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1"/>
  </p:notesMasterIdLst>
  <p:sldIdLst>
    <p:sldId id="4334" r:id="rId2"/>
    <p:sldId id="4303" r:id="rId3"/>
    <p:sldId id="4307" r:id="rId4"/>
    <p:sldId id="4313" r:id="rId5"/>
    <p:sldId id="4317" r:id="rId6"/>
    <p:sldId id="4308" r:id="rId7"/>
    <p:sldId id="4318" r:id="rId8"/>
    <p:sldId id="4309" r:id="rId9"/>
    <p:sldId id="4319" r:id="rId10"/>
    <p:sldId id="4320" r:id="rId11"/>
    <p:sldId id="4321" r:id="rId12"/>
    <p:sldId id="4306" r:id="rId13"/>
    <p:sldId id="4322" r:id="rId14"/>
    <p:sldId id="4316" r:id="rId15"/>
    <p:sldId id="4312" r:id="rId16"/>
    <p:sldId id="4311" r:id="rId17"/>
    <p:sldId id="4323" r:id="rId18"/>
    <p:sldId id="4324" r:id="rId19"/>
    <p:sldId id="4325" r:id="rId20"/>
    <p:sldId id="4326" r:id="rId21"/>
    <p:sldId id="4327" r:id="rId22"/>
    <p:sldId id="4328" r:id="rId23"/>
    <p:sldId id="4329" r:id="rId24"/>
    <p:sldId id="4330" r:id="rId25"/>
    <p:sldId id="4310" r:id="rId26"/>
    <p:sldId id="4331" r:id="rId27"/>
    <p:sldId id="4332" r:id="rId28"/>
    <p:sldId id="4333" r:id="rId29"/>
    <p:sldId id="4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282666"/>
    <a:srgbClr val="653795"/>
    <a:srgbClr val="F7C99B"/>
    <a:srgbClr val="FDBD22"/>
    <a:srgbClr val="595959"/>
    <a:srgbClr val="F2A72C"/>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5"/>
    <p:restoredTop sz="95082"/>
  </p:normalViewPr>
  <p:slideViewPr>
    <p:cSldViewPr snapToGrid="0" snapToObjects="1">
      <p:cViewPr varScale="1">
        <p:scale>
          <a:sx n="64" d="100"/>
          <a:sy n="64" d="100"/>
        </p:scale>
        <p:origin x="388"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mastertekstformater</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BF9AF05-E2B6-B13A-9CD9-B6211F9301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5903577"/>
            <a:ext cx="1895977" cy="396832"/>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9F145E96-8D40-3C66-6C2D-30FB22077E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870" y="5929816"/>
            <a:ext cx="2411456" cy="505463"/>
          </a:xfrm>
          <a:prstGeom prst="rect">
            <a:avLst/>
          </a:prstGeom>
        </p:spPr>
      </p:pic>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 name="Picture 2">
            <a:extLst>
              <a:ext uri="{FF2B5EF4-FFF2-40B4-BE49-F238E27FC236}">
                <a16:creationId xmlns:a16="http://schemas.microsoft.com/office/drawing/2014/main" id="{0188CE50-FD9B-4222-D9B3-B020C4BF9B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57783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376358" y="131747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8211654" y="1317472"/>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398061" y="2232460"/>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8233357" y="2232460"/>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404640" y="3147447"/>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8239936" y="3147447"/>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426343" y="4062435"/>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8261639" y="4062435"/>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404640" y="497742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8239936" y="4977422"/>
            <a:ext cx="3679906"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7171522" y="4831452"/>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7171522" y="3942154"/>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7171522" y="3061363"/>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7171522" y="2082560"/>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2" name="Google Shape;112;p29">
            <a:extLst>
              <a:ext uri="{FF2B5EF4-FFF2-40B4-BE49-F238E27FC236}">
                <a16:creationId xmlns:a16="http://schemas.microsoft.com/office/drawing/2014/main" id="{5915C859-7B7A-9018-6A91-D09F322DDBA7}"/>
              </a:ext>
            </a:extLst>
          </p:cNvPr>
          <p:cNvSpPr/>
          <p:nvPr userDrawn="1"/>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8B05C91-5572-3395-C52D-E3DD2B16F5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145" y="6037769"/>
            <a:ext cx="1593744" cy="333574"/>
          </a:xfrm>
          <a:prstGeom prst="rect">
            <a:avLst/>
          </a:prstGeom>
        </p:spPr>
      </p:pic>
      <p:pic>
        <p:nvPicPr>
          <p:cNvPr id="4" name="Picture 3">
            <a:extLst>
              <a:ext uri="{FF2B5EF4-FFF2-40B4-BE49-F238E27FC236}">
                <a16:creationId xmlns:a16="http://schemas.microsoft.com/office/drawing/2014/main" id="{8D146A54-A90B-FB4C-7AB2-132FD4EE0BB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10D7E434-2C91-DFAB-1787-CA3D4A39D7C0}"/>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  en fremtid inden for AI for piger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hyperlink" Target="https://headstart-ai.eu/headstart-networking-mentorship-hub/" TargetMode="External"/><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meet-the-women-shaping-the-future-of-ai/"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21.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visual-resource-hub/"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8.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ai-toolbox/"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9.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using laptop at home">
            <a:extLst>
              <a:ext uri="{FF2B5EF4-FFF2-40B4-BE49-F238E27FC236}">
                <a16:creationId xmlns:a16="http://schemas.microsoft.com/office/drawing/2014/main" id="{A1AFEF23-E47F-7061-5059-7E98F42D0AA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18"/>
          </p:nvPr>
        </p:nvSpPr>
        <p:spPr/>
        <p:txBody>
          <a:bodyPr/>
          <a:lstStyle/>
          <a:p>
            <a:r>
              <a:rPr lang="en-US" dirty="0"/>
              <a:t>www.headstart-ai.eu</a:t>
            </a:r>
          </a:p>
        </p:txBody>
      </p:sp>
      <p:sp>
        <p:nvSpPr>
          <p:cNvPr id="4" name="Text Placeholder 3">
            <a:extLst>
              <a:ext uri="{FF2B5EF4-FFF2-40B4-BE49-F238E27FC236}">
                <a16:creationId xmlns:a16="http://schemas.microsoft.com/office/drawing/2014/main" id="{6E33BAEA-711E-B832-1C6B-1B5DCE628D02}"/>
              </a:ext>
            </a:extLst>
          </p:cNvPr>
          <p:cNvSpPr>
            <a:spLocks noGrp="1"/>
          </p:cNvSpPr>
          <p:nvPr>
            <p:ph type="body" sz="quarter" idx="15"/>
          </p:nvPr>
        </p:nvSpPr>
        <p:spPr>
          <a:xfrm>
            <a:off x="6096000" y="3852248"/>
            <a:ext cx="5843835" cy="697353"/>
          </a:xfrm>
        </p:spPr>
        <p:txBody>
          <a:bodyPr/>
          <a:lstStyle/>
          <a:p>
            <a:r>
              <a:rPr lang="en-US" dirty="0"/>
              <a:t>HeadStart </a:t>
            </a:r>
            <a:r>
              <a:rPr lang="en-US" dirty="0" err="1"/>
              <a:t>ressourcer</a:t>
            </a:r>
            <a:endParaRPr lang="en-US" dirty="0"/>
          </a:p>
        </p:txBody>
      </p:sp>
      <p:sp>
        <p:nvSpPr>
          <p:cNvPr id="5" name="Text Placeholder 4">
            <a:extLst>
              <a:ext uri="{FF2B5EF4-FFF2-40B4-BE49-F238E27FC236}">
                <a16:creationId xmlns:a16="http://schemas.microsoft.com/office/drawing/2014/main" id="{77826572-DB69-2C37-5A47-E6D14F43985D}"/>
              </a:ext>
            </a:extLst>
          </p:cNvPr>
          <p:cNvSpPr>
            <a:spLocks noGrp="1"/>
          </p:cNvSpPr>
          <p:nvPr>
            <p:ph type="body" sz="quarter" idx="16"/>
          </p:nvPr>
        </p:nvSpPr>
        <p:spPr>
          <a:xfrm>
            <a:off x="6543722" y="4707122"/>
            <a:ext cx="5089964" cy="1298610"/>
          </a:xfrm>
        </p:spPr>
        <p:txBody>
          <a:bodyPr>
            <a:normAutofit/>
          </a:bodyPr>
          <a:lstStyle/>
          <a:p>
            <a:r>
              <a:rPr lang="en-US" dirty="0"/>
              <a:t>Sådan bruger du dem i dine workshops</a:t>
            </a:r>
          </a:p>
        </p:txBody>
      </p:sp>
      <p:pic>
        <p:nvPicPr>
          <p:cNvPr id="2" name="Picture 1">
            <a:extLst>
              <a:ext uri="{FF2B5EF4-FFF2-40B4-BE49-F238E27FC236}">
                <a16:creationId xmlns:a16="http://schemas.microsoft.com/office/drawing/2014/main" id="{04E72FAA-C741-21D1-A738-8627E3BF7A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1673" y="6198466"/>
            <a:ext cx="1256757" cy="4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C32E-04C4-67AE-B2FF-F634D6991533}"/>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7640650F-8325-4B5B-C620-26F3C8113C57}"/>
              </a:ext>
            </a:extLst>
          </p:cNvPr>
          <p:cNvSpPr/>
          <p:nvPr/>
        </p:nvSpPr>
        <p:spPr>
          <a:xfrm rot="16200000">
            <a:off x="2492115" y="-2104684"/>
            <a:ext cx="1177828" cy="61620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71898C2-1F79-B3DA-7260-A025AEC15BD5}"/>
              </a:ext>
            </a:extLst>
          </p:cNvPr>
          <p:cNvSpPr>
            <a:spLocks noGrp="1"/>
          </p:cNvSpPr>
          <p:nvPr>
            <p:ph type="body" sz="quarter" idx="18"/>
          </p:nvPr>
        </p:nvSpPr>
        <p:spPr>
          <a:xfrm>
            <a:off x="797482" y="1777347"/>
            <a:ext cx="6650997" cy="2155946"/>
          </a:xfrm>
        </p:spPr>
        <p:txBody>
          <a:bodyPr/>
          <a:lstStyle/>
          <a:p>
            <a:r>
              <a:rPr lang="en-US" dirty="0"/>
              <a:t>HeadStart Networking Guide er en praktisk ressource for alle, der ønsker at bringe piger og kvinder tættere på AI-verdenen. Den viser, hvordan selv en kort, uformel samtale,  en kop kaffe, et online møde eller et skolebesøg kan opbygge selvtillid, vække nysgerrighed og hjælpe piger med at se, at der er en plads til dem inden for teknologi.</a:t>
            </a:r>
          </a:p>
        </p:txBody>
      </p:sp>
      <p:sp>
        <p:nvSpPr>
          <p:cNvPr id="4" name="Text Placeholder 3">
            <a:extLst>
              <a:ext uri="{FF2B5EF4-FFF2-40B4-BE49-F238E27FC236}">
                <a16:creationId xmlns:a16="http://schemas.microsoft.com/office/drawing/2014/main" id="{43FE85F2-F4E4-EA29-40FD-F38497D2AEC8}"/>
              </a:ext>
            </a:extLst>
          </p:cNvPr>
          <p:cNvSpPr>
            <a:spLocks noGrp="1"/>
          </p:cNvSpPr>
          <p:nvPr>
            <p:ph type="body" sz="quarter" idx="16"/>
          </p:nvPr>
        </p:nvSpPr>
        <p:spPr>
          <a:xfrm>
            <a:off x="828787" y="661097"/>
            <a:ext cx="10614687" cy="803654"/>
          </a:xfrm>
        </p:spPr>
        <p:txBody>
          <a:bodyPr/>
          <a:lstStyle/>
          <a:p>
            <a:r>
              <a:rPr lang="en-IE" dirty="0"/>
              <a:t>Net</a:t>
            </a:r>
            <a:r>
              <a:rPr lang="en-US" dirty="0"/>
              <a:t>værksguiden</a:t>
            </a:r>
          </a:p>
        </p:txBody>
      </p:sp>
      <p:sp>
        <p:nvSpPr>
          <p:cNvPr id="3" name="TextBox 2">
            <a:extLst>
              <a:ext uri="{FF2B5EF4-FFF2-40B4-BE49-F238E27FC236}">
                <a16:creationId xmlns:a16="http://schemas.microsoft.com/office/drawing/2014/main" id="{75FC1AFF-7E4C-52E0-3BB3-7B1F91DAAAAC}"/>
              </a:ext>
            </a:extLst>
          </p:cNvPr>
          <p:cNvSpPr txBox="1"/>
          <p:nvPr/>
        </p:nvSpPr>
        <p:spPr>
          <a:xfrm>
            <a:off x="9088582" y="5056533"/>
            <a:ext cx="2558473" cy="369332"/>
          </a:xfrm>
          <a:prstGeom prst="rect">
            <a:avLst/>
          </a:prstGeom>
          <a:noFill/>
        </p:spPr>
        <p:txBody>
          <a:bodyPr wrap="square">
            <a:spAutoFit/>
          </a:bodyPr>
          <a:lstStyle/>
          <a:p>
            <a:r>
              <a:rPr lang="en-IE" dirty="0">
                <a:hlinkClick r:id="rId2"/>
              </a:rPr>
              <a:t>Hjem | Headstart</a:t>
            </a:r>
            <a:endParaRPr lang="en-IE" dirty="0"/>
          </a:p>
        </p:txBody>
      </p:sp>
      <p:sp>
        <p:nvSpPr>
          <p:cNvPr id="7" name="Freeform 23">
            <a:extLst>
              <a:ext uri="{FF2B5EF4-FFF2-40B4-BE49-F238E27FC236}">
                <a16:creationId xmlns:a16="http://schemas.microsoft.com/office/drawing/2014/main" id="{2343EFA6-09DC-333C-7320-0D1702EB043F}"/>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054F965-194C-C55D-DDFB-BFB0EED6B3B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5BDE270A-30F4-AF34-0B97-0AE378597520}"/>
              </a:ext>
            </a:extLst>
          </p:cNvPr>
          <p:cNvSpPr txBox="1"/>
          <p:nvPr/>
        </p:nvSpPr>
        <p:spPr>
          <a:xfrm>
            <a:off x="835062" y="4632723"/>
            <a:ext cx="7281521" cy="1862048"/>
          </a:xfrm>
          <a:prstGeom prst="rect">
            <a:avLst/>
          </a:prstGeom>
          <a:solidFill>
            <a:srgbClr val="F7C99B"/>
          </a:solidFill>
        </p:spPr>
        <p:txBody>
          <a:bodyPr wrap="square">
            <a:spAutoFit/>
          </a:bodyPr>
          <a:lstStyle/>
          <a:p>
            <a:r>
              <a:rPr lang="en-US" sz="2300" b="1" dirty="0">
                <a:solidFill>
                  <a:srgbClr val="282666"/>
                </a:solidFill>
              </a:rPr>
              <a:t>Til facilitatorer: </a:t>
            </a:r>
            <a:r>
              <a:rPr lang="en-US" sz="2300" dirty="0">
                <a:solidFill>
                  <a:srgbClr val="282666"/>
                </a:solidFill>
              </a:rPr>
              <a:t>Uanset om du er ungdomsarbejder, lærer eller mentor, giver guiden dig alt, hvad du har brug for til at planlægge og afholde sessioner, der åbner døre, skaber tilhørsforhold og opmuntrer unge kvinder til at forestille sig deres fremtid inden for AI.</a:t>
            </a:r>
            <a:endParaRPr lang="en-IE" sz="2300" dirty="0">
              <a:solidFill>
                <a:srgbClr val="282666"/>
              </a:solidFill>
            </a:endParaRPr>
          </a:p>
        </p:txBody>
      </p:sp>
      <p:grpSp>
        <p:nvGrpSpPr>
          <p:cNvPr id="15" name="Graphic 3">
            <a:extLst>
              <a:ext uri="{FF2B5EF4-FFF2-40B4-BE49-F238E27FC236}">
                <a16:creationId xmlns:a16="http://schemas.microsoft.com/office/drawing/2014/main" id="{BD12F8BB-59C6-15B7-C67D-7DE454E483EA}"/>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725AA9D6-34A9-D650-5A0C-0D6C51DF902B}"/>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E172390-D807-EDEE-04A3-7FCAEAE166DD}"/>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40D8DF90-000D-9DB6-8D4F-DE1EB201C708}"/>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B11EA9BF-89DE-0E57-1C7D-40415D22907B}"/>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B4AC3015-3E74-6BD2-95FC-5C6A2D47448E}"/>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20540DCB-0EA2-5FF8-5F0C-66C2B3A99407}"/>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BFB0FB45-9F76-D636-ECCF-DBA6CAEBFD42}"/>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AA7CEA93-C863-0D5E-B5E8-0A09326AAC62}"/>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B982F06-87D2-ED4B-6535-0B1734742D1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A5DFBA2-60BA-DAE9-FC72-DF930113C6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49068">
            <a:off x="7255131" y="2752335"/>
            <a:ext cx="914400" cy="914400"/>
          </a:xfrm>
          <a:prstGeom prst="rect">
            <a:avLst/>
          </a:prstGeom>
        </p:spPr>
      </p:pic>
      <p:pic>
        <p:nvPicPr>
          <p:cNvPr id="10" name="Picture 9">
            <a:hlinkClick r:id="rId7"/>
            <a:extLst>
              <a:ext uri="{FF2B5EF4-FFF2-40B4-BE49-F238E27FC236}">
                <a16:creationId xmlns:a16="http://schemas.microsoft.com/office/drawing/2014/main" id="{7CE8B06A-2494-F89B-B055-BB31B2152F94}"/>
              </a:ext>
            </a:extLst>
          </p:cNvPr>
          <p:cNvPicPr>
            <a:picLocks noChangeAspect="1"/>
          </p:cNvPicPr>
          <p:nvPr/>
        </p:nvPicPr>
        <p:blipFill>
          <a:blip r:embed="rId8"/>
          <a:stretch>
            <a:fillRect/>
          </a:stretch>
        </p:blipFill>
        <p:spPr>
          <a:xfrm>
            <a:off x="8355543" y="653485"/>
            <a:ext cx="2711589" cy="3778444"/>
          </a:xfrm>
          <a:prstGeom prst="rect">
            <a:avLst/>
          </a:prstGeom>
        </p:spPr>
      </p:pic>
    </p:spTree>
    <p:extLst>
      <p:ext uri="{BB962C8B-B14F-4D97-AF65-F5344CB8AC3E}">
        <p14:creationId xmlns:p14="http://schemas.microsoft.com/office/powerpoint/2010/main" val="195698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4765-C36E-8143-4DE1-E65690FE0B32}"/>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3D4022CC-C2FC-97C3-046A-C7CB03940F19}"/>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7D422065-300B-22BD-3653-3973F692C104}"/>
              </a:ext>
            </a:extLst>
          </p:cNvPr>
          <p:cNvSpPr>
            <a:spLocks noGrp="1"/>
          </p:cNvSpPr>
          <p:nvPr>
            <p:ph type="body" sz="quarter" idx="18"/>
          </p:nvPr>
        </p:nvSpPr>
        <p:spPr>
          <a:xfrm>
            <a:off x="593179" y="1777347"/>
            <a:ext cx="6336145" cy="2155946"/>
          </a:xfrm>
        </p:spPr>
        <p:txBody>
          <a:bodyPr/>
          <a:lstStyle/>
          <a:p>
            <a:r>
              <a:rPr lang="en-US" dirty="0"/>
              <a:t>HeadStart Directory of Women in AI er et voksende fællesskab af professionelle, der bryder barrierer, deler viden og inspirerer den næste generation af kvinder inden for teknologi. Dette forum er oprettet for at gøre det nemt og autentisk at skabe kontakter... disse kvinder er åbne for at dele råd og besvare spørgsmål.</a:t>
            </a:r>
          </a:p>
        </p:txBody>
      </p:sp>
      <p:sp>
        <p:nvSpPr>
          <p:cNvPr id="4" name="Text Placeholder 3">
            <a:extLst>
              <a:ext uri="{FF2B5EF4-FFF2-40B4-BE49-F238E27FC236}">
                <a16:creationId xmlns:a16="http://schemas.microsoft.com/office/drawing/2014/main" id="{44094378-54DA-D7BD-F80D-FC0D3CD30B41}"/>
              </a:ext>
            </a:extLst>
          </p:cNvPr>
          <p:cNvSpPr>
            <a:spLocks noGrp="1"/>
          </p:cNvSpPr>
          <p:nvPr>
            <p:ph type="body" sz="quarter" idx="16"/>
          </p:nvPr>
        </p:nvSpPr>
        <p:spPr>
          <a:xfrm>
            <a:off x="475109" y="653485"/>
            <a:ext cx="10614687" cy="803654"/>
          </a:xfrm>
        </p:spPr>
        <p:txBody>
          <a:bodyPr/>
          <a:lstStyle/>
          <a:p>
            <a:r>
              <a:rPr lang="en-IE" dirty="0"/>
              <a:t>Mentoring Hub</a:t>
            </a:r>
          </a:p>
          <a:p>
            <a:endParaRPr lang="en-US" dirty="0"/>
          </a:p>
        </p:txBody>
      </p:sp>
      <p:pic>
        <p:nvPicPr>
          <p:cNvPr id="6" name="Picture 5">
            <a:extLst>
              <a:ext uri="{FF2B5EF4-FFF2-40B4-BE49-F238E27FC236}">
                <a16:creationId xmlns:a16="http://schemas.microsoft.com/office/drawing/2014/main" id="{6D37D91A-7568-90F3-6F30-1E12F0B529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0B7AC335-77EE-DC4E-9075-F390AC8CC413}"/>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C040E50-2870-A2CE-80F0-AA13E8129045}"/>
              </a:ext>
            </a:extLst>
          </p:cNvPr>
          <p:cNvSpPr txBox="1"/>
          <p:nvPr/>
        </p:nvSpPr>
        <p:spPr>
          <a:xfrm>
            <a:off x="9088582" y="5056533"/>
            <a:ext cx="2558473" cy="369332"/>
          </a:xfrm>
          <a:prstGeom prst="rect">
            <a:avLst/>
          </a:prstGeom>
          <a:noFill/>
        </p:spPr>
        <p:txBody>
          <a:bodyPr wrap="square">
            <a:spAutoFit/>
          </a:bodyPr>
          <a:lstStyle/>
          <a:p>
            <a:r>
              <a:rPr lang="en-IE" dirty="0">
                <a:hlinkClick r:id="rId5"/>
              </a:rPr>
              <a:t>Hjem | Headstart</a:t>
            </a:r>
            <a:endParaRPr lang="en-IE" dirty="0"/>
          </a:p>
        </p:txBody>
      </p:sp>
      <p:sp>
        <p:nvSpPr>
          <p:cNvPr id="7" name="Freeform 23">
            <a:extLst>
              <a:ext uri="{FF2B5EF4-FFF2-40B4-BE49-F238E27FC236}">
                <a16:creationId xmlns:a16="http://schemas.microsoft.com/office/drawing/2014/main" id="{A43B3788-5640-C2E3-D866-DB3B4C6C86E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E1C6D656-806A-C15A-8637-1719E34CADB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1E897BCC-0456-B434-B512-89D8B86A9C9C}"/>
              </a:ext>
            </a:extLst>
          </p:cNvPr>
          <p:cNvSpPr txBox="1"/>
          <p:nvPr/>
        </p:nvSpPr>
        <p:spPr>
          <a:xfrm>
            <a:off x="835063" y="4632723"/>
            <a:ext cx="7302070" cy="2215991"/>
          </a:xfrm>
          <a:prstGeom prst="rect">
            <a:avLst/>
          </a:prstGeom>
          <a:solidFill>
            <a:srgbClr val="F7C99B"/>
          </a:solidFill>
        </p:spPr>
        <p:txBody>
          <a:bodyPr wrap="square">
            <a:spAutoFit/>
          </a:bodyPr>
          <a:lstStyle/>
          <a:p>
            <a:r>
              <a:rPr lang="en-US" sz="2300" b="1" dirty="0">
                <a:solidFill>
                  <a:srgbClr val="282666"/>
                </a:solidFill>
              </a:rPr>
              <a:t>For facilitatorer </a:t>
            </a:r>
            <a:r>
              <a:rPr lang="en-US" sz="2300" dirty="0">
                <a:solidFill>
                  <a:srgbClr val="282666"/>
                </a:solidFill>
              </a:rPr>
              <a:t>fungerer kataloget som et effektivt værktøj til at introducere virkelige, relatable rollemodeller i læringssessioner. Det kan bruges til at igangsætte diskussioner om karrieremuligheder, udfordre stereotyper og demonstrere bredden af muligheder inden for AI-sektoren.</a:t>
            </a:r>
            <a:endParaRPr lang="en-IE" sz="2300" dirty="0">
              <a:solidFill>
                <a:srgbClr val="282666"/>
              </a:solidFill>
            </a:endParaRPr>
          </a:p>
        </p:txBody>
      </p:sp>
      <p:grpSp>
        <p:nvGrpSpPr>
          <p:cNvPr id="15" name="Graphic 3">
            <a:extLst>
              <a:ext uri="{FF2B5EF4-FFF2-40B4-BE49-F238E27FC236}">
                <a16:creationId xmlns:a16="http://schemas.microsoft.com/office/drawing/2014/main" id="{7A9F24F4-A6F0-C8A7-1E16-400390FD0F6F}"/>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CCC52ADA-BD00-4262-9CB3-8B6C57E173DE}"/>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6A8B740-1A5A-04E0-C363-36AD52D8D69E}"/>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95EA7387-B640-0E31-9AFE-7F39FE0D86E2}"/>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15C4706-F386-50EB-FD6D-608DDBBD0B36}"/>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D5CE6A82-D14C-7962-4FE8-87D80A64C0EF}"/>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AB82532A-1C70-7711-7E7A-9960E909A1B5}"/>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FCD0F278-760C-8D1E-3ACC-F0CE82E7DECA}"/>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0AE1D0A1-D948-6C65-9EF3-0C518797CF8D}"/>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144D334-0930-45FD-6BFB-D5391B5EC8D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33C73146-FF5C-05C3-3A11-F5ADA4463C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325053"/>
            <a:ext cx="914400" cy="914400"/>
          </a:xfrm>
          <a:prstGeom prst="rect">
            <a:avLst/>
          </a:prstGeom>
        </p:spPr>
      </p:pic>
    </p:spTree>
    <p:extLst>
      <p:ext uri="{BB962C8B-B14F-4D97-AF65-F5344CB8AC3E}">
        <p14:creationId xmlns:p14="http://schemas.microsoft.com/office/powerpoint/2010/main" val="300449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Nøglen til kunstig intelligens har altid været repræsentationen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01516-5C35-1BCC-0DE8-B78D3B58F28A}"/>
              </a:ext>
            </a:extLst>
          </p:cNvPr>
          <p:cNvSpPr>
            <a:spLocks noGrp="1"/>
          </p:cNvSpPr>
          <p:nvPr>
            <p:ph type="body" sz="quarter" idx="16"/>
          </p:nvPr>
        </p:nvSpPr>
        <p:spPr>
          <a:xfrm>
            <a:off x="520476" y="2554663"/>
            <a:ext cx="5114794" cy="3066422"/>
          </a:xfrm>
        </p:spPr>
        <p:txBody>
          <a:bodyPr/>
          <a:lstStyle/>
          <a:p>
            <a:r>
              <a:rPr lang="en-US" dirty="0"/>
              <a:t>Brug af ressourcer i ungdomsarbejdet</a:t>
            </a:r>
          </a:p>
          <a:p>
            <a:endParaRPr lang="en-IE" dirty="0"/>
          </a:p>
        </p:txBody>
      </p:sp>
      <p:sp>
        <p:nvSpPr>
          <p:cNvPr id="3" name="Text Placeholder 2">
            <a:extLst>
              <a:ext uri="{FF2B5EF4-FFF2-40B4-BE49-F238E27FC236}">
                <a16:creationId xmlns:a16="http://schemas.microsoft.com/office/drawing/2014/main" id="{A7D47A51-39CB-2CC9-9833-F0E47A068480}"/>
              </a:ext>
            </a:extLst>
          </p:cNvPr>
          <p:cNvSpPr>
            <a:spLocks noGrp="1"/>
          </p:cNvSpPr>
          <p:nvPr>
            <p:ph type="body" sz="quarter" idx="17"/>
          </p:nvPr>
        </p:nvSpPr>
        <p:spPr/>
        <p:txBody>
          <a:bodyPr/>
          <a:lstStyle/>
          <a:p>
            <a:r>
              <a:rPr lang="en-IE" dirty="0"/>
              <a:t>03</a:t>
            </a:r>
          </a:p>
        </p:txBody>
      </p:sp>
      <p:pic>
        <p:nvPicPr>
          <p:cNvPr id="6" name="Picture Placeholder 5" descr="A person looking at a city&#10;&#10;AI-generated content may be incorrect.">
            <a:extLst>
              <a:ext uri="{FF2B5EF4-FFF2-40B4-BE49-F238E27FC236}">
                <a16:creationId xmlns:a16="http://schemas.microsoft.com/office/drawing/2014/main" id="{18E46B1D-B249-6F00-DAD7-3AACF88F815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8637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45339"/>
            <a:ext cx="7615946" cy="3849918"/>
          </a:xfrm>
        </p:spPr>
        <p:txBody>
          <a:bodyPr/>
          <a:lstStyle/>
          <a:p>
            <a:r>
              <a:rPr lang="en-US" dirty="0"/>
              <a:t>HeadStarts ressourcer er designet til fleksibel brug på tværs af workshops, </a:t>
            </a:r>
            <a:r>
              <a:rPr lang="en-US" dirty="0" err="1"/>
              <a:t>programmer</a:t>
            </a:r>
            <a:r>
              <a:rPr lang="en-US" dirty="0"/>
              <a:t>, uformel læring og mentoraktiviteter. </a:t>
            </a:r>
          </a:p>
          <a:p>
            <a:r>
              <a:rPr lang="en-US" dirty="0">
                <a:highlight>
                  <a:srgbClr val="ED8623"/>
                </a:highlight>
              </a:rPr>
              <a:t>Ungdomsarbejdere kan starte med at:</a:t>
            </a:r>
          </a:p>
          <a:p>
            <a:pPr marL="457200" indent="-457200">
              <a:buAutoNum type="arabicPeriod"/>
            </a:pPr>
            <a:r>
              <a:rPr lang="en-US" b="1" dirty="0"/>
              <a:t>Vælge et tema</a:t>
            </a:r>
            <a:r>
              <a:rPr lang="en-US" dirty="0"/>
              <a:t>, såsom AI-grundlæggende, karriereudforskning eller etisk tænkning, som kan integreres i dine sessioner.</a:t>
            </a:r>
          </a:p>
          <a:p>
            <a:pPr marL="457200" indent="-457200">
              <a:buAutoNum type="arabicPeriod"/>
            </a:pPr>
            <a:r>
              <a:rPr lang="en-US" b="1" dirty="0"/>
              <a:t>Vælge materialer </a:t>
            </a:r>
            <a:r>
              <a:rPr lang="en-US" dirty="0"/>
              <a:t>fra Visual Showcase eller AI Toolbox til at introducere emnet. Korte videointerviews fungerer godt som isbrydere og hjælper deltagerne med at få forbindelse til virkelige historier, inden de går videre til de guidede aktiviteter i modulerne.</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294947" y="700555"/>
            <a:ext cx="10614687" cy="803654"/>
          </a:xfrm>
        </p:spPr>
        <p:txBody>
          <a:bodyPr/>
          <a:lstStyle/>
          <a:p>
            <a:r>
              <a:rPr lang="en-US" dirty="0"/>
              <a:t>Brug af HeadStart-værktøjer og -ressourcer</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603F8BA-269E-4EC5-4C45-CB852EA624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A1BC46A3-B3D9-9F6A-1F00-9DF047A637B6}"/>
              </a:ext>
            </a:extLst>
          </p:cNvPr>
          <p:cNvSpPr>
            <a:spLocks noGrp="1"/>
          </p:cNvSpPr>
          <p:nvPr>
            <p:ph type="body" sz="quarter" idx="18"/>
          </p:nvPr>
        </p:nvSpPr>
        <p:spPr>
          <a:xfrm>
            <a:off x="599570" y="4919936"/>
            <a:ext cx="3485413" cy="1049221"/>
          </a:xfrm>
        </p:spPr>
        <p:txBody>
          <a:bodyPr/>
          <a:lstStyle/>
          <a:p>
            <a:pPr>
              <a:lnSpc>
                <a:spcPct val="100000"/>
              </a:lnSpc>
            </a:pPr>
            <a:r>
              <a:rPr lang="en-US" dirty="0"/>
              <a:t>Brug af  facilitatorvejledningen</a:t>
            </a:r>
          </a:p>
          <a:p>
            <a:pPr>
              <a:lnSpc>
                <a:spcPct val="100000"/>
              </a:lnSpc>
            </a:pPr>
            <a:endParaRPr lang="en-US" dirty="0"/>
          </a:p>
        </p:txBody>
      </p:sp>
      <p:sp>
        <p:nvSpPr>
          <p:cNvPr id="6" name="Text Placeholder 5">
            <a:extLst>
              <a:ext uri="{FF2B5EF4-FFF2-40B4-BE49-F238E27FC236}">
                <a16:creationId xmlns:a16="http://schemas.microsoft.com/office/drawing/2014/main" id="{966698D0-2301-C939-1998-A80B444EEA82}"/>
              </a:ext>
            </a:extLst>
          </p:cNvPr>
          <p:cNvSpPr>
            <a:spLocks noGrp="1"/>
          </p:cNvSpPr>
          <p:nvPr>
            <p:ph type="body" sz="quarter" idx="20"/>
          </p:nvPr>
        </p:nvSpPr>
        <p:spPr/>
        <p:txBody>
          <a:bodyPr/>
          <a:lstStyle/>
          <a:p>
            <a:r>
              <a:rPr lang="en-US" b="1" dirty="0"/>
              <a:t>Facilitatorens vejledning </a:t>
            </a:r>
            <a:r>
              <a:rPr lang="en-US" dirty="0"/>
              <a:t>giver ungdomsarbejdere en klar, trinvis struktur til at gennemføre AI-værktøjskasse-modulerne med tillid, selv uden teknisk ekspertise. </a:t>
            </a:r>
          </a:p>
          <a:p>
            <a:r>
              <a:rPr lang="en-US" dirty="0"/>
              <a:t>Den understøtter planlægning, inkluderende facilitering og fleksibel levering og hjælper undervisere med at skabe sikre, engagerende sessioner, der styrker unge kvinders selvtillid i forhold til at udforske AI.</a:t>
            </a:r>
          </a:p>
        </p:txBody>
      </p:sp>
      <p:pic>
        <p:nvPicPr>
          <p:cNvPr id="7" name="Picture 6">
            <a:extLst>
              <a:ext uri="{FF2B5EF4-FFF2-40B4-BE49-F238E27FC236}">
                <a16:creationId xmlns:a16="http://schemas.microsoft.com/office/drawing/2014/main" id="{C2901080-DE23-0B4C-8D0C-220A9019F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349" y="3468983"/>
            <a:ext cx="2067000" cy="2901906"/>
          </a:xfrm>
          <a:prstGeom prst="rect">
            <a:avLst/>
          </a:prstGeom>
        </p:spPr>
      </p:pic>
    </p:spTree>
    <p:extLst>
      <p:ext uri="{BB962C8B-B14F-4D97-AF65-F5344CB8AC3E}">
        <p14:creationId xmlns:p14="http://schemas.microsoft.com/office/powerpoint/2010/main" val="250511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19492" y="812001"/>
            <a:ext cx="3029386" cy="1049221"/>
          </a:xfrm>
        </p:spPr>
        <p:txBody>
          <a:bodyPr/>
          <a:lstStyle/>
          <a:p>
            <a:pPr>
              <a:lnSpc>
                <a:spcPct val="100000"/>
              </a:lnSpc>
            </a:pPr>
            <a:r>
              <a:rPr lang="en-US" dirty="0"/>
              <a:t>Brug af</a:t>
            </a:r>
          </a:p>
          <a:p>
            <a:pPr>
              <a:lnSpc>
                <a:spcPct val="100000"/>
              </a:lnSpc>
            </a:pPr>
            <a:r>
              <a:rPr lang="en-US" dirty="0"/>
              <a:t>AI Toolbox-quizzen </a:t>
            </a:r>
          </a:p>
          <a:p>
            <a:endParaRPr lang="en-US" dirty="0"/>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20"/>
          </p:nvPr>
        </p:nvSpPr>
        <p:spPr>
          <a:xfrm>
            <a:off x="6608311" y="1366694"/>
            <a:ext cx="4853376" cy="3849918"/>
          </a:xfrm>
        </p:spPr>
        <p:txBody>
          <a:bodyPr/>
          <a:lstStyle/>
          <a:p>
            <a:r>
              <a:rPr lang="en-US" b="1" dirty="0"/>
              <a:t>AI Toolbox-quizzen </a:t>
            </a:r>
            <a:r>
              <a:rPr lang="en-US" dirty="0"/>
              <a:t>kan bruges i starten af en session for at vække nysgerrigheden og identificere, hvad deltagerne allerede ved, eller i slutningen for at forstærke nøglebegreber og kontrollere forståelsen. Den kan gennemføres individuelt eller i små grupper, hvilket hjælper facilitatorerne med at fremme diskussion, opbygge tillid og vurdere læringsbehov i overensstemmelse med Facilitator's Guide.</a:t>
            </a:r>
          </a:p>
          <a:p>
            <a:endParaRPr lang="en-US" dirty="0"/>
          </a:p>
        </p:txBody>
      </p:sp>
      <p:pic>
        <p:nvPicPr>
          <p:cNvPr id="3" name="Picture 2">
            <a:extLst>
              <a:ext uri="{FF2B5EF4-FFF2-40B4-BE49-F238E27FC236}">
                <a16:creationId xmlns:a16="http://schemas.microsoft.com/office/drawing/2014/main" id="{3D86CDD9-6FC9-EA13-AEF7-C21C23C66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144" y="2453311"/>
            <a:ext cx="5392716" cy="3849918"/>
          </a:xfrm>
          <a:prstGeom prst="rect">
            <a:avLst/>
          </a:prstGeom>
          <a:ln>
            <a:solidFill>
              <a:srgbClr val="653795"/>
            </a:solidFill>
          </a:ln>
        </p:spPr>
      </p:pic>
    </p:spTree>
    <p:extLst>
      <p:ext uri="{BB962C8B-B14F-4D97-AF65-F5344CB8AC3E}">
        <p14:creationId xmlns:p14="http://schemas.microsoft.com/office/powerpoint/2010/main" val="323697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F2C1-368B-A3C7-D76D-7415D1D9409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5A83280-AAD5-FBF5-CEA6-C1D2A9B43F7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7631CADB-E791-5F4F-4470-9E2D19081ED0}"/>
              </a:ext>
            </a:extLst>
          </p:cNvPr>
          <p:cNvSpPr>
            <a:spLocks noGrp="1"/>
          </p:cNvSpPr>
          <p:nvPr>
            <p:ph type="body" sz="quarter" idx="18"/>
          </p:nvPr>
        </p:nvSpPr>
        <p:spPr>
          <a:xfrm>
            <a:off x="599570" y="4919936"/>
            <a:ext cx="3157617" cy="1049221"/>
          </a:xfrm>
        </p:spPr>
        <p:txBody>
          <a:bodyPr/>
          <a:lstStyle/>
          <a:p>
            <a:pPr>
              <a:lnSpc>
                <a:spcPct val="100000"/>
              </a:lnSpc>
            </a:pPr>
            <a:r>
              <a:rPr lang="en-US" dirty="0"/>
              <a:t>Brug af  Netværksguiden</a:t>
            </a:r>
          </a:p>
          <a:p>
            <a:pPr>
              <a:lnSpc>
                <a:spcPct val="100000"/>
              </a:lnSpc>
            </a:pPr>
            <a:endParaRPr lang="en-US" dirty="0"/>
          </a:p>
        </p:txBody>
      </p:sp>
      <p:sp>
        <p:nvSpPr>
          <p:cNvPr id="6" name="Text Placeholder 5">
            <a:extLst>
              <a:ext uri="{FF2B5EF4-FFF2-40B4-BE49-F238E27FC236}">
                <a16:creationId xmlns:a16="http://schemas.microsoft.com/office/drawing/2014/main" id="{4877EF60-242D-77DF-A84A-519F9DE37E2F}"/>
              </a:ext>
            </a:extLst>
          </p:cNvPr>
          <p:cNvSpPr>
            <a:spLocks noGrp="1"/>
          </p:cNvSpPr>
          <p:nvPr>
            <p:ph type="body" sz="quarter" idx="20"/>
          </p:nvPr>
        </p:nvSpPr>
        <p:spPr>
          <a:xfrm>
            <a:off x="7946950" y="219906"/>
            <a:ext cx="3930311" cy="5453458"/>
          </a:xfrm>
        </p:spPr>
        <p:txBody>
          <a:bodyPr/>
          <a:lstStyle/>
          <a:p>
            <a:r>
              <a:rPr lang="en-US" b="1" dirty="0"/>
              <a:t>Netværksguiden </a:t>
            </a:r>
            <a:r>
              <a:rPr lang="en-US" dirty="0"/>
              <a:t>hjælper facilitatorer med at tilegne sig praktiske metoder til </a:t>
            </a:r>
            <a:r>
              <a:rPr lang="en-US" dirty="0" err="1"/>
              <a:t>at organisere </a:t>
            </a:r>
            <a:r>
              <a:rPr lang="en-US" dirty="0"/>
              <a:t>netværks- og mentoroplevelser og bringe piger i kontakt med virkelige kvinder, der arbejder inden for AI. </a:t>
            </a:r>
          </a:p>
          <a:p>
            <a:r>
              <a:rPr lang="en-US" dirty="0"/>
              <a:t>Den styrker deres evne til at fremme synlighed, tilhørsforhold og inspiration, </a:t>
            </a:r>
            <a:r>
              <a:rPr lang="en-US" dirty="0" err="1"/>
              <a:t>fordele</a:t>
            </a:r>
            <a:r>
              <a:rPr lang="en-US" dirty="0"/>
              <a:t>, der direkte styrker unge kvinder ved at give dem rollemodeller, de kan relatere til, selvtillidsopbyggende samtaler og en klarere fornemmelse af fremtidige muligheder inden for AI.</a:t>
            </a:r>
          </a:p>
        </p:txBody>
      </p:sp>
      <p:pic>
        <p:nvPicPr>
          <p:cNvPr id="7" name="Picture 6">
            <a:extLst>
              <a:ext uri="{FF2B5EF4-FFF2-40B4-BE49-F238E27FC236}">
                <a16:creationId xmlns:a16="http://schemas.microsoft.com/office/drawing/2014/main" id="{F84FE0C2-A4A5-39D2-EB50-61F9F16C2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43349" y="3476760"/>
            <a:ext cx="2067000" cy="2886351"/>
          </a:xfrm>
          <a:prstGeom prst="rect">
            <a:avLst/>
          </a:prstGeom>
        </p:spPr>
      </p:pic>
    </p:spTree>
    <p:extLst>
      <p:ext uri="{BB962C8B-B14F-4D97-AF65-F5344CB8AC3E}">
        <p14:creationId xmlns:p14="http://schemas.microsoft.com/office/powerpoint/2010/main" val="95440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268A-D8B5-AF74-F953-13991F3E364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A0A8A93-F76A-C50F-C295-72656F5489B7}"/>
              </a:ext>
            </a:extLst>
          </p:cNvPr>
          <p:cNvSpPr>
            <a:spLocks noGrp="1"/>
          </p:cNvSpPr>
          <p:nvPr>
            <p:ph type="body" sz="quarter" idx="16"/>
          </p:nvPr>
        </p:nvSpPr>
        <p:spPr>
          <a:xfrm>
            <a:off x="1465495" y="2472714"/>
            <a:ext cx="4550081" cy="3066422"/>
          </a:xfrm>
          <a:prstGeom prst="rect">
            <a:avLst/>
          </a:prstGeom>
        </p:spPr>
        <p:txBody>
          <a:bodyPr/>
          <a:lstStyle/>
          <a:p>
            <a:r>
              <a:rPr lang="en-US" dirty="0"/>
              <a:t>Fordele for unge kvinder</a:t>
            </a:r>
          </a:p>
        </p:txBody>
      </p:sp>
      <p:sp>
        <p:nvSpPr>
          <p:cNvPr id="5" name="Text Placeholder 4">
            <a:extLst>
              <a:ext uri="{FF2B5EF4-FFF2-40B4-BE49-F238E27FC236}">
                <a16:creationId xmlns:a16="http://schemas.microsoft.com/office/drawing/2014/main" id="{29E9CCC1-8695-C1E3-EEDB-37BCB4DEAE94}"/>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a:extLst>
              <a:ext uri="{FF2B5EF4-FFF2-40B4-BE49-F238E27FC236}">
                <a16:creationId xmlns:a16="http://schemas.microsoft.com/office/drawing/2014/main" id="{6918FDB3-20EB-0F0B-3708-BBE181C8848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07DF568-F1C3-A1AE-7BED-3FAA8100C1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126333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B19FE3-6894-4B9F-8747-B9DE8DE65C51}"/>
              </a:ext>
            </a:extLst>
          </p:cNvPr>
          <p:cNvSpPr>
            <a:spLocks noGrp="1"/>
          </p:cNvSpPr>
          <p:nvPr>
            <p:ph type="body" sz="quarter" idx="20"/>
          </p:nvPr>
        </p:nvSpPr>
        <p:spPr>
          <a:xfrm>
            <a:off x="4594468" y="2045704"/>
            <a:ext cx="7069398" cy="3849918"/>
          </a:xfrm>
        </p:spPr>
        <p:txBody>
          <a:bodyPr/>
          <a:lstStyle/>
          <a:p>
            <a:r>
              <a:rPr lang="en-US" b="1" dirty="0"/>
              <a:t>1. Øget tillid til forståelsen af AI</a:t>
            </a:r>
            <a:br>
              <a:rPr lang="en-US" dirty="0"/>
            </a:br>
            <a:r>
              <a:rPr lang="en-US" dirty="0"/>
              <a:t>Gennem AI Toolbox's enkle forklaringer, praktiske aktiviteter og guidede sessioner får unge kvinder en klar forståelse af AI-koncepter, hvilket mindsker deres frygt og hjælper dem med at føle sig i stand til at bruge digitale værktøjer.</a:t>
            </a:r>
          </a:p>
          <a:p>
            <a:r>
              <a:rPr lang="en-US" b="1" dirty="0"/>
              <a:t>2. Kontakt med virkelige rollemodeller inden for AI</a:t>
            </a:r>
            <a:br>
              <a:rPr lang="en-US" dirty="0"/>
            </a:br>
            <a:r>
              <a:rPr lang="en-US" dirty="0"/>
              <a:t>Det visuelle udstillingsvindue og registeret introducerer unge kvinder til kvinder, der aktivt er med til at forme fremtiden inden for AI. At se professionelle, de kan relatere til, hjælper dem med </a:t>
            </a:r>
            <a:r>
              <a:rPr lang="en-US" dirty="0" err="1"/>
              <a:t>at erkende, </a:t>
            </a:r>
            <a:r>
              <a:rPr lang="en-US" dirty="0"/>
              <a:t>at de </a:t>
            </a:r>
            <a:r>
              <a:rPr lang="en-US" i="1" dirty="0"/>
              <a:t>hører til </a:t>
            </a:r>
            <a:r>
              <a:rPr lang="en-US" dirty="0"/>
              <a:t>i disse felter og kan følge lignende veje.</a:t>
            </a:r>
          </a:p>
          <a:p>
            <a:endParaRPr lang="en-IE" dirty="0"/>
          </a:p>
        </p:txBody>
      </p:sp>
      <p:sp>
        <p:nvSpPr>
          <p:cNvPr id="5" name="Text Placeholder 4">
            <a:extLst>
              <a:ext uri="{FF2B5EF4-FFF2-40B4-BE49-F238E27FC236}">
                <a16:creationId xmlns:a16="http://schemas.microsoft.com/office/drawing/2014/main" id="{9126ADA6-3884-DF93-C9F0-554F82AFCAB3}"/>
              </a:ext>
            </a:extLst>
          </p:cNvPr>
          <p:cNvSpPr>
            <a:spLocks noGrp="1"/>
          </p:cNvSpPr>
          <p:nvPr>
            <p:ph type="body" sz="quarter" idx="16"/>
          </p:nvPr>
        </p:nvSpPr>
        <p:spPr/>
        <p:txBody>
          <a:bodyPr/>
          <a:lstStyle/>
          <a:p>
            <a:r>
              <a:rPr lang="en-US" dirty="0"/>
              <a:t>Reelle fordele for unge kvinder</a:t>
            </a:r>
            <a:endParaRPr lang="en-IE" dirty="0"/>
          </a:p>
        </p:txBody>
      </p:sp>
      <p:pic>
        <p:nvPicPr>
          <p:cNvPr id="8" name="Picture 7" descr="iPhone6_mockup_front_white.png">
            <a:extLst>
              <a:ext uri="{FF2B5EF4-FFF2-40B4-BE49-F238E27FC236}">
                <a16:creationId xmlns:a16="http://schemas.microsoft.com/office/drawing/2014/main" id="{24B59D25-1755-BAB8-CFEF-142834F6D6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with a triangle over her face&#10;&#10;AI-generated content may be incorrect.">
            <a:extLst>
              <a:ext uri="{FF2B5EF4-FFF2-40B4-BE49-F238E27FC236}">
                <a16:creationId xmlns:a16="http://schemas.microsoft.com/office/drawing/2014/main" id="{5BCF2BFE-C435-71EB-E065-CB12505A47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5636" y="2616450"/>
            <a:ext cx="2571184" cy="4508627"/>
          </a:xfrm>
          <a:prstGeom prst="rect">
            <a:avLst/>
          </a:prstGeom>
        </p:spPr>
      </p:pic>
    </p:spTree>
    <p:extLst>
      <p:ext uri="{BB962C8B-B14F-4D97-AF65-F5344CB8AC3E}">
        <p14:creationId xmlns:p14="http://schemas.microsoft.com/office/powerpoint/2010/main" val="369359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7191464" y="1317471"/>
            <a:ext cx="700387" cy="689518"/>
          </a:xfrm>
        </p:spPr>
        <p:txBody>
          <a:bodyPr/>
          <a:lstStyle/>
          <a:p>
            <a:r>
              <a:rPr lang="en-US"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8026760" y="1317471"/>
            <a:ext cx="3679906" cy="689519"/>
          </a:xfrm>
        </p:spPr>
        <p:txBody>
          <a:bodyPr/>
          <a:lstStyle/>
          <a:p>
            <a:r>
              <a:rPr lang="en-US" dirty="0"/>
              <a:t>HeadStart &amp; hvorfor det er vigtigt</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1152462" y="1245626"/>
            <a:ext cx="5875811" cy="4671588"/>
          </a:xfrm>
        </p:spPr>
        <p:txBody>
          <a:bodyPr/>
          <a:lstStyle/>
          <a:p>
            <a:pPr marL="0" indent="0">
              <a:spcBef>
                <a:spcPts val="400"/>
              </a:spcBef>
            </a:pPr>
            <a:r>
              <a:rPr lang="en-US" dirty="0"/>
              <a:t>Velkommen til introduktionsmodulet til HeadStart. Dette modul er designet til at støtte og vejlede facilitatorer og ungdomsarbejdere, der ønsker at bruge HeadStart-ressourcerne og -værktøjerne effektivt. Det vil hjælpe dig med at forstå, hvordan du kan integrere dem i din praksis og dine workshops, så du kan rustes bedre og dermed give unge kvinder mulighed for at udforske AI med selvtillid og målrettethed.</a:t>
            </a:r>
          </a:p>
          <a:p>
            <a:pPr marL="0" indent="0">
              <a:spcBef>
                <a:spcPts val="400"/>
              </a:spcBef>
            </a:pPr>
            <a:r>
              <a:rPr lang="en-US" dirty="0"/>
              <a:t>Dette modul vil også hjælpe dig med at forstå det transformative potentiale, </a:t>
            </a:r>
            <a:r>
              <a:rPr lang="en-US" dirty="0" err="1"/>
              <a:t>som</a:t>
            </a:r>
            <a:r>
              <a:rPr lang="en-US" dirty="0"/>
              <a:t> de tilbyder for enkeltpersoner og samfund.</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7213167" y="2232459"/>
            <a:ext cx="700387" cy="689518"/>
          </a:xfrm>
        </p:spPr>
        <p:txBody>
          <a:bodyPr/>
          <a:lstStyle/>
          <a:p>
            <a:r>
              <a:rPr lang="en-US" dirty="0"/>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8076745" y="2257428"/>
            <a:ext cx="3958643" cy="689519"/>
          </a:xfrm>
        </p:spPr>
        <p:txBody>
          <a:bodyPr/>
          <a:lstStyle/>
          <a:p>
            <a:r>
              <a:rPr lang="en-US" dirty="0"/>
              <a:t>Oversigt over HeadStart-ressourcer</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7219746" y="3147446"/>
            <a:ext cx="700387" cy="689518"/>
          </a:xfrm>
        </p:spPr>
        <p:txBody>
          <a:bodyPr/>
          <a:lstStyle/>
          <a:p>
            <a:r>
              <a:rPr lang="en-US" dirty="0"/>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8055042" y="3147446"/>
            <a:ext cx="3679906" cy="689519"/>
          </a:xfrm>
        </p:spPr>
        <p:txBody>
          <a:bodyPr/>
          <a:lstStyle/>
          <a:p>
            <a:r>
              <a:rPr lang="en-US" dirty="0"/>
              <a:t>Brug af ressourcerne i ungdomsarbejdet</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7241449" y="4062434"/>
            <a:ext cx="700387" cy="689518"/>
          </a:xfrm>
        </p:spPr>
        <p:txBody>
          <a:bodyPr/>
          <a:lstStyle/>
          <a:p>
            <a:r>
              <a:rPr lang="en-US" dirty="0"/>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8076745" y="4062434"/>
            <a:ext cx="3679906" cy="689519"/>
          </a:xfrm>
        </p:spPr>
        <p:txBody>
          <a:bodyPr/>
          <a:lstStyle/>
          <a:p>
            <a:r>
              <a:rPr lang="en-US" dirty="0"/>
              <a:t>Fordele for unge kvinder</a:t>
            </a:r>
          </a:p>
        </p:txBody>
      </p:sp>
      <p:sp>
        <p:nvSpPr>
          <p:cNvPr id="16" name="Text Placeholder 15">
            <a:extLst>
              <a:ext uri="{FF2B5EF4-FFF2-40B4-BE49-F238E27FC236}">
                <a16:creationId xmlns:a16="http://schemas.microsoft.com/office/drawing/2014/main" id="{0A7A08E9-769E-C4AB-E48F-BD4D44F7665B}"/>
              </a:ext>
            </a:extLst>
          </p:cNvPr>
          <p:cNvSpPr>
            <a:spLocks noGrp="1"/>
          </p:cNvSpPr>
          <p:nvPr>
            <p:ph type="body" sz="quarter" idx="35"/>
          </p:nvPr>
        </p:nvSpPr>
        <p:spPr>
          <a:xfrm>
            <a:off x="7219746" y="4977421"/>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A705CE98-BACD-0B29-C279-9CB1FDF9F310}"/>
              </a:ext>
            </a:extLst>
          </p:cNvPr>
          <p:cNvSpPr>
            <a:spLocks noGrp="1"/>
          </p:cNvSpPr>
          <p:nvPr>
            <p:ph type="body" sz="quarter" idx="36"/>
          </p:nvPr>
        </p:nvSpPr>
        <p:spPr>
          <a:xfrm>
            <a:off x="8055042" y="4977421"/>
            <a:ext cx="3679906" cy="689519"/>
          </a:xfrm>
        </p:spPr>
        <p:txBody>
          <a:bodyPr/>
          <a:lstStyle/>
          <a:p>
            <a:r>
              <a:rPr lang="en-US" dirty="0">
                <a:solidFill>
                  <a:srgbClr val="282666"/>
                </a:solidFill>
              </a:rPr>
              <a:t>Eksempler på aktiviteter</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p:txBody>
          <a:bodyPr/>
          <a:lstStyle/>
          <a:p>
            <a:r>
              <a:rPr lang="en-US" dirty="0"/>
              <a:t>Moduloversigt</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DD15-9065-F991-17BD-B0C219ECFA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C51A-CB9A-6100-0924-97798723C9EB}"/>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E3609E07-82A0-2E17-233E-B480D6768BF8}"/>
              </a:ext>
            </a:extLst>
          </p:cNvPr>
          <p:cNvSpPr>
            <a:spLocks noGrp="1"/>
          </p:cNvSpPr>
          <p:nvPr>
            <p:ph type="body" sz="quarter" idx="20"/>
          </p:nvPr>
        </p:nvSpPr>
        <p:spPr>
          <a:xfrm>
            <a:off x="4594468" y="2045704"/>
            <a:ext cx="7069398" cy="3849918"/>
          </a:xfrm>
        </p:spPr>
        <p:txBody>
          <a:bodyPr/>
          <a:lstStyle/>
          <a:p>
            <a:r>
              <a:rPr lang="en-US" b="1" dirty="0"/>
              <a:t>3. Klarere indsigt i fremtidige karrierer</a:t>
            </a:r>
            <a:br>
              <a:rPr lang="en-US" dirty="0"/>
            </a:br>
            <a:r>
              <a:rPr lang="en-US" dirty="0"/>
              <a:t>Med AI-karrierefokuserede moduler og mentorordninger lærer unge kvinder om reelle jobfunktioner, nye sektorer og de færdigheder, der er nødvendige for at få succes... hvilket hjælper dem med at træffe informerede valg om uddannelse eller karriere.</a:t>
            </a:r>
          </a:p>
          <a:p>
            <a:r>
              <a:rPr lang="en-US" b="1" dirty="0"/>
              <a:t>4. Styrkede digitale færdigheder</a:t>
            </a:r>
            <a:br>
              <a:rPr lang="en-US" dirty="0"/>
            </a:br>
            <a:r>
              <a:rPr lang="en-US" dirty="0"/>
              <a:t>Praktiske sessioner om ChatGPT, Canva AI og etisk tænkning understøtter de daglige digitale færdigheder, så eleverne kan bruge AI-værktøjer sikkert, kreativt og trygt i skolen, på arbejdet eller i personlige projekter.</a:t>
            </a:r>
          </a:p>
          <a:p>
            <a:endParaRPr lang="en-IE" dirty="0"/>
          </a:p>
        </p:txBody>
      </p:sp>
      <p:sp>
        <p:nvSpPr>
          <p:cNvPr id="5" name="Text Placeholder 4">
            <a:extLst>
              <a:ext uri="{FF2B5EF4-FFF2-40B4-BE49-F238E27FC236}">
                <a16:creationId xmlns:a16="http://schemas.microsoft.com/office/drawing/2014/main" id="{57279DC8-FA73-268B-651D-6F39DE656929}"/>
              </a:ext>
            </a:extLst>
          </p:cNvPr>
          <p:cNvSpPr>
            <a:spLocks noGrp="1"/>
          </p:cNvSpPr>
          <p:nvPr>
            <p:ph type="body" sz="quarter" idx="16"/>
          </p:nvPr>
        </p:nvSpPr>
        <p:spPr/>
        <p:txBody>
          <a:bodyPr/>
          <a:lstStyle/>
          <a:p>
            <a:r>
              <a:rPr lang="en-US" dirty="0"/>
              <a:t>Reelle fordele for unge kvinder</a:t>
            </a:r>
            <a:endParaRPr lang="en-IE" dirty="0"/>
          </a:p>
        </p:txBody>
      </p:sp>
      <p:pic>
        <p:nvPicPr>
          <p:cNvPr id="6" name="Picture 5" descr="iPhone6_mockup_front_white.png">
            <a:extLst>
              <a:ext uri="{FF2B5EF4-FFF2-40B4-BE49-F238E27FC236}">
                <a16:creationId xmlns:a16="http://schemas.microsoft.com/office/drawing/2014/main" id="{C188D571-C949-9766-EDC3-FCBE7168D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using a computer&#10;&#10;AI-generated content may be incorrect.">
            <a:extLst>
              <a:ext uri="{FF2B5EF4-FFF2-40B4-BE49-F238E27FC236}">
                <a16:creationId xmlns:a16="http://schemas.microsoft.com/office/drawing/2014/main" id="{EF429457-E322-02BA-4D3D-75B700AC44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796" y="2679826"/>
            <a:ext cx="2562131" cy="4464714"/>
          </a:xfrm>
          <a:prstGeom prst="rect">
            <a:avLst/>
          </a:prstGeom>
        </p:spPr>
      </p:pic>
    </p:spTree>
    <p:extLst>
      <p:ext uri="{BB962C8B-B14F-4D97-AF65-F5344CB8AC3E}">
        <p14:creationId xmlns:p14="http://schemas.microsoft.com/office/powerpoint/2010/main" val="414060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0F9DAB-F6CF-4FFD-EC0D-C48BAFF703BA}"/>
              </a:ext>
            </a:extLst>
          </p:cNvPr>
          <p:cNvSpPr>
            <a:spLocks noGrp="1"/>
          </p:cNvSpPr>
          <p:nvPr>
            <p:ph type="body" sz="quarter" idx="20"/>
          </p:nvPr>
        </p:nvSpPr>
        <p:spPr/>
        <p:txBody>
          <a:bodyPr/>
          <a:lstStyle/>
          <a:p>
            <a:r>
              <a:rPr lang="en-US" b="1" dirty="0"/>
              <a:t>5. Adgang til støttende netværk og mentoring</a:t>
            </a:r>
            <a:br>
              <a:rPr lang="en-US" dirty="0"/>
            </a:br>
            <a:r>
              <a:rPr lang="en-US" dirty="0"/>
              <a:t>Netværksguiden og mentorcentret hjælper facilitatorer med at sætte de studerende i kontakt med kvinder, der arbejder inden for AI. Disse korte interaktioner kan øge selvtilliden, åbne døre og hjælpe unge kvinder med at forestille sig deres plads i den digitale verden.</a:t>
            </a:r>
          </a:p>
          <a:p>
            <a:r>
              <a:rPr lang="en-US" b="1" dirty="0"/>
              <a:t>6. Færre stereotyper og barrierer</a:t>
            </a:r>
            <a:br>
              <a:rPr lang="en-US" dirty="0"/>
            </a:br>
            <a:r>
              <a:rPr lang="en-US" dirty="0"/>
              <a:t>Ved at fremhæve forskellige kvinder på platformen og tilbyde inkluderende læringsoplevelser udfordrer HeadStart stereotypen om, at AI "ikke er for piger", og giver unge kvinder mulighed for at se AI som et rum, hvor deres stemmer betyder noget.</a:t>
            </a:r>
          </a:p>
          <a:p>
            <a:endParaRPr lang="en-IE" dirty="0"/>
          </a:p>
        </p:txBody>
      </p:sp>
      <p:sp>
        <p:nvSpPr>
          <p:cNvPr id="5" name="Text Placeholder 4">
            <a:extLst>
              <a:ext uri="{FF2B5EF4-FFF2-40B4-BE49-F238E27FC236}">
                <a16:creationId xmlns:a16="http://schemas.microsoft.com/office/drawing/2014/main" id="{4542A6E2-3ED4-3013-D49E-1731774E4977}"/>
              </a:ext>
            </a:extLst>
          </p:cNvPr>
          <p:cNvSpPr>
            <a:spLocks noGrp="1"/>
          </p:cNvSpPr>
          <p:nvPr>
            <p:ph type="body" sz="quarter" idx="16"/>
          </p:nvPr>
        </p:nvSpPr>
        <p:spPr/>
        <p:txBody>
          <a:bodyPr/>
          <a:lstStyle/>
          <a:p>
            <a:r>
              <a:rPr lang="en-US" dirty="0"/>
              <a:t>Hvordan HeadStart skaber reelle muligheder</a:t>
            </a:r>
            <a:endParaRPr lang="en-IE" dirty="0"/>
          </a:p>
        </p:txBody>
      </p:sp>
      <p:pic>
        <p:nvPicPr>
          <p:cNvPr id="6" name="Picture 5" descr="iPhone6_mockup_front_white.png">
            <a:extLst>
              <a:ext uri="{FF2B5EF4-FFF2-40B4-BE49-F238E27FC236}">
                <a16:creationId xmlns:a16="http://schemas.microsoft.com/office/drawing/2014/main" id="{3CEAB13D-9DD1-0F9A-938E-63E31C3942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Two women talking">
            <a:extLst>
              <a:ext uri="{FF2B5EF4-FFF2-40B4-BE49-F238E27FC236}">
                <a16:creationId xmlns:a16="http://schemas.microsoft.com/office/drawing/2014/main" id="{82ED9451-98A1-EE11-9589-AA62F025D0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77872"/>
            <a:ext cx="2541253" cy="4395457"/>
          </a:xfrm>
          <a:prstGeom prst="rect">
            <a:avLst/>
          </a:prstGeom>
        </p:spPr>
      </p:pic>
    </p:spTree>
    <p:extLst>
      <p:ext uri="{BB962C8B-B14F-4D97-AF65-F5344CB8AC3E}">
        <p14:creationId xmlns:p14="http://schemas.microsoft.com/office/powerpoint/2010/main" val="329449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255D-DD45-E687-0DF0-004D3BEEB0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82432-C0A0-97F6-803E-5E6765BFDEA8}"/>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0147D54F-B67B-4113-5BAF-6E7BE1655706}"/>
              </a:ext>
            </a:extLst>
          </p:cNvPr>
          <p:cNvSpPr>
            <a:spLocks noGrp="1"/>
          </p:cNvSpPr>
          <p:nvPr>
            <p:ph type="body" sz="quarter" idx="20"/>
          </p:nvPr>
        </p:nvSpPr>
        <p:spPr/>
        <p:txBody>
          <a:bodyPr/>
          <a:lstStyle/>
          <a:p>
            <a:r>
              <a:rPr lang="en-US" b="1" dirty="0"/>
              <a:t>7. Motivation til at udforske AI kreativt</a:t>
            </a:r>
            <a:br>
              <a:rPr lang="en-US" dirty="0"/>
            </a:br>
            <a:r>
              <a:rPr lang="en-US" dirty="0"/>
              <a:t>Praktiske aktiviteter viser eleverne, hvordan AI kan understøtte kreativitet, design, historiefortælling, problemløsning ... og opmuntrer dem til at bruge teknologi som et redskab til udtryk og innovation.</a:t>
            </a:r>
          </a:p>
          <a:p>
            <a:r>
              <a:rPr lang="en-US" b="1" dirty="0"/>
              <a:t>8. En følelse af tilhørsforhold i tech-miljøer</a:t>
            </a:r>
            <a:br>
              <a:rPr lang="en-US" dirty="0"/>
            </a:br>
            <a:r>
              <a:rPr lang="en-US" dirty="0"/>
              <a:t>Som nævnt i Networking Guide kan selv en kort samtale med en kvinde inden for teknologi øge selvtilliden, vække nysgerrigheden og bekræfte, at unge kvinder spiller en vigtig rolle i udformningen af AI's fremtid.</a:t>
            </a:r>
          </a:p>
          <a:p>
            <a:endParaRPr lang="en-IE" dirty="0"/>
          </a:p>
        </p:txBody>
      </p:sp>
      <p:sp>
        <p:nvSpPr>
          <p:cNvPr id="5" name="Text Placeholder 4">
            <a:extLst>
              <a:ext uri="{FF2B5EF4-FFF2-40B4-BE49-F238E27FC236}">
                <a16:creationId xmlns:a16="http://schemas.microsoft.com/office/drawing/2014/main" id="{DB164795-2ECA-644B-9270-4160EA50656A}"/>
              </a:ext>
            </a:extLst>
          </p:cNvPr>
          <p:cNvSpPr>
            <a:spLocks noGrp="1"/>
          </p:cNvSpPr>
          <p:nvPr>
            <p:ph type="body" sz="quarter" idx="16"/>
          </p:nvPr>
        </p:nvSpPr>
        <p:spPr/>
        <p:txBody>
          <a:bodyPr/>
          <a:lstStyle/>
          <a:p>
            <a:r>
              <a:rPr lang="en-US" dirty="0"/>
              <a:t>Hvordan HeadStart skaber reelle muligheder</a:t>
            </a:r>
            <a:endParaRPr lang="en-IE" dirty="0"/>
          </a:p>
        </p:txBody>
      </p:sp>
      <p:pic>
        <p:nvPicPr>
          <p:cNvPr id="6" name="Picture 5" descr="iPhone6_mockup_front_white.png">
            <a:extLst>
              <a:ext uri="{FF2B5EF4-FFF2-40B4-BE49-F238E27FC236}">
                <a16:creationId xmlns:a16="http://schemas.microsoft.com/office/drawing/2014/main" id="{5FB3F550-6A06-9D69-C72C-6960C25E8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A person with short hair wearing glasses and a blue planet&#10;&#10;AI-generated content may be incorrect.">
            <a:extLst>
              <a:ext uri="{FF2B5EF4-FFF2-40B4-BE49-F238E27FC236}">
                <a16:creationId xmlns:a16="http://schemas.microsoft.com/office/drawing/2014/main" id="{D50E2C09-39A5-84A7-DA17-22FBFA38B3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09971"/>
            <a:ext cx="2525918" cy="4531259"/>
          </a:xfrm>
          <a:prstGeom prst="rect">
            <a:avLst/>
          </a:prstGeom>
        </p:spPr>
      </p:pic>
    </p:spTree>
    <p:extLst>
      <p:ext uri="{BB962C8B-B14F-4D97-AF65-F5344CB8AC3E}">
        <p14:creationId xmlns:p14="http://schemas.microsoft.com/office/powerpoint/2010/main" val="3514983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BBEB3-25C8-41D3-E789-DE7FDBBB93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CA11C1-0BA6-D74A-5F82-833C6C603F8E}"/>
              </a:ext>
            </a:extLst>
          </p:cNvPr>
          <p:cNvSpPr>
            <a:spLocks noGrp="1"/>
          </p:cNvSpPr>
          <p:nvPr>
            <p:ph type="body" sz="quarter" idx="16"/>
          </p:nvPr>
        </p:nvSpPr>
        <p:spPr>
          <a:xfrm>
            <a:off x="1619811" y="2472714"/>
            <a:ext cx="4618028" cy="3066422"/>
          </a:xfrm>
        </p:spPr>
        <p:txBody>
          <a:bodyPr/>
          <a:lstStyle/>
          <a:p>
            <a:r>
              <a:rPr lang="en-US" dirty="0"/>
              <a:t>Eksempel på aktiviteter</a:t>
            </a:r>
          </a:p>
          <a:p>
            <a:endParaRPr lang="en-IE" dirty="0"/>
          </a:p>
        </p:txBody>
      </p:sp>
      <p:sp>
        <p:nvSpPr>
          <p:cNvPr id="3" name="Text Placeholder 2">
            <a:extLst>
              <a:ext uri="{FF2B5EF4-FFF2-40B4-BE49-F238E27FC236}">
                <a16:creationId xmlns:a16="http://schemas.microsoft.com/office/drawing/2014/main" id="{B11853AF-A92D-39B6-5EE2-8BD0FAC5DD9B}"/>
              </a:ext>
            </a:extLst>
          </p:cNvPr>
          <p:cNvSpPr>
            <a:spLocks noGrp="1"/>
          </p:cNvSpPr>
          <p:nvPr>
            <p:ph type="body" sz="quarter" idx="17"/>
          </p:nvPr>
        </p:nvSpPr>
        <p:spPr/>
        <p:txBody>
          <a:bodyPr/>
          <a:lstStyle/>
          <a:p>
            <a:r>
              <a:rPr lang="en-IE" dirty="0"/>
              <a:t>05</a:t>
            </a:r>
          </a:p>
        </p:txBody>
      </p:sp>
      <p:pic>
        <p:nvPicPr>
          <p:cNvPr id="6" name="Picture Placeholder 5">
            <a:extLst>
              <a:ext uri="{FF2B5EF4-FFF2-40B4-BE49-F238E27FC236}">
                <a16:creationId xmlns:a16="http://schemas.microsoft.com/office/drawing/2014/main" id="{E0F898DB-1DD1-C87E-A38D-8C00B04BF5E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5552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7443-BB35-28CC-5A23-F6D331B1F1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103629-A6FC-E876-0216-BA806936B3E4}"/>
              </a:ext>
            </a:extLst>
          </p:cNvPr>
          <p:cNvSpPr>
            <a:spLocks noGrp="1"/>
          </p:cNvSpPr>
          <p:nvPr>
            <p:ph type="body" sz="quarter" idx="18"/>
          </p:nvPr>
        </p:nvSpPr>
        <p:spPr/>
        <p:txBody>
          <a:bodyPr/>
          <a:lstStyle/>
          <a:p>
            <a:r>
              <a:rPr lang="en-US" dirty="0"/>
              <a:t>Aktivitet</a:t>
            </a:r>
          </a:p>
        </p:txBody>
      </p:sp>
      <p:sp>
        <p:nvSpPr>
          <p:cNvPr id="7" name="Text Placeholder 6">
            <a:extLst>
              <a:ext uri="{FF2B5EF4-FFF2-40B4-BE49-F238E27FC236}">
                <a16:creationId xmlns:a16="http://schemas.microsoft.com/office/drawing/2014/main" id="{BC325B35-ACE6-A855-171F-AA0BF92D98B4}"/>
              </a:ext>
            </a:extLst>
          </p:cNvPr>
          <p:cNvSpPr>
            <a:spLocks noGrp="1"/>
          </p:cNvSpPr>
          <p:nvPr>
            <p:ph type="body" sz="quarter" idx="19"/>
          </p:nvPr>
        </p:nvSpPr>
        <p:spPr/>
        <p:txBody>
          <a:bodyPr/>
          <a:lstStyle/>
          <a:p>
            <a:r>
              <a:rPr lang="en-US" dirty="0"/>
              <a:t>01</a:t>
            </a:r>
          </a:p>
        </p:txBody>
      </p:sp>
      <p:pic>
        <p:nvPicPr>
          <p:cNvPr id="10" name="Picture Placeholder 9">
            <a:extLst>
              <a:ext uri="{FF2B5EF4-FFF2-40B4-BE49-F238E27FC236}">
                <a16:creationId xmlns:a16="http://schemas.microsoft.com/office/drawing/2014/main" id="{9C0BDF0C-47D0-E2C8-32D6-4D28480C037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F0A45FA2-0D5B-5EAC-EFC2-11FA4E9513E4}"/>
              </a:ext>
            </a:extLst>
          </p:cNvPr>
          <p:cNvSpPr>
            <a:spLocks noGrp="1"/>
          </p:cNvSpPr>
          <p:nvPr>
            <p:ph type="body" sz="quarter" idx="20"/>
          </p:nvPr>
        </p:nvSpPr>
        <p:spPr>
          <a:xfrm>
            <a:off x="4241384" y="1467067"/>
            <a:ext cx="7559016" cy="3849918"/>
          </a:xfrm>
        </p:spPr>
        <p:txBody>
          <a:bodyPr/>
          <a:lstStyle/>
          <a:p>
            <a:pPr>
              <a:spcBef>
                <a:spcPts val="0"/>
              </a:spcBef>
            </a:pPr>
            <a:r>
              <a:rPr lang="en-US" b="1" dirty="0"/>
              <a:t>Formål: </a:t>
            </a:r>
            <a:r>
              <a:rPr lang="en-US" dirty="0"/>
              <a:t>Reducere intimidering og aktivere forudgående viden</a:t>
            </a:r>
            <a:br>
              <a:rPr lang="en-US" dirty="0"/>
            </a:br>
            <a:r>
              <a:rPr lang="en-US" b="1" dirty="0"/>
              <a:t>Tid:</a:t>
            </a:r>
            <a:r>
              <a:rPr lang="en-US" dirty="0"/>
              <a:t> 5–10 minutter</a:t>
            </a:r>
          </a:p>
          <a:p>
            <a:pPr>
              <a:spcBef>
                <a:spcPts val="600"/>
              </a:spcBef>
            </a:pPr>
            <a:r>
              <a:rPr lang="en-US" b="1" dirty="0"/>
              <a:t>Sådan fungerer det:</a:t>
            </a:r>
            <a:endParaRPr lang="en-US" dirty="0"/>
          </a:p>
          <a:p>
            <a:pPr>
              <a:spcBef>
                <a:spcPts val="0"/>
              </a:spcBef>
            </a:pPr>
            <a:r>
              <a:rPr lang="en-US" dirty="0"/>
              <a:t>Afspil et kort videointerview fra </a:t>
            </a:r>
            <a:r>
              <a:rPr lang="en-US" b="1" dirty="0"/>
              <a:t>Visual Showcase</a:t>
            </a:r>
            <a:r>
              <a:rPr lang="en-US" dirty="0"/>
              <a:t>.</a:t>
            </a:r>
          </a:p>
          <a:p>
            <a:r>
              <a:rPr lang="en-US" dirty="0"/>
              <a:t>Spørg eleverne:</a:t>
            </a:r>
          </a:p>
          <a:p>
            <a:pPr marL="800100" lvl="1" indent="-342900">
              <a:buFont typeface="Arial" panose="020B0604020202020204" pitchFamily="34" charset="0"/>
              <a:buChar char="•"/>
            </a:pPr>
            <a:r>
              <a:rPr lang="en-US" i="1" spc="0" dirty="0">
                <a:solidFill>
                  <a:srgbClr val="282666"/>
                </a:solidFill>
                <a:latin typeface="+mn-lt"/>
              </a:rPr>
              <a:t>"Hvilken del af hendes rejse kunne I relatere til?"</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"Hvilke færdigheder hjalp hende med at få succes?"</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"Hvad overraskede dig?"</a:t>
            </a:r>
            <a:endParaRPr lang="en-US" spc="0" dirty="0">
              <a:solidFill>
                <a:srgbClr val="282666"/>
              </a:solidFill>
              <a:latin typeface="+mn-lt"/>
            </a:endParaRPr>
          </a:p>
          <a:p>
            <a:r>
              <a:rPr lang="en-US" dirty="0"/>
              <a:t>Opfordr eleverne til at dele en erfaring eller et mål.</a:t>
            </a:r>
          </a:p>
          <a:p>
            <a:r>
              <a:rPr lang="en-US" b="1" dirty="0"/>
              <a:t>Fordele: </a:t>
            </a:r>
            <a:r>
              <a:rPr lang="en-US" dirty="0"/>
              <a:t>Fremmer tilhørsforhold, udfordrer stereotyper og opbygger selvtillid gennem eksempler fra den virkelige verden.</a:t>
            </a:r>
          </a:p>
          <a:p>
            <a:endParaRPr lang="en-US" dirty="0"/>
          </a:p>
        </p:txBody>
      </p:sp>
      <p:sp>
        <p:nvSpPr>
          <p:cNvPr id="5" name="Text Placeholder 4">
            <a:extLst>
              <a:ext uri="{FF2B5EF4-FFF2-40B4-BE49-F238E27FC236}">
                <a16:creationId xmlns:a16="http://schemas.microsoft.com/office/drawing/2014/main" id="{D8CCEF6C-837D-60F9-DD59-F845246F4C5F}"/>
              </a:ext>
            </a:extLst>
          </p:cNvPr>
          <p:cNvSpPr>
            <a:spLocks noGrp="1"/>
          </p:cNvSpPr>
          <p:nvPr>
            <p:ph type="body" sz="quarter" idx="16"/>
          </p:nvPr>
        </p:nvSpPr>
        <p:spPr>
          <a:xfrm>
            <a:off x="4055165" y="571047"/>
            <a:ext cx="8031211" cy="803654"/>
          </a:xfrm>
        </p:spPr>
        <p:txBody>
          <a:bodyPr/>
          <a:lstStyle/>
          <a:p>
            <a:r>
              <a:rPr lang="en-US" dirty="0"/>
              <a:t>Mød rollemodellen (visuel præsentation)</a:t>
            </a:r>
          </a:p>
        </p:txBody>
      </p:sp>
    </p:spTree>
    <p:extLst>
      <p:ext uri="{BB962C8B-B14F-4D97-AF65-F5344CB8AC3E}">
        <p14:creationId xmlns:p14="http://schemas.microsoft.com/office/powerpoint/2010/main" val="9532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p:txBody>
          <a:bodyPr/>
          <a:lstStyle/>
          <a:p>
            <a:r>
              <a:rPr lang="en-US" dirty="0"/>
              <a:t>Aktivitet</a:t>
            </a:r>
          </a:p>
        </p:txBody>
      </p:sp>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p:txBody>
          <a:bodyPr/>
          <a:lstStyle/>
          <a:p>
            <a:r>
              <a:rPr lang="en-US" dirty="0"/>
              <a:t>02</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41384" y="1467067"/>
            <a:ext cx="7356106" cy="3849918"/>
          </a:xfrm>
        </p:spPr>
        <p:txBody>
          <a:bodyPr/>
          <a:lstStyle/>
          <a:p>
            <a:pPr>
              <a:spcBef>
                <a:spcPts val="0"/>
              </a:spcBef>
            </a:pPr>
            <a:r>
              <a:rPr lang="en-US" b="1" dirty="0"/>
              <a:t>Formål: </a:t>
            </a:r>
            <a:r>
              <a:rPr lang="en-US" dirty="0"/>
              <a:t>Inspirere og opbygge selvtillid gennem historier, man kan relatere til.</a:t>
            </a:r>
            <a:br>
              <a:rPr lang="en-US" dirty="0"/>
            </a:br>
            <a:r>
              <a:rPr lang="en-US" b="1" dirty="0"/>
              <a:t>Tid:</a:t>
            </a:r>
            <a:r>
              <a:rPr lang="en-US" dirty="0"/>
              <a:t> 10–15 minutter</a:t>
            </a:r>
          </a:p>
          <a:p>
            <a:pPr>
              <a:spcBef>
                <a:spcPts val="600"/>
              </a:spcBef>
            </a:pPr>
            <a:r>
              <a:rPr lang="en-US" b="1" dirty="0"/>
              <a:t>Sådan fungerer det:</a:t>
            </a:r>
            <a:endParaRPr lang="en-US" dirty="0"/>
          </a:p>
          <a:p>
            <a:pPr marL="457200" indent="-457200">
              <a:buFont typeface="+mj-lt"/>
              <a:buAutoNum type="arabicPeriod"/>
            </a:pPr>
            <a:r>
              <a:rPr lang="en-US" dirty="0"/>
              <a:t>Brug AI Toolbox-quizzen i starten eller slutningen af en session.</a:t>
            </a:r>
          </a:p>
          <a:p>
            <a:pPr marL="457200" indent="-457200">
              <a:buFont typeface="+mj-lt"/>
              <a:buAutoNum type="arabicPeriod"/>
            </a:pPr>
            <a:r>
              <a:rPr lang="en-US" dirty="0"/>
              <a:t>Deltagerne udfylder den individuelt eller parvis.</a:t>
            </a:r>
          </a:p>
          <a:p>
            <a:pPr marL="457200" indent="-457200">
              <a:buFont typeface="+mj-lt"/>
              <a:buAutoNum type="arabicPeriod"/>
            </a:pPr>
            <a:r>
              <a:rPr lang="en-US" dirty="0"/>
              <a:t>Diskuter 2–3 svar sammen:</a:t>
            </a:r>
          </a:p>
          <a:p>
            <a:pPr marL="800100" lvl="1" indent="-342900">
              <a:buFont typeface="Arial" panose="020B0604020202020204" pitchFamily="34" charset="0"/>
              <a:buChar char="•"/>
            </a:pPr>
            <a:r>
              <a:rPr lang="en-US" i="1" spc="0" dirty="0">
                <a:solidFill>
                  <a:srgbClr val="282666"/>
                </a:solidFill>
                <a:latin typeface="+mn-lt"/>
              </a:rPr>
              <a:t>"Hvad har du lært?"</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"Hvad fandt du overraskende?"</a:t>
            </a:r>
            <a:endParaRPr lang="en-US" spc="0" dirty="0">
              <a:solidFill>
                <a:srgbClr val="282666"/>
              </a:solidFill>
              <a:latin typeface="+mn-lt"/>
            </a:endParaRPr>
          </a:p>
          <a:p>
            <a:r>
              <a:rPr lang="en-US" b="1" dirty="0"/>
              <a:t>Fordele: </a:t>
            </a:r>
            <a:r>
              <a:rPr lang="en-US" dirty="0"/>
              <a:t>Skaber et sjovt læringsmiljø uden pres og hjælper undervisere med at vurdere elevernes forståelse</a:t>
            </a:r>
          </a:p>
          <a:p>
            <a:endParaRPr lang="en-US" dirty="0"/>
          </a:p>
        </p:txBody>
      </p:sp>
      <p:sp>
        <p:nvSpPr>
          <p:cNvPr id="5" name="Text Placeholder 4">
            <a:extLst>
              <a:ext uri="{FF2B5EF4-FFF2-40B4-BE49-F238E27FC236}">
                <a16:creationId xmlns:a16="http://schemas.microsoft.com/office/drawing/2014/main" id="{BD5B9596-03F5-D087-529E-4B14748C8D28}"/>
              </a:ext>
            </a:extLst>
          </p:cNvPr>
          <p:cNvSpPr>
            <a:spLocks noGrp="1"/>
          </p:cNvSpPr>
          <p:nvPr>
            <p:ph type="body" sz="quarter" idx="16"/>
          </p:nvPr>
        </p:nvSpPr>
        <p:spPr>
          <a:xfrm>
            <a:off x="4071337" y="352387"/>
            <a:ext cx="8120663" cy="803654"/>
          </a:xfrm>
        </p:spPr>
        <p:txBody>
          <a:bodyPr/>
          <a:lstStyle/>
          <a:p>
            <a:r>
              <a:rPr lang="en-IE" dirty="0"/>
              <a:t>AI-grundlæggende opvarmningsquiz (AI-værktøjskasse)</a:t>
            </a:r>
            <a:endParaRPr lang="en-US" dirty="0"/>
          </a:p>
        </p:txBody>
      </p:sp>
    </p:spTree>
    <p:extLst>
      <p:ext uri="{BB962C8B-B14F-4D97-AF65-F5344CB8AC3E}">
        <p14:creationId xmlns:p14="http://schemas.microsoft.com/office/powerpoint/2010/main" val="369799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926B-685E-EBBF-9B8D-1971D789DC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F018558-AD31-491A-B7D5-111E0186E57D}"/>
              </a:ext>
            </a:extLst>
          </p:cNvPr>
          <p:cNvSpPr>
            <a:spLocks noGrp="1"/>
          </p:cNvSpPr>
          <p:nvPr>
            <p:ph type="body" sz="quarter" idx="18"/>
          </p:nvPr>
        </p:nvSpPr>
        <p:spPr/>
        <p:txBody>
          <a:bodyPr/>
          <a:lstStyle/>
          <a:p>
            <a:r>
              <a:rPr lang="en-US" dirty="0"/>
              <a:t>Aktivitet</a:t>
            </a:r>
          </a:p>
        </p:txBody>
      </p:sp>
      <p:sp>
        <p:nvSpPr>
          <p:cNvPr id="7" name="Text Placeholder 6">
            <a:extLst>
              <a:ext uri="{FF2B5EF4-FFF2-40B4-BE49-F238E27FC236}">
                <a16:creationId xmlns:a16="http://schemas.microsoft.com/office/drawing/2014/main" id="{E20C37E9-665A-58DB-DD01-57AFF27FC724}"/>
              </a:ext>
            </a:extLst>
          </p:cNvPr>
          <p:cNvSpPr>
            <a:spLocks noGrp="1"/>
          </p:cNvSpPr>
          <p:nvPr>
            <p:ph type="body" sz="quarter" idx="19"/>
          </p:nvPr>
        </p:nvSpPr>
        <p:spPr/>
        <p:txBody>
          <a:bodyPr/>
          <a:lstStyle/>
          <a:p>
            <a:r>
              <a:rPr lang="en-US" dirty="0"/>
              <a:t>03</a:t>
            </a:r>
          </a:p>
        </p:txBody>
      </p:sp>
      <p:pic>
        <p:nvPicPr>
          <p:cNvPr id="10" name="Picture Placeholder 9">
            <a:extLst>
              <a:ext uri="{FF2B5EF4-FFF2-40B4-BE49-F238E27FC236}">
                <a16:creationId xmlns:a16="http://schemas.microsoft.com/office/drawing/2014/main" id="{B3FB9603-4D21-5D18-D369-1C7B0B05948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529BA1E-AF75-7248-C56A-0257EC574BFB}"/>
              </a:ext>
            </a:extLst>
          </p:cNvPr>
          <p:cNvSpPr>
            <a:spLocks noGrp="1"/>
          </p:cNvSpPr>
          <p:nvPr>
            <p:ph type="body" sz="quarter" idx="20"/>
          </p:nvPr>
        </p:nvSpPr>
        <p:spPr>
          <a:xfrm>
            <a:off x="4241384" y="972874"/>
            <a:ext cx="7356106" cy="3849918"/>
          </a:xfrm>
        </p:spPr>
        <p:txBody>
          <a:bodyPr/>
          <a:lstStyle/>
          <a:p>
            <a:pPr>
              <a:spcBef>
                <a:spcPts val="0"/>
              </a:spcBef>
            </a:pPr>
            <a:r>
              <a:rPr lang="en-US" b="1" dirty="0"/>
              <a:t>Formål: </a:t>
            </a:r>
            <a:r>
              <a:rPr lang="en-US" dirty="0"/>
              <a:t>Opbyg kreativ selvtillid ved hjælp af AI-værktøjer.</a:t>
            </a:r>
            <a:br>
              <a:rPr lang="en-US" dirty="0"/>
            </a:br>
            <a:r>
              <a:rPr lang="en-US" b="1" dirty="0"/>
              <a:t>Tid:</a:t>
            </a:r>
            <a:r>
              <a:rPr lang="en-US" dirty="0"/>
              <a:t> 10–15 minutter</a:t>
            </a:r>
          </a:p>
          <a:p>
            <a:pPr>
              <a:spcBef>
                <a:spcPts val="600"/>
              </a:spcBef>
            </a:pPr>
            <a:r>
              <a:rPr lang="en-US" b="1" dirty="0"/>
              <a:t>Sådan fungerer det:</a:t>
            </a:r>
            <a:endParaRPr lang="en-US" dirty="0"/>
          </a:p>
          <a:p>
            <a:pPr marL="457200" indent="-457200">
              <a:buFont typeface="+mj-lt"/>
              <a:buAutoNum type="arabicPeriod"/>
            </a:pPr>
            <a:r>
              <a:rPr lang="en-US" dirty="0"/>
              <a:t>Bed ChatGPT om at skrive en kort historie (f.eks. "En pige opdager en venlig AI-assistent").</a:t>
            </a:r>
          </a:p>
          <a:p>
            <a:pPr marL="457200" indent="-457200">
              <a:buFont typeface="+mj-lt"/>
              <a:buAutoNum type="arabicPeriod"/>
            </a:pPr>
            <a:r>
              <a:rPr lang="en-US" dirty="0"/>
              <a:t>Bed eleverne om at remixe den ved at ændre prompten:</a:t>
            </a:r>
          </a:p>
          <a:p>
            <a:pPr marL="799200" indent="-342900">
              <a:buFont typeface="Arial" panose="020B0604020202020204" pitchFamily="34" charset="0"/>
              <a:buChar char="•"/>
            </a:pPr>
            <a:r>
              <a:rPr lang="en-US" i="1" spc="0" dirty="0">
                <a:solidFill>
                  <a:srgbClr val="282666"/>
                </a:solidFill>
                <a:latin typeface="+mn-lt"/>
              </a:rPr>
              <a:t>En anden tone, et andet sted eller en anden karakter</a:t>
            </a:r>
          </a:p>
          <a:p>
            <a:pPr marL="799200" indent="-342900">
              <a:buFont typeface="Arial" panose="020B0604020202020204" pitchFamily="34" charset="0"/>
              <a:buChar char="•"/>
            </a:pPr>
            <a:r>
              <a:rPr lang="en-US" i="1" spc="0" dirty="0">
                <a:solidFill>
                  <a:srgbClr val="282666"/>
                </a:solidFill>
                <a:latin typeface="+mn-lt"/>
              </a:rPr>
              <a:t>Forskellige kulturelle eller kreative elementer</a:t>
            </a:r>
          </a:p>
          <a:p>
            <a:pPr marL="457200" indent="-457200">
              <a:buFont typeface="+mj-lt"/>
              <a:buAutoNum type="arabicPeriod" startAt="3"/>
            </a:pPr>
            <a:r>
              <a:rPr lang="en-US" dirty="0"/>
              <a:t>Sammenlign versionerne og diskuter effekten af prompten.</a:t>
            </a:r>
          </a:p>
          <a:p>
            <a:r>
              <a:rPr lang="en-US" b="1" dirty="0"/>
              <a:t>Fordele: </a:t>
            </a:r>
            <a:r>
              <a:rPr lang="en-US" dirty="0"/>
              <a:t>Viser eleverne, at de kan kontrollere AI-værktøjer, ikke omvendt; understøtter digital kreativitet og eksperimentering.</a:t>
            </a:r>
          </a:p>
          <a:p>
            <a:endParaRPr lang="en-US" dirty="0"/>
          </a:p>
        </p:txBody>
      </p:sp>
      <p:sp>
        <p:nvSpPr>
          <p:cNvPr id="5" name="Text Placeholder 4">
            <a:extLst>
              <a:ext uri="{FF2B5EF4-FFF2-40B4-BE49-F238E27FC236}">
                <a16:creationId xmlns:a16="http://schemas.microsoft.com/office/drawing/2014/main" id="{2D91CF1E-C4DE-0854-17A4-38EE4EB29035}"/>
              </a:ext>
            </a:extLst>
          </p:cNvPr>
          <p:cNvSpPr>
            <a:spLocks noGrp="1"/>
          </p:cNvSpPr>
          <p:nvPr>
            <p:ph type="body" sz="quarter" idx="16"/>
          </p:nvPr>
        </p:nvSpPr>
        <p:spPr>
          <a:xfrm>
            <a:off x="4241384" y="332508"/>
            <a:ext cx="7844992" cy="803654"/>
          </a:xfrm>
        </p:spPr>
        <p:txBody>
          <a:bodyPr/>
          <a:lstStyle/>
          <a:p>
            <a:r>
              <a:rPr lang="en-IE" dirty="0"/>
              <a:t>Story Remix med ChatGPT (AI Toolbox)</a:t>
            </a:r>
            <a:endParaRPr lang="en-US" dirty="0"/>
          </a:p>
        </p:txBody>
      </p:sp>
    </p:spTree>
    <p:extLst>
      <p:ext uri="{BB962C8B-B14F-4D97-AF65-F5344CB8AC3E}">
        <p14:creationId xmlns:p14="http://schemas.microsoft.com/office/powerpoint/2010/main" val="127078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9335-2350-F711-D575-7B9B6D7D22A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CC382D-6CE9-1B37-ABDA-55DEDCE89EFB}"/>
              </a:ext>
            </a:extLst>
          </p:cNvPr>
          <p:cNvSpPr>
            <a:spLocks noGrp="1"/>
          </p:cNvSpPr>
          <p:nvPr>
            <p:ph type="body" sz="quarter" idx="18"/>
          </p:nvPr>
        </p:nvSpPr>
        <p:spPr/>
        <p:txBody>
          <a:bodyPr/>
          <a:lstStyle/>
          <a:p>
            <a:r>
              <a:rPr lang="en-US" dirty="0"/>
              <a:t>Aktivitet</a:t>
            </a:r>
          </a:p>
        </p:txBody>
      </p:sp>
      <p:sp>
        <p:nvSpPr>
          <p:cNvPr id="7" name="Text Placeholder 6">
            <a:extLst>
              <a:ext uri="{FF2B5EF4-FFF2-40B4-BE49-F238E27FC236}">
                <a16:creationId xmlns:a16="http://schemas.microsoft.com/office/drawing/2014/main" id="{C179AA64-0358-1D50-785D-38187193C043}"/>
              </a:ext>
            </a:extLst>
          </p:cNvPr>
          <p:cNvSpPr>
            <a:spLocks noGrp="1"/>
          </p:cNvSpPr>
          <p:nvPr>
            <p:ph type="body" sz="quarter" idx="19"/>
          </p:nvPr>
        </p:nvSpPr>
        <p:spPr/>
        <p:txBody>
          <a:bodyPr/>
          <a:lstStyle/>
          <a:p>
            <a:r>
              <a:rPr lang="en-US" dirty="0"/>
              <a:t>04</a:t>
            </a:r>
          </a:p>
        </p:txBody>
      </p:sp>
      <p:pic>
        <p:nvPicPr>
          <p:cNvPr id="10" name="Picture Placeholder 9">
            <a:extLst>
              <a:ext uri="{FF2B5EF4-FFF2-40B4-BE49-F238E27FC236}">
                <a16:creationId xmlns:a16="http://schemas.microsoft.com/office/drawing/2014/main" id="{8BA6C465-6D1A-5367-39BD-1AA0B53E7CD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402939C1-9730-0F32-D7E2-C3DC67AE794A}"/>
              </a:ext>
            </a:extLst>
          </p:cNvPr>
          <p:cNvSpPr>
            <a:spLocks noGrp="1"/>
          </p:cNvSpPr>
          <p:nvPr>
            <p:ph type="body" sz="quarter" idx="20"/>
          </p:nvPr>
        </p:nvSpPr>
        <p:spPr>
          <a:xfrm>
            <a:off x="4075043" y="975975"/>
            <a:ext cx="7725357" cy="3849918"/>
          </a:xfrm>
        </p:spPr>
        <p:txBody>
          <a:bodyPr/>
          <a:lstStyle/>
          <a:p>
            <a:pPr>
              <a:spcBef>
                <a:spcPts val="0"/>
              </a:spcBef>
            </a:pPr>
            <a:r>
              <a:rPr lang="en-US" b="1" dirty="0"/>
              <a:t>Formål: </a:t>
            </a:r>
            <a:r>
              <a:rPr lang="en-US" dirty="0"/>
              <a:t>Skabe bevidsthed om AI-forudindtagethed og inkluderende design.</a:t>
            </a:r>
            <a:br>
              <a:rPr lang="en-US" dirty="0"/>
            </a:br>
            <a:r>
              <a:rPr lang="en-US" b="1" dirty="0"/>
              <a:t>Tid:</a:t>
            </a:r>
            <a:r>
              <a:rPr lang="en-US" dirty="0"/>
              <a:t> 10–15 minutter</a:t>
            </a:r>
          </a:p>
          <a:p>
            <a:pPr>
              <a:spcBef>
                <a:spcPts val="600"/>
              </a:spcBef>
            </a:pPr>
            <a:r>
              <a:rPr lang="en-US" b="1" dirty="0"/>
              <a:t>Sådan fungerer det:</a:t>
            </a:r>
            <a:endParaRPr lang="en-US" dirty="0"/>
          </a:p>
          <a:p>
            <a:pPr marL="457200" indent="-457200">
              <a:spcBef>
                <a:spcPts val="600"/>
              </a:spcBef>
              <a:buFont typeface="+mj-lt"/>
              <a:buAutoNum type="arabicPeriod"/>
            </a:pPr>
            <a:r>
              <a:rPr lang="en-US" dirty="0"/>
              <a:t>Eleverne skriver en grundlæggende prompt (f.eks. </a:t>
            </a:r>
            <a:r>
              <a:rPr lang="en-US" i="1" dirty="0"/>
              <a:t>"Skab et billede af en videnskabsmand"</a:t>
            </a:r>
            <a:r>
              <a:rPr lang="en-US" dirty="0"/>
              <a:t>).</a:t>
            </a:r>
          </a:p>
          <a:p>
            <a:pPr marL="457200" indent="-457200">
              <a:spcBef>
                <a:spcPts val="600"/>
              </a:spcBef>
              <a:buFont typeface="+mj-lt"/>
              <a:buAutoNum type="arabicPeriod"/>
            </a:pPr>
            <a:r>
              <a:rPr lang="en-US" dirty="0"/>
              <a:t>Diskuter, hvad AI'en kunne producere.</a:t>
            </a:r>
          </a:p>
          <a:p>
            <a:pPr marL="457200" indent="-457200">
              <a:spcBef>
                <a:spcPts val="0"/>
              </a:spcBef>
              <a:buFont typeface="+mj-lt"/>
              <a:buAutoNum type="arabicPeriod"/>
            </a:pPr>
            <a:r>
              <a:rPr lang="en-US" dirty="0"/>
              <a:t>Derefter skriver eleverne en mere inkluderende version:</a:t>
            </a:r>
            <a:endParaRPr lang="en-US" i="1" spc="0" dirty="0">
              <a:solidFill>
                <a:srgbClr val="282666"/>
              </a:solidFill>
              <a:latin typeface="+mn-lt"/>
            </a:endParaRPr>
          </a:p>
          <a:p>
            <a:pPr marL="799200" indent="-342900">
              <a:spcBef>
                <a:spcPts val="600"/>
              </a:spcBef>
              <a:buFont typeface="Arial" panose="020B0604020202020204" pitchFamily="34" charset="0"/>
              <a:buChar char="•"/>
            </a:pPr>
            <a:r>
              <a:rPr lang="en-US" i="1" spc="0" dirty="0">
                <a:solidFill>
                  <a:srgbClr val="282666"/>
                </a:solidFill>
                <a:latin typeface="+mn-lt"/>
              </a:rPr>
              <a:t>"Skab et billede af en kvindelig videnskabsmand fra Kenya, der arbejder med AI-løsninger til landbruget."</a:t>
            </a:r>
          </a:p>
          <a:p>
            <a:pPr marL="457200" indent="-457200">
              <a:spcBef>
                <a:spcPts val="600"/>
              </a:spcBef>
              <a:buFont typeface="+mj-lt"/>
              <a:buAutoNum type="arabicPeriod" startAt="4"/>
            </a:pPr>
            <a:r>
              <a:rPr lang="en-US" dirty="0"/>
              <a:t>Sammenlign versionerne og diskuter indflydelsen af prompten.</a:t>
            </a:r>
          </a:p>
          <a:p>
            <a:r>
              <a:rPr lang="en-US" b="1" dirty="0"/>
              <a:t>Fordele: </a:t>
            </a:r>
            <a:r>
              <a:rPr lang="en-US" dirty="0"/>
              <a:t>Viser, hvordan små ændringer i ordlyden kan udfordre stereotyper, hvilket er et vigtigt tema i sessionerne om AI-etik.</a:t>
            </a:r>
          </a:p>
        </p:txBody>
      </p:sp>
      <p:sp>
        <p:nvSpPr>
          <p:cNvPr id="5" name="Text Placeholder 4">
            <a:extLst>
              <a:ext uri="{FF2B5EF4-FFF2-40B4-BE49-F238E27FC236}">
                <a16:creationId xmlns:a16="http://schemas.microsoft.com/office/drawing/2014/main" id="{69BE051F-E7CB-A595-FBC9-41949C4AFA97}"/>
              </a:ext>
            </a:extLst>
          </p:cNvPr>
          <p:cNvSpPr>
            <a:spLocks noGrp="1"/>
          </p:cNvSpPr>
          <p:nvPr>
            <p:ph type="body" sz="quarter" idx="16"/>
          </p:nvPr>
        </p:nvSpPr>
        <p:spPr>
          <a:xfrm>
            <a:off x="4241384" y="302691"/>
            <a:ext cx="7844992" cy="803654"/>
          </a:xfrm>
        </p:spPr>
        <p:txBody>
          <a:bodyPr/>
          <a:lstStyle/>
          <a:p>
            <a:r>
              <a:rPr lang="en-US" dirty="0"/>
              <a:t>Design af en inkluderende prompt (etik)</a:t>
            </a:r>
          </a:p>
        </p:txBody>
      </p:sp>
    </p:spTree>
    <p:extLst>
      <p:ext uri="{BB962C8B-B14F-4D97-AF65-F5344CB8AC3E}">
        <p14:creationId xmlns:p14="http://schemas.microsoft.com/office/powerpoint/2010/main" val="347954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E764-71E6-E786-FA0F-59F6B1B5485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8C9D86-B7C4-D21A-BEE0-746974D78852}"/>
              </a:ext>
            </a:extLst>
          </p:cNvPr>
          <p:cNvSpPr>
            <a:spLocks noGrp="1"/>
          </p:cNvSpPr>
          <p:nvPr>
            <p:ph type="body" sz="quarter" idx="18"/>
          </p:nvPr>
        </p:nvSpPr>
        <p:spPr/>
        <p:txBody>
          <a:bodyPr/>
          <a:lstStyle/>
          <a:p>
            <a:r>
              <a:rPr lang="en-US" dirty="0"/>
              <a:t>Aktivitet</a:t>
            </a:r>
          </a:p>
        </p:txBody>
      </p:sp>
      <p:sp>
        <p:nvSpPr>
          <p:cNvPr id="7" name="Text Placeholder 6">
            <a:extLst>
              <a:ext uri="{FF2B5EF4-FFF2-40B4-BE49-F238E27FC236}">
                <a16:creationId xmlns:a16="http://schemas.microsoft.com/office/drawing/2014/main" id="{B68A9CD9-4287-74E8-C5D8-E2C5F3DCD6FD}"/>
              </a:ext>
            </a:extLst>
          </p:cNvPr>
          <p:cNvSpPr>
            <a:spLocks noGrp="1"/>
          </p:cNvSpPr>
          <p:nvPr>
            <p:ph type="body" sz="quarter" idx="19"/>
          </p:nvPr>
        </p:nvSpPr>
        <p:spPr/>
        <p:txBody>
          <a:bodyPr/>
          <a:lstStyle/>
          <a:p>
            <a:r>
              <a:rPr lang="en-US" dirty="0"/>
              <a:t>05</a:t>
            </a:r>
          </a:p>
        </p:txBody>
      </p:sp>
      <p:pic>
        <p:nvPicPr>
          <p:cNvPr id="10" name="Picture Placeholder 9">
            <a:extLst>
              <a:ext uri="{FF2B5EF4-FFF2-40B4-BE49-F238E27FC236}">
                <a16:creationId xmlns:a16="http://schemas.microsoft.com/office/drawing/2014/main" id="{4463D19E-1DC6-622F-E46E-652D5DDF44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CDD5EF78-6D8D-E8EB-075E-18643A705C29}"/>
              </a:ext>
            </a:extLst>
          </p:cNvPr>
          <p:cNvSpPr>
            <a:spLocks noGrp="1"/>
          </p:cNvSpPr>
          <p:nvPr>
            <p:ph type="body" sz="quarter" idx="20"/>
          </p:nvPr>
        </p:nvSpPr>
        <p:spPr>
          <a:xfrm>
            <a:off x="4241384" y="1374701"/>
            <a:ext cx="7356106" cy="3849918"/>
          </a:xfrm>
        </p:spPr>
        <p:txBody>
          <a:bodyPr/>
          <a:lstStyle/>
          <a:p>
            <a:pPr>
              <a:spcBef>
                <a:spcPts val="0"/>
              </a:spcBef>
            </a:pPr>
            <a:r>
              <a:rPr lang="en-US" b="1" dirty="0"/>
              <a:t>Formål: </a:t>
            </a:r>
            <a:r>
              <a:rPr lang="en-US" dirty="0"/>
              <a:t>Opbygge ægte relationer med kvinder inden for AI.</a:t>
            </a:r>
            <a:br>
              <a:rPr lang="en-US" dirty="0"/>
            </a:br>
            <a:r>
              <a:rPr lang="en-US" b="1" dirty="0"/>
              <a:t>Tid:</a:t>
            </a:r>
            <a:r>
              <a:rPr lang="en-US" dirty="0"/>
              <a:t> 20 minutter</a:t>
            </a:r>
          </a:p>
          <a:p>
            <a:pPr>
              <a:spcBef>
                <a:spcPts val="600"/>
              </a:spcBef>
            </a:pPr>
            <a:r>
              <a:rPr lang="en-US" b="1" dirty="0"/>
              <a:t>Sådan fungerer det:</a:t>
            </a:r>
            <a:endParaRPr lang="en-US" dirty="0"/>
          </a:p>
          <a:p>
            <a:pPr marL="457200" indent="-457200">
              <a:spcBef>
                <a:spcPts val="600"/>
              </a:spcBef>
              <a:buFont typeface="+mj-lt"/>
              <a:buAutoNum type="arabicPeriod"/>
            </a:pPr>
            <a:r>
              <a:rPr lang="en-US" dirty="0"/>
              <a:t>Inviter en lokal kvinde, der arbejder inden for AI, eller vælg en person fra </a:t>
            </a:r>
            <a:r>
              <a:rPr lang="en-US" b="1" dirty="0"/>
              <a:t>oversigten</a:t>
            </a:r>
            <a:r>
              <a:rPr lang="en-US" dirty="0"/>
              <a:t>.</a:t>
            </a:r>
          </a:p>
          <a:p>
            <a:pPr marL="457200" indent="-457200">
              <a:spcBef>
                <a:spcPts val="600"/>
              </a:spcBef>
              <a:buFont typeface="+mj-lt"/>
              <a:buAutoNum type="arabicPeriod"/>
            </a:pPr>
            <a:r>
              <a:rPr lang="en-US" dirty="0"/>
              <a:t>Deltagerne møder hende i små grupper i 5-7 minutter.</a:t>
            </a:r>
          </a:p>
          <a:p>
            <a:pPr marL="457200" indent="-457200">
              <a:spcBef>
                <a:spcPts val="600"/>
              </a:spcBef>
              <a:buFont typeface="+mj-lt"/>
              <a:buAutoNum type="arabicPeriod"/>
            </a:pPr>
            <a:r>
              <a:rPr lang="en-US" dirty="0"/>
              <a:t>Foreslåede spørgsmål:</a:t>
            </a:r>
          </a:p>
          <a:p>
            <a:pPr marL="800100" lvl="1" indent="-342900">
              <a:buFont typeface="Arial" panose="020B0604020202020204" pitchFamily="34" charset="0"/>
              <a:buChar char="•"/>
            </a:pPr>
            <a:r>
              <a:rPr lang="en-US" i="1" spc="0" dirty="0">
                <a:solidFill>
                  <a:srgbClr val="282666"/>
                </a:solidFill>
                <a:latin typeface="+mn-lt"/>
              </a:rPr>
              <a:t>"Hvilket råd ville du give dit yngre jeg?"</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"Hvad nyder du mest ved dit arbejde?"</a:t>
            </a:r>
            <a:endParaRPr lang="en-US" spc="0" dirty="0">
              <a:solidFill>
                <a:srgbClr val="282666"/>
              </a:solidFill>
              <a:latin typeface="+mn-lt"/>
            </a:endParaRPr>
          </a:p>
          <a:p>
            <a:pPr marL="457200" indent="-457200">
              <a:buFont typeface="+mj-lt"/>
              <a:buAutoNum type="arabicPeriod"/>
            </a:pPr>
            <a:r>
              <a:rPr lang="en-US" dirty="0"/>
              <a:t>Afslut med en refleksion:</a:t>
            </a:r>
          </a:p>
          <a:p>
            <a:pPr marL="800100" lvl="1" indent="-342900">
              <a:buFont typeface="Arial" panose="020B0604020202020204" pitchFamily="34" charset="0"/>
              <a:buChar char="•"/>
            </a:pPr>
            <a:r>
              <a:rPr lang="en-US" i="1" spc="0" dirty="0">
                <a:solidFill>
                  <a:srgbClr val="282666"/>
                </a:solidFill>
                <a:latin typeface="+mn-lt"/>
              </a:rPr>
              <a:t>"Hvad har inspireret dig i dag?"</a:t>
            </a:r>
            <a:endParaRPr lang="en-US" spc="0" dirty="0">
              <a:solidFill>
                <a:srgbClr val="282666"/>
              </a:solidFill>
              <a:latin typeface="+mn-lt"/>
            </a:endParaRPr>
          </a:p>
          <a:p>
            <a:pPr>
              <a:buNone/>
            </a:pPr>
            <a:r>
              <a:rPr lang="en-US" b="1" dirty="0"/>
              <a:t>Fordele: </a:t>
            </a:r>
            <a:r>
              <a:rPr lang="en-US" dirty="0"/>
              <a:t>Øger selvtilliden, opbygger netværk og giver AI-karrierer liv, som </a:t>
            </a:r>
            <a:r>
              <a:rPr lang="en-US" dirty="0" err="1"/>
              <a:t>fremhævet </a:t>
            </a:r>
            <a:r>
              <a:rPr lang="en-US" dirty="0"/>
              <a:t>i Networking Guide </a:t>
            </a:r>
          </a:p>
        </p:txBody>
      </p:sp>
      <p:sp>
        <p:nvSpPr>
          <p:cNvPr id="5" name="Text Placeholder 4">
            <a:extLst>
              <a:ext uri="{FF2B5EF4-FFF2-40B4-BE49-F238E27FC236}">
                <a16:creationId xmlns:a16="http://schemas.microsoft.com/office/drawing/2014/main" id="{45365E32-8961-67E6-5442-6BB22A4A8608}"/>
              </a:ext>
            </a:extLst>
          </p:cNvPr>
          <p:cNvSpPr>
            <a:spLocks noGrp="1"/>
          </p:cNvSpPr>
          <p:nvPr>
            <p:ph type="body" sz="quarter" idx="16"/>
          </p:nvPr>
        </p:nvSpPr>
        <p:spPr>
          <a:xfrm>
            <a:off x="4241384" y="444298"/>
            <a:ext cx="7844992" cy="803654"/>
          </a:xfrm>
        </p:spPr>
        <p:txBody>
          <a:bodyPr/>
          <a:lstStyle/>
          <a:p>
            <a:r>
              <a:rPr lang="en-US" dirty="0"/>
              <a:t>Speed Mentoring Mini-Round </a:t>
            </a:r>
            <a:r>
              <a:rPr lang="en-US" sz="3000" dirty="0"/>
              <a:t>(Mentoring Hub)</a:t>
            </a:r>
          </a:p>
        </p:txBody>
      </p:sp>
    </p:spTree>
    <p:extLst>
      <p:ext uri="{BB962C8B-B14F-4D97-AF65-F5344CB8AC3E}">
        <p14:creationId xmlns:p14="http://schemas.microsoft.com/office/powerpoint/2010/main" val="6057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p:txBody>
          <a:bodyPr/>
          <a:lstStyle/>
          <a:p>
            <a:r>
              <a:rPr lang="en-US" dirty="0"/>
              <a:t>Tak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6" name="Freeform 15">
            <a:extLst>
              <a:ext uri="{FF2B5EF4-FFF2-40B4-BE49-F238E27FC236}">
                <a16:creationId xmlns:a16="http://schemas.microsoft.com/office/drawing/2014/main" id="{541B49D2-3497-C6D2-ADC7-4BE02FA415AF}"/>
              </a:ext>
            </a:extLst>
          </p:cNvPr>
          <p:cNvSpPr/>
          <p:nvPr/>
        </p:nvSpPr>
        <p:spPr>
          <a:xfrm>
            <a:off x="9401920"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grpSp>
        <p:nvGrpSpPr>
          <p:cNvPr id="7" name="Group 6">
            <a:extLst>
              <a:ext uri="{FF2B5EF4-FFF2-40B4-BE49-F238E27FC236}">
                <a16:creationId xmlns:a16="http://schemas.microsoft.com/office/drawing/2014/main" id="{15A2D615-D34B-AA61-111B-542C08A9952D}"/>
              </a:ext>
            </a:extLst>
          </p:cNvPr>
          <p:cNvGrpSpPr/>
          <p:nvPr/>
        </p:nvGrpSpPr>
        <p:grpSpPr>
          <a:xfrm>
            <a:off x="9367916" y="4685169"/>
            <a:ext cx="474268" cy="452277"/>
            <a:chOff x="3094393" y="4759137"/>
            <a:chExt cx="1074283" cy="1074283"/>
          </a:xfrm>
        </p:grpSpPr>
        <p:sp>
          <p:nvSpPr>
            <p:cNvPr id="8" name="Freeform 236">
              <a:extLst>
                <a:ext uri="{FF2B5EF4-FFF2-40B4-BE49-F238E27FC236}">
                  <a16:creationId xmlns:a16="http://schemas.microsoft.com/office/drawing/2014/main" id="{BD23A028-C2C3-183B-0C4A-78FB5F216782}"/>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27A7BA6-F3BE-C4F1-015C-C7453D1F16BA}"/>
                </a:ext>
              </a:extLst>
            </p:cNvPr>
            <p:cNvGrpSpPr/>
            <p:nvPr/>
          </p:nvGrpSpPr>
          <p:grpSpPr>
            <a:xfrm>
              <a:off x="3303016" y="4946695"/>
              <a:ext cx="685139" cy="655838"/>
              <a:chOff x="3303016" y="4946695"/>
              <a:chExt cx="685139" cy="655838"/>
            </a:xfrm>
          </p:grpSpPr>
          <p:sp>
            <p:nvSpPr>
              <p:cNvPr id="28" name="Freeform 238">
                <a:extLst>
                  <a:ext uri="{FF2B5EF4-FFF2-40B4-BE49-F238E27FC236}">
                    <a16:creationId xmlns:a16="http://schemas.microsoft.com/office/drawing/2014/main" id="{BF9575F5-9C85-8C90-274D-47FE76344100}"/>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29" name="Freeform 239">
                <a:extLst>
                  <a:ext uri="{FF2B5EF4-FFF2-40B4-BE49-F238E27FC236}">
                    <a16:creationId xmlns:a16="http://schemas.microsoft.com/office/drawing/2014/main" id="{B8D2324C-3955-D898-14D6-DFBB25AAB539}"/>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30" name="Freeform 240">
                <a:extLst>
                  <a:ext uri="{FF2B5EF4-FFF2-40B4-BE49-F238E27FC236}">
                    <a16:creationId xmlns:a16="http://schemas.microsoft.com/office/drawing/2014/main" id="{0F88897F-597C-1ADD-1F59-F738CE692B0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3347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476190" cy="3066422"/>
          </a:xfrm>
        </p:spPr>
        <p:txBody>
          <a:bodyPr/>
          <a:lstStyle/>
          <a:p>
            <a:r>
              <a:rPr lang="en-US" dirty="0"/>
              <a:t>HeadStart &amp; hvorfor det er vigtigt</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8885584" y="1857124"/>
            <a:ext cx="2658030" cy="1049221"/>
          </a:xfrm>
        </p:spPr>
        <p:txBody>
          <a:bodyPr/>
          <a:lstStyle/>
          <a:p>
            <a:r>
              <a:rPr lang="en-US" dirty="0"/>
              <a:t>Hvad er HeadStart?</a:t>
            </a:r>
          </a:p>
          <a:p>
            <a:endParaRPr lang="en-US" dirty="0"/>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a:xfrm>
            <a:off x="443620" y="4772611"/>
            <a:ext cx="11253457" cy="1235941"/>
          </a:xfrm>
        </p:spPr>
        <p:txBody>
          <a:bodyPr/>
          <a:lstStyle/>
          <a:p>
            <a:pPr marL="0" indent="0">
              <a:spcBef>
                <a:spcPts val="0"/>
              </a:spcBef>
            </a:pPr>
            <a:r>
              <a:rPr lang="en-US" dirty="0"/>
              <a:t>HeadStart er et europæisk initiativ, der har til formål at </a:t>
            </a:r>
            <a:r>
              <a:rPr lang="en-US" b="1" dirty="0"/>
              <a:t>mindske kønsforskellen inden for kunstig intelligens ved </a:t>
            </a:r>
            <a:r>
              <a:rPr lang="en-US" dirty="0"/>
              <a:t>at give</a:t>
            </a:r>
            <a:r>
              <a:rPr lang="en-US" b="1" dirty="0"/>
              <a:t> unge kvinder </a:t>
            </a:r>
            <a:r>
              <a:rPr lang="en-US" dirty="0"/>
              <a:t>den viden, selvtillid og de praktiske værktøjer, der er nødvendige for at kunne arbejde med nye teknologier. Projektet er udviklet i samarbejde med partnere i hele Europa og støtter ungdomsarbejdere og facilitatorer i at vejlede unge kvinder mod en fremtid, hvor de kan deltage fuldt ud og indtage ledende roller inden for kunstig intelligens.</a:t>
            </a:r>
          </a:p>
        </p:txBody>
      </p:sp>
      <p:pic>
        <p:nvPicPr>
          <p:cNvPr id="12" name="Picture Placeholder 11">
            <a:extLst>
              <a:ext uri="{FF2B5EF4-FFF2-40B4-BE49-F238E27FC236}">
                <a16:creationId xmlns:a16="http://schemas.microsoft.com/office/drawing/2014/main" id="{BC777EDE-D756-A5CD-4225-9A92A5CA97C2}"/>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3327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3C94D-8974-4B0B-6C57-51CD30CF8369}"/>
              </a:ext>
            </a:extLst>
          </p:cNvPr>
          <p:cNvSpPr>
            <a:spLocks noGrp="1"/>
          </p:cNvSpPr>
          <p:nvPr>
            <p:ph type="body" sz="quarter" idx="18"/>
          </p:nvPr>
        </p:nvSpPr>
        <p:spPr>
          <a:xfrm>
            <a:off x="528134" y="1876698"/>
            <a:ext cx="2930290" cy="1049221"/>
          </a:xfrm>
        </p:spPr>
        <p:txBody>
          <a:bodyPr/>
          <a:lstStyle/>
          <a:p>
            <a:r>
              <a:rPr lang="en-IE" dirty="0"/>
              <a:t>Hvorfor er det vigtigt?</a:t>
            </a:r>
          </a:p>
        </p:txBody>
      </p:sp>
      <p:sp>
        <p:nvSpPr>
          <p:cNvPr id="4" name="Text Placeholder 3">
            <a:extLst>
              <a:ext uri="{FF2B5EF4-FFF2-40B4-BE49-F238E27FC236}">
                <a16:creationId xmlns:a16="http://schemas.microsoft.com/office/drawing/2014/main" id="{5BC733EF-FA27-6949-F93C-32CAD307F759}"/>
              </a:ext>
            </a:extLst>
          </p:cNvPr>
          <p:cNvSpPr>
            <a:spLocks noGrp="1"/>
          </p:cNvSpPr>
          <p:nvPr>
            <p:ph type="body" sz="quarter" idx="20"/>
          </p:nvPr>
        </p:nvSpPr>
        <p:spPr>
          <a:xfrm>
            <a:off x="4300396" y="823486"/>
            <a:ext cx="7363470" cy="3849918"/>
          </a:xfrm>
        </p:spPr>
        <p:txBody>
          <a:bodyPr/>
          <a:lstStyle/>
          <a:p>
            <a:pPr marL="0" indent="0"/>
            <a:r>
              <a:rPr lang="en-US" dirty="0"/>
              <a:t>HeadStart tilbyder en hel række tilgængelige værktøjer og ressourcer, der kombinerer virkelige historier, udvikling af digitale færdigheder og inkluderende læringsmetoder. </a:t>
            </a:r>
          </a:p>
          <a:p>
            <a:pPr marL="0" indent="0"/>
            <a:endParaRPr lang="en-US" dirty="0"/>
          </a:p>
          <a:p>
            <a:pPr marL="900000" lvl="1" indent="0"/>
            <a:r>
              <a:rPr lang="en-US" sz="2400" spc="0" dirty="0">
                <a:solidFill>
                  <a:srgbClr val="282666"/>
                </a:solidFill>
                <a:latin typeface="+mn-lt"/>
              </a:rPr>
              <a:t>Disse ressourcer hjælper unge kvinder med at forstå AI, udforske karriereveje og opbygge de kompetencer, der er nødvendige i en hurtigt udviklende digital verden. </a:t>
            </a:r>
          </a:p>
          <a:p>
            <a:pPr marL="900000" indent="0"/>
            <a:r>
              <a:rPr lang="en-US" dirty="0"/>
              <a:t>For undervisere tilbyder de brugsklare materialer, der styrker engagementet, vækker nysgerrigheden og muliggør meningsfulde samtaler om teknologi og muligheder.</a:t>
            </a:r>
          </a:p>
        </p:txBody>
      </p:sp>
      <p:sp>
        <p:nvSpPr>
          <p:cNvPr id="7" name="TextBox 6">
            <a:extLst>
              <a:ext uri="{FF2B5EF4-FFF2-40B4-BE49-F238E27FC236}">
                <a16:creationId xmlns:a16="http://schemas.microsoft.com/office/drawing/2014/main" id="{95F4253F-4B01-35F8-8D78-100EA0281792}"/>
              </a:ext>
            </a:extLst>
          </p:cNvPr>
          <p:cNvSpPr txBox="1"/>
          <p:nvPr/>
        </p:nvSpPr>
        <p:spPr>
          <a:xfrm>
            <a:off x="258417" y="5522675"/>
            <a:ext cx="11311911" cy="1200329"/>
          </a:xfrm>
          <a:prstGeom prst="rect">
            <a:avLst/>
          </a:prstGeom>
          <a:solidFill>
            <a:srgbClr val="ED8623"/>
          </a:solidFill>
        </p:spPr>
        <p:txBody>
          <a:bodyPr wrap="square">
            <a:spAutoFit/>
          </a:bodyPr>
          <a:lstStyle/>
          <a:p>
            <a:pPr marL="0" indent="0"/>
            <a:r>
              <a:rPr lang="en-US" sz="2400" dirty="0">
                <a:solidFill>
                  <a:srgbClr val="282666"/>
                </a:solidFill>
              </a:rPr>
              <a:t>Ved at integrere disse værktøjer i </a:t>
            </a:r>
            <a:r>
              <a:rPr lang="en-US" sz="2400" dirty="0" err="1">
                <a:solidFill>
                  <a:srgbClr val="282666"/>
                </a:solidFill>
              </a:rPr>
              <a:t>ungdomsprogrammer </a:t>
            </a:r>
            <a:r>
              <a:rPr lang="en-US" sz="2400" dirty="0">
                <a:solidFill>
                  <a:srgbClr val="282666"/>
                </a:solidFill>
              </a:rPr>
              <a:t>giver HeadStart den næste generation mulighed for at forme fremtiden for AI med mangfoldighed og innovation i centrum.</a:t>
            </a:r>
            <a:endParaRPr lang="en-IE" sz="2400" dirty="0">
              <a:solidFill>
                <a:srgbClr val="282666"/>
              </a:solidFill>
            </a:endParaRPr>
          </a:p>
        </p:txBody>
      </p:sp>
      <p:grpSp>
        <p:nvGrpSpPr>
          <p:cNvPr id="8" name="Group 7">
            <a:extLst>
              <a:ext uri="{FF2B5EF4-FFF2-40B4-BE49-F238E27FC236}">
                <a16:creationId xmlns:a16="http://schemas.microsoft.com/office/drawing/2014/main" id="{178AC682-D9CC-7C58-617C-32945DDA6461}"/>
              </a:ext>
            </a:extLst>
          </p:cNvPr>
          <p:cNvGrpSpPr/>
          <p:nvPr/>
        </p:nvGrpSpPr>
        <p:grpSpPr>
          <a:xfrm>
            <a:off x="4230974" y="3923640"/>
            <a:ext cx="851774" cy="830997"/>
            <a:chOff x="8420012" y="800946"/>
            <a:chExt cx="3121846" cy="3000578"/>
          </a:xfrm>
          <a:solidFill>
            <a:srgbClr val="282666"/>
          </a:solidFill>
        </p:grpSpPr>
        <p:grpSp>
          <p:nvGrpSpPr>
            <p:cNvPr id="9" name="Group 8">
              <a:extLst>
                <a:ext uri="{FF2B5EF4-FFF2-40B4-BE49-F238E27FC236}">
                  <a16:creationId xmlns:a16="http://schemas.microsoft.com/office/drawing/2014/main" id="{72CC2FDF-710E-83D6-4A94-F18CBA26E817}"/>
                </a:ext>
              </a:extLst>
            </p:cNvPr>
            <p:cNvGrpSpPr/>
            <p:nvPr/>
          </p:nvGrpSpPr>
          <p:grpSpPr>
            <a:xfrm>
              <a:off x="8904818" y="1383087"/>
              <a:ext cx="2056247" cy="1037658"/>
              <a:chOff x="8907189" y="1344210"/>
              <a:chExt cx="2056247" cy="1037658"/>
            </a:xfrm>
            <a:grpFill/>
          </p:grpSpPr>
          <p:sp>
            <p:nvSpPr>
              <p:cNvPr id="26" name="Freeform 60">
                <a:extLst>
                  <a:ext uri="{FF2B5EF4-FFF2-40B4-BE49-F238E27FC236}">
                    <a16:creationId xmlns:a16="http://schemas.microsoft.com/office/drawing/2014/main" id="{2A86BB75-C7AD-C6D2-061B-5A553C135F74}"/>
                  </a:ext>
                </a:extLst>
              </p:cNvPr>
              <p:cNvSpPr/>
              <p:nvPr/>
            </p:nvSpPr>
            <p:spPr>
              <a:xfrm>
                <a:off x="10640824" y="1968923"/>
                <a:ext cx="322612" cy="321723"/>
              </a:xfrm>
              <a:custGeom>
                <a:avLst/>
                <a:gdLst>
                  <a:gd name="connsiteX0" fmla="*/ 322613 w 322612"/>
                  <a:gd name="connsiteY0" fmla="*/ 96110 h 321723"/>
                  <a:gd name="connsiteX1" fmla="*/ 191449 w 322612"/>
                  <a:gd name="connsiteY1" fmla="*/ 149866 h 321723"/>
                  <a:gd name="connsiteX2" fmla="*/ 150715 w 322612"/>
                  <a:gd name="connsiteY2" fmla="*/ 190590 h 321723"/>
                  <a:gd name="connsiteX3" fmla="*/ 96947 w 322612"/>
                  <a:gd name="connsiteY3" fmla="*/ 321723 h 321723"/>
                  <a:gd name="connsiteX4" fmla="*/ 0 w 322612"/>
                  <a:gd name="connsiteY4" fmla="*/ 0 h 321723"/>
                  <a:gd name="connsiteX5" fmla="*/ 322613 w 322612"/>
                  <a:gd name="connsiteY5" fmla="*/ 96110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12" h="321723">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ED8623"/>
              </a:solidFill>
              <a:ln w="8132" cap="flat">
                <a:noFill/>
                <a:prstDash val="solid"/>
                <a:miter/>
              </a:ln>
            </p:spPr>
            <p:txBody>
              <a:bodyPr rtlCol="0" anchor="ctr"/>
              <a:lstStyle/>
              <a:p>
                <a:endParaRPr lang="en-US"/>
              </a:p>
            </p:txBody>
          </p:sp>
          <p:sp>
            <p:nvSpPr>
              <p:cNvPr id="27" name="Freeform 61">
                <a:extLst>
                  <a:ext uri="{FF2B5EF4-FFF2-40B4-BE49-F238E27FC236}">
                    <a16:creationId xmlns:a16="http://schemas.microsoft.com/office/drawing/2014/main" id="{C2CE796E-D3B6-40D8-6ED0-3F0361F0E8B2}"/>
                  </a:ext>
                </a:extLst>
              </p:cNvPr>
              <p:cNvSpPr/>
              <p:nvPr/>
            </p:nvSpPr>
            <p:spPr>
              <a:xfrm>
                <a:off x="8908819" y="2230374"/>
                <a:ext cx="186561" cy="151494"/>
              </a:xfrm>
              <a:custGeom>
                <a:avLst/>
                <a:gdLst>
                  <a:gd name="connsiteX0" fmla="*/ 186561 w 186561"/>
                  <a:gd name="connsiteY0" fmla="*/ 0 h 151494"/>
                  <a:gd name="connsiteX1" fmla="*/ 186561 w 186561"/>
                  <a:gd name="connsiteY1" fmla="*/ 151495 h 151494"/>
                  <a:gd name="connsiteX2" fmla="*/ 0 w 186561"/>
                  <a:gd name="connsiteY2" fmla="*/ 151495 h 151494"/>
                  <a:gd name="connsiteX3" fmla="*/ 0 w 186561"/>
                  <a:gd name="connsiteY3" fmla="*/ 0 h 151494"/>
                  <a:gd name="connsiteX4" fmla="*/ 186561 w 186561"/>
                  <a:gd name="connsiteY4" fmla="*/ 0 h 15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61" h="151494">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ED8623"/>
              </a:solidFill>
              <a:ln w="8132" cap="flat">
                <a:noFill/>
                <a:prstDash val="solid"/>
                <a:miter/>
              </a:ln>
            </p:spPr>
            <p:txBody>
              <a:bodyPr rtlCol="0" anchor="ctr"/>
              <a:lstStyle/>
              <a:p>
                <a:endParaRPr lang="en-US"/>
              </a:p>
            </p:txBody>
          </p:sp>
          <p:sp>
            <p:nvSpPr>
              <p:cNvPr id="28" name="Freeform 62">
                <a:extLst>
                  <a:ext uri="{FF2B5EF4-FFF2-40B4-BE49-F238E27FC236}">
                    <a16:creationId xmlns:a16="http://schemas.microsoft.com/office/drawing/2014/main" id="{FA49C631-7F8E-5313-4512-E5142C4B5713}"/>
                  </a:ext>
                </a:extLst>
              </p:cNvPr>
              <p:cNvSpPr/>
              <p:nvPr/>
            </p:nvSpPr>
            <p:spPr>
              <a:xfrm>
                <a:off x="8908004" y="1344210"/>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ED8623"/>
              </a:solidFill>
              <a:ln w="8132" cap="flat">
                <a:noFill/>
                <a:prstDash val="solid"/>
                <a:miter/>
              </a:ln>
            </p:spPr>
            <p:txBody>
              <a:bodyPr rtlCol="0" anchor="ctr"/>
              <a:lstStyle/>
              <a:p>
                <a:endParaRPr lang="en-US"/>
              </a:p>
            </p:txBody>
          </p:sp>
          <p:sp>
            <p:nvSpPr>
              <p:cNvPr id="29" name="Freeform 63">
                <a:extLst>
                  <a:ext uri="{FF2B5EF4-FFF2-40B4-BE49-F238E27FC236}">
                    <a16:creationId xmlns:a16="http://schemas.microsoft.com/office/drawing/2014/main" id="{E86A42D5-FDD1-0CFE-7778-C544B897E217}"/>
                  </a:ext>
                </a:extLst>
              </p:cNvPr>
              <p:cNvSpPr/>
              <p:nvPr/>
            </p:nvSpPr>
            <p:spPr>
              <a:xfrm>
                <a:off x="8907189" y="1788107"/>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ED8623"/>
              </a:solidFill>
              <a:ln w="8132"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4CFFFA7-23BF-A5FD-D13F-1F3B7A72A59D}"/>
                </a:ext>
              </a:extLst>
            </p:cNvPr>
            <p:cNvGrpSpPr/>
            <p:nvPr/>
          </p:nvGrpSpPr>
          <p:grpSpPr>
            <a:xfrm>
              <a:off x="8420012" y="800946"/>
              <a:ext cx="3121846" cy="3000578"/>
              <a:chOff x="8420012" y="800946"/>
              <a:chExt cx="3121846" cy="3000578"/>
            </a:xfrm>
            <a:grpFill/>
          </p:grpSpPr>
          <p:sp>
            <p:nvSpPr>
              <p:cNvPr id="11" name="Freeform 27">
                <a:extLst>
                  <a:ext uri="{FF2B5EF4-FFF2-40B4-BE49-F238E27FC236}">
                    <a16:creationId xmlns:a16="http://schemas.microsoft.com/office/drawing/2014/main" id="{4EA52BF1-DDFC-623D-B3D2-1B705CE94C46}"/>
                  </a:ext>
                </a:extLst>
              </p:cNvPr>
              <p:cNvSpPr/>
              <p:nvPr/>
            </p:nvSpPr>
            <p:spPr>
              <a:xfrm>
                <a:off x="8420012" y="800946"/>
                <a:ext cx="3121846" cy="3000578"/>
              </a:xfrm>
              <a:custGeom>
                <a:avLst/>
                <a:gdLst>
                  <a:gd name="connsiteX0" fmla="*/ 0 w 3121846"/>
                  <a:gd name="connsiteY0" fmla="*/ 139278 h 3000578"/>
                  <a:gd name="connsiteX1" fmla="*/ 8961 w 3121846"/>
                  <a:gd name="connsiteY1" fmla="*/ 114029 h 3000578"/>
                  <a:gd name="connsiteX2" fmla="*/ 166194 w 3121846"/>
                  <a:gd name="connsiteY2" fmla="*/ 0 h 3000578"/>
                  <a:gd name="connsiteX3" fmla="*/ 193893 w 3121846"/>
                  <a:gd name="connsiteY3" fmla="*/ 0 h 3000578"/>
                  <a:gd name="connsiteX4" fmla="*/ 2928767 w 3121846"/>
                  <a:gd name="connsiteY4" fmla="*/ 0 h 3000578"/>
                  <a:gd name="connsiteX5" fmla="*/ 3121846 w 3121846"/>
                  <a:gd name="connsiteY5" fmla="*/ 193848 h 3000578"/>
                  <a:gd name="connsiteX6" fmla="*/ 3121846 w 3121846"/>
                  <a:gd name="connsiteY6" fmla="*/ 2117672 h 3000578"/>
                  <a:gd name="connsiteX7" fmla="*/ 2930397 w 3121846"/>
                  <a:gd name="connsiteY7" fmla="*/ 2309892 h 3000578"/>
                  <a:gd name="connsiteX8" fmla="*/ 2018772 w 3121846"/>
                  <a:gd name="connsiteY8" fmla="*/ 2309892 h 3000578"/>
                  <a:gd name="connsiteX9" fmla="*/ 1978853 w 3121846"/>
                  <a:gd name="connsiteY9" fmla="*/ 2309892 h 3000578"/>
                  <a:gd name="connsiteX10" fmla="*/ 1994332 w 3121846"/>
                  <a:gd name="connsiteY10" fmla="*/ 2390526 h 3000578"/>
                  <a:gd name="connsiteX11" fmla="*/ 2150750 w 3121846"/>
                  <a:gd name="connsiteY11" fmla="*/ 2689444 h 3000578"/>
                  <a:gd name="connsiteX12" fmla="*/ 2200445 w 3121846"/>
                  <a:gd name="connsiteY12" fmla="*/ 2711435 h 3000578"/>
                  <a:gd name="connsiteX13" fmla="*/ 2316130 w 3121846"/>
                  <a:gd name="connsiteY13" fmla="*/ 2711435 h 3000578"/>
                  <a:gd name="connsiteX14" fmla="*/ 2408188 w 3121846"/>
                  <a:gd name="connsiteY14" fmla="*/ 2801843 h 3000578"/>
                  <a:gd name="connsiteX15" fmla="*/ 2408188 w 3121846"/>
                  <a:gd name="connsiteY15" fmla="*/ 2911800 h 3000578"/>
                  <a:gd name="connsiteX16" fmla="*/ 2320203 w 3121846"/>
                  <a:gd name="connsiteY16" fmla="*/ 2999764 h 3000578"/>
                  <a:gd name="connsiteX17" fmla="*/ 2155638 w 3121846"/>
                  <a:gd name="connsiteY17" fmla="*/ 2999764 h 3000578"/>
                  <a:gd name="connsiteX18" fmla="*/ 2104313 w 3121846"/>
                  <a:gd name="connsiteY18" fmla="*/ 2952524 h 3000578"/>
                  <a:gd name="connsiteX19" fmla="*/ 2155638 w 3121846"/>
                  <a:gd name="connsiteY19" fmla="*/ 2908541 h 3000578"/>
                  <a:gd name="connsiteX20" fmla="*/ 2315315 w 3121846"/>
                  <a:gd name="connsiteY20" fmla="*/ 2908541 h 3000578"/>
                  <a:gd name="connsiteX21" fmla="*/ 2315315 w 3121846"/>
                  <a:gd name="connsiteY21" fmla="*/ 2805101 h 3000578"/>
                  <a:gd name="connsiteX22" fmla="*/ 808161 w 3121846"/>
                  <a:gd name="connsiteY22" fmla="*/ 2805101 h 3000578"/>
                  <a:gd name="connsiteX23" fmla="*/ 808161 w 3121846"/>
                  <a:gd name="connsiteY23" fmla="*/ 2908541 h 3000578"/>
                  <a:gd name="connsiteX24" fmla="*/ 844821 w 3121846"/>
                  <a:gd name="connsiteY24" fmla="*/ 2908541 h 3000578"/>
                  <a:gd name="connsiteX25" fmla="*/ 1912049 w 3121846"/>
                  <a:gd name="connsiteY25" fmla="*/ 2908541 h 3000578"/>
                  <a:gd name="connsiteX26" fmla="*/ 1939748 w 3121846"/>
                  <a:gd name="connsiteY26" fmla="*/ 2908541 h 3000578"/>
                  <a:gd name="connsiteX27" fmla="*/ 1981297 w 3121846"/>
                  <a:gd name="connsiteY27" fmla="*/ 2953338 h 3000578"/>
                  <a:gd name="connsiteX28" fmla="*/ 1943822 w 3121846"/>
                  <a:gd name="connsiteY28" fmla="*/ 2998950 h 3000578"/>
                  <a:gd name="connsiteX29" fmla="*/ 1916123 w 3121846"/>
                  <a:gd name="connsiteY29" fmla="*/ 3000579 h 3000578"/>
                  <a:gd name="connsiteX30" fmla="*/ 818751 w 3121846"/>
                  <a:gd name="connsiteY30" fmla="*/ 3000579 h 3000578"/>
                  <a:gd name="connsiteX31" fmla="*/ 715287 w 3121846"/>
                  <a:gd name="connsiteY31" fmla="*/ 2897139 h 3000578"/>
                  <a:gd name="connsiteX32" fmla="*/ 715287 w 3121846"/>
                  <a:gd name="connsiteY32" fmla="*/ 2802658 h 3000578"/>
                  <a:gd name="connsiteX33" fmla="*/ 804087 w 3121846"/>
                  <a:gd name="connsiteY33" fmla="*/ 2713064 h 3000578"/>
                  <a:gd name="connsiteX34" fmla="*/ 928733 w 3121846"/>
                  <a:gd name="connsiteY34" fmla="*/ 2712250 h 3000578"/>
                  <a:gd name="connsiteX35" fmla="*/ 961320 w 3121846"/>
                  <a:gd name="connsiteY35" fmla="*/ 2701661 h 3000578"/>
                  <a:gd name="connsiteX36" fmla="*/ 1141364 w 3121846"/>
                  <a:gd name="connsiteY36" fmla="*/ 2326182 h 3000578"/>
                  <a:gd name="connsiteX37" fmla="*/ 1140549 w 3121846"/>
                  <a:gd name="connsiteY37" fmla="*/ 2311521 h 3000578"/>
                  <a:gd name="connsiteX38" fmla="*/ 1107147 w 3121846"/>
                  <a:gd name="connsiteY38" fmla="*/ 2311521 h 3000578"/>
                  <a:gd name="connsiteX39" fmla="*/ 674553 w 3121846"/>
                  <a:gd name="connsiteY39" fmla="*/ 2311521 h 3000578"/>
                  <a:gd name="connsiteX40" fmla="*/ 644410 w 3121846"/>
                  <a:gd name="connsiteY40" fmla="*/ 2309892 h 3000578"/>
                  <a:gd name="connsiteX41" fmla="*/ 609379 w 3121846"/>
                  <a:gd name="connsiteY41" fmla="*/ 2263466 h 3000578"/>
                  <a:gd name="connsiteX42" fmla="*/ 649298 w 3121846"/>
                  <a:gd name="connsiteY42" fmla="*/ 2221112 h 3000578"/>
                  <a:gd name="connsiteX43" fmla="*/ 685959 w 3121846"/>
                  <a:gd name="connsiteY43" fmla="*/ 2220298 h 3000578"/>
                  <a:gd name="connsiteX44" fmla="*/ 2927138 w 3121846"/>
                  <a:gd name="connsiteY44" fmla="*/ 2220298 h 3000578"/>
                  <a:gd name="connsiteX45" fmla="*/ 3032232 w 3121846"/>
                  <a:gd name="connsiteY45" fmla="*/ 2115229 h 3000578"/>
                  <a:gd name="connsiteX46" fmla="*/ 3032232 w 3121846"/>
                  <a:gd name="connsiteY46" fmla="*/ 197106 h 3000578"/>
                  <a:gd name="connsiteX47" fmla="*/ 2927953 w 3121846"/>
                  <a:gd name="connsiteY47" fmla="*/ 93666 h 3000578"/>
                  <a:gd name="connsiteX48" fmla="*/ 195523 w 3121846"/>
                  <a:gd name="connsiteY48" fmla="*/ 93666 h 3000578"/>
                  <a:gd name="connsiteX49" fmla="*/ 92059 w 3121846"/>
                  <a:gd name="connsiteY49" fmla="*/ 197921 h 3000578"/>
                  <a:gd name="connsiteX50" fmla="*/ 92059 w 3121846"/>
                  <a:gd name="connsiteY50" fmla="*/ 2118487 h 3000578"/>
                  <a:gd name="connsiteX51" fmla="*/ 194708 w 3121846"/>
                  <a:gd name="connsiteY51" fmla="*/ 2220298 h 3000578"/>
                  <a:gd name="connsiteX52" fmla="*/ 426077 w 3121846"/>
                  <a:gd name="connsiteY52" fmla="*/ 2220298 h 3000578"/>
                  <a:gd name="connsiteX53" fmla="*/ 483919 w 3121846"/>
                  <a:gd name="connsiteY53" fmla="*/ 2266724 h 3000578"/>
                  <a:gd name="connsiteX54" fmla="*/ 426891 w 3121846"/>
                  <a:gd name="connsiteY54" fmla="*/ 2311521 h 3000578"/>
                  <a:gd name="connsiteX55" fmla="*/ 183303 w 3121846"/>
                  <a:gd name="connsiteY55" fmla="*/ 2311521 h 3000578"/>
                  <a:gd name="connsiteX56" fmla="*/ 4888 w 3121846"/>
                  <a:gd name="connsiteY56" fmla="*/ 2180388 h 3000578"/>
                  <a:gd name="connsiteX57" fmla="*/ 0 w 3121846"/>
                  <a:gd name="connsiteY57" fmla="*/ 2172243 h 3000578"/>
                  <a:gd name="connsiteX58" fmla="*/ 0 w 3121846"/>
                  <a:gd name="connsiteY58" fmla="*/ 139278 h 3000578"/>
                  <a:gd name="connsiteX59" fmla="*/ 2043212 w 3121846"/>
                  <a:gd name="connsiteY59" fmla="*/ 2708991 h 3000578"/>
                  <a:gd name="connsiteX60" fmla="*/ 2039954 w 3121846"/>
                  <a:gd name="connsiteY60" fmla="*/ 2698403 h 3000578"/>
                  <a:gd name="connsiteX61" fmla="*/ 1889238 w 3121846"/>
                  <a:gd name="connsiteY61" fmla="*/ 2327811 h 3000578"/>
                  <a:gd name="connsiteX62" fmla="*/ 1864798 w 3121846"/>
                  <a:gd name="connsiteY62" fmla="*/ 2310706 h 3000578"/>
                  <a:gd name="connsiteX63" fmla="*/ 1257863 w 3121846"/>
                  <a:gd name="connsiteY63" fmla="*/ 2309892 h 3000578"/>
                  <a:gd name="connsiteX64" fmla="*/ 1231793 w 3121846"/>
                  <a:gd name="connsiteY64" fmla="*/ 2333512 h 3000578"/>
                  <a:gd name="connsiteX65" fmla="*/ 1101445 w 3121846"/>
                  <a:gd name="connsiteY65" fmla="*/ 2673969 h 3000578"/>
                  <a:gd name="connsiteX66" fmla="*/ 1077004 w 3121846"/>
                  <a:gd name="connsiteY66" fmla="*/ 2708991 h 3000578"/>
                  <a:gd name="connsiteX67" fmla="*/ 2043212 w 3121846"/>
                  <a:gd name="connsiteY67" fmla="*/ 2708991 h 300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21846" h="3000578">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grpFill/>
              <a:ln w="813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3E871EF-188C-F9F6-2CB0-48BB6553BE5D}"/>
                  </a:ext>
                </a:extLst>
              </p:cNvPr>
              <p:cNvSpPr/>
              <p:nvPr/>
            </p:nvSpPr>
            <p:spPr>
              <a:xfrm>
                <a:off x="8616349" y="997238"/>
                <a:ext cx="2729171" cy="1730789"/>
              </a:xfrm>
              <a:custGeom>
                <a:avLst/>
                <a:gdLst>
                  <a:gd name="connsiteX0" fmla="*/ 2636298 w 2729171"/>
                  <a:gd name="connsiteY0" fmla="*/ 1639567 h 1730789"/>
                  <a:gd name="connsiteX1" fmla="*/ 2636298 w 2729171"/>
                  <a:gd name="connsiteY1" fmla="*/ 94481 h 1730789"/>
                  <a:gd name="connsiteX2" fmla="*/ 92873 w 2729171"/>
                  <a:gd name="connsiteY2" fmla="*/ 94481 h 1730789"/>
                  <a:gd name="connsiteX3" fmla="*/ 92873 w 2729171"/>
                  <a:gd name="connsiteY3" fmla="*/ 1639567 h 1730789"/>
                  <a:gd name="connsiteX4" fmla="*/ 131163 w 2729171"/>
                  <a:gd name="connsiteY4" fmla="*/ 1639567 h 1730789"/>
                  <a:gd name="connsiteX5" fmla="*/ 2137715 w 2729171"/>
                  <a:gd name="connsiteY5" fmla="*/ 1639567 h 1730789"/>
                  <a:gd name="connsiteX6" fmla="*/ 2171117 w 2729171"/>
                  <a:gd name="connsiteY6" fmla="*/ 1640382 h 1730789"/>
                  <a:gd name="connsiteX7" fmla="*/ 2210221 w 2729171"/>
                  <a:gd name="connsiteY7" fmla="*/ 1686807 h 1730789"/>
                  <a:gd name="connsiteX8" fmla="*/ 2167858 w 2729171"/>
                  <a:gd name="connsiteY8" fmla="*/ 1729975 h 1730789"/>
                  <a:gd name="connsiteX9" fmla="*/ 2140159 w 2729171"/>
                  <a:gd name="connsiteY9" fmla="*/ 1730790 h 1730789"/>
                  <a:gd name="connsiteX10" fmla="*/ 70062 w 2729171"/>
                  <a:gd name="connsiteY10" fmla="*/ 1730790 h 1730789"/>
                  <a:gd name="connsiteX11" fmla="*/ 0 w 2729171"/>
                  <a:gd name="connsiteY11" fmla="*/ 1659115 h 1730789"/>
                  <a:gd name="connsiteX12" fmla="*/ 0 w 2729171"/>
                  <a:gd name="connsiteY12" fmla="*/ 73304 h 1730789"/>
                  <a:gd name="connsiteX13" fmla="*/ 73321 w 2729171"/>
                  <a:gd name="connsiteY13" fmla="*/ 0 h 1730789"/>
                  <a:gd name="connsiteX14" fmla="*/ 2655850 w 2729171"/>
                  <a:gd name="connsiteY14" fmla="*/ 0 h 1730789"/>
                  <a:gd name="connsiteX15" fmla="*/ 2729171 w 2729171"/>
                  <a:gd name="connsiteY15" fmla="*/ 72490 h 1730789"/>
                  <a:gd name="connsiteX16" fmla="*/ 2729171 w 2729171"/>
                  <a:gd name="connsiteY16" fmla="*/ 1658300 h 1730789"/>
                  <a:gd name="connsiteX17" fmla="*/ 2655850 w 2729171"/>
                  <a:gd name="connsiteY17" fmla="*/ 1730790 h 1730789"/>
                  <a:gd name="connsiteX18" fmla="*/ 2390265 w 2729171"/>
                  <a:gd name="connsiteY18" fmla="*/ 1730790 h 1730789"/>
                  <a:gd name="connsiteX19" fmla="*/ 2333238 w 2729171"/>
                  <a:gd name="connsiteY19" fmla="*/ 1686807 h 1730789"/>
                  <a:gd name="connsiteX20" fmla="*/ 2391080 w 2729171"/>
                  <a:gd name="connsiteY20" fmla="*/ 1639567 h 1730789"/>
                  <a:gd name="connsiteX21" fmla="*/ 2636298 w 2729171"/>
                  <a:gd name="connsiteY21" fmla="*/ 1639567 h 17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29171" h="1730789">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grpFill/>
              <a:ln w="8132" cap="flat">
                <a:noFill/>
                <a:prstDash val="solid"/>
                <a:miter/>
              </a:ln>
            </p:spPr>
            <p:txBody>
              <a:bodyPr rtlCol="0" anchor="ctr"/>
              <a:lstStyle/>
              <a:p>
                <a:endParaRPr lang="en-US"/>
              </a:p>
            </p:txBody>
          </p:sp>
          <p:sp>
            <p:nvSpPr>
              <p:cNvPr id="13" name="Freeform 42">
                <a:extLst>
                  <a:ext uri="{FF2B5EF4-FFF2-40B4-BE49-F238E27FC236}">
                    <a16:creationId xmlns:a16="http://schemas.microsoft.com/office/drawing/2014/main" id="{1A0E2BC6-3EEB-4B7D-16EE-DA9FF42BB08F}"/>
                  </a:ext>
                </a:extLst>
              </p:cNvPr>
              <p:cNvSpPr/>
              <p:nvPr/>
            </p:nvSpPr>
            <p:spPr>
              <a:xfrm>
                <a:off x="10528905" y="1854383"/>
                <a:ext cx="618648" cy="620362"/>
              </a:xfrm>
              <a:custGeom>
                <a:avLst/>
                <a:gdLst>
                  <a:gd name="connsiteX0" fmla="*/ 618648 w 618648"/>
                  <a:gd name="connsiteY0" fmla="*/ 204948 h 620362"/>
                  <a:gd name="connsiteX1" fmla="*/ 581173 w 618648"/>
                  <a:gd name="connsiteY1" fmla="*/ 251374 h 620362"/>
                  <a:gd name="connsiteX2" fmla="*/ 369357 w 618648"/>
                  <a:gd name="connsiteY2" fmla="*/ 335267 h 620362"/>
                  <a:gd name="connsiteX3" fmla="*/ 333511 w 618648"/>
                  <a:gd name="connsiteY3" fmla="*/ 371919 h 620362"/>
                  <a:gd name="connsiteX4" fmla="*/ 252043 w 618648"/>
                  <a:gd name="connsiteY4" fmla="*/ 577985 h 620362"/>
                  <a:gd name="connsiteX5" fmla="*/ 203163 w 618648"/>
                  <a:gd name="connsiteY5" fmla="*/ 620338 h 620362"/>
                  <a:gd name="connsiteX6" fmla="*/ 155097 w 618648"/>
                  <a:gd name="connsiteY6" fmla="*/ 573098 h 620362"/>
                  <a:gd name="connsiteX7" fmla="*/ 6825 w 618648"/>
                  <a:gd name="connsiteY7" fmla="*/ 77888 h 620362"/>
                  <a:gd name="connsiteX8" fmla="*/ 13343 w 618648"/>
                  <a:gd name="connsiteY8" fmla="*/ 12729 h 620362"/>
                  <a:gd name="connsiteX9" fmla="*/ 76073 w 618648"/>
                  <a:gd name="connsiteY9" fmla="*/ 6213 h 620362"/>
                  <a:gd name="connsiteX10" fmla="*/ 573841 w 618648"/>
                  <a:gd name="connsiteY10" fmla="*/ 155265 h 620362"/>
                  <a:gd name="connsiteX11" fmla="*/ 618648 w 618648"/>
                  <a:gd name="connsiteY11" fmla="*/ 204948 h 620362"/>
                  <a:gd name="connsiteX12" fmla="*/ 434531 w 618648"/>
                  <a:gd name="connsiteY12" fmla="*/ 210650 h 620362"/>
                  <a:gd name="connsiteX13" fmla="*/ 111919 w 618648"/>
                  <a:gd name="connsiteY13" fmla="*/ 113726 h 620362"/>
                  <a:gd name="connsiteX14" fmla="*/ 208865 w 618648"/>
                  <a:gd name="connsiteY14" fmla="*/ 435449 h 620362"/>
                  <a:gd name="connsiteX15" fmla="*/ 262634 w 618648"/>
                  <a:gd name="connsiteY15" fmla="*/ 304316 h 620362"/>
                  <a:gd name="connsiteX16" fmla="*/ 303368 w 618648"/>
                  <a:gd name="connsiteY16" fmla="*/ 263592 h 620362"/>
                  <a:gd name="connsiteX17" fmla="*/ 434531 w 618648"/>
                  <a:gd name="connsiteY17" fmla="*/ 210650 h 6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648" h="620362">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grpFill/>
              <a:ln w="8132" cap="flat">
                <a:noFill/>
                <a:prstDash val="solid"/>
                <a:miter/>
              </a:ln>
            </p:spPr>
            <p:txBody>
              <a:bodyPr rtlCol="0" anchor="ctr"/>
              <a:lstStyle/>
              <a:p>
                <a:endParaRPr lang="en-US"/>
              </a:p>
            </p:txBody>
          </p:sp>
          <p:sp>
            <p:nvSpPr>
              <p:cNvPr id="14" name="Freeform 43">
                <a:extLst>
                  <a:ext uri="{FF2B5EF4-FFF2-40B4-BE49-F238E27FC236}">
                    <a16:creationId xmlns:a16="http://schemas.microsoft.com/office/drawing/2014/main" id="{F0CC53A7-3DE3-660E-2A98-D01AFC87A440}"/>
                  </a:ext>
                </a:extLst>
              </p:cNvPr>
              <p:cNvSpPr/>
              <p:nvPr/>
            </p:nvSpPr>
            <p:spPr>
              <a:xfrm>
                <a:off x="8814520" y="2137161"/>
                <a:ext cx="374548" cy="339800"/>
              </a:xfrm>
              <a:custGeom>
                <a:avLst/>
                <a:gdLst>
                  <a:gd name="connsiteX0" fmla="*/ 188802 w 374548"/>
                  <a:gd name="connsiteY0" fmla="*/ 362 h 339800"/>
                  <a:gd name="connsiteX1" fmla="*/ 316706 w 374548"/>
                  <a:gd name="connsiteY1" fmla="*/ 362 h 339800"/>
                  <a:gd name="connsiteX2" fmla="*/ 374548 w 374548"/>
                  <a:gd name="connsiteY2" fmla="*/ 57376 h 339800"/>
                  <a:gd name="connsiteX3" fmla="*/ 374548 w 374548"/>
                  <a:gd name="connsiteY3" fmla="*/ 282990 h 339800"/>
                  <a:gd name="connsiteX4" fmla="*/ 319150 w 374548"/>
                  <a:gd name="connsiteY4" fmla="*/ 339190 h 339800"/>
                  <a:gd name="connsiteX5" fmla="*/ 56824 w 374548"/>
                  <a:gd name="connsiteY5" fmla="*/ 339190 h 339800"/>
                  <a:gd name="connsiteX6" fmla="*/ 611 w 374548"/>
                  <a:gd name="connsiteY6" fmla="*/ 283804 h 339800"/>
                  <a:gd name="connsiteX7" fmla="*/ 611 w 374548"/>
                  <a:gd name="connsiteY7" fmla="*/ 54933 h 339800"/>
                  <a:gd name="connsiteX8" fmla="*/ 54380 w 374548"/>
                  <a:gd name="connsiteY8" fmla="*/ 362 h 339800"/>
                  <a:gd name="connsiteX9" fmla="*/ 188802 w 374548"/>
                  <a:gd name="connsiteY9" fmla="*/ 362 h 339800"/>
                  <a:gd name="connsiteX10" fmla="*/ 280860 w 374548"/>
                  <a:gd name="connsiteY10" fmla="*/ 93214 h 339800"/>
                  <a:gd name="connsiteX11" fmla="*/ 94299 w 374548"/>
                  <a:gd name="connsiteY11" fmla="*/ 93214 h 339800"/>
                  <a:gd name="connsiteX12" fmla="*/ 94299 w 374548"/>
                  <a:gd name="connsiteY12" fmla="*/ 244709 h 339800"/>
                  <a:gd name="connsiteX13" fmla="*/ 280860 w 374548"/>
                  <a:gd name="connsiteY13" fmla="*/ 244709 h 339800"/>
                  <a:gd name="connsiteX14" fmla="*/ 280860 w 374548"/>
                  <a:gd name="connsiteY14" fmla="*/ 93214 h 3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980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grpFill/>
              <a:ln w="8132" cap="flat">
                <a:noFill/>
                <a:prstDash val="solid"/>
                <a:miter/>
              </a:ln>
            </p:spPr>
            <p:txBody>
              <a:bodyPr rtlCol="0" anchor="ctr"/>
              <a:lstStyle/>
              <a:p>
                <a:endParaRPr lang="en-US"/>
              </a:p>
            </p:txBody>
          </p:sp>
          <p:sp>
            <p:nvSpPr>
              <p:cNvPr id="15" name="Freeform 44">
                <a:extLst>
                  <a:ext uri="{FF2B5EF4-FFF2-40B4-BE49-F238E27FC236}">
                    <a16:creationId xmlns:a16="http://schemas.microsoft.com/office/drawing/2014/main" id="{5216DD41-65DD-BEEA-CD6B-D666695AF929}"/>
                  </a:ext>
                </a:extLst>
              </p:cNvPr>
              <p:cNvSpPr/>
              <p:nvPr/>
            </p:nvSpPr>
            <p:spPr>
              <a:xfrm>
                <a:off x="8814520" y="1250544"/>
                <a:ext cx="374548" cy="337560"/>
              </a:xfrm>
              <a:custGeom>
                <a:avLst/>
                <a:gdLst>
                  <a:gd name="connsiteX0" fmla="*/ 187987 w 374548"/>
                  <a:gd name="connsiteY0" fmla="*/ 337199 h 337560"/>
                  <a:gd name="connsiteX1" fmla="*/ 56824 w 374548"/>
                  <a:gd name="connsiteY1" fmla="*/ 337199 h 337560"/>
                  <a:gd name="connsiteX2" fmla="*/ 611 w 374548"/>
                  <a:gd name="connsiteY2" fmla="*/ 282628 h 337560"/>
                  <a:gd name="connsiteX3" fmla="*/ 611 w 374548"/>
                  <a:gd name="connsiteY3" fmla="*/ 53756 h 337560"/>
                  <a:gd name="connsiteX4" fmla="*/ 54380 w 374548"/>
                  <a:gd name="connsiteY4" fmla="*/ 0 h 337560"/>
                  <a:gd name="connsiteX5" fmla="*/ 319965 w 374548"/>
                  <a:gd name="connsiteY5" fmla="*/ 0 h 337560"/>
                  <a:gd name="connsiteX6" fmla="*/ 374548 w 374548"/>
                  <a:gd name="connsiteY6" fmla="*/ 56200 h 337560"/>
                  <a:gd name="connsiteX7" fmla="*/ 374548 w 374548"/>
                  <a:gd name="connsiteY7" fmla="*/ 281813 h 337560"/>
                  <a:gd name="connsiteX8" fmla="*/ 319150 w 374548"/>
                  <a:gd name="connsiteY8" fmla="*/ 337199 h 337560"/>
                  <a:gd name="connsiteX9" fmla="*/ 187987 w 374548"/>
                  <a:gd name="connsiteY9" fmla="*/ 337199 h 337560"/>
                  <a:gd name="connsiteX10" fmla="*/ 93484 w 374548"/>
                  <a:gd name="connsiteY10" fmla="*/ 243532 h 337560"/>
                  <a:gd name="connsiteX11" fmla="*/ 280860 w 374548"/>
                  <a:gd name="connsiteY11" fmla="*/ 243532 h 337560"/>
                  <a:gd name="connsiteX12" fmla="*/ 280860 w 374548"/>
                  <a:gd name="connsiteY12" fmla="*/ 93666 h 337560"/>
                  <a:gd name="connsiteX13" fmla="*/ 93484 w 374548"/>
                  <a:gd name="connsiteY13" fmla="*/ 93666 h 337560"/>
                  <a:gd name="connsiteX14" fmla="*/ 93484 w 374548"/>
                  <a:gd name="connsiteY14" fmla="*/ 243532 h 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756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grpFill/>
              <a:ln w="8132" cap="flat">
                <a:noFill/>
                <a:prstDash val="solid"/>
                <a:miter/>
              </a:ln>
            </p:spPr>
            <p:txBody>
              <a:bodyPr rtlCol="0" anchor="ctr"/>
              <a:lstStyle/>
              <a:p>
                <a:endParaRPr lang="en-US"/>
              </a:p>
            </p:txBody>
          </p:sp>
          <p:sp>
            <p:nvSpPr>
              <p:cNvPr id="16" name="Freeform 50">
                <a:extLst>
                  <a:ext uri="{FF2B5EF4-FFF2-40B4-BE49-F238E27FC236}">
                    <a16:creationId xmlns:a16="http://schemas.microsoft.com/office/drawing/2014/main" id="{37724E00-8F5E-C0D7-F8CB-BE6543FF6B2A}"/>
                  </a:ext>
                </a:extLst>
              </p:cNvPr>
              <p:cNvSpPr/>
              <p:nvPr/>
            </p:nvSpPr>
            <p:spPr>
              <a:xfrm>
                <a:off x="8815334" y="1694078"/>
                <a:ext cx="374344" cy="338171"/>
              </a:xfrm>
              <a:custGeom>
                <a:avLst/>
                <a:gdLst>
                  <a:gd name="connsiteX0" fmla="*/ 187172 w 374344"/>
                  <a:gd name="connsiteY0" fmla="*/ 362 h 338171"/>
                  <a:gd name="connsiteX1" fmla="*/ 321594 w 374344"/>
                  <a:gd name="connsiteY1" fmla="*/ 362 h 338171"/>
                  <a:gd name="connsiteX2" fmla="*/ 373733 w 374344"/>
                  <a:gd name="connsiteY2" fmla="*/ 53304 h 338171"/>
                  <a:gd name="connsiteX3" fmla="*/ 373733 w 374344"/>
                  <a:gd name="connsiteY3" fmla="*/ 284619 h 338171"/>
                  <a:gd name="connsiteX4" fmla="*/ 321594 w 374344"/>
                  <a:gd name="connsiteY4" fmla="*/ 337561 h 338171"/>
                  <a:gd name="connsiteX5" fmla="*/ 53565 w 374344"/>
                  <a:gd name="connsiteY5" fmla="*/ 337561 h 338171"/>
                  <a:gd name="connsiteX6" fmla="*/ 611 w 374344"/>
                  <a:gd name="connsiteY6" fmla="*/ 285433 h 338171"/>
                  <a:gd name="connsiteX7" fmla="*/ 611 w 374344"/>
                  <a:gd name="connsiteY7" fmla="*/ 50860 h 338171"/>
                  <a:gd name="connsiteX8" fmla="*/ 51121 w 374344"/>
                  <a:gd name="connsiteY8" fmla="*/ 362 h 338171"/>
                  <a:gd name="connsiteX9" fmla="*/ 187172 w 374344"/>
                  <a:gd name="connsiteY9" fmla="*/ 362 h 338171"/>
                  <a:gd name="connsiteX10" fmla="*/ 91855 w 374344"/>
                  <a:gd name="connsiteY10" fmla="*/ 243894 h 338171"/>
                  <a:gd name="connsiteX11" fmla="*/ 279231 w 374344"/>
                  <a:gd name="connsiteY11" fmla="*/ 243894 h 338171"/>
                  <a:gd name="connsiteX12" fmla="*/ 279231 w 374344"/>
                  <a:gd name="connsiteY12" fmla="*/ 94028 h 338171"/>
                  <a:gd name="connsiteX13" fmla="*/ 91855 w 374344"/>
                  <a:gd name="connsiteY13" fmla="*/ 94028 h 338171"/>
                  <a:gd name="connsiteX14" fmla="*/ 91855 w 374344"/>
                  <a:gd name="connsiteY14" fmla="*/ 243894 h 33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44" h="338171">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grpFill/>
              <a:ln w="8132"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2F89C57B-5387-0F27-A2F1-7E1E9299E9E2}"/>
                  </a:ext>
                </a:extLst>
              </p:cNvPr>
              <p:cNvSpPr/>
              <p:nvPr/>
            </p:nvSpPr>
            <p:spPr>
              <a:xfrm>
                <a:off x="9345459" y="1940416"/>
                <a:ext cx="852094" cy="92764"/>
              </a:xfrm>
              <a:custGeom>
                <a:avLst/>
                <a:gdLst>
                  <a:gd name="connsiteX0" fmla="*/ 426103 w 852094"/>
                  <a:gd name="connsiteY0" fmla="*/ 0 h 92764"/>
                  <a:gd name="connsiteX1" fmla="*/ 795152 w 852094"/>
                  <a:gd name="connsiteY1" fmla="*/ 815 h 92764"/>
                  <a:gd name="connsiteX2" fmla="*/ 836701 w 852094"/>
                  <a:gd name="connsiteY2" fmla="*/ 13032 h 92764"/>
                  <a:gd name="connsiteX3" fmla="*/ 851365 w 852094"/>
                  <a:gd name="connsiteY3" fmla="*/ 55385 h 92764"/>
                  <a:gd name="connsiteX4" fmla="*/ 817963 w 852094"/>
                  <a:gd name="connsiteY4" fmla="*/ 90408 h 92764"/>
                  <a:gd name="connsiteX5" fmla="*/ 791079 w 852094"/>
                  <a:gd name="connsiteY5" fmla="*/ 92037 h 92764"/>
                  <a:gd name="connsiteX6" fmla="*/ 62757 w 852094"/>
                  <a:gd name="connsiteY6" fmla="*/ 92037 h 92764"/>
                  <a:gd name="connsiteX7" fmla="*/ 44834 w 852094"/>
                  <a:gd name="connsiteY7" fmla="*/ 92037 h 92764"/>
                  <a:gd name="connsiteX8" fmla="*/ 27 w 852094"/>
                  <a:gd name="connsiteY8" fmla="*/ 44797 h 92764"/>
                  <a:gd name="connsiteX9" fmla="*/ 45649 w 852094"/>
                  <a:gd name="connsiteY9" fmla="*/ 1629 h 92764"/>
                  <a:gd name="connsiteX10" fmla="*/ 133634 w 852094"/>
                  <a:gd name="connsiteY10" fmla="*/ 1629 h 92764"/>
                  <a:gd name="connsiteX11" fmla="*/ 426103 w 852094"/>
                  <a:gd name="connsiteY11" fmla="*/ 0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094" h="9276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grpFill/>
              <a:ln w="8132"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D805F939-7A9E-1265-4CEB-6916A8A23170}"/>
                  </a:ext>
                </a:extLst>
              </p:cNvPr>
              <p:cNvSpPr/>
              <p:nvPr/>
            </p:nvSpPr>
            <p:spPr>
              <a:xfrm>
                <a:off x="9345887" y="2383951"/>
                <a:ext cx="849872" cy="92529"/>
              </a:xfrm>
              <a:custGeom>
                <a:avLst/>
                <a:gdLst>
                  <a:gd name="connsiteX0" fmla="*/ 428119 w 849872"/>
                  <a:gd name="connsiteY0" fmla="*/ 1177 h 92529"/>
                  <a:gd name="connsiteX1" fmla="*/ 802871 w 849872"/>
                  <a:gd name="connsiteY1" fmla="*/ 1177 h 92529"/>
                  <a:gd name="connsiteX2" fmla="*/ 849308 w 849872"/>
                  <a:gd name="connsiteY2" fmla="*/ 31313 h 92529"/>
                  <a:gd name="connsiteX3" fmla="*/ 836273 w 849872"/>
                  <a:gd name="connsiteY3" fmla="*/ 79367 h 92529"/>
                  <a:gd name="connsiteX4" fmla="*/ 791465 w 849872"/>
                  <a:gd name="connsiteY4" fmla="*/ 91585 h 92529"/>
                  <a:gd name="connsiteX5" fmla="*/ 544618 w 849872"/>
                  <a:gd name="connsiteY5" fmla="*/ 92399 h 92529"/>
                  <a:gd name="connsiteX6" fmla="*/ 69661 w 849872"/>
                  <a:gd name="connsiteY6" fmla="*/ 92399 h 92529"/>
                  <a:gd name="connsiteX7" fmla="*/ 39518 w 849872"/>
                  <a:gd name="connsiteY7" fmla="*/ 90770 h 92529"/>
                  <a:gd name="connsiteX8" fmla="*/ 413 w 849872"/>
                  <a:gd name="connsiteY8" fmla="*/ 41086 h 92529"/>
                  <a:gd name="connsiteX9" fmla="*/ 45220 w 849872"/>
                  <a:gd name="connsiteY9" fmla="*/ 362 h 92529"/>
                  <a:gd name="connsiteX10" fmla="*/ 167422 w 849872"/>
                  <a:gd name="connsiteY10" fmla="*/ 362 h 92529"/>
                  <a:gd name="connsiteX11" fmla="*/ 428119 w 849872"/>
                  <a:gd name="connsiteY11" fmla="*/ 1177 h 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872" h="92529">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grpFill/>
              <a:ln w="8132"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C9F2ABC7-C8BD-6D61-0669-9FD1AA80DBEB}"/>
                  </a:ext>
                </a:extLst>
              </p:cNvPr>
              <p:cNvSpPr/>
              <p:nvPr/>
            </p:nvSpPr>
            <p:spPr>
              <a:xfrm>
                <a:off x="9344564" y="1496316"/>
                <a:ext cx="854727" cy="91629"/>
              </a:xfrm>
              <a:custGeom>
                <a:avLst/>
                <a:gdLst>
                  <a:gd name="connsiteX0" fmla="*/ 428628 w 854727"/>
                  <a:gd name="connsiteY0" fmla="*/ 91426 h 91629"/>
                  <a:gd name="connsiteX1" fmla="*/ 53876 w 854727"/>
                  <a:gd name="connsiteY1" fmla="*/ 91426 h 91629"/>
                  <a:gd name="connsiteX2" fmla="*/ 107 w 854727"/>
                  <a:gd name="connsiteY2" fmla="*/ 49888 h 91629"/>
                  <a:gd name="connsiteX3" fmla="*/ 43285 w 854727"/>
                  <a:gd name="connsiteY3" fmla="*/ 1018 h 91629"/>
                  <a:gd name="connsiteX4" fmla="*/ 85648 w 854727"/>
                  <a:gd name="connsiteY4" fmla="*/ 204 h 91629"/>
                  <a:gd name="connsiteX5" fmla="*/ 780568 w 854727"/>
                  <a:gd name="connsiteY5" fmla="*/ 204 h 91629"/>
                  <a:gd name="connsiteX6" fmla="*/ 805009 w 854727"/>
                  <a:gd name="connsiteY6" fmla="*/ 204 h 91629"/>
                  <a:gd name="connsiteX7" fmla="*/ 854704 w 854727"/>
                  <a:gd name="connsiteY7" fmla="*/ 46629 h 91629"/>
                  <a:gd name="connsiteX8" fmla="*/ 803380 w 854727"/>
                  <a:gd name="connsiteY8" fmla="*/ 90612 h 91629"/>
                  <a:gd name="connsiteX9" fmla="*/ 428628 w 854727"/>
                  <a:gd name="connsiteY9" fmla="*/ 91426 h 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727" h="91629">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grpFill/>
              <a:ln w="8132"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97A42387-3FC6-F221-E95D-351162B08638}"/>
                  </a:ext>
                </a:extLst>
              </p:cNvPr>
              <p:cNvSpPr/>
              <p:nvPr/>
            </p:nvSpPr>
            <p:spPr>
              <a:xfrm>
                <a:off x="9703107" y="1250544"/>
                <a:ext cx="718568" cy="92037"/>
              </a:xfrm>
              <a:custGeom>
                <a:avLst/>
                <a:gdLst>
                  <a:gd name="connsiteX0" fmla="*/ 360925 w 718568"/>
                  <a:gd name="connsiteY0" fmla="*/ 815 h 92037"/>
                  <a:gd name="connsiteX1" fmla="*/ 659912 w 718568"/>
                  <a:gd name="connsiteY1" fmla="*/ 815 h 92037"/>
                  <a:gd name="connsiteX2" fmla="*/ 718569 w 718568"/>
                  <a:gd name="connsiteY2" fmla="*/ 47241 h 92037"/>
                  <a:gd name="connsiteX3" fmla="*/ 661541 w 718568"/>
                  <a:gd name="connsiteY3" fmla="*/ 92037 h 92037"/>
                  <a:gd name="connsiteX4" fmla="*/ 55421 w 718568"/>
                  <a:gd name="connsiteY4" fmla="*/ 92037 h 92037"/>
                  <a:gd name="connsiteX5" fmla="*/ 23 w 718568"/>
                  <a:gd name="connsiteY5" fmla="*/ 44797 h 92037"/>
                  <a:gd name="connsiteX6" fmla="*/ 57865 w 718568"/>
                  <a:gd name="connsiteY6" fmla="*/ 0 h 92037"/>
                  <a:gd name="connsiteX7" fmla="*/ 75788 w 718568"/>
                  <a:gd name="connsiteY7" fmla="*/ 0 h 92037"/>
                  <a:gd name="connsiteX8" fmla="*/ 360925 w 718568"/>
                  <a:gd name="connsiteY8" fmla="*/ 815 h 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68" h="92037">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grpFill/>
              <a:ln w="8132"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CA1DFB8A-5B6F-840F-FBAA-E535E808304A}"/>
                  </a:ext>
                </a:extLst>
              </p:cNvPr>
              <p:cNvSpPr/>
              <p:nvPr/>
            </p:nvSpPr>
            <p:spPr>
              <a:xfrm>
                <a:off x="9701474" y="2136505"/>
                <a:ext cx="719510" cy="92240"/>
              </a:xfrm>
              <a:custGeom>
                <a:avLst/>
                <a:gdLst>
                  <a:gd name="connsiteX0" fmla="*/ 362558 w 719510"/>
                  <a:gd name="connsiteY0" fmla="*/ 92241 h 92240"/>
                  <a:gd name="connsiteX1" fmla="*/ 73348 w 719510"/>
                  <a:gd name="connsiteY1" fmla="*/ 92241 h 92240"/>
                  <a:gd name="connsiteX2" fmla="*/ 45649 w 719510"/>
                  <a:gd name="connsiteY2" fmla="*/ 91426 h 92240"/>
                  <a:gd name="connsiteX3" fmla="*/ 27 w 719510"/>
                  <a:gd name="connsiteY3" fmla="*/ 47444 h 92240"/>
                  <a:gd name="connsiteX4" fmla="*/ 44019 w 719510"/>
                  <a:gd name="connsiteY4" fmla="*/ 1018 h 92240"/>
                  <a:gd name="connsiteX5" fmla="*/ 108379 w 719510"/>
                  <a:gd name="connsiteY5" fmla="*/ 204 h 92240"/>
                  <a:gd name="connsiteX6" fmla="*/ 650954 w 719510"/>
                  <a:gd name="connsiteY6" fmla="*/ 204 h 92240"/>
                  <a:gd name="connsiteX7" fmla="*/ 681097 w 719510"/>
                  <a:gd name="connsiteY7" fmla="*/ 1832 h 92240"/>
                  <a:gd name="connsiteX8" fmla="*/ 719387 w 719510"/>
                  <a:gd name="connsiteY8" fmla="*/ 49073 h 92240"/>
                  <a:gd name="connsiteX9" fmla="*/ 676209 w 719510"/>
                  <a:gd name="connsiteY9" fmla="*/ 91426 h 92240"/>
                  <a:gd name="connsiteX10" fmla="*/ 648510 w 719510"/>
                  <a:gd name="connsiteY10" fmla="*/ 92241 h 92240"/>
                  <a:gd name="connsiteX11" fmla="*/ 362558 w 719510"/>
                  <a:gd name="connsiteY11" fmla="*/ 92241 h 9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510" h="9224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grpFill/>
              <a:ln w="8132"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3B75129C-FF0C-3576-3ABE-6D03056FA900}"/>
                  </a:ext>
                </a:extLst>
              </p:cNvPr>
              <p:cNvSpPr/>
              <p:nvPr/>
            </p:nvSpPr>
            <p:spPr>
              <a:xfrm>
                <a:off x="9701500" y="1693264"/>
                <a:ext cx="719455" cy="91946"/>
              </a:xfrm>
              <a:custGeom>
                <a:avLst/>
                <a:gdLst>
                  <a:gd name="connsiteX0" fmla="*/ 359273 w 719455"/>
                  <a:gd name="connsiteY0" fmla="*/ 1176 h 91946"/>
                  <a:gd name="connsiteX1" fmla="*/ 667221 w 719455"/>
                  <a:gd name="connsiteY1" fmla="*/ 1176 h 91946"/>
                  <a:gd name="connsiteX2" fmla="*/ 719361 w 719455"/>
                  <a:gd name="connsiteY2" fmla="*/ 43530 h 91946"/>
                  <a:gd name="connsiteX3" fmla="*/ 668851 w 719455"/>
                  <a:gd name="connsiteY3" fmla="*/ 91585 h 91946"/>
                  <a:gd name="connsiteX4" fmla="*/ 641152 w 719455"/>
                  <a:gd name="connsiteY4" fmla="*/ 91585 h 91946"/>
                  <a:gd name="connsiteX5" fmla="*/ 178415 w 719455"/>
                  <a:gd name="connsiteY5" fmla="*/ 91585 h 91946"/>
                  <a:gd name="connsiteX6" fmla="*/ 47251 w 719455"/>
                  <a:gd name="connsiteY6" fmla="*/ 90770 h 91946"/>
                  <a:gd name="connsiteX7" fmla="*/ 0 w 719455"/>
                  <a:gd name="connsiteY7" fmla="*/ 44345 h 91946"/>
                  <a:gd name="connsiteX8" fmla="*/ 48066 w 719455"/>
                  <a:gd name="connsiteY8" fmla="*/ 362 h 91946"/>
                  <a:gd name="connsiteX9" fmla="*/ 72506 w 719455"/>
                  <a:gd name="connsiteY9" fmla="*/ 362 h 91946"/>
                  <a:gd name="connsiteX10" fmla="*/ 359273 w 719455"/>
                  <a:gd name="connsiteY10" fmla="*/ 1176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455" h="91946">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grpFill/>
              <a:ln w="8132" cap="flat">
                <a:noFill/>
                <a:prstDash val="solid"/>
                <a:miter/>
              </a:ln>
            </p:spPr>
            <p:txBody>
              <a:bodyPr rtlCol="0" anchor="ctr"/>
              <a:lstStyle/>
              <a:p>
                <a:endParaRPr lang="en-US"/>
              </a:p>
            </p:txBody>
          </p:sp>
          <p:sp>
            <p:nvSpPr>
              <p:cNvPr id="23" name="Freeform 57">
                <a:extLst>
                  <a:ext uri="{FF2B5EF4-FFF2-40B4-BE49-F238E27FC236}">
                    <a16:creationId xmlns:a16="http://schemas.microsoft.com/office/drawing/2014/main" id="{07504B62-CD9F-F90C-A1B9-E4FA98E996DF}"/>
                  </a:ext>
                </a:extLst>
              </p:cNvPr>
              <p:cNvSpPr/>
              <p:nvPr/>
            </p:nvSpPr>
            <p:spPr>
              <a:xfrm>
                <a:off x="9345363" y="2138133"/>
                <a:ext cx="231614" cy="90974"/>
              </a:xfrm>
              <a:custGeom>
                <a:avLst/>
                <a:gdLst>
                  <a:gd name="connsiteX0" fmla="*/ 114992 w 231614"/>
                  <a:gd name="connsiteY0" fmla="*/ 90612 h 90974"/>
                  <a:gd name="connsiteX1" fmla="*/ 42486 w 231614"/>
                  <a:gd name="connsiteY1" fmla="*/ 90612 h 90974"/>
                  <a:gd name="connsiteX2" fmla="*/ 123 w 231614"/>
                  <a:gd name="connsiteY2" fmla="*/ 48258 h 90974"/>
                  <a:gd name="connsiteX3" fmla="*/ 38413 w 231614"/>
                  <a:gd name="connsiteY3" fmla="*/ 1833 h 90974"/>
                  <a:gd name="connsiteX4" fmla="*/ 193202 w 231614"/>
                  <a:gd name="connsiteY4" fmla="*/ 1833 h 90974"/>
                  <a:gd name="connsiteX5" fmla="*/ 231491 w 231614"/>
                  <a:gd name="connsiteY5" fmla="*/ 48258 h 90974"/>
                  <a:gd name="connsiteX6" fmla="*/ 188313 w 231614"/>
                  <a:gd name="connsiteY6" fmla="*/ 90612 h 90974"/>
                  <a:gd name="connsiteX7" fmla="*/ 114992 w 231614"/>
                  <a:gd name="connsiteY7" fmla="*/ 90612 h 9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4" h="9097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grpFill/>
              <a:ln w="8132"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A5CA2294-1A67-F3F3-0113-F45584676CDD}"/>
                  </a:ext>
                </a:extLst>
              </p:cNvPr>
              <p:cNvSpPr/>
              <p:nvPr/>
            </p:nvSpPr>
            <p:spPr>
              <a:xfrm>
                <a:off x="9346059" y="1250996"/>
                <a:ext cx="231610" cy="91788"/>
              </a:xfrm>
              <a:custGeom>
                <a:avLst/>
                <a:gdLst>
                  <a:gd name="connsiteX0" fmla="*/ 115926 w 231610"/>
                  <a:gd name="connsiteY0" fmla="*/ 362 h 91788"/>
                  <a:gd name="connsiteX1" fmla="*/ 185988 w 231610"/>
                  <a:gd name="connsiteY1" fmla="*/ 362 h 91788"/>
                  <a:gd name="connsiteX2" fmla="*/ 231610 w 231610"/>
                  <a:gd name="connsiteY2" fmla="*/ 44344 h 91788"/>
                  <a:gd name="connsiteX3" fmla="*/ 191691 w 231610"/>
                  <a:gd name="connsiteY3" fmla="*/ 89956 h 91788"/>
                  <a:gd name="connsiteX4" fmla="*/ 40161 w 231610"/>
                  <a:gd name="connsiteY4" fmla="*/ 89956 h 91788"/>
                  <a:gd name="connsiteX5" fmla="*/ 242 w 231610"/>
                  <a:gd name="connsiteY5" fmla="*/ 41901 h 91788"/>
                  <a:gd name="connsiteX6" fmla="*/ 43420 w 231610"/>
                  <a:gd name="connsiteY6" fmla="*/ 362 h 91788"/>
                  <a:gd name="connsiteX7" fmla="*/ 115926 w 231610"/>
                  <a:gd name="connsiteY7" fmla="*/ 362 h 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0" h="91788">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grpFill/>
              <a:ln w="8132" cap="flat">
                <a:noFill/>
                <a:prstDash val="solid"/>
                <a:miter/>
              </a:ln>
            </p:spPr>
            <p:txBody>
              <a:bodyPr rtlCol="0" anchor="ctr"/>
              <a:lstStyle/>
              <a:p>
                <a:endParaRPr lang="en-US"/>
              </a:p>
            </p:txBody>
          </p:sp>
          <p:sp>
            <p:nvSpPr>
              <p:cNvPr id="25" name="Freeform 59">
                <a:extLst>
                  <a:ext uri="{FF2B5EF4-FFF2-40B4-BE49-F238E27FC236}">
                    <a16:creationId xmlns:a16="http://schemas.microsoft.com/office/drawing/2014/main" id="{AE4BDABC-405B-6E24-5072-82CB24F01849}"/>
                  </a:ext>
                </a:extLst>
              </p:cNvPr>
              <p:cNvSpPr/>
              <p:nvPr/>
            </p:nvSpPr>
            <p:spPr>
              <a:xfrm>
                <a:off x="9345384" y="1693829"/>
                <a:ext cx="232380" cy="92365"/>
              </a:xfrm>
              <a:custGeom>
                <a:avLst/>
                <a:gdLst>
                  <a:gd name="connsiteX0" fmla="*/ 114157 w 232380"/>
                  <a:gd name="connsiteY0" fmla="*/ 91834 h 92365"/>
                  <a:gd name="connsiteX1" fmla="*/ 47354 w 232380"/>
                  <a:gd name="connsiteY1" fmla="*/ 91834 h 92365"/>
                  <a:gd name="connsiteX2" fmla="*/ 102 w 232380"/>
                  <a:gd name="connsiteY2" fmla="*/ 43779 h 92365"/>
                  <a:gd name="connsiteX3" fmla="*/ 48983 w 232380"/>
                  <a:gd name="connsiteY3" fmla="*/ 611 h 92365"/>
                  <a:gd name="connsiteX4" fmla="*/ 182590 w 232380"/>
                  <a:gd name="connsiteY4" fmla="*/ 611 h 92365"/>
                  <a:gd name="connsiteX5" fmla="*/ 232286 w 232380"/>
                  <a:gd name="connsiteY5" fmla="*/ 42964 h 92365"/>
                  <a:gd name="connsiteX6" fmla="*/ 184219 w 232380"/>
                  <a:gd name="connsiteY6" fmla="*/ 91019 h 92365"/>
                  <a:gd name="connsiteX7" fmla="*/ 114157 w 232380"/>
                  <a:gd name="connsiteY7" fmla="*/ 91834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80" h="92365">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grpFill/>
              <a:ln w="8132" cap="flat">
                <a:noFill/>
                <a:prstDash val="solid"/>
                <a:miter/>
              </a:ln>
            </p:spPr>
            <p:txBody>
              <a:bodyPr rtlCol="0" anchor="ctr"/>
              <a:lstStyle/>
              <a:p>
                <a:endParaRPr lang="en-US"/>
              </a:p>
            </p:txBody>
          </p:sp>
        </p:grpSp>
      </p:grpSp>
      <p:grpSp>
        <p:nvGrpSpPr>
          <p:cNvPr id="30" name="Graphic 2">
            <a:extLst>
              <a:ext uri="{FF2B5EF4-FFF2-40B4-BE49-F238E27FC236}">
                <a16:creationId xmlns:a16="http://schemas.microsoft.com/office/drawing/2014/main" id="{A10E0D1E-5DD6-576D-FD70-286B1A79FEDE}"/>
              </a:ext>
            </a:extLst>
          </p:cNvPr>
          <p:cNvGrpSpPr/>
          <p:nvPr/>
        </p:nvGrpSpPr>
        <p:grpSpPr>
          <a:xfrm>
            <a:off x="4298471" y="2521765"/>
            <a:ext cx="740723" cy="746143"/>
            <a:chOff x="10641441" y="5322217"/>
            <a:chExt cx="740723" cy="746143"/>
          </a:xfrm>
          <a:solidFill>
            <a:srgbClr val="282666"/>
          </a:solidFill>
        </p:grpSpPr>
        <p:sp>
          <p:nvSpPr>
            <p:cNvPr id="31" name="Freeform 393">
              <a:extLst>
                <a:ext uri="{FF2B5EF4-FFF2-40B4-BE49-F238E27FC236}">
                  <a16:creationId xmlns:a16="http://schemas.microsoft.com/office/drawing/2014/main" id="{EF58973D-5FCF-4C26-B372-6ECB20BD508A}"/>
                </a:ext>
              </a:extLst>
            </p:cNvPr>
            <p:cNvSpPr/>
            <p:nvPr/>
          </p:nvSpPr>
          <p:spPr>
            <a:xfrm>
              <a:off x="11105749" y="5334863"/>
              <a:ext cx="249410" cy="275513"/>
            </a:xfrm>
            <a:custGeom>
              <a:avLst/>
              <a:gdLst>
                <a:gd name="connsiteX0" fmla="*/ 196020 w 249410"/>
                <a:gd name="connsiteY0" fmla="*/ 0 h 275513"/>
                <a:gd name="connsiteX1" fmla="*/ 54199 w 249410"/>
                <a:gd name="connsiteY1" fmla="*/ 0 h 275513"/>
                <a:gd name="connsiteX2" fmla="*/ 0 w 249410"/>
                <a:gd name="connsiteY2" fmla="*/ 55103 h 275513"/>
                <a:gd name="connsiteX3" fmla="*/ 0 w 249410"/>
                <a:gd name="connsiteY3" fmla="*/ 165308 h 275513"/>
                <a:gd name="connsiteX4" fmla="*/ 54199 w 249410"/>
                <a:gd name="connsiteY4" fmla="*/ 220411 h 275513"/>
                <a:gd name="connsiteX5" fmla="*/ 75879 w 249410"/>
                <a:gd name="connsiteY5" fmla="*/ 220411 h 275513"/>
                <a:gd name="connsiteX6" fmla="*/ 75879 w 249410"/>
                <a:gd name="connsiteY6" fmla="*/ 264674 h 275513"/>
                <a:gd name="connsiteX7" fmla="*/ 81299 w 249410"/>
                <a:gd name="connsiteY7" fmla="*/ 275513 h 275513"/>
                <a:gd name="connsiteX8" fmla="*/ 86719 w 249410"/>
                <a:gd name="connsiteY8" fmla="*/ 275513 h 275513"/>
                <a:gd name="connsiteX9" fmla="*/ 94849 w 249410"/>
                <a:gd name="connsiteY9" fmla="*/ 272804 h 275513"/>
                <a:gd name="connsiteX10" fmla="*/ 146338 w 249410"/>
                <a:gd name="connsiteY10" fmla="*/ 220411 h 275513"/>
                <a:gd name="connsiteX11" fmla="*/ 195117 w 249410"/>
                <a:gd name="connsiteY11" fmla="*/ 220411 h 275513"/>
                <a:gd name="connsiteX12" fmla="*/ 249317 w 249410"/>
                <a:gd name="connsiteY12" fmla="*/ 165308 h 275513"/>
                <a:gd name="connsiteX13" fmla="*/ 249317 w 249410"/>
                <a:gd name="connsiteY13" fmla="*/ 55103 h 275513"/>
                <a:gd name="connsiteX14" fmla="*/ 196020 w 249410"/>
                <a:gd name="connsiteY14" fmla="*/ 0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410" h="275513">
                  <a:moveTo>
                    <a:pt x="196020" y="0"/>
                  </a:moveTo>
                  <a:lnTo>
                    <a:pt x="54199" y="0"/>
                  </a:lnTo>
                  <a:cubicBezTo>
                    <a:pt x="24389" y="0"/>
                    <a:pt x="0" y="24390"/>
                    <a:pt x="0" y="55103"/>
                  </a:cubicBezTo>
                  <a:lnTo>
                    <a:pt x="0" y="165308"/>
                  </a:lnTo>
                  <a:cubicBezTo>
                    <a:pt x="0" y="196021"/>
                    <a:pt x="24389" y="220411"/>
                    <a:pt x="54199" y="220411"/>
                  </a:cubicBezTo>
                  <a:lnTo>
                    <a:pt x="75879" y="220411"/>
                  </a:lnTo>
                  <a:lnTo>
                    <a:pt x="75879" y="264674"/>
                  </a:lnTo>
                  <a:cubicBezTo>
                    <a:pt x="75879" y="270093"/>
                    <a:pt x="78589" y="272804"/>
                    <a:pt x="81299" y="275513"/>
                  </a:cubicBezTo>
                  <a:cubicBezTo>
                    <a:pt x="81299" y="275513"/>
                    <a:pt x="84009" y="275513"/>
                    <a:pt x="86719" y="275513"/>
                  </a:cubicBezTo>
                  <a:cubicBezTo>
                    <a:pt x="89428" y="275513"/>
                    <a:pt x="92138" y="275513"/>
                    <a:pt x="94849" y="272804"/>
                  </a:cubicBezTo>
                  <a:lnTo>
                    <a:pt x="146338" y="220411"/>
                  </a:lnTo>
                  <a:lnTo>
                    <a:pt x="195117" y="220411"/>
                  </a:lnTo>
                  <a:cubicBezTo>
                    <a:pt x="224927" y="220411"/>
                    <a:pt x="249317" y="196021"/>
                    <a:pt x="249317" y="165308"/>
                  </a:cubicBezTo>
                  <a:lnTo>
                    <a:pt x="249317" y="55103"/>
                  </a:lnTo>
                  <a:cubicBezTo>
                    <a:pt x="251123" y="24390"/>
                    <a:pt x="226733" y="0"/>
                    <a:pt x="196020" y="0"/>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94">
              <a:extLst>
                <a:ext uri="{FF2B5EF4-FFF2-40B4-BE49-F238E27FC236}">
                  <a16:creationId xmlns:a16="http://schemas.microsoft.com/office/drawing/2014/main" id="{4DB87EF7-29EC-D86F-EB05-D004C1F76434}"/>
                </a:ext>
              </a:extLst>
            </p:cNvPr>
            <p:cNvSpPr/>
            <p:nvPr/>
          </p:nvSpPr>
          <p:spPr>
            <a:xfrm>
              <a:off x="10704674" y="5322217"/>
              <a:ext cx="364067" cy="407398"/>
            </a:xfrm>
            <a:custGeom>
              <a:avLst/>
              <a:gdLst>
                <a:gd name="connsiteX0" fmla="*/ 183374 w 364067"/>
                <a:gd name="connsiteY0" fmla="*/ 0 h 407398"/>
                <a:gd name="connsiteX1" fmla="*/ 0 w 364067"/>
                <a:gd name="connsiteY1" fmla="*/ 186085 h 407398"/>
                <a:gd name="connsiteX2" fmla="*/ 0 w 364067"/>
                <a:gd name="connsiteY2" fmla="*/ 321583 h 407398"/>
                <a:gd name="connsiteX3" fmla="*/ 84912 w 364067"/>
                <a:gd name="connsiteY3" fmla="*/ 407398 h 407398"/>
                <a:gd name="connsiteX4" fmla="*/ 95752 w 364067"/>
                <a:gd name="connsiteY4" fmla="*/ 407398 h 407398"/>
                <a:gd name="connsiteX5" fmla="*/ 95752 w 364067"/>
                <a:gd name="connsiteY5" fmla="*/ 382105 h 407398"/>
                <a:gd name="connsiteX6" fmla="*/ 84912 w 364067"/>
                <a:gd name="connsiteY6" fmla="*/ 382105 h 407398"/>
                <a:gd name="connsiteX7" fmla="*/ 24390 w 364067"/>
                <a:gd name="connsiteY7" fmla="*/ 320679 h 407398"/>
                <a:gd name="connsiteX8" fmla="*/ 24390 w 364067"/>
                <a:gd name="connsiteY8" fmla="*/ 185180 h 407398"/>
                <a:gd name="connsiteX9" fmla="*/ 183374 w 364067"/>
                <a:gd name="connsiteY9" fmla="*/ 24390 h 407398"/>
                <a:gd name="connsiteX10" fmla="*/ 342359 w 364067"/>
                <a:gd name="connsiteY10" fmla="*/ 185180 h 407398"/>
                <a:gd name="connsiteX11" fmla="*/ 342359 w 364067"/>
                <a:gd name="connsiteY11" fmla="*/ 320679 h 407398"/>
                <a:gd name="connsiteX12" fmla="*/ 281836 w 364067"/>
                <a:gd name="connsiteY12" fmla="*/ 382105 h 407398"/>
                <a:gd name="connsiteX13" fmla="*/ 268287 w 364067"/>
                <a:gd name="connsiteY13" fmla="*/ 382105 h 407398"/>
                <a:gd name="connsiteX14" fmla="*/ 268287 w 364067"/>
                <a:gd name="connsiteY14" fmla="*/ 407398 h 407398"/>
                <a:gd name="connsiteX15" fmla="*/ 279127 w 364067"/>
                <a:gd name="connsiteY15" fmla="*/ 407398 h 407398"/>
                <a:gd name="connsiteX16" fmla="*/ 364038 w 364067"/>
                <a:gd name="connsiteY16" fmla="*/ 321583 h 407398"/>
                <a:gd name="connsiteX17" fmla="*/ 364038 w 364067"/>
                <a:gd name="connsiteY17" fmla="*/ 186085 h 407398"/>
                <a:gd name="connsiteX18" fmla="*/ 183374 w 364067"/>
                <a:gd name="connsiteY18" fmla="*/ 0 h 4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67" h="407398">
                  <a:moveTo>
                    <a:pt x="183374" y="0"/>
                  </a:moveTo>
                  <a:cubicBezTo>
                    <a:pt x="82202" y="0"/>
                    <a:pt x="0" y="83106"/>
                    <a:pt x="0" y="186085"/>
                  </a:cubicBezTo>
                  <a:lnTo>
                    <a:pt x="0" y="321583"/>
                  </a:lnTo>
                  <a:cubicBezTo>
                    <a:pt x="0" y="368555"/>
                    <a:pt x="37940" y="407398"/>
                    <a:pt x="84912" y="407398"/>
                  </a:cubicBezTo>
                  <a:lnTo>
                    <a:pt x="95752" y="407398"/>
                  </a:lnTo>
                  <a:lnTo>
                    <a:pt x="95752" y="382105"/>
                  </a:lnTo>
                  <a:lnTo>
                    <a:pt x="84912" y="382105"/>
                  </a:lnTo>
                  <a:cubicBezTo>
                    <a:pt x="52393" y="382105"/>
                    <a:pt x="24390" y="354102"/>
                    <a:pt x="24390" y="320679"/>
                  </a:cubicBezTo>
                  <a:lnTo>
                    <a:pt x="24390" y="185180"/>
                  </a:lnTo>
                  <a:cubicBezTo>
                    <a:pt x="24390" y="96656"/>
                    <a:pt x="95752" y="24390"/>
                    <a:pt x="183374" y="24390"/>
                  </a:cubicBezTo>
                  <a:cubicBezTo>
                    <a:pt x="270996" y="24390"/>
                    <a:pt x="342359" y="96656"/>
                    <a:pt x="342359" y="185180"/>
                  </a:cubicBezTo>
                  <a:lnTo>
                    <a:pt x="342359" y="320679"/>
                  </a:lnTo>
                  <a:cubicBezTo>
                    <a:pt x="342359" y="354102"/>
                    <a:pt x="315259" y="382105"/>
                    <a:pt x="281836" y="382105"/>
                  </a:cubicBezTo>
                  <a:lnTo>
                    <a:pt x="268287" y="382105"/>
                  </a:lnTo>
                  <a:lnTo>
                    <a:pt x="268287" y="407398"/>
                  </a:lnTo>
                  <a:lnTo>
                    <a:pt x="279127" y="407398"/>
                  </a:lnTo>
                  <a:cubicBezTo>
                    <a:pt x="325196" y="407398"/>
                    <a:pt x="364038" y="368555"/>
                    <a:pt x="364038" y="321583"/>
                  </a:cubicBezTo>
                  <a:lnTo>
                    <a:pt x="364038" y="186085"/>
                  </a:lnTo>
                  <a:cubicBezTo>
                    <a:pt x="365845" y="83106"/>
                    <a:pt x="284546" y="0"/>
                    <a:pt x="183374"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95">
              <a:extLst>
                <a:ext uri="{FF2B5EF4-FFF2-40B4-BE49-F238E27FC236}">
                  <a16:creationId xmlns:a16="http://schemas.microsoft.com/office/drawing/2014/main" id="{BB774169-CA10-998B-5466-2CCB236A940D}"/>
                </a:ext>
              </a:extLst>
            </p:cNvPr>
            <p:cNvSpPr/>
            <p:nvPr/>
          </p:nvSpPr>
          <p:spPr>
            <a:xfrm>
              <a:off x="11100328" y="5322217"/>
              <a:ext cx="280954" cy="306225"/>
            </a:xfrm>
            <a:custGeom>
              <a:avLst/>
              <a:gdLst>
                <a:gd name="connsiteX0" fmla="*/ 259253 w 280954"/>
                <a:gd name="connsiteY0" fmla="*/ 185180 h 306225"/>
                <a:gd name="connsiteX1" fmla="*/ 223121 w 280954"/>
                <a:gd name="connsiteY1" fmla="*/ 221313 h 306225"/>
                <a:gd name="connsiteX2" fmla="*/ 162598 w 280954"/>
                <a:gd name="connsiteY2" fmla="*/ 221313 h 306225"/>
                <a:gd name="connsiteX3" fmla="*/ 154468 w 280954"/>
                <a:gd name="connsiteY3" fmla="*/ 224024 h 306225"/>
                <a:gd name="connsiteX4" fmla="*/ 112915 w 280954"/>
                <a:gd name="connsiteY4" fmla="*/ 265576 h 306225"/>
                <a:gd name="connsiteX5" fmla="*/ 112915 w 280954"/>
                <a:gd name="connsiteY5" fmla="*/ 232154 h 306225"/>
                <a:gd name="connsiteX6" fmla="*/ 102075 w 280954"/>
                <a:gd name="connsiteY6" fmla="*/ 221313 h 306225"/>
                <a:gd name="connsiteX7" fmla="*/ 65942 w 280954"/>
                <a:gd name="connsiteY7" fmla="*/ 221313 h 306225"/>
                <a:gd name="connsiteX8" fmla="*/ 29809 w 280954"/>
                <a:gd name="connsiteY8" fmla="*/ 185180 h 306225"/>
                <a:gd name="connsiteX9" fmla="*/ 29809 w 280954"/>
                <a:gd name="connsiteY9" fmla="*/ 60523 h 306225"/>
                <a:gd name="connsiteX10" fmla="*/ 65942 w 280954"/>
                <a:gd name="connsiteY10" fmla="*/ 24390 h 306225"/>
                <a:gd name="connsiteX11" fmla="*/ 226734 w 280954"/>
                <a:gd name="connsiteY11" fmla="*/ 24390 h 306225"/>
                <a:gd name="connsiteX12" fmla="*/ 262867 w 280954"/>
                <a:gd name="connsiteY12" fmla="*/ 60523 h 306225"/>
                <a:gd name="connsiteX13" fmla="*/ 262867 w 280954"/>
                <a:gd name="connsiteY13" fmla="*/ 185180 h 306225"/>
                <a:gd name="connsiteX14" fmla="*/ 259253 w 280954"/>
                <a:gd name="connsiteY14" fmla="*/ 185180 h 306225"/>
                <a:gd name="connsiteX15" fmla="*/ 220411 w 280954"/>
                <a:gd name="connsiteY15" fmla="*/ 0 h 306225"/>
                <a:gd name="connsiteX16" fmla="*/ 60523 w 280954"/>
                <a:gd name="connsiteY16" fmla="*/ 0 h 306225"/>
                <a:gd name="connsiteX17" fmla="*/ 0 w 280954"/>
                <a:gd name="connsiteY17" fmla="*/ 60523 h 306225"/>
                <a:gd name="connsiteX18" fmla="*/ 0 w 280954"/>
                <a:gd name="connsiteY18" fmla="*/ 185180 h 306225"/>
                <a:gd name="connsiteX19" fmla="*/ 60523 w 280954"/>
                <a:gd name="connsiteY19" fmla="*/ 245704 h 306225"/>
                <a:gd name="connsiteX20" fmla="*/ 85816 w 280954"/>
                <a:gd name="connsiteY20" fmla="*/ 245704 h 306225"/>
                <a:gd name="connsiteX21" fmla="*/ 85816 w 280954"/>
                <a:gd name="connsiteY21" fmla="*/ 295386 h 306225"/>
                <a:gd name="connsiteX22" fmla="*/ 93946 w 280954"/>
                <a:gd name="connsiteY22" fmla="*/ 306226 h 306225"/>
                <a:gd name="connsiteX23" fmla="*/ 99365 w 280954"/>
                <a:gd name="connsiteY23" fmla="*/ 306226 h 306225"/>
                <a:gd name="connsiteX24" fmla="*/ 107495 w 280954"/>
                <a:gd name="connsiteY24" fmla="*/ 303516 h 306225"/>
                <a:gd name="connsiteX25" fmla="*/ 165308 w 280954"/>
                <a:gd name="connsiteY25" fmla="*/ 245704 h 306225"/>
                <a:gd name="connsiteX26" fmla="*/ 220411 w 280954"/>
                <a:gd name="connsiteY26" fmla="*/ 245704 h 306225"/>
                <a:gd name="connsiteX27" fmla="*/ 280933 w 280954"/>
                <a:gd name="connsiteY27" fmla="*/ 185180 h 306225"/>
                <a:gd name="connsiteX28" fmla="*/ 280933 w 280954"/>
                <a:gd name="connsiteY28" fmla="*/ 60523 h 306225"/>
                <a:gd name="connsiteX29" fmla="*/ 220411 w 280954"/>
                <a:gd name="connsiteY29" fmla="*/ 0 h 30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954" h="306225">
                  <a:moveTo>
                    <a:pt x="259253" y="185180"/>
                  </a:moveTo>
                  <a:cubicBezTo>
                    <a:pt x="259253" y="204151"/>
                    <a:pt x="242994" y="221313"/>
                    <a:pt x="223121" y="221313"/>
                  </a:cubicBezTo>
                  <a:lnTo>
                    <a:pt x="162598" y="221313"/>
                  </a:lnTo>
                  <a:cubicBezTo>
                    <a:pt x="159888" y="221313"/>
                    <a:pt x="157178" y="221313"/>
                    <a:pt x="154468" y="224024"/>
                  </a:cubicBezTo>
                  <a:lnTo>
                    <a:pt x="112915" y="265576"/>
                  </a:lnTo>
                  <a:lnTo>
                    <a:pt x="112915" y="232154"/>
                  </a:lnTo>
                  <a:cubicBezTo>
                    <a:pt x="112915" y="226734"/>
                    <a:pt x="107495" y="221313"/>
                    <a:pt x="102075" y="221313"/>
                  </a:cubicBezTo>
                  <a:lnTo>
                    <a:pt x="65942" y="221313"/>
                  </a:lnTo>
                  <a:cubicBezTo>
                    <a:pt x="46973" y="221313"/>
                    <a:pt x="29809" y="205054"/>
                    <a:pt x="29809" y="185180"/>
                  </a:cubicBezTo>
                  <a:lnTo>
                    <a:pt x="29809" y="60523"/>
                  </a:lnTo>
                  <a:cubicBezTo>
                    <a:pt x="29809" y="41553"/>
                    <a:pt x="46070" y="24390"/>
                    <a:pt x="65942" y="24390"/>
                  </a:cubicBezTo>
                  <a:lnTo>
                    <a:pt x="226734" y="24390"/>
                  </a:lnTo>
                  <a:cubicBezTo>
                    <a:pt x="245704" y="24390"/>
                    <a:pt x="262867" y="40649"/>
                    <a:pt x="262867" y="60523"/>
                  </a:cubicBezTo>
                  <a:lnTo>
                    <a:pt x="262867" y="185180"/>
                  </a:lnTo>
                  <a:lnTo>
                    <a:pt x="259253" y="185180"/>
                  </a:lnTo>
                  <a:close/>
                  <a:moveTo>
                    <a:pt x="220411" y="0"/>
                  </a:moveTo>
                  <a:lnTo>
                    <a:pt x="60523" y="0"/>
                  </a:lnTo>
                  <a:cubicBezTo>
                    <a:pt x="27100" y="0"/>
                    <a:pt x="0" y="28003"/>
                    <a:pt x="0" y="60523"/>
                  </a:cubicBezTo>
                  <a:lnTo>
                    <a:pt x="0" y="185180"/>
                  </a:lnTo>
                  <a:cubicBezTo>
                    <a:pt x="0" y="218604"/>
                    <a:pt x="28003" y="245704"/>
                    <a:pt x="60523" y="245704"/>
                  </a:cubicBezTo>
                  <a:lnTo>
                    <a:pt x="85816" y="245704"/>
                  </a:lnTo>
                  <a:lnTo>
                    <a:pt x="85816" y="295386"/>
                  </a:lnTo>
                  <a:cubicBezTo>
                    <a:pt x="85816" y="300806"/>
                    <a:pt x="88525" y="303516"/>
                    <a:pt x="93946" y="306226"/>
                  </a:cubicBezTo>
                  <a:cubicBezTo>
                    <a:pt x="96656" y="306226"/>
                    <a:pt x="96656" y="306226"/>
                    <a:pt x="99365" y="306226"/>
                  </a:cubicBezTo>
                  <a:cubicBezTo>
                    <a:pt x="102075" y="306226"/>
                    <a:pt x="104786" y="306226"/>
                    <a:pt x="107495" y="303516"/>
                  </a:cubicBezTo>
                  <a:lnTo>
                    <a:pt x="165308" y="245704"/>
                  </a:lnTo>
                  <a:lnTo>
                    <a:pt x="220411" y="245704"/>
                  </a:lnTo>
                  <a:cubicBezTo>
                    <a:pt x="253834" y="245704"/>
                    <a:pt x="280933" y="217701"/>
                    <a:pt x="280933" y="185180"/>
                  </a:cubicBezTo>
                  <a:lnTo>
                    <a:pt x="280933" y="60523"/>
                  </a:lnTo>
                  <a:cubicBezTo>
                    <a:pt x="281836" y="28003"/>
                    <a:pt x="253834" y="0"/>
                    <a:pt x="220411"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96">
              <a:extLst>
                <a:ext uri="{FF2B5EF4-FFF2-40B4-BE49-F238E27FC236}">
                  <a16:creationId xmlns:a16="http://schemas.microsoft.com/office/drawing/2014/main" id="{B41EED14-45ED-66F7-861F-FF4164E1AFB3}"/>
                </a:ext>
              </a:extLst>
            </p:cNvPr>
            <p:cNvSpPr/>
            <p:nvPr/>
          </p:nvSpPr>
          <p:spPr>
            <a:xfrm>
              <a:off x="11162658" y="5390870"/>
              <a:ext cx="81298" cy="18969"/>
            </a:xfrm>
            <a:custGeom>
              <a:avLst/>
              <a:gdLst>
                <a:gd name="connsiteX0" fmla="*/ 0 w 81298"/>
                <a:gd name="connsiteY0" fmla="*/ 0 h 18969"/>
                <a:gd name="connsiteX1" fmla="*/ 81299 w 81298"/>
                <a:gd name="connsiteY1" fmla="*/ 0 h 18969"/>
                <a:gd name="connsiteX2" fmla="*/ 81299 w 81298"/>
                <a:gd name="connsiteY2" fmla="*/ 18969 h 18969"/>
                <a:gd name="connsiteX3" fmla="*/ 0 w 81298"/>
                <a:gd name="connsiteY3" fmla="*/ 18969 h 18969"/>
              </a:gdLst>
              <a:ahLst/>
              <a:cxnLst>
                <a:cxn ang="0">
                  <a:pos x="connsiteX0" y="connsiteY0"/>
                </a:cxn>
                <a:cxn ang="0">
                  <a:pos x="connsiteX1" y="connsiteY1"/>
                </a:cxn>
                <a:cxn ang="0">
                  <a:pos x="connsiteX2" y="connsiteY2"/>
                </a:cxn>
                <a:cxn ang="0">
                  <a:pos x="connsiteX3" y="connsiteY3"/>
                </a:cxn>
              </a:cxnLst>
              <a:rect l="l" t="t" r="r" b="b"/>
              <a:pathLst>
                <a:path w="81298" h="18969">
                  <a:moveTo>
                    <a:pt x="0" y="0"/>
                  </a:moveTo>
                  <a:lnTo>
                    <a:pt x="81299" y="0"/>
                  </a:lnTo>
                  <a:lnTo>
                    <a:pt x="81299"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97">
              <a:extLst>
                <a:ext uri="{FF2B5EF4-FFF2-40B4-BE49-F238E27FC236}">
                  <a16:creationId xmlns:a16="http://schemas.microsoft.com/office/drawing/2014/main" id="{A8D8CDF9-D900-F6DC-9D8B-9B18F79838F4}"/>
                </a:ext>
              </a:extLst>
            </p:cNvPr>
            <p:cNvSpPr/>
            <p:nvPr/>
          </p:nvSpPr>
          <p:spPr>
            <a:xfrm>
              <a:off x="11269250" y="5390870"/>
              <a:ext cx="50586" cy="18969"/>
            </a:xfrm>
            <a:custGeom>
              <a:avLst/>
              <a:gdLst>
                <a:gd name="connsiteX0" fmla="*/ 0 w 50586"/>
                <a:gd name="connsiteY0" fmla="*/ 0 h 18969"/>
                <a:gd name="connsiteX1" fmla="*/ 50586 w 50586"/>
                <a:gd name="connsiteY1" fmla="*/ 0 h 18969"/>
                <a:gd name="connsiteX2" fmla="*/ 50586 w 50586"/>
                <a:gd name="connsiteY2" fmla="*/ 18969 h 18969"/>
                <a:gd name="connsiteX3" fmla="*/ 0 w 50586"/>
                <a:gd name="connsiteY3" fmla="*/ 18969 h 18969"/>
              </a:gdLst>
              <a:ahLst/>
              <a:cxnLst>
                <a:cxn ang="0">
                  <a:pos x="connsiteX0" y="connsiteY0"/>
                </a:cxn>
                <a:cxn ang="0">
                  <a:pos x="connsiteX1" y="connsiteY1"/>
                </a:cxn>
                <a:cxn ang="0">
                  <a:pos x="connsiteX2" y="connsiteY2"/>
                </a:cxn>
                <a:cxn ang="0">
                  <a:pos x="connsiteX3" y="connsiteY3"/>
                </a:cxn>
              </a:cxnLst>
              <a:rect l="l" t="t" r="r" b="b"/>
              <a:pathLst>
                <a:path w="50586" h="18969">
                  <a:moveTo>
                    <a:pt x="0" y="0"/>
                  </a:moveTo>
                  <a:lnTo>
                    <a:pt x="50586" y="0"/>
                  </a:lnTo>
                  <a:lnTo>
                    <a:pt x="50586"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98">
              <a:extLst>
                <a:ext uri="{FF2B5EF4-FFF2-40B4-BE49-F238E27FC236}">
                  <a16:creationId xmlns:a16="http://schemas.microsoft.com/office/drawing/2014/main" id="{41C656AE-E765-75BA-D2EE-F03DB87E7DCC}"/>
                </a:ext>
              </a:extLst>
            </p:cNvPr>
            <p:cNvSpPr/>
            <p:nvPr/>
          </p:nvSpPr>
          <p:spPr>
            <a:xfrm>
              <a:off x="11162658" y="5435132"/>
              <a:ext cx="157177" cy="25293"/>
            </a:xfrm>
            <a:custGeom>
              <a:avLst/>
              <a:gdLst>
                <a:gd name="connsiteX0" fmla="*/ 0 w 157177"/>
                <a:gd name="connsiteY0" fmla="*/ 0 h 25293"/>
                <a:gd name="connsiteX1" fmla="*/ 157178 w 157177"/>
                <a:gd name="connsiteY1" fmla="*/ 0 h 25293"/>
                <a:gd name="connsiteX2" fmla="*/ 157178 w 157177"/>
                <a:gd name="connsiteY2" fmla="*/ 25293 h 25293"/>
                <a:gd name="connsiteX3" fmla="*/ 0 w 157177"/>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57177" h="25293">
                  <a:moveTo>
                    <a:pt x="0" y="0"/>
                  </a:moveTo>
                  <a:lnTo>
                    <a:pt x="157178" y="0"/>
                  </a:lnTo>
                  <a:lnTo>
                    <a:pt x="157178"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99">
              <a:extLst>
                <a:ext uri="{FF2B5EF4-FFF2-40B4-BE49-F238E27FC236}">
                  <a16:creationId xmlns:a16="http://schemas.microsoft.com/office/drawing/2014/main" id="{C0964732-DA3E-2412-8A48-9BF215C4FD67}"/>
                </a:ext>
              </a:extLst>
            </p:cNvPr>
            <p:cNvSpPr/>
            <p:nvPr/>
          </p:nvSpPr>
          <p:spPr>
            <a:xfrm>
              <a:off x="11162658" y="5484815"/>
              <a:ext cx="81298" cy="25293"/>
            </a:xfrm>
            <a:custGeom>
              <a:avLst/>
              <a:gdLst>
                <a:gd name="connsiteX0" fmla="*/ 0 w 81298"/>
                <a:gd name="connsiteY0" fmla="*/ 0 h 25293"/>
                <a:gd name="connsiteX1" fmla="*/ 81299 w 81298"/>
                <a:gd name="connsiteY1" fmla="*/ 0 h 25293"/>
                <a:gd name="connsiteX2" fmla="*/ 81299 w 81298"/>
                <a:gd name="connsiteY2" fmla="*/ 25293 h 25293"/>
                <a:gd name="connsiteX3" fmla="*/ 0 w 81298"/>
                <a:gd name="connsiteY3" fmla="*/ 25293 h 25293"/>
              </a:gdLst>
              <a:ahLst/>
              <a:cxnLst>
                <a:cxn ang="0">
                  <a:pos x="connsiteX0" y="connsiteY0"/>
                </a:cxn>
                <a:cxn ang="0">
                  <a:pos x="connsiteX1" y="connsiteY1"/>
                </a:cxn>
                <a:cxn ang="0">
                  <a:pos x="connsiteX2" y="connsiteY2"/>
                </a:cxn>
                <a:cxn ang="0">
                  <a:pos x="connsiteX3" y="connsiteY3"/>
                </a:cxn>
              </a:cxnLst>
              <a:rect l="l" t="t" r="r" b="b"/>
              <a:pathLst>
                <a:path w="81298" h="25293">
                  <a:moveTo>
                    <a:pt x="0" y="0"/>
                  </a:moveTo>
                  <a:lnTo>
                    <a:pt x="81299" y="0"/>
                  </a:lnTo>
                  <a:lnTo>
                    <a:pt x="81299"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400">
              <a:extLst>
                <a:ext uri="{FF2B5EF4-FFF2-40B4-BE49-F238E27FC236}">
                  <a16:creationId xmlns:a16="http://schemas.microsoft.com/office/drawing/2014/main" id="{FE2A7C37-EAC3-4DC7-73FC-9824C78C62A7}"/>
                </a:ext>
              </a:extLst>
            </p:cNvPr>
            <p:cNvSpPr/>
            <p:nvPr/>
          </p:nvSpPr>
          <p:spPr>
            <a:xfrm>
              <a:off x="11024450" y="5879567"/>
              <a:ext cx="50126" cy="187890"/>
            </a:xfrm>
            <a:custGeom>
              <a:avLst/>
              <a:gdLst>
                <a:gd name="connsiteX0" fmla="*/ 30713 w 50126"/>
                <a:gd name="connsiteY0" fmla="*/ 14453 h 187890"/>
                <a:gd name="connsiteX1" fmla="*/ 22583 w 50126"/>
                <a:gd name="connsiteY1" fmla="*/ 0 h 187890"/>
                <a:gd name="connsiteX2" fmla="*/ 0 w 50126"/>
                <a:gd name="connsiteY2" fmla="*/ 14453 h 187890"/>
                <a:gd name="connsiteX3" fmla="*/ 8130 w 50126"/>
                <a:gd name="connsiteY3" fmla="*/ 28906 h 187890"/>
                <a:gd name="connsiteX4" fmla="*/ 2710 w 50126"/>
                <a:gd name="connsiteY4" fmla="*/ 143628 h 187890"/>
                <a:gd name="connsiteX5" fmla="*/ 0 w 50126"/>
                <a:gd name="connsiteY5" fmla="*/ 151757 h 187890"/>
                <a:gd name="connsiteX6" fmla="*/ 0 w 50126"/>
                <a:gd name="connsiteY6" fmla="*/ 187890 h 187890"/>
                <a:gd name="connsiteX7" fmla="*/ 25293 w 50126"/>
                <a:gd name="connsiteY7" fmla="*/ 187890 h 187890"/>
                <a:gd name="connsiteX8" fmla="*/ 25293 w 50126"/>
                <a:gd name="connsiteY8" fmla="*/ 154468 h 187890"/>
                <a:gd name="connsiteX9" fmla="*/ 30713 w 50126"/>
                <a:gd name="connsiteY9" fmla="*/ 14453 h 1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26" h="187890">
                  <a:moveTo>
                    <a:pt x="30713" y="14453"/>
                  </a:moveTo>
                  <a:lnTo>
                    <a:pt x="22583" y="0"/>
                  </a:lnTo>
                  <a:lnTo>
                    <a:pt x="0" y="14453"/>
                  </a:lnTo>
                  <a:lnTo>
                    <a:pt x="8130" y="28906"/>
                  </a:lnTo>
                  <a:cubicBezTo>
                    <a:pt x="30713" y="65039"/>
                    <a:pt x="28003" y="110205"/>
                    <a:pt x="2710" y="143628"/>
                  </a:cubicBezTo>
                  <a:cubicBezTo>
                    <a:pt x="0" y="146338"/>
                    <a:pt x="0" y="149048"/>
                    <a:pt x="0" y="151757"/>
                  </a:cubicBezTo>
                  <a:lnTo>
                    <a:pt x="0" y="187890"/>
                  </a:lnTo>
                  <a:lnTo>
                    <a:pt x="25293" y="187890"/>
                  </a:lnTo>
                  <a:lnTo>
                    <a:pt x="25293" y="154468"/>
                  </a:lnTo>
                  <a:cubicBezTo>
                    <a:pt x="56005" y="112915"/>
                    <a:pt x="58716" y="56909"/>
                    <a:pt x="30713"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401">
              <a:extLst>
                <a:ext uri="{FF2B5EF4-FFF2-40B4-BE49-F238E27FC236}">
                  <a16:creationId xmlns:a16="http://schemas.microsoft.com/office/drawing/2014/main" id="{6C4B50C3-CAB8-DB82-AA04-1AF5495BCF75}"/>
                </a:ext>
              </a:extLst>
            </p:cNvPr>
            <p:cNvSpPr/>
            <p:nvPr/>
          </p:nvSpPr>
          <p:spPr>
            <a:xfrm>
              <a:off x="10641441" y="5428649"/>
              <a:ext cx="740723" cy="639712"/>
            </a:xfrm>
            <a:custGeom>
              <a:avLst/>
              <a:gdLst>
                <a:gd name="connsiteX0" fmla="*/ 654005 w 740723"/>
                <a:gd name="connsiteY0" fmla="*/ 391299 h 639712"/>
                <a:gd name="connsiteX1" fmla="*/ 557349 w 740723"/>
                <a:gd name="connsiteY1" fmla="*/ 391299 h 639712"/>
                <a:gd name="connsiteX2" fmla="*/ 618775 w 740723"/>
                <a:gd name="connsiteY2" fmla="*/ 340712 h 639712"/>
                <a:gd name="connsiteX3" fmla="*/ 715431 w 740723"/>
                <a:gd name="connsiteY3" fmla="*/ 340712 h 639712"/>
                <a:gd name="connsiteX4" fmla="*/ 654005 w 740723"/>
                <a:gd name="connsiteY4" fmla="*/ 391299 h 639712"/>
                <a:gd name="connsiteX5" fmla="*/ 305323 w 740723"/>
                <a:gd name="connsiteY5" fmla="*/ 403041 h 639712"/>
                <a:gd name="connsiteX6" fmla="*/ 191504 w 740723"/>
                <a:gd name="connsiteY6" fmla="*/ 403041 h 639712"/>
                <a:gd name="connsiteX7" fmla="*/ 155371 w 740723"/>
                <a:gd name="connsiteY7" fmla="*/ 352455 h 639712"/>
                <a:gd name="connsiteX8" fmla="*/ 160791 w 740723"/>
                <a:gd name="connsiteY8" fmla="*/ 352455 h 639712"/>
                <a:gd name="connsiteX9" fmla="*/ 210474 w 740723"/>
                <a:gd name="connsiteY9" fmla="*/ 301870 h 639712"/>
                <a:gd name="connsiteX10" fmla="*/ 210474 w 740723"/>
                <a:gd name="connsiteY10" fmla="*/ 281996 h 639712"/>
                <a:gd name="connsiteX11" fmla="*/ 285449 w 740723"/>
                <a:gd name="connsiteY11" fmla="*/ 281996 h 639712"/>
                <a:gd name="connsiteX12" fmla="*/ 285449 w 740723"/>
                <a:gd name="connsiteY12" fmla="*/ 301870 h 639712"/>
                <a:gd name="connsiteX13" fmla="*/ 335132 w 740723"/>
                <a:gd name="connsiteY13" fmla="*/ 352455 h 639712"/>
                <a:gd name="connsiteX14" fmla="*/ 345972 w 740723"/>
                <a:gd name="connsiteY14" fmla="*/ 352455 h 639712"/>
                <a:gd name="connsiteX15" fmla="*/ 305323 w 740723"/>
                <a:gd name="connsiteY15" fmla="*/ 403041 h 639712"/>
                <a:gd name="connsiteX16" fmla="*/ 246607 w 740723"/>
                <a:gd name="connsiteY16" fmla="*/ 480727 h 639712"/>
                <a:gd name="connsiteX17" fmla="*/ 207764 w 740723"/>
                <a:gd name="connsiteY17" fmla="*/ 427431 h 639712"/>
                <a:gd name="connsiteX18" fmla="*/ 285449 w 740723"/>
                <a:gd name="connsiteY18" fmla="*/ 427431 h 639712"/>
                <a:gd name="connsiteX19" fmla="*/ 246607 w 740723"/>
                <a:gd name="connsiteY19" fmla="*/ 480727 h 639712"/>
                <a:gd name="connsiteX20" fmla="*/ 147241 w 740723"/>
                <a:gd name="connsiteY20" fmla="*/ 165468 h 639712"/>
                <a:gd name="connsiteX21" fmla="*/ 147241 w 740723"/>
                <a:gd name="connsiteY21" fmla="*/ 121205 h 639712"/>
                <a:gd name="connsiteX22" fmla="*/ 338746 w 740723"/>
                <a:gd name="connsiteY22" fmla="*/ 31776 h 639712"/>
                <a:gd name="connsiteX23" fmla="*/ 344165 w 740723"/>
                <a:gd name="connsiteY23" fmla="*/ 67909 h 639712"/>
                <a:gd name="connsiteX24" fmla="*/ 344165 w 740723"/>
                <a:gd name="connsiteY24" fmla="*/ 168178 h 639712"/>
                <a:gd name="connsiteX25" fmla="*/ 244800 w 740723"/>
                <a:gd name="connsiteY25" fmla="*/ 268446 h 639712"/>
                <a:gd name="connsiteX26" fmla="*/ 147241 w 740723"/>
                <a:gd name="connsiteY26" fmla="*/ 165468 h 639712"/>
                <a:gd name="connsiteX27" fmla="*/ 728981 w 740723"/>
                <a:gd name="connsiteY27" fmla="*/ 316323 h 639712"/>
                <a:gd name="connsiteX28" fmla="*/ 618775 w 740723"/>
                <a:gd name="connsiteY28" fmla="*/ 316323 h 639712"/>
                <a:gd name="connsiteX29" fmla="*/ 532960 w 740723"/>
                <a:gd name="connsiteY29" fmla="*/ 400332 h 639712"/>
                <a:gd name="connsiteX30" fmla="*/ 496827 w 740723"/>
                <a:gd name="connsiteY30" fmla="*/ 467177 h 639712"/>
                <a:gd name="connsiteX31" fmla="*/ 496827 w 740723"/>
                <a:gd name="connsiteY31" fmla="*/ 416591 h 639712"/>
                <a:gd name="connsiteX32" fmla="*/ 411011 w 740723"/>
                <a:gd name="connsiteY32" fmla="*/ 329872 h 639712"/>
                <a:gd name="connsiteX33" fmla="*/ 365845 w 740723"/>
                <a:gd name="connsiteY33" fmla="*/ 329872 h 639712"/>
                <a:gd name="connsiteX34" fmla="*/ 338746 w 740723"/>
                <a:gd name="connsiteY34" fmla="*/ 329872 h 639712"/>
                <a:gd name="connsiteX35" fmla="*/ 313453 w 740723"/>
                <a:gd name="connsiteY35" fmla="*/ 304579 h 639712"/>
                <a:gd name="connsiteX36" fmla="*/ 313453 w 740723"/>
                <a:gd name="connsiteY36" fmla="*/ 273867 h 639712"/>
                <a:gd name="connsiteX37" fmla="*/ 374878 w 740723"/>
                <a:gd name="connsiteY37" fmla="*/ 165468 h 639712"/>
                <a:gd name="connsiteX38" fmla="*/ 374878 w 740723"/>
                <a:gd name="connsiteY38" fmla="*/ 65199 h 639712"/>
                <a:gd name="connsiteX39" fmla="*/ 361329 w 740723"/>
                <a:gd name="connsiteY39" fmla="*/ 6483 h 639712"/>
                <a:gd name="connsiteX40" fmla="*/ 345069 w 740723"/>
                <a:gd name="connsiteY40" fmla="*/ 1063 h 639712"/>
                <a:gd name="connsiteX41" fmla="*/ 134595 w 740723"/>
                <a:gd name="connsiteY41" fmla="*/ 101332 h 639712"/>
                <a:gd name="connsiteX42" fmla="*/ 126465 w 740723"/>
                <a:gd name="connsiteY42" fmla="*/ 112172 h 639712"/>
                <a:gd name="connsiteX43" fmla="*/ 126465 w 740723"/>
                <a:gd name="connsiteY43" fmla="*/ 165468 h 639712"/>
                <a:gd name="connsiteX44" fmla="*/ 187891 w 740723"/>
                <a:gd name="connsiteY44" fmla="*/ 273867 h 639712"/>
                <a:gd name="connsiteX45" fmla="*/ 187891 w 740723"/>
                <a:gd name="connsiteY45" fmla="*/ 304579 h 639712"/>
                <a:gd name="connsiteX46" fmla="*/ 162598 w 740723"/>
                <a:gd name="connsiteY46" fmla="*/ 329872 h 639712"/>
                <a:gd name="connsiteX47" fmla="*/ 85816 w 740723"/>
                <a:gd name="connsiteY47" fmla="*/ 329872 h 639712"/>
                <a:gd name="connsiteX48" fmla="*/ 0 w 740723"/>
                <a:gd name="connsiteY48" fmla="*/ 416591 h 639712"/>
                <a:gd name="connsiteX49" fmla="*/ 0 w 740723"/>
                <a:gd name="connsiteY49" fmla="*/ 639712 h 639712"/>
                <a:gd name="connsiteX50" fmla="*/ 25293 w 740723"/>
                <a:gd name="connsiteY50" fmla="*/ 639712 h 639712"/>
                <a:gd name="connsiteX51" fmla="*/ 25293 w 740723"/>
                <a:gd name="connsiteY51" fmla="*/ 416591 h 639712"/>
                <a:gd name="connsiteX52" fmla="*/ 86719 w 740723"/>
                <a:gd name="connsiteY52" fmla="*/ 355166 h 639712"/>
                <a:gd name="connsiteX53" fmla="*/ 125562 w 740723"/>
                <a:gd name="connsiteY53" fmla="*/ 355166 h 639712"/>
                <a:gd name="connsiteX54" fmla="*/ 236670 w 740723"/>
                <a:gd name="connsiteY54" fmla="*/ 511440 h 639712"/>
                <a:gd name="connsiteX55" fmla="*/ 247510 w 740723"/>
                <a:gd name="connsiteY55" fmla="*/ 516859 h 639712"/>
                <a:gd name="connsiteX56" fmla="*/ 258350 w 740723"/>
                <a:gd name="connsiteY56" fmla="*/ 511440 h 639712"/>
                <a:gd name="connsiteX57" fmla="*/ 374878 w 740723"/>
                <a:gd name="connsiteY57" fmla="*/ 355166 h 639712"/>
                <a:gd name="connsiteX58" fmla="*/ 408301 w 740723"/>
                <a:gd name="connsiteY58" fmla="*/ 355166 h 639712"/>
                <a:gd name="connsiteX59" fmla="*/ 469727 w 740723"/>
                <a:gd name="connsiteY59" fmla="*/ 416591 h 639712"/>
                <a:gd name="connsiteX60" fmla="*/ 469727 w 740723"/>
                <a:gd name="connsiteY60" fmla="*/ 516859 h 639712"/>
                <a:gd name="connsiteX61" fmla="*/ 480567 w 740723"/>
                <a:gd name="connsiteY61" fmla="*/ 527700 h 639712"/>
                <a:gd name="connsiteX62" fmla="*/ 491407 w 740723"/>
                <a:gd name="connsiteY62" fmla="*/ 522280 h 639712"/>
                <a:gd name="connsiteX63" fmla="*/ 549219 w 740723"/>
                <a:gd name="connsiteY63" fmla="*/ 416591 h 639712"/>
                <a:gd name="connsiteX64" fmla="*/ 621485 w 740723"/>
                <a:gd name="connsiteY64" fmla="*/ 416591 h 639712"/>
                <a:gd name="connsiteX65" fmla="*/ 499537 w 740723"/>
                <a:gd name="connsiteY65" fmla="*/ 639712 h 639712"/>
                <a:gd name="connsiteX66" fmla="*/ 527540 w 740723"/>
                <a:gd name="connsiteY66" fmla="*/ 639712 h 639712"/>
                <a:gd name="connsiteX67" fmla="*/ 649488 w 740723"/>
                <a:gd name="connsiteY67" fmla="*/ 416591 h 639712"/>
                <a:gd name="connsiteX68" fmla="*/ 654908 w 740723"/>
                <a:gd name="connsiteY68" fmla="*/ 416591 h 639712"/>
                <a:gd name="connsiteX69" fmla="*/ 740724 w 740723"/>
                <a:gd name="connsiteY69" fmla="*/ 329872 h 639712"/>
                <a:gd name="connsiteX70" fmla="*/ 728981 w 740723"/>
                <a:gd name="connsiteY70" fmla="*/ 316323 h 63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40723" h="639712">
                  <a:moveTo>
                    <a:pt x="654005" y="391299"/>
                  </a:moveTo>
                  <a:lnTo>
                    <a:pt x="557349" y="391299"/>
                  </a:lnTo>
                  <a:cubicBezTo>
                    <a:pt x="562769" y="363295"/>
                    <a:pt x="588062" y="340712"/>
                    <a:pt x="618775" y="340712"/>
                  </a:cubicBezTo>
                  <a:lnTo>
                    <a:pt x="715431" y="340712"/>
                  </a:lnTo>
                  <a:cubicBezTo>
                    <a:pt x="710010" y="369619"/>
                    <a:pt x="684718" y="391299"/>
                    <a:pt x="654005" y="391299"/>
                  </a:cubicBezTo>
                  <a:close/>
                  <a:moveTo>
                    <a:pt x="305323" y="403041"/>
                  </a:moveTo>
                  <a:lnTo>
                    <a:pt x="191504" y="403041"/>
                  </a:lnTo>
                  <a:lnTo>
                    <a:pt x="155371" y="352455"/>
                  </a:lnTo>
                  <a:lnTo>
                    <a:pt x="160791" y="352455"/>
                  </a:lnTo>
                  <a:cubicBezTo>
                    <a:pt x="188794" y="352455"/>
                    <a:pt x="210474" y="329872"/>
                    <a:pt x="210474" y="301870"/>
                  </a:cubicBezTo>
                  <a:lnTo>
                    <a:pt x="210474" y="281996"/>
                  </a:lnTo>
                  <a:cubicBezTo>
                    <a:pt x="235767" y="290126"/>
                    <a:pt x="260156" y="290126"/>
                    <a:pt x="285449" y="281996"/>
                  </a:cubicBezTo>
                  <a:lnTo>
                    <a:pt x="285449" y="301870"/>
                  </a:lnTo>
                  <a:cubicBezTo>
                    <a:pt x="285449" y="329872"/>
                    <a:pt x="308032" y="352455"/>
                    <a:pt x="335132" y="352455"/>
                  </a:cubicBezTo>
                  <a:lnTo>
                    <a:pt x="345972" y="352455"/>
                  </a:lnTo>
                  <a:lnTo>
                    <a:pt x="305323" y="403041"/>
                  </a:lnTo>
                  <a:close/>
                  <a:moveTo>
                    <a:pt x="246607" y="480727"/>
                  </a:moveTo>
                  <a:lnTo>
                    <a:pt x="207764" y="427431"/>
                  </a:lnTo>
                  <a:lnTo>
                    <a:pt x="285449" y="427431"/>
                  </a:lnTo>
                  <a:lnTo>
                    <a:pt x="246607" y="480727"/>
                  </a:lnTo>
                  <a:close/>
                  <a:moveTo>
                    <a:pt x="147241" y="165468"/>
                  </a:moveTo>
                  <a:lnTo>
                    <a:pt x="147241" y="121205"/>
                  </a:lnTo>
                  <a:lnTo>
                    <a:pt x="338746" y="31776"/>
                  </a:lnTo>
                  <a:cubicBezTo>
                    <a:pt x="344165" y="42616"/>
                    <a:pt x="344165" y="57069"/>
                    <a:pt x="344165" y="67909"/>
                  </a:cubicBezTo>
                  <a:lnTo>
                    <a:pt x="344165" y="168178"/>
                  </a:lnTo>
                  <a:cubicBezTo>
                    <a:pt x="344165" y="224184"/>
                    <a:pt x="299903" y="268446"/>
                    <a:pt x="244800" y="268446"/>
                  </a:cubicBezTo>
                  <a:cubicBezTo>
                    <a:pt x="189698" y="268446"/>
                    <a:pt x="147241" y="221474"/>
                    <a:pt x="147241" y="165468"/>
                  </a:cubicBezTo>
                  <a:close/>
                  <a:moveTo>
                    <a:pt x="728981" y="316323"/>
                  </a:moveTo>
                  <a:lnTo>
                    <a:pt x="618775" y="316323"/>
                  </a:lnTo>
                  <a:cubicBezTo>
                    <a:pt x="571802" y="316323"/>
                    <a:pt x="535670" y="352455"/>
                    <a:pt x="532960" y="400332"/>
                  </a:cubicBezTo>
                  <a:lnTo>
                    <a:pt x="496827" y="467177"/>
                  </a:lnTo>
                  <a:lnTo>
                    <a:pt x="496827" y="416591"/>
                  </a:lnTo>
                  <a:cubicBezTo>
                    <a:pt x="496827" y="369619"/>
                    <a:pt x="457984" y="329872"/>
                    <a:pt x="411011" y="329872"/>
                  </a:cubicBezTo>
                  <a:lnTo>
                    <a:pt x="365845" y="329872"/>
                  </a:lnTo>
                  <a:lnTo>
                    <a:pt x="338746" y="329872"/>
                  </a:lnTo>
                  <a:cubicBezTo>
                    <a:pt x="325196" y="329872"/>
                    <a:pt x="313453" y="319033"/>
                    <a:pt x="313453" y="304579"/>
                  </a:cubicBezTo>
                  <a:lnTo>
                    <a:pt x="313453" y="273867"/>
                  </a:lnTo>
                  <a:cubicBezTo>
                    <a:pt x="352295" y="251284"/>
                    <a:pt x="374878" y="209730"/>
                    <a:pt x="374878" y="165468"/>
                  </a:cubicBezTo>
                  <a:lnTo>
                    <a:pt x="374878" y="65199"/>
                  </a:lnTo>
                  <a:cubicBezTo>
                    <a:pt x="374878" y="45326"/>
                    <a:pt x="369459" y="23646"/>
                    <a:pt x="361329" y="6483"/>
                  </a:cubicBezTo>
                  <a:cubicBezTo>
                    <a:pt x="358619" y="1063"/>
                    <a:pt x="350489" y="-1647"/>
                    <a:pt x="345069" y="1063"/>
                  </a:cubicBezTo>
                  <a:lnTo>
                    <a:pt x="134595" y="101332"/>
                  </a:lnTo>
                  <a:cubicBezTo>
                    <a:pt x="129175" y="104042"/>
                    <a:pt x="126465" y="106752"/>
                    <a:pt x="126465" y="112172"/>
                  </a:cubicBezTo>
                  <a:lnTo>
                    <a:pt x="126465" y="165468"/>
                  </a:lnTo>
                  <a:cubicBezTo>
                    <a:pt x="126465" y="209730"/>
                    <a:pt x="151758" y="252187"/>
                    <a:pt x="187891" y="273867"/>
                  </a:cubicBezTo>
                  <a:lnTo>
                    <a:pt x="187891" y="304579"/>
                  </a:lnTo>
                  <a:cubicBezTo>
                    <a:pt x="187891" y="318129"/>
                    <a:pt x="177051" y="329872"/>
                    <a:pt x="162598" y="329872"/>
                  </a:cubicBezTo>
                  <a:lnTo>
                    <a:pt x="85816" y="329872"/>
                  </a:lnTo>
                  <a:cubicBezTo>
                    <a:pt x="38843" y="329872"/>
                    <a:pt x="0" y="368716"/>
                    <a:pt x="0" y="416591"/>
                  </a:cubicBezTo>
                  <a:lnTo>
                    <a:pt x="0" y="639712"/>
                  </a:lnTo>
                  <a:lnTo>
                    <a:pt x="25293" y="639712"/>
                  </a:lnTo>
                  <a:lnTo>
                    <a:pt x="25293" y="416591"/>
                  </a:lnTo>
                  <a:cubicBezTo>
                    <a:pt x="25293" y="383169"/>
                    <a:pt x="53296" y="355166"/>
                    <a:pt x="86719" y="355166"/>
                  </a:cubicBezTo>
                  <a:lnTo>
                    <a:pt x="125562" y="355166"/>
                  </a:lnTo>
                  <a:lnTo>
                    <a:pt x="236670" y="511440"/>
                  </a:lnTo>
                  <a:cubicBezTo>
                    <a:pt x="239380" y="514150"/>
                    <a:pt x="242090" y="516859"/>
                    <a:pt x="247510" y="516859"/>
                  </a:cubicBezTo>
                  <a:cubicBezTo>
                    <a:pt x="250220" y="516859"/>
                    <a:pt x="255640" y="514150"/>
                    <a:pt x="258350" y="511440"/>
                  </a:cubicBezTo>
                  <a:lnTo>
                    <a:pt x="374878" y="355166"/>
                  </a:lnTo>
                  <a:lnTo>
                    <a:pt x="408301" y="355166"/>
                  </a:lnTo>
                  <a:cubicBezTo>
                    <a:pt x="441724" y="355166"/>
                    <a:pt x="469727" y="383169"/>
                    <a:pt x="469727" y="416591"/>
                  </a:cubicBezTo>
                  <a:lnTo>
                    <a:pt x="469727" y="516859"/>
                  </a:lnTo>
                  <a:cubicBezTo>
                    <a:pt x="469727" y="522280"/>
                    <a:pt x="475147" y="527700"/>
                    <a:pt x="480567" y="527700"/>
                  </a:cubicBezTo>
                  <a:cubicBezTo>
                    <a:pt x="485987" y="527700"/>
                    <a:pt x="488697" y="524990"/>
                    <a:pt x="491407" y="522280"/>
                  </a:cubicBezTo>
                  <a:lnTo>
                    <a:pt x="549219" y="416591"/>
                  </a:lnTo>
                  <a:lnTo>
                    <a:pt x="621485" y="416591"/>
                  </a:lnTo>
                  <a:lnTo>
                    <a:pt x="499537" y="639712"/>
                  </a:lnTo>
                  <a:lnTo>
                    <a:pt x="527540" y="639712"/>
                  </a:lnTo>
                  <a:lnTo>
                    <a:pt x="649488" y="416591"/>
                  </a:lnTo>
                  <a:lnTo>
                    <a:pt x="654908" y="416591"/>
                  </a:lnTo>
                  <a:cubicBezTo>
                    <a:pt x="701881" y="416591"/>
                    <a:pt x="740724" y="377749"/>
                    <a:pt x="740724" y="329872"/>
                  </a:cubicBezTo>
                  <a:cubicBezTo>
                    <a:pt x="740724" y="321742"/>
                    <a:pt x="734400" y="316323"/>
                    <a:pt x="728981" y="31632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74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864117" cy="3066422"/>
          </a:xfrm>
          <a:prstGeom prst="rect">
            <a:avLst/>
          </a:prstGeom>
        </p:spPr>
        <p:txBody>
          <a:bodyPr/>
          <a:lstStyle/>
          <a:p>
            <a:r>
              <a:rPr lang="en-US" dirty="0"/>
              <a:t>Oversigt over HeadStart-ressourcer</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A50A-D5A0-5F10-A9D7-EF2E5D9A7F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1BED1B0-4F9F-979A-9886-A5991D49FABF}"/>
              </a:ext>
            </a:extLst>
          </p:cNvPr>
          <p:cNvSpPr>
            <a:spLocks noGrp="1"/>
          </p:cNvSpPr>
          <p:nvPr>
            <p:ph type="body" sz="quarter" idx="18"/>
          </p:nvPr>
        </p:nvSpPr>
        <p:spPr>
          <a:xfrm>
            <a:off x="815190" y="1806454"/>
            <a:ext cx="5740965" cy="3849918"/>
          </a:xfrm>
        </p:spPr>
        <p:txBody>
          <a:bodyPr/>
          <a:lstStyle/>
          <a:p>
            <a:r>
              <a:rPr lang="en-US" dirty="0">
                <a:hlinkClick r:id="rId2"/>
              </a:rPr>
              <a:t>HeadStart-platformen </a:t>
            </a:r>
            <a:r>
              <a:rPr lang="en-US" dirty="0"/>
              <a:t>samler et udvalg af værktøjer, der er designet til at støtte ungdomsarbejdere, facilitatorer og unge kvinder, når de udforsker mulighederne inden for kunstig intelligens. </a:t>
            </a:r>
            <a:r>
              <a:rPr lang="en-US" dirty="0" err="1"/>
              <a:t>Ressourcerne</a:t>
            </a:r>
            <a:r>
              <a:rPr lang="en-US" dirty="0"/>
              <a:t> er </a:t>
            </a:r>
            <a:r>
              <a:rPr lang="en-US" dirty="0" err="1"/>
              <a:t>organiseret</a:t>
            </a:r>
            <a:r>
              <a:rPr lang="en-US" dirty="0"/>
              <a:t> i fire nøgleområder:</a:t>
            </a:r>
          </a:p>
          <a:p>
            <a:pPr marL="457200" indent="-457200">
              <a:buAutoNum type="arabicPeriod"/>
            </a:pPr>
            <a:r>
              <a:rPr lang="en-IE" b="1" dirty="0"/>
              <a:t>Visuel ressourcecenter</a:t>
            </a:r>
          </a:p>
          <a:p>
            <a:pPr marL="457200" indent="-457200">
              <a:buAutoNum type="arabicPeriod"/>
            </a:pPr>
            <a:r>
              <a:rPr lang="en-IE" b="1" dirty="0"/>
              <a:t>AI-værktøjskasse</a:t>
            </a:r>
          </a:p>
          <a:p>
            <a:pPr marL="457200" indent="-457200">
              <a:buAutoNum type="arabicPeriod"/>
            </a:pPr>
            <a:r>
              <a:rPr lang="en-IE" b="1" dirty="0"/>
              <a:t>Et netværks- og mentorcenter</a:t>
            </a:r>
          </a:p>
          <a:p>
            <a:pPr marL="457200" indent="-457200">
              <a:buAutoNum type="arabicPeriod"/>
            </a:pPr>
            <a:r>
              <a:rPr lang="en-IE" b="1" dirty="0"/>
              <a:t>En oversigt over kvinder inden for AI</a:t>
            </a:r>
            <a:endParaRPr lang="en-US" b="1" dirty="0"/>
          </a:p>
        </p:txBody>
      </p:sp>
      <p:sp>
        <p:nvSpPr>
          <p:cNvPr id="4" name="Text Placeholder 3">
            <a:extLst>
              <a:ext uri="{FF2B5EF4-FFF2-40B4-BE49-F238E27FC236}">
                <a16:creationId xmlns:a16="http://schemas.microsoft.com/office/drawing/2014/main" id="{31300AB9-3B1E-E3C7-21A2-D1C9DAC2D90E}"/>
              </a:ext>
            </a:extLst>
          </p:cNvPr>
          <p:cNvSpPr>
            <a:spLocks noGrp="1"/>
          </p:cNvSpPr>
          <p:nvPr>
            <p:ph type="body" sz="quarter" idx="16"/>
          </p:nvPr>
        </p:nvSpPr>
        <p:spPr/>
        <p:txBody>
          <a:bodyPr/>
          <a:lstStyle/>
          <a:p>
            <a:r>
              <a:rPr lang="en-US" dirty="0"/>
              <a:t>HeadStart-ressourcerne</a:t>
            </a:r>
          </a:p>
        </p:txBody>
      </p:sp>
      <p:pic>
        <p:nvPicPr>
          <p:cNvPr id="6" name="Picture 5">
            <a:extLst>
              <a:ext uri="{FF2B5EF4-FFF2-40B4-BE49-F238E27FC236}">
                <a16:creationId xmlns:a16="http://schemas.microsoft.com/office/drawing/2014/main" id="{3E5F9411-3B5C-35AD-29A5-1BF497EEB7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hlinkClick r:id="rId2"/>
            <a:extLst>
              <a:ext uri="{FF2B5EF4-FFF2-40B4-BE49-F238E27FC236}">
                <a16:creationId xmlns:a16="http://schemas.microsoft.com/office/drawing/2014/main" id="{DA109996-352A-BE77-151E-9C0476FF8B3E}"/>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2935482-1FB3-3F82-F366-04C25713EE2F}"/>
              </a:ext>
            </a:extLst>
          </p:cNvPr>
          <p:cNvSpPr txBox="1"/>
          <p:nvPr/>
        </p:nvSpPr>
        <p:spPr>
          <a:xfrm>
            <a:off x="9088582" y="5056533"/>
            <a:ext cx="2558473" cy="369332"/>
          </a:xfrm>
          <a:prstGeom prst="rect">
            <a:avLst/>
          </a:prstGeom>
          <a:noFill/>
        </p:spPr>
        <p:txBody>
          <a:bodyPr wrap="square">
            <a:spAutoFit/>
          </a:bodyPr>
          <a:lstStyle/>
          <a:p>
            <a:r>
              <a:rPr lang="en-IE" dirty="0">
                <a:hlinkClick r:id="rId2"/>
              </a:rPr>
              <a:t>Hjem | Headstart</a:t>
            </a:r>
            <a:endParaRPr lang="en-IE" dirty="0"/>
          </a:p>
        </p:txBody>
      </p:sp>
      <p:sp>
        <p:nvSpPr>
          <p:cNvPr id="7" name="Freeform 23">
            <a:extLst>
              <a:ext uri="{FF2B5EF4-FFF2-40B4-BE49-F238E27FC236}">
                <a16:creationId xmlns:a16="http://schemas.microsoft.com/office/drawing/2014/main" id="{54A5DA18-26C7-6998-C168-E0798BB4D3A4}"/>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5055C98B-B881-8BB6-AD97-F829D2A55E2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5543" y="5083894"/>
            <a:ext cx="376188" cy="376188"/>
          </a:xfrm>
          <a:prstGeom prst="rect">
            <a:avLst/>
          </a:prstGeom>
        </p:spPr>
      </p:pic>
      <p:pic>
        <p:nvPicPr>
          <p:cNvPr id="11" name="Graphic 10" descr="Cursor outline">
            <a:extLst>
              <a:ext uri="{FF2B5EF4-FFF2-40B4-BE49-F238E27FC236}">
                <a16:creationId xmlns:a16="http://schemas.microsoft.com/office/drawing/2014/main" id="{74486CC7-B224-AD0D-FFBB-A187D4B7CD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49068">
            <a:off x="6905565" y="4824997"/>
            <a:ext cx="914400" cy="914400"/>
          </a:xfrm>
          <a:prstGeom prst="rect">
            <a:avLst/>
          </a:prstGeom>
        </p:spPr>
      </p:pic>
    </p:spTree>
    <p:extLst>
      <p:ext uri="{BB962C8B-B14F-4D97-AF65-F5344CB8AC3E}">
        <p14:creationId xmlns:p14="http://schemas.microsoft.com/office/powerpoint/2010/main" val="315858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67E7FBB3-5EB1-BFA0-F2A3-B048DF73C538}"/>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300254" y="1777347"/>
            <a:ext cx="6238194" cy="2155946"/>
          </a:xfrm>
        </p:spPr>
        <p:txBody>
          <a:bodyPr/>
          <a:lstStyle/>
          <a:p>
            <a:r>
              <a:rPr lang="en-US" dirty="0"/>
              <a:t>Visual Showcase præsenterer en samling af videointerviews med kvinder, der allerede arbejder inden for AI og relaterede digitale roller. Disse historier fremhæver forskellige karriereveje, personlige oplevelser, udfordringer og nye muligheder inden for sektoren.</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475109" y="653485"/>
            <a:ext cx="10614687" cy="803654"/>
          </a:xfrm>
        </p:spPr>
        <p:txBody>
          <a:bodyPr/>
          <a:lstStyle/>
          <a:p>
            <a:r>
              <a:rPr lang="en-US" dirty="0"/>
              <a:t>Det </a:t>
            </a:r>
            <a:r>
              <a:rPr lang="en-IE" dirty="0"/>
              <a:t>visuelle ressourcecenter</a:t>
            </a:r>
          </a:p>
          <a:p>
            <a:endParaRPr lang="en-US" dirty="0"/>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FB80A3A-0C75-F1D8-BF36-37E77F3CBA84}"/>
              </a:ext>
            </a:extLst>
          </p:cNvPr>
          <p:cNvSpPr txBox="1"/>
          <p:nvPr/>
        </p:nvSpPr>
        <p:spPr>
          <a:xfrm>
            <a:off x="9088582" y="5056533"/>
            <a:ext cx="2558473" cy="369332"/>
          </a:xfrm>
          <a:prstGeom prst="rect">
            <a:avLst/>
          </a:prstGeom>
          <a:noFill/>
        </p:spPr>
        <p:txBody>
          <a:bodyPr wrap="square">
            <a:spAutoFit/>
          </a:bodyPr>
          <a:lstStyle/>
          <a:p>
            <a:r>
              <a:rPr lang="en-IE" dirty="0">
                <a:hlinkClick r:id="rId5"/>
              </a:rPr>
              <a:t>Hjem | Headstart</a:t>
            </a:r>
            <a:endParaRPr lang="en-IE" dirty="0"/>
          </a:p>
        </p:txBody>
      </p:sp>
      <p:sp>
        <p:nvSpPr>
          <p:cNvPr id="7" name="Freeform 23">
            <a:extLst>
              <a:ext uri="{FF2B5EF4-FFF2-40B4-BE49-F238E27FC236}">
                <a16:creationId xmlns:a16="http://schemas.microsoft.com/office/drawing/2014/main" id="{41E6959B-12A9-ABEA-0EF6-7A54E945AE29}"/>
              </a:ext>
            </a:extLst>
          </p:cNvPr>
          <p:cNvSpPr/>
          <p:nvPr/>
        </p:nvSpPr>
        <p:spPr>
          <a:xfrm>
            <a:off x="8643165"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9D6E708-97E9-3050-3DDC-E14E4C1429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A6B28945-1FFB-C6BE-183C-1E135D65E9A5}"/>
              </a:ext>
            </a:extLst>
          </p:cNvPr>
          <p:cNvSpPr txBox="1"/>
          <p:nvPr/>
        </p:nvSpPr>
        <p:spPr>
          <a:xfrm>
            <a:off x="852999" y="4432536"/>
            <a:ext cx="7502543" cy="2215991"/>
          </a:xfrm>
          <a:prstGeom prst="rect">
            <a:avLst/>
          </a:prstGeom>
          <a:solidFill>
            <a:srgbClr val="F7C99B"/>
          </a:solidFill>
        </p:spPr>
        <p:txBody>
          <a:bodyPr wrap="square">
            <a:spAutoFit/>
          </a:bodyPr>
          <a:lstStyle/>
          <a:p>
            <a:r>
              <a:rPr lang="en-US" sz="2300" b="1" dirty="0">
                <a:solidFill>
                  <a:srgbClr val="282666"/>
                </a:solidFill>
              </a:rPr>
              <a:t>Facilitatorer </a:t>
            </a:r>
            <a:r>
              <a:rPr lang="en-US" sz="2300" dirty="0">
                <a:solidFill>
                  <a:srgbClr val="282666"/>
                </a:solidFill>
              </a:rPr>
              <a:t>kan bruge Showcase til at igangsætte diskussioner, introducere rollemodeller fra den virkelige verden og inspirere eleverne til at forestille sig deres egen plads i AI-landskabet. Interviewene udgør også et tilgængeligt udgangspunkt for sessioner om karriereudforskning, digital inklusion og fremtidens arbejdsliv.</a:t>
            </a:r>
            <a:endParaRPr lang="en-IE" sz="2300" dirty="0">
              <a:solidFill>
                <a:srgbClr val="282666"/>
              </a:solidFill>
            </a:endParaRPr>
          </a:p>
        </p:txBody>
      </p:sp>
      <p:grpSp>
        <p:nvGrpSpPr>
          <p:cNvPr id="15" name="Graphic 3">
            <a:extLst>
              <a:ext uri="{FF2B5EF4-FFF2-40B4-BE49-F238E27FC236}">
                <a16:creationId xmlns:a16="http://schemas.microsoft.com/office/drawing/2014/main" id="{3EC20A74-E39F-00D1-A487-2073B9E77EE9}"/>
              </a:ext>
            </a:extLst>
          </p:cNvPr>
          <p:cNvGrpSpPr/>
          <p:nvPr/>
        </p:nvGrpSpPr>
        <p:grpSpPr>
          <a:xfrm>
            <a:off x="110112" y="3888936"/>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25D4377-3A5B-5DF4-8C27-83914DFE15FC}"/>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1FA2439C-196C-6835-DFEF-CDB04EAE456A}"/>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14A29BE7-163A-66E2-D928-2C97DA464676}"/>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54E7B04C-4E64-1E53-2F5F-7DFA366FBE87}"/>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CDCC9FC7-EF99-E9B3-90A1-F087B7DA5551}"/>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4CF8CE4A-99F2-436F-9FC0-F5D6FEE20A0E}"/>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E94E65FC-8B58-1273-1562-D04FF6527321}"/>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F8F9F988-087C-463C-9AA7-7EBD3D94A079}"/>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D711822A-B3B8-10DF-883A-63029AC4A33C}"/>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BE8B9A5-4392-25A7-BAE7-9A2EC55360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437924" y="3198151"/>
            <a:ext cx="914400" cy="914400"/>
          </a:xfrm>
          <a:prstGeom prst="rect">
            <a:avLst/>
          </a:prstGeom>
        </p:spPr>
      </p:pic>
    </p:spTree>
    <p:extLst>
      <p:ext uri="{BB962C8B-B14F-4D97-AF65-F5344CB8AC3E}">
        <p14:creationId xmlns:p14="http://schemas.microsoft.com/office/powerpoint/2010/main" val="24397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B103-5C94-6A30-C558-CF440ACAEA3A}"/>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93DE2E77-9B73-59F2-0BC7-431083C98990}"/>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59E8E45B-A893-B284-C638-F5213A1C3F13}"/>
              </a:ext>
            </a:extLst>
          </p:cNvPr>
          <p:cNvSpPr>
            <a:spLocks noGrp="1"/>
          </p:cNvSpPr>
          <p:nvPr>
            <p:ph type="body" sz="quarter" idx="18"/>
          </p:nvPr>
        </p:nvSpPr>
        <p:spPr>
          <a:xfrm>
            <a:off x="797482" y="1777347"/>
            <a:ext cx="6231391" cy="2155946"/>
          </a:xfrm>
        </p:spPr>
        <p:txBody>
          <a:bodyPr/>
          <a:lstStyle/>
          <a:p>
            <a:r>
              <a:rPr lang="en-US" dirty="0"/>
              <a:t>AI Toolbox indeholder projektets centrale læringsmateriale. Dens 5 moduler omfatter klare forklaringer af AI-begreber, interaktive aktiviteter, etiske refleksioner og øvelser til opbygning af digitale færdigheder. Den indeholder også en facilitatorvejledning med praktiske råd om gennemførelse af modulerne og skabelse af inkluderende læringsmiljøer.</a:t>
            </a:r>
          </a:p>
        </p:txBody>
      </p:sp>
      <p:sp>
        <p:nvSpPr>
          <p:cNvPr id="4" name="Text Placeholder 3">
            <a:extLst>
              <a:ext uri="{FF2B5EF4-FFF2-40B4-BE49-F238E27FC236}">
                <a16:creationId xmlns:a16="http://schemas.microsoft.com/office/drawing/2014/main" id="{EDB1DA83-C90A-3BBF-6488-3FDEC79ED052}"/>
              </a:ext>
            </a:extLst>
          </p:cNvPr>
          <p:cNvSpPr>
            <a:spLocks noGrp="1"/>
          </p:cNvSpPr>
          <p:nvPr>
            <p:ph type="body" sz="quarter" idx="16"/>
          </p:nvPr>
        </p:nvSpPr>
        <p:spPr>
          <a:xfrm>
            <a:off x="475109" y="653485"/>
            <a:ext cx="10614687" cy="803654"/>
          </a:xfrm>
        </p:spPr>
        <p:txBody>
          <a:bodyPr/>
          <a:lstStyle/>
          <a:p>
            <a:r>
              <a:rPr lang="en-IE" dirty="0"/>
              <a:t>AI-værktøjskassen</a:t>
            </a:r>
          </a:p>
          <a:p>
            <a:endParaRPr lang="en-US" dirty="0"/>
          </a:p>
        </p:txBody>
      </p:sp>
      <p:pic>
        <p:nvPicPr>
          <p:cNvPr id="6" name="Picture 5">
            <a:extLst>
              <a:ext uri="{FF2B5EF4-FFF2-40B4-BE49-F238E27FC236}">
                <a16:creationId xmlns:a16="http://schemas.microsoft.com/office/drawing/2014/main" id="{CFE48BF0-F505-68D3-32DB-52B3D79D35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A306BFB0-89DE-3EFF-E3C2-C6F31EC83F82}"/>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B63D8E-EB3E-B5AA-51FF-0222504F88F4}"/>
              </a:ext>
            </a:extLst>
          </p:cNvPr>
          <p:cNvSpPr txBox="1"/>
          <p:nvPr/>
        </p:nvSpPr>
        <p:spPr>
          <a:xfrm>
            <a:off x="9088582" y="5056533"/>
            <a:ext cx="2558473" cy="369332"/>
          </a:xfrm>
          <a:prstGeom prst="rect">
            <a:avLst/>
          </a:prstGeom>
          <a:noFill/>
        </p:spPr>
        <p:txBody>
          <a:bodyPr wrap="square">
            <a:spAutoFit/>
          </a:bodyPr>
          <a:lstStyle/>
          <a:p>
            <a:r>
              <a:rPr lang="en-IE" dirty="0">
                <a:hlinkClick r:id="rId5"/>
              </a:rPr>
              <a:t>Hjem | Headstart</a:t>
            </a:r>
            <a:endParaRPr lang="en-IE" dirty="0"/>
          </a:p>
        </p:txBody>
      </p:sp>
      <p:sp>
        <p:nvSpPr>
          <p:cNvPr id="7" name="Freeform 23">
            <a:extLst>
              <a:ext uri="{FF2B5EF4-FFF2-40B4-BE49-F238E27FC236}">
                <a16:creationId xmlns:a16="http://schemas.microsoft.com/office/drawing/2014/main" id="{0201880B-1CDE-283C-2C7F-4912CD0303F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C230C8C5-98FA-5333-3885-B02F001D8DE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FBEE5DC7-2C55-432C-F517-B18A9390001E}"/>
              </a:ext>
            </a:extLst>
          </p:cNvPr>
          <p:cNvSpPr txBox="1"/>
          <p:nvPr/>
        </p:nvSpPr>
        <p:spPr>
          <a:xfrm>
            <a:off x="835063" y="4632723"/>
            <a:ext cx="7025617" cy="1862048"/>
          </a:xfrm>
          <a:prstGeom prst="rect">
            <a:avLst/>
          </a:prstGeom>
          <a:solidFill>
            <a:srgbClr val="F7C99B"/>
          </a:solidFill>
        </p:spPr>
        <p:txBody>
          <a:bodyPr wrap="square">
            <a:spAutoFit/>
          </a:bodyPr>
          <a:lstStyle/>
          <a:p>
            <a:r>
              <a:rPr lang="en-US" sz="2300" b="1" dirty="0">
                <a:solidFill>
                  <a:srgbClr val="282666"/>
                </a:solidFill>
              </a:rPr>
              <a:t>For facilitatorer </a:t>
            </a:r>
            <a:r>
              <a:rPr lang="en-US" sz="2300" dirty="0">
                <a:solidFill>
                  <a:srgbClr val="282666"/>
                </a:solidFill>
              </a:rPr>
              <a:t>er værktøjskassen en færdig løsning, der forenkler planlægningen, sikrer høj kvalitet og understøtter ensartede læringsresultater. Den gør det muligt for ungdomsarbejdere at lede sessioner med tillid, selvom de har begrænset erfaring med AI.</a:t>
            </a:r>
            <a:endParaRPr lang="en-IE" sz="2300" dirty="0">
              <a:solidFill>
                <a:srgbClr val="282666"/>
              </a:solidFill>
            </a:endParaRPr>
          </a:p>
        </p:txBody>
      </p:sp>
      <p:grpSp>
        <p:nvGrpSpPr>
          <p:cNvPr id="15" name="Graphic 3">
            <a:extLst>
              <a:ext uri="{FF2B5EF4-FFF2-40B4-BE49-F238E27FC236}">
                <a16:creationId xmlns:a16="http://schemas.microsoft.com/office/drawing/2014/main" id="{A5CF2E9C-2E4D-047B-0D48-D7EB571F80A7}"/>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84BD32B-5A70-E7FB-1502-DB14A76EF4C1}"/>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E1F2368A-3197-FCD4-FAAA-A37EB141D1F5}"/>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2DAFEB6F-F7BF-E399-F59A-7CB0C06A05CE}"/>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0CF94E43-2313-8D72-F5EC-F6AED96D98BF}"/>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8BB86BEE-6DE9-4385-CD76-D136938E2E16}"/>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7CA6C480-1CA6-D824-59BD-EBC823E8F246}"/>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484BCDF9-2880-C2CB-50B4-BFE54099F284}"/>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970244C1-9B0F-8B0B-5275-226EC03BC65B}"/>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E4526450-4AC4-9EC8-7090-13EB03E6C682}"/>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82A3C2F3-9F3C-4414-19DA-EE9E3590C0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325053"/>
            <a:ext cx="914400" cy="914400"/>
          </a:xfrm>
          <a:prstGeom prst="rect">
            <a:avLst/>
          </a:prstGeom>
        </p:spPr>
      </p:pic>
    </p:spTree>
    <p:extLst>
      <p:ext uri="{BB962C8B-B14F-4D97-AF65-F5344CB8AC3E}">
        <p14:creationId xmlns:p14="http://schemas.microsoft.com/office/powerpoint/2010/main" val="389707638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4897</TotalTime>
  <Words>2008</Words>
  <Application>Microsoft Office PowerPoint</Application>
  <PresentationFormat>Grand écran</PresentationFormat>
  <Paragraphs>144</Paragraphs>
  <Slides>29</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29</vt:i4>
      </vt:variant>
    </vt:vector>
  </HeadingPairs>
  <TitlesOfParts>
    <vt:vector size="34" baseType="lpstr">
      <vt:lpstr>Arial</vt:lpstr>
      <vt:lpstr>Calibri</vt:lpstr>
      <vt:lpstr>Montserrat</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docId:86899D65300BD489B955E63B5C7CCCAB</cp:keywords>
  <cp:lastModifiedBy>Emeline PETIT</cp:lastModifiedBy>
  <cp:revision>209</cp:revision>
  <dcterms:created xsi:type="dcterms:W3CDTF">2020-10-14T13:32:04Z</dcterms:created>
  <dcterms:modified xsi:type="dcterms:W3CDTF">2026-03-12T11:42:36Z</dcterms:modified>
</cp:coreProperties>
</file>