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258" r:id="rId2"/>
    <p:sldId id="261" r:id="rId3"/>
    <p:sldId id="325" r:id="rId4"/>
    <p:sldId id="4307" r:id="rId5"/>
    <p:sldId id="286" r:id="rId6"/>
    <p:sldId id="263" r:id="rId7"/>
    <p:sldId id="274" r:id="rId8"/>
    <p:sldId id="264" r:id="rId9"/>
    <p:sldId id="268" r:id="rId10"/>
    <p:sldId id="278" r:id="rId11"/>
    <p:sldId id="279" r:id="rId12"/>
    <p:sldId id="280" r:id="rId13"/>
    <p:sldId id="4308" r:id="rId14"/>
    <p:sldId id="306" r:id="rId15"/>
    <p:sldId id="283" r:id="rId16"/>
    <p:sldId id="308" r:id="rId17"/>
    <p:sldId id="309" r:id="rId18"/>
    <p:sldId id="4341" r:id="rId19"/>
    <p:sldId id="311" r:id="rId20"/>
    <p:sldId id="312" r:id="rId21"/>
    <p:sldId id="315" r:id="rId22"/>
    <p:sldId id="316" r:id="rId23"/>
    <p:sldId id="4343" r:id="rId24"/>
    <p:sldId id="4344" r:id="rId25"/>
    <p:sldId id="4345" r:id="rId26"/>
    <p:sldId id="4309" r:id="rId27"/>
    <p:sldId id="292" r:id="rId28"/>
    <p:sldId id="293" r:id="rId29"/>
    <p:sldId id="294" r:id="rId30"/>
    <p:sldId id="295" r:id="rId31"/>
    <p:sldId id="297" r:id="rId32"/>
    <p:sldId id="4312" r:id="rId33"/>
    <p:sldId id="4342" r:id="rId34"/>
    <p:sldId id="4310" r:id="rId35"/>
    <p:sldId id="317" r:id="rId36"/>
    <p:sldId id="318" r:id="rId37"/>
    <p:sldId id="320" r:id="rId38"/>
    <p:sldId id="321" r:id="rId39"/>
    <p:sldId id="319" r:id="rId40"/>
    <p:sldId id="322" r:id="rId41"/>
    <p:sldId id="332" r:id="rId42"/>
    <p:sldId id="4314" r:id="rId43"/>
  </p:sldIdLst>
  <p:sldSz cx="12192000" cy="6858000"/>
  <p:notesSz cx="6858000" cy="9144000"/>
  <p:embeddedFontLst>
    <p:embeddedFont>
      <p:font typeface="Corbel" panose="020B0503020204020204" pitchFamily="34" charset="0"/>
      <p:regular r:id="rId45"/>
      <p:bold r:id="rId46"/>
      <p:italic r:id="rId47"/>
      <p:boldItalic r:id="rId48"/>
    </p:embeddedFont>
    <p:embeddedFont>
      <p:font typeface="Montserrat" pitchFamily="2" charset="0"/>
      <p:regular r:id="rId49"/>
      <p:bold r:id="rId50"/>
      <p:italic r:id="rId51"/>
      <p:boldItalic r:id="rId52"/>
    </p:embeddedFont>
    <p:embeddedFont>
      <p:font typeface="Montserrat Light" panose="00000400000000000000"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gcYPFvc+RDk1lOWoY+vjso1TUtf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3795"/>
    <a:srgbClr val="282666"/>
    <a:srgbClr val="ED8623"/>
    <a:srgbClr val="BC8FDD"/>
    <a:srgbClr val="291D4A"/>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692" autoAdjust="0"/>
  </p:normalViewPr>
  <p:slideViewPr>
    <p:cSldViewPr snapToGrid="0">
      <p:cViewPr varScale="1">
        <p:scale>
          <a:sx n="77" d="100"/>
          <a:sy n="77" d="100"/>
        </p:scale>
        <p:origin x="91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1193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349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852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2475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740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8315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https://becominghuman.ai/how-netflix-uses-ai-and-machine-learning-a087614630fe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5498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BCAB2-8D4E-BBE0-7F05-7A8284259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B0B02-C6D3-2230-2352-08895D3EE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61CF7-857C-3CE5-BD76-FCFD2BC3A9BC}"/>
              </a:ext>
            </a:extLst>
          </p:cNvPr>
          <p:cNvSpPr>
            <a:spLocks noGrp="1"/>
          </p:cNvSpPr>
          <p:nvPr>
            <p:ph type="body" idx="1"/>
          </p:nvPr>
        </p:nvSpPr>
        <p:spPr/>
        <p:txBody>
          <a:bodyPr/>
          <a:lstStyle/>
          <a:p>
            <a:r>
              <a:rPr lang="en-GB" dirty="0"/>
              <a:t>https://becominghuman.ai/how-netflix-uses-ai-and-machine-learning-a087614630fe</a:t>
            </a:r>
          </a:p>
        </p:txBody>
      </p:sp>
      <p:sp>
        <p:nvSpPr>
          <p:cNvPr id="4" name="Slide Number Placeholder 3">
            <a:extLst>
              <a:ext uri="{FF2B5EF4-FFF2-40B4-BE49-F238E27FC236}">
                <a16:creationId xmlns:a16="http://schemas.microsoft.com/office/drawing/2014/main" id="{82DC05CD-8E6D-16A8-1437-81115756216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717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https://www.interface-eu.org/publications/ai-gender-gap#:~:text=Our%20analysis%20of%20data%20on,senior%20executive%20roles%20in%20AI.</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2913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https://www.library.hbs.edu/working-knowledge/women-are-avoiding-using-artificial-intelligence-can-that-hurt-their-careers</a:t>
            </a:r>
          </a:p>
          <a:p>
            <a:endParaRPr lang="en-GB" dirty="0"/>
          </a:p>
          <a:p>
            <a:pPr algn="l" fontAlgn="base"/>
            <a:r>
              <a:rPr lang="en-GB" b="1" i="0" dirty="0">
                <a:effectLst/>
                <a:latin typeface="Graphik"/>
              </a:rPr>
              <a:t>Women consistently show lower adoption rates</a:t>
            </a:r>
          </a:p>
          <a:p>
            <a:pPr algn="l" fontAlgn="base">
              <a:spcBef>
                <a:spcPts val="600"/>
              </a:spcBef>
            </a:pPr>
            <a:r>
              <a:rPr lang="en-GB" b="0" i="0" dirty="0">
                <a:effectLst/>
                <a:latin typeface="Tiempos"/>
              </a:rPr>
              <a:t>To compare how women and men use generative AI tools like ChatGPT and Claude, the researchers examined 18 studies involving more than 140,000 college students and workers, including business owners, data analysts, software developers, and executives from countries including the United States, Sweden, Mexico, China, and Morocco. A 2024 survey by the Federal Reserve Bank of New York, for example, found that half of men used generative AI in the previous 12 months, compared with about a third of women.</a:t>
            </a:r>
            <a:br>
              <a:rPr lang="en-GB" b="0" i="0" dirty="0">
                <a:effectLst/>
                <a:latin typeface="Tiempos"/>
              </a:rPr>
            </a:br>
            <a:br>
              <a:rPr lang="en-GB" b="0" i="0" dirty="0">
                <a:effectLst/>
                <a:latin typeface="Tiempos"/>
              </a:rPr>
            </a:br>
            <a:r>
              <a:rPr lang="en-GB" b="0" i="0" dirty="0">
                <a:effectLst/>
                <a:latin typeface="Tiempos"/>
              </a:rPr>
              <a:t>Across most of the studies, the share of women adopting AI tools was 10 to 40 percent smaller than the share of men.</a:t>
            </a:r>
            <a:br>
              <a:rPr lang="en-GB" b="0" i="0" dirty="0">
                <a:effectLst/>
                <a:latin typeface="Tiempos"/>
              </a:rPr>
            </a:br>
            <a:br>
              <a:rPr lang="en-GB" b="0" i="0" dirty="0">
                <a:effectLst/>
                <a:latin typeface="Tiempos"/>
              </a:rPr>
            </a:br>
            <a:r>
              <a:rPr lang="en-GB" b="0" i="0" dirty="0">
                <a:effectLst/>
                <a:latin typeface="Tiempos"/>
              </a:rPr>
              <a:t>“When we aggregate them, our best estimate is that there is a 25 percent gap,” says Koning, the Mary V. and Mark A. Stevens Associate Professor of Business Administration.</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8572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A6970BF5-C075-A8B9-5EED-590354AAD5AF}"/>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E22991CD-045F-C4A8-6E7A-882D12C0677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3" name="Google Shape;313;p13:notes">
            <a:extLst>
              <a:ext uri="{FF2B5EF4-FFF2-40B4-BE49-F238E27FC236}">
                <a16:creationId xmlns:a16="http://schemas.microsoft.com/office/drawing/2014/main" id="{21904EF2-A9C4-3D04-9D59-F7CBA8B4B5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3881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514350" indent="-285750">
              <a:lnSpc>
                <a:spcPct val="115000"/>
              </a:lnSpc>
              <a:spcBef>
                <a:spcPts val="500"/>
              </a:spcBef>
              <a:spcAft>
                <a:spcPts val="1000"/>
              </a:spcAft>
              <a:buFont typeface="Arial" panose="020B0604020202020204" pitchFamily="34" charset="0"/>
              <a:buChar char="•"/>
            </a:pPr>
            <a:r>
              <a:rPr lang="en-GB" sz="1800" kern="100" dirty="0">
                <a:effectLst/>
                <a:latin typeface="Corbel" panose="020B0503020204020204" pitchFamily="34" charset="0"/>
                <a:ea typeface="Corbel" panose="020B0503020204020204" pitchFamily="34" charset="0"/>
                <a:cs typeface="Times New Roman" panose="02020603050405020304" pitchFamily="18" charset="0"/>
              </a:rPr>
              <a:t>Artificial Intelligence, or AI, is a type of technology that enables machines to think and learn like humans. Imagine a robot that can recognise your voice, answer questions, or even play chess with you. That’s AI in action!</a:t>
            </a:r>
          </a:p>
          <a:p>
            <a:pPr marL="514350" indent="-285750">
              <a:lnSpc>
                <a:spcPct val="115000"/>
              </a:lnSpc>
              <a:spcBef>
                <a:spcPts val="500"/>
              </a:spcBef>
              <a:spcAft>
                <a:spcPts val="1000"/>
              </a:spcAft>
              <a:buFont typeface="Arial" panose="020B0604020202020204" pitchFamily="34" charset="0"/>
              <a:buChar char="•"/>
            </a:pPr>
            <a:r>
              <a:rPr lang="en-GB" sz="1800" kern="100" dirty="0">
                <a:effectLst/>
                <a:latin typeface="Corbel" panose="020B0503020204020204" pitchFamily="34" charset="0"/>
                <a:ea typeface="Corbel" panose="020B0503020204020204" pitchFamily="34" charset="0"/>
                <a:cs typeface="Times New Roman" panose="02020603050405020304" pitchFamily="18" charset="0"/>
              </a:rPr>
              <a:t>At its core, AI involves creating computer programs that can solve problems, make decisions, and improve over time. These smart programs can analyse data, recognise patterns, and adapt to new information. Whether it’s a self-driving car or a personalised recommendation on YouTube, AI is all about making our lives easier and more exciting by mimicking human intelligence.</a:t>
            </a:r>
          </a:p>
          <a:p>
            <a:pPr marL="0" lvl="0" indent="0" algn="l" rtl="0">
              <a:spcBef>
                <a:spcPts val="0"/>
              </a:spcBef>
              <a:spcAft>
                <a:spcPts val="0"/>
              </a:spcAft>
              <a:buNone/>
            </a:pPr>
            <a:endParaRPr dirty="0"/>
          </a:p>
        </p:txBody>
      </p:sp>
      <p:sp>
        <p:nvSpPr>
          <p:cNvPr id="273" name="Google Shape;2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Deep learning is especially good at tasks like recognising speech and images. For instance, when you use voice commands on your phone, deep learning helps it understand what you’re saying.</a:t>
            </a:r>
          </a:p>
          <a:p>
            <a:pPr marL="0" lvl="0" indent="0" algn="l" rtl="0">
              <a:spcBef>
                <a:spcPts val="0"/>
              </a:spcBef>
              <a:spcAft>
                <a:spcPts val="0"/>
              </a:spcAft>
              <a:buNone/>
            </a:pPr>
            <a:endParaRPr dirty="0"/>
          </a:p>
        </p:txBody>
      </p:sp>
      <p:sp>
        <p:nvSpPr>
          <p:cNvPr id="313" name="Google Shape;31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37D88839-958B-7260-FC6B-95A5CF279E76}"/>
            </a:ext>
          </a:extLst>
        </p:cNvPr>
        <p:cNvGrpSpPr/>
        <p:nvPr/>
      </p:nvGrpSpPr>
      <p:grpSpPr>
        <a:xfrm>
          <a:off x="0" y="0"/>
          <a:ext cx="0" cy="0"/>
          <a:chOff x="0" y="0"/>
          <a:chExt cx="0" cy="0"/>
        </a:xfrm>
      </p:grpSpPr>
      <p:sp>
        <p:nvSpPr>
          <p:cNvPr id="280" name="Google Shape;280;p9:notes">
            <a:extLst>
              <a:ext uri="{FF2B5EF4-FFF2-40B4-BE49-F238E27FC236}">
                <a16:creationId xmlns:a16="http://schemas.microsoft.com/office/drawing/2014/main" id="{83B59CDE-A73B-0EB7-8EA1-4F2AB3C922A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a:extLst>
              <a:ext uri="{FF2B5EF4-FFF2-40B4-BE49-F238E27FC236}">
                <a16:creationId xmlns:a16="http://schemas.microsoft.com/office/drawing/2014/main" id="{32C87404-1001-B06C-60D5-9CBF31D8D5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0926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98F4D533-39CF-1A41-A069-C6BB17EEE7CE}"/>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B954A6EF-E995-56F6-E7C7-77C16F96A8F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1B6FBB9E-53FF-B562-B734-4C6236DFF8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22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3AAA6FA9-8D11-6E44-7F47-CB9392E952E3}"/>
            </a:ext>
          </a:extLst>
        </p:cNvPr>
        <p:cNvGrpSpPr/>
        <p:nvPr/>
      </p:nvGrpSpPr>
      <p:grpSpPr>
        <a:xfrm>
          <a:off x="0" y="0"/>
          <a:ext cx="0" cy="0"/>
          <a:chOff x="0" y="0"/>
          <a:chExt cx="0" cy="0"/>
        </a:xfrm>
      </p:grpSpPr>
      <p:sp>
        <p:nvSpPr>
          <p:cNvPr id="280" name="Google Shape;280;p9:notes">
            <a:extLst>
              <a:ext uri="{FF2B5EF4-FFF2-40B4-BE49-F238E27FC236}">
                <a16:creationId xmlns:a16="http://schemas.microsoft.com/office/drawing/2014/main" id="{0D8B9F9A-8786-F883-6815-A4F7C9233F4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a:extLst>
              <a:ext uri="{FF2B5EF4-FFF2-40B4-BE49-F238E27FC236}">
                <a16:creationId xmlns:a16="http://schemas.microsoft.com/office/drawing/2014/main" id="{8C12A178-09C5-258D-1E97-06225C9F1C0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7023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creativecommons.org/licenses/by-sa/4.0/"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 name="Picture 2">
            <a:extLst>
              <a:ext uri="{FF2B5EF4-FFF2-40B4-BE49-F238E27FC236}">
                <a16:creationId xmlns:a16="http://schemas.microsoft.com/office/drawing/2014/main" id="{CC8E8041-7045-C5D0-DD62-6898822E2DA4}"/>
              </a:ext>
            </a:extLst>
          </p:cNvPr>
          <p:cNvPicPr>
            <a:picLocks noChangeAspect="1"/>
          </p:cNvPicPr>
          <p:nvPr userDrawn="1"/>
        </p:nvPicPr>
        <p:blipFill>
          <a:blip r:embed="rId3"/>
          <a:stretch>
            <a:fillRect/>
          </a:stretch>
        </p:blipFill>
        <p:spPr>
          <a:xfrm>
            <a:off x="527910" y="6165181"/>
            <a:ext cx="2410023" cy="50442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707886"/>
          </a:xfrm>
          <a:prstGeom prst="rect">
            <a:avLst/>
          </a:prstGeom>
        </p:spPr>
        <p:txBody>
          <a:bodyPr wrap="square">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95379B4-58A6-FDB4-1C60-51BFBCEEF5AD}"/>
              </a:ext>
            </a:extLst>
          </p:cNvPr>
          <p:cNvPicPr>
            <a:picLocks noChangeAspect="1"/>
          </p:cNvPicPr>
          <p:nvPr userDrawn="1"/>
        </p:nvPicPr>
        <p:blipFill>
          <a:blip r:embed="rId3"/>
          <a:stretch>
            <a:fillRect/>
          </a:stretch>
        </p:blipFill>
        <p:spPr>
          <a:xfrm>
            <a:off x="283194" y="5826190"/>
            <a:ext cx="2033104" cy="425533"/>
          </a:xfrm>
          <a:prstGeom prst="rect">
            <a:avLst/>
          </a:prstGeom>
        </p:spPr>
      </p:pic>
    </p:spTree>
    <p:extLst>
      <p:ext uri="{BB962C8B-B14F-4D97-AF65-F5344CB8AC3E}">
        <p14:creationId xmlns:p14="http://schemas.microsoft.com/office/powerpoint/2010/main" val="40795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39486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64738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366889" y="5992659"/>
            <a:ext cx="4608000" cy="46162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35FD47A-07E0-9653-7D54-AC8EAF25DDD9}"/>
              </a:ext>
            </a:extLst>
          </p:cNvPr>
          <p:cNvPicPr>
            <a:picLocks noChangeAspect="1"/>
          </p:cNvPicPr>
          <p:nvPr userDrawn="1"/>
        </p:nvPicPr>
        <p:blipFill>
          <a:blip r:embed="rId2"/>
          <a:stretch>
            <a:fillRect/>
          </a:stretch>
        </p:blipFill>
        <p:spPr>
          <a:xfrm>
            <a:off x="773145" y="6037769"/>
            <a:ext cx="1593744" cy="333574"/>
          </a:xfrm>
          <a:prstGeom prst="rect">
            <a:avLst/>
          </a:prstGeom>
        </p:spPr>
      </p:pic>
      <p:pic>
        <p:nvPicPr>
          <p:cNvPr id="3" name="Picture 2">
            <a:extLst>
              <a:ext uri="{FF2B5EF4-FFF2-40B4-BE49-F238E27FC236}">
                <a16:creationId xmlns:a16="http://schemas.microsoft.com/office/drawing/2014/main" id="{B16CC1AD-4042-4E3F-DE49-8C1B9BB9581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145" y="6497805"/>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12;p29">
            <a:extLst>
              <a:ext uri="{FF2B5EF4-FFF2-40B4-BE49-F238E27FC236}">
                <a16:creationId xmlns:a16="http://schemas.microsoft.com/office/drawing/2014/main" id="{27FCA2AA-DC65-E426-7D34-A56BE14933C8}"/>
              </a:ext>
            </a:extLst>
          </p:cNvPr>
          <p:cNvSpPr/>
          <p:nvPr userDrawn="1"/>
        </p:nvSpPr>
        <p:spPr>
          <a:xfrm>
            <a:off x="2366889" y="6569720"/>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4"/>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01">
  <p:cSld name="Divider 01">
    <p:spTree>
      <p:nvGrpSpPr>
        <p:cNvPr id="1" name="Shape 113"/>
        <p:cNvGrpSpPr/>
        <p:nvPr/>
      </p:nvGrpSpPr>
      <p:grpSpPr>
        <a:xfrm>
          <a:off x="0" y="0"/>
          <a:ext cx="0" cy="0"/>
          <a:chOff x="0" y="0"/>
          <a:chExt cx="0" cy="0"/>
        </a:xfrm>
      </p:grpSpPr>
      <p:sp>
        <p:nvSpPr>
          <p:cNvPr id="114" name="Google Shape;114;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0"/>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20"/>
        <p:cNvGrpSpPr/>
        <p:nvPr/>
      </p:nvGrpSpPr>
      <p:grpSpPr>
        <a:xfrm>
          <a:off x="0" y="0"/>
          <a:ext cx="0" cy="0"/>
          <a:chOff x="0" y="0"/>
          <a:chExt cx="0" cy="0"/>
        </a:xfrm>
      </p:grpSpPr>
      <p:sp>
        <p:nvSpPr>
          <p:cNvPr id="121" name="Google Shape;12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2" name="Google Shape;12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23" name="Google Shape;12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Text Slide 03">
  <p:cSld name="Photo/Text Slide 03">
    <p:spTree>
      <p:nvGrpSpPr>
        <p:cNvPr id="1" name="Shape 162"/>
        <p:cNvGrpSpPr/>
        <p:nvPr/>
      </p:nvGrpSpPr>
      <p:grpSpPr>
        <a:xfrm>
          <a:off x="0" y="0"/>
          <a:ext cx="0" cy="0"/>
          <a:chOff x="0" y="0"/>
          <a:chExt cx="0" cy="0"/>
        </a:xfrm>
      </p:grpSpPr>
      <p:sp>
        <p:nvSpPr>
          <p:cNvPr id="163" name="Google Shape;163;p38"/>
          <p:cNvSpPr/>
          <p:nvPr/>
        </p:nvSpPr>
        <p:spPr>
          <a:xfrm rot="-5400000">
            <a:off x="726440" y="2939340"/>
            <a:ext cx="2792171" cy="4245051"/>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38"/>
          <p:cNvSpPr>
            <a:spLocks noGrp="1"/>
          </p:cNvSpPr>
          <p:nvPr>
            <p:ph type="pic" idx="2"/>
          </p:nvPr>
        </p:nvSpPr>
        <p:spPr>
          <a:xfrm>
            <a:off x="35665" y="242889"/>
            <a:ext cx="7575621" cy="4331221"/>
          </a:xfrm>
          <a:prstGeom prst="rect">
            <a:avLst/>
          </a:prstGeom>
          <a:solidFill>
            <a:srgbClr val="F2F2F2"/>
          </a:solidFill>
          <a:ln>
            <a:noFill/>
          </a:ln>
        </p:spPr>
      </p:sp>
      <p:cxnSp>
        <p:nvCxnSpPr>
          <p:cNvPr id="165" name="Google Shape;165;p38"/>
          <p:cNvCxnSpPr/>
          <p:nvPr/>
        </p:nvCxnSpPr>
        <p:spPr>
          <a:xfrm>
            <a:off x="480327" y="475804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66" name="Google Shape;166;p38"/>
          <p:cNvSpPr txBox="1">
            <a:spLocks noGrp="1"/>
          </p:cNvSpPr>
          <p:nvPr>
            <p:ph type="body" idx="1"/>
          </p:nvPr>
        </p:nvSpPr>
        <p:spPr>
          <a:xfrm>
            <a:off x="599571" y="491993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38"/>
          <p:cNvSpPr txBox="1">
            <a:spLocks noGrp="1"/>
          </p:cNvSpPr>
          <p:nvPr>
            <p:ph type="body" idx="3"/>
          </p:nvPr>
        </p:nvSpPr>
        <p:spPr>
          <a:xfrm>
            <a:off x="616370" y="398501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8"/>
          <p:cNvSpPr txBox="1">
            <a:spLocks noGrp="1"/>
          </p:cNvSpPr>
          <p:nvPr>
            <p:ph type="body" idx="4"/>
          </p:nvPr>
        </p:nvSpPr>
        <p:spPr>
          <a:xfrm>
            <a:off x="7946950" y="642939"/>
            <a:ext cx="3608993" cy="54534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158040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i="0" u="none" strike="noStrike" cap="none">
                <a:solidFill>
                  <a:srgbClr val="282666"/>
                </a:solidFill>
                <a:latin typeface="Calibri"/>
                <a:ea typeface="Calibri"/>
                <a:cs typeface="Calibri"/>
                <a:sym typeface="Calibri"/>
              </a:rPr>
              <a:t>HeadStart</a:t>
            </a:r>
            <a:r>
              <a:rPr lang="en-US" sz="800" b="0" i="0" u="none" strike="noStrike" cap="none">
                <a:solidFill>
                  <a:srgbClr val="282666"/>
                </a:solidFill>
                <a:latin typeface="Calibri"/>
                <a:ea typeface="Calibri"/>
                <a:cs typeface="Calibri"/>
                <a:sym typeface="Calibri"/>
              </a:rPr>
              <a:t>   a future in AI for girls </a:t>
            </a:r>
            <a:endParaRPr/>
          </a:p>
        </p:txBody>
      </p:sp>
    </p:spTree>
  </p:cSld>
  <p:clrMap bg1="lt1" tx1="dk1" bg2="dk2" tx2="lt2" accent1="accent1" accent2="accent2" accent3="accent3" accent4="accent4" accent5="accent5" accent6="accent6" hlink="hlink" folHlink="folHlink"/>
  <p:sldLayoutIdLst>
    <p:sldLayoutId id="2147483651" r:id="rId1"/>
    <p:sldLayoutId id="2147483654" r:id="rId2"/>
    <p:sldLayoutId id="2147483655" r:id="rId3"/>
    <p:sldLayoutId id="2147483656" r:id="rId4"/>
    <p:sldLayoutId id="2147483657" r:id="rId5"/>
    <p:sldLayoutId id="2147483659" r:id="rId6"/>
    <p:sldLayoutId id="2147483663" r:id="rId7"/>
    <p:sldLayoutId id="2147483665" r:id="rId8"/>
    <p:sldLayoutId id="2147483666" r:id="rId9"/>
    <p:sldLayoutId id="2147483667" r:id="rId10"/>
    <p:sldLayoutId id="21474836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video" Target="https://www.youtube.com/embed/pqgUfv7UP4A?start=30&amp;feature=oembed" TargetMode="External"/><Relationship Id="rId6" Type="http://schemas.openxmlformats.org/officeDocument/2006/relationships/hyperlink" Target="https://www.youtube.com/watch?v=pqgUfv7UP4A&amp;t" TargetMode="External"/><Relationship Id="rId5" Type="http://schemas.openxmlformats.org/officeDocument/2006/relationships/image" Target="../media/image12.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ideo" Target="https://www.youtube.com/embed/yCXm5cgG0UA?feature=oembed" TargetMode="External"/><Relationship Id="rId6" Type="http://schemas.openxmlformats.org/officeDocument/2006/relationships/hyperlink" Target="https://youtu.be/yCXm5cgG0UA?si=tNE2p4XpbP9c6Iaw" TargetMode="External"/><Relationship Id="rId5" Type="http://schemas.openxmlformats.org/officeDocument/2006/relationships/image" Target="../media/image13.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video" Target="https://www.youtube.com/embed/OnTgbN3uXvw?feature=oembed" TargetMode="External"/><Relationship Id="rId6" Type="http://schemas.openxmlformats.org/officeDocument/2006/relationships/hyperlink" Target="https://youtu.be/OnTgbN3uXvw?si=NarKxHYx6-JmV61e" TargetMode="External"/><Relationship Id="rId5" Type="http://schemas.openxmlformats.org/officeDocument/2006/relationships/image" Target="../media/image14.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shorts/JGHmopde0-Y" TargetMode="External"/><Relationship Id="rId2" Type="http://schemas.openxmlformats.org/officeDocument/2006/relationships/slideLayout" Target="../slideLayouts/slideLayout7.xml"/><Relationship Id="rId1" Type="http://schemas.openxmlformats.org/officeDocument/2006/relationships/video" Target="https://www.youtube.com/embed/JGHmopde0-Y?feature=oembed" TargetMode="Externa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shorts/oPbuyJqSQ2k" TargetMode="External"/><Relationship Id="rId2" Type="http://schemas.openxmlformats.org/officeDocument/2006/relationships/slideLayout" Target="../slideLayouts/slideLayout7.xml"/><Relationship Id="rId1" Type="http://schemas.openxmlformats.org/officeDocument/2006/relationships/video" Target="https://www.youtube.com/embed/oPbuyJqSQ2k?feature=oembed" TargetMode="Externa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tiktok.com/@avneet_jhheent/video/7350726190782631201?q=quizlet%20AI&amp;t=1736349647235" TargetMode="External"/><Relationship Id="rId7" Type="http://schemas.openxmlformats.org/officeDocument/2006/relationships/image" Target="../media/image23.sv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34.png"/><Relationship Id="rId4" Type="http://schemas.openxmlformats.org/officeDocument/2006/relationships/hyperlink" Target="https://www.google.com/search?sca_esv=0da12726fba0ca1f&amp;rlz=1C1CHBF_en-GBGB865GB865&amp;sxsrf=ADLYWII36QjE30ffxiaKRNSpqQWuUGX1vQ:1736349968053&amp;q=duolingo+max&amp;udm=7&amp;fbs=AEQNm0Aa4sjWe7Rqy32pFwRj0UkWd8nbOJfsBGGB5IQQO6L3JyJJclJuzBPl12qJyPx7ESIJKsuo8DSJKOxlDDbn2sXiOtmsp6I7bcDRDl7IFQXOy1NtpK3OYS5fAsdkdQYhCqHvBV7efT4YpKFFQ6BJqo5xB2kGfqdxp_9Ws-ZTcvkEfzDAUNoaZmSgidNyYLyd7L5vmYZz&amp;sa=X&amp;sqi=2&amp;ved=2ahUKEwjjv7TYt-aKAxVGV0EAHb80AvcQtKgLegQIERAB&amp;biw=1600&amp;bih=699&amp;dpr=1.2#fpstate=ive&amp;vld=cid:86629680,vid:F-oLLqILsAU,st: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www.interface-eu.org/publications/ai-gender-gap#:~:text=Our%20analysis%20of%20data%20on,senior%20executive%20roles%20in%20AI."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hyperlink" Target="https://www.hbs.edu/faculty/Pages/item.aspx?num=66548"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headstart-ai.eu/visual-resource-hub/"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0.png"/><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ideo" Target="https://www.youtube.com/embed/F1wlCerC40E?feature=oembed" TargetMode="External"/><Relationship Id="rId6" Type="http://schemas.openxmlformats.org/officeDocument/2006/relationships/image" Target="../media/image10.jpeg"/><Relationship Id="rId5" Type="http://schemas.openxmlformats.org/officeDocument/2006/relationships/image" Target="../media/image8.png"/><Relationship Id="rId4" Type="http://schemas.openxmlformats.org/officeDocument/2006/relationships/hyperlink" Target="https://youtu.be/F1wlCerC40E"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ideo" Target="https://www.youtube.com/embed/BU49jvm6KIA?feature=oembed" TargetMode="External"/><Relationship Id="rId6" Type="http://schemas.openxmlformats.org/officeDocument/2006/relationships/image" Target="../media/image11.jpeg"/><Relationship Id="rId5" Type="http://schemas.openxmlformats.org/officeDocument/2006/relationships/hyperlink" Target="https://youtu.be/BU49jvm6KIA"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
          <p:cNvPicPr preferRelativeResize="0">
            <a:picLocks noGrp="1"/>
          </p:cNvPicPr>
          <p:nvPr>
            <p:ph type="pic" idx="2"/>
          </p:nvPr>
        </p:nvPicPr>
        <p:blipFill rotWithShape="1">
          <a:blip r:embed="rId3">
            <a:alphaModFix/>
          </a:blip>
          <a:srcRect t="11566" b="11567"/>
          <a:stretch/>
        </p:blipFill>
        <p:spPr>
          <a:xfrm>
            <a:off x="5274194" y="0"/>
            <a:ext cx="6917806" cy="3550043"/>
          </a:xfrm>
          <a:prstGeom prst="rect">
            <a:avLst/>
          </a:prstGeom>
          <a:solidFill>
            <a:srgbClr val="F2F2F2"/>
          </a:solidFill>
          <a:ln>
            <a:noFill/>
          </a:ln>
        </p:spPr>
      </p:pic>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sp>
        <p:nvSpPr>
          <p:cNvPr id="203" name="Google Shape;203;p3"/>
          <p:cNvSpPr txBox="1">
            <a:spLocks noGrp="1"/>
          </p:cNvSpPr>
          <p:nvPr>
            <p:ph type="body" idx="3"/>
          </p:nvPr>
        </p:nvSpPr>
        <p:spPr>
          <a:xfrm>
            <a:off x="6849871" y="4569894"/>
            <a:ext cx="5089964"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US" dirty="0"/>
              <a:t>Introduction to Artificial Intelligence</a:t>
            </a:r>
            <a:endParaRPr dirty="0"/>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MODULE 1</a:t>
            </a:r>
            <a:endParaRPr dirty="0"/>
          </a:p>
        </p:txBody>
      </p:sp>
      <p:pic>
        <p:nvPicPr>
          <p:cNvPr id="2" name="Picture 1">
            <a:extLst>
              <a:ext uri="{FF2B5EF4-FFF2-40B4-BE49-F238E27FC236}">
                <a16:creationId xmlns:a16="http://schemas.microsoft.com/office/drawing/2014/main" id="{C5C5E8C4-1AC5-0AE1-2277-18F5E0628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9935" y="6159875"/>
            <a:ext cx="1256757" cy="4397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BDC7CFB3-62BE-D7C0-2BFB-188998D2C0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29BB09-355E-D2FA-CA6C-6A4CB6A5FF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87" t="10823" r="9307" b="5574"/>
          <a:stretch/>
        </p:blipFill>
        <p:spPr>
          <a:xfrm>
            <a:off x="5548841" y="1750126"/>
            <a:ext cx="6878506" cy="3895029"/>
          </a:xfrm>
          <a:prstGeom prst="rect">
            <a:avLst/>
          </a:prstGeom>
          <a:effectLst>
            <a:outerShdw blurRad="63500" sx="102000" sy="102000" algn="ctr" rotWithShape="0">
              <a:prstClr val="black">
                <a:alpha val="40000"/>
              </a:prstClr>
            </a:outerShdw>
          </a:effectLst>
        </p:spPr>
      </p:pic>
      <p:sp>
        <p:nvSpPr>
          <p:cNvPr id="283" name="Google Shape;283;p9">
            <a:extLst>
              <a:ext uri="{FF2B5EF4-FFF2-40B4-BE49-F238E27FC236}">
                <a16:creationId xmlns:a16="http://schemas.microsoft.com/office/drawing/2014/main" id="{06096F1D-0C6C-10FF-5DE2-E3B473F2DA7C}"/>
              </a:ext>
            </a:extLst>
          </p:cNvPr>
          <p:cNvSpPr txBox="1">
            <a:spLocks noGrp="1"/>
          </p:cNvSpPr>
          <p:nvPr>
            <p:ph type="body" idx="1"/>
          </p:nvPr>
        </p:nvSpPr>
        <p:spPr>
          <a:xfrm>
            <a:off x="0" y="1750126"/>
            <a:ext cx="5958680" cy="4569137"/>
          </a:xfrm>
          <a:prstGeom prst="rect">
            <a:avLst/>
          </a:prstGeom>
          <a:noFill/>
          <a:ln>
            <a:noFill/>
          </a:ln>
        </p:spPr>
        <p:txBody>
          <a:bodyPr spcFirstLastPara="1" wrap="square" lIns="91425" tIns="45700" rIns="91425" bIns="45700" anchor="t" anchorCtr="0">
            <a:noAutofit/>
          </a:bodyPr>
          <a:lstStyle/>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NLP allows computers to understand and respond to human language. </a:t>
            </a:r>
          </a:p>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This technology is what makes chatbots and virtual assistants like </a:t>
            </a:r>
            <a:r>
              <a:rPr lang="en-GB" b="1" kern="100" dirty="0">
                <a:effectLst/>
                <a:latin typeface="Calibri" panose="020F0502020204030204" pitchFamily="34" charset="0"/>
                <a:ea typeface="Corbel" panose="020B0503020204020204" pitchFamily="34" charset="0"/>
                <a:cs typeface="Calibri" panose="020F0502020204030204" pitchFamily="34" charset="0"/>
              </a:rPr>
              <a:t>Siri and Alexa </a:t>
            </a:r>
            <a:r>
              <a:rPr lang="en-GB" kern="100" dirty="0">
                <a:effectLst/>
                <a:latin typeface="Calibri" panose="020F0502020204030204" pitchFamily="34" charset="0"/>
                <a:ea typeface="Corbel" panose="020B0503020204020204" pitchFamily="34" charset="0"/>
                <a:cs typeface="Calibri" panose="020F0502020204030204" pitchFamily="34" charset="0"/>
              </a:rPr>
              <a:t>possible. </a:t>
            </a:r>
          </a:p>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NLP can </a:t>
            </a:r>
            <a:r>
              <a:rPr lang="en-GB" b="1" kern="100" dirty="0">
                <a:effectLst/>
                <a:latin typeface="Calibri" panose="020F0502020204030204" pitchFamily="34" charset="0"/>
                <a:ea typeface="Corbel" panose="020B0503020204020204" pitchFamily="34" charset="0"/>
                <a:cs typeface="Calibri" panose="020F0502020204030204" pitchFamily="34" charset="0"/>
              </a:rPr>
              <a:t>analyse text, recognise speech, translate languages, a</a:t>
            </a:r>
            <a:r>
              <a:rPr lang="en-GB" kern="100" dirty="0">
                <a:effectLst/>
                <a:latin typeface="Calibri" panose="020F0502020204030204" pitchFamily="34" charset="0"/>
                <a:ea typeface="Corbel" panose="020B0503020204020204" pitchFamily="34" charset="0"/>
                <a:cs typeface="Calibri" panose="020F0502020204030204" pitchFamily="34" charset="0"/>
              </a:rPr>
              <a:t>nd even </a:t>
            </a:r>
            <a:r>
              <a:rPr lang="en-GB" b="1" kern="100" dirty="0">
                <a:effectLst/>
                <a:latin typeface="Calibri" panose="020F0502020204030204" pitchFamily="34" charset="0"/>
                <a:ea typeface="Corbel" panose="020B0503020204020204" pitchFamily="34" charset="0"/>
                <a:cs typeface="Calibri" panose="020F0502020204030204" pitchFamily="34" charset="0"/>
              </a:rPr>
              <a:t>generate human-like text. </a:t>
            </a:r>
            <a:r>
              <a:rPr lang="en-GB" kern="100" dirty="0">
                <a:effectLst/>
                <a:latin typeface="Calibri" panose="020F0502020204030204" pitchFamily="34" charset="0"/>
                <a:ea typeface="Corbel" panose="020B0503020204020204" pitchFamily="34" charset="0"/>
                <a:cs typeface="Calibri" panose="020F0502020204030204" pitchFamily="34" charset="0"/>
              </a:rPr>
              <a:t>It’s what helps your phone understand and respond when you ask it for the weather forecast or to send a message.</a:t>
            </a:r>
          </a:p>
        </p:txBody>
      </p:sp>
      <p:sp>
        <p:nvSpPr>
          <p:cNvPr id="284" name="Google Shape;284;p9">
            <a:extLst>
              <a:ext uri="{FF2B5EF4-FFF2-40B4-BE49-F238E27FC236}">
                <a16:creationId xmlns:a16="http://schemas.microsoft.com/office/drawing/2014/main" id="{4D3D6814-2FC0-6CDB-C82D-F8BCE2BA3D05}"/>
              </a:ext>
            </a:extLst>
          </p:cNvPr>
          <p:cNvSpPr txBox="1">
            <a:spLocks noGrp="1"/>
          </p:cNvSpPr>
          <p:nvPr>
            <p:ph type="body" idx="2"/>
          </p:nvPr>
        </p:nvSpPr>
        <p:spPr>
          <a:xfrm>
            <a:off x="266660" y="515570"/>
            <a:ext cx="5297619"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What is Natural Language Processing (NLP)?</a:t>
            </a:r>
            <a:endParaRPr dirty="0"/>
          </a:p>
        </p:txBody>
      </p:sp>
      <p:pic>
        <p:nvPicPr>
          <p:cNvPr id="2" name="Online Media 1" title="Natural Language Processing explained in 2 minutes">
            <a:hlinkClick r:id="" action="ppaction://media"/>
            <a:extLst>
              <a:ext uri="{FF2B5EF4-FFF2-40B4-BE49-F238E27FC236}">
                <a16:creationId xmlns:a16="http://schemas.microsoft.com/office/drawing/2014/main" id="{EF15D1D9-E187-84F1-DEE8-932395342D05}"/>
              </a:ext>
            </a:extLst>
          </p:cNvPr>
          <p:cNvPicPr>
            <a:picLocks noRot="1" noChangeAspect="1"/>
          </p:cNvPicPr>
          <p:nvPr>
            <a:videoFile r:link="rId1"/>
          </p:nvPr>
        </p:nvPicPr>
        <p:blipFill>
          <a:blip r:embed="rId5"/>
          <a:stretch>
            <a:fillRect/>
          </a:stretch>
        </p:blipFill>
        <p:spPr>
          <a:xfrm>
            <a:off x="6467584" y="2005217"/>
            <a:ext cx="5039937" cy="2914024"/>
          </a:xfrm>
          <a:prstGeom prst="rect">
            <a:avLst/>
          </a:prstGeom>
        </p:spPr>
      </p:pic>
      <p:sp>
        <p:nvSpPr>
          <p:cNvPr id="4" name="TextBox 3">
            <a:extLst>
              <a:ext uri="{FF2B5EF4-FFF2-40B4-BE49-F238E27FC236}">
                <a16:creationId xmlns:a16="http://schemas.microsoft.com/office/drawing/2014/main" id="{86BC3C60-EC70-2A64-C1A7-EF1016831265}"/>
              </a:ext>
            </a:extLst>
          </p:cNvPr>
          <p:cNvSpPr txBox="1"/>
          <p:nvPr/>
        </p:nvSpPr>
        <p:spPr>
          <a:xfrm>
            <a:off x="7233010" y="5484747"/>
            <a:ext cx="4376397" cy="830997"/>
          </a:xfrm>
          <a:prstGeom prst="rect">
            <a:avLst/>
          </a:prstGeom>
          <a:noFill/>
        </p:spPr>
        <p:txBody>
          <a:bodyPr wrap="square">
            <a:spAutoFit/>
          </a:bodyPr>
          <a:lstStyle/>
          <a:p>
            <a:pPr algn="ctr"/>
            <a:r>
              <a:rPr lang="en-GB" sz="2400" b="1" i="0" u="none" strike="noStrike" dirty="0">
                <a:solidFill>
                  <a:srgbClr val="ED8623"/>
                </a:solidFill>
                <a:effectLst/>
                <a:latin typeface="Calibri" panose="020F0502020204030204" pitchFamily="34" charset="0"/>
                <a:cs typeface="Calibri" panose="020F0502020204030204" pitchFamily="34" charset="0"/>
              </a:rPr>
              <a:t>WATCH the 2-minute explainer </a:t>
            </a:r>
            <a:r>
              <a:rPr lang="en-GB" sz="2400" b="1" i="0" u="none" strike="noStrike" dirty="0">
                <a:solidFill>
                  <a:srgbClr val="ED8623"/>
                </a:solidFill>
                <a:effectLst/>
                <a:latin typeface="Calibri" panose="020F0502020204030204" pitchFamily="34" charset="0"/>
                <a:cs typeface="Calibri" panose="020F0502020204030204" pitchFamily="34" charset="0"/>
                <a:hlinkClick r:id="rId6"/>
              </a:rPr>
              <a:t>video </a:t>
            </a:r>
            <a:r>
              <a:rPr lang="en-GB" sz="2400" b="1" i="0" u="none" strike="noStrike" dirty="0">
                <a:solidFill>
                  <a:srgbClr val="ED8623"/>
                </a:solidFill>
                <a:effectLst/>
                <a:latin typeface="Calibri" panose="020F0502020204030204" pitchFamily="34" charset="0"/>
                <a:cs typeface="Calibri" panose="020F0502020204030204" pitchFamily="34" charset="0"/>
              </a:rPr>
              <a:t>on NLP ABOVE!</a:t>
            </a:r>
            <a:endParaRPr lang="en-GB" sz="2400" b="1" dirty="0">
              <a:solidFill>
                <a:srgbClr val="ED862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6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FE3A5539-37DD-DB5C-71BE-703A9899298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338B422-CF02-1DD3-FBE7-3286D6E364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87" t="10823" r="9307" b="5574"/>
          <a:stretch/>
        </p:blipFill>
        <p:spPr>
          <a:xfrm>
            <a:off x="2745869" y="3063124"/>
            <a:ext cx="6878506" cy="3895029"/>
          </a:xfrm>
          <a:prstGeom prst="rect">
            <a:avLst/>
          </a:prstGeom>
          <a:effectLst>
            <a:outerShdw blurRad="63500" sx="102000" sy="102000" algn="ctr" rotWithShape="0">
              <a:prstClr val="black">
                <a:alpha val="40000"/>
              </a:prstClr>
            </a:outerShdw>
          </a:effectLst>
        </p:spPr>
      </p:pic>
      <p:sp>
        <p:nvSpPr>
          <p:cNvPr id="315" name="Google Shape;315;p13">
            <a:extLst>
              <a:ext uri="{FF2B5EF4-FFF2-40B4-BE49-F238E27FC236}">
                <a16:creationId xmlns:a16="http://schemas.microsoft.com/office/drawing/2014/main" id="{21B91C05-4810-C7D7-CD88-B1630EBE718B}"/>
              </a:ext>
            </a:extLst>
          </p:cNvPr>
          <p:cNvSpPr txBox="1">
            <a:spLocks noGrp="1"/>
          </p:cNvSpPr>
          <p:nvPr>
            <p:ph type="body" idx="1"/>
          </p:nvPr>
        </p:nvSpPr>
        <p:spPr>
          <a:xfrm>
            <a:off x="800703" y="1138165"/>
            <a:ext cx="11144369" cy="384991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pPr>
            <a:r>
              <a:rPr lang="en-GB" dirty="0"/>
              <a:t>AI and robotics often go hand in hand. Robotics involves creating machines that can perform tasks in the physical world.  When combined with AI, robots can navigate, make decisions, and interact with their environment intelligently. </a:t>
            </a:r>
          </a:p>
          <a:p>
            <a:pPr marL="0" lvl="0" indent="0" algn="l" rtl="0">
              <a:lnSpc>
                <a:spcPct val="90000"/>
              </a:lnSpc>
              <a:spcBef>
                <a:spcPts val="0"/>
              </a:spcBef>
              <a:spcAft>
                <a:spcPts val="0"/>
              </a:spcAft>
              <a:buClr>
                <a:srgbClr val="282666"/>
              </a:buClr>
              <a:buSzPts val="2400"/>
            </a:pPr>
            <a:endParaRPr lang="en-GB" dirty="0"/>
          </a:p>
          <a:p>
            <a:pPr marL="0" lvl="0" indent="0" algn="l" rtl="0">
              <a:lnSpc>
                <a:spcPct val="90000"/>
              </a:lnSpc>
              <a:spcBef>
                <a:spcPts val="0"/>
              </a:spcBef>
              <a:spcAft>
                <a:spcPts val="0"/>
              </a:spcAft>
              <a:buClr>
                <a:srgbClr val="282666"/>
              </a:buClr>
              <a:buSzPts val="2400"/>
            </a:pPr>
            <a:r>
              <a:rPr lang="en-GB" dirty="0"/>
              <a:t>Think of a </a:t>
            </a:r>
            <a:r>
              <a:rPr lang="en-GB" b="1" dirty="0"/>
              <a:t>robot vacuum that cleans your house; </a:t>
            </a:r>
            <a:r>
              <a:rPr lang="en-GB" dirty="0"/>
              <a:t>it uses AI to navigate around furniture and avoid obstacles.</a:t>
            </a:r>
          </a:p>
        </p:txBody>
      </p:sp>
      <p:sp>
        <p:nvSpPr>
          <p:cNvPr id="316" name="Google Shape;316;p13">
            <a:extLst>
              <a:ext uri="{FF2B5EF4-FFF2-40B4-BE49-F238E27FC236}">
                <a16:creationId xmlns:a16="http://schemas.microsoft.com/office/drawing/2014/main" id="{3B80083C-6A3E-95BC-FEBB-39F2099D345F}"/>
              </a:ext>
            </a:extLst>
          </p:cNvPr>
          <p:cNvSpPr txBox="1">
            <a:spLocks noGrp="1"/>
          </p:cNvSpPr>
          <p:nvPr>
            <p:ph type="body" idx="2"/>
          </p:nvPr>
        </p:nvSpPr>
        <p:spPr>
          <a:xfrm>
            <a:off x="776609" y="255420"/>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What is Robotics?</a:t>
            </a:r>
            <a:endParaRPr dirty="0"/>
          </a:p>
        </p:txBody>
      </p:sp>
      <p:pic>
        <p:nvPicPr>
          <p:cNvPr id="3" name="Online Media 2" title="What is Artificial Intelligence (A.I.) and Robotics?">
            <a:hlinkClick r:id="" action="ppaction://media"/>
            <a:extLst>
              <a:ext uri="{FF2B5EF4-FFF2-40B4-BE49-F238E27FC236}">
                <a16:creationId xmlns:a16="http://schemas.microsoft.com/office/drawing/2014/main" id="{07020479-B7D9-CA10-7FE3-50703380E69D}"/>
              </a:ext>
            </a:extLst>
          </p:cNvPr>
          <p:cNvPicPr>
            <a:picLocks noRot="1" noChangeAspect="1"/>
          </p:cNvPicPr>
          <p:nvPr>
            <a:videoFile r:link="rId1"/>
          </p:nvPr>
        </p:nvPicPr>
        <p:blipFill>
          <a:blip r:embed="rId5"/>
          <a:stretch>
            <a:fillRect/>
          </a:stretch>
        </p:blipFill>
        <p:spPr>
          <a:xfrm>
            <a:off x="3719384" y="3336403"/>
            <a:ext cx="4961629" cy="2937075"/>
          </a:xfrm>
          <a:prstGeom prst="rect">
            <a:avLst/>
          </a:prstGeom>
        </p:spPr>
      </p:pic>
      <p:sp>
        <p:nvSpPr>
          <p:cNvPr id="5" name="TextBox 4">
            <a:extLst>
              <a:ext uri="{FF2B5EF4-FFF2-40B4-BE49-F238E27FC236}">
                <a16:creationId xmlns:a16="http://schemas.microsoft.com/office/drawing/2014/main" id="{2B87F29F-1C05-8DD2-252C-2247C7937BBF}"/>
              </a:ext>
            </a:extLst>
          </p:cNvPr>
          <p:cNvSpPr txBox="1"/>
          <p:nvPr/>
        </p:nvSpPr>
        <p:spPr>
          <a:xfrm>
            <a:off x="126156" y="4020110"/>
            <a:ext cx="2851208" cy="1569660"/>
          </a:xfrm>
          <a:prstGeom prst="rect">
            <a:avLst/>
          </a:prstGeom>
          <a:noFill/>
        </p:spPr>
        <p:txBody>
          <a:bodyPr wrap="square">
            <a:spAutoFit/>
          </a:bodyPr>
          <a:lstStyle/>
          <a:p>
            <a:pPr algn="ctr"/>
            <a:r>
              <a:rPr lang="en-GB" sz="2400" b="1" i="0" u="none" strike="noStrike" dirty="0">
                <a:solidFill>
                  <a:srgbClr val="ED8623"/>
                </a:solidFill>
                <a:effectLst/>
                <a:latin typeface="Calibri" panose="020F0502020204030204" pitchFamily="34" charset="0"/>
                <a:cs typeface="Calibri" panose="020F0502020204030204" pitchFamily="34" charset="0"/>
              </a:rPr>
              <a:t>WATCH the 4-minute explainer </a:t>
            </a:r>
            <a:r>
              <a:rPr lang="en-GB" sz="2400" b="1" i="0" u="none" strike="noStrike" dirty="0">
                <a:solidFill>
                  <a:srgbClr val="ED8623"/>
                </a:solidFill>
                <a:effectLst/>
                <a:latin typeface="Calibri" panose="020F0502020204030204" pitchFamily="34" charset="0"/>
                <a:cs typeface="Calibri" panose="020F0502020204030204" pitchFamily="34" charset="0"/>
                <a:hlinkClick r:id="rId6"/>
              </a:rPr>
              <a:t>video </a:t>
            </a:r>
            <a:r>
              <a:rPr lang="en-GB" sz="2400" b="1" i="0" u="none" strike="noStrike" dirty="0">
                <a:solidFill>
                  <a:srgbClr val="ED8623"/>
                </a:solidFill>
                <a:effectLst/>
                <a:latin typeface="Calibri" panose="020F0502020204030204" pitchFamily="34" charset="0"/>
                <a:cs typeface="Calibri" panose="020F0502020204030204" pitchFamily="34" charset="0"/>
              </a:rPr>
              <a:t>on Robotics withing AI…</a:t>
            </a:r>
            <a:endParaRPr lang="en-GB" sz="2400" b="1" dirty="0">
              <a:solidFill>
                <a:srgbClr val="ED862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129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61AC0448-7E57-EA57-1C15-3FA064BE14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C36E8F-10DE-4EAF-CD92-88DF2EA734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87" t="10823" r="9307" b="5574"/>
          <a:stretch/>
        </p:blipFill>
        <p:spPr>
          <a:xfrm>
            <a:off x="2745869" y="3063124"/>
            <a:ext cx="6878506" cy="3895029"/>
          </a:xfrm>
          <a:prstGeom prst="rect">
            <a:avLst/>
          </a:prstGeom>
          <a:effectLst>
            <a:outerShdw blurRad="63500" sx="102000" sy="102000" algn="ctr" rotWithShape="0">
              <a:prstClr val="black">
                <a:alpha val="40000"/>
              </a:prstClr>
            </a:outerShdw>
          </a:effectLst>
        </p:spPr>
      </p:pic>
      <p:sp>
        <p:nvSpPr>
          <p:cNvPr id="283" name="Google Shape;283;p9">
            <a:extLst>
              <a:ext uri="{FF2B5EF4-FFF2-40B4-BE49-F238E27FC236}">
                <a16:creationId xmlns:a16="http://schemas.microsoft.com/office/drawing/2014/main" id="{090EF09D-1745-A16D-1963-A3CAD38B84FF}"/>
              </a:ext>
            </a:extLst>
          </p:cNvPr>
          <p:cNvSpPr txBox="1">
            <a:spLocks noGrp="1"/>
          </p:cNvSpPr>
          <p:nvPr>
            <p:ph type="body" idx="1"/>
          </p:nvPr>
        </p:nvSpPr>
        <p:spPr>
          <a:xfrm>
            <a:off x="493981" y="1009360"/>
            <a:ext cx="11382281" cy="3356949"/>
          </a:xfrm>
          <a:prstGeom prst="rect">
            <a:avLst/>
          </a:prstGeom>
          <a:noFill/>
          <a:ln>
            <a:noFill/>
          </a:ln>
        </p:spPr>
        <p:txBody>
          <a:bodyPr spcFirstLastPara="1" wrap="square" lIns="91425" tIns="45700" rIns="91425" bIns="45700" anchor="t" anchorCtr="0">
            <a:noAutofit/>
          </a:bodyPr>
          <a:lstStyle/>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Computer vision enables machines to </a:t>
            </a:r>
            <a:r>
              <a:rPr lang="en-GB" b="1" kern="100" dirty="0">
                <a:effectLst/>
                <a:latin typeface="Calibri" panose="020F0502020204030204" pitchFamily="34" charset="0"/>
                <a:ea typeface="Corbel" panose="020B0503020204020204" pitchFamily="34" charset="0"/>
                <a:cs typeface="Calibri" panose="020F0502020204030204" pitchFamily="34" charset="0"/>
              </a:rPr>
              <a:t>interpret and understand visual information </a:t>
            </a:r>
            <a:r>
              <a:rPr lang="en-GB" kern="100" dirty="0">
                <a:effectLst/>
                <a:latin typeface="Calibri" panose="020F0502020204030204" pitchFamily="34" charset="0"/>
                <a:ea typeface="Corbel" panose="020B0503020204020204" pitchFamily="34" charset="0"/>
                <a:cs typeface="Calibri" panose="020F0502020204030204" pitchFamily="34" charset="0"/>
              </a:rPr>
              <a:t>from the world.  This technology is used in </a:t>
            </a:r>
            <a:r>
              <a:rPr lang="en-GB" b="1" kern="100" dirty="0">
                <a:effectLst/>
                <a:latin typeface="Calibri" panose="020F0502020204030204" pitchFamily="34" charset="0"/>
                <a:ea typeface="Corbel" panose="020B0503020204020204" pitchFamily="34" charset="0"/>
                <a:cs typeface="Calibri" panose="020F0502020204030204" pitchFamily="34" charset="0"/>
              </a:rPr>
              <a:t>self-driving cars</a:t>
            </a:r>
            <a:r>
              <a:rPr lang="en-GB" kern="100" dirty="0">
                <a:effectLst/>
                <a:latin typeface="Calibri" panose="020F0502020204030204" pitchFamily="34" charset="0"/>
                <a:ea typeface="Corbel" panose="020B0503020204020204" pitchFamily="34" charset="0"/>
                <a:cs typeface="Calibri" panose="020F0502020204030204" pitchFamily="34" charset="0"/>
              </a:rPr>
              <a:t>, which need to recognise and respond to road signs, pedestrians, and other vehicles. </a:t>
            </a:r>
          </a:p>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It also </a:t>
            </a:r>
            <a:r>
              <a:rPr lang="en-GB" b="1" kern="100" dirty="0">
                <a:effectLst/>
                <a:latin typeface="Calibri" panose="020F0502020204030204" pitchFamily="34" charset="0"/>
                <a:ea typeface="Corbel" panose="020B0503020204020204" pitchFamily="34" charset="0"/>
                <a:cs typeface="Calibri" panose="020F0502020204030204" pitchFamily="34" charset="0"/>
              </a:rPr>
              <a:t>powers facial recognition systems </a:t>
            </a:r>
            <a:r>
              <a:rPr lang="en-GB" kern="100" dirty="0">
                <a:effectLst/>
                <a:latin typeface="Calibri" panose="020F0502020204030204" pitchFamily="34" charset="0"/>
                <a:ea typeface="Corbel" panose="020B0503020204020204" pitchFamily="34" charset="0"/>
                <a:cs typeface="Calibri" panose="020F0502020204030204" pitchFamily="34" charset="0"/>
              </a:rPr>
              <a:t>and helps diagnose medical images in healthcare.</a:t>
            </a:r>
          </a:p>
        </p:txBody>
      </p:sp>
      <p:sp>
        <p:nvSpPr>
          <p:cNvPr id="284" name="Google Shape;284;p9">
            <a:extLst>
              <a:ext uri="{FF2B5EF4-FFF2-40B4-BE49-F238E27FC236}">
                <a16:creationId xmlns:a16="http://schemas.microsoft.com/office/drawing/2014/main" id="{6ABA757B-5091-BE67-20AC-4838F20A759D}"/>
              </a:ext>
            </a:extLst>
          </p:cNvPr>
          <p:cNvSpPr txBox="1">
            <a:spLocks noGrp="1"/>
          </p:cNvSpPr>
          <p:nvPr>
            <p:ph type="body" idx="2"/>
          </p:nvPr>
        </p:nvSpPr>
        <p:spPr>
          <a:xfrm>
            <a:off x="648625" y="295651"/>
            <a:ext cx="5297619"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What is Computer vision?</a:t>
            </a:r>
            <a:endParaRPr dirty="0"/>
          </a:p>
        </p:txBody>
      </p:sp>
      <p:pic>
        <p:nvPicPr>
          <p:cNvPr id="2" name="Online Media 1" title="What Is Computer Vision &amp; Why Does It Matter?">
            <a:hlinkClick r:id="" action="ppaction://media"/>
            <a:extLst>
              <a:ext uri="{FF2B5EF4-FFF2-40B4-BE49-F238E27FC236}">
                <a16:creationId xmlns:a16="http://schemas.microsoft.com/office/drawing/2014/main" id="{5BA35BB3-7CBE-D0EF-871B-A2A760AF0C90}"/>
              </a:ext>
            </a:extLst>
          </p:cNvPr>
          <p:cNvPicPr>
            <a:picLocks noRot="1" noChangeAspect="1"/>
          </p:cNvPicPr>
          <p:nvPr>
            <a:videoFile r:link="rId1"/>
          </p:nvPr>
        </p:nvPicPr>
        <p:blipFill>
          <a:blip r:embed="rId5"/>
          <a:stretch>
            <a:fillRect/>
          </a:stretch>
        </p:blipFill>
        <p:spPr>
          <a:xfrm>
            <a:off x="3761772" y="3345084"/>
            <a:ext cx="4932044" cy="2870521"/>
          </a:xfrm>
          <a:prstGeom prst="rect">
            <a:avLst/>
          </a:prstGeom>
        </p:spPr>
      </p:pic>
      <p:sp>
        <p:nvSpPr>
          <p:cNvPr id="4" name="TextBox 3">
            <a:extLst>
              <a:ext uri="{FF2B5EF4-FFF2-40B4-BE49-F238E27FC236}">
                <a16:creationId xmlns:a16="http://schemas.microsoft.com/office/drawing/2014/main" id="{818E447A-CB1B-235C-13D5-F15A3C112F1D}"/>
              </a:ext>
            </a:extLst>
          </p:cNvPr>
          <p:cNvSpPr txBox="1"/>
          <p:nvPr/>
        </p:nvSpPr>
        <p:spPr>
          <a:xfrm>
            <a:off x="648625" y="3995514"/>
            <a:ext cx="2851208" cy="1569660"/>
          </a:xfrm>
          <a:prstGeom prst="rect">
            <a:avLst/>
          </a:prstGeom>
          <a:noFill/>
        </p:spPr>
        <p:txBody>
          <a:bodyPr wrap="square">
            <a:spAutoFit/>
          </a:bodyPr>
          <a:lstStyle/>
          <a:p>
            <a:pPr algn="ctr"/>
            <a:r>
              <a:rPr lang="en-GB" sz="2400" b="1" i="0" u="none" strike="noStrike" dirty="0">
                <a:solidFill>
                  <a:srgbClr val="ED8623"/>
                </a:solidFill>
                <a:effectLst/>
                <a:latin typeface="Calibri" panose="020F0502020204030204" pitchFamily="34" charset="0"/>
                <a:cs typeface="Calibri" panose="020F0502020204030204" pitchFamily="34" charset="0"/>
              </a:rPr>
              <a:t>WATCH the 2-minute explainer </a:t>
            </a:r>
            <a:r>
              <a:rPr lang="en-GB" sz="2400" b="1" i="0" u="none" strike="noStrike" dirty="0">
                <a:solidFill>
                  <a:srgbClr val="ED8623"/>
                </a:solidFill>
                <a:effectLst/>
                <a:latin typeface="Calibri" panose="020F0502020204030204" pitchFamily="34" charset="0"/>
                <a:cs typeface="Calibri" panose="020F0502020204030204" pitchFamily="34" charset="0"/>
                <a:hlinkClick r:id="rId6"/>
              </a:rPr>
              <a:t>video </a:t>
            </a:r>
            <a:r>
              <a:rPr lang="en-GB" sz="2400" b="1" i="0" u="none" strike="noStrike" dirty="0">
                <a:solidFill>
                  <a:srgbClr val="ED8623"/>
                </a:solidFill>
                <a:effectLst/>
                <a:latin typeface="Calibri" panose="020F0502020204030204" pitchFamily="34" charset="0"/>
                <a:cs typeface="Calibri" panose="020F0502020204030204" pitchFamily="34" charset="0"/>
              </a:rPr>
              <a:t>on Computer Vision…</a:t>
            </a:r>
            <a:endParaRPr lang="en-GB" sz="2400" b="1" dirty="0">
              <a:solidFill>
                <a:srgbClr val="ED862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974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DAB0-0882-0677-48D1-E8A4C0BA9E0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1E0552-71F5-1D4F-A127-49529206A57F}"/>
              </a:ext>
            </a:extLst>
          </p:cNvPr>
          <p:cNvSpPr>
            <a:spLocks noGrp="1"/>
          </p:cNvSpPr>
          <p:nvPr>
            <p:ph type="body" sz="quarter" idx="16"/>
          </p:nvPr>
        </p:nvSpPr>
        <p:spPr>
          <a:xfrm>
            <a:off x="1619810" y="2472714"/>
            <a:ext cx="4015460" cy="3066422"/>
          </a:xfrm>
        </p:spPr>
        <p:txBody>
          <a:bodyPr/>
          <a:lstStyle/>
          <a:p>
            <a:r>
              <a:rPr lang="en-GB" dirty="0">
                <a:latin typeface="Calibri" panose="020F0502020204030204" pitchFamily="34" charset="0"/>
                <a:cs typeface="Calibri" panose="020F0502020204030204" pitchFamily="34" charset="0"/>
              </a:rPr>
              <a:t>A specific look at Generative AI</a:t>
            </a:r>
          </a:p>
        </p:txBody>
      </p:sp>
      <p:sp>
        <p:nvSpPr>
          <p:cNvPr id="5" name="Text Placeholder 4">
            <a:extLst>
              <a:ext uri="{FF2B5EF4-FFF2-40B4-BE49-F238E27FC236}">
                <a16:creationId xmlns:a16="http://schemas.microsoft.com/office/drawing/2014/main" id="{32E9A6AB-9464-474B-C975-2F7D495CF150}"/>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02</a:t>
            </a:r>
          </a:p>
        </p:txBody>
      </p:sp>
      <p:pic>
        <p:nvPicPr>
          <p:cNvPr id="8" name="Picture Placeholder 7">
            <a:extLst>
              <a:ext uri="{FF2B5EF4-FFF2-40B4-BE49-F238E27FC236}">
                <a16:creationId xmlns:a16="http://schemas.microsoft.com/office/drawing/2014/main" id="{E3B10E31-EECF-1A9E-0B4F-D9CEEA2099D6}"/>
              </a:ext>
            </a:extLst>
          </p:cNvPr>
          <p:cNvPicPr>
            <a:picLocks noGrp="1" noChangeAspect="1"/>
          </p:cNvPicPr>
          <p:nvPr>
            <p:ph type="pic" sz="quarter" idx="19"/>
          </p:nvPr>
        </p:nvPicPr>
        <p:blipFill>
          <a:blip r:embed="rId2"/>
          <a:srcRect l="2021" r="2021"/>
          <a:stretch/>
        </p:blipFill>
        <p:spPr/>
      </p:pic>
      <p:pic>
        <p:nvPicPr>
          <p:cNvPr id="9" name="Picture 8">
            <a:extLst>
              <a:ext uri="{FF2B5EF4-FFF2-40B4-BE49-F238E27FC236}">
                <a16:creationId xmlns:a16="http://schemas.microsoft.com/office/drawing/2014/main" id="{EDF295C8-CB8B-56A8-ACE6-600DBA9A7A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229436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6C4C4-2939-2AFF-CF56-5280AAB7CAA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17FD792-05AB-1D96-0F73-CF1362F07E59}"/>
              </a:ext>
            </a:extLst>
          </p:cNvPr>
          <p:cNvSpPr>
            <a:spLocks noGrp="1"/>
          </p:cNvSpPr>
          <p:nvPr>
            <p:ph type="body" idx="3"/>
          </p:nvPr>
        </p:nvSpPr>
        <p:spPr>
          <a:xfrm>
            <a:off x="5259079" y="1392379"/>
            <a:ext cx="6414237" cy="3253155"/>
          </a:xfrm>
        </p:spPr>
        <p:txBody>
          <a:bodyPr/>
          <a:lstStyle/>
          <a:p>
            <a:pPr marL="228600" indent="0"/>
            <a:r>
              <a:rPr lang="en-GB" kern="100" dirty="0">
                <a:effectLst/>
                <a:latin typeface="Calibri" panose="020F0502020204030204" pitchFamily="34" charset="0"/>
                <a:ea typeface="Corbel" panose="020B0503020204020204" pitchFamily="34" charset="0"/>
                <a:cs typeface="Calibri" panose="020F0502020204030204" pitchFamily="34" charset="0"/>
              </a:rPr>
              <a:t>Now you have an understanding of Artificial Intelligence, understanding Generative AI (</a:t>
            </a:r>
            <a:r>
              <a:rPr lang="en-GB" kern="100" dirty="0" err="1">
                <a:effectLst/>
                <a:latin typeface="Calibri" panose="020F0502020204030204" pitchFamily="34" charset="0"/>
                <a:ea typeface="Corbel" panose="020B0503020204020204" pitchFamily="34" charset="0"/>
                <a:cs typeface="Calibri" panose="020F0502020204030204" pitchFamily="34" charset="0"/>
              </a:rPr>
              <a:t>GenAI</a:t>
            </a:r>
            <a:r>
              <a:rPr lang="en-GB" kern="100" dirty="0">
                <a:effectLst/>
                <a:latin typeface="Calibri" panose="020F0502020204030204" pitchFamily="34" charset="0"/>
                <a:ea typeface="Corbel" panose="020B0503020204020204" pitchFamily="34" charset="0"/>
                <a:cs typeface="Calibri" panose="020F0502020204030204" pitchFamily="34" charset="0"/>
              </a:rPr>
              <a:t>) is easy! </a:t>
            </a:r>
          </a:p>
          <a:p>
            <a:pPr marL="228600" indent="0"/>
            <a:r>
              <a:rPr lang="en-GB" b="1" kern="100" dirty="0">
                <a:effectLst/>
                <a:latin typeface="Calibri" panose="020F0502020204030204" pitchFamily="34" charset="0"/>
                <a:ea typeface="Corbel" panose="020B0503020204020204" pitchFamily="34" charset="0"/>
                <a:cs typeface="Calibri" panose="020F0502020204030204" pitchFamily="34" charset="0"/>
              </a:rPr>
              <a:t>Regular AI vs. Generative AI </a:t>
            </a:r>
            <a:r>
              <a:rPr lang="en-GB" kern="100" dirty="0">
                <a:effectLst/>
                <a:latin typeface="Calibri" panose="020F0502020204030204" pitchFamily="34" charset="0"/>
                <a:ea typeface="Corbel" panose="020B0503020204020204" pitchFamily="34" charset="0"/>
                <a:cs typeface="Calibri" panose="020F0502020204030204" pitchFamily="34" charset="0"/>
              </a:rPr>
              <a:t>– What’s the Difference?</a:t>
            </a:r>
          </a:p>
          <a:p>
            <a:pPr marL="228600" indent="0"/>
            <a:endParaRPr lang="en-GB" dirty="0"/>
          </a:p>
        </p:txBody>
      </p:sp>
      <p:sp>
        <p:nvSpPr>
          <p:cNvPr id="5" name="Text Placeholder 4">
            <a:extLst>
              <a:ext uri="{FF2B5EF4-FFF2-40B4-BE49-F238E27FC236}">
                <a16:creationId xmlns:a16="http://schemas.microsoft.com/office/drawing/2014/main" id="{5C2CDCE3-C022-4269-6828-E08BA01D9463}"/>
              </a:ext>
            </a:extLst>
          </p:cNvPr>
          <p:cNvSpPr>
            <a:spLocks noGrp="1"/>
          </p:cNvSpPr>
          <p:nvPr>
            <p:ph type="body" idx="4"/>
          </p:nvPr>
        </p:nvSpPr>
        <p:spPr>
          <a:xfrm>
            <a:off x="5259079" y="588725"/>
            <a:ext cx="6961476" cy="803654"/>
          </a:xfrm>
        </p:spPr>
        <p:txBody>
          <a:bodyPr/>
          <a:lstStyle/>
          <a:p>
            <a:r>
              <a:rPr lang="en-GB" dirty="0"/>
              <a:t>What is Generative AI?</a:t>
            </a:r>
          </a:p>
        </p:txBody>
      </p:sp>
      <p:pic>
        <p:nvPicPr>
          <p:cNvPr id="3" name="Picture 2">
            <a:extLst>
              <a:ext uri="{FF2B5EF4-FFF2-40B4-BE49-F238E27FC236}">
                <a16:creationId xmlns:a16="http://schemas.microsoft.com/office/drawing/2014/main" id="{6894AB1D-CEF6-2E74-20CE-8F6841D16458}"/>
              </a:ext>
            </a:extLst>
          </p:cNvPr>
          <p:cNvPicPr>
            <a:picLocks noChangeAspect="1"/>
          </p:cNvPicPr>
          <p:nvPr/>
        </p:nvPicPr>
        <p:blipFill>
          <a:blip r:embed="rId3"/>
          <a:stretch>
            <a:fillRect/>
          </a:stretch>
        </p:blipFill>
        <p:spPr>
          <a:xfrm>
            <a:off x="-565164" y="1261641"/>
            <a:ext cx="5969250" cy="5969250"/>
          </a:xfrm>
          <a:prstGeom prst="rect">
            <a:avLst/>
          </a:prstGeom>
        </p:spPr>
      </p:pic>
      <p:graphicFrame>
        <p:nvGraphicFramePr>
          <p:cNvPr id="6" name="Table 5">
            <a:extLst>
              <a:ext uri="{FF2B5EF4-FFF2-40B4-BE49-F238E27FC236}">
                <a16:creationId xmlns:a16="http://schemas.microsoft.com/office/drawing/2014/main" id="{5217268E-9AF6-3535-BD07-A88DE7C4BFFF}"/>
              </a:ext>
            </a:extLst>
          </p:cNvPr>
          <p:cNvGraphicFramePr>
            <a:graphicFrameLocks noGrp="1"/>
          </p:cNvGraphicFramePr>
          <p:nvPr>
            <p:extLst>
              <p:ext uri="{D42A27DB-BD31-4B8C-83A1-F6EECF244321}">
                <p14:modId xmlns:p14="http://schemas.microsoft.com/office/powerpoint/2010/main" val="2843702528"/>
              </p:ext>
            </p:extLst>
          </p:nvPr>
        </p:nvGraphicFramePr>
        <p:xfrm>
          <a:off x="5464140" y="3675122"/>
          <a:ext cx="6209176" cy="2804160"/>
        </p:xfrm>
        <a:graphic>
          <a:graphicData uri="http://schemas.openxmlformats.org/drawingml/2006/table">
            <a:tbl>
              <a:tblPr firstRow="1" bandRow="1">
                <a:tableStyleId>{5C22544A-7EE6-4342-B048-85BDC9FD1C3A}</a:tableStyleId>
              </a:tblPr>
              <a:tblGrid>
                <a:gridCol w="3104588">
                  <a:extLst>
                    <a:ext uri="{9D8B030D-6E8A-4147-A177-3AD203B41FA5}">
                      <a16:colId xmlns:a16="http://schemas.microsoft.com/office/drawing/2014/main" val="849600394"/>
                    </a:ext>
                  </a:extLst>
                </a:gridCol>
                <a:gridCol w="3104588">
                  <a:extLst>
                    <a:ext uri="{9D8B030D-6E8A-4147-A177-3AD203B41FA5}">
                      <a16:colId xmlns:a16="http://schemas.microsoft.com/office/drawing/2014/main" val="27338175"/>
                    </a:ext>
                  </a:extLst>
                </a:gridCol>
              </a:tblGrid>
              <a:tr h="370840">
                <a:tc>
                  <a:txBody>
                    <a:bodyPr/>
                    <a:lstStyle/>
                    <a:p>
                      <a:r>
                        <a:rPr lang="en-GB" sz="2000" b="1" dirty="0">
                          <a:latin typeface="Calibri" panose="020F0502020204030204" pitchFamily="34" charset="0"/>
                          <a:cs typeface="Calibri" panose="020F0502020204030204" pitchFamily="34" charset="0"/>
                        </a:rPr>
                        <a:t>Traditional AI 🤓</a:t>
                      </a:r>
                      <a:endParaRPr lang="en-GB" sz="2000" dirty="0">
                        <a:latin typeface="Calibri" panose="020F0502020204030204" pitchFamily="34" charset="0"/>
                        <a:cs typeface="Calibri" panose="020F0502020204030204" pitchFamily="34" charset="0"/>
                      </a:endParaRPr>
                    </a:p>
                  </a:txBody>
                  <a:tcPr anchor="ctr">
                    <a:solidFill>
                      <a:srgbClr val="7030A0"/>
                    </a:solidFill>
                  </a:tcPr>
                </a:tc>
                <a:tc>
                  <a:txBody>
                    <a:bodyPr/>
                    <a:lstStyle/>
                    <a:p>
                      <a:r>
                        <a:rPr lang="en-GB" sz="2000" b="1" dirty="0">
                          <a:latin typeface="Calibri" panose="020F0502020204030204" pitchFamily="34" charset="0"/>
                          <a:cs typeface="Calibri" panose="020F0502020204030204" pitchFamily="34" charset="0"/>
                        </a:rPr>
                        <a:t>Generative AI 🎨</a:t>
                      </a:r>
                      <a:endParaRPr lang="en-GB" sz="2000" dirty="0">
                        <a:latin typeface="Calibri" panose="020F0502020204030204" pitchFamily="34" charset="0"/>
                        <a:cs typeface="Calibri" panose="020F0502020204030204" pitchFamily="34" charset="0"/>
                      </a:endParaRPr>
                    </a:p>
                  </a:txBody>
                  <a:tcPr anchor="ctr">
                    <a:solidFill>
                      <a:srgbClr val="BC8FDD"/>
                    </a:solidFill>
                  </a:tcPr>
                </a:tc>
                <a:extLst>
                  <a:ext uri="{0D108BD9-81ED-4DB2-BD59-A6C34878D82A}">
                    <a16:rowId xmlns:a16="http://schemas.microsoft.com/office/drawing/2014/main" val="246488480"/>
                  </a:ext>
                </a:extLst>
              </a:tr>
              <a:tr h="370840">
                <a:tc>
                  <a:txBody>
                    <a:bodyPr/>
                    <a:lstStyle/>
                    <a:p>
                      <a:r>
                        <a:rPr lang="en-GB" sz="2000" b="1" dirty="0">
                          <a:solidFill>
                            <a:srgbClr val="282666"/>
                          </a:solidFill>
                          <a:latin typeface="Calibri" panose="020F0502020204030204" pitchFamily="34" charset="0"/>
                          <a:cs typeface="Calibri" panose="020F0502020204030204" pitchFamily="34" charset="0"/>
                        </a:rPr>
                        <a:t>Analyses data and makes decisions</a:t>
                      </a:r>
                    </a:p>
                  </a:txBody>
                  <a:tcPr anchor="ctr"/>
                </a:tc>
                <a:tc>
                  <a:txBody>
                    <a:bodyPr/>
                    <a:lstStyle/>
                    <a:p>
                      <a:r>
                        <a:rPr lang="en-GB" sz="2000" b="1" dirty="0">
                          <a:solidFill>
                            <a:srgbClr val="282666"/>
                          </a:solidFill>
                          <a:latin typeface="Calibri" panose="020F0502020204030204" pitchFamily="34" charset="0"/>
                          <a:cs typeface="Calibri" panose="020F0502020204030204" pitchFamily="34" charset="0"/>
                        </a:rPr>
                        <a:t>Creates new content from scratch</a:t>
                      </a:r>
                    </a:p>
                  </a:txBody>
                  <a:tcPr anchor="ctr"/>
                </a:tc>
                <a:extLst>
                  <a:ext uri="{0D108BD9-81ED-4DB2-BD59-A6C34878D82A}">
                    <a16:rowId xmlns:a16="http://schemas.microsoft.com/office/drawing/2014/main" val="1471921358"/>
                  </a:ext>
                </a:extLst>
              </a:tr>
              <a:tr h="370840">
                <a:tc>
                  <a:txBody>
                    <a:bodyPr/>
                    <a:lstStyle/>
                    <a:p>
                      <a:r>
                        <a:rPr lang="en-GB" sz="2000" b="1" dirty="0">
                          <a:solidFill>
                            <a:srgbClr val="282666"/>
                          </a:solidFill>
                          <a:latin typeface="Calibri" panose="020F0502020204030204" pitchFamily="34" charset="0"/>
                          <a:cs typeface="Calibri" panose="020F0502020204030204" pitchFamily="34" charset="0"/>
                        </a:rPr>
                        <a:t>Used for tasks like fraud detection or predicting trends</a:t>
                      </a:r>
                    </a:p>
                  </a:txBody>
                  <a:tcPr anchor="ctr"/>
                </a:tc>
                <a:tc>
                  <a:txBody>
                    <a:bodyPr/>
                    <a:lstStyle/>
                    <a:p>
                      <a:r>
                        <a:rPr lang="en-GB" sz="2000" b="1" dirty="0">
                          <a:solidFill>
                            <a:srgbClr val="282666"/>
                          </a:solidFill>
                          <a:latin typeface="Calibri" panose="020F0502020204030204" pitchFamily="34" charset="0"/>
                          <a:cs typeface="Calibri" panose="020F0502020204030204" pitchFamily="34" charset="0"/>
                        </a:rPr>
                        <a:t>Can generate text, images, music, and more</a:t>
                      </a:r>
                    </a:p>
                  </a:txBody>
                  <a:tcPr anchor="ctr"/>
                </a:tc>
                <a:extLst>
                  <a:ext uri="{0D108BD9-81ED-4DB2-BD59-A6C34878D82A}">
                    <a16:rowId xmlns:a16="http://schemas.microsoft.com/office/drawing/2014/main" val="2627330035"/>
                  </a:ext>
                </a:extLst>
              </a:tr>
              <a:tr h="370840">
                <a:tc>
                  <a:txBody>
                    <a:bodyPr/>
                    <a:lstStyle/>
                    <a:p>
                      <a:r>
                        <a:rPr lang="en-GB" sz="2000" b="1" dirty="0">
                          <a:solidFill>
                            <a:srgbClr val="282666"/>
                          </a:solidFill>
                          <a:latin typeface="Calibri" panose="020F0502020204030204" pitchFamily="34" charset="0"/>
                          <a:cs typeface="Calibri" panose="020F0502020204030204" pitchFamily="34" charset="0"/>
                        </a:rPr>
                        <a:t>Think of AI as a really smart assistant</a:t>
                      </a:r>
                    </a:p>
                  </a:txBody>
                  <a:tcPr anchor="ctr"/>
                </a:tc>
                <a:tc>
                  <a:txBody>
                    <a:bodyPr/>
                    <a:lstStyle/>
                    <a:p>
                      <a:r>
                        <a:rPr lang="en-GB" sz="2000" b="1" dirty="0">
                          <a:solidFill>
                            <a:srgbClr val="282666"/>
                          </a:solidFill>
                          <a:latin typeface="Calibri" panose="020F0502020204030204" pitchFamily="34" charset="0"/>
                          <a:cs typeface="Calibri" panose="020F0502020204030204" pitchFamily="34" charset="0"/>
                        </a:rPr>
                        <a:t>Think of </a:t>
                      </a:r>
                      <a:r>
                        <a:rPr lang="en-GB" sz="2000" b="1" dirty="0" err="1">
                          <a:solidFill>
                            <a:srgbClr val="282666"/>
                          </a:solidFill>
                          <a:latin typeface="Calibri" panose="020F0502020204030204" pitchFamily="34" charset="0"/>
                          <a:cs typeface="Calibri" panose="020F0502020204030204" pitchFamily="34" charset="0"/>
                        </a:rPr>
                        <a:t>GenAI</a:t>
                      </a:r>
                      <a:r>
                        <a:rPr lang="en-GB" sz="2000" b="1" dirty="0">
                          <a:solidFill>
                            <a:srgbClr val="282666"/>
                          </a:solidFill>
                          <a:latin typeface="Calibri" panose="020F0502020204030204" pitchFamily="34" charset="0"/>
                          <a:cs typeface="Calibri" panose="020F0502020204030204" pitchFamily="34" charset="0"/>
                        </a:rPr>
                        <a:t> as a creative artist</a:t>
                      </a:r>
                    </a:p>
                  </a:txBody>
                  <a:tcPr anchor="ctr"/>
                </a:tc>
                <a:extLst>
                  <a:ext uri="{0D108BD9-81ED-4DB2-BD59-A6C34878D82A}">
                    <a16:rowId xmlns:a16="http://schemas.microsoft.com/office/drawing/2014/main" val="3904922968"/>
                  </a:ext>
                </a:extLst>
              </a:tr>
            </a:tbl>
          </a:graphicData>
        </a:graphic>
      </p:graphicFrame>
    </p:spTree>
    <p:extLst>
      <p:ext uri="{BB962C8B-B14F-4D97-AF65-F5344CB8AC3E}">
        <p14:creationId xmlns:p14="http://schemas.microsoft.com/office/powerpoint/2010/main" val="251839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99063CA-D437-051A-E9E0-775F2E903F9D}"/>
              </a:ext>
            </a:extLst>
          </p:cNvPr>
          <p:cNvSpPr>
            <a:spLocks noGrp="1"/>
          </p:cNvSpPr>
          <p:nvPr>
            <p:ph type="body" idx="3"/>
          </p:nvPr>
        </p:nvSpPr>
        <p:spPr>
          <a:xfrm>
            <a:off x="4578714" y="1499865"/>
            <a:ext cx="7245756" cy="5136601"/>
          </a:xfrm>
        </p:spPr>
        <p:txBody>
          <a:bodyPr/>
          <a:lstStyle/>
          <a:p>
            <a:pPr marL="228600" indent="0"/>
            <a:r>
              <a:rPr lang="en-GB" dirty="0"/>
              <a:t>While traditional AI focuses on making predictions, </a:t>
            </a:r>
            <a:r>
              <a:rPr lang="en-GB" dirty="0" err="1"/>
              <a:t>GenAI</a:t>
            </a:r>
            <a:r>
              <a:rPr lang="en-GB" dirty="0"/>
              <a:t> goes a step further—it creates or</a:t>
            </a:r>
            <a:r>
              <a:rPr lang="en-GB" b="1" dirty="0"/>
              <a:t> GENERATES </a:t>
            </a:r>
            <a:r>
              <a:rPr lang="en-GB" dirty="0"/>
              <a:t>things like! Imagine asking AI to write a poem, generate a digital painting, or even compose a song—that’s </a:t>
            </a:r>
            <a:r>
              <a:rPr lang="en-GB" dirty="0" err="1"/>
              <a:t>GenAI</a:t>
            </a:r>
            <a:r>
              <a:rPr lang="en-GB" dirty="0"/>
              <a:t> in action!</a:t>
            </a:r>
          </a:p>
          <a:p>
            <a:pPr marL="228600" indent="0"/>
            <a:r>
              <a:rPr lang="en-GB" dirty="0"/>
              <a:t>For example, if you ask: </a:t>
            </a:r>
            <a:r>
              <a:rPr lang="en-GB" b="1" dirty="0">
                <a:solidFill>
                  <a:srgbClr val="ED8623"/>
                </a:solidFill>
              </a:rPr>
              <a:t>“What’s the difference between a cow and a bull?”</a:t>
            </a:r>
          </a:p>
          <a:p>
            <a:pPr marL="228600" indent="0"/>
            <a:r>
              <a:rPr lang="en-GB" dirty="0"/>
              <a:t>A </a:t>
            </a:r>
            <a:r>
              <a:rPr lang="en-GB" dirty="0" err="1"/>
              <a:t>GenAI</a:t>
            </a:r>
            <a:r>
              <a:rPr lang="en-GB" dirty="0"/>
              <a:t> model searches huge amounts of text data from books, websites, and articles, and generates a clear, human-like response. And it doesn’t stop at text—</a:t>
            </a:r>
            <a:r>
              <a:rPr lang="en-GB" dirty="0" err="1"/>
              <a:t>GenAI</a:t>
            </a:r>
            <a:r>
              <a:rPr lang="en-GB" dirty="0"/>
              <a:t> can create images, writes code, makes music, videos and even designs clothes!</a:t>
            </a:r>
          </a:p>
          <a:p>
            <a:pPr marL="228600" indent="0"/>
            <a:endParaRPr lang="en-GB" dirty="0"/>
          </a:p>
        </p:txBody>
      </p:sp>
      <p:sp>
        <p:nvSpPr>
          <p:cNvPr id="5" name="Text Placeholder 4">
            <a:extLst>
              <a:ext uri="{FF2B5EF4-FFF2-40B4-BE49-F238E27FC236}">
                <a16:creationId xmlns:a16="http://schemas.microsoft.com/office/drawing/2014/main" id="{5E189C3E-414A-F33E-2739-2F398F218574}"/>
              </a:ext>
            </a:extLst>
          </p:cNvPr>
          <p:cNvSpPr>
            <a:spLocks noGrp="1"/>
          </p:cNvSpPr>
          <p:nvPr>
            <p:ph type="body" idx="4"/>
          </p:nvPr>
        </p:nvSpPr>
        <p:spPr>
          <a:xfrm>
            <a:off x="4341932" y="113306"/>
            <a:ext cx="7719321" cy="803654"/>
          </a:xfrm>
        </p:spPr>
        <p:txBody>
          <a:bodyPr/>
          <a:lstStyle/>
          <a:p>
            <a:pPr marL="228600" indent="0"/>
            <a:r>
              <a:rPr lang="en-GB" dirty="0"/>
              <a:t>So, what makes Generative AI so popular?</a:t>
            </a:r>
          </a:p>
        </p:txBody>
      </p:sp>
      <p:pic>
        <p:nvPicPr>
          <p:cNvPr id="3" name="Picture 2">
            <a:extLst>
              <a:ext uri="{FF2B5EF4-FFF2-40B4-BE49-F238E27FC236}">
                <a16:creationId xmlns:a16="http://schemas.microsoft.com/office/drawing/2014/main" id="{DA128D80-548D-9EF5-82B0-2C5D3B761F2D}"/>
              </a:ext>
            </a:extLst>
          </p:cNvPr>
          <p:cNvPicPr>
            <a:picLocks noChangeAspect="1"/>
          </p:cNvPicPr>
          <p:nvPr/>
        </p:nvPicPr>
        <p:blipFill>
          <a:blip r:embed="rId3"/>
          <a:stretch>
            <a:fillRect/>
          </a:stretch>
        </p:blipFill>
        <p:spPr>
          <a:xfrm>
            <a:off x="-481315" y="1278333"/>
            <a:ext cx="5579666" cy="5579666"/>
          </a:xfrm>
          <a:prstGeom prst="rect">
            <a:avLst/>
          </a:prstGeom>
        </p:spPr>
      </p:pic>
    </p:spTree>
    <p:extLst>
      <p:ext uri="{BB962C8B-B14F-4D97-AF65-F5344CB8AC3E}">
        <p14:creationId xmlns:p14="http://schemas.microsoft.com/office/powerpoint/2010/main" val="3702578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A2AE3D8-7C0D-89B6-294D-D577A236B9CB}"/>
              </a:ext>
            </a:extLst>
          </p:cNvPr>
          <p:cNvSpPr>
            <a:spLocks noGrp="1"/>
          </p:cNvSpPr>
          <p:nvPr>
            <p:ph type="body" idx="4"/>
          </p:nvPr>
        </p:nvSpPr>
        <p:spPr>
          <a:xfrm>
            <a:off x="4398380" y="642939"/>
            <a:ext cx="7157564" cy="5453458"/>
          </a:xfrm>
        </p:spPr>
        <p:txBody>
          <a:bodyPr/>
          <a:lstStyle/>
          <a:p>
            <a:pPr marL="228600" indent="0"/>
            <a:r>
              <a:rPr lang="en-GB" dirty="0" err="1"/>
              <a:t>GenAI</a:t>
            </a:r>
            <a:r>
              <a:rPr lang="en-GB" dirty="0"/>
              <a:t> learns patterns from huge datasets and uses special AI models to create new content. There are two big types of models behind </a:t>
            </a:r>
            <a:r>
              <a:rPr lang="en-GB" dirty="0" err="1"/>
              <a:t>GenAI</a:t>
            </a:r>
            <a:r>
              <a:rPr lang="en-GB" dirty="0"/>
              <a:t>:</a:t>
            </a:r>
          </a:p>
          <a:p>
            <a:pPr marL="228600" indent="0"/>
            <a:endParaRPr lang="en-GB" dirty="0"/>
          </a:p>
          <a:p>
            <a:pPr marL="228600" indent="0"/>
            <a:r>
              <a:rPr lang="en-GB" b="1" dirty="0"/>
              <a:t>1. Generative Adversarial Networks (GANs)</a:t>
            </a:r>
          </a:p>
          <a:p>
            <a:pPr marL="228600" indent="0"/>
            <a:r>
              <a:rPr lang="en-GB" dirty="0"/>
              <a:t>GANs work like a creative competition between two AIs:</a:t>
            </a:r>
          </a:p>
          <a:p>
            <a:pPr marL="228600" indent="0"/>
            <a:r>
              <a:rPr lang="en-GB" b="1" dirty="0">
                <a:solidFill>
                  <a:srgbClr val="ED8623"/>
                </a:solidFill>
              </a:rPr>
              <a:t>The Generator </a:t>
            </a:r>
            <a:r>
              <a:rPr lang="en-GB" dirty="0"/>
              <a:t>– Creates fake content (like a new face or painting).</a:t>
            </a:r>
          </a:p>
          <a:p>
            <a:pPr marL="228600" indent="0"/>
            <a:r>
              <a:rPr lang="en-GB" b="1" dirty="0">
                <a:solidFill>
                  <a:srgbClr val="ED8623"/>
                </a:solidFill>
              </a:rPr>
              <a:t>The Discriminator </a:t>
            </a:r>
            <a:r>
              <a:rPr lang="en-GB" dirty="0"/>
              <a:t>– Tries to spot whether the content is real or fake.</a:t>
            </a:r>
          </a:p>
        </p:txBody>
      </p:sp>
      <p:pic>
        <p:nvPicPr>
          <p:cNvPr id="7" name="Picture 6">
            <a:extLst>
              <a:ext uri="{FF2B5EF4-FFF2-40B4-BE49-F238E27FC236}">
                <a16:creationId xmlns:a16="http://schemas.microsoft.com/office/drawing/2014/main" id="{EAF1CF43-7F4D-0BC8-8117-AE55A7BD4996}"/>
              </a:ext>
            </a:extLst>
          </p:cNvPr>
          <p:cNvPicPr>
            <a:picLocks noChangeAspect="1"/>
          </p:cNvPicPr>
          <p:nvPr/>
        </p:nvPicPr>
        <p:blipFill>
          <a:blip r:embed="rId3"/>
          <a:stretch>
            <a:fillRect/>
          </a:stretch>
        </p:blipFill>
        <p:spPr>
          <a:xfrm>
            <a:off x="-712808" y="829916"/>
            <a:ext cx="5266481" cy="5266481"/>
          </a:xfrm>
          <a:prstGeom prst="rect">
            <a:avLst/>
          </a:prstGeom>
        </p:spPr>
      </p:pic>
      <p:sp>
        <p:nvSpPr>
          <p:cNvPr id="8" name="Text Placeholder 4">
            <a:extLst>
              <a:ext uri="{FF2B5EF4-FFF2-40B4-BE49-F238E27FC236}">
                <a16:creationId xmlns:a16="http://schemas.microsoft.com/office/drawing/2014/main" id="{33DCC8DB-5793-DF33-D710-B61AD30D4C0F}"/>
              </a:ext>
            </a:extLst>
          </p:cNvPr>
          <p:cNvSpPr txBox="1">
            <a:spLocks/>
          </p:cNvSpPr>
          <p:nvPr/>
        </p:nvSpPr>
        <p:spPr>
          <a:xfrm>
            <a:off x="316689" y="241112"/>
            <a:ext cx="3491382"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sz="3600" b="1" dirty="0">
                <a:solidFill>
                  <a:srgbClr val="ED8623"/>
                </a:solidFill>
              </a:rPr>
              <a:t>How Does Generative AI Work?</a:t>
            </a:r>
          </a:p>
        </p:txBody>
      </p:sp>
    </p:spTree>
    <p:extLst>
      <p:ext uri="{BB962C8B-B14F-4D97-AF65-F5344CB8AC3E}">
        <p14:creationId xmlns:p14="http://schemas.microsoft.com/office/powerpoint/2010/main" val="1288204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11282-4677-B96E-387F-22C30F9D1D2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2071CCB-53A9-DBD8-1104-7C869C0609A7}"/>
              </a:ext>
            </a:extLst>
          </p:cNvPr>
          <p:cNvSpPr>
            <a:spLocks noGrp="1"/>
          </p:cNvSpPr>
          <p:nvPr>
            <p:ph type="body" idx="4"/>
          </p:nvPr>
        </p:nvSpPr>
        <p:spPr>
          <a:xfrm>
            <a:off x="4398380" y="642939"/>
            <a:ext cx="7157564" cy="5453458"/>
          </a:xfrm>
        </p:spPr>
        <p:txBody>
          <a:bodyPr/>
          <a:lstStyle/>
          <a:p>
            <a:pPr marL="228600" indent="0"/>
            <a:r>
              <a:rPr lang="en-GB" dirty="0"/>
              <a:t>For example…Imagine a GAN trying to create realistic pictures of cats.</a:t>
            </a:r>
          </a:p>
          <a:p>
            <a:pPr marL="228600" indent="0"/>
            <a:r>
              <a:rPr lang="en-GB" dirty="0"/>
              <a:t>At first, the AI’s drawings might look like blurry blobs, but over time, as the </a:t>
            </a:r>
            <a:r>
              <a:rPr lang="en-GB" b="1" dirty="0"/>
              <a:t>Discriminator</a:t>
            </a:r>
            <a:r>
              <a:rPr lang="en-GB" dirty="0"/>
              <a:t> keeps rejecting bad images, the </a:t>
            </a:r>
            <a:r>
              <a:rPr lang="en-GB" b="1" dirty="0"/>
              <a:t>Generator</a:t>
            </a:r>
            <a:r>
              <a:rPr lang="en-GB" dirty="0"/>
              <a:t> gets better—until it produces a perfectly realistic cat that never existed before! </a:t>
            </a:r>
          </a:p>
          <a:p>
            <a:pPr marL="228600" indent="0"/>
            <a:r>
              <a:rPr lang="en-GB" dirty="0"/>
              <a:t>Generative Adversarial Networks (GANs)s are used for….</a:t>
            </a:r>
          </a:p>
          <a:p>
            <a:pPr marL="228600" indent="0"/>
            <a:r>
              <a:rPr lang="en-GB" dirty="0"/>
              <a:t>✅ Creating deepfake videos (like AI-generated celebrity voices!)</a:t>
            </a:r>
          </a:p>
          <a:p>
            <a:pPr marL="228600" indent="0"/>
            <a:r>
              <a:rPr lang="en-GB" dirty="0"/>
              <a:t>✅ Removing noise from images (sharpening blurry photos)</a:t>
            </a:r>
          </a:p>
          <a:p>
            <a:pPr marL="228600" indent="0"/>
            <a:r>
              <a:rPr lang="en-GB" dirty="0"/>
              <a:t>✅ Generating realistic game characters &amp; avatars</a:t>
            </a:r>
          </a:p>
        </p:txBody>
      </p:sp>
      <p:pic>
        <p:nvPicPr>
          <p:cNvPr id="7" name="Picture 6">
            <a:extLst>
              <a:ext uri="{FF2B5EF4-FFF2-40B4-BE49-F238E27FC236}">
                <a16:creationId xmlns:a16="http://schemas.microsoft.com/office/drawing/2014/main" id="{E7201943-264C-1FF2-A56E-5E00C3239F3E}"/>
              </a:ext>
            </a:extLst>
          </p:cNvPr>
          <p:cNvPicPr>
            <a:picLocks noChangeAspect="1"/>
          </p:cNvPicPr>
          <p:nvPr/>
        </p:nvPicPr>
        <p:blipFill>
          <a:blip r:embed="rId3"/>
          <a:stretch>
            <a:fillRect/>
          </a:stretch>
        </p:blipFill>
        <p:spPr>
          <a:xfrm>
            <a:off x="-702869" y="795759"/>
            <a:ext cx="5266481" cy="5266481"/>
          </a:xfrm>
          <a:prstGeom prst="rect">
            <a:avLst/>
          </a:prstGeom>
        </p:spPr>
      </p:pic>
      <p:sp>
        <p:nvSpPr>
          <p:cNvPr id="8" name="Text Placeholder 4">
            <a:extLst>
              <a:ext uri="{FF2B5EF4-FFF2-40B4-BE49-F238E27FC236}">
                <a16:creationId xmlns:a16="http://schemas.microsoft.com/office/drawing/2014/main" id="{519E1098-9F1B-A8E9-3BDC-FB1BB8AB071F}"/>
              </a:ext>
            </a:extLst>
          </p:cNvPr>
          <p:cNvSpPr txBox="1">
            <a:spLocks/>
          </p:cNvSpPr>
          <p:nvPr/>
        </p:nvSpPr>
        <p:spPr>
          <a:xfrm>
            <a:off x="316689" y="241112"/>
            <a:ext cx="3491382"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sz="3600" b="1" dirty="0">
                <a:solidFill>
                  <a:srgbClr val="ED8623"/>
                </a:solidFill>
              </a:rPr>
              <a:t>How Does Generative AI Work?</a:t>
            </a:r>
          </a:p>
        </p:txBody>
      </p:sp>
    </p:spTree>
    <p:extLst>
      <p:ext uri="{BB962C8B-B14F-4D97-AF65-F5344CB8AC3E}">
        <p14:creationId xmlns:p14="http://schemas.microsoft.com/office/powerpoint/2010/main" val="1598804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EBDE80-736D-8A7F-485E-8BD54AE27D2B}"/>
              </a:ext>
            </a:extLst>
          </p:cNvPr>
          <p:cNvSpPr>
            <a:spLocks noGrp="1"/>
          </p:cNvSpPr>
          <p:nvPr>
            <p:ph type="body" sz="quarter" idx="19"/>
          </p:nvPr>
        </p:nvSpPr>
        <p:spPr>
          <a:xfrm>
            <a:off x="691820" y="2457107"/>
            <a:ext cx="2784711" cy="385564"/>
          </a:xfrm>
        </p:spPr>
        <p:txBody>
          <a:bodyPr/>
          <a:lstStyle/>
          <a:p>
            <a:r>
              <a:rPr lang="en-IE" dirty="0"/>
              <a:t>ACTIVITY</a:t>
            </a:r>
          </a:p>
        </p:txBody>
      </p:sp>
      <p:pic>
        <p:nvPicPr>
          <p:cNvPr id="8" name="Picture Placeholder 7" descr="A person with short hair wearing glasses and a blue planet&#10;&#10;AI-generated content may be incorrect.">
            <a:extLst>
              <a:ext uri="{FF2B5EF4-FFF2-40B4-BE49-F238E27FC236}">
                <a16:creationId xmlns:a16="http://schemas.microsoft.com/office/drawing/2014/main" id="{5A06E75A-2573-919C-1B62-F579E20244CF}"/>
              </a:ext>
            </a:extLst>
          </p:cNvPr>
          <p:cNvPicPr>
            <a:picLocks noGrp="1" noChangeAspect="1"/>
          </p:cNvPicPr>
          <p:nvPr>
            <p:ph type="pic" sz="quarter" idx="10"/>
          </p:nvPr>
        </p:nvPicPr>
        <p:blipFill>
          <a:blip r:embed="rId2"/>
          <a:srcRect t="16712" b="45326"/>
          <a:stretch/>
        </p:blipFill>
        <p:spPr>
          <a:xfrm>
            <a:off x="391600" y="0"/>
            <a:ext cx="3423163" cy="1945748"/>
          </a:xfrm>
        </p:spPr>
      </p:pic>
      <p:sp>
        <p:nvSpPr>
          <p:cNvPr id="5" name="Text Placeholder 4">
            <a:extLst>
              <a:ext uri="{FF2B5EF4-FFF2-40B4-BE49-F238E27FC236}">
                <a16:creationId xmlns:a16="http://schemas.microsoft.com/office/drawing/2014/main" id="{63151E79-0988-A41B-2F7A-DA175545AABF}"/>
              </a:ext>
            </a:extLst>
          </p:cNvPr>
          <p:cNvSpPr>
            <a:spLocks noGrp="1"/>
          </p:cNvSpPr>
          <p:nvPr>
            <p:ph type="body" sz="quarter" idx="20"/>
          </p:nvPr>
        </p:nvSpPr>
        <p:spPr>
          <a:xfrm>
            <a:off x="4035846" y="4525045"/>
            <a:ext cx="7690127" cy="1024199"/>
          </a:xfrm>
          <a:solidFill>
            <a:srgbClr val="653795"/>
          </a:solidFill>
          <a:ln>
            <a:solidFill>
              <a:srgbClr val="653795"/>
            </a:solidFill>
          </a:ln>
        </p:spPr>
        <p:txBody>
          <a:bodyPr/>
          <a:lstStyle/>
          <a:p>
            <a:pPr algn="ctr">
              <a:buNone/>
            </a:pPr>
            <a:r>
              <a:rPr lang="en-GB" b="1" dirty="0">
                <a:solidFill>
                  <a:schemeClr val="bg1"/>
                </a:solidFill>
              </a:rPr>
              <a:t>EXPLAIN </a:t>
            </a:r>
            <a:r>
              <a:rPr lang="en-GB" b="1" dirty="0">
                <a:solidFill>
                  <a:srgbClr val="ED8623"/>
                </a:solidFill>
              </a:rPr>
              <a:t>GANs</a:t>
            </a:r>
            <a:r>
              <a:rPr lang="en-GB" b="1" dirty="0">
                <a:solidFill>
                  <a:schemeClr val="bg1"/>
                </a:solidFill>
              </a:rPr>
              <a:t> IN AS IF YOU WERE EXPLAINING TO A CHILD </a:t>
            </a:r>
          </a:p>
        </p:txBody>
      </p:sp>
      <p:pic>
        <p:nvPicPr>
          <p:cNvPr id="10" name="Picture 9">
            <a:extLst>
              <a:ext uri="{FF2B5EF4-FFF2-40B4-BE49-F238E27FC236}">
                <a16:creationId xmlns:a16="http://schemas.microsoft.com/office/drawing/2014/main" id="{FC354A57-5627-81D9-C37D-85D9D8BC02FA}"/>
              </a:ext>
            </a:extLst>
          </p:cNvPr>
          <p:cNvPicPr>
            <a:picLocks noChangeAspect="1"/>
          </p:cNvPicPr>
          <p:nvPr/>
        </p:nvPicPr>
        <p:blipFill>
          <a:blip r:embed="rId3"/>
          <a:srcRect t="8832" b="9268"/>
          <a:stretch/>
        </p:blipFill>
        <p:spPr>
          <a:xfrm>
            <a:off x="5659218" y="276028"/>
            <a:ext cx="4677295" cy="3830731"/>
          </a:xfrm>
          <a:prstGeom prst="rect">
            <a:avLst/>
          </a:prstGeom>
        </p:spPr>
      </p:pic>
    </p:spTree>
    <p:extLst>
      <p:ext uri="{BB962C8B-B14F-4D97-AF65-F5344CB8AC3E}">
        <p14:creationId xmlns:p14="http://schemas.microsoft.com/office/powerpoint/2010/main" val="864078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7BF27-784B-4FD1-C47C-9A28FF72247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4C7F4F7-146A-6B3D-6085-202C820E4F79}"/>
              </a:ext>
            </a:extLst>
          </p:cNvPr>
          <p:cNvSpPr>
            <a:spLocks noGrp="1"/>
          </p:cNvSpPr>
          <p:nvPr>
            <p:ph type="body" idx="3"/>
          </p:nvPr>
        </p:nvSpPr>
        <p:spPr/>
        <p:txBody>
          <a:bodyPr/>
          <a:lstStyle/>
          <a:p>
            <a:pPr marL="228600" indent="0"/>
            <a:r>
              <a:rPr lang="en-GB" dirty="0"/>
              <a:t>If GANs generate images, then </a:t>
            </a:r>
            <a:r>
              <a:rPr lang="en-GB" b="1" dirty="0">
                <a:solidFill>
                  <a:srgbClr val="653795"/>
                </a:solidFill>
              </a:rPr>
              <a:t>Transformers </a:t>
            </a:r>
            <a:r>
              <a:rPr lang="en-GB" dirty="0"/>
              <a:t>are the brains behind chatbots and writing AI. Transformers understand text by reading large amounts of data and predicting the next word in a sentence. That’s how tools like </a:t>
            </a:r>
            <a:r>
              <a:rPr lang="en-GB" b="1" dirty="0"/>
              <a:t>ChatGPT </a:t>
            </a:r>
            <a:r>
              <a:rPr lang="en-GB" dirty="0"/>
              <a:t>can write essays, summarise articles, and even crack jokes!</a:t>
            </a:r>
          </a:p>
          <a:p>
            <a:pPr marL="228600" indent="0"/>
            <a:r>
              <a:rPr lang="en-GB" b="1" dirty="0"/>
              <a:t>For example, </a:t>
            </a:r>
            <a:r>
              <a:rPr lang="en-GB" dirty="0"/>
              <a:t>If you type </a:t>
            </a:r>
            <a:r>
              <a:rPr lang="en-GB" b="1" dirty="0"/>
              <a:t>"Once upon a time, there was a..."</a:t>
            </a:r>
            <a:r>
              <a:rPr lang="en-GB" dirty="0"/>
              <a:t>, a Transformer AI predicts what words should come next—like </a:t>
            </a:r>
            <a:r>
              <a:rPr lang="en-GB" b="1" dirty="0"/>
              <a:t>"brave princess who discovered a hidden kingdom!"</a:t>
            </a:r>
            <a:r>
              <a:rPr lang="en-GB" dirty="0"/>
              <a:t> </a:t>
            </a:r>
          </a:p>
        </p:txBody>
      </p:sp>
      <p:sp>
        <p:nvSpPr>
          <p:cNvPr id="5" name="Text Placeholder 4">
            <a:extLst>
              <a:ext uri="{FF2B5EF4-FFF2-40B4-BE49-F238E27FC236}">
                <a16:creationId xmlns:a16="http://schemas.microsoft.com/office/drawing/2014/main" id="{6C26F4A2-DCDA-31A9-4C4B-1ADC14E64411}"/>
              </a:ext>
            </a:extLst>
          </p:cNvPr>
          <p:cNvSpPr>
            <a:spLocks noGrp="1"/>
          </p:cNvSpPr>
          <p:nvPr>
            <p:ph type="body" idx="4"/>
          </p:nvPr>
        </p:nvSpPr>
        <p:spPr/>
        <p:txBody>
          <a:bodyPr/>
          <a:lstStyle/>
          <a:p>
            <a:r>
              <a:rPr lang="en-GB" dirty="0"/>
              <a:t>2. Transformer Models (The Brain of AI Chatbots)</a:t>
            </a:r>
          </a:p>
        </p:txBody>
      </p:sp>
      <p:pic>
        <p:nvPicPr>
          <p:cNvPr id="7" name="Picture 6">
            <a:extLst>
              <a:ext uri="{FF2B5EF4-FFF2-40B4-BE49-F238E27FC236}">
                <a16:creationId xmlns:a16="http://schemas.microsoft.com/office/drawing/2014/main" id="{4FF82B0A-4D17-DC9E-EB5F-EEEB2594EAD1}"/>
              </a:ext>
            </a:extLst>
          </p:cNvPr>
          <p:cNvPicPr>
            <a:picLocks noChangeAspect="1"/>
          </p:cNvPicPr>
          <p:nvPr/>
        </p:nvPicPr>
        <p:blipFill>
          <a:blip r:embed="rId3"/>
          <a:stretch>
            <a:fillRect/>
          </a:stretch>
        </p:blipFill>
        <p:spPr>
          <a:xfrm>
            <a:off x="-423440" y="-288648"/>
            <a:ext cx="5103717" cy="5103717"/>
          </a:xfrm>
          <a:prstGeom prst="rect">
            <a:avLst/>
          </a:prstGeom>
        </p:spPr>
      </p:pic>
    </p:spTree>
    <p:extLst>
      <p:ext uri="{BB962C8B-B14F-4D97-AF65-F5344CB8AC3E}">
        <p14:creationId xmlns:p14="http://schemas.microsoft.com/office/powerpoint/2010/main" val="2981641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What is Artificial Intelligence?</a:t>
            </a:r>
            <a:endParaRPr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 closer look at Generative AI</a:t>
            </a:r>
            <a:endParaRPr dirty="0"/>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Artificial Intelligence in everyday life</a:t>
            </a:r>
            <a:endParaRPr dirty="0"/>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Current status of women in AI</a:t>
            </a:r>
            <a:endParaRPr dirty="0"/>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Recap and key terms</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Module overview</a:t>
            </a:r>
            <a:endParaRPr dirty="0"/>
          </a:p>
        </p:txBody>
      </p:sp>
      <p:sp>
        <p:nvSpPr>
          <p:cNvPr id="2" name="Google Shape;252;p6">
            <a:extLst>
              <a:ext uri="{FF2B5EF4-FFF2-40B4-BE49-F238E27FC236}">
                <a16:creationId xmlns:a16="http://schemas.microsoft.com/office/drawing/2014/main" id="{9098864D-A26E-87D4-AB6C-FB2B4B507C2B}"/>
              </a:ext>
            </a:extLst>
          </p:cNvPr>
          <p:cNvSpPr txBox="1">
            <a:spLocks/>
          </p:cNvSpPr>
          <p:nvPr/>
        </p:nvSpPr>
        <p:spPr>
          <a:xfrm>
            <a:off x="1066202" y="1477926"/>
            <a:ext cx="4608000" cy="366609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chemeClr val="bg1"/>
                </a:solidFill>
              </a:rPr>
              <a:t>This module introduces the basics of Artificial Intelligence (AI) and shows how it's already part of our daily lives. Learners will explore how AI mimics human thinking, understand the difference between traditional and generative AI, and reflect on how tools like ChatGPT and TikTok use AI. The session also highlights the gender gap in AI careers and encourages young women to see AI as a tool for creativity, opportunity, and positive change.</a:t>
            </a:r>
            <a:endParaRPr lang="en-US"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4E4BB-A2DC-AE91-E779-55DFEA58E0C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7710267-B6CA-2D63-736A-63982E1C429B}"/>
              </a:ext>
            </a:extLst>
          </p:cNvPr>
          <p:cNvSpPr>
            <a:spLocks noGrp="1"/>
          </p:cNvSpPr>
          <p:nvPr>
            <p:ph type="body" idx="3"/>
          </p:nvPr>
        </p:nvSpPr>
        <p:spPr>
          <a:xfrm>
            <a:off x="4594468" y="1536557"/>
            <a:ext cx="6961476" cy="3067341"/>
          </a:xfrm>
        </p:spPr>
        <p:txBody>
          <a:bodyPr/>
          <a:lstStyle/>
          <a:p>
            <a:pPr marL="228600" indent="0"/>
            <a:r>
              <a:rPr lang="en-GB" dirty="0"/>
              <a:t>Popular Transformer Models</a:t>
            </a:r>
          </a:p>
          <a:p>
            <a:pPr marL="228600" indent="0"/>
            <a:r>
              <a:rPr lang="en-GB" b="1" dirty="0">
                <a:solidFill>
                  <a:srgbClr val="653795"/>
                </a:solidFill>
              </a:rPr>
              <a:t>GPT (Generative Pre-trained Transformer) u</a:t>
            </a:r>
            <a:r>
              <a:rPr lang="en-GB" dirty="0"/>
              <a:t>sed in ChatGPT for writing and coding. </a:t>
            </a:r>
          </a:p>
          <a:p>
            <a:pPr marL="228600" indent="0"/>
            <a:r>
              <a:rPr lang="en-GB" b="1" dirty="0">
                <a:solidFill>
                  <a:srgbClr val="653795"/>
                </a:solidFill>
              </a:rPr>
              <a:t>BERT (Bidirectional Encoder Representations from Transformers) u</a:t>
            </a:r>
            <a:r>
              <a:rPr lang="en-GB" dirty="0"/>
              <a:t>sed by Google to understand search queries. </a:t>
            </a:r>
          </a:p>
          <a:p>
            <a:pPr marL="228600" indent="0"/>
            <a:r>
              <a:rPr lang="en-GB" b="1" dirty="0" err="1">
                <a:solidFill>
                  <a:srgbClr val="653795"/>
                </a:solidFill>
              </a:rPr>
              <a:t>RoBERTa</a:t>
            </a:r>
            <a:r>
              <a:rPr lang="en-GB" b="1" dirty="0">
                <a:solidFill>
                  <a:srgbClr val="653795"/>
                </a:solidFill>
              </a:rPr>
              <a:t> (Robustly Optimised BERT) a</a:t>
            </a:r>
            <a:r>
              <a:rPr lang="en-GB" dirty="0"/>
              <a:t>n advanced version of BERT used in AI research.</a:t>
            </a:r>
          </a:p>
        </p:txBody>
      </p:sp>
      <p:sp>
        <p:nvSpPr>
          <p:cNvPr id="5" name="Text Placeholder 4">
            <a:extLst>
              <a:ext uri="{FF2B5EF4-FFF2-40B4-BE49-F238E27FC236}">
                <a16:creationId xmlns:a16="http://schemas.microsoft.com/office/drawing/2014/main" id="{89D97C1B-8E91-46D6-F2A2-6F957E9CA326}"/>
              </a:ext>
            </a:extLst>
          </p:cNvPr>
          <p:cNvSpPr>
            <a:spLocks noGrp="1"/>
          </p:cNvSpPr>
          <p:nvPr>
            <p:ph type="body" idx="4"/>
          </p:nvPr>
        </p:nvSpPr>
        <p:spPr>
          <a:xfrm>
            <a:off x="4594468" y="361024"/>
            <a:ext cx="6961476" cy="803654"/>
          </a:xfrm>
        </p:spPr>
        <p:txBody>
          <a:bodyPr/>
          <a:lstStyle/>
          <a:p>
            <a:r>
              <a:rPr lang="en-GB" dirty="0"/>
              <a:t>2. Transformer Models (The Brain of AI Chatbots)</a:t>
            </a:r>
          </a:p>
        </p:txBody>
      </p:sp>
      <p:pic>
        <p:nvPicPr>
          <p:cNvPr id="7" name="Picture 6">
            <a:extLst>
              <a:ext uri="{FF2B5EF4-FFF2-40B4-BE49-F238E27FC236}">
                <a16:creationId xmlns:a16="http://schemas.microsoft.com/office/drawing/2014/main" id="{91560702-0250-F675-15E7-092130D963FC}"/>
              </a:ext>
            </a:extLst>
          </p:cNvPr>
          <p:cNvPicPr>
            <a:picLocks noChangeAspect="1"/>
          </p:cNvPicPr>
          <p:nvPr/>
        </p:nvPicPr>
        <p:blipFill>
          <a:blip r:embed="rId3"/>
          <a:stretch>
            <a:fillRect/>
          </a:stretch>
        </p:blipFill>
        <p:spPr>
          <a:xfrm>
            <a:off x="-423440" y="-288648"/>
            <a:ext cx="5103717" cy="5103717"/>
          </a:xfrm>
          <a:prstGeom prst="rect">
            <a:avLst/>
          </a:prstGeom>
        </p:spPr>
      </p:pic>
      <p:sp>
        <p:nvSpPr>
          <p:cNvPr id="2" name="Text Placeholder 3">
            <a:extLst>
              <a:ext uri="{FF2B5EF4-FFF2-40B4-BE49-F238E27FC236}">
                <a16:creationId xmlns:a16="http://schemas.microsoft.com/office/drawing/2014/main" id="{322A40AD-1801-3220-647E-7231A68FC3BE}"/>
              </a:ext>
            </a:extLst>
          </p:cNvPr>
          <p:cNvSpPr txBox="1">
            <a:spLocks/>
          </p:cNvSpPr>
          <p:nvPr/>
        </p:nvSpPr>
        <p:spPr>
          <a:xfrm>
            <a:off x="287080" y="4491025"/>
            <a:ext cx="8210232" cy="227460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dirty="0"/>
              <a:t>Transformers are used for….</a:t>
            </a:r>
          </a:p>
          <a:p>
            <a:pPr marL="228600" indent="0"/>
            <a:r>
              <a:rPr lang="en-GB" dirty="0"/>
              <a:t>✅ AI chatbots (like Snapchat’s My AI &amp; ChatGPT)</a:t>
            </a:r>
          </a:p>
          <a:p>
            <a:pPr marL="228600" indent="0"/>
            <a:r>
              <a:rPr lang="en-GB" dirty="0"/>
              <a:t>✅ Translating languages (like Google Translate)</a:t>
            </a:r>
          </a:p>
          <a:p>
            <a:pPr marL="228600" indent="0"/>
            <a:r>
              <a:rPr lang="en-GB" dirty="0"/>
              <a:t>✅ Generating scripts, captions, and social media posts</a:t>
            </a:r>
          </a:p>
        </p:txBody>
      </p:sp>
    </p:spTree>
    <p:extLst>
      <p:ext uri="{BB962C8B-B14F-4D97-AF65-F5344CB8AC3E}">
        <p14:creationId xmlns:p14="http://schemas.microsoft.com/office/powerpoint/2010/main" val="312496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0A172F-A914-ECFF-6862-13BD20B686F3}"/>
              </a:ext>
            </a:extLst>
          </p:cNvPr>
          <p:cNvSpPr>
            <a:spLocks noGrp="1"/>
          </p:cNvSpPr>
          <p:nvPr>
            <p:ph type="body" idx="4"/>
          </p:nvPr>
        </p:nvSpPr>
        <p:spPr>
          <a:xfrm>
            <a:off x="4953966" y="642939"/>
            <a:ext cx="6601978" cy="5453458"/>
          </a:xfrm>
        </p:spPr>
        <p:txBody>
          <a:bodyPr/>
          <a:lstStyle/>
          <a:p>
            <a:pPr marL="228600" indent="0"/>
            <a:r>
              <a:rPr lang="en-GB" sz="3600" b="1" dirty="0">
                <a:solidFill>
                  <a:srgbClr val="ED8623"/>
                </a:solidFill>
              </a:rPr>
              <a:t>3. What Can Generative AI Do?</a:t>
            </a:r>
          </a:p>
          <a:p>
            <a:pPr marL="228600" indent="0"/>
            <a:endParaRPr lang="en-GB" dirty="0"/>
          </a:p>
          <a:p>
            <a:pPr marL="228600" indent="0"/>
            <a:r>
              <a:rPr lang="en-GB" dirty="0"/>
              <a:t>🎨 </a:t>
            </a:r>
            <a:r>
              <a:rPr lang="en-GB" b="1" dirty="0"/>
              <a:t>Creating Art &amp; Designs</a:t>
            </a:r>
          </a:p>
          <a:p>
            <a:pPr marL="228600" indent="0"/>
            <a:r>
              <a:rPr lang="en-GB" dirty="0"/>
              <a:t>Artists and designers are using AI to generate unique paintings, graphics, and animations. Some AI-generated artwork has even been sold for millions of dollars!</a:t>
            </a:r>
          </a:p>
          <a:p>
            <a:pPr marL="228600" indent="0"/>
            <a:r>
              <a:rPr lang="en-GB" dirty="0"/>
              <a:t>For example, AI apps like DALL·E can turn text prompts into stunning digital art.</a:t>
            </a:r>
          </a:p>
          <a:p>
            <a:pPr marL="228600" indent="0"/>
            <a:r>
              <a:rPr lang="en-GB" b="1" dirty="0">
                <a:hlinkClick r:id="rId3"/>
              </a:rPr>
              <a:t>Video link</a:t>
            </a:r>
            <a:endParaRPr lang="en-GB" b="1" dirty="0"/>
          </a:p>
        </p:txBody>
      </p:sp>
      <p:pic>
        <p:nvPicPr>
          <p:cNvPr id="6" name="Online Media 5" title="Stunning AI Art made in 1 minute!">
            <a:hlinkClick r:id="" action="ppaction://media"/>
            <a:extLst>
              <a:ext uri="{FF2B5EF4-FFF2-40B4-BE49-F238E27FC236}">
                <a16:creationId xmlns:a16="http://schemas.microsoft.com/office/drawing/2014/main" id="{08B17C13-C542-1329-AF63-3A68CA249779}"/>
              </a:ext>
            </a:extLst>
          </p:cNvPr>
          <p:cNvPicPr>
            <a:picLocks noRot="1" noChangeAspect="1"/>
          </p:cNvPicPr>
          <p:nvPr>
            <a:videoFile r:link="rId1"/>
          </p:nvPr>
        </p:nvPicPr>
        <p:blipFill>
          <a:blip r:embed="rId4"/>
          <a:stretch>
            <a:fillRect/>
          </a:stretch>
        </p:blipFill>
        <p:spPr>
          <a:xfrm>
            <a:off x="1040784" y="356300"/>
            <a:ext cx="3276656" cy="5798916"/>
          </a:xfrm>
          <a:prstGeom prst="rect">
            <a:avLst/>
          </a:prstGeom>
          <a:effectLst>
            <a:outerShdw blurRad="63500" sx="102000" sy="102000" algn="ctr" rotWithShape="0">
              <a:prstClr val="black">
                <a:alpha val="40000"/>
              </a:prstClr>
            </a:outerShdw>
          </a:effectLst>
        </p:spPr>
      </p:pic>
      <p:sp>
        <p:nvSpPr>
          <p:cNvPr id="2" name="Freeform 3">
            <a:extLst>
              <a:ext uri="{FF2B5EF4-FFF2-40B4-BE49-F238E27FC236}">
                <a16:creationId xmlns:a16="http://schemas.microsoft.com/office/drawing/2014/main" id="{E40FACCF-D33F-6A1C-7429-A6F3385AF7BB}"/>
              </a:ext>
            </a:extLst>
          </p:cNvPr>
          <p:cNvSpPr/>
          <p:nvPr/>
        </p:nvSpPr>
        <p:spPr>
          <a:xfrm>
            <a:off x="796857" y="188265"/>
            <a:ext cx="3690083" cy="6134986"/>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415534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504E4-812D-BD68-93BB-6AE0943760C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1706958-8EB4-4F87-C514-BB92B90CA1D4}"/>
              </a:ext>
            </a:extLst>
          </p:cNvPr>
          <p:cNvSpPr>
            <a:spLocks noGrp="1"/>
          </p:cNvSpPr>
          <p:nvPr>
            <p:ph type="body" idx="4"/>
          </p:nvPr>
        </p:nvSpPr>
        <p:spPr>
          <a:xfrm>
            <a:off x="4953966" y="642939"/>
            <a:ext cx="6601978" cy="5453458"/>
          </a:xfrm>
        </p:spPr>
        <p:txBody>
          <a:bodyPr/>
          <a:lstStyle/>
          <a:p>
            <a:pPr marL="228600" indent="0"/>
            <a:r>
              <a:rPr lang="en-GB" sz="3600" b="1" dirty="0">
                <a:solidFill>
                  <a:srgbClr val="ED8623"/>
                </a:solidFill>
              </a:rPr>
              <a:t>3. What Can Generative AI Do?</a:t>
            </a:r>
          </a:p>
          <a:p>
            <a:pPr marL="228600" indent="0"/>
            <a:endParaRPr lang="en-GB" dirty="0"/>
          </a:p>
          <a:p>
            <a:pPr marL="228600" indent="0"/>
            <a:r>
              <a:rPr lang="en-GB" dirty="0"/>
              <a:t>🎭 </a:t>
            </a:r>
            <a:r>
              <a:rPr lang="en-GB" b="1" dirty="0"/>
              <a:t>Making Deepfake Videos</a:t>
            </a:r>
          </a:p>
          <a:p>
            <a:pPr marL="228600" indent="0"/>
            <a:r>
              <a:rPr lang="en-GB" dirty="0"/>
              <a:t>AI can create realistic videos of people saying things they never actually said! This can be fun for entertainment, but also dangerous if misused (which is why digital literacy is important!).</a:t>
            </a:r>
          </a:p>
          <a:p>
            <a:pPr marL="228600" indent="0"/>
            <a:r>
              <a:rPr lang="en-GB" dirty="0"/>
              <a:t>For example, have you ever seen a video of an AI-generated celebrity voice? That’s deepfake tech at work!</a:t>
            </a:r>
          </a:p>
          <a:p>
            <a:pPr marL="228600" indent="0"/>
            <a:r>
              <a:rPr lang="en-GB" b="1" dirty="0">
                <a:hlinkClick r:id="rId3"/>
              </a:rPr>
              <a:t>Video link</a:t>
            </a:r>
            <a:endParaRPr lang="en-GB" b="1" dirty="0"/>
          </a:p>
        </p:txBody>
      </p:sp>
      <p:pic>
        <p:nvPicPr>
          <p:cNvPr id="2" name="Online Media 9" title="Deepfake tom cruise magic trick #shorts #deepfakes #tomcruise">
            <a:hlinkClick r:id="" action="ppaction://media"/>
            <a:extLst>
              <a:ext uri="{FF2B5EF4-FFF2-40B4-BE49-F238E27FC236}">
                <a16:creationId xmlns:a16="http://schemas.microsoft.com/office/drawing/2014/main" id="{FE8A0087-F1D5-CC69-FF7F-37BBBEB674C1}"/>
              </a:ext>
            </a:extLst>
          </p:cNvPr>
          <p:cNvPicPr>
            <a:picLocks noRot="1" noChangeAspect="1"/>
          </p:cNvPicPr>
          <p:nvPr>
            <a:videoFile r:link="rId1"/>
          </p:nvPr>
        </p:nvPicPr>
        <p:blipFill>
          <a:blip r:embed="rId4"/>
          <a:stretch>
            <a:fillRect/>
          </a:stretch>
        </p:blipFill>
        <p:spPr>
          <a:xfrm>
            <a:off x="1000704" y="351228"/>
            <a:ext cx="3282388" cy="5809060"/>
          </a:xfrm>
          <a:prstGeom prst="rect">
            <a:avLst/>
          </a:prstGeom>
          <a:effectLst>
            <a:outerShdw blurRad="63500" sx="102000" sy="102000" algn="ctr" rotWithShape="0">
              <a:prstClr val="black">
                <a:alpha val="40000"/>
              </a:prstClr>
            </a:outerShdw>
          </a:effectLst>
        </p:spPr>
      </p:pic>
      <p:sp>
        <p:nvSpPr>
          <p:cNvPr id="3" name="Freeform 3">
            <a:extLst>
              <a:ext uri="{FF2B5EF4-FFF2-40B4-BE49-F238E27FC236}">
                <a16:creationId xmlns:a16="http://schemas.microsoft.com/office/drawing/2014/main" id="{3357BAB2-34C2-04B9-A439-DF0AB2C3D82B}"/>
              </a:ext>
            </a:extLst>
          </p:cNvPr>
          <p:cNvSpPr/>
          <p:nvPr/>
        </p:nvSpPr>
        <p:spPr>
          <a:xfrm>
            <a:off x="796857" y="188265"/>
            <a:ext cx="3690083" cy="6134986"/>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8674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7A3D2-D0F5-14A6-A09F-AB5D263E7B8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A5B7AA1-A81B-CEBD-8DCE-EFBBA66F4123}"/>
              </a:ext>
            </a:extLst>
          </p:cNvPr>
          <p:cNvSpPr>
            <a:spLocks noGrp="1"/>
          </p:cNvSpPr>
          <p:nvPr>
            <p:ph type="body" sz="quarter" idx="19"/>
          </p:nvPr>
        </p:nvSpPr>
        <p:spPr>
          <a:xfrm>
            <a:off x="691820" y="2457107"/>
            <a:ext cx="2264031" cy="690130"/>
          </a:xfrm>
        </p:spPr>
        <p:txBody>
          <a:bodyPr/>
          <a:lstStyle/>
          <a:p>
            <a:r>
              <a:rPr lang="en-US" dirty="0"/>
              <a:t>Activity</a:t>
            </a:r>
          </a:p>
        </p:txBody>
      </p:sp>
      <p:pic>
        <p:nvPicPr>
          <p:cNvPr id="10" name="Picture Placeholder 9">
            <a:extLst>
              <a:ext uri="{FF2B5EF4-FFF2-40B4-BE49-F238E27FC236}">
                <a16:creationId xmlns:a16="http://schemas.microsoft.com/office/drawing/2014/main" id="{E6F1DCB2-AE7F-BAD7-E33C-164037D9255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7404" b="7404"/>
          <a:stretch>
            <a:fillRect/>
          </a:stretch>
        </p:blipFill>
        <p:spPr/>
      </p:pic>
      <p:sp>
        <p:nvSpPr>
          <p:cNvPr id="3" name="Text Placeholder 2">
            <a:extLst>
              <a:ext uri="{FF2B5EF4-FFF2-40B4-BE49-F238E27FC236}">
                <a16:creationId xmlns:a16="http://schemas.microsoft.com/office/drawing/2014/main" id="{5BF3B949-841C-FADF-35B4-DC5D5815E78F}"/>
              </a:ext>
            </a:extLst>
          </p:cNvPr>
          <p:cNvSpPr>
            <a:spLocks noGrp="1"/>
          </p:cNvSpPr>
          <p:nvPr>
            <p:ph type="body" sz="quarter" idx="18"/>
          </p:nvPr>
        </p:nvSpPr>
        <p:spPr>
          <a:xfrm>
            <a:off x="504899" y="3710764"/>
            <a:ext cx="3423163" cy="1049221"/>
          </a:xfrm>
        </p:spPr>
        <p:txBody>
          <a:bodyPr/>
          <a:lstStyle/>
          <a:p>
            <a:r>
              <a:rPr lang="en-GB" b="1" dirty="0">
                <a:solidFill>
                  <a:srgbClr val="653795"/>
                </a:solidFill>
              </a:rPr>
              <a:t>HOW IS GENERATIVE AI TRAINED?</a:t>
            </a:r>
          </a:p>
        </p:txBody>
      </p:sp>
      <p:sp>
        <p:nvSpPr>
          <p:cNvPr id="2" name="TextBox 1">
            <a:extLst>
              <a:ext uri="{FF2B5EF4-FFF2-40B4-BE49-F238E27FC236}">
                <a16:creationId xmlns:a16="http://schemas.microsoft.com/office/drawing/2014/main" id="{22010476-495C-9370-1A49-F243B31E6250}"/>
              </a:ext>
            </a:extLst>
          </p:cNvPr>
          <p:cNvSpPr txBox="1"/>
          <p:nvPr/>
        </p:nvSpPr>
        <p:spPr>
          <a:xfrm>
            <a:off x="4466225" y="4547294"/>
            <a:ext cx="6421515" cy="1938992"/>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Look at this image above, it was created with generative AI, and it's meant to show how AI learns. </a:t>
            </a:r>
          </a:p>
          <a:p>
            <a:pPr marL="342900" indent="-342900">
              <a:buClr>
                <a:srgbClr val="653795"/>
              </a:buClr>
              <a:buFont typeface="Arial" panose="020B0604020202020204" pitchFamily="34" charset="0"/>
              <a:buChar char="•"/>
            </a:pPr>
            <a:r>
              <a:rPr lang="en-GB" sz="2400" dirty="0">
                <a:solidFill>
                  <a:srgbClr val="653795"/>
                </a:solidFill>
                <a:latin typeface="Calibri" panose="020F0502020204030204" pitchFamily="34" charset="0"/>
                <a:cs typeface="Calibri" panose="020F0502020204030204" pitchFamily="34" charset="0"/>
              </a:rPr>
              <a:t>What do you notice?</a:t>
            </a:r>
          </a:p>
          <a:p>
            <a:pPr marL="342900" indent="-342900">
              <a:buClr>
                <a:srgbClr val="653795"/>
              </a:buClr>
              <a:buFont typeface="Arial" panose="020B0604020202020204" pitchFamily="34" charset="0"/>
              <a:buChar char="•"/>
            </a:pPr>
            <a:r>
              <a:rPr lang="en-GB" sz="2400" dirty="0">
                <a:solidFill>
                  <a:srgbClr val="653795"/>
                </a:solidFill>
                <a:latin typeface="Calibri" panose="020F0502020204030204" pitchFamily="34" charset="0"/>
                <a:cs typeface="Calibri" panose="020F0502020204030204" pitchFamily="34" charset="0"/>
              </a:rPr>
              <a:t>How does the picture show AI learning?</a:t>
            </a:r>
          </a:p>
        </p:txBody>
      </p:sp>
      <p:pic>
        <p:nvPicPr>
          <p:cNvPr id="5" name="Picture 4">
            <a:extLst>
              <a:ext uri="{FF2B5EF4-FFF2-40B4-BE49-F238E27FC236}">
                <a16:creationId xmlns:a16="http://schemas.microsoft.com/office/drawing/2014/main" id="{B1B79C6C-B6BB-9946-A4CA-C6EE33BEA3DF}"/>
              </a:ext>
            </a:extLst>
          </p:cNvPr>
          <p:cNvPicPr>
            <a:picLocks noChangeAspect="1"/>
          </p:cNvPicPr>
          <p:nvPr/>
        </p:nvPicPr>
        <p:blipFill>
          <a:blip r:embed="rId3"/>
          <a:stretch>
            <a:fillRect/>
          </a:stretch>
        </p:blipFill>
        <p:spPr>
          <a:xfrm>
            <a:off x="4821047" y="596206"/>
            <a:ext cx="6066693" cy="3429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2116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5C37B-C307-D686-6812-9F1525358B2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BAD09FE-8FBC-8B13-220E-239223712B22}"/>
              </a:ext>
            </a:extLst>
          </p:cNvPr>
          <p:cNvSpPr>
            <a:spLocks noGrp="1"/>
          </p:cNvSpPr>
          <p:nvPr>
            <p:ph type="body" sz="quarter" idx="19"/>
          </p:nvPr>
        </p:nvSpPr>
        <p:spPr>
          <a:xfrm>
            <a:off x="691820" y="2457107"/>
            <a:ext cx="2264031" cy="690130"/>
          </a:xfrm>
        </p:spPr>
        <p:txBody>
          <a:bodyPr/>
          <a:lstStyle/>
          <a:p>
            <a:r>
              <a:rPr lang="en-US" dirty="0"/>
              <a:t>Activity</a:t>
            </a:r>
          </a:p>
        </p:txBody>
      </p:sp>
      <p:pic>
        <p:nvPicPr>
          <p:cNvPr id="10" name="Picture Placeholder 9">
            <a:extLst>
              <a:ext uri="{FF2B5EF4-FFF2-40B4-BE49-F238E27FC236}">
                <a16:creationId xmlns:a16="http://schemas.microsoft.com/office/drawing/2014/main" id="{1ABA2072-9340-FE22-869E-B63AA466E07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7404" b="7404"/>
          <a:stretch>
            <a:fillRect/>
          </a:stretch>
        </p:blipFill>
        <p:spPr/>
      </p:pic>
      <p:sp>
        <p:nvSpPr>
          <p:cNvPr id="3" name="Text Placeholder 2">
            <a:extLst>
              <a:ext uri="{FF2B5EF4-FFF2-40B4-BE49-F238E27FC236}">
                <a16:creationId xmlns:a16="http://schemas.microsoft.com/office/drawing/2014/main" id="{FD6F30B5-4F7F-D30A-16C8-0DA4E6D4A080}"/>
              </a:ext>
            </a:extLst>
          </p:cNvPr>
          <p:cNvSpPr>
            <a:spLocks noGrp="1"/>
          </p:cNvSpPr>
          <p:nvPr>
            <p:ph type="body" sz="quarter" idx="18"/>
          </p:nvPr>
        </p:nvSpPr>
        <p:spPr>
          <a:xfrm>
            <a:off x="504899" y="3710764"/>
            <a:ext cx="3423163" cy="1049221"/>
          </a:xfrm>
        </p:spPr>
        <p:txBody>
          <a:bodyPr/>
          <a:lstStyle/>
          <a:p>
            <a:r>
              <a:rPr lang="en-GB" b="1" dirty="0">
                <a:solidFill>
                  <a:srgbClr val="653795"/>
                </a:solidFill>
              </a:rPr>
              <a:t>HOW IS GENERATIVE AI TRAINED?</a:t>
            </a:r>
          </a:p>
        </p:txBody>
      </p:sp>
      <p:sp>
        <p:nvSpPr>
          <p:cNvPr id="2" name="TextBox 1">
            <a:extLst>
              <a:ext uri="{FF2B5EF4-FFF2-40B4-BE49-F238E27FC236}">
                <a16:creationId xmlns:a16="http://schemas.microsoft.com/office/drawing/2014/main" id="{5EE7BC68-3693-71F2-8AE5-74E388A77861}"/>
              </a:ext>
            </a:extLst>
          </p:cNvPr>
          <p:cNvSpPr txBox="1"/>
          <p:nvPr/>
        </p:nvSpPr>
        <p:spPr>
          <a:xfrm>
            <a:off x="4466222" y="4306186"/>
            <a:ext cx="6889347" cy="2308324"/>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The robot in the middle represents artificial intelligence.</a:t>
            </a:r>
          </a:p>
          <a:p>
            <a:endParaRPr lang="en-GB" sz="2400" dirty="0">
              <a:solidFill>
                <a:srgbClr val="ED8623"/>
              </a:solidFill>
              <a:latin typeface="Calibri" panose="020F0502020204030204" pitchFamily="34" charset="0"/>
              <a:cs typeface="Calibri" panose="020F0502020204030204" pitchFamily="34" charset="0"/>
            </a:endParaRPr>
          </a:p>
          <a:p>
            <a:r>
              <a:rPr lang="en-GB" sz="2400" dirty="0">
                <a:solidFill>
                  <a:srgbClr val="ED8623"/>
                </a:solidFill>
                <a:latin typeface="Calibri" panose="020F0502020204030204" pitchFamily="34" charset="0"/>
                <a:cs typeface="Calibri" panose="020F0502020204030204" pitchFamily="34" charset="0"/>
              </a:rPr>
              <a:t>It's surrounded by people who are talking to it and showing it books. These people are the human </a:t>
            </a:r>
            <a:r>
              <a:rPr lang="en-GB" sz="2400" b="1" dirty="0">
                <a:solidFill>
                  <a:srgbClr val="ED8623"/>
                </a:solidFill>
                <a:latin typeface="Calibri" panose="020F0502020204030204" pitchFamily="34" charset="0"/>
                <a:cs typeface="Calibri" panose="020F0502020204030204" pitchFamily="34" charset="0"/>
              </a:rPr>
              <a:t>"trainers."</a:t>
            </a:r>
          </a:p>
        </p:txBody>
      </p:sp>
      <p:pic>
        <p:nvPicPr>
          <p:cNvPr id="5" name="Picture 4">
            <a:extLst>
              <a:ext uri="{FF2B5EF4-FFF2-40B4-BE49-F238E27FC236}">
                <a16:creationId xmlns:a16="http://schemas.microsoft.com/office/drawing/2014/main" id="{86F8A807-ED05-A038-3391-03FFBF84A6FC}"/>
              </a:ext>
            </a:extLst>
          </p:cNvPr>
          <p:cNvPicPr>
            <a:picLocks noChangeAspect="1"/>
          </p:cNvPicPr>
          <p:nvPr/>
        </p:nvPicPr>
        <p:blipFill>
          <a:blip r:embed="rId3"/>
          <a:stretch>
            <a:fillRect/>
          </a:stretch>
        </p:blipFill>
        <p:spPr>
          <a:xfrm>
            <a:off x="4877551" y="415453"/>
            <a:ext cx="6066693" cy="3429000"/>
          </a:xfrm>
          <a:prstGeom prst="rect">
            <a:avLst/>
          </a:prstGeom>
          <a:effectLst>
            <a:outerShdw blurRad="63500" sx="102000" sy="102000" algn="ctr" rotWithShape="0">
              <a:prstClr val="black">
                <a:alpha val="40000"/>
              </a:prstClr>
            </a:outerShdw>
          </a:effectLst>
        </p:spPr>
      </p:pic>
      <p:sp>
        <p:nvSpPr>
          <p:cNvPr id="4" name="Oval 3">
            <a:extLst>
              <a:ext uri="{FF2B5EF4-FFF2-40B4-BE49-F238E27FC236}">
                <a16:creationId xmlns:a16="http://schemas.microsoft.com/office/drawing/2014/main" id="{8C9318B3-E13C-CC6E-9F13-C974751417E3}"/>
              </a:ext>
            </a:extLst>
          </p:cNvPr>
          <p:cNvSpPr/>
          <p:nvPr/>
        </p:nvSpPr>
        <p:spPr>
          <a:xfrm>
            <a:off x="7054093" y="98605"/>
            <a:ext cx="1713604" cy="4062696"/>
          </a:xfrm>
          <a:prstGeom prst="ellipse">
            <a:avLst/>
          </a:prstGeom>
          <a:solidFill>
            <a:srgbClr val="FF3399">
              <a:alpha val="49804"/>
            </a:srgbClr>
          </a:solidFill>
          <a:ln>
            <a:solidFill>
              <a:srgbClr val="FF339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0855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8B657-A5C3-12B7-C752-8EBABE61D79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DAD3EE6-6B7D-1201-0949-7A85089DE555}"/>
              </a:ext>
            </a:extLst>
          </p:cNvPr>
          <p:cNvSpPr>
            <a:spLocks noGrp="1"/>
          </p:cNvSpPr>
          <p:nvPr>
            <p:ph type="body" sz="quarter" idx="19"/>
          </p:nvPr>
        </p:nvSpPr>
        <p:spPr>
          <a:xfrm>
            <a:off x="691820" y="2457107"/>
            <a:ext cx="2264031" cy="690130"/>
          </a:xfrm>
        </p:spPr>
        <p:txBody>
          <a:bodyPr/>
          <a:lstStyle/>
          <a:p>
            <a:r>
              <a:rPr lang="en-US" dirty="0"/>
              <a:t>Activity</a:t>
            </a:r>
          </a:p>
        </p:txBody>
      </p:sp>
      <p:pic>
        <p:nvPicPr>
          <p:cNvPr id="10" name="Picture Placeholder 9">
            <a:extLst>
              <a:ext uri="{FF2B5EF4-FFF2-40B4-BE49-F238E27FC236}">
                <a16:creationId xmlns:a16="http://schemas.microsoft.com/office/drawing/2014/main" id="{B4F0CEC2-4ED8-CC46-39C6-56037E82A9C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7404" b="7404"/>
          <a:stretch>
            <a:fillRect/>
          </a:stretch>
        </p:blipFill>
        <p:spPr/>
      </p:pic>
      <p:sp>
        <p:nvSpPr>
          <p:cNvPr id="3" name="Text Placeholder 2">
            <a:extLst>
              <a:ext uri="{FF2B5EF4-FFF2-40B4-BE49-F238E27FC236}">
                <a16:creationId xmlns:a16="http://schemas.microsoft.com/office/drawing/2014/main" id="{8865AF71-48EA-5278-B48D-5AC41C68AD17}"/>
              </a:ext>
            </a:extLst>
          </p:cNvPr>
          <p:cNvSpPr>
            <a:spLocks noGrp="1"/>
          </p:cNvSpPr>
          <p:nvPr>
            <p:ph type="body" sz="quarter" idx="18"/>
          </p:nvPr>
        </p:nvSpPr>
        <p:spPr>
          <a:xfrm>
            <a:off x="504899" y="3710764"/>
            <a:ext cx="3423163" cy="1049221"/>
          </a:xfrm>
        </p:spPr>
        <p:txBody>
          <a:bodyPr/>
          <a:lstStyle/>
          <a:p>
            <a:r>
              <a:rPr lang="en-GB" b="1" dirty="0">
                <a:solidFill>
                  <a:srgbClr val="653795"/>
                </a:solidFill>
              </a:rPr>
              <a:t>HOW IS GENERATIVE AI TRAINED?</a:t>
            </a:r>
          </a:p>
        </p:txBody>
      </p:sp>
      <p:sp>
        <p:nvSpPr>
          <p:cNvPr id="2" name="TextBox 1">
            <a:extLst>
              <a:ext uri="{FF2B5EF4-FFF2-40B4-BE49-F238E27FC236}">
                <a16:creationId xmlns:a16="http://schemas.microsoft.com/office/drawing/2014/main" id="{DE594333-4D15-E3DF-6B06-433401FFEC64}"/>
              </a:ext>
            </a:extLst>
          </p:cNvPr>
          <p:cNvSpPr txBox="1"/>
          <p:nvPr/>
        </p:nvSpPr>
        <p:spPr>
          <a:xfrm>
            <a:off x="4466223" y="4116574"/>
            <a:ext cx="6889347" cy="1569660"/>
          </a:xfrm>
          <a:prstGeom prst="rect">
            <a:avLst/>
          </a:prstGeom>
          <a:noFill/>
        </p:spPr>
        <p:txBody>
          <a:bodyPr wrap="square">
            <a:spAutoFit/>
          </a:bodyPr>
          <a:lstStyle/>
          <a:p>
            <a:r>
              <a:rPr lang="en-GB" sz="2400" dirty="0">
                <a:solidFill>
                  <a:srgbClr val="ED8623"/>
                </a:solidFill>
                <a:latin typeface="Calibri" panose="020F0502020204030204" pitchFamily="34" charset="0"/>
                <a:cs typeface="Calibri" panose="020F0502020204030204" pitchFamily="34" charset="0"/>
              </a:rPr>
              <a:t>The "trainers" are sharing data with the AI to help it learn. </a:t>
            </a:r>
          </a:p>
          <a:p>
            <a:r>
              <a:rPr lang="en-GB" sz="2400" dirty="0">
                <a:solidFill>
                  <a:srgbClr val="ED8623"/>
                </a:solidFill>
                <a:latin typeface="Calibri" panose="020F0502020204030204" pitchFamily="34" charset="0"/>
                <a:cs typeface="Calibri" panose="020F0502020204030204" pitchFamily="34" charset="0"/>
              </a:rPr>
              <a:t>The data is represented by the </a:t>
            </a:r>
            <a:r>
              <a:rPr lang="en-GB" sz="2400" b="1" dirty="0">
                <a:solidFill>
                  <a:srgbClr val="ED8623"/>
                </a:solidFill>
                <a:latin typeface="Calibri" panose="020F0502020204030204" pitchFamily="34" charset="0"/>
                <a:cs typeface="Calibri" panose="020F0502020204030204" pitchFamily="34" charset="0"/>
              </a:rPr>
              <a:t>books</a:t>
            </a:r>
            <a:r>
              <a:rPr lang="en-GB" sz="2400" dirty="0">
                <a:solidFill>
                  <a:srgbClr val="ED8623"/>
                </a:solidFill>
                <a:latin typeface="Calibri" panose="020F0502020204030204" pitchFamily="34" charset="0"/>
                <a:cs typeface="Calibri" panose="020F0502020204030204" pitchFamily="34" charset="0"/>
              </a:rPr>
              <a:t> and the </a:t>
            </a:r>
            <a:r>
              <a:rPr lang="en-GB" sz="2400" b="1" dirty="0">
                <a:solidFill>
                  <a:srgbClr val="ED8623"/>
                </a:solidFill>
                <a:latin typeface="Calibri" panose="020F0502020204030204" pitchFamily="34" charset="0"/>
                <a:cs typeface="Calibri" panose="020F0502020204030204" pitchFamily="34" charset="0"/>
              </a:rPr>
              <a:t>speech bubbles.</a:t>
            </a:r>
          </a:p>
        </p:txBody>
      </p:sp>
      <p:pic>
        <p:nvPicPr>
          <p:cNvPr id="4" name="Picture 3">
            <a:extLst>
              <a:ext uri="{FF2B5EF4-FFF2-40B4-BE49-F238E27FC236}">
                <a16:creationId xmlns:a16="http://schemas.microsoft.com/office/drawing/2014/main" id="{75C524D2-2002-7836-EC91-4ECBD7537E9A}"/>
              </a:ext>
            </a:extLst>
          </p:cNvPr>
          <p:cNvPicPr>
            <a:picLocks noChangeAspect="1"/>
          </p:cNvPicPr>
          <p:nvPr/>
        </p:nvPicPr>
        <p:blipFill>
          <a:blip r:embed="rId3"/>
          <a:stretch>
            <a:fillRect/>
          </a:stretch>
        </p:blipFill>
        <p:spPr>
          <a:xfrm>
            <a:off x="5082782" y="231248"/>
            <a:ext cx="6066693" cy="3429000"/>
          </a:xfrm>
          <a:prstGeom prst="rect">
            <a:avLst/>
          </a:prstGeom>
          <a:effectLst>
            <a:outerShdw blurRad="63500" sx="102000" sy="102000" algn="ctr" rotWithShape="0">
              <a:prstClr val="black">
                <a:alpha val="40000"/>
              </a:prstClr>
            </a:outerShdw>
          </a:effectLst>
        </p:spPr>
      </p:pic>
      <p:sp>
        <p:nvSpPr>
          <p:cNvPr id="6" name="Oval 5">
            <a:extLst>
              <a:ext uri="{FF2B5EF4-FFF2-40B4-BE49-F238E27FC236}">
                <a16:creationId xmlns:a16="http://schemas.microsoft.com/office/drawing/2014/main" id="{33C1A5AA-40E4-7216-620A-340F5118FF5B}"/>
              </a:ext>
            </a:extLst>
          </p:cNvPr>
          <p:cNvSpPr/>
          <p:nvPr/>
        </p:nvSpPr>
        <p:spPr>
          <a:xfrm>
            <a:off x="5941694" y="1739667"/>
            <a:ext cx="1713604" cy="1240148"/>
          </a:xfrm>
          <a:prstGeom prst="ellipse">
            <a:avLst/>
          </a:prstGeom>
          <a:solidFill>
            <a:srgbClr val="FF3399">
              <a:alpha val="49804"/>
            </a:srgbClr>
          </a:solidFill>
          <a:ln>
            <a:solidFill>
              <a:srgbClr val="FF339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971E896-C80B-E2B6-D2B4-F26A9BD4ED0A}"/>
              </a:ext>
            </a:extLst>
          </p:cNvPr>
          <p:cNvSpPr/>
          <p:nvPr/>
        </p:nvSpPr>
        <p:spPr>
          <a:xfrm>
            <a:off x="8476777" y="-68382"/>
            <a:ext cx="1713604" cy="1240148"/>
          </a:xfrm>
          <a:prstGeom prst="ellipse">
            <a:avLst/>
          </a:prstGeom>
          <a:solidFill>
            <a:srgbClr val="FF3399">
              <a:alpha val="49804"/>
            </a:srgbClr>
          </a:solidFill>
          <a:ln>
            <a:solidFill>
              <a:srgbClr val="FF339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85B1735-9421-879B-DE7A-B7ABA4A4C31A}"/>
              </a:ext>
            </a:extLst>
          </p:cNvPr>
          <p:cNvSpPr/>
          <p:nvPr/>
        </p:nvSpPr>
        <p:spPr>
          <a:xfrm>
            <a:off x="9144891" y="1589196"/>
            <a:ext cx="1713604" cy="1240148"/>
          </a:xfrm>
          <a:prstGeom prst="ellipse">
            <a:avLst/>
          </a:prstGeom>
          <a:solidFill>
            <a:srgbClr val="FF3399">
              <a:alpha val="49804"/>
            </a:srgbClr>
          </a:solidFill>
          <a:ln>
            <a:solidFill>
              <a:srgbClr val="FF339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5785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AF499-441B-FBEE-667F-FB0C518FE67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364DDF1-A925-3515-1E5B-7ED0DDEA6CF4}"/>
              </a:ext>
            </a:extLst>
          </p:cNvPr>
          <p:cNvSpPr>
            <a:spLocks noGrp="1"/>
          </p:cNvSpPr>
          <p:nvPr>
            <p:ph type="body" sz="quarter" idx="16"/>
          </p:nvPr>
        </p:nvSpPr>
        <p:spPr>
          <a:xfrm>
            <a:off x="1619810" y="2472714"/>
            <a:ext cx="4015460" cy="3066422"/>
          </a:xfrm>
        </p:spPr>
        <p:txBody>
          <a:bodyPr/>
          <a:lstStyle/>
          <a:p>
            <a:r>
              <a:rPr lang="en-GB" dirty="0">
                <a:latin typeface="Calibri" panose="020F0502020204030204" pitchFamily="34" charset="0"/>
                <a:cs typeface="Calibri" panose="020F0502020204030204" pitchFamily="34" charset="0"/>
              </a:rPr>
              <a:t>AI in your daily life</a:t>
            </a:r>
          </a:p>
        </p:txBody>
      </p:sp>
      <p:sp>
        <p:nvSpPr>
          <p:cNvPr id="5" name="Text Placeholder 4">
            <a:extLst>
              <a:ext uri="{FF2B5EF4-FFF2-40B4-BE49-F238E27FC236}">
                <a16:creationId xmlns:a16="http://schemas.microsoft.com/office/drawing/2014/main" id="{95115B6B-0FDE-B918-834A-0881B4DEE50C}"/>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03</a:t>
            </a:r>
          </a:p>
        </p:txBody>
      </p:sp>
      <p:pic>
        <p:nvPicPr>
          <p:cNvPr id="8" name="Picture Placeholder 7">
            <a:extLst>
              <a:ext uri="{FF2B5EF4-FFF2-40B4-BE49-F238E27FC236}">
                <a16:creationId xmlns:a16="http://schemas.microsoft.com/office/drawing/2014/main" id="{DDCCA2B7-E068-506D-803A-C4467D39E5D1}"/>
              </a:ext>
            </a:extLst>
          </p:cNvPr>
          <p:cNvPicPr>
            <a:picLocks noGrp="1" noChangeAspect="1"/>
          </p:cNvPicPr>
          <p:nvPr>
            <p:ph type="pic" sz="quarter" idx="19"/>
          </p:nvPr>
        </p:nvPicPr>
        <p:blipFill>
          <a:blip r:embed="rId2"/>
          <a:srcRect l="1992" r="1992"/>
          <a:stretch/>
        </p:blipFill>
        <p:spPr/>
      </p:pic>
      <p:pic>
        <p:nvPicPr>
          <p:cNvPr id="9" name="Picture 8">
            <a:extLst>
              <a:ext uri="{FF2B5EF4-FFF2-40B4-BE49-F238E27FC236}">
                <a16:creationId xmlns:a16="http://schemas.microsoft.com/office/drawing/2014/main" id="{CBD156C3-F776-A2A1-A5D1-766F296E35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419834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C4444A-75A1-2638-F224-900F47FAF973}"/>
              </a:ext>
            </a:extLst>
          </p:cNvPr>
          <p:cNvSpPr>
            <a:spLocks noGrp="1"/>
          </p:cNvSpPr>
          <p:nvPr>
            <p:ph type="body" idx="2"/>
          </p:nvPr>
        </p:nvSpPr>
        <p:spPr>
          <a:xfrm>
            <a:off x="295341" y="1026406"/>
            <a:ext cx="3489581" cy="1601047"/>
          </a:xfrm>
        </p:spPr>
        <p:txBody>
          <a:bodyPr/>
          <a:lstStyle/>
          <a:p>
            <a:pPr marL="228600" indent="0"/>
            <a:r>
              <a:rPr lang="en-GB" dirty="0"/>
              <a:t>AI in everyday life</a:t>
            </a:r>
          </a:p>
          <a:p>
            <a:endParaRPr lang="en-GB" dirty="0"/>
          </a:p>
        </p:txBody>
      </p:sp>
      <p:sp>
        <p:nvSpPr>
          <p:cNvPr id="4" name="Text Placeholder 3">
            <a:extLst>
              <a:ext uri="{FF2B5EF4-FFF2-40B4-BE49-F238E27FC236}">
                <a16:creationId xmlns:a16="http://schemas.microsoft.com/office/drawing/2014/main" id="{1381355F-ABDA-02BC-FAF2-7FF9A9A4553F}"/>
              </a:ext>
            </a:extLst>
          </p:cNvPr>
          <p:cNvSpPr>
            <a:spLocks noGrp="1"/>
          </p:cNvSpPr>
          <p:nvPr>
            <p:ph type="body" idx="3"/>
          </p:nvPr>
        </p:nvSpPr>
        <p:spPr>
          <a:xfrm>
            <a:off x="4436216" y="702494"/>
            <a:ext cx="6961476" cy="3849918"/>
          </a:xfrm>
        </p:spPr>
        <p:txBody>
          <a:bodyPr/>
          <a:lstStyle/>
          <a:p>
            <a:pPr marL="228600" indent="0"/>
            <a:r>
              <a:rPr lang="en-GB" dirty="0"/>
              <a:t>AI plays a bigger role in your life than you might realise. It’s like having a silent assistant, always working in the background to personalise your experiences, save you time, and even improve your well-being. </a:t>
            </a:r>
          </a:p>
          <a:p>
            <a:pPr marL="228600" indent="0"/>
            <a:r>
              <a:rPr lang="en-GB" dirty="0"/>
              <a:t>In the next few slides we will look at how you use AI everyday, and you might not even realise it</a:t>
            </a:r>
          </a:p>
        </p:txBody>
      </p:sp>
      <p:pic>
        <p:nvPicPr>
          <p:cNvPr id="6" name="Picture 5">
            <a:extLst>
              <a:ext uri="{FF2B5EF4-FFF2-40B4-BE49-F238E27FC236}">
                <a16:creationId xmlns:a16="http://schemas.microsoft.com/office/drawing/2014/main" id="{83050601-07FE-C92F-1198-F5320C15FF66}"/>
              </a:ext>
            </a:extLst>
          </p:cNvPr>
          <p:cNvPicPr>
            <a:picLocks noChangeAspect="1"/>
          </p:cNvPicPr>
          <p:nvPr/>
        </p:nvPicPr>
        <p:blipFill>
          <a:blip r:embed="rId2"/>
          <a:srcRect t="9249" b="7838"/>
          <a:stretch/>
        </p:blipFill>
        <p:spPr>
          <a:xfrm>
            <a:off x="6096000" y="3842795"/>
            <a:ext cx="3322486" cy="2754776"/>
          </a:xfrm>
          <a:prstGeom prst="rect">
            <a:avLst/>
          </a:prstGeom>
        </p:spPr>
      </p:pic>
    </p:spTree>
    <p:extLst>
      <p:ext uri="{BB962C8B-B14F-4D97-AF65-F5344CB8AC3E}">
        <p14:creationId xmlns:p14="http://schemas.microsoft.com/office/powerpoint/2010/main" val="3692133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3BC4831C-609A-F6B4-4351-F0F3C15E633A}"/>
              </a:ext>
            </a:extLst>
          </p:cNvPr>
          <p:cNvSpPr txBox="1">
            <a:spLocks/>
          </p:cNvSpPr>
          <p:nvPr/>
        </p:nvSpPr>
        <p:spPr>
          <a:xfrm>
            <a:off x="573430" y="264348"/>
            <a:ext cx="6973560" cy="5709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en-GB" sz="3600" b="1" dirty="0">
                <a:solidFill>
                  <a:srgbClr val="ED8623"/>
                </a:solidFill>
                <a:latin typeface="Calibri" panose="020F0502020204030204" pitchFamily="34" charset="0"/>
                <a:cs typeface="Calibri" panose="020F0502020204030204" pitchFamily="34" charset="0"/>
              </a:rPr>
              <a:t>AI in Social media</a:t>
            </a:r>
          </a:p>
          <a:p>
            <a:endParaRPr lang="en-GB" sz="3600" dirty="0">
              <a:solidFill>
                <a:srgbClr val="291D4A"/>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2DDC700C-E896-A6F1-69EA-8AAC7AB5B011}"/>
              </a:ext>
            </a:extLst>
          </p:cNvPr>
          <p:cNvSpPr/>
          <p:nvPr/>
        </p:nvSpPr>
        <p:spPr>
          <a:xfrm>
            <a:off x="412830" y="1388960"/>
            <a:ext cx="4946248" cy="4919241"/>
          </a:xfrm>
          <a:prstGeom prst="roundRec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94A68C3E-E6CE-38C2-E3A4-337BC7219945}"/>
              </a:ext>
            </a:extLst>
          </p:cNvPr>
          <p:cNvSpPr txBox="1"/>
          <p:nvPr/>
        </p:nvSpPr>
        <p:spPr>
          <a:xfrm>
            <a:off x="762723" y="1771088"/>
            <a:ext cx="4218490" cy="4154984"/>
          </a:xfrm>
          <a:prstGeom prst="rect">
            <a:avLst/>
          </a:prstGeom>
          <a:noFill/>
        </p:spPr>
        <p:txBody>
          <a:bodyPr wrap="square" rtlCol="0">
            <a:spAutoFit/>
          </a:bodyPr>
          <a:lstStyle/>
          <a:p>
            <a:pPr>
              <a:buClr>
                <a:schemeClr val="bg1"/>
              </a:buClr>
            </a:pPr>
            <a:r>
              <a:rPr lang="en-GB" sz="2400" b="1" dirty="0">
                <a:solidFill>
                  <a:schemeClr val="bg1"/>
                </a:solidFill>
                <a:latin typeface="Calibri" panose="020F0502020204030204" pitchFamily="34" charset="0"/>
                <a:cs typeface="Calibri" panose="020F0502020204030204" pitchFamily="34" charset="0"/>
              </a:rPr>
              <a:t>What it does</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Analyses your behaviour (likes, comments, time spent watching) to recommend content you’ll love.</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Customises your feed to reflect your interests, from trending videos to influencer posts.</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Helps platforms predict what’s most relevant to you</a:t>
            </a:r>
            <a:r>
              <a:rPr lang="en-GB" dirty="0"/>
              <a:t>.</a:t>
            </a:r>
          </a:p>
        </p:txBody>
      </p:sp>
      <p:sp>
        <p:nvSpPr>
          <p:cNvPr id="7" name="TextBox 6">
            <a:extLst>
              <a:ext uri="{FF2B5EF4-FFF2-40B4-BE49-F238E27FC236}">
                <a16:creationId xmlns:a16="http://schemas.microsoft.com/office/drawing/2014/main" id="{02213987-3897-1302-0A3E-8E23B38E0445}"/>
              </a:ext>
            </a:extLst>
          </p:cNvPr>
          <p:cNvSpPr txBox="1"/>
          <p:nvPr/>
        </p:nvSpPr>
        <p:spPr>
          <a:xfrm>
            <a:off x="5463249" y="1661954"/>
            <a:ext cx="3333510" cy="4154984"/>
          </a:xfrm>
          <a:prstGeom prst="rect">
            <a:avLst/>
          </a:prstGeom>
          <a:noFill/>
        </p:spPr>
        <p:txBody>
          <a:bodyPr wrap="square" rtlCol="0">
            <a:spAutoFit/>
          </a:bodyPr>
          <a:lstStyle/>
          <a:p>
            <a:pPr>
              <a:buClr>
                <a:schemeClr val="bg1"/>
              </a:buClr>
            </a:pPr>
            <a:r>
              <a:rPr lang="en-GB" sz="2400" b="1" dirty="0">
                <a:solidFill>
                  <a:srgbClr val="653795"/>
                </a:solidFill>
                <a:latin typeface="Calibri" panose="020F0502020204030204" pitchFamily="34" charset="0"/>
                <a:cs typeface="Calibri" panose="020F0502020204030204" pitchFamily="34" charset="0"/>
              </a:rPr>
              <a:t>Example</a:t>
            </a:r>
          </a:p>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TikTok’s "For You" </a:t>
            </a:r>
            <a:r>
              <a:rPr lang="en-GB" sz="2400" dirty="0">
                <a:solidFill>
                  <a:srgbClr val="653795"/>
                </a:solidFill>
                <a:latin typeface="Calibri" panose="020F0502020204030204" pitchFamily="34" charset="0"/>
                <a:cs typeface="Calibri" panose="020F0502020204030204" pitchFamily="34" charset="0"/>
              </a:rPr>
              <a:t>page uses AI to learn your preferences with incredible accuracy.</a:t>
            </a:r>
          </a:p>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Instagram</a:t>
            </a:r>
            <a:r>
              <a:rPr lang="en-GB" sz="2400" dirty="0">
                <a:solidFill>
                  <a:srgbClr val="653795"/>
                </a:solidFill>
                <a:latin typeface="Calibri" panose="020F0502020204030204" pitchFamily="34" charset="0"/>
                <a:cs typeface="Calibri" panose="020F0502020204030204" pitchFamily="34" charset="0"/>
              </a:rPr>
              <a:t> suggests reels, ads, hashtags or accounts you might find inspiring or fun to follow.</a:t>
            </a:r>
            <a:endParaRPr lang="en-GB" dirty="0">
              <a:solidFill>
                <a:srgbClr val="653795"/>
              </a:solidFill>
            </a:endParaRPr>
          </a:p>
        </p:txBody>
      </p:sp>
      <p:pic>
        <p:nvPicPr>
          <p:cNvPr id="11" name="Picture 10">
            <a:extLst>
              <a:ext uri="{FF2B5EF4-FFF2-40B4-BE49-F238E27FC236}">
                <a16:creationId xmlns:a16="http://schemas.microsoft.com/office/drawing/2014/main" id="{0C3F7817-521E-323F-AD09-615190057D99}"/>
              </a:ext>
            </a:extLst>
          </p:cNvPr>
          <p:cNvPicPr>
            <a:picLocks noChangeAspect="1"/>
          </p:cNvPicPr>
          <p:nvPr/>
        </p:nvPicPr>
        <p:blipFill>
          <a:blip r:embed="rId2"/>
          <a:stretch>
            <a:fillRect/>
          </a:stretch>
        </p:blipFill>
        <p:spPr>
          <a:xfrm>
            <a:off x="8405148" y="1921395"/>
            <a:ext cx="3854370" cy="38543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39284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31843-42FD-A87B-6228-665765CABC8D}"/>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AD19CFBE-9A18-9A2D-F3CD-CD6643F89841}"/>
              </a:ext>
            </a:extLst>
          </p:cNvPr>
          <p:cNvSpPr txBox="1">
            <a:spLocks/>
          </p:cNvSpPr>
          <p:nvPr/>
        </p:nvSpPr>
        <p:spPr>
          <a:xfrm>
            <a:off x="371597" y="268733"/>
            <a:ext cx="6973560" cy="5709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en-GB" sz="3600" b="1" dirty="0">
                <a:solidFill>
                  <a:srgbClr val="ED8623"/>
                </a:solidFill>
                <a:latin typeface="Calibri" panose="020F0502020204030204" pitchFamily="34" charset="0"/>
                <a:cs typeface="Calibri" panose="020F0502020204030204" pitchFamily="34" charset="0"/>
              </a:rPr>
              <a:t>AI in Online Shopping</a:t>
            </a:r>
          </a:p>
          <a:p>
            <a:endParaRPr lang="en-GB" sz="3600" dirty="0">
              <a:solidFill>
                <a:srgbClr val="291D4A"/>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F867B0D6-0813-C729-4645-E07724F74E94}"/>
              </a:ext>
            </a:extLst>
          </p:cNvPr>
          <p:cNvSpPr/>
          <p:nvPr/>
        </p:nvSpPr>
        <p:spPr>
          <a:xfrm>
            <a:off x="371597" y="1226915"/>
            <a:ext cx="3830013" cy="5362352"/>
          </a:xfrm>
          <a:prstGeom prst="roundRec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DB64386-E3E0-E311-CB8D-40108D847328}"/>
              </a:ext>
            </a:extLst>
          </p:cNvPr>
          <p:cNvSpPr txBox="1"/>
          <p:nvPr/>
        </p:nvSpPr>
        <p:spPr>
          <a:xfrm>
            <a:off x="573430" y="1461267"/>
            <a:ext cx="3084170" cy="4524315"/>
          </a:xfrm>
          <a:prstGeom prst="rect">
            <a:avLst/>
          </a:prstGeom>
          <a:noFill/>
        </p:spPr>
        <p:txBody>
          <a:bodyPr wrap="square" rtlCol="0">
            <a:spAutoFit/>
          </a:bodyPr>
          <a:lstStyle/>
          <a:p>
            <a:pPr>
              <a:buClr>
                <a:schemeClr val="bg1"/>
              </a:buClr>
            </a:pPr>
            <a:r>
              <a:rPr lang="en-GB" sz="2400" b="1" dirty="0">
                <a:solidFill>
                  <a:schemeClr val="bg1"/>
                </a:solidFill>
                <a:latin typeface="Calibri" panose="020F0502020204030204" pitchFamily="34" charset="0"/>
                <a:cs typeface="Calibri" panose="020F0502020204030204" pitchFamily="34" charset="0"/>
              </a:rPr>
              <a:t>What it does</a:t>
            </a:r>
          </a:p>
          <a:p>
            <a:pPr>
              <a:buClr>
                <a:schemeClr val="bg1"/>
              </a:buClr>
            </a:pPr>
            <a:endParaRPr lang="en-GB" sz="2400" dirty="0">
              <a:solidFill>
                <a:schemeClr val="bg1"/>
              </a:solidFill>
              <a:latin typeface="Calibri" panose="020F0502020204030204" pitchFamily="34" charset="0"/>
              <a:cs typeface="Calibri" panose="020F0502020204030204" pitchFamily="34" charset="0"/>
            </a:endParaRP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Tracks your browsing habits and purchase history to recommend products you might want.</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Offers personalised deals or reminders for items left in your cart.</a:t>
            </a:r>
            <a:r>
              <a:rPr lang="en-GB" dirty="0"/>
              <a:t>.</a:t>
            </a:r>
          </a:p>
        </p:txBody>
      </p:sp>
      <p:sp>
        <p:nvSpPr>
          <p:cNvPr id="7" name="TextBox 6">
            <a:extLst>
              <a:ext uri="{FF2B5EF4-FFF2-40B4-BE49-F238E27FC236}">
                <a16:creationId xmlns:a16="http://schemas.microsoft.com/office/drawing/2014/main" id="{4CA0FBA0-03D1-383B-1650-694D292A13F4}"/>
              </a:ext>
            </a:extLst>
          </p:cNvPr>
          <p:cNvSpPr txBox="1"/>
          <p:nvPr/>
        </p:nvSpPr>
        <p:spPr>
          <a:xfrm>
            <a:off x="4408349" y="2811139"/>
            <a:ext cx="4188702" cy="1569660"/>
          </a:xfrm>
          <a:prstGeom prst="rect">
            <a:avLst/>
          </a:prstGeom>
          <a:noFill/>
        </p:spPr>
        <p:txBody>
          <a:bodyPr wrap="square" rtlCol="0">
            <a:spAutoFit/>
          </a:bodyPr>
          <a:lstStyle/>
          <a:p>
            <a:pPr>
              <a:buClr>
                <a:schemeClr val="bg1"/>
              </a:buClr>
            </a:pPr>
            <a:r>
              <a:rPr lang="en-GB" sz="2400" b="1" dirty="0">
                <a:solidFill>
                  <a:srgbClr val="653795"/>
                </a:solidFill>
                <a:latin typeface="Calibri" panose="020F0502020204030204" pitchFamily="34" charset="0"/>
                <a:cs typeface="Calibri" panose="020F0502020204030204" pitchFamily="34" charset="0"/>
              </a:rPr>
              <a:t>Example 2 Amazon </a:t>
            </a:r>
            <a:r>
              <a:rPr lang="en-GB" sz="2400" dirty="0">
                <a:solidFill>
                  <a:srgbClr val="653795"/>
                </a:solidFill>
                <a:latin typeface="Calibri" panose="020F0502020204030204" pitchFamily="34" charset="0"/>
                <a:cs typeface="Calibri" panose="020F0502020204030204" pitchFamily="34" charset="0"/>
              </a:rPr>
              <a:t>suggests "frequently bought together" items, saving time when shopping for gifts or essentials.</a:t>
            </a:r>
          </a:p>
        </p:txBody>
      </p:sp>
      <p:pic>
        <p:nvPicPr>
          <p:cNvPr id="3074" name="Picture 2" descr="The Amazon Recommendations Secret to Selling More Online - Rejoiner">
            <a:extLst>
              <a:ext uri="{FF2B5EF4-FFF2-40B4-BE49-F238E27FC236}">
                <a16:creationId xmlns:a16="http://schemas.microsoft.com/office/drawing/2014/main" id="{0061D11D-DC9E-F493-5568-2687C3E6BD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367"/>
          <a:stretch/>
        </p:blipFill>
        <p:spPr bwMode="auto">
          <a:xfrm>
            <a:off x="4624048" y="4712822"/>
            <a:ext cx="3147422" cy="174378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E704A4-D45A-F923-4932-5642358224EA}"/>
              </a:ext>
            </a:extLst>
          </p:cNvPr>
          <p:cNvPicPr>
            <a:picLocks noChangeAspect="1"/>
          </p:cNvPicPr>
          <p:nvPr/>
        </p:nvPicPr>
        <p:blipFill>
          <a:blip r:embed="rId3"/>
          <a:stretch>
            <a:fillRect/>
          </a:stretch>
        </p:blipFill>
        <p:spPr>
          <a:xfrm>
            <a:off x="9342894" y="1002055"/>
            <a:ext cx="2477509" cy="5361953"/>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A292CA54-CA64-B398-B549-DBE0B8CDECF2}"/>
              </a:ext>
            </a:extLst>
          </p:cNvPr>
          <p:cNvSpPr txBox="1"/>
          <p:nvPr/>
        </p:nvSpPr>
        <p:spPr>
          <a:xfrm>
            <a:off x="4403443" y="1002055"/>
            <a:ext cx="5201891" cy="1569660"/>
          </a:xfrm>
          <a:prstGeom prst="rect">
            <a:avLst/>
          </a:prstGeom>
          <a:noFill/>
        </p:spPr>
        <p:txBody>
          <a:bodyPr wrap="square" rtlCol="0">
            <a:spAutoFit/>
          </a:bodyPr>
          <a:lstStyle/>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Example 1 </a:t>
            </a:r>
            <a:r>
              <a:rPr lang="en-GB" sz="2400" dirty="0">
                <a:solidFill>
                  <a:srgbClr val="653795"/>
                </a:solidFill>
                <a:latin typeface="Calibri" panose="020F0502020204030204" pitchFamily="34" charset="0"/>
                <a:cs typeface="Calibri" panose="020F0502020204030204" pitchFamily="34" charset="0"/>
              </a:rPr>
              <a:t>Clothing apps like </a:t>
            </a:r>
            <a:r>
              <a:rPr lang="en-GB" sz="2400" b="1" dirty="0">
                <a:solidFill>
                  <a:srgbClr val="653795"/>
                </a:solidFill>
                <a:latin typeface="Calibri" panose="020F0502020204030204" pitchFamily="34" charset="0"/>
                <a:cs typeface="Calibri" panose="020F0502020204030204" pitchFamily="34" charset="0"/>
              </a:rPr>
              <a:t>ASOS</a:t>
            </a:r>
            <a:r>
              <a:rPr lang="en-GB" sz="2400" dirty="0">
                <a:solidFill>
                  <a:srgbClr val="653795"/>
                </a:solidFill>
                <a:latin typeface="Calibri" panose="020F0502020204030204" pitchFamily="34" charset="0"/>
                <a:cs typeface="Calibri" panose="020F0502020204030204" pitchFamily="34" charset="0"/>
              </a:rPr>
              <a:t> recommend styles based on your size, previous buys, and seasonal trends.</a:t>
            </a:r>
            <a:endParaRPr lang="en-GB" dirty="0">
              <a:solidFill>
                <a:srgbClr val="653795"/>
              </a:solidFill>
            </a:endParaRPr>
          </a:p>
        </p:txBody>
      </p:sp>
      <p:sp>
        <p:nvSpPr>
          <p:cNvPr id="14" name="Arrow: Curved Left 13">
            <a:extLst>
              <a:ext uri="{FF2B5EF4-FFF2-40B4-BE49-F238E27FC236}">
                <a16:creationId xmlns:a16="http://schemas.microsoft.com/office/drawing/2014/main" id="{20FD108A-1591-D19C-9495-504C3CC2C8B0}"/>
              </a:ext>
            </a:extLst>
          </p:cNvPr>
          <p:cNvSpPr/>
          <p:nvPr/>
        </p:nvSpPr>
        <p:spPr>
          <a:xfrm>
            <a:off x="7847768" y="4380799"/>
            <a:ext cx="702299" cy="981924"/>
          </a:xfrm>
          <a:prstGeom prst="curvedLeftArrow">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Arrow: Curved Left 14">
            <a:extLst>
              <a:ext uri="{FF2B5EF4-FFF2-40B4-BE49-F238E27FC236}">
                <a16:creationId xmlns:a16="http://schemas.microsoft.com/office/drawing/2014/main" id="{F5815387-F40D-10B9-84C3-82A932F24168}"/>
              </a:ext>
            </a:extLst>
          </p:cNvPr>
          <p:cNvSpPr/>
          <p:nvPr/>
        </p:nvSpPr>
        <p:spPr>
          <a:xfrm rot="15326114">
            <a:off x="8844320" y="302329"/>
            <a:ext cx="451413" cy="1064871"/>
          </a:xfrm>
          <a:prstGeom prst="curvedLeftArrow">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58190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549398" y="1521093"/>
            <a:ext cx="2523411" cy="1049221"/>
          </a:xfrm>
        </p:spPr>
        <p:txBody>
          <a:bodyPr/>
          <a:lstStyle/>
          <a:p>
            <a:pPr marL="228600" indent="0"/>
            <a:r>
              <a:rPr lang="en-GB" sz="3600" b="1" dirty="0"/>
              <a:t>Learning Objectives Module 1</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681126" y="318976"/>
            <a:ext cx="6961476" cy="6220047"/>
          </a:xfrm>
        </p:spPr>
        <p:txBody>
          <a:bodyPr/>
          <a:lstStyle/>
          <a:p>
            <a:r>
              <a:rPr lang="en-GB" b="1" i="1" dirty="0"/>
              <a:t>By the end of this module, learners will be able to:</a:t>
            </a:r>
          </a:p>
          <a:p>
            <a:pPr marL="571500" indent="-342900">
              <a:buFont typeface="Arial" panose="020B0604020202020204" pitchFamily="34" charset="0"/>
              <a:buChar char="•"/>
            </a:pPr>
            <a:r>
              <a:rPr lang="en-GB" dirty="0"/>
              <a:t>Understand what AI is and how it mimics human intelligence</a:t>
            </a:r>
          </a:p>
          <a:p>
            <a:pPr marL="571500" indent="-342900">
              <a:buFont typeface="Arial" panose="020B0604020202020204" pitchFamily="34" charset="0"/>
              <a:buChar char="•"/>
            </a:pPr>
            <a:r>
              <a:rPr lang="en-GB" dirty="0"/>
              <a:t>Identify key technologies behind AI, like Machine Learning and Natural Language Processing</a:t>
            </a:r>
          </a:p>
          <a:p>
            <a:pPr marL="571500" indent="-342900">
              <a:buFont typeface="Arial" panose="020B0604020202020204" pitchFamily="34" charset="0"/>
              <a:buChar char="•"/>
            </a:pPr>
            <a:r>
              <a:rPr lang="en-GB" dirty="0"/>
              <a:t>Explain the difference between traditional AI and Generative AI (GenAI)</a:t>
            </a:r>
          </a:p>
          <a:p>
            <a:pPr marL="571500" indent="-342900">
              <a:buFont typeface="Arial" panose="020B0604020202020204" pitchFamily="34" charset="0"/>
              <a:buChar char="•"/>
            </a:pPr>
            <a:r>
              <a:rPr lang="en-GB" dirty="0"/>
              <a:t>Discover how GenAI creates new content like text, images, and music</a:t>
            </a:r>
          </a:p>
          <a:p>
            <a:pPr marL="571500" indent="-342900">
              <a:buFont typeface="Arial" panose="020B0604020202020204" pitchFamily="34" charset="0"/>
              <a:buChar char="•"/>
            </a:pPr>
            <a:r>
              <a:rPr lang="en-GB" dirty="0"/>
              <a:t>Spot where AI is used in your everyday life – from TikTok to Duolingo</a:t>
            </a:r>
          </a:p>
          <a:p>
            <a:pPr marL="571500" indent="-342900">
              <a:buFont typeface="Arial" panose="020B0604020202020204" pitchFamily="34" charset="0"/>
              <a:buChar char="•"/>
            </a:pPr>
            <a:r>
              <a:rPr lang="en-GB" dirty="0"/>
              <a:t>Reflect on the gender gap in AI and why more women are needed in the field</a:t>
            </a:r>
          </a:p>
          <a:p>
            <a:pPr marL="571500" indent="-342900">
              <a:buFont typeface="Arial" panose="020B0604020202020204" pitchFamily="34" charset="0"/>
              <a:buChar char="•"/>
            </a:pPr>
            <a:r>
              <a:rPr lang="en-GB" dirty="0"/>
              <a:t>Recognise how AI skills can boost your career, creativity, and confidence</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4466F-CC98-5380-27CB-6B99A58817CC}"/>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A9A67F76-473A-2155-C55B-A731B4A8C3A1}"/>
              </a:ext>
            </a:extLst>
          </p:cNvPr>
          <p:cNvSpPr txBox="1">
            <a:spLocks/>
          </p:cNvSpPr>
          <p:nvPr/>
        </p:nvSpPr>
        <p:spPr>
          <a:xfrm>
            <a:off x="371597" y="268733"/>
            <a:ext cx="6973560" cy="5709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en-GB" sz="3600" b="1" dirty="0">
                <a:solidFill>
                  <a:srgbClr val="ED8623"/>
                </a:solidFill>
                <a:latin typeface="Calibri" panose="020F0502020204030204" pitchFamily="34" charset="0"/>
                <a:cs typeface="Calibri" panose="020F0502020204030204" pitchFamily="34" charset="0"/>
              </a:rPr>
              <a:t>AI in Entertainment Apps</a:t>
            </a:r>
          </a:p>
          <a:p>
            <a:endParaRPr lang="en-GB" sz="3600" dirty="0">
              <a:solidFill>
                <a:srgbClr val="291D4A"/>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27954A1-B8C9-4E58-60F5-DFD70AB5DD1B}"/>
              </a:ext>
            </a:extLst>
          </p:cNvPr>
          <p:cNvSpPr/>
          <p:nvPr/>
        </p:nvSpPr>
        <p:spPr>
          <a:xfrm>
            <a:off x="371598" y="1226915"/>
            <a:ext cx="3262854" cy="5362352"/>
          </a:xfrm>
          <a:prstGeom prst="roundRec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7B0F81C-8FEC-4A8E-1812-3F81BC6565D1}"/>
              </a:ext>
            </a:extLst>
          </p:cNvPr>
          <p:cNvSpPr txBox="1"/>
          <p:nvPr/>
        </p:nvSpPr>
        <p:spPr>
          <a:xfrm>
            <a:off x="573430" y="1461267"/>
            <a:ext cx="3061021" cy="4893647"/>
          </a:xfrm>
          <a:prstGeom prst="rect">
            <a:avLst/>
          </a:prstGeom>
          <a:noFill/>
        </p:spPr>
        <p:txBody>
          <a:bodyPr wrap="square" rtlCol="0">
            <a:spAutoFit/>
          </a:bodyPr>
          <a:lstStyle/>
          <a:p>
            <a:pPr>
              <a:buClr>
                <a:schemeClr val="bg1"/>
              </a:buClr>
            </a:pPr>
            <a:r>
              <a:rPr lang="en-GB" sz="2400" b="1" dirty="0">
                <a:solidFill>
                  <a:schemeClr val="bg1"/>
                </a:solidFill>
                <a:latin typeface="Calibri" panose="020F0502020204030204" pitchFamily="34" charset="0"/>
                <a:cs typeface="Calibri" panose="020F0502020204030204" pitchFamily="34" charset="0"/>
              </a:rPr>
              <a:t>What it does</a:t>
            </a:r>
          </a:p>
          <a:p>
            <a:pPr>
              <a:buClr>
                <a:schemeClr val="bg1"/>
              </a:buClr>
            </a:pPr>
            <a:endParaRPr lang="en-GB" sz="2400" dirty="0">
              <a:solidFill>
                <a:schemeClr val="bg1"/>
              </a:solidFill>
              <a:latin typeface="Calibri" panose="020F0502020204030204" pitchFamily="34" charset="0"/>
              <a:cs typeface="Calibri" panose="020F0502020204030204" pitchFamily="34" charset="0"/>
            </a:endParaRP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Curates playlists, recommends shows, and suggests content based on data of past behaviour.</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Learns your preferences to create unique experiences every time you log in.</a:t>
            </a:r>
            <a:endParaRPr lang="en-GB" dirty="0"/>
          </a:p>
        </p:txBody>
      </p:sp>
      <p:sp>
        <p:nvSpPr>
          <p:cNvPr id="7" name="TextBox 6">
            <a:extLst>
              <a:ext uri="{FF2B5EF4-FFF2-40B4-BE49-F238E27FC236}">
                <a16:creationId xmlns:a16="http://schemas.microsoft.com/office/drawing/2014/main" id="{AA78A0B2-E11F-97AD-B50A-2C1AB4397B42}"/>
              </a:ext>
            </a:extLst>
          </p:cNvPr>
          <p:cNvSpPr txBox="1"/>
          <p:nvPr/>
        </p:nvSpPr>
        <p:spPr>
          <a:xfrm>
            <a:off x="3836283" y="3089713"/>
            <a:ext cx="4721267" cy="3416320"/>
          </a:xfrm>
          <a:prstGeom prst="rect">
            <a:avLst/>
          </a:prstGeom>
          <a:noFill/>
        </p:spPr>
        <p:txBody>
          <a:bodyPr wrap="square" rtlCol="0">
            <a:spAutoFit/>
          </a:bodyPr>
          <a:lstStyle/>
          <a:p>
            <a:pPr>
              <a:buClr>
                <a:schemeClr val="bg1"/>
              </a:buClr>
            </a:pPr>
            <a:r>
              <a:rPr lang="en-GB" sz="2400" b="1" dirty="0">
                <a:solidFill>
                  <a:srgbClr val="653795"/>
                </a:solidFill>
                <a:latin typeface="Calibri" panose="020F0502020204030204" pitchFamily="34" charset="0"/>
                <a:cs typeface="Calibri" panose="020F0502020204030204" pitchFamily="34" charset="0"/>
              </a:rPr>
              <a:t>Example 2 Netflix</a:t>
            </a:r>
            <a:r>
              <a:rPr lang="en-GB" sz="2400" dirty="0">
                <a:solidFill>
                  <a:srgbClr val="653795"/>
                </a:solidFill>
                <a:latin typeface="Calibri" panose="020F0502020204030204" pitchFamily="34" charset="0"/>
                <a:cs typeface="Calibri" panose="020F0502020204030204" pitchFamily="34" charset="0"/>
              </a:rPr>
              <a:t> uses AI to design thumbnails that appeal specifically to you, making shows more enticing. E.g. Same Riverdale Series, but two different artistic image thumbnails, based on user’s past preference for romance (sweet smiles) or thriller (serious, dramatic looks) genres.</a:t>
            </a:r>
          </a:p>
        </p:txBody>
      </p:sp>
      <p:sp>
        <p:nvSpPr>
          <p:cNvPr id="8" name="TextBox 7">
            <a:extLst>
              <a:ext uri="{FF2B5EF4-FFF2-40B4-BE49-F238E27FC236}">
                <a16:creationId xmlns:a16="http://schemas.microsoft.com/office/drawing/2014/main" id="{EC2609D7-6816-19B4-4A14-B8263091943F}"/>
              </a:ext>
            </a:extLst>
          </p:cNvPr>
          <p:cNvSpPr txBox="1"/>
          <p:nvPr/>
        </p:nvSpPr>
        <p:spPr>
          <a:xfrm>
            <a:off x="3754057" y="709727"/>
            <a:ext cx="4930815" cy="1938992"/>
          </a:xfrm>
          <a:prstGeom prst="rect">
            <a:avLst/>
          </a:prstGeom>
          <a:noFill/>
        </p:spPr>
        <p:txBody>
          <a:bodyPr wrap="square" rtlCol="0">
            <a:spAutoFit/>
          </a:bodyPr>
          <a:lstStyle/>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Example 1 Spotify’s</a:t>
            </a:r>
            <a:r>
              <a:rPr lang="en-GB" sz="2400" dirty="0">
                <a:solidFill>
                  <a:srgbClr val="653795"/>
                </a:solidFill>
                <a:latin typeface="Calibri" panose="020F0502020204030204" pitchFamily="34" charset="0"/>
                <a:cs typeface="Calibri" panose="020F0502020204030204" pitchFamily="34" charset="0"/>
              </a:rPr>
              <a:t> "Discover Weekly" playlist is powered by AI, combining what you like with trends among listeners with similar tastes.</a:t>
            </a:r>
            <a:endParaRPr lang="en-GB" dirty="0">
              <a:solidFill>
                <a:srgbClr val="653795"/>
              </a:solidFill>
            </a:endParaRPr>
          </a:p>
        </p:txBody>
      </p:sp>
      <p:pic>
        <p:nvPicPr>
          <p:cNvPr id="4098" name="Picture 2">
            <a:extLst>
              <a:ext uri="{FF2B5EF4-FFF2-40B4-BE49-F238E27FC236}">
                <a16:creationId xmlns:a16="http://schemas.microsoft.com/office/drawing/2014/main" id="{363EE9FE-8FDB-5AE9-B57F-4759619DF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550" y="3819440"/>
            <a:ext cx="3476664" cy="195686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2A18BB3-9BDD-F540-0236-679F473C4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7550" y="631708"/>
            <a:ext cx="3476664" cy="252834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748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73980-EE8B-70AE-0F3C-34238049CADB}"/>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22078CA6-15F0-2D6E-00A5-E2737D7E37D9}"/>
              </a:ext>
            </a:extLst>
          </p:cNvPr>
          <p:cNvSpPr txBox="1">
            <a:spLocks/>
          </p:cNvSpPr>
          <p:nvPr/>
        </p:nvSpPr>
        <p:spPr>
          <a:xfrm>
            <a:off x="371597" y="268733"/>
            <a:ext cx="6973560" cy="5709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en-GB" sz="3600" b="1" dirty="0">
                <a:solidFill>
                  <a:srgbClr val="ED8623"/>
                </a:solidFill>
                <a:latin typeface="Calibri" panose="020F0502020204030204" pitchFamily="34" charset="0"/>
                <a:cs typeface="Calibri" panose="020F0502020204030204" pitchFamily="34" charset="0"/>
              </a:rPr>
              <a:t>AI in Learning Apps</a:t>
            </a:r>
          </a:p>
          <a:p>
            <a:endParaRPr lang="en-GB" sz="3600" dirty="0">
              <a:solidFill>
                <a:srgbClr val="291D4A"/>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FC9E967C-2504-D537-4028-DC244CAEBA77}"/>
              </a:ext>
            </a:extLst>
          </p:cNvPr>
          <p:cNvSpPr/>
          <p:nvPr/>
        </p:nvSpPr>
        <p:spPr>
          <a:xfrm>
            <a:off x="397854" y="1193367"/>
            <a:ext cx="3262854" cy="5362352"/>
          </a:xfrm>
          <a:prstGeom prst="roundRec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42E1A54-18C3-245F-63D2-F78366665551}"/>
              </a:ext>
            </a:extLst>
          </p:cNvPr>
          <p:cNvSpPr txBox="1"/>
          <p:nvPr/>
        </p:nvSpPr>
        <p:spPr>
          <a:xfrm>
            <a:off x="573430" y="1461267"/>
            <a:ext cx="3061021" cy="4524315"/>
          </a:xfrm>
          <a:prstGeom prst="rect">
            <a:avLst/>
          </a:prstGeom>
          <a:noFill/>
        </p:spPr>
        <p:txBody>
          <a:bodyPr wrap="square" rtlCol="0">
            <a:spAutoFit/>
          </a:bodyPr>
          <a:lstStyle/>
          <a:p>
            <a:pPr>
              <a:buClr>
                <a:schemeClr val="bg1"/>
              </a:buClr>
            </a:pPr>
            <a:r>
              <a:rPr lang="en-GB" sz="2400" b="1" dirty="0">
                <a:solidFill>
                  <a:schemeClr val="bg1"/>
                </a:solidFill>
                <a:latin typeface="Calibri" panose="020F0502020204030204" pitchFamily="34" charset="0"/>
                <a:cs typeface="Calibri" panose="020F0502020204030204" pitchFamily="34" charset="0"/>
              </a:rPr>
              <a:t>What it does</a:t>
            </a:r>
          </a:p>
          <a:p>
            <a:pPr>
              <a:buClr>
                <a:schemeClr val="bg1"/>
              </a:buClr>
            </a:pPr>
            <a:endParaRPr lang="en-GB" sz="2400" dirty="0">
              <a:solidFill>
                <a:schemeClr val="bg1"/>
              </a:solidFill>
              <a:latin typeface="Calibri" panose="020F0502020204030204" pitchFamily="34" charset="0"/>
              <a:cs typeface="Calibri" panose="020F0502020204030204" pitchFamily="34" charset="0"/>
            </a:endParaRP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Simplifies complex topics, offers personalised practice exercises, and tracks your progress.</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Uses adaptive learning algorithms to tailor content to your pace and level.</a:t>
            </a:r>
            <a:endParaRPr lang="en-GB" dirty="0"/>
          </a:p>
        </p:txBody>
      </p:sp>
      <p:sp>
        <p:nvSpPr>
          <p:cNvPr id="7" name="TextBox 6">
            <a:extLst>
              <a:ext uri="{FF2B5EF4-FFF2-40B4-BE49-F238E27FC236}">
                <a16:creationId xmlns:a16="http://schemas.microsoft.com/office/drawing/2014/main" id="{90ABFD00-11E1-0265-FE8C-24618D66E7CF}"/>
              </a:ext>
            </a:extLst>
          </p:cNvPr>
          <p:cNvSpPr txBox="1"/>
          <p:nvPr/>
        </p:nvSpPr>
        <p:spPr>
          <a:xfrm>
            <a:off x="3754057" y="4415922"/>
            <a:ext cx="5346930" cy="1569660"/>
          </a:xfrm>
          <a:prstGeom prst="rect">
            <a:avLst/>
          </a:prstGeom>
          <a:noFill/>
        </p:spPr>
        <p:txBody>
          <a:bodyPr wrap="square" rtlCol="0">
            <a:spAutoFit/>
          </a:bodyPr>
          <a:lstStyle/>
          <a:p>
            <a:pPr>
              <a:buClr>
                <a:schemeClr val="bg1"/>
              </a:buClr>
            </a:pPr>
            <a:r>
              <a:rPr lang="en-GB" sz="2400" b="1" dirty="0">
                <a:solidFill>
                  <a:srgbClr val="653795"/>
                </a:solidFill>
                <a:latin typeface="Calibri" panose="020F0502020204030204" pitchFamily="34" charset="0"/>
                <a:cs typeface="Calibri" panose="020F0502020204030204" pitchFamily="34" charset="0"/>
              </a:rPr>
              <a:t>Example 2 </a:t>
            </a:r>
            <a:r>
              <a:rPr lang="en-GB" sz="2400" dirty="0">
                <a:solidFill>
                  <a:srgbClr val="653795"/>
                </a:solidFill>
                <a:latin typeface="Calibri" panose="020F0502020204030204" pitchFamily="34" charset="0"/>
                <a:cs typeface="Calibri" panose="020F0502020204030204" pitchFamily="34" charset="0"/>
              </a:rPr>
              <a:t>Quizlet’s AI-powered flashcards predict what you need to study more based on your past mistakes. </a:t>
            </a:r>
            <a:r>
              <a:rPr lang="en-GB" sz="2400" b="1" dirty="0">
                <a:solidFill>
                  <a:srgbClr val="ED8623"/>
                </a:solidFill>
                <a:latin typeface="Calibri" panose="020F0502020204030204" pitchFamily="34" charset="0"/>
                <a:cs typeface="Calibri" panose="020F0502020204030204" pitchFamily="34" charset="0"/>
              </a:rPr>
              <a:t>Watch this TikTok </a:t>
            </a:r>
            <a:r>
              <a:rPr lang="en-GB" sz="2400" b="1" dirty="0">
                <a:solidFill>
                  <a:srgbClr val="ED8623"/>
                </a:solidFill>
                <a:latin typeface="Calibri" panose="020F0502020204030204" pitchFamily="34" charset="0"/>
                <a:cs typeface="Calibri" panose="020F0502020204030204" pitchFamily="34" charset="0"/>
                <a:hlinkClick r:id="rId3"/>
              </a:rPr>
              <a:t>explainer video</a:t>
            </a:r>
            <a:r>
              <a:rPr lang="en-GB" sz="2400" b="1" dirty="0">
                <a:solidFill>
                  <a:srgbClr val="ED8623"/>
                </a:solidFill>
                <a:latin typeface="Calibri" panose="020F0502020204030204" pitchFamily="34" charset="0"/>
                <a:cs typeface="Calibri" panose="020F0502020204030204" pitchFamily="34" charset="0"/>
              </a:rPr>
              <a:t>. </a:t>
            </a:r>
          </a:p>
        </p:txBody>
      </p:sp>
      <p:sp>
        <p:nvSpPr>
          <p:cNvPr id="8" name="TextBox 7">
            <a:extLst>
              <a:ext uri="{FF2B5EF4-FFF2-40B4-BE49-F238E27FC236}">
                <a16:creationId xmlns:a16="http://schemas.microsoft.com/office/drawing/2014/main" id="{16C0C065-DD65-E015-5754-547883F89778}"/>
              </a:ext>
            </a:extLst>
          </p:cNvPr>
          <p:cNvSpPr txBox="1"/>
          <p:nvPr/>
        </p:nvSpPr>
        <p:spPr>
          <a:xfrm>
            <a:off x="3754057" y="709727"/>
            <a:ext cx="6061275" cy="3416320"/>
          </a:xfrm>
          <a:prstGeom prst="rect">
            <a:avLst/>
          </a:prstGeom>
          <a:noFill/>
        </p:spPr>
        <p:txBody>
          <a:bodyPr wrap="square" rtlCol="0">
            <a:spAutoFit/>
          </a:bodyPr>
          <a:lstStyle/>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Example 1 </a:t>
            </a:r>
            <a:r>
              <a:rPr lang="en-GB" sz="2400" dirty="0">
                <a:solidFill>
                  <a:srgbClr val="653795"/>
                </a:solidFill>
                <a:latin typeface="Calibri" panose="020F0502020204030204" pitchFamily="34" charset="0"/>
                <a:cs typeface="Calibri" panose="020F0502020204030204" pitchFamily="34" charset="0"/>
              </a:rPr>
              <a:t>Duolingo Max has new AI features e.g. </a:t>
            </a:r>
            <a:r>
              <a:rPr lang="en-GB" sz="2400" b="1" dirty="0">
                <a:solidFill>
                  <a:srgbClr val="653795"/>
                </a:solidFill>
                <a:latin typeface="Calibri" panose="020F0502020204030204" pitchFamily="34" charset="0"/>
                <a:cs typeface="Calibri" panose="020F0502020204030204" pitchFamily="34" charset="0"/>
              </a:rPr>
              <a:t>Explain My Answer</a:t>
            </a:r>
            <a:r>
              <a:rPr lang="en-GB" sz="2400" dirty="0">
                <a:solidFill>
                  <a:srgbClr val="653795"/>
                </a:solidFill>
                <a:latin typeface="Calibri" panose="020F0502020204030204" pitchFamily="34" charset="0"/>
                <a:cs typeface="Calibri" panose="020F0502020204030204" pitchFamily="34" charset="0"/>
              </a:rPr>
              <a:t> (An AI-powered tool that helps learners),</a:t>
            </a:r>
            <a:r>
              <a:rPr lang="en-GB" sz="2400" b="1" dirty="0">
                <a:solidFill>
                  <a:srgbClr val="653795"/>
                </a:solidFill>
                <a:latin typeface="Calibri" panose="020F0502020204030204" pitchFamily="34" charset="0"/>
                <a:cs typeface="Calibri" panose="020F0502020204030204" pitchFamily="34" charset="0"/>
              </a:rPr>
              <a:t>Roleplay</a:t>
            </a:r>
            <a:r>
              <a:rPr lang="en-GB" sz="2400" dirty="0">
                <a:solidFill>
                  <a:srgbClr val="653795"/>
                </a:solidFill>
                <a:latin typeface="Calibri" panose="020F0502020204030204" pitchFamily="34" charset="0"/>
                <a:cs typeface="Calibri" panose="020F0502020204030204" pitchFamily="34" charset="0"/>
              </a:rPr>
              <a:t> (An AI-powered tool that helps learners practice real-world conversations by writing instead of talking) </a:t>
            </a:r>
          </a:p>
          <a:p>
            <a:pPr>
              <a:buClr>
                <a:schemeClr val="bg1"/>
              </a:buClr>
            </a:pPr>
            <a:r>
              <a:rPr lang="en-GB" sz="2400" b="1" dirty="0">
                <a:solidFill>
                  <a:srgbClr val="653795"/>
                </a:solidFill>
                <a:latin typeface="Calibri" panose="020F0502020204030204" pitchFamily="34" charset="0"/>
                <a:cs typeface="Calibri" panose="020F0502020204030204" pitchFamily="34" charset="0"/>
              </a:rPr>
              <a:t>Video Call </a:t>
            </a:r>
            <a:r>
              <a:rPr lang="en-GB" sz="2400" dirty="0">
                <a:solidFill>
                  <a:srgbClr val="653795"/>
                </a:solidFill>
                <a:latin typeface="Calibri" panose="020F0502020204030204" pitchFamily="34" charset="0"/>
                <a:cs typeface="Calibri" panose="020F0502020204030204" pitchFamily="34" charset="0"/>
              </a:rPr>
              <a:t>(A feature that lets learners have real-life conversations with Lily.) </a:t>
            </a:r>
            <a:r>
              <a:rPr lang="en-GB" sz="2400" b="1" dirty="0">
                <a:solidFill>
                  <a:srgbClr val="ED8623"/>
                </a:solidFill>
                <a:latin typeface="Calibri" panose="020F0502020204030204" pitchFamily="34" charset="0"/>
                <a:cs typeface="Calibri" panose="020F0502020204030204" pitchFamily="34" charset="0"/>
              </a:rPr>
              <a:t>Watch this </a:t>
            </a:r>
            <a:r>
              <a:rPr lang="en-GB" sz="2400" b="1" dirty="0">
                <a:solidFill>
                  <a:srgbClr val="ED8623"/>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explainer video</a:t>
            </a:r>
            <a:endParaRPr lang="en-GB" b="1" dirty="0">
              <a:solidFill>
                <a:srgbClr val="ED8623"/>
              </a:solidFill>
            </a:endParaRPr>
          </a:p>
        </p:txBody>
      </p:sp>
      <p:pic>
        <p:nvPicPr>
          <p:cNvPr id="6" name="Picture 5">
            <a:extLst>
              <a:ext uri="{FF2B5EF4-FFF2-40B4-BE49-F238E27FC236}">
                <a16:creationId xmlns:a16="http://schemas.microsoft.com/office/drawing/2014/main" id="{ECAE6E21-B9A1-9AE7-F2A6-BB71D788878C}"/>
              </a:ext>
            </a:extLst>
          </p:cNvPr>
          <p:cNvPicPr>
            <a:picLocks noChangeAspect="1"/>
          </p:cNvPicPr>
          <p:nvPr/>
        </p:nvPicPr>
        <p:blipFill>
          <a:blip r:embed="rId5"/>
          <a:stretch>
            <a:fillRect/>
          </a:stretch>
        </p:blipFill>
        <p:spPr>
          <a:xfrm>
            <a:off x="9925023" y="3518460"/>
            <a:ext cx="1657834" cy="3160512"/>
          </a:xfrm>
          <a:prstGeom prst="rect">
            <a:avLst/>
          </a:prstGeom>
        </p:spPr>
      </p:pic>
      <p:sp>
        <p:nvSpPr>
          <p:cNvPr id="9" name="Freeform 3">
            <a:extLst>
              <a:ext uri="{FF2B5EF4-FFF2-40B4-BE49-F238E27FC236}">
                <a16:creationId xmlns:a16="http://schemas.microsoft.com/office/drawing/2014/main" id="{BAD952D6-2B51-13DE-C8F7-867A0055CD3B}"/>
              </a:ext>
            </a:extLst>
          </p:cNvPr>
          <p:cNvSpPr/>
          <p:nvPr/>
        </p:nvSpPr>
        <p:spPr>
          <a:xfrm>
            <a:off x="9815332" y="3470837"/>
            <a:ext cx="1812887" cy="3255758"/>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Arrow: Right 9">
            <a:extLst>
              <a:ext uri="{FF2B5EF4-FFF2-40B4-BE49-F238E27FC236}">
                <a16:creationId xmlns:a16="http://schemas.microsoft.com/office/drawing/2014/main" id="{155879FA-D23C-F536-EF5A-9EB601B57B1C}"/>
              </a:ext>
            </a:extLst>
          </p:cNvPr>
          <p:cNvSpPr/>
          <p:nvPr/>
        </p:nvSpPr>
        <p:spPr>
          <a:xfrm>
            <a:off x="8410028" y="5705573"/>
            <a:ext cx="729205" cy="243069"/>
          </a:xfrm>
          <a:prstGeom prst="rightArrow">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3">
            <a:extLst>
              <a:ext uri="{FF2B5EF4-FFF2-40B4-BE49-F238E27FC236}">
                <a16:creationId xmlns:a16="http://schemas.microsoft.com/office/drawing/2014/main" id="{7470143B-BEC7-4A54-368E-263468E6CF7F}"/>
              </a:ext>
            </a:extLst>
          </p:cNvPr>
          <p:cNvSpPr/>
          <p:nvPr/>
        </p:nvSpPr>
        <p:spPr>
          <a:xfrm>
            <a:off x="9769970" y="72684"/>
            <a:ext cx="1812887" cy="3255758"/>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3" name="Picture 12">
            <a:extLst>
              <a:ext uri="{FF2B5EF4-FFF2-40B4-BE49-F238E27FC236}">
                <a16:creationId xmlns:a16="http://schemas.microsoft.com/office/drawing/2014/main" id="{18AA35D8-6B0C-F42A-67D9-673D7DC2A595}"/>
              </a:ext>
            </a:extLst>
          </p:cNvPr>
          <p:cNvPicPr>
            <a:picLocks noChangeAspect="1"/>
          </p:cNvPicPr>
          <p:nvPr/>
        </p:nvPicPr>
        <p:blipFill>
          <a:blip r:embed="rId8"/>
          <a:stretch>
            <a:fillRect/>
          </a:stretch>
        </p:blipFill>
        <p:spPr>
          <a:xfrm>
            <a:off x="9885532" y="131405"/>
            <a:ext cx="1584979" cy="3109506"/>
          </a:xfrm>
          <a:prstGeom prst="rect">
            <a:avLst/>
          </a:prstGeom>
        </p:spPr>
      </p:pic>
      <p:sp>
        <p:nvSpPr>
          <p:cNvPr id="14" name="Arrow: Right 13">
            <a:extLst>
              <a:ext uri="{FF2B5EF4-FFF2-40B4-BE49-F238E27FC236}">
                <a16:creationId xmlns:a16="http://schemas.microsoft.com/office/drawing/2014/main" id="{9F94DAD3-9899-8C6A-8C55-355207FE7CE0}"/>
              </a:ext>
            </a:extLst>
          </p:cNvPr>
          <p:cNvSpPr/>
          <p:nvPr/>
        </p:nvSpPr>
        <p:spPr>
          <a:xfrm>
            <a:off x="6096000" y="3723424"/>
            <a:ext cx="729205" cy="243069"/>
          </a:xfrm>
          <a:prstGeom prst="rightArrow">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0937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D62D7F5-B563-323D-9160-1C92C81550BA}"/>
              </a:ext>
            </a:extLst>
          </p:cNvPr>
          <p:cNvSpPr>
            <a:spLocks noGrp="1"/>
          </p:cNvSpPr>
          <p:nvPr>
            <p:ph type="body" sz="quarter" idx="19"/>
          </p:nvPr>
        </p:nvSpPr>
        <p:spPr>
          <a:xfrm>
            <a:off x="691820" y="2457107"/>
            <a:ext cx="2264031" cy="690130"/>
          </a:xfrm>
        </p:spPr>
        <p:txBody>
          <a:bodyPr/>
          <a:lstStyle/>
          <a:p>
            <a:r>
              <a:rPr lang="en-US" dirty="0"/>
              <a:t>Activity</a:t>
            </a:r>
          </a:p>
        </p:txBody>
      </p:sp>
      <p:pic>
        <p:nvPicPr>
          <p:cNvPr id="10" name="Picture Placeholder 9">
            <a:extLst>
              <a:ext uri="{FF2B5EF4-FFF2-40B4-BE49-F238E27FC236}">
                <a16:creationId xmlns:a16="http://schemas.microsoft.com/office/drawing/2014/main" id="{631A3B13-D844-E519-A47C-16015EF9B8E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7404" b="7404"/>
          <a:stretch>
            <a:fillRect/>
          </a:stretch>
        </p:blipFill>
        <p:spPr/>
      </p:pic>
      <p:sp>
        <p:nvSpPr>
          <p:cNvPr id="3" name="Text Placeholder 2">
            <a:extLst>
              <a:ext uri="{FF2B5EF4-FFF2-40B4-BE49-F238E27FC236}">
                <a16:creationId xmlns:a16="http://schemas.microsoft.com/office/drawing/2014/main" id="{EA8D8840-F299-E58B-A305-FCC2299E545F}"/>
              </a:ext>
            </a:extLst>
          </p:cNvPr>
          <p:cNvSpPr>
            <a:spLocks noGrp="1"/>
          </p:cNvSpPr>
          <p:nvPr>
            <p:ph type="body" sz="quarter" idx="18"/>
          </p:nvPr>
        </p:nvSpPr>
        <p:spPr>
          <a:xfrm>
            <a:off x="600592" y="3658596"/>
            <a:ext cx="3423163" cy="1049221"/>
          </a:xfrm>
        </p:spPr>
        <p:txBody>
          <a:bodyPr/>
          <a:lstStyle/>
          <a:p>
            <a:r>
              <a:rPr lang="en-GB" dirty="0"/>
              <a:t>AI Hunt Challenge</a:t>
            </a:r>
          </a:p>
        </p:txBody>
      </p:sp>
      <p:pic>
        <p:nvPicPr>
          <p:cNvPr id="13" name="Picture 12">
            <a:extLst>
              <a:ext uri="{FF2B5EF4-FFF2-40B4-BE49-F238E27FC236}">
                <a16:creationId xmlns:a16="http://schemas.microsoft.com/office/drawing/2014/main" id="{9471555A-6C0A-7FAB-3F53-9B935779F170}"/>
              </a:ext>
            </a:extLst>
          </p:cNvPr>
          <p:cNvPicPr>
            <a:picLocks noChangeAspect="1"/>
          </p:cNvPicPr>
          <p:nvPr/>
        </p:nvPicPr>
        <p:blipFill>
          <a:blip r:embed="rId3"/>
          <a:srcRect t="8832" b="9268"/>
          <a:stretch/>
        </p:blipFill>
        <p:spPr>
          <a:xfrm>
            <a:off x="9824504" y="164849"/>
            <a:ext cx="2367496" cy="1938992"/>
          </a:xfrm>
          <a:prstGeom prst="rect">
            <a:avLst/>
          </a:prstGeom>
        </p:spPr>
      </p:pic>
      <p:sp>
        <p:nvSpPr>
          <p:cNvPr id="2" name="TextBox 1">
            <a:extLst>
              <a:ext uri="{FF2B5EF4-FFF2-40B4-BE49-F238E27FC236}">
                <a16:creationId xmlns:a16="http://schemas.microsoft.com/office/drawing/2014/main" id="{1F819156-BA45-CE9A-1983-CCE93B192E3D}"/>
              </a:ext>
            </a:extLst>
          </p:cNvPr>
          <p:cNvSpPr txBox="1"/>
          <p:nvPr/>
        </p:nvSpPr>
        <p:spPr>
          <a:xfrm>
            <a:off x="4264206" y="1517015"/>
            <a:ext cx="6421515" cy="1200329"/>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Objective of the activity is;</a:t>
            </a:r>
          </a:p>
          <a:p>
            <a:r>
              <a:rPr lang="en-GB" sz="2400" dirty="0">
                <a:solidFill>
                  <a:srgbClr val="ED8623"/>
                </a:solidFill>
                <a:latin typeface="Calibri" panose="020F0502020204030204" pitchFamily="34" charset="0"/>
                <a:cs typeface="Calibri" panose="020F0502020204030204" pitchFamily="34" charset="0"/>
              </a:rPr>
              <a:t>Participants explore their own lives to uncover where AI is at work and reflect on its impact.</a:t>
            </a:r>
          </a:p>
        </p:txBody>
      </p:sp>
      <p:sp>
        <p:nvSpPr>
          <p:cNvPr id="4" name="TextBox 3">
            <a:extLst>
              <a:ext uri="{FF2B5EF4-FFF2-40B4-BE49-F238E27FC236}">
                <a16:creationId xmlns:a16="http://schemas.microsoft.com/office/drawing/2014/main" id="{33D5240C-393D-639A-7242-8804A175BF9D}"/>
              </a:ext>
            </a:extLst>
          </p:cNvPr>
          <p:cNvSpPr txBox="1"/>
          <p:nvPr/>
        </p:nvSpPr>
        <p:spPr>
          <a:xfrm>
            <a:off x="4264206" y="2842726"/>
            <a:ext cx="7327202" cy="1938992"/>
          </a:xfrm>
          <a:prstGeom prst="rect">
            <a:avLst/>
          </a:prstGeom>
          <a:solidFill>
            <a:srgbClr val="653795"/>
          </a:solidFill>
          <a:ln>
            <a:solidFill>
              <a:srgbClr val="653795"/>
            </a:solidFill>
          </a:ln>
        </p:spPr>
        <p:txBody>
          <a:bodyPr wrap="square">
            <a:spAutoFit/>
          </a:bodyPr>
          <a:lstStyle/>
          <a:p>
            <a:r>
              <a:rPr lang="en-GB" sz="2400" b="1" dirty="0">
                <a:solidFill>
                  <a:schemeClr val="bg1"/>
                </a:solidFill>
                <a:latin typeface="Calibri" panose="020F0502020204030204" pitchFamily="34" charset="0"/>
                <a:cs typeface="Calibri" panose="020F0502020204030204" pitchFamily="34" charset="0"/>
              </a:rPr>
              <a:t>Open an app or tool you use daily (e.g., Spotify, Snapchat, TikTok).</a:t>
            </a:r>
          </a:p>
          <a:p>
            <a:r>
              <a:rPr lang="en-GB" sz="2400" b="1" dirty="0">
                <a:solidFill>
                  <a:schemeClr val="bg1"/>
                </a:solidFill>
                <a:latin typeface="Calibri" panose="020F0502020204030204" pitchFamily="34" charset="0"/>
                <a:cs typeface="Calibri" panose="020F0502020204030204" pitchFamily="34" charset="0"/>
              </a:rPr>
              <a:t>Answer these questions…</a:t>
            </a:r>
          </a:p>
          <a:p>
            <a:pPr marL="342900" indent="-342900">
              <a:buClr>
                <a:schemeClr val="bg1"/>
              </a:buClr>
              <a:buFont typeface="Arial" panose="020B0604020202020204" pitchFamily="34" charset="0"/>
              <a:buChar char="•"/>
            </a:pPr>
            <a:r>
              <a:rPr lang="en-GB" sz="2400" b="1" i="1" dirty="0">
                <a:solidFill>
                  <a:schemeClr val="bg1"/>
                </a:solidFill>
                <a:latin typeface="Calibri" panose="020F0502020204030204" pitchFamily="34" charset="0"/>
                <a:cs typeface="Calibri" panose="020F0502020204030204" pitchFamily="34" charset="0"/>
              </a:rPr>
              <a:t>Can you find one feature that uses AI?</a:t>
            </a:r>
          </a:p>
          <a:p>
            <a:pPr marL="342900" indent="-342900">
              <a:buClr>
                <a:schemeClr val="bg1"/>
              </a:buClr>
              <a:buFont typeface="Arial" panose="020B0604020202020204" pitchFamily="34" charset="0"/>
              <a:buChar char="•"/>
            </a:pPr>
            <a:r>
              <a:rPr lang="en-GB" sz="2400" b="1" i="1" dirty="0">
                <a:solidFill>
                  <a:schemeClr val="bg1"/>
                </a:solidFill>
                <a:latin typeface="Calibri" panose="020F0502020204030204" pitchFamily="34" charset="0"/>
                <a:cs typeface="Calibri" panose="020F0502020204030204" pitchFamily="34" charset="0"/>
              </a:rPr>
              <a:t>How does it make your experience better?</a:t>
            </a:r>
          </a:p>
        </p:txBody>
      </p:sp>
    </p:spTree>
    <p:extLst>
      <p:ext uri="{BB962C8B-B14F-4D97-AF65-F5344CB8AC3E}">
        <p14:creationId xmlns:p14="http://schemas.microsoft.com/office/powerpoint/2010/main" val="3436172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3EBF4-F5FE-B839-FB83-B320A39E955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AF32ECB-1B95-4749-1DCB-FDD712F679C1}"/>
              </a:ext>
            </a:extLst>
          </p:cNvPr>
          <p:cNvSpPr>
            <a:spLocks noGrp="1"/>
          </p:cNvSpPr>
          <p:nvPr>
            <p:ph type="body" sz="quarter" idx="19"/>
          </p:nvPr>
        </p:nvSpPr>
        <p:spPr>
          <a:xfrm>
            <a:off x="691820" y="2457107"/>
            <a:ext cx="2264031" cy="690130"/>
          </a:xfrm>
        </p:spPr>
        <p:txBody>
          <a:bodyPr/>
          <a:lstStyle/>
          <a:p>
            <a:r>
              <a:rPr lang="en-US" dirty="0"/>
              <a:t>Activity</a:t>
            </a:r>
          </a:p>
        </p:txBody>
      </p:sp>
      <p:pic>
        <p:nvPicPr>
          <p:cNvPr id="10" name="Picture Placeholder 9">
            <a:extLst>
              <a:ext uri="{FF2B5EF4-FFF2-40B4-BE49-F238E27FC236}">
                <a16:creationId xmlns:a16="http://schemas.microsoft.com/office/drawing/2014/main" id="{B4023D67-BD34-D2E3-E461-D82EAC6283D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7404" b="7404"/>
          <a:stretch>
            <a:fillRect/>
          </a:stretch>
        </p:blipFill>
        <p:spPr/>
      </p:pic>
      <p:sp>
        <p:nvSpPr>
          <p:cNvPr id="3" name="Text Placeholder 2">
            <a:extLst>
              <a:ext uri="{FF2B5EF4-FFF2-40B4-BE49-F238E27FC236}">
                <a16:creationId xmlns:a16="http://schemas.microsoft.com/office/drawing/2014/main" id="{EE22901B-447A-DAEE-712C-AC7E9CD7CB3C}"/>
              </a:ext>
            </a:extLst>
          </p:cNvPr>
          <p:cNvSpPr>
            <a:spLocks noGrp="1"/>
          </p:cNvSpPr>
          <p:nvPr>
            <p:ph type="body" sz="quarter" idx="18"/>
          </p:nvPr>
        </p:nvSpPr>
        <p:spPr>
          <a:xfrm>
            <a:off x="600592" y="3658596"/>
            <a:ext cx="3423163" cy="1049221"/>
          </a:xfrm>
        </p:spPr>
        <p:txBody>
          <a:bodyPr/>
          <a:lstStyle/>
          <a:p>
            <a:r>
              <a:rPr lang="en-GB" dirty="0"/>
              <a:t>AI Hunt Challenge</a:t>
            </a:r>
          </a:p>
        </p:txBody>
      </p:sp>
      <p:pic>
        <p:nvPicPr>
          <p:cNvPr id="13" name="Picture 12">
            <a:extLst>
              <a:ext uri="{FF2B5EF4-FFF2-40B4-BE49-F238E27FC236}">
                <a16:creationId xmlns:a16="http://schemas.microsoft.com/office/drawing/2014/main" id="{4DA0614D-17FE-7227-D613-2F02B3088323}"/>
              </a:ext>
            </a:extLst>
          </p:cNvPr>
          <p:cNvPicPr>
            <a:picLocks noChangeAspect="1"/>
          </p:cNvPicPr>
          <p:nvPr/>
        </p:nvPicPr>
        <p:blipFill>
          <a:blip r:embed="rId3"/>
          <a:srcRect t="8832" b="9268"/>
          <a:stretch/>
        </p:blipFill>
        <p:spPr>
          <a:xfrm>
            <a:off x="9824504" y="164849"/>
            <a:ext cx="2367496" cy="1938992"/>
          </a:xfrm>
          <a:prstGeom prst="rect">
            <a:avLst/>
          </a:prstGeom>
        </p:spPr>
      </p:pic>
      <p:sp>
        <p:nvSpPr>
          <p:cNvPr id="2" name="TextBox 1">
            <a:extLst>
              <a:ext uri="{FF2B5EF4-FFF2-40B4-BE49-F238E27FC236}">
                <a16:creationId xmlns:a16="http://schemas.microsoft.com/office/drawing/2014/main" id="{5BCCF568-4310-60E0-F57E-9030FC62C917}"/>
              </a:ext>
            </a:extLst>
          </p:cNvPr>
          <p:cNvSpPr txBox="1"/>
          <p:nvPr/>
        </p:nvSpPr>
        <p:spPr>
          <a:xfrm>
            <a:off x="4264206" y="1517015"/>
            <a:ext cx="6421515" cy="1200329"/>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Objective of the activity is;</a:t>
            </a:r>
          </a:p>
          <a:p>
            <a:r>
              <a:rPr lang="en-GB" sz="2400" dirty="0">
                <a:solidFill>
                  <a:srgbClr val="ED8623"/>
                </a:solidFill>
                <a:latin typeface="Calibri" panose="020F0502020204030204" pitchFamily="34" charset="0"/>
                <a:cs typeface="Calibri" panose="020F0502020204030204" pitchFamily="34" charset="0"/>
              </a:rPr>
              <a:t>Participants explore their own lives to uncover where AI is at work and reflect on its impact.</a:t>
            </a:r>
          </a:p>
        </p:txBody>
      </p:sp>
      <p:sp>
        <p:nvSpPr>
          <p:cNvPr id="5" name="TextBox 4">
            <a:extLst>
              <a:ext uri="{FF2B5EF4-FFF2-40B4-BE49-F238E27FC236}">
                <a16:creationId xmlns:a16="http://schemas.microsoft.com/office/drawing/2014/main" id="{9F9F4ACD-E729-D6DF-850C-D1FD3F6FE96A}"/>
              </a:ext>
            </a:extLst>
          </p:cNvPr>
          <p:cNvSpPr txBox="1"/>
          <p:nvPr/>
        </p:nvSpPr>
        <p:spPr>
          <a:xfrm>
            <a:off x="4178594" y="2957243"/>
            <a:ext cx="7587553" cy="2308324"/>
          </a:xfrm>
          <a:prstGeom prst="rect">
            <a:avLst/>
          </a:prstGeom>
          <a:solidFill>
            <a:srgbClr val="653795"/>
          </a:solidFill>
          <a:ln>
            <a:solidFill>
              <a:srgbClr val="653795"/>
            </a:solidFill>
          </a:ln>
        </p:spPr>
        <p:txBody>
          <a:bodyPr wrap="square">
            <a:spAutoFit/>
          </a:bodyPr>
          <a:lstStyle/>
          <a:p>
            <a:r>
              <a:rPr lang="en-GB" sz="2400" b="1" dirty="0">
                <a:solidFill>
                  <a:schemeClr val="bg1"/>
                </a:solidFill>
                <a:latin typeface="Calibri" panose="020F0502020204030204" pitchFamily="34" charset="0"/>
                <a:cs typeface="Calibri" panose="020F0502020204030204" pitchFamily="34" charset="0"/>
              </a:rPr>
              <a:t>On your own or form small teams (2-3 participants).</a:t>
            </a:r>
          </a:p>
          <a:p>
            <a:r>
              <a:rPr lang="en-GB" sz="2400" b="1" dirty="0">
                <a:solidFill>
                  <a:schemeClr val="bg1"/>
                </a:solidFill>
                <a:latin typeface="Calibri" panose="020F0502020204030204" pitchFamily="34" charset="0"/>
                <a:cs typeface="Calibri" panose="020F0502020204030204" pitchFamily="34" charset="0"/>
              </a:rPr>
              <a:t>Pick one app or activity and answer…</a:t>
            </a:r>
          </a:p>
          <a:p>
            <a:endParaRPr lang="en-GB" sz="2400" b="1" dirty="0">
              <a:solidFill>
                <a:schemeClr val="bg1"/>
              </a:solidFill>
              <a:latin typeface="Calibri" panose="020F0502020204030204" pitchFamily="34" charset="0"/>
              <a:cs typeface="Calibri" panose="020F0502020204030204" pitchFamily="34" charset="0"/>
            </a:endParaRPr>
          </a:p>
          <a:p>
            <a:r>
              <a:rPr lang="en-GB" sz="2400" b="1" i="1" dirty="0">
                <a:solidFill>
                  <a:schemeClr val="bg1"/>
                </a:solidFill>
                <a:latin typeface="Calibri" panose="020F0502020204030204" pitchFamily="34" charset="0"/>
                <a:cs typeface="Calibri" panose="020F0502020204030204" pitchFamily="34" charset="0"/>
              </a:rPr>
              <a:t>What does AI do in this app?</a:t>
            </a:r>
          </a:p>
          <a:p>
            <a:r>
              <a:rPr lang="en-GB" sz="2400" b="1" i="1" dirty="0">
                <a:solidFill>
                  <a:schemeClr val="bg1"/>
                </a:solidFill>
                <a:latin typeface="Calibri" panose="020F0502020204030204" pitchFamily="34" charset="0"/>
                <a:cs typeface="Calibri" panose="020F0502020204030204" pitchFamily="34" charset="0"/>
              </a:rPr>
              <a:t>Why is it useful or fun?</a:t>
            </a:r>
          </a:p>
          <a:p>
            <a:r>
              <a:rPr lang="en-GB" sz="2400" b="1" i="1" dirty="0">
                <a:solidFill>
                  <a:schemeClr val="bg1"/>
                </a:solidFill>
                <a:latin typeface="Calibri" panose="020F0502020204030204" pitchFamily="34" charset="0"/>
                <a:cs typeface="Calibri" panose="020F0502020204030204" pitchFamily="34" charset="0"/>
              </a:rPr>
              <a:t>How could you improve it if you were designing it?</a:t>
            </a:r>
          </a:p>
        </p:txBody>
      </p:sp>
    </p:spTree>
    <p:extLst>
      <p:ext uri="{BB962C8B-B14F-4D97-AF65-F5344CB8AC3E}">
        <p14:creationId xmlns:p14="http://schemas.microsoft.com/office/powerpoint/2010/main" val="487022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79235-3458-48D4-CAF6-3A67107A25A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F58474B-6F10-0C35-8F8E-7291A9795A58}"/>
              </a:ext>
            </a:extLst>
          </p:cNvPr>
          <p:cNvSpPr>
            <a:spLocks noGrp="1"/>
          </p:cNvSpPr>
          <p:nvPr>
            <p:ph type="body" sz="quarter" idx="16"/>
          </p:nvPr>
        </p:nvSpPr>
        <p:spPr>
          <a:xfrm>
            <a:off x="1619810" y="2472714"/>
            <a:ext cx="4015460" cy="3066422"/>
          </a:xfrm>
        </p:spPr>
        <p:txBody>
          <a:bodyPr/>
          <a:lstStyle/>
          <a:p>
            <a:r>
              <a:rPr lang="en-GB" dirty="0">
                <a:latin typeface="Calibri" panose="020F0502020204030204" pitchFamily="34" charset="0"/>
                <a:cs typeface="Calibri" panose="020F0502020204030204" pitchFamily="34" charset="0"/>
              </a:rPr>
              <a:t>The current status of women in AI</a:t>
            </a:r>
          </a:p>
        </p:txBody>
      </p:sp>
      <p:sp>
        <p:nvSpPr>
          <p:cNvPr id="5" name="Text Placeholder 4">
            <a:extLst>
              <a:ext uri="{FF2B5EF4-FFF2-40B4-BE49-F238E27FC236}">
                <a16:creationId xmlns:a16="http://schemas.microsoft.com/office/drawing/2014/main" id="{0C95B6ED-48E8-EB1F-3612-E355DAB72893}"/>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04</a:t>
            </a:r>
          </a:p>
        </p:txBody>
      </p:sp>
      <p:pic>
        <p:nvPicPr>
          <p:cNvPr id="8" name="Picture Placeholder 7">
            <a:extLst>
              <a:ext uri="{FF2B5EF4-FFF2-40B4-BE49-F238E27FC236}">
                <a16:creationId xmlns:a16="http://schemas.microsoft.com/office/drawing/2014/main" id="{E1C476F7-8C95-7843-41D7-2CC55457544C}"/>
              </a:ext>
            </a:extLst>
          </p:cNvPr>
          <p:cNvPicPr>
            <a:picLocks noGrp="1" noChangeAspect="1"/>
          </p:cNvPicPr>
          <p:nvPr>
            <p:ph type="pic" sz="quarter" idx="19"/>
          </p:nvPr>
        </p:nvPicPr>
        <p:blipFill>
          <a:blip r:embed="rId2"/>
          <a:srcRect l="2021" r="2021"/>
          <a:stretch/>
        </p:blipFill>
        <p:spPr/>
      </p:pic>
      <p:pic>
        <p:nvPicPr>
          <p:cNvPr id="9" name="Picture 8">
            <a:extLst>
              <a:ext uri="{FF2B5EF4-FFF2-40B4-BE49-F238E27FC236}">
                <a16:creationId xmlns:a16="http://schemas.microsoft.com/office/drawing/2014/main" id="{4351718E-610D-309F-A483-59D18AC265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734716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6F4B7D-82E5-26C0-BE4F-9B31A7D9478E}"/>
              </a:ext>
            </a:extLst>
          </p:cNvPr>
          <p:cNvSpPr>
            <a:spLocks noGrp="1"/>
          </p:cNvSpPr>
          <p:nvPr>
            <p:ph type="body" idx="2"/>
          </p:nvPr>
        </p:nvSpPr>
        <p:spPr>
          <a:xfrm>
            <a:off x="7824486" y="922205"/>
            <a:ext cx="3719127" cy="1705248"/>
          </a:xfrm>
        </p:spPr>
        <p:txBody>
          <a:bodyPr/>
          <a:lstStyle/>
          <a:p>
            <a:r>
              <a:rPr lang="en-GB" dirty="0"/>
              <a:t>Women working in AI</a:t>
            </a:r>
          </a:p>
        </p:txBody>
      </p:sp>
      <p:sp>
        <p:nvSpPr>
          <p:cNvPr id="4" name="Text Placeholder 3">
            <a:extLst>
              <a:ext uri="{FF2B5EF4-FFF2-40B4-BE49-F238E27FC236}">
                <a16:creationId xmlns:a16="http://schemas.microsoft.com/office/drawing/2014/main" id="{E8C55B9A-7CE0-83D6-6A34-47A6C256BEB6}"/>
              </a:ext>
            </a:extLst>
          </p:cNvPr>
          <p:cNvSpPr>
            <a:spLocks noGrp="1"/>
          </p:cNvSpPr>
          <p:nvPr>
            <p:ph type="body" idx="3"/>
          </p:nvPr>
        </p:nvSpPr>
        <p:spPr>
          <a:xfrm>
            <a:off x="787770" y="4865552"/>
            <a:ext cx="10755843" cy="1235941"/>
          </a:xfrm>
        </p:spPr>
        <p:txBody>
          <a:bodyPr/>
          <a:lstStyle/>
          <a:p>
            <a:pPr marL="228600" indent="0"/>
            <a:r>
              <a:rPr lang="en-GB" dirty="0"/>
              <a:t>A study by company “</a:t>
            </a:r>
            <a:r>
              <a:rPr lang="en-GB" dirty="0">
                <a:hlinkClick r:id="rId3"/>
              </a:rPr>
              <a:t>Interface</a:t>
            </a:r>
            <a:r>
              <a:rPr lang="en-GB" dirty="0"/>
              <a:t>” conducted an analysis of data on nearly 1.6 million AI professionals worldwide reveals stark gender imbalances. </a:t>
            </a:r>
            <a:r>
              <a:rPr lang="en-GB" b="1" dirty="0"/>
              <a:t>Women comprise only 22% of AI talent globally</a:t>
            </a:r>
            <a:r>
              <a:rPr lang="en-GB" dirty="0"/>
              <a:t>, with even lower representation at senior levels – occupying less than 14% of senior executive roles in AI. </a:t>
            </a:r>
          </a:p>
        </p:txBody>
      </p:sp>
      <p:sp>
        <p:nvSpPr>
          <p:cNvPr id="8" name="Flowchart: Delay 7">
            <a:extLst>
              <a:ext uri="{FF2B5EF4-FFF2-40B4-BE49-F238E27FC236}">
                <a16:creationId xmlns:a16="http://schemas.microsoft.com/office/drawing/2014/main" id="{DCA8C1BD-59AB-72D4-F19F-F01F5314AD92}"/>
              </a:ext>
            </a:extLst>
          </p:cNvPr>
          <p:cNvSpPr/>
          <p:nvPr/>
        </p:nvSpPr>
        <p:spPr>
          <a:xfrm>
            <a:off x="0" y="-131682"/>
            <a:ext cx="6836735" cy="4852538"/>
          </a:xfrm>
          <a:prstGeom prst="flowChartDelay">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3009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EA6B2A-576E-5D7C-FC59-36B24F997B2D}"/>
              </a:ext>
            </a:extLst>
          </p:cNvPr>
          <p:cNvSpPr>
            <a:spLocks noGrp="1"/>
          </p:cNvSpPr>
          <p:nvPr>
            <p:ph type="body" idx="4"/>
          </p:nvPr>
        </p:nvSpPr>
        <p:spPr>
          <a:xfrm>
            <a:off x="6389225" y="1064689"/>
            <a:ext cx="5382227" cy="6157913"/>
          </a:xfrm>
        </p:spPr>
        <p:txBody>
          <a:bodyPr/>
          <a:lstStyle/>
          <a:p>
            <a:pPr marL="228600" indent="0"/>
            <a:r>
              <a:rPr lang="en-GB" dirty="0"/>
              <a:t>Harvard </a:t>
            </a:r>
            <a:r>
              <a:rPr lang="en-GB" dirty="0" err="1"/>
              <a:t>Rembrand</a:t>
            </a:r>
            <a:r>
              <a:rPr lang="en-GB" dirty="0"/>
              <a:t>  Professor wrote a paper; </a:t>
            </a:r>
            <a:r>
              <a:rPr lang="en-GB" b="0" i="0" dirty="0">
                <a:effectLst/>
                <a:latin typeface="Tiempos"/>
              </a:rPr>
              <a:t>“</a:t>
            </a:r>
            <a:r>
              <a:rPr lang="en-GB" b="1" i="0" dirty="0">
                <a:effectLst/>
                <a:latin typeface="Graphik"/>
                <a:hlinkClick r:id="rId3"/>
              </a:rPr>
              <a:t>Global Evidence on Gender Gaps and Generative AI</a:t>
            </a:r>
            <a:r>
              <a:rPr lang="en-GB" b="0" i="0" dirty="0">
                <a:effectLst/>
                <a:latin typeface="Tiempos"/>
              </a:rPr>
              <a:t>.” Koning’s research shows women are adopting AI tools at a </a:t>
            </a:r>
            <a:r>
              <a:rPr lang="en-GB" b="1" i="0" dirty="0">
                <a:effectLst/>
                <a:latin typeface="Tiempos"/>
              </a:rPr>
              <a:t>25 percent lower rate </a:t>
            </a:r>
            <a:r>
              <a:rPr lang="en-GB" b="0" i="0" dirty="0">
                <a:effectLst/>
                <a:latin typeface="Tiempos"/>
              </a:rPr>
              <a:t>than men on average, despite the fact the benefits of AI would apply equally to men and women.</a:t>
            </a:r>
          </a:p>
          <a:p>
            <a:pPr marL="228600" indent="0"/>
            <a:r>
              <a:rPr lang="en-GB" dirty="0"/>
              <a:t>If women continue in avoid using generative AI, not only will businesses miss out on major productivity gains, but women will fall behind in building valuable skills they need to succeed. That could widen the persistent gender gap in wages and career opportunities.</a:t>
            </a:r>
          </a:p>
        </p:txBody>
      </p:sp>
      <p:sp>
        <p:nvSpPr>
          <p:cNvPr id="9" name="TextBox 8">
            <a:extLst>
              <a:ext uri="{FF2B5EF4-FFF2-40B4-BE49-F238E27FC236}">
                <a16:creationId xmlns:a16="http://schemas.microsoft.com/office/drawing/2014/main" id="{ECD28831-7987-94A1-CA84-93E363CC5B17}"/>
              </a:ext>
            </a:extLst>
          </p:cNvPr>
          <p:cNvSpPr txBox="1"/>
          <p:nvPr/>
        </p:nvSpPr>
        <p:spPr>
          <a:xfrm>
            <a:off x="6061075" y="314886"/>
            <a:ext cx="6094070" cy="646331"/>
          </a:xfrm>
          <a:prstGeom prst="rect">
            <a:avLst/>
          </a:prstGeom>
          <a:noFill/>
        </p:spPr>
        <p:txBody>
          <a:bodyPr wrap="square">
            <a:spAutoFit/>
          </a:bodyPr>
          <a:lstStyle/>
          <a:p>
            <a:pPr marL="228600" indent="0"/>
            <a:r>
              <a:rPr lang="en-GB" sz="3600" b="1" dirty="0">
                <a:solidFill>
                  <a:srgbClr val="ED8623"/>
                </a:solidFill>
                <a:latin typeface="Calibri" panose="020F0502020204030204" pitchFamily="34" charset="0"/>
                <a:cs typeface="Calibri" panose="020F0502020204030204" pitchFamily="34" charset="0"/>
              </a:rPr>
              <a:t>Women using AI for work</a:t>
            </a:r>
          </a:p>
        </p:txBody>
      </p:sp>
      <p:sp>
        <p:nvSpPr>
          <p:cNvPr id="2" name="Flowchart: Delay 1">
            <a:extLst>
              <a:ext uri="{FF2B5EF4-FFF2-40B4-BE49-F238E27FC236}">
                <a16:creationId xmlns:a16="http://schemas.microsoft.com/office/drawing/2014/main" id="{55FBED16-A747-7F5F-0987-A4FBF32F1C17}"/>
              </a:ext>
            </a:extLst>
          </p:cNvPr>
          <p:cNvSpPr/>
          <p:nvPr/>
        </p:nvSpPr>
        <p:spPr>
          <a:xfrm>
            <a:off x="0" y="-131682"/>
            <a:ext cx="6400800" cy="5128984"/>
          </a:xfrm>
          <a:prstGeom prst="flowChartDelay">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389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44D1AF-4E63-F13A-2870-339FD5948A60}"/>
              </a:ext>
            </a:extLst>
          </p:cNvPr>
          <p:cNvSpPr>
            <a:spLocks noGrp="1"/>
          </p:cNvSpPr>
          <p:nvPr>
            <p:ph type="body" idx="1"/>
          </p:nvPr>
        </p:nvSpPr>
        <p:spPr>
          <a:xfrm>
            <a:off x="400983" y="1791061"/>
            <a:ext cx="5695017" cy="3849918"/>
          </a:xfrm>
        </p:spPr>
        <p:txBody>
          <a:bodyPr/>
          <a:lstStyle/>
          <a:p>
            <a:pPr marL="228600" indent="0"/>
            <a:r>
              <a:rPr lang="en-GB" b="1" dirty="0">
                <a:solidFill>
                  <a:srgbClr val="ED8623"/>
                </a:solidFill>
              </a:rPr>
              <a:t>AI is the Future – Be a Part of It! </a:t>
            </a:r>
            <a:r>
              <a:rPr lang="en-GB" dirty="0"/>
              <a:t>🌍</a:t>
            </a:r>
          </a:p>
          <a:p>
            <a:pPr marL="228600" indent="0"/>
            <a:r>
              <a:rPr lang="en-GB" dirty="0"/>
              <a:t>AI is revolutionising every industry—from healthcare to fashion, music, gaming, and sustainability. The world needs more women shaping this future! Imagine creating AI that fights climate change, improves mental health apps, or designs fashion trends using AI-generated art. If YOU want to make a difference,  AI is a tool that can help them solve real-world problems.</a:t>
            </a:r>
          </a:p>
        </p:txBody>
      </p:sp>
      <p:sp>
        <p:nvSpPr>
          <p:cNvPr id="3" name="Text Placeholder 2">
            <a:extLst>
              <a:ext uri="{FF2B5EF4-FFF2-40B4-BE49-F238E27FC236}">
                <a16:creationId xmlns:a16="http://schemas.microsoft.com/office/drawing/2014/main" id="{AF30A068-C4A8-A7E9-566E-64B14948756B}"/>
              </a:ext>
            </a:extLst>
          </p:cNvPr>
          <p:cNvSpPr>
            <a:spLocks noGrp="1"/>
          </p:cNvSpPr>
          <p:nvPr>
            <p:ph type="body" idx="2"/>
          </p:nvPr>
        </p:nvSpPr>
        <p:spPr>
          <a:xfrm>
            <a:off x="425164" y="395219"/>
            <a:ext cx="5269854" cy="803654"/>
          </a:xfrm>
        </p:spPr>
        <p:txBody>
          <a:bodyPr/>
          <a:lstStyle/>
          <a:p>
            <a:pPr marL="228600" indent="0"/>
            <a:r>
              <a:rPr lang="en-GB" dirty="0"/>
              <a:t>Benefits of pursuing AI?</a:t>
            </a:r>
          </a:p>
        </p:txBody>
      </p:sp>
      <p:sp>
        <p:nvSpPr>
          <p:cNvPr id="4" name="Text Placeholder 1">
            <a:extLst>
              <a:ext uri="{FF2B5EF4-FFF2-40B4-BE49-F238E27FC236}">
                <a16:creationId xmlns:a16="http://schemas.microsoft.com/office/drawing/2014/main" id="{BC44768E-AA0E-B8DE-BD41-9BE075E4DDD7}"/>
              </a:ext>
            </a:extLst>
          </p:cNvPr>
          <p:cNvSpPr txBox="1">
            <a:spLocks/>
          </p:cNvSpPr>
          <p:nvPr/>
        </p:nvSpPr>
        <p:spPr>
          <a:xfrm>
            <a:off x="6496983" y="564833"/>
            <a:ext cx="5695017" cy="384991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b="1" dirty="0">
                <a:solidFill>
                  <a:srgbClr val="ED8623"/>
                </a:solidFill>
              </a:rPr>
              <a:t>AI Jobs Are Well-Paid </a:t>
            </a:r>
            <a:r>
              <a:rPr lang="en-GB" b="1" dirty="0"/>
              <a:t>💰</a:t>
            </a:r>
          </a:p>
          <a:p>
            <a:pPr marL="228600" indent="0"/>
            <a:r>
              <a:rPr lang="en-GB" dirty="0"/>
              <a:t>Careers in AI and tech pay significantly higher salaries compared to many other industries. For example, AI Engineers, Data Scientists, and UX Designers in AI can earn €60,000–€100,000+ per year! </a:t>
            </a:r>
          </a:p>
          <a:p>
            <a:pPr marL="228600" indent="0"/>
            <a:r>
              <a:rPr lang="en-GB" dirty="0"/>
              <a:t>Even entry-level roles offer competitive salaries.</a:t>
            </a:r>
          </a:p>
        </p:txBody>
      </p:sp>
      <p:pic>
        <p:nvPicPr>
          <p:cNvPr id="8" name="Picture 7">
            <a:extLst>
              <a:ext uri="{FF2B5EF4-FFF2-40B4-BE49-F238E27FC236}">
                <a16:creationId xmlns:a16="http://schemas.microsoft.com/office/drawing/2014/main" id="{FEB79AF8-94C8-2B7E-9D12-7CE43FD5024A}"/>
              </a:ext>
            </a:extLst>
          </p:cNvPr>
          <p:cNvPicPr>
            <a:picLocks noChangeAspect="1"/>
          </p:cNvPicPr>
          <p:nvPr/>
        </p:nvPicPr>
        <p:blipFill>
          <a:blip r:embed="rId2"/>
          <a:stretch>
            <a:fillRect/>
          </a:stretch>
        </p:blipFill>
        <p:spPr>
          <a:xfrm>
            <a:off x="7266280" y="2973729"/>
            <a:ext cx="4648200" cy="4648200"/>
          </a:xfrm>
          <a:prstGeom prst="rect">
            <a:avLst/>
          </a:prstGeom>
        </p:spPr>
      </p:pic>
    </p:spTree>
    <p:extLst>
      <p:ext uri="{BB962C8B-B14F-4D97-AF65-F5344CB8AC3E}">
        <p14:creationId xmlns:p14="http://schemas.microsoft.com/office/powerpoint/2010/main" val="3898933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E5136-4B1B-CA0B-DDF7-7DE1204F871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B88480C-ED3C-B731-225B-167FCC1C5ECB}"/>
              </a:ext>
            </a:extLst>
          </p:cNvPr>
          <p:cNvSpPr>
            <a:spLocks noGrp="1"/>
          </p:cNvSpPr>
          <p:nvPr>
            <p:ph type="body" idx="1"/>
          </p:nvPr>
        </p:nvSpPr>
        <p:spPr>
          <a:xfrm>
            <a:off x="318682" y="1075658"/>
            <a:ext cx="5482815" cy="5109330"/>
          </a:xfrm>
        </p:spPr>
        <p:txBody>
          <a:bodyPr/>
          <a:lstStyle/>
          <a:p>
            <a:pPr marL="228600" indent="0"/>
            <a:r>
              <a:rPr lang="en-GB" b="1" dirty="0">
                <a:solidFill>
                  <a:srgbClr val="ED8623"/>
                </a:solidFill>
              </a:rPr>
              <a:t>AI Skills Will Make You Stand Out in ANY Career 💼✨</a:t>
            </a:r>
          </a:p>
          <a:p>
            <a:pPr marL="228600" indent="0"/>
            <a:r>
              <a:rPr lang="en-GB" dirty="0"/>
              <a:t>Even if you don’t want to be an AI engineer, knowing AI basics will give you a huge career advantage.</a:t>
            </a:r>
          </a:p>
          <a:p>
            <a:pPr marL="228600" indent="0"/>
            <a:r>
              <a:rPr lang="en-GB" dirty="0"/>
              <a:t>Marketing &amp; Social Media – AI helps create viral campaigns &amp; personalised ads.</a:t>
            </a:r>
          </a:p>
          <a:p>
            <a:pPr marL="228600" indent="0"/>
            <a:r>
              <a:rPr lang="en-GB" dirty="0"/>
              <a:t>Education – AI creates interactive learning tools for students.</a:t>
            </a:r>
          </a:p>
          <a:p>
            <a:pPr marL="228600" indent="0"/>
            <a:r>
              <a:rPr lang="en-GB" dirty="0"/>
              <a:t>Journalism &amp; Writing – AI helps generate engaging stories &amp; summaries.</a:t>
            </a:r>
          </a:p>
          <a:p>
            <a:pPr marL="228600" indent="0"/>
            <a:r>
              <a:rPr lang="en-GB" dirty="0"/>
              <a:t>Healthcare – AI assists doctors in diagnosing diseases faster.</a:t>
            </a:r>
          </a:p>
        </p:txBody>
      </p:sp>
      <p:sp>
        <p:nvSpPr>
          <p:cNvPr id="3" name="Text Placeholder 2">
            <a:extLst>
              <a:ext uri="{FF2B5EF4-FFF2-40B4-BE49-F238E27FC236}">
                <a16:creationId xmlns:a16="http://schemas.microsoft.com/office/drawing/2014/main" id="{F7B3D2A6-FB76-A4FE-A3DC-5BC837805F71}"/>
              </a:ext>
            </a:extLst>
          </p:cNvPr>
          <p:cNvSpPr>
            <a:spLocks noGrp="1"/>
          </p:cNvSpPr>
          <p:nvPr>
            <p:ph type="body" idx="2"/>
          </p:nvPr>
        </p:nvSpPr>
        <p:spPr>
          <a:xfrm>
            <a:off x="425163" y="163006"/>
            <a:ext cx="5269854" cy="803654"/>
          </a:xfrm>
        </p:spPr>
        <p:txBody>
          <a:bodyPr/>
          <a:lstStyle/>
          <a:p>
            <a:pPr marL="228600" indent="0"/>
            <a:r>
              <a:rPr lang="en-GB" dirty="0"/>
              <a:t>Benefits of pursuing AI?</a:t>
            </a:r>
          </a:p>
        </p:txBody>
      </p:sp>
      <p:sp>
        <p:nvSpPr>
          <p:cNvPr id="4" name="Text Placeholder 1">
            <a:extLst>
              <a:ext uri="{FF2B5EF4-FFF2-40B4-BE49-F238E27FC236}">
                <a16:creationId xmlns:a16="http://schemas.microsoft.com/office/drawing/2014/main" id="{8383D83E-C672-6618-8525-3E1DD131BD49}"/>
              </a:ext>
            </a:extLst>
          </p:cNvPr>
          <p:cNvSpPr txBox="1">
            <a:spLocks/>
          </p:cNvSpPr>
          <p:nvPr/>
        </p:nvSpPr>
        <p:spPr>
          <a:xfrm>
            <a:off x="6189084" y="564833"/>
            <a:ext cx="5269854" cy="54540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b="1" dirty="0">
                <a:solidFill>
                  <a:srgbClr val="ED8623"/>
                </a:solidFill>
              </a:rPr>
              <a:t>AI Careers Are Flexible – Work from Anywhere! </a:t>
            </a:r>
            <a:r>
              <a:rPr lang="en-GB" dirty="0"/>
              <a:t>🌎🏠</a:t>
            </a:r>
          </a:p>
          <a:p>
            <a:pPr marL="228600" indent="0"/>
            <a:r>
              <a:rPr lang="en-GB" dirty="0"/>
              <a:t>Tech &amp; AI jobs often offer:</a:t>
            </a:r>
          </a:p>
          <a:p>
            <a:pPr marL="571500" indent="-342900">
              <a:buFont typeface="Arial" panose="020B0604020202020204" pitchFamily="34" charset="0"/>
              <a:buChar char="•"/>
            </a:pPr>
            <a:r>
              <a:rPr lang="en-GB" dirty="0"/>
              <a:t>Remote work options (work from anywhere!)</a:t>
            </a:r>
          </a:p>
          <a:p>
            <a:pPr marL="571500" indent="-342900">
              <a:buFont typeface="Arial" panose="020B0604020202020204" pitchFamily="34" charset="0"/>
              <a:buChar char="•"/>
            </a:pPr>
            <a:r>
              <a:rPr lang="en-GB" dirty="0"/>
              <a:t>Flexible hours (work when you're most productive)</a:t>
            </a:r>
          </a:p>
          <a:p>
            <a:pPr marL="571500" indent="-342900">
              <a:buFont typeface="Arial" panose="020B0604020202020204" pitchFamily="34" charset="0"/>
              <a:buChar char="•"/>
            </a:pPr>
            <a:r>
              <a:rPr lang="en-GB" dirty="0"/>
              <a:t> Freelance &amp; entrepreneurship opportunities (start your own AI-based business!)</a:t>
            </a:r>
          </a:p>
          <a:p>
            <a:pPr marL="228600" indent="0"/>
            <a:r>
              <a:rPr lang="en-GB" dirty="0"/>
              <a:t>If you value work-life balance and independence, and AI careers provide that freedom.</a:t>
            </a:r>
          </a:p>
        </p:txBody>
      </p:sp>
    </p:spTree>
    <p:extLst>
      <p:ext uri="{BB962C8B-B14F-4D97-AF65-F5344CB8AC3E}">
        <p14:creationId xmlns:p14="http://schemas.microsoft.com/office/powerpoint/2010/main" val="214980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8400FBC9-3C11-6F81-7B28-8B1BFE65182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6BCFE08-7A42-8EE0-32CA-29038E111D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387" t="10823" r="9307" b="5574"/>
          <a:stretch/>
        </p:blipFill>
        <p:spPr>
          <a:xfrm>
            <a:off x="2720051" y="2455198"/>
            <a:ext cx="7257326" cy="3509845"/>
          </a:xfrm>
          <a:prstGeom prst="rect">
            <a:avLst/>
          </a:prstGeom>
          <a:effectLst>
            <a:outerShdw blurRad="63500" sx="102000" sy="102000" algn="ctr" rotWithShape="0">
              <a:prstClr val="black">
                <a:alpha val="40000"/>
              </a:prstClr>
            </a:outerShdw>
          </a:effectLst>
        </p:spPr>
      </p:pic>
      <p:sp>
        <p:nvSpPr>
          <p:cNvPr id="315" name="Google Shape;315;p13">
            <a:extLst>
              <a:ext uri="{FF2B5EF4-FFF2-40B4-BE49-F238E27FC236}">
                <a16:creationId xmlns:a16="http://schemas.microsoft.com/office/drawing/2014/main" id="{9EB31EE2-BF14-E92C-DA82-5A8E6D8D6E64}"/>
              </a:ext>
            </a:extLst>
          </p:cNvPr>
          <p:cNvSpPr txBox="1">
            <a:spLocks noGrp="1"/>
          </p:cNvSpPr>
          <p:nvPr>
            <p:ph type="body" idx="1"/>
          </p:nvPr>
        </p:nvSpPr>
        <p:spPr>
          <a:xfrm>
            <a:off x="788656" y="1285601"/>
            <a:ext cx="10614687" cy="12035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pPr>
            <a:r>
              <a:rPr lang="en-GB" dirty="0"/>
              <a:t>You can start on your AI journey now, and look you’ve already started by taking this module and you’ve gained some great knowledge of what Artificial intelligence is! Keep going, the next few modules will build your skills and knowledge even more.</a:t>
            </a:r>
            <a:endParaRPr lang="en-GB" b="1" dirty="0">
              <a:solidFill>
                <a:srgbClr val="ED8623"/>
              </a:solidFill>
            </a:endParaRPr>
          </a:p>
        </p:txBody>
      </p:sp>
      <p:sp>
        <p:nvSpPr>
          <p:cNvPr id="316" name="Google Shape;316;p13">
            <a:extLst>
              <a:ext uri="{FF2B5EF4-FFF2-40B4-BE49-F238E27FC236}">
                <a16:creationId xmlns:a16="http://schemas.microsoft.com/office/drawing/2014/main" id="{0E1374D7-7D6E-A19C-EBB4-4259FFE7A834}"/>
              </a:ext>
            </a:extLst>
          </p:cNvPr>
          <p:cNvSpPr txBox="1">
            <a:spLocks noGrp="1"/>
          </p:cNvSpPr>
          <p:nvPr>
            <p:ph type="body" idx="2"/>
          </p:nvPr>
        </p:nvSpPr>
        <p:spPr>
          <a:xfrm>
            <a:off x="788656" y="345440"/>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Time for change? It ends with you…</a:t>
            </a:r>
            <a:endParaRPr dirty="0"/>
          </a:p>
        </p:txBody>
      </p:sp>
      <p:pic>
        <p:nvPicPr>
          <p:cNvPr id="2" name="Screen Recording 1">
            <a:hlinkClick r:id="" action="ppaction://media"/>
            <a:extLst>
              <a:ext uri="{FF2B5EF4-FFF2-40B4-BE49-F238E27FC236}">
                <a16:creationId xmlns:a16="http://schemas.microsoft.com/office/drawing/2014/main" id="{EA5C386B-1E55-C4AA-619C-DE9375C648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31220" y="2802270"/>
            <a:ext cx="5176488" cy="2487360"/>
          </a:xfrm>
          <a:prstGeom prst="rect">
            <a:avLst/>
          </a:prstGeom>
        </p:spPr>
      </p:pic>
      <p:sp>
        <p:nvSpPr>
          <p:cNvPr id="6" name="TextBox 5">
            <a:extLst>
              <a:ext uri="{FF2B5EF4-FFF2-40B4-BE49-F238E27FC236}">
                <a16:creationId xmlns:a16="http://schemas.microsoft.com/office/drawing/2014/main" id="{1F9B5E0A-59B6-F174-0103-FA2AB766F645}"/>
              </a:ext>
            </a:extLst>
          </p:cNvPr>
          <p:cNvSpPr txBox="1"/>
          <p:nvPr/>
        </p:nvSpPr>
        <p:spPr>
          <a:xfrm>
            <a:off x="4662668" y="5841084"/>
            <a:ext cx="7529332" cy="307777"/>
          </a:xfrm>
          <a:prstGeom prst="rect">
            <a:avLst/>
          </a:prstGeom>
          <a:noFill/>
        </p:spPr>
        <p:txBody>
          <a:bodyPr wrap="square">
            <a:spAutoFit/>
          </a:bodyPr>
          <a:lstStyle/>
          <a:p>
            <a:r>
              <a:rPr lang="en-GB" dirty="0">
                <a:hlinkClick r:id="rId7"/>
              </a:rPr>
              <a:t>https://headstart-ai.eu/visual-resource-hub/</a:t>
            </a:r>
            <a:r>
              <a:rPr lang="en-GB" dirty="0"/>
              <a:t> </a:t>
            </a:r>
          </a:p>
        </p:txBody>
      </p:sp>
    </p:spTree>
    <p:extLst>
      <p:ext uri="{BB962C8B-B14F-4D97-AF65-F5344CB8AC3E}">
        <p14:creationId xmlns:p14="http://schemas.microsoft.com/office/powerpoint/2010/main" val="1249213651"/>
      </p:ext>
    </p:extLst>
  </p:cSld>
  <p:clrMapOvr>
    <a:masterClrMapping/>
  </p:clrMapOvr>
  <mc:AlternateContent xmlns:mc="http://schemas.openxmlformats.org/markup-compatibility/2006" xmlns:p14="http://schemas.microsoft.com/office/powerpoint/2010/main">
    <mc:Choice Requires="p14">
      <p:transition spd="slow" p14:dur="2000" advTm="20406"/>
    </mc:Choice>
    <mc:Fallback xmlns="">
      <p:transition spd="slow" advTm="20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What is Artificial Intelligence</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50" r="1950"/>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Recap and key terms</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a:srcRect l="1992" r="1992"/>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a:alphaModFix/>
          </a:blip>
          <a:srcRect r="69230"/>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41181" y="904902"/>
            <a:ext cx="11158765" cy="6303971"/>
          </a:xfrm>
        </p:spPr>
        <p:txBody>
          <a:bodyPr/>
          <a:lstStyle/>
          <a:p>
            <a:pPr marL="571500" indent="-342900">
              <a:buFont typeface="Arial" panose="020B0604020202020204" pitchFamily="34" charset="0"/>
              <a:buChar char="•"/>
            </a:pPr>
            <a:r>
              <a:rPr lang="en-GB" sz="2200" dirty="0"/>
              <a:t>AI Tool – A digital application that uses artificial intelligence to help you do tasks like writing, designing, or generating ideas.</a:t>
            </a:r>
          </a:p>
          <a:p>
            <a:pPr marL="571500" indent="-342900">
              <a:buFont typeface="Arial" panose="020B0604020202020204" pitchFamily="34" charset="0"/>
              <a:buChar char="•"/>
            </a:pPr>
            <a:r>
              <a:rPr lang="en-GB" sz="2200" dirty="0"/>
              <a:t>ChatGPT – A text-based AI that responds to prompts with answers, ideas, summaries, stories, and more.</a:t>
            </a:r>
          </a:p>
          <a:p>
            <a:pPr marL="571500" indent="-342900">
              <a:buFont typeface="Arial" panose="020B0604020202020204" pitchFamily="34" charset="0"/>
              <a:buChar char="•"/>
            </a:pPr>
            <a:r>
              <a:rPr lang="en-GB" sz="2200" dirty="0"/>
              <a:t>Canva AI – A design tool that uses AI to help create images, text, and layouts easily.</a:t>
            </a:r>
          </a:p>
          <a:p>
            <a:pPr marL="571500" indent="-342900">
              <a:buFont typeface="Arial" panose="020B0604020202020204" pitchFamily="34" charset="0"/>
              <a:buChar char="•"/>
            </a:pPr>
            <a:r>
              <a:rPr lang="en-GB" sz="2200" dirty="0"/>
              <a:t>Prompt – The question or instruction you give to an AI tool to get a response.</a:t>
            </a:r>
          </a:p>
          <a:p>
            <a:pPr marL="571500" indent="-342900">
              <a:buFont typeface="Arial" panose="020B0604020202020204" pitchFamily="34" charset="0"/>
              <a:buChar char="•"/>
            </a:pPr>
            <a:r>
              <a:rPr lang="en-GB" sz="2200" dirty="0"/>
              <a:t>Magic Write – A Canva AI feature that generates written content like headlines, social media text, or event taglines.</a:t>
            </a:r>
          </a:p>
          <a:p>
            <a:pPr marL="571500" indent="-342900">
              <a:buFont typeface="Arial" panose="020B0604020202020204" pitchFamily="34" charset="0"/>
              <a:buChar char="•"/>
            </a:pPr>
            <a:r>
              <a:rPr lang="en-GB" sz="2200" dirty="0"/>
              <a:t>Text-to-Image – AI that turns a written description into a visual image.</a:t>
            </a:r>
          </a:p>
          <a:p>
            <a:pPr marL="571500" indent="-342900">
              <a:buFont typeface="Arial" panose="020B0604020202020204" pitchFamily="34" charset="0"/>
              <a:buChar char="•"/>
            </a:pPr>
            <a:r>
              <a:rPr lang="en-GB" sz="2200" dirty="0"/>
              <a:t>Bias – When AI reflects unfair assumptions or stereotypes from the data it was trained on.</a:t>
            </a:r>
          </a:p>
          <a:p>
            <a:pPr marL="571500" indent="-342900">
              <a:buFont typeface="Arial" panose="020B0604020202020204" pitchFamily="34" charset="0"/>
              <a:buChar char="•"/>
            </a:pPr>
            <a:r>
              <a:rPr lang="en-GB" sz="2200" dirty="0"/>
              <a:t>Misinformation – Incorrect or misleading information created or shared by AI.</a:t>
            </a:r>
          </a:p>
          <a:p>
            <a:pPr marL="571500" indent="-342900">
              <a:buFont typeface="Arial" panose="020B0604020202020204" pitchFamily="34" charset="0"/>
              <a:buChar char="•"/>
            </a:pPr>
            <a:r>
              <a:rPr lang="en-GB" sz="2200" dirty="0"/>
              <a:t>Fact-checking – Verifying if the information from AI is true using reliable sources.</a:t>
            </a:r>
          </a:p>
          <a:p>
            <a:pPr marL="571500" indent="-342900">
              <a:buFont typeface="Arial" panose="020B0604020202020204" pitchFamily="34" charset="0"/>
              <a:buChar char="•"/>
            </a:pPr>
            <a:r>
              <a:rPr lang="en-GB" sz="2200" dirty="0"/>
              <a:t>Confidence – Believing in your ability to try, test, and use AI tools creatively and responsibly.</a:t>
            </a:r>
            <a:endParaRPr lang="en-GB" dirty="0"/>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692054" y="123650"/>
            <a:ext cx="10614687" cy="803654"/>
          </a:xfrm>
        </p:spPr>
        <p:txBody>
          <a:bodyPr/>
          <a:lstStyle/>
          <a:p>
            <a:r>
              <a:rPr lang="en-GB" dirty="0"/>
              <a:t>Key terms to remember!!</a:t>
            </a:r>
          </a:p>
        </p:txBody>
      </p:sp>
    </p:spTree>
    <p:extLst>
      <p:ext uri="{BB962C8B-B14F-4D97-AF65-F5344CB8AC3E}">
        <p14:creationId xmlns:p14="http://schemas.microsoft.com/office/powerpoint/2010/main" val="2286779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5668004" y="1207683"/>
            <a:ext cx="6063103" cy="3284990"/>
          </a:xfrm>
        </p:spPr>
        <p:txBody>
          <a:bodyPr>
            <a:normAutofit/>
          </a:bodyPr>
          <a:lstStyle/>
          <a:p>
            <a:pPr>
              <a:lnSpc>
                <a:spcPct val="120000"/>
              </a:lnSpc>
            </a:pPr>
            <a:r>
              <a:rPr lang="en-US" b="1" dirty="0"/>
              <a:t>Well Done!!!</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dirty="0"/>
              <a:t>www.</a:t>
            </a:r>
            <a:r>
              <a:rPr lang="en-US" b="1" dirty="0"/>
              <a:t>headstart.</a:t>
            </a:r>
            <a:r>
              <a:rPr lang="en-US" dirty="0"/>
              <a:t>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F9112112-8539-84D4-BC26-F59DC1DE36FA}"/>
              </a:ext>
            </a:extLst>
          </p:cNvPr>
          <p:cNvGrpSpPr/>
          <p:nvPr/>
        </p:nvGrpSpPr>
        <p:grpSpPr>
          <a:xfrm>
            <a:off x="9401920" y="4708721"/>
            <a:ext cx="429017" cy="429017"/>
            <a:chOff x="-147782" y="2499889"/>
            <a:chExt cx="850463" cy="850463"/>
          </a:xfrm>
        </p:grpSpPr>
        <p:sp>
          <p:nvSpPr>
            <p:cNvPr id="16" name="Freeform 15">
              <a:extLst>
                <a:ext uri="{FF2B5EF4-FFF2-40B4-BE49-F238E27FC236}">
                  <a16:creationId xmlns:a16="http://schemas.microsoft.com/office/drawing/2014/main" id="{541B49D2-3497-C6D2-ADC7-4BE02FA415A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2DC9BBAB-7B60-F398-042B-C99F7808DC97}"/>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459725">
            <a:off x="5110733" y="5208550"/>
            <a:ext cx="5127676" cy="4367161"/>
          </a:xfrm>
          <a:prstGeom prst="rect">
            <a:avLst/>
          </a:prstGeom>
        </p:spPr>
      </p:pic>
    </p:spTree>
    <p:extLst>
      <p:ext uri="{BB962C8B-B14F-4D97-AF65-F5344CB8AC3E}">
        <p14:creationId xmlns:p14="http://schemas.microsoft.com/office/powerpoint/2010/main" val="43347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EB74D2-D589-25B7-49FD-FCFA7B2B1720}"/>
              </a:ext>
            </a:extLst>
          </p:cNvPr>
          <p:cNvPicPr>
            <a:picLocks noChangeAspect="1"/>
          </p:cNvPicPr>
          <p:nvPr/>
        </p:nvPicPr>
        <p:blipFill>
          <a:blip r:embed="rId2"/>
          <a:srcRect t="8832" b="9268"/>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54531C8A-51DF-5989-95C4-A01C5199165E}"/>
              </a:ext>
            </a:extLst>
          </p:cNvPr>
          <p:cNvSpPr txBox="1">
            <a:spLocks/>
          </p:cNvSpPr>
          <p:nvPr/>
        </p:nvSpPr>
        <p:spPr>
          <a:xfrm>
            <a:off x="718078" y="5096049"/>
            <a:ext cx="10755843" cy="123594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dirty="0">
                <a:solidFill>
                  <a:schemeClr val="bg1"/>
                </a:solidFill>
                <a:latin typeface="Calibri" panose="020F0502020204030204" pitchFamily="34" charset="0"/>
                <a:cs typeface="Calibri" panose="020F0502020204030204" pitchFamily="34" charset="0"/>
              </a:rPr>
              <a:t>Have</a:t>
            </a:r>
            <a:r>
              <a:rPr lang="en-GB" sz="2400" b="1" dirty="0">
                <a:solidFill>
                  <a:srgbClr val="ED8623"/>
                </a:solidFill>
                <a:latin typeface="Calibri" panose="020F0502020204030204" pitchFamily="34" charset="0"/>
                <a:cs typeface="Calibri" panose="020F0502020204030204" pitchFamily="34" charset="0"/>
              </a:rPr>
              <a:t> YOU </a:t>
            </a:r>
            <a:r>
              <a:rPr lang="en-GB" sz="2400" b="1" dirty="0">
                <a:solidFill>
                  <a:schemeClr val="bg1"/>
                </a:solidFill>
                <a:latin typeface="Calibri" panose="020F0502020204030204" pitchFamily="34" charset="0"/>
                <a:cs typeface="Calibri" panose="020F0502020204030204" pitchFamily="34" charset="0"/>
              </a:rPr>
              <a:t>heard of Artificial Intelligence?</a:t>
            </a:r>
          </a:p>
          <a:p>
            <a:pPr algn="ctr"/>
            <a:r>
              <a:rPr lang="en-GB" sz="2400" b="1" dirty="0">
                <a:solidFill>
                  <a:schemeClr val="bg1"/>
                </a:solidFill>
                <a:latin typeface="Calibri" panose="020F0502020204030204" pitchFamily="34" charset="0"/>
                <a:cs typeface="Calibri" panose="020F0502020204030204" pitchFamily="34" charset="0"/>
              </a:rPr>
              <a:t>Can you think of any examples of when </a:t>
            </a:r>
            <a:r>
              <a:rPr lang="en-GB" sz="2400" b="1" dirty="0">
                <a:solidFill>
                  <a:srgbClr val="ED8623"/>
                </a:solidFill>
                <a:latin typeface="Calibri" panose="020F0502020204030204" pitchFamily="34" charset="0"/>
                <a:cs typeface="Calibri" panose="020F0502020204030204" pitchFamily="34" charset="0"/>
              </a:rPr>
              <a:t>YOU</a:t>
            </a:r>
            <a:r>
              <a:rPr lang="en-GB" sz="2400" b="1" dirty="0">
                <a:solidFill>
                  <a:schemeClr val="bg1"/>
                </a:solidFill>
                <a:latin typeface="Calibri" panose="020F0502020204030204" pitchFamily="34" charset="0"/>
                <a:cs typeface="Calibri" panose="020F0502020204030204" pitchFamily="34" charset="0"/>
              </a:rPr>
              <a:t> have used Artificial Intelligence</a:t>
            </a:r>
            <a:endParaRPr lang="en-GB" dirty="0">
              <a:solidFill>
                <a:schemeClr val="bg1"/>
              </a:solidFill>
            </a:endParaRPr>
          </a:p>
        </p:txBody>
      </p:sp>
    </p:spTree>
    <p:extLst>
      <p:ext uri="{BB962C8B-B14F-4D97-AF65-F5344CB8AC3E}">
        <p14:creationId xmlns:p14="http://schemas.microsoft.com/office/powerpoint/2010/main" val="114355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11" name="Picture 10">
            <a:extLst>
              <a:ext uri="{FF2B5EF4-FFF2-40B4-BE49-F238E27FC236}">
                <a16:creationId xmlns:a16="http://schemas.microsoft.com/office/drawing/2014/main" id="{72370A54-A942-583A-F2DE-EA1093B38F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387" t="10823" r="9307" b="5574"/>
          <a:stretch/>
        </p:blipFill>
        <p:spPr>
          <a:xfrm>
            <a:off x="-574912" y="396241"/>
            <a:ext cx="10929184" cy="6660982"/>
          </a:xfrm>
          <a:prstGeom prst="rect">
            <a:avLst/>
          </a:prstGeom>
          <a:effectLst>
            <a:outerShdw blurRad="63500" sx="102000" sy="102000" algn="ctr" rotWithShape="0">
              <a:prstClr val="black">
                <a:alpha val="40000"/>
              </a:prstClr>
            </a:outerShdw>
          </a:effectLst>
        </p:spPr>
      </p:pic>
      <p:sp>
        <p:nvSpPr>
          <p:cNvPr id="275" name="Google Shape;275;p8"/>
          <p:cNvSpPr txBox="1">
            <a:spLocks noGrp="1"/>
          </p:cNvSpPr>
          <p:nvPr>
            <p:ph type="body" idx="1"/>
          </p:nvPr>
        </p:nvSpPr>
        <p:spPr>
          <a:xfrm>
            <a:off x="8793785" y="1979044"/>
            <a:ext cx="3120973" cy="1049221"/>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800"/>
              <a:buNone/>
            </a:pPr>
            <a:r>
              <a:rPr lang="en-GB" dirty="0"/>
              <a:t>What is Artificial Intelligence?</a:t>
            </a:r>
            <a:endParaRPr dirty="0"/>
          </a:p>
          <a:p>
            <a:pPr marL="0" lvl="0" indent="0" algn="r" rtl="0">
              <a:lnSpc>
                <a:spcPct val="90000"/>
              </a:lnSpc>
              <a:spcBef>
                <a:spcPts val="0"/>
              </a:spcBef>
              <a:spcAft>
                <a:spcPts val="0"/>
              </a:spcAft>
              <a:buClr>
                <a:schemeClr val="lt1"/>
              </a:buClr>
              <a:buSzPts val="2800"/>
              <a:buNone/>
            </a:pPr>
            <a:endParaRPr dirty="0"/>
          </a:p>
        </p:txBody>
      </p:sp>
      <p:sp>
        <p:nvSpPr>
          <p:cNvPr id="276" name="Google Shape;276;p8"/>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4400"/>
              <a:buNone/>
            </a:pPr>
            <a:r>
              <a:rPr lang="en-US" dirty="0"/>
              <a:t>01</a:t>
            </a:r>
            <a:endParaRPr dirty="0"/>
          </a:p>
        </p:txBody>
      </p:sp>
      <p:pic>
        <p:nvPicPr>
          <p:cNvPr id="8" name="What is Artificial Intelligence_">
            <a:hlinkClick r:id="" action="ppaction://media"/>
            <a:extLst>
              <a:ext uri="{FF2B5EF4-FFF2-40B4-BE49-F238E27FC236}">
                <a16:creationId xmlns:a16="http://schemas.microsoft.com/office/drawing/2014/main" id="{3FF51C61-730F-F2B7-6EA9-BE20BF20DA6F}"/>
              </a:ext>
            </a:extLst>
          </p:cNvPr>
          <p:cNvPicPr>
            <a:picLocks noGrp="1" noChangeAspect="1"/>
          </p:cNvPicPr>
          <p:nvPr>
            <p:ph type="pic" idx="4"/>
            <a:videoFile r:link="rId2"/>
            <p:extLst>
              <p:ext uri="{DAA4B4D4-6D71-4841-9C94-3DE7FCFB9230}">
                <p14:media xmlns:p14="http://schemas.microsoft.com/office/powerpoint/2010/main" r:embed="rId1"/>
              </p:ext>
            </p:extLst>
          </p:nvPr>
        </p:nvPicPr>
        <p:blipFill>
          <a:blip r:embed="rId6"/>
          <a:srcRect t="981" b="981"/>
          <a:stretch>
            <a:fillRect/>
          </a:stretch>
        </p:blipFill>
        <p:spPr>
          <a:xfrm>
            <a:off x="1016000" y="975360"/>
            <a:ext cx="7924800" cy="4907279"/>
          </a:xfrm>
          <a:prstGeom prst="rect">
            <a:avLst/>
          </a:prstGeom>
        </p:spPr>
      </p:pic>
      <p:sp>
        <p:nvSpPr>
          <p:cNvPr id="2" name="Google Shape;275;p8">
            <a:extLst>
              <a:ext uri="{FF2B5EF4-FFF2-40B4-BE49-F238E27FC236}">
                <a16:creationId xmlns:a16="http://schemas.microsoft.com/office/drawing/2014/main" id="{BD593136-F814-6A06-01D2-972583D8F970}"/>
              </a:ext>
            </a:extLst>
          </p:cNvPr>
          <p:cNvSpPr txBox="1">
            <a:spLocks/>
          </p:cNvSpPr>
          <p:nvPr/>
        </p:nvSpPr>
        <p:spPr>
          <a:xfrm>
            <a:off x="9071027" y="3930841"/>
            <a:ext cx="3120973" cy="10492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GB" sz="2400" b="1" dirty="0">
                <a:solidFill>
                  <a:srgbClr val="282666"/>
                </a:solidFill>
              </a:rPr>
              <a:t>**Even this video was generated using AI!</a:t>
            </a:r>
            <a:r>
              <a:rPr lang="en-GB" sz="2400" b="1" dirty="0"/>
              <a:t>?</a:t>
            </a:r>
          </a:p>
          <a:p>
            <a:pPr marL="0" indent="0"/>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9"/>
          <p:cNvSpPr/>
          <p:nvPr/>
        </p:nvSpPr>
        <p:spPr>
          <a:xfrm>
            <a:off x="389797" y="1863885"/>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19"/>
          <p:cNvSpPr/>
          <p:nvPr/>
        </p:nvSpPr>
        <p:spPr>
          <a:xfrm>
            <a:off x="510290" y="2051108"/>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19"/>
          <p:cNvSpPr txBox="1"/>
          <p:nvPr/>
        </p:nvSpPr>
        <p:spPr>
          <a:xfrm>
            <a:off x="437541" y="2711849"/>
            <a:ext cx="226410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Machine</a:t>
            </a:r>
          </a:p>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 Learning</a:t>
            </a:r>
            <a:endParaRPr dirty="0"/>
          </a:p>
        </p:txBody>
      </p:sp>
      <p:grpSp>
        <p:nvGrpSpPr>
          <p:cNvPr id="423" name="Google Shape;423;p19"/>
          <p:cNvGrpSpPr/>
          <p:nvPr/>
        </p:nvGrpSpPr>
        <p:grpSpPr>
          <a:xfrm>
            <a:off x="2915465" y="2510155"/>
            <a:ext cx="749219" cy="845450"/>
            <a:chOff x="4643578" y="432838"/>
            <a:chExt cx="1028134" cy="1160188"/>
          </a:xfrm>
        </p:grpSpPr>
        <p:sp>
          <p:nvSpPr>
            <p:cNvPr id="424" name="Google Shape;424;p19"/>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25" name="Google Shape;425;p19"/>
            <p:cNvGrpSpPr/>
            <p:nvPr/>
          </p:nvGrpSpPr>
          <p:grpSpPr>
            <a:xfrm>
              <a:off x="4643578" y="432838"/>
              <a:ext cx="1028134" cy="1160188"/>
              <a:chOff x="4643578" y="432838"/>
              <a:chExt cx="1028134" cy="1160188"/>
            </a:xfrm>
          </p:grpSpPr>
          <p:sp>
            <p:nvSpPr>
              <p:cNvPr id="426" name="Google Shape;426;p19"/>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19"/>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28" name="Google Shape;428;p19"/>
          <p:cNvGrpSpPr/>
          <p:nvPr/>
        </p:nvGrpSpPr>
        <p:grpSpPr>
          <a:xfrm>
            <a:off x="5155222" y="4482401"/>
            <a:ext cx="812324" cy="762205"/>
            <a:chOff x="6615628" y="2116894"/>
            <a:chExt cx="1066935" cy="1001107"/>
          </a:xfrm>
        </p:grpSpPr>
        <p:sp>
          <p:nvSpPr>
            <p:cNvPr id="429" name="Google Shape;429;p19"/>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19"/>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19"/>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19"/>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9"/>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9"/>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19"/>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9"/>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19"/>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9"/>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19"/>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19"/>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41" name="Google Shape;441;p19"/>
          <p:cNvGrpSpPr/>
          <p:nvPr/>
        </p:nvGrpSpPr>
        <p:grpSpPr>
          <a:xfrm>
            <a:off x="7482335" y="2631241"/>
            <a:ext cx="656077" cy="655963"/>
            <a:chOff x="3258209" y="1217582"/>
            <a:chExt cx="4712093" cy="4711281"/>
          </a:xfrm>
          <a:solidFill>
            <a:srgbClr val="653795"/>
          </a:solidFill>
        </p:grpSpPr>
        <p:sp>
          <p:nvSpPr>
            <p:cNvPr id="442" name="Google Shape;442;p19"/>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19"/>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19"/>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19"/>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19"/>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19"/>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9"/>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19"/>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9"/>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9"/>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19"/>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19"/>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19"/>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19"/>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56" name="Google Shape;456;p19"/>
          <p:cNvGrpSpPr/>
          <p:nvPr/>
        </p:nvGrpSpPr>
        <p:grpSpPr>
          <a:xfrm>
            <a:off x="839512" y="4479704"/>
            <a:ext cx="846408" cy="982307"/>
            <a:chOff x="2403525" y="3625384"/>
            <a:chExt cx="853935" cy="991043"/>
          </a:xfrm>
        </p:grpSpPr>
        <p:sp>
          <p:nvSpPr>
            <p:cNvPr id="457" name="Google Shape;457;p19"/>
            <p:cNvSpPr/>
            <p:nvPr/>
          </p:nvSpPr>
          <p:spPr>
            <a:xfrm>
              <a:off x="2403525" y="3625384"/>
              <a:ext cx="853935" cy="991043"/>
            </a:xfrm>
            <a:custGeom>
              <a:avLst/>
              <a:gdLst/>
              <a:ahLst/>
              <a:cxnLst/>
              <a:rect l="l" t="t" r="r" b="b"/>
              <a:pathLst>
                <a:path w="853935" h="991043" extrusionOk="0">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solidFill>
              <a:srgbClr val="282666"/>
            </a:solidFill>
            <a:ln>
              <a:solidFill>
                <a:srgbClr val="653795"/>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19"/>
            <p:cNvSpPr/>
            <p:nvPr/>
          </p:nvSpPr>
          <p:spPr>
            <a:xfrm>
              <a:off x="2592262" y="4172728"/>
              <a:ext cx="170086" cy="102379"/>
            </a:xfrm>
            <a:custGeom>
              <a:avLst/>
              <a:gdLst/>
              <a:ahLst/>
              <a:cxnLst/>
              <a:rect l="l" t="t" r="r" b="b"/>
              <a:pathLst>
                <a:path w="170086" h="102379" extrusionOk="0">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solidFill>
              <a:srgbClr val="282666"/>
            </a:solidFill>
            <a:ln>
              <a:solidFill>
                <a:srgbClr val="653795"/>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19"/>
            <p:cNvSpPr/>
            <p:nvPr/>
          </p:nvSpPr>
          <p:spPr>
            <a:xfrm>
              <a:off x="2779628" y="4206241"/>
              <a:ext cx="102434" cy="171023"/>
            </a:xfrm>
            <a:custGeom>
              <a:avLst/>
              <a:gdLst/>
              <a:ahLst/>
              <a:cxnLst/>
              <a:rect l="l" t="t" r="r" b="b"/>
              <a:pathLst>
                <a:path w="102434" h="171023" extrusionOk="0">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solidFill>
              <a:srgbClr val="282666"/>
            </a:solidFill>
            <a:ln>
              <a:solidFill>
                <a:srgbClr val="653795"/>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19"/>
            <p:cNvSpPr/>
            <p:nvPr/>
          </p:nvSpPr>
          <p:spPr>
            <a:xfrm>
              <a:off x="2899237" y="4173246"/>
              <a:ext cx="169747" cy="101861"/>
            </a:xfrm>
            <a:custGeom>
              <a:avLst/>
              <a:gdLst/>
              <a:ahLst/>
              <a:cxnLst/>
              <a:rect l="l" t="t" r="r" b="b"/>
              <a:pathLst>
                <a:path w="169747" h="101861" extrusionOk="0">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solidFill>
              <a:srgbClr val="282666"/>
            </a:solidFill>
            <a:ln>
              <a:solidFill>
                <a:srgbClr val="653795"/>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62" name="Google Shape;462;p19"/>
          <p:cNvSpPr txBox="1"/>
          <p:nvPr/>
        </p:nvSpPr>
        <p:spPr>
          <a:xfrm>
            <a:off x="5920784" y="2918596"/>
            <a:ext cx="202671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Title</a:t>
            </a:r>
            <a:endParaRPr dirty="0"/>
          </a:p>
        </p:txBody>
      </p:sp>
      <p:sp>
        <p:nvSpPr>
          <p:cNvPr id="463" name="Google Shape;463;p19"/>
          <p:cNvSpPr txBox="1"/>
          <p:nvPr/>
        </p:nvSpPr>
        <p:spPr>
          <a:xfrm>
            <a:off x="8419609" y="3524677"/>
            <a:ext cx="2218284" cy="4058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Title</a:t>
            </a:r>
            <a:endParaRPr/>
          </a:p>
        </p:txBody>
      </p:sp>
      <p:sp>
        <p:nvSpPr>
          <p:cNvPr id="2" name="Google Shape;284;p9">
            <a:extLst>
              <a:ext uri="{FF2B5EF4-FFF2-40B4-BE49-F238E27FC236}">
                <a16:creationId xmlns:a16="http://schemas.microsoft.com/office/drawing/2014/main" id="{2AD26F0C-EB85-652C-2831-D12A4914A378}"/>
              </a:ext>
            </a:extLst>
          </p:cNvPr>
          <p:cNvSpPr txBox="1">
            <a:spLocks/>
          </p:cNvSpPr>
          <p:nvPr/>
        </p:nvSpPr>
        <p:spPr>
          <a:xfrm>
            <a:off x="604445" y="157608"/>
            <a:ext cx="10614687" cy="34812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653795"/>
              </a:buClr>
              <a:buSzPts val="3600"/>
            </a:pPr>
            <a:r>
              <a:rPr lang="en-US" sz="3600" b="1" dirty="0">
                <a:solidFill>
                  <a:srgbClr val="653795"/>
                </a:solidFill>
                <a:latin typeface="Calibri" panose="020F0502020204030204" pitchFamily="34" charset="0"/>
                <a:cs typeface="Calibri" panose="020F0502020204030204" pitchFamily="34" charset="0"/>
              </a:rPr>
              <a:t>Core technologies of Artificial Intelligence</a:t>
            </a:r>
          </a:p>
        </p:txBody>
      </p:sp>
      <p:sp>
        <p:nvSpPr>
          <p:cNvPr id="3" name="Google Shape;284;p9">
            <a:extLst>
              <a:ext uri="{FF2B5EF4-FFF2-40B4-BE49-F238E27FC236}">
                <a16:creationId xmlns:a16="http://schemas.microsoft.com/office/drawing/2014/main" id="{DD9174B8-AE1A-0BBA-F0CB-DD90AE21073B}"/>
              </a:ext>
            </a:extLst>
          </p:cNvPr>
          <p:cNvSpPr txBox="1">
            <a:spLocks/>
          </p:cNvSpPr>
          <p:nvPr/>
        </p:nvSpPr>
        <p:spPr>
          <a:xfrm>
            <a:off x="701998" y="822765"/>
            <a:ext cx="10614687" cy="73028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653795"/>
              </a:buClr>
              <a:buSzPts val="3600"/>
            </a:pPr>
            <a:r>
              <a:rPr lang="en-GB" sz="2400" dirty="0">
                <a:latin typeface="Calibri" panose="020F0502020204030204" pitchFamily="34" charset="0"/>
                <a:cs typeface="Calibri" panose="020F0502020204030204" pitchFamily="34" charset="0"/>
              </a:rPr>
              <a:t>AI relies on several key technologies that enable it to function and evolve. Let’s explore some of the core technologies behind AI:</a:t>
            </a:r>
            <a:endParaRPr lang="en-US" sz="2400" dirty="0">
              <a:latin typeface="Calibri" panose="020F0502020204030204" pitchFamily="34" charset="0"/>
              <a:cs typeface="Calibri" panose="020F0502020204030204" pitchFamily="34" charset="0"/>
            </a:endParaRPr>
          </a:p>
        </p:txBody>
      </p:sp>
      <p:sp>
        <p:nvSpPr>
          <p:cNvPr id="4" name="Google Shape;418;p19">
            <a:extLst>
              <a:ext uri="{FF2B5EF4-FFF2-40B4-BE49-F238E27FC236}">
                <a16:creationId xmlns:a16="http://schemas.microsoft.com/office/drawing/2014/main" id="{EC3C8F1F-9319-4362-8D47-B41C7AD6C02F}"/>
              </a:ext>
            </a:extLst>
          </p:cNvPr>
          <p:cNvSpPr/>
          <p:nvPr/>
        </p:nvSpPr>
        <p:spPr>
          <a:xfrm>
            <a:off x="2263288" y="3744849"/>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414;p19">
            <a:extLst>
              <a:ext uri="{FF2B5EF4-FFF2-40B4-BE49-F238E27FC236}">
                <a16:creationId xmlns:a16="http://schemas.microsoft.com/office/drawing/2014/main" id="{2E8A3B8F-F106-6F45-7944-D447D3134764}"/>
              </a:ext>
            </a:extLst>
          </p:cNvPr>
          <p:cNvSpPr/>
          <p:nvPr/>
        </p:nvSpPr>
        <p:spPr>
          <a:xfrm>
            <a:off x="2135563" y="3598037"/>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418;p19">
            <a:extLst>
              <a:ext uri="{FF2B5EF4-FFF2-40B4-BE49-F238E27FC236}">
                <a16:creationId xmlns:a16="http://schemas.microsoft.com/office/drawing/2014/main" id="{C586AB37-0731-EBC5-0E20-D1B780D62082}"/>
              </a:ext>
            </a:extLst>
          </p:cNvPr>
          <p:cNvSpPr/>
          <p:nvPr/>
        </p:nvSpPr>
        <p:spPr>
          <a:xfrm>
            <a:off x="4602108" y="2058895"/>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414;p19">
            <a:extLst>
              <a:ext uri="{FF2B5EF4-FFF2-40B4-BE49-F238E27FC236}">
                <a16:creationId xmlns:a16="http://schemas.microsoft.com/office/drawing/2014/main" id="{AE016149-4274-F238-5492-1D35E3FBB3C6}"/>
              </a:ext>
            </a:extLst>
          </p:cNvPr>
          <p:cNvSpPr/>
          <p:nvPr/>
        </p:nvSpPr>
        <p:spPr>
          <a:xfrm>
            <a:off x="4462957" y="1883997"/>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291D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418;p19">
            <a:extLst>
              <a:ext uri="{FF2B5EF4-FFF2-40B4-BE49-F238E27FC236}">
                <a16:creationId xmlns:a16="http://schemas.microsoft.com/office/drawing/2014/main" id="{A02727A4-694F-99B5-06C8-2DC98750C817}"/>
              </a:ext>
            </a:extLst>
          </p:cNvPr>
          <p:cNvSpPr/>
          <p:nvPr/>
        </p:nvSpPr>
        <p:spPr>
          <a:xfrm>
            <a:off x="6853520" y="3823790"/>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414;p19">
            <a:extLst>
              <a:ext uri="{FF2B5EF4-FFF2-40B4-BE49-F238E27FC236}">
                <a16:creationId xmlns:a16="http://schemas.microsoft.com/office/drawing/2014/main" id="{4A3F7D61-21CB-5907-8FA7-7E0FEAA0A21C}"/>
              </a:ext>
            </a:extLst>
          </p:cNvPr>
          <p:cNvSpPr/>
          <p:nvPr/>
        </p:nvSpPr>
        <p:spPr>
          <a:xfrm>
            <a:off x="6702645" y="3628930"/>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0" name="Google Shape;418;p19">
            <a:extLst>
              <a:ext uri="{FF2B5EF4-FFF2-40B4-BE49-F238E27FC236}">
                <a16:creationId xmlns:a16="http://schemas.microsoft.com/office/drawing/2014/main" id="{45A07910-D4A2-BC38-B8AC-BE26CEE15256}"/>
              </a:ext>
            </a:extLst>
          </p:cNvPr>
          <p:cNvSpPr/>
          <p:nvPr/>
        </p:nvSpPr>
        <p:spPr>
          <a:xfrm>
            <a:off x="8747927" y="1869392"/>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414;p19">
            <a:extLst>
              <a:ext uri="{FF2B5EF4-FFF2-40B4-BE49-F238E27FC236}">
                <a16:creationId xmlns:a16="http://schemas.microsoft.com/office/drawing/2014/main" id="{30660B44-C15B-DC4E-BA56-2C50D653BA42}"/>
              </a:ext>
            </a:extLst>
          </p:cNvPr>
          <p:cNvSpPr/>
          <p:nvPr/>
        </p:nvSpPr>
        <p:spPr>
          <a:xfrm>
            <a:off x="8610526" y="1701311"/>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 name="Google Shape;423;p19">
            <a:extLst>
              <a:ext uri="{FF2B5EF4-FFF2-40B4-BE49-F238E27FC236}">
                <a16:creationId xmlns:a16="http://schemas.microsoft.com/office/drawing/2014/main" id="{2292115D-8C8D-B796-CA43-0EE979D274C7}"/>
              </a:ext>
            </a:extLst>
          </p:cNvPr>
          <p:cNvGrpSpPr/>
          <p:nvPr/>
        </p:nvGrpSpPr>
        <p:grpSpPr>
          <a:xfrm>
            <a:off x="9528751" y="4565240"/>
            <a:ext cx="749219" cy="845450"/>
            <a:chOff x="4643578" y="432838"/>
            <a:chExt cx="1028134" cy="1160188"/>
          </a:xfrm>
        </p:grpSpPr>
        <p:sp>
          <p:nvSpPr>
            <p:cNvPr id="13" name="Google Shape;424;p19">
              <a:extLst>
                <a:ext uri="{FF2B5EF4-FFF2-40B4-BE49-F238E27FC236}">
                  <a16:creationId xmlns:a16="http://schemas.microsoft.com/office/drawing/2014/main" id="{2F8B330E-9C6C-9387-8FC6-2803938C6D6C}"/>
                </a:ext>
              </a:extLst>
            </p:cNvPr>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 name="Google Shape;425;p19">
              <a:extLst>
                <a:ext uri="{FF2B5EF4-FFF2-40B4-BE49-F238E27FC236}">
                  <a16:creationId xmlns:a16="http://schemas.microsoft.com/office/drawing/2014/main" id="{6B8C2B16-0008-3E34-AC11-EC7E1AF6269B}"/>
                </a:ext>
              </a:extLst>
            </p:cNvPr>
            <p:cNvGrpSpPr/>
            <p:nvPr/>
          </p:nvGrpSpPr>
          <p:grpSpPr>
            <a:xfrm>
              <a:off x="4643578" y="432838"/>
              <a:ext cx="1028134" cy="1160188"/>
              <a:chOff x="4643578" y="432838"/>
              <a:chExt cx="1028134" cy="1160188"/>
            </a:xfrm>
          </p:grpSpPr>
          <p:sp>
            <p:nvSpPr>
              <p:cNvPr id="15" name="Google Shape;426;p19">
                <a:extLst>
                  <a:ext uri="{FF2B5EF4-FFF2-40B4-BE49-F238E27FC236}">
                    <a16:creationId xmlns:a16="http://schemas.microsoft.com/office/drawing/2014/main" id="{0772C5CD-1553-F26E-DA14-B64E430E6065}"/>
                  </a:ext>
                </a:extLst>
              </p:cNvPr>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427;p19">
                <a:extLst>
                  <a:ext uri="{FF2B5EF4-FFF2-40B4-BE49-F238E27FC236}">
                    <a16:creationId xmlns:a16="http://schemas.microsoft.com/office/drawing/2014/main" id="{160F122A-C598-0772-AFE9-566A2D3528DC}"/>
                  </a:ext>
                </a:extLst>
              </p:cNvPr>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7" name="Google Shape;422;p19">
            <a:extLst>
              <a:ext uri="{FF2B5EF4-FFF2-40B4-BE49-F238E27FC236}">
                <a16:creationId xmlns:a16="http://schemas.microsoft.com/office/drawing/2014/main" id="{E17D7221-222E-385E-C1A5-85C8A2D2D51E}"/>
              </a:ext>
            </a:extLst>
          </p:cNvPr>
          <p:cNvSpPr txBox="1"/>
          <p:nvPr/>
        </p:nvSpPr>
        <p:spPr>
          <a:xfrm>
            <a:off x="2205581" y="4171198"/>
            <a:ext cx="2264103"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Natural </a:t>
            </a:r>
          </a:p>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Language Processing</a:t>
            </a:r>
          </a:p>
        </p:txBody>
      </p:sp>
      <p:sp>
        <p:nvSpPr>
          <p:cNvPr id="18" name="Google Shape;422;p19">
            <a:extLst>
              <a:ext uri="{FF2B5EF4-FFF2-40B4-BE49-F238E27FC236}">
                <a16:creationId xmlns:a16="http://schemas.microsoft.com/office/drawing/2014/main" id="{A0CBA123-4252-C4B8-4ABE-1243BF88BA36}"/>
              </a:ext>
            </a:extLst>
          </p:cNvPr>
          <p:cNvSpPr txBox="1"/>
          <p:nvPr/>
        </p:nvSpPr>
        <p:spPr>
          <a:xfrm>
            <a:off x="4523511" y="2852594"/>
            <a:ext cx="226410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Deep Learning</a:t>
            </a:r>
          </a:p>
        </p:txBody>
      </p:sp>
      <p:sp>
        <p:nvSpPr>
          <p:cNvPr id="19" name="Google Shape;422;p19">
            <a:extLst>
              <a:ext uri="{FF2B5EF4-FFF2-40B4-BE49-F238E27FC236}">
                <a16:creationId xmlns:a16="http://schemas.microsoft.com/office/drawing/2014/main" id="{BDD550E6-7D1F-2E04-BF0A-7BBAFE445ADE}"/>
              </a:ext>
            </a:extLst>
          </p:cNvPr>
          <p:cNvSpPr txBox="1"/>
          <p:nvPr/>
        </p:nvSpPr>
        <p:spPr>
          <a:xfrm>
            <a:off x="6704256" y="4620704"/>
            <a:ext cx="226410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Robotics</a:t>
            </a:r>
          </a:p>
        </p:txBody>
      </p:sp>
      <p:sp>
        <p:nvSpPr>
          <p:cNvPr id="20" name="Google Shape;422;p19">
            <a:extLst>
              <a:ext uri="{FF2B5EF4-FFF2-40B4-BE49-F238E27FC236}">
                <a16:creationId xmlns:a16="http://schemas.microsoft.com/office/drawing/2014/main" id="{368776B5-BC63-C4DC-A0FC-6001E16FE9BB}"/>
              </a:ext>
            </a:extLst>
          </p:cNvPr>
          <p:cNvSpPr txBox="1"/>
          <p:nvPr/>
        </p:nvSpPr>
        <p:spPr>
          <a:xfrm>
            <a:off x="8634920" y="2656832"/>
            <a:ext cx="226410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Computer Vision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9"/>
          <p:cNvSpPr txBox="1">
            <a:spLocks noGrp="1"/>
          </p:cNvSpPr>
          <p:nvPr>
            <p:ph type="body" idx="1"/>
          </p:nvPr>
        </p:nvSpPr>
        <p:spPr>
          <a:xfrm>
            <a:off x="548998" y="1677284"/>
            <a:ext cx="5958680" cy="3849918"/>
          </a:xfrm>
          <a:prstGeom prst="rect">
            <a:avLst/>
          </a:prstGeom>
          <a:noFill/>
          <a:ln>
            <a:noFill/>
          </a:ln>
        </p:spPr>
        <p:txBody>
          <a:bodyPr spcFirstLastPara="1" wrap="square" lIns="91425" tIns="45700" rIns="91425" bIns="45700" anchor="t" anchorCtr="0">
            <a:noAutofit/>
          </a:bodyPr>
          <a:lstStyle/>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Machine learning is a </a:t>
            </a:r>
            <a:r>
              <a:rPr lang="en-GB" b="1" kern="100" dirty="0">
                <a:effectLst/>
                <a:latin typeface="Calibri" panose="020F0502020204030204" pitchFamily="34" charset="0"/>
                <a:ea typeface="Corbel" panose="020B0503020204020204" pitchFamily="34" charset="0"/>
                <a:cs typeface="Calibri" panose="020F0502020204030204" pitchFamily="34" charset="0"/>
              </a:rPr>
              <a:t>subset of AI </a:t>
            </a:r>
            <a:r>
              <a:rPr lang="en-GB" kern="100" dirty="0">
                <a:effectLst/>
                <a:latin typeface="Calibri" panose="020F0502020204030204" pitchFamily="34" charset="0"/>
                <a:ea typeface="Corbel" panose="020B0503020204020204" pitchFamily="34" charset="0"/>
                <a:cs typeface="Calibri" panose="020F0502020204030204" pitchFamily="34" charset="0"/>
              </a:rPr>
              <a:t>where </a:t>
            </a:r>
            <a:r>
              <a:rPr lang="en-GB" b="1" kern="100" dirty="0">
                <a:effectLst/>
                <a:latin typeface="Calibri" panose="020F0502020204030204" pitchFamily="34" charset="0"/>
                <a:ea typeface="Corbel" panose="020B0503020204020204" pitchFamily="34" charset="0"/>
                <a:cs typeface="Calibri" panose="020F0502020204030204" pitchFamily="34" charset="0"/>
              </a:rPr>
              <a:t>computers learn from data. </a:t>
            </a:r>
            <a:r>
              <a:rPr lang="en-GB" kern="100" dirty="0">
                <a:effectLst/>
                <a:latin typeface="Calibri" panose="020F0502020204030204" pitchFamily="34" charset="0"/>
                <a:ea typeface="Corbel" panose="020B0503020204020204" pitchFamily="34" charset="0"/>
                <a:cs typeface="Calibri" panose="020F0502020204030204" pitchFamily="34" charset="0"/>
              </a:rPr>
              <a:t>Imagine teaching a computer to recognise different types of animals. By feeding it thousands of images of cats, dogs, and birds, the computer learns to identify these animals on its own. </a:t>
            </a:r>
          </a:p>
          <a:p>
            <a:pPr marL="228600" indent="0">
              <a:lnSpc>
                <a:spcPct val="115000"/>
              </a:lnSpc>
              <a:spcBef>
                <a:spcPts val="500"/>
              </a:spcBef>
              <a:spcAft>
                <a:spcPts val="1000"/>
              </a:spcAft>
            </a:pPr>
            <a:r>
              <a:rPr lang="en-GB" b="1" kern="100" dirty="0">
                <a:effectLst/>
                <a:latin typeface="Calibri" panose="020F0502020204030204" pitchFamily="34" charset="0"/>
                <a:ea typeface="Corbel" panose="020B0503020204020204" pitchFamily="34" charset="0"/>
                <a:cs typeface="Calibri" panose="020F0502020204030204" pitchFamily="34" charset="0"/>
              </a:rPr>
              <a:t>Machine learning is like teaching a computer to be smart by showing it lots of examples</a:t>
            </a:r>
            <a:r>
              <a:rPr lang="en-GB" kern="100" dirty="0">
                <a:effectLst/>
                <a:latin typeface="Calibri" panose="020F0502020204030204" pitchFamily="34" charset="0"/>
                <a:ea typeface="Corbel" panose="020B0503020204020204" pitchFamily="34" charset="0"/>
                <a:cs typeface="Calibri" panose="020F0502020204030204" pitchFamily="34" charset="0"/>
              </a:rPr>
              <a:t>.</a:t>
            </a:r>
          </a:p>
        </p:txBody>
      </p:sp>
      <p:sp>
        <p:nvSpPr>
          <p:cNvPr id="284" name="Google Shape;284;p9"/>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What is Machine Learning?</a:t>
            </a:r>
            <a:endParaRPr dirty="0"/>
          </a:p>
        </p:txBody>
      </p:sp>
      <p:sp>
        <p:nvSpPr>
          <p:cNvPr id="3" name="TextBox 2">
            <a:extLst>
              <a:ext uri="{FF2B5EF4-FFF2-40B4-BE49-F238E27FC236}">
                <a16:creationId xmlns:a16="http://schemas.microsoft.com/office/drawing/2014/main" id="{0229F638-F8CB-4ADD-D66F-ECCB617DB349}"/>
              </a:ext>
            </a:extLst>
          </p:cNvPr>
          <p:cNvSpPr txBox="1"/>
          <p:nvPr/>
        </p:nvSpPr>
        <p:spPr>
          <a:xfrm>
            <a:off x="7684423" y="5111703"/>
            <a:ext cx="3093983" cy="830997"/>
          </a:xfrm>
          <a:prstGeom prst="rect">
            <a:avLst/>
          </a:prstGeom>
          <a:noFill/>
        </p:spPr>
        <p:txBody>
          <a:bodyPr wrap="square">
            <a:spAutoFit/>
          </a:bodyPr>
          <a:lstStyle/>
          <a:p>
            <a:r>
              <a:rPr lang="en-GB" sz="2400" b="1" i="0" u="none" strike="noStrike" dirty="0">
                <a:solidFill>
                  <a:srgbClr val="ED8623"/>
                </a:solidFill>
                <a:effectLst/>
                <a:latin typeface="Calibri" panose="020F0502020204030204" pitchFamily="34" charset="0"/>
                <a:cs typeface="Calibri" panose="020F0502020204030204" pitchFamily="34" charset="0"/>
              </a:rPr>
              <a:t>WATCH the 3-minute </a:t>
            </a:r>
            <a:r>
              <a:rPr lang="en-GB" sz="2400" b="1" i="0" u="none" strike="noStrike" dirty="0">
                <a:solidFill>
                  <a:srgbClr val="ED8623"/>
                </a:solidFill>
                <a:effectLst/>
                <a:latin typeface="Calibri" panose="020F0502020204030204" pitchFamily="34" charset="0"/>
                <a:cs typeface="Calibri" panose="020F0502020204030204" pitchFamily="34" charset="0"/>
                <a:hlinkClick r:id="rId4"/>
              </a:rPr>
              <a:t>video </a:t>
            </a:r>
            <a:r>
              <a:rPr lang="en-GB" sz="2400" b="1" i="0" u="none" strike="noStrike" dirty="0">
                <a:solidFill>
                  <a:srgbClr val="ED8623"/>
                </a:solidFill>
                <a:effectLst/>
                <a:latin typeface="Calibri" panose="020F0502020204030204" pitchFamily="34" charset="0"/>
                <a:cs typeface="Calibri" panose="020F0502020204030204" pitchFamily="34" charset="0"/>
              </a:rPr>
              <a:t>ABOVE!</a:t>
            </a:r>
            <a:endParaRPr lang="en-GB" sz="2400" b="1" dirty="0">
              <a:solidFill>
                <a:srgbClr val="ED8623"/>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67FFAB7-A92A-9F17-429E-7A309B95059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387" t="10823" r="9307" b="5574"/>
          <a:stretch/>
        </p:blipFill>
        <p:spPr>
          <a:xfrm>
            <a:off x="6345311" y="1761701"/>
            <a:ext cx="5609841" cy="3419015"/>
          </a:xfrm>
          <a:prstGeom prst="rect">
            <a:avLst/>
          </a:prstGeom>
          <a:effectLst>
            <a:outerShdw blurRad="63500" sx="102000" sy="102000" algn="ctr" rotWithShape="0">
              <a:prstClr val="black">
                <a:alpha val="40000"/>
              </a:prstClr>
            </a:outerShdw>
          </a:effectLst>
        </p:spPr>
      </p:pic>
      <p:pic>
        <p:nvPicPr>
          <p:cNvPr id="7" name="Online Media 6" title="What is machine learning? | The Royal Society">
            <a:hlinkClick r:id="" action="ppaction://media"/>
            <a:extLst>
              <a:ext uri="{FF2B5EF4-FFF2-40B4-BE49-F238E27FC236}">
                <a16:creationId xmlns:a16="http://schemas.microsoft.com/office/drawing/2014/main" id="{13F1A6A5-98F8-4446-B419-242DA652CFE2}"/>
              </a:ext>
            </a:extLst>
          </p:cNvPr>
          <p:cNvPicPr>
            <a:picLocks noRot="1" noChangeAspect="1"/>
          </p:cNvPicPr>
          <p:nvPr>
            <a:videoFile r:link="rId1"/>
          </p:nvPr>
        </p:nvPicPr>
        <p:blipFill>
          <a:blip r:embed="rId6"/>
          <a:stretch>
            <a:fillRect/>
          </a:stretch>
        </p:blipFill>
        <p:spPr>
          <a:xfrm>
            <a:off x="7165103" y="2045409"/>
            <a:ext cx="4004467" cy="25471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4" name="Picture 3">
            <a:extLst>
              <a:ext uri="{FF2B5EF4-FFF2-40B4-BE49-F238E27FC236}">
                <a16:creationId xmlns:a16="http://schemas.microsoft.com/office/drawing/2014/main" id="{15181AC3-6366-B240-2E10-82FE52152C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87" t="10823" r="9307" b="5574"/>
          <a:stretch/>
        </p:blipFill>
        <p:spPr>
          <a:xfrm>
            <a:off x="2824223" y="2455198"/>
            <a:ext cx="6852211" cy="4176199"/>
          </a:xfrm>
          <a:prstGeom prst="rect">
            <a:avLst/>
          </a:prstGeom>
          <a:effectLst>
            <a:outerShdw blurRad="63500" sx="102000" sy="102000" algn="ctr" rotWithShape="0">
              <a:prstClr val="black">
                <a:alpha val="40000"/>
              </a:prstClr>
            </a:outerShdw>
          </a:effectLst>
        </p:spPr>
      </p:pic>
      <p:sp>
        <p:nvSpPr>
          <p:cNvPr id="315" name="Google Shape;315;p13"/>
          <p:cNvSpPr txBox="1">
            <a:spLocks noGrp="1"/>
          </p:cNvSpPr>
          <p:nvPr>
            <p:ph type="body" idx="1"/>
          </p:nvPr>
        </p:nvSpPr>
        <p:spPr>
          <a:xfrm>
            <a:off x="788656" y="1285601"/>
            <a:ext cx="10614687" cy="12035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pPr>
            <a:r>
              <a:rPr lang="en-GB" dirty="0"/>
              <a:t>Deep learning is a </a:t>
            </a:r>
            <a:r>
              <a:rPr lang="en-GB" b="1" dirty="0"/>
              <a:t>specialised form </a:t>
            </a:r>
            <a:r>
              <a:rPr lang="en-GB" dirty="0"/>
              <a:t>of </a:t>
            </a:r>
            <a:r>
              <a:rPr lang="en-GB" b="1" dirty="0"/>
              <a:t>machine learning.  </a:t>
            </a:r>
            <a:r>
              <a:rPr lang="en-GB" dirty="0"/>
              <a:t>It </a:t>
            </a:r>
            <a:r>
              <a:rPr lang="en-GB" b="1" dirty="0"/>
              <a:t>uses neural networks</a:t>
            </a:r>
            <a:r>
              <a:rPr lang="en-GB" dirty="0"/>
              <a:t>, which are designed to </a:t>
            </a:r>
            <a:r>
              <a:rPr lang="en-GB" b="1" dirty="0"/>
              <a:t>mimic the human brain</a:t>
            </a:r>
            <a:r>
              <a:rPr lang="en-GB" dirty="0"/>
              <a:t>. These networks have multiple layers that process information in stages. </a:t>
            </a:r>
            <a:r>
              <a:rPr lang="en-GB" b="1" dirty="0">
                <a:solidFill>
                  <a:srgbClr val="ED8623"/>
                </a:solidFill>
              </a:rPr>
              <a:t>WATCH 4-minute </a:t>
            </a:r>
            <a:r>
              <a:rPr lang="en-GB" b="1" dirty="0">
                <a:solidFill>
                  <a:srgbClr val="ED8623"/>
                </a:solidFill>
                <a:hlinkClick r:id="rId5"/>
              </a:rPr>
              <a:t>video</a:t>
            </a:r>
            <a:r>
              <a:rPr lang="en-GB" b="1" dirty="0">
                <a:solidFill>
                  <a:srgbClr val="ED8623"/>
                </a:solidFill>
              </a:rPr>
              <a:t> BELOW</a:t>
            </a:r>
          </a:p>
        </p:txBody>
      </p:sp>
      <p:sp>
        <p:nvSpPr>
          <p:cNvPr id="316" name="Google Shape;316;p13"/>
          <p:cNvSpPr txBox="1">
            <a:spLocks noGrp="1"/>
          </p:cNvSpPr>
          <p:nvPr>
            <p:ph type="body" idx="2"/>
          </p:nvPr>
        </p:nvSpPr>
        <p:spPr>
          <a:xfrm>
            <a:off x="788656" y="345440"/>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What is Deep Learning?</a:t>
            </a:r>
            <a:endParaRPr dirty="0"/>
          </a:p>
        </p:txBody>
      </p:sp>
      <p:pic>
        <p:nvPicPr>
          <p:cNvPr id="3" name="Online Media 2" title="How Does Deep Learning AI Work - Types of Deep Learning">
            <a:hlinkClick r:id="" action="ppaction://media"/>
            <a:extLst>
              <a:ext uri="{FF2B5EF4-FFF2-40B4-BE49-F238E27FC236}">
                <a16:creationId xmlns:a16="http://schemas.microsoft.com/office/drawing/2014/main" id="{9EDBC75C-6E9A-76BD-CC47-5BBD18139473}"/>
              </a:ext>
            </a:extLst>
          </p:cNvPr>
          <p:cNvPicPr>
            <a:picLocks noRot="1" noChangeAspect="1"/>
          </p:cNvPicPr>
          <p:nvPr>
            <a:videoFile r:link="rId1"/>
          </p:nvPr>
        </p:nvPicPr>
        <p:blipFill>
          <a:blip r:embed="rId6"/>
          <a:stretch>
            <a:fillRect/>
          </a:stretch>
        </p:blipFill>
        <p:spPr>
          <a:xfrm>
            <a:off x="3796496" y="2839720"/>
            <a:ext cx="4971584" cy="29823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2102</TotalTime>
  <Words>3427</Words>
  <Application>Microsoft Office PowerPoint</Application>
  <PresentationFormat>Widescreen</PresentationFormat>
  <Paragraphs>309</Paragraphs>
  <Slides>42</Slides>
  <Notes>21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Wingdings</vt:lpstr>
      <vt:lpstr>Arial</vt:lpstr>
      <vt:lpstr>Calibri</vt:lpstr>
      <vt:lpstr>Graphik</vt:lpstr>
      <vt:lpstr>Montserrat</vt:lpstr>
      <vt:lpstr>Montserrat Light</vt:lpstr>
      <vt:lpstr>Tiempos</vt:lpstr>
      <vt:lpstr>Corbel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aine hamill</cp:lastModifiedBy>
  <cp:revision>35</cp:revision>
  <dcterms:created xsi:type="dcterms:W3CDTF">2020-10-14T13:32:04Z</dcterms:created>
  <dcterms:modified xsi:type="dcterms:W3CDTF">2025-05-14T14:04:05Z</dcterms:modified>
</cp:coreProperties>
</file>