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43_759B42E2.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6"/>
  </p:notesMasterIdLst>
  <p:sldIdLst>
    <p:sldId id="258" r:id="rId5"/>
    <p:sldId id="261" r:id="rId6"/>
    <p:sldId id="325" r:id="rId7"/>
    <p:sldId id="4307" r:id="rId8"/>
    <p:sldId id="697" r:id="rId9"/>
    <p:sldId id="698" r:id="rId10"/>
    <p:sldId id="699" r:id="rId11"/>
    <p:sldId id="700" r:id="rId12"/>
    <p:sldId id="4313" r:id="rId13"/>
    <p:sldId id="327" r:id="rId14"/>
    <p:sldId id="4309" r:id="rId15"/>
    <p:sldId id="318" r:id="rId16"/>
    <p:sldId id="4314" r:id="rId17"/>
    <p:sldId id="4310" r:id="rId18"/>
    <p:sldId id="4315" r:id="rId19"/>
    <p:sldId id="4316" r:id="rId20"/>
    <p:sldId id="4317" r:id="rId21"/>
    <p:sldId id="4318" r:id="rId22"/>
    <p:sldId id="4319" r:id="rId23"/>
    <p:sldId id="329" r:id="rId24"/>
    <p:sldId id="4320" r:id="rId25"/>
    <p:sldId id="274" r:id="rId26"/>
    <p:sldId id="4311" r:id="rId27"/>
    <p:sldId id="264" r:id="rId28"/>
    <p:sldId id="268" r:id="rId29"/>
    <p:sldId id="281" r:id="rId30"/>
    <p:sldId id="283" r:id="rId31"/>
    <p:sldId id="285" r:id="rId32"/>
    <p:sldId id="287" r:id="rId33"/>
    <p:sldId id="289" r:id="rId34"/>
    <p:sldId id="280" r:id="rId35"/>
    <p:sldId id="282" r:id="rId36"/>
    <p:sldId id="284" r:id="rId37"/>
    <p:sldId id="286" r:id="rId38"/>
    <p:sldId id="288" r:id="rId39"/>
    <p:sldId id="290" r:id="rId40"/>
    <p:sldId id="323" r:id="rId41"/>
    <p:sldId id="324" r:id="rId42"/>
    <p:sldId id="313" r:id="rId43"/>
    <p:sldId id="314" r:id="rId44"/>
    <p:sldId id="316" r:id="rId45"/>
    <p:sldId id="315" r:id="rId46"/>
    <p:sldId id="317" r:id="rId47"/>
    <p:sldId id="4306" r:id="rId48"/>
    <p:sldId id="320" r:id="rId49"/>
    <p:sldId id="321" r:id="rId50"/>
    <p:sldId id="265" r:id="rId51"/>
    <p:sldId id="275" r:id="rId52"/>
    <p:sldId id="4312" r:id="rId53"/>
    <p:sldId id="332" r:id="rId54"/>
    <p:sldId id="326" r:id="rId55"/>
  </p:sldIdLst>
  <p:sldSz cx="12192000" cy="6858000"/>
  <p:notesSz cx="6858000" cy="9144000"/>
  <p:embeddedFontLst>
    <p:embeddedFont>
      <p:font typeface="Montserrat" panose="00000500000000000000" pitchFamily="2" charset="0"/>
      <p:regular r:id="rId57"/>
      <p:bold r:id="rId58"/>
      <p:italic r:id="rId59"/>
      <p:boldItalic r:id="rId60"/>
    </p:embeddedFont>
    <p:embeddedFont>
      <p:font typeface="Montserrat Light" panose="00000400000000000000" pitchFamily="2"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gcYPFvc+RDk1lOWoY+vjso1TUtf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87D042-9BDF-86F4-F575-28E2F75BA5A9}" name="aine hamill" initials="ah" userId="505fde40218565f0" providerId="Windows Live"/>
  <p188:author id="{15C99651-6D97-6BC2-A9EE-67CFBBBA9882}" name="Emeline PETIT" initials="EP" userId="S::Emeline@wide.lu::99c96e55-5571-45fe-94cd-1c293713f389" providerId="AD"/>
  <p188:author id="{F778FC91-DACC-1C55-63CF-A17C1CF60419}" name="Guest User" initials="GU" userId="S::urn:spo:anon#a8e4234638ecf53f25f28a95740e30bace4be6fbed969bf5def8de730619f7d5::" providerId="AD"/>
  <p188:author id="{937AF5D5-18E5-D060-078F-0A771951E79A}" name="Emma" initials="Em" userId="S::emma@wide.lu::e01d9b5c-4940-4d37-8ae4-91b0951ea2fe" providerId="AD"/>
  <p188:author id="{F50617DF-69D4-9ED6-73C4-5EB9621D62FA}" name="Emeline PETIT" initials="EP" userId="S::emeline@wide.lu::99c96e55-5571-45fe-94cd-1c293713f3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653795"/>
    <a:srgbClr val="282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D4C83-2DD9-159C-8B12-8C048B06FE23}" v="3" dt="2025-04-15T11:19:45.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snapToGrid="0">
      <p:cViewPr varScale="1">
        <p:scale>
          <a:sx n="94" d="100"/>
          <a:sy n="94"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s>
</file>

<file path=ppt/comments/modernComment_143_759B42E2.xml><?xml version="1.0" encoding="utf-8"?>
<p188:cmLst xmlns:a="http://schemas.openxmlformats.org/drawingml/2006/main" xmlns:r="http://schemas.openxmlformats.org/officeDocument/2006/relationships" xmlns:p188="http://schemas.microsoft.com/office/powerpoint/2018/8/main">
  <p188:cm id="{FD45C58C-E0CE-45EC-A051-85AF6C7D9C2E}" authorId="{F778FC91-DACC-1C55-63CF-A17C1CF60419}" status="resolved" created="2025-02-24T09:43:46.783" complete="100000">
    <ac:txMkLst xmlns:ac="http://schemas.microsoft.com/office/drawing/2013/main/command">
      <pc:docMk xmlns:pc="http://schemas.microsoft.com/office/powerpoint/2013/main/command"/>
      <pc:sldMk xmlns:pc="http://schemas.microsoft.com/office/powerpoint/2013/main/command" cId="1973109474" sldId="323"/>
      <ac:spMk id="5" creationId="{DCE670FD-53C3-A5AF-F67C-2562F96276F5}"/>
      <ac:txMk cp="94" len="190">
        <ac:context len="286" hash="3318450226"/>
      </ac:txMk>
    </ac:txMkLst>
    <p188:pos x="2163535" y="3288392"/>
    <p188:txBody>
      <a:bodyPr/>
      <a:lstStyle/>
      <a:p>
        <a:r>
          <a:rPr lang="en-US"/>
          <a:t>Mettre plutot après la correction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36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CE317CC1-17B8-B332-3109-8E8961BC9559}"/>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2406B1A-C6A8-3CF8-D748-608807454E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79A61686-CE55-55B5-B6E6-2801738DED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10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88F11C76-5C15-8A7D-0906-46C1F312DBC6}"/>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D3917E6A-12A5-1B72-68D6-A39AFBF78FE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BE215A5-7BCF-8A7A-143C-79389520CF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225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373157-62DD-020C-321B-1EA44C8C630C}"/>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2D7F930E-74A3-BB04-133B-E9F4A280BFA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03770BC2-60FF-70A6-0AD4-41C2F175E7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15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7C33DDC-1A0A-F243-3A87-28F967100251}"/>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3EA9B1D-5758-B613-5CF5-9C05A2561E0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B9BCD4BC-D199-4A4F-60DE-BF50ADEE47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07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AADC6E9-827D-9E50-A04C-F4332A6C0EE4}"/>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0F598732-8CAE-C284-4D53-5CFAF52BE42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EE22796-9521-B741-7C2A-C063A347B5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55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777973D8-EFA2-A626-C83F-E64F627811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15512BB-F5CF-81E5-C0A8-CE46194AFD2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3855B03-F4B3-3461-28F3-8CC26F02D7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8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D1D07BA2-F41A-A770-5862-9E3CB96D43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96AAEB-5051-8462-2FF4-E26661F375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E825A02-80FA-359B-07D2-BDF728F45C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185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B1445A8-A5A9-6F57-E659-D87F6F23AD39}"/>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24ABE3F-87CA-8D9E-9D59-22A400884E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657D48FC-B04F-2428-3C4B-A89CDCCF05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531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BE82E13B-8499-B3A8-79CF-57EDA2E45E07}"/>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AF5242-F14B-F9BC-8B6B-62C7A95061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A618CC2-3390-B217-4A11-64547DAC12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271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7ACD9AD-B574-0F10-59EE-D02EAA73002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73E855EC-50B3-64B2-69A7-AB11212498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0F44947-39D9-B1B0-1DC6-6EB331D624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8241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E90F82-1C18-778A-0616-F178CD511FED}"/>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82E0856-7705-9430-01B0-F5331C473DF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CFBB28B-AC12-263D-77D3-6CE7F9B763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713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FE1B4038-4B09-B07C-F74E-D37D5CD4E29A}"/>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2824934-DEC8-DED1-A52A-5F65EBEDFB3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6C964A8-C95D-E7F5-45F0-79D583240A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509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470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B162B39A-E1EF-B2EE-5741-5FE468CE6430}"/>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961AAF0E-B78D-7488-393F-AC5163D356C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F17297BF-E33A-F5EB-5E04-79C0F46DC9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7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9823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8207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8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0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1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48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2"/>
        <p:cNvGrpSpPr/>
        <p:nvPr/>
      </p:nvGrpSpPr>
      <p:grpSpPr>
        <a:xfrm>
          <a:off x="0" y="0"/>
          <a:ext cx="0" cy="0"/>
          <a:chOff x="0" y="0"/>
          <a:chExt cx="0" cy="0"/>
        </a:xfrm>
      </p:grpSpPr>
      <p:sp>
        <p:nvSpPr>
          <p:cNvPr id="13" name="Google Shape;13;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14;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5" name="Google Shape;15;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a:solidFill>
                  <a:schemeClr val="lt1"/>
                </a:solidFill>
                <a:latin typeface="Calibri"/>
                <a:ea typeface="Calibri"/>
                <a:cs typeface="Calibri"/>
                <a:sym typeface="Calibri"/>
              </a:rPr>
              <a:t>PLEASE ENSURE TO KEEP FONTS AS PER THE LAYOUT</a:t>
            </a: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24 point  -  Main Text Body </a:t>
            </a: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p:txBody>
      </p:sp>
      <p:sp>
        <p:nvSpPr>
          <p:cNvPr id="16" name="Google Shape;16;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a:solidFill>
                  <a:schemeClr val="lt1"/>
                </a:solidFill>
                <a:latin typeface="Calibri"/>
                <a:ea typeface="Calibri"/>
                <a:cs typeface="Calibri"/>
                <a:sym typeface="Calibri"/>
              </a:rPr>
              <a:t>HeadStart </a:t>
            </a:r>
            <a:r>
              <a:rPr lang="en-US" sz="2400" b="0" i="0" u="none" strike="noStrike">
                <a:solidFill>
                  <a:schemeClr val="lt1"/>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r>
              <a:rPr lang="en-US" sz="3600" b="1" i="1">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7" name="Google Shape;17;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 name="Google Shape;18;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 name="Google Shape;19;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PLEASE DELETE THIS INSTRUCTION SLIDE BEFORE PRESENTING FINAL PRESENTATION </a:t>
            </a: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0" name="Google Shape;20;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8" name="Google Shape;138;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02">
  <p:cSld name="Divider 02">
    <p:spTree>
      <p:nvGrpSpPr>
        <p:cNvPr id="1" name="Shape 143"/>
        <p:cNvGrpSpPr/>
        <p:nvPr/>
      </p:nvGrpSpPr>
      <p:grpSpPr>
        <a:xfrm>
          <a:off x="0" y="0"/>
          <a:ext cx="0" cy="0"/>
          <a:chOff x="0" y="0"/>
          <a:chExt cx="0" cy="0"/>
        </a:xfrm>
      </p:grpSpPr>
      <p:sp>
        <p:nvSpPr>
          <p:cNvPr id="144" name="Google Shape;144;p35"/>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35"/>
          <p:cNvSpPr/>
          <p:nvPr/>
        </p:nvSpPr>
        <p:spPr>
          <a:xfrm>
            <a:off x="0" y="571764"/>
            <a:ext cx="3722720" cy="5056442"/>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35"/>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653795"/>
          </a:solidFill>
          <a:ln w="24475" cap="flat" cmpd="sng">
            <a:solidFill>
              <a:srgbClr val="65379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35"/>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35"/>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35"/>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150"/>
        <p:cNvGrpSpPr/>
        <p:nvPr/>
      </p:nvGrpSpPr>
      <p:grpSpPr>
        <a:xfrm>
          <a:off x="0" y="0"/>
          <a:ext cx="0" cy="0"/>
          <a:chOff x="0" y="0"/>
          <a:chExt cx="0" cy="0"/>
        </a:xfrm>
      </p:grpSpPr>
      <p:sp>
        <p:nvSpPr>
          <p:cNvPr id="151" name="Google Shape;151;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cxnSp>
        <p:nvCxnSpPr>
          <p:cNvPr id="152" name="Google Shape;152;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53" name="Google Shape;153;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36"/>
          <p:cNvSpPr>
            <a:spLocks noGrp="1"/>
          </p:cNvSpPr>
          <p:nvPr>
            <p:ph type="pic" idx="3"/>
          </p:nvPr>
        </p:nvSpPr>
        <p:spPr>
          <a:xfrm>
            <a:off x="391600" y="0"/>
            <a:ext cx="3423163" cy="1945748"/>
          </a:xfrm>
          <a:prstGeom prst="rect">
            <a:avLst/>
          </a:prstGeom>
          <a:solidFill>
            <a:srgbClr val="F2F2F2"/>
          </a:solidFill>
          <a:ln>
            <a:noFill/>
          </a:ln>
        </p:spPr>
      </p:sp>
      <p:sp>
        <p:nvSpPr>
          <p:cNvPr id="156" name="Google Shape;156;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Quote Slide">
  <p:cSld name="1_Quote Slide">
    <p:spTree>
      <p:nvGrpSpPr>
        <p:cNvPr id="1" name="Shape 158"/>
        <p:cNvGrpSpPr/>
        <p:nvPr/>
      </p:nvGrpSpPr>
      <p:grpSpPr>
        <a:xfrm>
          <a:off x="0" y="0"/>
          <a:ext cx="0" cy="0"/>
          <a:chOff x="0" y="0"/>
          <a:chExt cx="0" cy="0"/>
        </a:xfrm>
      </p:grpSpPr>
      <p:sp>
        <p:nvSpPr>
          <p:cNvPr id="159" name="Google Shape;159;p37"/>
          <p:cNvSpPr/>
          <p:nvPr/>
        </p:nvSpPr>
        <p:spPr>
          <a:xfrm rot="-5400000">
            <a:off x="8060683" y="-383746"/>
            <a:ext cx="3301014" cy="4961622"/>
          </a:xfrm>
          <a:custGeom>
            <a:avLst/>
            <a:gdLst/>
            <a:ahLst/>
            <a:cxnLst/>
            <a:rect l="l" t="t" r="r" b="b"/>
            <a:pathLst>
              <a:path w="2894389" h="4350442" extrusionOk="0">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37"/>
          <p:cNvSpPr>
            <a:spLocks noGrp="1"/>
          </p:cNvSpPr>
          <p:nvPr>
            <p:ph type="pic" idx="2"/>
          </p:nvPr>
        </p:nvSpPr>
        <p:spPr>
          <a:xfrm>
            <a:off x="-1" y="655053"/>
            <a:ext cx="8902586" cy="5921497"/>
          </a:xfrm>
          <a:prstGeom prst="rect">
            <a:avLst/>
          </a:prstGeom>
          <a:solidFill>
            <a:srgbClr val="F2F2F2"/>
          </a:solidFill>
          <a:ln>
            <a:noFill/>
          </a:ln>
        </p:spPr>
      </p:sp>
      <p:sp>
        <p:nvSpPr>
          <p:cNvPr id="161" name="Google Shape;161;p37"/>
          <p:cNvSpPr txBox="1">
            <a:spLocks noGrp="1"/>
          </p:cNvSpPr>
          <p:nvPr>
            <p:ph type="body" idx="1"/>
          </p:nvPr>
        </p:nvSpPr>
        <p:spPr>
          <a:xfrm>
            <a:off x="7389716" y="767675"/>
            <a:ext cx="4802284" cy="254702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01">
  <p:cSld name="Quote Slide 01">
    <p:spTree>
      <p:nvGrpSpPr>
        <p:cNvPr id="1" name="Shape 169"/>
        <p:cNvGrpSpPr/>
        <p:nvPr/>
      </p:nvGrpSpPr>
      <p:grpSpPr>
        <a:xfrm>
          <a:off x="0" y="0"/>
          <a:ext cx="0" cy="0"/>
          <a:chOff x="0" y="0"/>
          <a:chExt cx="0" cy="0"/>
        </a:xfrm>
      </p:grpSpPr>
      <p:sp>
        <p:nvSpPr>
          <p:cNvPr id="170" name="Google Shape;170;p39"/>
          <p:cNvSpPr/>
          <p:nvPr/>
        </p:nvSpPr>
        <p:spPr>
          <a:xfrm>
            <a:off x="441705" y="0"/>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39"/>
          <p:cNvSpPr txBox="1">
            <a:spLocks noGrp="1"/>
          </p:cNvSpPr>
          <p:nvPr>
            <p:ph type="body" idx="1"/>
          </p:nvPr>
        </p:nvSpPr>
        <p:spPr>
          <a:xfrm>
            <a:off x="541241" y="792400"/>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39"/>
          <p:cNvSpPr>
            <a:spLocks noGrp="1"/>
          </p:cNvSpPr>
          <p:nvPr>
            <p:ph type="pic" idx="2"/>
          </p:nvPr>
        </p:nvSpPr>
        <p:spPr>
          <a:xfrm>
            <a:off x="4229099" y="1658170"/>
            <a:ext cx="7122409" cy="5199830"/>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4"/>
        <p:cNvGrpSpPr/>
        <p:nvPr/>
      </p:nvGrpSpPr>
      <p:grpSpPr>
        <a:xfrm>
          <a:off x="0" y="0"/>
          <a:ext cx="0" cy="0"/>
          <a:chOff x="0" y="0"/>
          <a:chExt cx="0" cy="0"/>
        </a:xfrm>
      </p:grpSpPr>
      <p:sp>
        <p:nvSpPr>
          <p:cNvPr id="175" name="Google Shape;175;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7" name="Google Shape;177;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9" name="Google Shape;179;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80" name="Google Shape;180;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1" name="Google Shape;181;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1"/>
          <p:cNvSpPr/>
          <p:nvPr/>
        </p:nvSpPr>
        <p:spPr>
          <a:xfrm>
            <a:off x="2423887" y="5826190"/>
            <a:ext cx="3840214"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11110F0-8314-7BA3-02C7-43EA72D26D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233" y="5826190"/>
            <a:ext cx="1895976" cy="39683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133727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83808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94758B35-52B0-07BF-F17C-8E2A5179D2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10" y="5976645"/>
            <a:ext cx="2410023" cy="50442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buNone/>
              <a:defRPr sz="3600" b="1" i="0">
                <a:solidFill>
                  <a:srgbClr val="F3732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15436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ver Slide  Part 1 ">
  <p:cSld name="Cover Slide  Part 1 ">
    <p:spTree>
      <p:nvGrpSpPr>
        <p:cNvPr id="1" name="Shape 40"/>
        <p:cNvGrpSpPr/>
        <p:nvPr/>
      </p:nvGrpSpPr>
      <p:grpSpPr>
        <a:xfrm>
          <a:off x="0" y="0"/>
          <a:ext cx="0" cy="0"/>
          <a:chOff x="0" y="0"/>
          <a:chExt cx="0" cy="0"/>
        </a:xfrm>
      </p:grpSpPr>
      <p:sp>
        <p:nvSpPr>
          <p:cNvPr id="41" name="Google Shape;41;p27"/>
          <p:cNvSpPr/>
          <p:nvPr/>
        </p:nvSpPr>
        <p:spPr>
          <a:xfrm>
            <a:off x="2269245" y="2551368"/>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27"/>
          <p:cNvSpPr/>
          <p:nvPr/>
        </p:nvSpPr>
        <p:spPr>
          <a:xfrm rot="10800000">
            <a:off x="4732121" y="0"/>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27"/>
          <p:cNvSpPr/>
          <p:nvPr/>
        </p:nvSpPr>
        <p:spPr>
          <a:xfrm>
            <a:off x="7180659" y="2461430"/>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27"/>
          <p:cNvSpPr/>
          <p:nvPr/>
        </p:nvSpPr>
        <p:spPr>
          <a:xfrm rot="10800000">
            <a:off x="9629195" y="0"/>
            <a:ext cx="2205305" cy="3416770"/>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27"/>
          <p:cNvSpPr>
            <a:spLocks noGrp="1"/>
          </p:cNvSpPr>
          <p:nvPr>
            <p:ph type="pic" idx="2"/>
          </p:nvPr>
        </p:nvSpPr>
        <p:spPr>
          <a:xfrm>
            <a:off x="4722871" y="2442768"/>
            <a:ext cx="2204215" cy="3127986"/>
          </a:xfrm>
          <a:prstGeom prst="rect">
            <a:avLst/>
          </a:prstGeom>
          <a:solidFill>
            <a:srgbClr val="F2F2F2"/>
          </a:solidFill>
          <a:ln>
            <a:noFill/>
          </a:ln>
        </p:spPr>
      </p:sp>
      <p:sp>
        <p:nvSpPr>
          <p:cNvPr id="46" name="Google Shape;46;p27"/>
          <p:cNvSpPr>
            <a:spLocks noGrp="1"/>
          </p:cNvSpPr>
          <p:nvPr>
            <p:ph type="pic" idx="3"/>
          </p:nvPr>
        </p:nvSpPr>
        <p:spPr>
          <a:xfrm>
            <a:off x="7180659" y="5430"/>
            <a:ext cx="2204214" cy="3732852"/>
          </a:xfrm>
          <a:prstGeom prst="rect">
            <a:avLst/>
          </a:prstGeom>
          <a:solidFill>
            <a:srgbClr val="F2F2F2"/>
          </a:solidFill>
          <a:ln>
            <a:noFill/>
          </a:ln>
        </p:spPr>
      </p:sp>
      <p:sp>
        <p:nvSpPr>
          <p:cNvPr id="47" name="Google Shape;47;p27"/>
          <p:cNvSpPr>
            <a:spLocks noGrp="1"/>
          </p:cNvSpPr>
          <p:nvPr>
            <p:ph type="pic" idx="4"/>
          </p:nvPr>
        </p:nvSpPr>
        <p:spPr>
          <a:xfrm>
            <a:off x="9629195" y="2746545"/>
            <a:ext cx="2204215" cy="3195585"/>
          </a:xfrm>
          <a:prstGeom prst="rect">
            <a:avLst/>
          </a:prstGeom>
          <a:solidFill>
            <a:srgbClr val="F2F2F2"/>
          </a:solidFill>
          <a:ln>
            <a:noFill/>
          </a:ln>
        </p:spPr>
      </p:sp>
      <p:sp>
        <p:nvSpPr>
          <p:cNvPr id="48" name="Google Shape;48;p27"/>
          <p:cNvSpPr>
            <a:spLocks noGrp="1"/>
          </p:cNvSpPr>
          <p:nvPr>
            <p:ph type="pic" idx="5"/>
          </p:nvPr>
        </p:nvSpPr>
        <p:spPr>
          <a:xfrm>
            <a:off x="2269245" y="16945"/>
            <a:ext cx="2200054" cy="3855329"/>
          </a:xfrm>
          <a:prstGeom prst="rect">
            <a:avLst/>
          </a:prstGeom>
          <a:solidFill>
            <a:srgbClr val="F2F2F2"/>
          </a:solidFill>
          <a:ln>
            <a:noFill/>
          </a:ln>
        </p:spPr>
      </p:sp>
      <p:sp>
        <p:nvSpPr>
          <p:cNvPr id="49" name="Google Shape;49;p27"/>
          <p:cNvSpPr txBox="1">
            <a:spLocks noGrp="1"/>
          </p:cNvSpPr>
          <p:nvPr>
            <p:ph type="body" idx="1"/>
          </p:nvPr>
        </p:nvSpPr>
        <p:spPr>
          <a:xfrm rot="-5400000">
            <a:off x="-2087668" y="2729342"/>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0" name="Google Shape;50;p27"/>
          <p:cNvCxnSpPr/>
          <p:nvPr/>
        </p:nvCxnSpPr>
        <p:spPr>
          <a:xfrm>
            <a:off x="2331308" y="445400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1" name="Google Shape;51;p27"/>
          <p:cNvSpPr txBox="1">
            <a:spLocks noGrp="1"/>
          </p:cNvSpPr>
          <p:nvPr>
            <p:ph type="body" idx="6"/>
          </p:nvPr>
        </p:nvSpPr>
        <p:spPr>
          <a:xfrm>
            <a:off x="2344748" y="450522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27"/>
          <p:cNvSpPr txBox="1">
            <a:spLocks noGrp="1"/>
          </p:cNvSpPr>
          <p:nvPr>
            <p:ph type="body" idx="7"/>
          </p:nvPr>
        </p:nvSpPr>
        <p:spPr>
          <a:xfrm>
            <a:off x="2351099" y="398109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27"/>
          <p:cNvSpPr txBox="1">
            <a:spLocks noGrp="1"/>
          </p:cNvSpPr>
          <p:nvPr>
            <p:ph type="body" idx="8"/>
          </p:nvPr>
        </p:nvSpPr>
        <p:spPr>
          <a:xfrm>
            <a:off x="3227039" y="419031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4" name="Google Shape;54;p27"/>
          <p:cNvCxnSpPr/>
          <p:nvPr/>
        </p:nvCxnSpPr>
        <p:spPr>
          <a:xfrm>
            <a:off x="4823039" y="878237"/>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5" name="Google Shape;55;p27"/>
          <p:cNvSpPr txBox="1">
            <a:spLocks noGrp="1"/>
          </p:cNvSpPr>
          <p:nvPr>
            <p:ph type="body" idx="9"/>
          </p:nvPr>
        </p:nvSpPr>
        <p:spPr>
          <a:xfrm>
            <a:off x="4836479" y="929452"/>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7"/>
          <p:cNvSpPr txBox="1">
            <a:spLocks noGrp="1"/>
          </p:cNvSpPr>
          <p:nvPr>
            <p:ph type="body" idx="13"/>
          </p:nvPr>
        </p:nvSpPr>
        <p:spPr>
          <a:xfrm>
            <a:off x="4842830" y="405325"/>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7"/>
          <p:cNvSpPr txBox="1">
            <a:spLocks noGrp="1"/>
          </p:cNvSpPr>
          <p:nvPr>
            <p:ph type="body" idx="14"/>
          </p:nvPr>
        </p:nvSpPr>
        <p:spPr>
          <a:xfrm>
            <a:off x="5718770" y="614540"/>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8" name="Google Shape;58;p27"/>
          <p:cNvCxnSpPr/>
          <p:nvPr/>
        </p:nvCxnSpPr>
        <p:spPr>
          <a:xfrm>
            <a:off x="7271140" y="4402794"/>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27"/>
          <p:cNvSpPr txBox="1">
            <a:spLocks noGrp="1"/>
          </p:cNvSpPr>
          <p:nvPr>
            <p:ph type="body" idx="15"/>
          </p:nvPr>
        </p:nvSpPr>
        <p:spPr>
          <a:xfrm>
            <a:off x="7284580" y="4454009"/>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7"/>
          <p:cNvSpPr txBox="1">
            <a:spLocks noGrp="1"/>
          </p:cNvSpPr>
          <p:nvPr>
            <p:ph type="body" idx="16"/>
          </p:nvPr>
        </p:nvSpPr>
        <p:spPr>
          <a:xfrm>
            <a:off x="7290931" y="3929882"/>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7"/>
          <p:cNvSpPr txBox="1">
            <a:spLocks noGrp="1"/>
          </p:cNvSpPr>
          <p:nvPr>
            <p:ph type="body" idx="17"/>
          </p:nvPr>
        </p:nvSpPr>
        <p:spPr>
          <a:xfrm>
            <a:off x="8166871" y="4139097"/>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2" name="Google Shape;62;p27"/>
          <p:cNvCxnSpPr/>
          <p:nvPr/>
        </p:nvCxnSpPr>
        <p:spPr>
          <a:xfrm>
            <a:off x="9711285" y="841310"/>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63" name="Google Shape;63;p27"/>
          <p:cNvSpPr txBox="1">
            <a:spLocks noGrp="1"/>
          </p:cNvSpPr>
          <p:nvPr>
            <p:ph type="body" idx="18"/>
          </p:nvPr>
        </p:nvSpPr>
        <p:spPr>
          <a:xfrm>
            <a:off x="9724725" y="892525"/>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7"/>
          <p:cNvSpPr txBox="1">
            <a:spLocks noGrp="1"/>
          </p:cNvSpPr>
          <p:nvPr>
            <p:ph type="body" idx="19"/>
          </p:nvPr>
        </p:nvSpPr>
        <p:spPr>
          <a:xfrm>
            <a:off x="9731076" y="368398"/>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7"/>
          <p:cNvSpPr txBox="1">
            <a:spLocks noGrp="1"/>
          </p:cNvSpPr>
          <p:nvPr>
            <p:ph type="body" idx="20"/>
          </p:nvPr>
        </p:nvSpPr>
        <p:spPr>
          <a:xfrm>
            <a:off x="10607016" y="577613"/>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66"/>
        <p:cNvGrpSpPr/>
        <p:nvPr/>
      </p:nvGrpSpPr>
      <p:grpSpPr>
        <a:xfrm>
          <a:off x="0" y="0"/>
          <a:ext cx="0" cy="0"/>
          <a:chOff x="0" y="0"/>
          <a:chExt cx="0" cy="0"/>
        </a:xfrm>
      </p:grpSpPr>
      <p:sp>
        <p:nvSpPr>
          <p:cNvPr id="67" name="Google Shape;67;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28"/>
          <p:cNvSpPr>
            <a:spLocks noGrp="1"/>
          </p:cNvSpPr>
          <p:nvPr>
            <p:ph type="pic" idx="2"/>
          </p:nvPr>
        </p:nvSpPr>
        <p:spPr>
          <a:xfrm>
            <a:off x="5562616" y="3101832"/>
            <a:ext cx="2204214" cy="3732852"/>
          </a:xfrm>
          <a:prstGeom prst="rect">
            <a:avLst/>
          </a:prstGeom>
          <a:solidFill>
            <a:srgbClr val="F2F2F2"/>
          </a:solidFill>
          <a:ln>
            <a:noFill/>
          </a:ln>
        </p:spPr>
      </p:sp>
      <p:sp>
        <p:nvSpPr>
          <p:cNvPr id="72" name="Google Shape;72;p28"/>
          <p:cNvSpPr>
            <a:spLocks noGrp="1"/>
          </p:cNvSpPr>
          <p:nvPr>
            <p:ph type="pic" idx="3"/>
          </p:nvPr>
        </p:nvSpPr>
        <p:spPr>
          <a:xfrm>
            <a:off x="676908" y="3002671"/>
            <a:ext cx="2200054" cy="3855329"/>
          </a:xfrm>
          <a:prstGeom prst="rect">
            <a:avLst/>
          </a:prstGeom>
          <a:solidFill>
            <a:srgbClr val="F2F2F2"/>
          </a:solidFill>
          <a:ln>
            <a:noFill/>
          </a:ln>
        </p:spPr>
      </p:sp>
      <p:sp>
        <p:nvSpPr>
          <p:cNvPr id="73" name="Google Shape;73;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4" name="Google Shape;74;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5" name="Google Shape;75;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8" name="Google Shape;78;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9" name="Google Shape;79;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2" name="Google Shape;82;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3" name="Google Shape;83;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6" name="Google Shape;86;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7" name="Google Shape;87;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8"/>
          <p:cNvSpPr>
            <a:spLocks noGrp="1"/>
          </p:cNvSpPr>
          <p:nvPr>
            <p:ph type="pic" idx="19"/>
          </p:nvPr>
        </p:nvSpPr>
        <p:spPr>
          <a:xfrm>
            <a:off x="3130533" y="939180"/>
            <a:ext cx="2204215" cy="3127986"/>
          </a:xfrm>
          <a:prstGeom prst="rect">
            <a:avLst/>
          </a:prstGeom>
          <a:solidFill>
            <a:srgbClr val="F2F2F2"/>
          </a:solidFill>
          <a:ln>
            <a:noFill/>
          </a:ln>
        </p:spPr>
      </p:sp>
      <p:sp>
        <p:nvSpPr>
          <p:cNvPr id="91" name="Google Shape;91;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23886" y="589699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3455FD1-49BB-6F90-4978-1FD0C3AE57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5930036"/>
            <a:ext cx="1895976" cy="396832"/>
          </a:xfrm>
          <a:prstGeom prst="rect">
            <a:avLst/>
          </a:prstGeom>
        </p:spPr>
      </p:pic>
      <p:sp>
        <p:nvSpPr>
          <p:cNvPr id="3" name="Google Shape;112;p29">
            <a:extLst>
              <a:ext uri="{FF2B5EF4-FFF2-40B4-BE49-F238E27FC236}">
                <a16:creationId xmlns:a16="http://schemas.microsoft.com/office/drawing/2014/main" id="{59F56126-7E8C-7458-9720-70A99C9EF343}"/>
              </a:ext>
            </a:extLst>
          </p:cNvPr>
          <p:cNvSpPr/>
          <p:nvPr userDrawn="1"/>
        </p:nvSpPr>
        <p:spPr>
          <a:xfrm>
            <a:off x="2474411"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4C7F9E3D-4499-CD6F-EBD0-6DF37BFF58D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131"/>
        <p:cNvGrpSpPr/>
        <p:nvPr/>
      </p:nvGrpSpPr>
      <p:grpSpPr>
        <a:xfrm>
          <a:off x="0" y="0"/>
          <a:ext cx="0" cy="0"/>
          <a:chOff x="0" y="0"/>
          <a:chExt cx="0" cy="0"/>
        </a:xfrm>
      </p:grpSpPr>
      <p:sp>
        <p:nvSpPr>
          <p:cNvPr id="132" name="Google Shape;132;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a:t>
            </a:r>
            <a:r>
              <a:rPr lang="en-US" sz="800" b="0" i="0" u="none" strike="noStrike" cap="none">
                <a:solidFill>
                  <a:srgbClr val="282666"/>
                </a:solidFill>
                <a:latin typeface="Calibri"/>
                <a:ea typeface="Calibri"/>
                <a:cs typeface="Calibri"/>
                <a:sym typeface="Calibri"/>
              </a:rPr>
              <a:t>   a future in AI for girls </a:t>
            </a:r>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headstart-ai.eu/is-ai-saving-the-planet-or-heating-it-up/"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oparl.europa.eu/topics/en/article/20230601STO93804/eu-ai-act-first-regulation-on-artificial-intelligence"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hyperlink" Target="https://publika.skema.edu/guidelines-for-the-ethical-use-of-ai-in-business/" TargetMode="External"/><Relationship Id="rId4" Type="http://schemas.openxmlformats.org/officeDocument/2006/relationships/hyperlink" Target="https://www.unesco.org/en/artificial-intelligence/recommendation-ethics#:~:text=A%20human%20rights%20approach%20to%20AI&amp;text=Unwanted%20harms%20(safety%20risks)%20as,and%20addressed%20by%20AI%20actors.&amp;text=Privacy%20must%20be%20protected%20and,frameworks%20should%20also%20be%20establish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43_759B42E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hyperlink" Target="https://restofworld.org/2023/ai-image-stereotypes/" TargetMode="External"/><Relationship Id="rId5" Type="http://schemas.openxmlformats.org/officeDocument/2006/relationships/hyperlink" Target="https://www.thelancet.com/journals/langlo/article/PIIS2214-109X(23)00329-7/fulltext" TargetMode="Externa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FD-4yC95iZY?feature=oembed" TargetMode="External"/><Relationship Id="rId5" Type="http://schemas.openxmlformats.org/officeDocument/2006/relationships/hyperlink" Target="https://youtu.be/FD-4yC95iZY" TargetMode="Externa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ideo" Target="https://www.youtube.com/embed/L2sQRrf1Cd8?feature=oembed" TargetMode="External"/><Relationship Id="rId5" Type="http://schemas.openxmlformats.org/officeDocument/2006/relationships/hyperlink" Target="https://www.youtube.com/watch?v=L2sQRrf1Cd8" TargetMode="Externa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The Ethics of AI – Empowering Youth for a Fair Future</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2</a:t>
            </a:r>
            <a:endParaRPr dirty="0"/>
          </a:p>
        </p:txBody>
      </p:sp>
      <p:pic>
        <p:nvPicPr>
          <p:cNvPr id="4" name="Picture Placeholder 1" descr="A couple of people standing in front of a large screen&#10;&#10;AI-generated content may be incorrect.">
            <a:extLst>
              <a:ext uri="{FF2B5EF4-FFF2-40B4-BE49-F238E27FC236}">
                <a16:creationId xmlns:a16="http://schemas.microsoft.com/office/drawing/2014/main" id="{4DB19C87-B45D-8144-8447-366B5DBC918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5273675" y="0"/>
            <a:ext cx="6918325" cy="3549650"/>
          </a:xfrm>
        </p:spPr>
      </p:pic>
      <p:pic>
        <p:nvPicPr>
          <p:cNvPr id="2" name="Picture 2">
            <a:extLst>
              <a:ext uri="{FF2B5EF4-FFF2-40B4-BE49-F238E27FC236}">
                <a16:creationId xmlns:a16="http://schemas.microsoft.com/office/drawing/2014/main" id="{B53815F3-4C1A-A5A3-CBC8-13A2D750DA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92611" y="5979633"/>
            <a:ext cx="1358102" cy="475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A26F5FA-9A2E-82B8-95CE-81BB9E215851}"/>
              </a:ext>
            </a:extLst>
          </p:cNvPr>
          <p:cNvSpPr>
            <a:spLocks noGrp="1"/>
          </p:cNvSpPr>
          <p:nvPr>
            <p:ph type="body" idx="2"/>
          </p:nvPr>
        </p:nvSpPr>
        <p:spPr>
          <a:xfrm>
            <a:off x="9573872" y="838699"/>
            <a:ext cx="2188946" cy="427317"/>
          </a:xfrm>
        </p:spPr>
        <p:txBody>
          <a:bodyPr/>
          <a:lstStyle/>
          <a:p>
            <a:r>
              <a:rPr lang="fr-FR"/>
              <a:t>RECAP</a:t>
            </a:r>
          </a:p>
        </p:txBody>
      </p:sp>
      <p:sp>
        <p:nvSpPr>
          <p:cNvPr id="4" name="Espace réservé du texte 3">
            <a:extLst>
              <a:ext uri="{FF2B5EF4-FFF2-40B4-BE49-F238E27FC236}">
                <a16:creationId xmlns:a16="http://schemas.microsoft.com/office/drawing/2014/main" id="{6DCC92D6-5031-1E2F-57F8-ED2AD4D673FB}"/>
              </a:ext>
            </a:extLst>
          </p:cNvPr>
          <p:cNvSpPr>
            <a:spLocks noGrp="1"/>
          </p:cNvSpPr>
          <p:nvPr>
            <p:ph type="body" idx="3"/>
          </p:nvPr>
        </p:nvSpPr>
        <p:spPr>
          <a:xfrm>
            <a:off x="528678" y="577221"/>
            <a:ext cx="6726638" cy="5703557"/>
          </a:xfrm>
        </p:spPr>
        <p:txBody>
          <a:bodyPr/>
          <a:lstStyle/>
          <a:p>
            <a:r>
              <a:rPr lang="fr-FR" b="1" dirty="0">
                <a:highlight>
                  <a:srgbClr val="ED8623"/>
                </a:highlight>
              </a:rPr>
              <a:t>What </a:t>
            </a:r>
            <a:r>
              <a:rPr lang="fr-FR" b="1" dirty="0" err="1">
                <a:highlight>
                  <a:srgbClr val="ED8623"/>
                </a:highlight>
              </a:rPr>
              <a:t>is</a:t>
            </a:r>
            <a:r>
              <a:rPr lang="fr-FR" b="1" dirty="0">
                <a:highlight>
                  <a:srgbClr val="ED8623"/>
                </a:highlight>
              </a:rPr>
              <a:t> </a:t>
            </a:r>
            <a:r>
              <a:rPr lang="fr-FR" b="1" dirty="0" err="1">
                <a:highlight>
                  <a:srgbClr val="ED8623"/>
                </a:highlight>
              </a:rPr>
              <a:t>Ethics</a:t>
            </a:r>
            <a:r>
              <a:rPr lang="fr-FR" b="1" dirty="0">
                <a:highlight>
                  <a:srgbClr val="ED8623"/>
                </a:highlight>
              </a:rPr>
              <a:t>?</a:t>
            </a:r>
          </a:p>
          <a:p>
            <a:pPr marL="228600" indent="0"/>
            <a:r>
              <a:rPr lang="fr-FR" dirty="0" err="1"/>
              <a:t>Ethics</a:t>
            </a:r>
            <a:r>
              <a:rPr lang="fr-FR" dirty="0"/>
              <a:t> are </a:t>
            </a:r>
            <a:r>
              <a:rPr lang="fr-FR" b="1" dirty="0" err="1"/>
              <a:t>principles</a:t>
            </a:r>
            <a:r>
              <a:rPr lang="fr-FR" b="1" dirty="0"/>
              <a:t> </a:t>
            </a:r>
            <a:r>
              <a:rPr lang="fr-FR" b="1" dirty="0" err="1"/>
              <a:t>guiding</a:t>
            </a:r>
            <a:r>
              <a:rPr lang="fr-FR" b="1" dirty="0"/>
              <a:t> </a:t>
            </a:r>
            <a:r>
              <a:rPr lang="fr-FR" b="1" dirty="0" err="1"/>
              <a:t>decisions</a:t>
            </a:r>
            <a:r>
              <a:rPr lang="fr-FR" dirty="0"/>
              <a:t> on right and </a:t>
            </a:r>
            <a:r>
              <a:rPr lang="fr-FR" dirty="0" err="1"/>
              <a:t>wrong</a:t>
            </a:r>
            <a:r>
              <a:rPr lang="fr-FR" dirty="0"/>
              <a:t>, </a:t>
            </a:r>
            <a:r>
              <a:rPr lang="fr-FR" dirty="0" err="1"/>
              <a:t>shaping</a:t>
            </a:r>
            <a:r>
              <a:rPr lang="fr-FR" dirty="0"/>
              <a:t> </a:t>
            </a:r>
            <a:r>
              <a:rPr lang="fr-FR" dirty="0" err="1"/>
              <a:t>behavior</a:t>
            </a:r>
            <a:r>
              <a:rPr lang="fr-FR" dirty="0"/>
              <a:t>, society, and </a:t>
            </a:r>
            <a:r>
              <a:rPr lang="fr-FR" dirty="0" err="1"/>
              <a:t>work</a:t>
            </a:r>
            <a:r>
              <a:rPr lang="fr-FR" dirty="0"/>
              <a:t>.</a:t>
            </a:r>
          </a:p>
          <a:p>
            <a:endParaRPr lang="fr-FR" sz="2800" b="1" dirty="0"/>
          </a:p>
          <a:p>
            <a:r>
              <a:rPr lang="fr-FR" b="1" dirty="0">
                <a:highlight>
                  <a:srgbClr val="ED8623"/>
                </a:highlight>
              </a:rPr>
              <a:t>Why It </a:t>
            </a:r>
            <a:r>
              <a:rPr lang="fr-FR" b="1" dirty="0" err="1">
                <a:highlight>
                  <a:srgbClr val="ED8623"/>
                </a:highlight>
              </a:rPr>
              <a:t>Matters</a:t>
            </a:r>
            <a:r>
              <a:rPr lang="fr-FR" b="1" dirty="0">
                <a:highlight>
                  <a:srgbClr val="ED8623"/>
                </a:highlight>
              </a:rPr>
              <a:t>?</a:t>
            </a:r>
          </a:p>
          <a:p>
            <a:pPr marL="228600" indent="0"/>
            <a:r>
              <a:rPr lang="fr-FR" dirty="0" err="1"/>
              <a:t>Ethics</a:t>
            </a:r>
            <a:r>
              <a:rPr lang="fr-FR" dirty="0"/>
              <a:t> </a:t>
            </a:r>
            <a:r>
              <a:rPr lang="fr-FR" b="1" dirty="0" err="1"/>
              <a:t>builds</a:t>
            </a:r>
            <a:r>
              <a:rPr lang="fr-FR" b="1" dirty="0"/>
              <a:t> trust, </a:t>
            </a:r>
            <a:r>
              <a:rPr lang="fr-FR" b="1" dirty="0" err="1"/>
              <a:t>promotes</a:t>
            </a:r>
            <a:r>
              <a:rPr lang="fr-FR" b="1" dirty="0"/>
              <a:t> </a:t>
            </a:r>
            <a:r>
              <a:rPr lang="fr-FR" b="1" dirty="0" err="1"/>
              <a:t>fairness</a:t>
            </a:r>
            <a:r>
              <a:rPr lang="fr-FR" b="1" dirty="0"/>
              <a:t>, </a:t>
            </a:r>
            <a:r>
              <a:rPr lang="fr-FR" b="1" dirty="0" err="1"/>
              <a:t>ensures</a:t>
            </a:r>
            <a:r>
              <a:rPr lang="fr-FR" b="1" dirty="0"/>
              <a:t> </a:t>
            </a:r>
            <a:r>
              <a:rPr lang="fr-FR" b="1" dirty="0" err="1"/>
              <a:t>accountability</a:t>
            </a:r>
            <a:r>
              <a:rPr lang="fr-FR" b="1" dirty="0"/>
              <a:t>, and drives </a:t>
            </a:r>
            <a:r>
              <a:rPr lang="fr-FR" b="1" dirty="0" err="1"/>
              <a:t>progress</a:t>
            </a:r>
            <a:r>
              <a:rPr lang="fr-FR" dirty="0"/>
              <a:t>.</a:t>
            </a:r>
          </a:p>
          <a:p>
            <a:endParaRPr lang="fr-FR" sz="2800" b="1" dirty="0"/>
          </a:p>
          <a:p>
            <a:r>
              <a:rPr lang="fr-FR" b="1" dirty="0" err="1">
                <a:highlight>
                  <a:srgbClr val="ED8623"/>
                </a:highlight>
              </a:rPr>
              <a:t>Ethical</a:t>
            </a:r>
            <a:r>
              <a:rPr lang="fr-FR" b="1" dirty="0">
                <a:highlight>
                  <a:srgbClr val="ED8623"/>
                </a:highlight>
              </a:rPr>
              <a:t> </a:t>
            </a:r>
            <a:r>
              <a:rPr lang="fr-FR" b="1" dirty="0" err="1">
                <a:highlight>
                  <a:srgbClr val="ED8623"/>
                </a:highlight>
              </a:rPr>
              <a:t>Decisions</a:t>
            </a:r>
            <a:endParaRPr lang="fr-FR" b="1" dirty="0">
              <a:highlight>
                <a:srgbClr val="ED8623"/>
              </a:highlight>
            </a:endParaRPr>
          </a:p>
          <a:p>
            <a:pPr marL="228600" indent="0"/>
            <a:r>
              <a:rPr lang="fr-FR" dirty="0" err="1"/>
              <a:t>Ask</a:t>
            </a:r>
            <a:r>
              <a:rPr lang="fr-FR" dirty="0"/>
              <a:t>: Is </a:t>
            </a:r>
            <a:r>
              <a:rPr lang="fr-FR" dirty="0" err="1"/>
              <a:t>it</a:t>
            </a:r>
            <a:r>
              <a:rPr lang="fr-FR" dirty="0"/>
              <a:t> </a:t>
            </a:r>
            <a:r>
              <a:rPr lang="fr-FR" b="1" dirty="0"/>
              <a:t>right</a:t>
            </a:r>
            <a:r>
              <a:rPr lang="fr-FR" dirty="0"/>
              <a:t>? </a:t>
            </a:r>
            <a:r>
              <a:rPr lang="fr-FR" b="1" dirty="0" err="1"/>
              <a:t>Fair</a:t>
            </a:r>
            <a:r>
              <a:rPr lang="fr-FR" dirty="0"/>
              <a:t>? </a:t>
            </a:r>
            <a:r>
              <a:rPr lang="fr-FR" b="1" dirty="0" err="1"/>
              <a:t>Respectful</a:t>
            </a:r>
            <a:r>
              <a:rPr lang="fr-FR" dirty="0"/>
              <a:t>? What are the </a:t>
            </a:r>
            <a:r>
              <a:rPr lang="fr-FR" b="1" dirty="0" err="1"/>
              <a:t>consequences</a:t>
            </a:r>
            <a:r>
              <a:rPr lang="fr-FR" dirty="0"/>
              <a:t>?</a:t>
            </a:r>
          </a:p>
        </p:txBody>
      </p:sp>
      <p:pic>
        <p:nvPicPr>
          <p:cNvPr id="5" name="Picture 4">
            <a:extLst>
              <a:ext uri="{FF2B5EF4-FFF2-40B4-BE49-F238E27FC236}">
                <a16:creationId xmlns:a16="http://schemas.microsoft.com/office/drawing/2014/main" id="{4E09E0F9-3B6A-1DD9-5DB4-B66D402C3B02}"/>
              </a:ext>
            </a:extLst>
          </p:cNvPr>
          <p:cNvPicPr>
            <a:picLocks noChangeAspect="1"/>
          </p:cNvPicPr>
          <p:nvPr/>
        </p:nvPicPr>
        <p:blipFill>
          <a:blip r:embed="rId2"/>
          <a:stretch>
            <a:fillRect/>
          </a:stretch>
        </p:blipFill>
        <p:spPr>
          <a:xfrm>
            <a:off x="6466840" y="1266016"/>
            <a:ext cx="6858000" cy="6858000"/>
          </a:xfrm>
          <a:prstGeom prst="rect">
            <a:avLst/>
          </a:prstGeom>
        </p:spPr>
      </p:pic>
    </p:spTree>
    <p:extLst>
      <p:ext uri="{BB962C8B-B14F-4D97-AF65-F5344CB8AC3E}">
        <p14:creationId xmlns:p14="http://schemas.microsoft.com/office/powerpoint/2010/main" val="6240253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Ethics and AI</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02</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8FE80BD-D3F8-A341-4AD9-7D75AB4B551F}"/>
              </a:ext>
            </a:extLst>
          </p:cNvPr>
          <p:cNvSpPr>
            <a:spLocks noGrp="1"/>
          </p:cNvSpPr>
          <p:nvPr>
            <p:ph type="body" idx="3"/>
          </p:nvPr>
        </p:nvSpPr>
        <p:spPr>
          <a:xfrm>
            <a:off x="4709290" y="2588499"/>
            <a:ext cx="6846654" cy="2056977"/>
          </a:xfrm>
        </p:spPr>
        <p:txBody>
          <a:bodyPr/>
          <a:lstStyle/>
          <a:p>
            <a:pPr marL="228600" indent="0"/>
            <a:r>
              <a:rPr lang="fr-FR" dirty="0">
                <a:cs typeface="Arial"/>
              </a:rPr>
              <a:t>As </a:t>
            </a:r>
            <a:r>
              <a:rPr lang="fr-FR" dirty="0" err="1">
                <a:cs typeface="Arial"/>
              </a:rPr>
              <a:t>artificial</a:t>
            </a:r>
            <a:r>
              <a:rPr lang="fr-FR" dirty="0">
                <a:cs typeface="Arial"/>
              </a:rPr>
              <a:t> intelligence </a:t>
            </a:r>
            <a:r>
              <a:rPr lang="fr-FR" dirty="0" err="1">
                <a:cs typeface="Arial"/>
              </a:rPr>
              <a:t>becomes</a:t>
            </a:r>
            <a:r>
              <a:rPr lang="fr-FR" dirty="0">
                <a:cs typeface="Arial"/>
              </a:rPr>
              <a:t> </a:t>
            </a:r>
            <a:r>
              <a:rPr lang="fr-FR" dirty="0" err="1">
                <a:cs typeface="Arial"/>
              </a:rPr>
              <a:t>integral</a:t>
            </a:r>
            <a:r>
              <a:rPr lang="fr-FR" dirty="0">
                <a:cs typeface="Arial"/>
              </a:rPr>
              <a:t> to </a:t>
            </a:r>
            <a:r>
              <a:rPr lang="fr-FR" dirty="0" err="1">
                <a:cs typeface="Arial"/>
              </a:rPr>
              <a:t>our</a:t>
            </a:r>
            <a:r>
              <a:rPr lang="fr-FR" dirty="0">
                <a:cs typeface="Arial"/>
              </a:rPr>
              <a:t> </a:t>
            </a:r>
            <a:r>
              <a:rPr lang="fr-FR" dirty="0" err="1">
                <a:cs typeface="Arial"/>
              </a:rPr>
              <a:t>lives</a:t>
            </a:r>
            <a:r>
              <a:rPr lang="fr-FR" dirty="0">
                <a:cs typeface="Arial"/>
              </a:rPr>
              <a:t> and jobs, the </a:t>
            </a:r>
            <a:r>
              <a:rPr lang="fr-FR" dirty="0" err="1">
                <a:cs typeface="Arial"/>
              </a:rPr>
              <a:t>principles</a:t>
            </a:r>
            <a:r>
              <a:rPr lang="fr-FR" dirty="0">
                <a:cs typeface="Arial"/>
              </a:rPr>
              <a:t> of </a:t>
            </a:r>
            <a:r>
              <a:rPr lang="fr-FR" dirty="0" err="1">
                <a:cs typeface="Arial"/>
              </a:rPr>
              <a:t>ethics</a:t>
            </a:r>
            <a:r>
              <a:rPr lang="fr-FR" dirty="0">
                <a:cs typeface="Arial"/>
              </a:rPr>
              <a:t> must </a:t>
            </a:r>
            <a:r>
              <a:rPr lang="fr-FR" dirty="0" err="1">
                <a:cs typeface="Arial"/>
              </a:rPr>
              <a:t>extend</a:t>
            </a:r>
            <a:r>
              <a:rPr lang="fr-FR" dirty="0">
                <a:cs typeface="Arial"/>
              </a:rPr>
              <a:t> to AI </a:t>
            </a:r>
            <a:r>
              <a:rPr lang="fr-FR" dirty="0" err="1">
                <a:cs typeface="Arial"/>
              </a:rPr>
              <a:t>systems</a:t>
            </a:r>
            <a:r>
              <a:rPr lang="fr-FR" dirty="0">
                <a:cs typeface="Arial"/>
              </a:rPr>
              <a:t>. </a:t>
            </a:r>
          </a:p>
          <a:p>
            <a:pPr marL="228600" indent="0"/>
            <a:endParaRPr lang="fr-FR" b="1" dirty="0">
              <a:cs typeface="Arial"/>
            </a:endParaRPr>
          </a:p>
          <a:p>
            <a:pPr marL="228600" indent="0"/>
            <a:r>
              <a:rPr lang="fr-FR" b="1" dirty="0">
                <a:cs typeface="Arial"/>
              </a:rPr>
              <a:t>AI </a:t>
            </a:r>
            <a:r>
              <a:rPr lang="fr-FR" b="1" dirty="0" err="1">
                <a:cs typeface="Arial"/>
              </a:rPr>
              <a:t>Ethics</a:t>
            </a:r>
            <a:r>
              <a:rPr lang="fr-FR" dirty="0">
                <a:cs typeface="Arial"/>
              </a:rPr>
              <a:t> </a:t>
            </a:r>
            <a:r>
              <a:rPr lang="fr-FR" dirty="0" err="1">
                <a:cs typeface="Arial"/>
              </a:rPr>
              <a:t>ensures</a:t>
            </a:r>
            <a:r>
              <a:rPr lang="fr-FR" dirty="0">
                <a:cs typeface="Arial"/>
              </a:rPr>
              <a:t> </a:t>
            </a:r>
            <a:r>
              <a:rPr lang="fr-FR" dirty="0" err="1">
                <a:cs typeface="Arial"/>
              </a:rPr>
              <a:t>artificial</a:t>
            </a:r>
            <a:r>
              <a:rPr lang="fr-FR" dirty="0">
                <a:cs typeface="Arial"/>
              </a:rPr>
              <a:t> intelligence </a:t>
            </a:r>
            <a:r>
              <a:rPr lang="fr-FR" dirty="0" err="1">
                <a:cs typeface="Arial"/>
              </a:rPr>
              <a:t>is</a:t>
            </a:r>
            <a:r>
              <a:rPr lang="fr-FR" dirty="0">
                <a:cs typeface="Arial"/>
              </a:rPr>
              <a:t> </a:t>
            </a:r>
            <a:r>
              <a:rPr lang="fr-FR" dirty="0" err="1">
                <a:cs typeface="Arial"/>
              </a:rPr>
              <a:t>designed</a:t>
            </a:r>
            <a:r>
              <a:rPr lang="fr-FR" dirty="0">
                <a:cs typeface="Arial"/>
              </a:rPr>
              <a:t> and </a:t>
            </a:r>
            <a:r>
              <a:rPr lang="fr-FR" dirty="0" err="1">
                <a:cs typeface="Arial"/>
              </a:rPr>
              <a:t>used</a:t>
            </a:r>
            <a:r>
              <a:rPr lang="fr-FR" dirty="0">
                <a:cs typeface="Arial"/>
              </a:rPr>
              <a:t> </a:t>
            </a:r>
            <a:r>
              <a:rPr lang="fr-FR" dirty="0" err="1">
                <a:cs typeface="Arial"/>
              </a:rPr>
              <a:t>responsibly</a:t>
            </a:r>
            <a:r>
              <a:rPr lang="fr-FR" dirty="0">
                <a:cs typeface="Arial"/>
              </a:rPr>
              <a:t>, </a:t>
            </a:r>
            <a:r>
              <a:rPr lang="fr-FR" dirty="0" err="1">
                <a:cs typeface="Arial"/>
              </a:rPr>
              <a:t>focusing</a:t>
            </a:r>
            <a:r>
              <a:rPr lang="fr-FR" dirty="0">
                <a:cs typeface="Arial"/>
              </a:rPr>
              <a:t> on </a:t>
            </a:r>
            <a:r>
              <a:rPr lang="fr-FR" dirty="0" err="1">
                <a:cs typeface="Arial"/>
              </a:rPr>
              <a:t>fairness</a:t>
            </a:r>
            <a:r>
              <a:rPr lang="fr-FR" dirty="0">
                <a:cs typeface="Arial"/>
              </a:rPr>
              <a:t>, </a:t>
            </a:r>
            <a:r>
              <a:rPr lang="fr-FR" dirty="0" err="1">
                <a:cs typeface="Arial"/>
              </a:rPr>
              <a:t>transparency</a:t>
            </a:r>
            <a:r>
              <a:rPr lang="fr-FR" dirty="0">
                <a:cs typeface="Arial"/>
              </a:rPr>
              <a:t>, and respect for </a:t>
            </a:r>
            <a:r>
              <a:rPr lang="fr-FR" dirty="0" err="1">
                <a:cs typeface="Arial"/>
              </a:rPr>
              <a:t>privacy</a:t>
            </a:r>
            <a:r>
              <a:rPr lang="fr-FR" dirty="0">
                <a:cs typeface="Arial"/>
              </a:rPr>
              <a:t>.</a:t>
            </a:r>
            <a:endParaRPr lang="fr-FR" dirty="0"/>
          </a:p>
          <a:p>
            <a:br>
              <a:rPr lang="en-US" dirty="0"/>
            </a:br>
            <a:endParaRPr lang="en-US" dirty="0"/>
          </a:p>
        </p:txBody>
      </p:sp>
      <p:sp>
        <p:nvSpPr>
          <p:cNvPr id="5" name="Espace réservé du texte 4">
            <a:extLst>
              <a:ext uri="{FF2B5EF4-FFF2-40B4-BE49-F238E27FC236}">
                <a16:creationId xmlns:a16="http://schemas.microsoft.com/office/drawing/2014/main" id="{D4F7CD88-D627-3883-6BE4-6050D099A7D1}"/>
              </a:ext>
            </a:extLst>
          </p:cNvPr>
          <p:cNvSpPr>
            <a:spLocks noGrp="1"/>
          </p:cNvSpPr>
          <p:nvPr>
            <p:ph type="body" idx="4"/>
          </p:nvPr>
        </p:nvSpPr>
        <p:spPr>
          <a:xfrm>
            <a:off x="4594469" y="761603"/>
            <a:ext cx="6961476" cy="1064612"/>
          </a:xfrm>
        </p:spPr>
        <p:txBody>
          <a:bodyPr/>
          <a:lstStyle/>
          <a:p>
            <a:pPr marL="228600" indent="0"/>
            <a:r>
              <a:rPr lang="fr-FR" dirty="0"/>
              <a:t>Balancing Innovation </a:t>
            </a:r>
            <a:r>
              <a:rPr lang="fr-FR" dirty="0" err="1"/>
              <a:t>with</a:t>
            </a:r>
            <a:r>
              <a:rPr lang="fr-FR" dirty="0"/>
              <a:t> </a:t>
            </a:r>
            <a:r>
              <a:rPr lang="fr-FR" dirty="0" err="1"/>
              <a:t>Responsibility</a:t>
            </a:r>
            <a:endParaRPr lang="fr-FR" dirty="0"/>
          </a:p>
        </p:txBody>
      </p:sp>
      <p:pic>
        <p:nvPicPr>
          <p:cNvPr id="10" name="Picture 9">
            <a:extLst>
              <a:ext uri="{FF2B5EF4-FFF2-40B4-BE49-F238E27FC236}">
                <a16:creationId xmlns:a16="http://schemas.microsoft.com/office/drawing/2014/main" id="{4FA17403-E862-8EC2-A015-AC2F09E012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280" y="386080"/>
            <a:ext cx="4914716" cy="4914716"/>
          </a:xfrm>
          <a:prstGeom prst="rect">
            <a:avLst/>
          </a:prstGeom>
        </p:spPr>
      </p:pic>
    </p:spTree>
    <p:extLst>
      <p:ext uri="{BB962C8B-B14F-4D97-AF65-F5344CB8AC3E}">
        <p14:creationId xmlns:p14="http://schemas.microsoft.com/office/powerpoint/2010/main" val="26069273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EB09-2802-8C79-B982-8B8460736484}"/>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B7F5ED79-99F9-7D6A-B82F-097FBC48B69C}"/>
              </a:ext>
            </a:extLst>
          </p:cNvPr>
          <p:cNvSpPr txBox="1">
            <a:spLocks/>
          </p:cNvSpPr>
          <p:nvPr/>
        </p:nvSpPr>
        <p:spPr>
          <a:xfrm>
            <a:off x="274320" y="2422484"/>
            <a:ext cx="3820160"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Equal treatment for all individuals, regardless of background. Prevents bias and discrimination in AI systems.</a:t>
            </a:r>
            <a:endParaRPr lang="en-US" sz="2400" b="0" dirty="0">
              <a:solidFill>
                <a:srgbClr val="282666"/>
              </a:solidFill>
            </a:endParaRPr>
          </a:p>
        </p:txBody>
      </p:sp>
      <p:sp>
        <p:nvSpPr>
          <p:cNvPr id="12" name="Google Shape;267;p7">
            <a:extLst>
              <a:ext uri="{FF2B5EF4-FFF2-40B4-BE49-F238E27FC236}">
                <a16:creationId xmlns:a16="http://schemas.microsoft.com/office/drawing/2014/main" id="{D2E3E668-3320-4CE3-EF21-D6E09A04AE44}"/>
              </a:ext>
            </a:extLst>
          </p:cNvPr>
          <p:cNvSpPr txBox="1">
            <a:spLocks/>
          </p:cNvSpPr>
          <p:nvPr/>
        </p:nvSpPr>
        <p:spPr>
          <a:xfrm>
            <a:off x="2262032" y="442571"/>
            <a:ext cx="9338783"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Balancing Innovation with responsibility</a:t>
            </a:r>
          </a:p>
        </p:txBody>
      </p:sp>
      <p:sp>
        <p:nvSpPr>
          <p:cNvPr id="17" name="Rectangle 16">
            <a:extLst>
              <a:ext uri="{FF2B5EF4-FFF2-40B4-BE49-F238E27FC236}">
                <a16:creationId xmlns:a16="http://schemas.microsoft.com/office/drawing/2014/main" id="{B8A3D6B2-AE36-7FC6-0936-A50B4C84E829}"/>
              </a:ext>
            </a:extLst>
          </p:cNvPr>
          <p:cNvSpPr/>
          <p:nvPr/>
        </p:nvSpPr>
        <p:spPr>
          <a:xfrm>
            <a:off x="1" y="2194560"/>
            <a:ext cx="4003040" cy="2468880"/>
          </a:xfrm>
          <a:prstGeom prst="rect">
            <a:avLst/>
          </a:prstGeom>
          <a:no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86484F2-2421-463D-7A89-05544EDF1326}"/>
              </a:ext>
            </a:extLst>
          </p:cNvPr>
          <p:cNvSpPr/>
          <p:nvPr/>
        </p:nvSpPr>
        <p:spPr>
          <a:xfrm>
            <a:off x="408432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9E89281-F247-EB66-5A55-8B69C7C45CCF}"/>
              </a:ext>
            </a:extLst>
          </p:cNvPr>
          <p:cNvSpPr/>
          <p:nvPr/>
        </p:nvSpPr>
        <p:spPr>
          <a:xfrm>
            <a:off x="818896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
            <a:extLst>
              <a:ext uri="{FF2B5EF4-FFF2-40B4-BE49-F238E27FC236}">
                <a16:creationId xmlns:a16="http://schemas.microsoft.com/office/drawing/2014/main" id="{410150AB-ADE4-725B-0589-4D6849450FED}"/>
              </a:ext>
            </a:extLst>
          </p:cNvPr>
          <p:cNvSpPr txBox="1">
            <a:spLocks/>
          </p:cNvSpPr>
          <p:nvPr/>
        </p:nvSpPr>
        <p:spPr>
          <a:xfrm>
            <a:off x="4277360" y="2422483"/>
            <a:ext cx="3820160" cy="1006517"/>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Clear understanding of AI decisions and being honest about its use.</a:t>
            </a:r>
            <a:endParaRPr lang="en-US" sz="2400" b="0" dirty="0">
              <a:solidFill>
                <a:srgbClr val="282666"/>
              </a:solidFill>
            </a:endParaRPr>
          </a:p>
        </p:txBody>
      </p:sp>
      <p:sp>
        <p:nvSpPr>
          <p:cNvPr id="21" name="Text Placeholder 1">
            <a:extLst>
              <a:ext uri="{FF2B5EF4-FFF2-40B4-BE49-F238E27FC236}">
                <a16:creationId xmlns:a16="http://schemas.microsoft.com/office/drawing/2014/main" id="{ECF097EE-FB11-CACD-C57E-406E92ABA41E}"/>
              </a:ext>
            </a:extLst>
          </p:cNvPr>
          <p:cNvSpPr txBox="1">
            <a:spLocks/>
          </p:cNvSpPr>
          <p:nvPr/>
        </p:nvSpPr>
        <p:spPr>
          <a:xfrm>
            <a:off x="8534400" y="2422482"/>
            <a:ext cx="3820160"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Protection of personal data and user autonomy as well as builds trust by ensuring information is secure and only used appropriately</a:t>
            </a:r>
            <a:endParaRPr lang="en-US" sz="2400" b="0" dirty="0">
              <a:solidFill>
                <a:srgbClr val="282666"/>
              </a:solidFill>
            </a:endParaRPr>
          </a:p>
        </p:txBody>
      </p:sp>
      <p:sp>
        <p:nvSpPr>
          <p:cNvPr id="22" name="Google Shape;267;p7">
            <a:extLst>
              <a:ext uri="{FF2B5EF4-FFF2-40B4-BE49-F238E27FC236}">
                <a16:creationId xmlns:a16="http://schemas.microsoft.com/office/drawing/2014/main" id="{FFBA2FF5-7D1F-459F-EFDA-8B028B3306B5}"/>
              </a:ext>
            </a:extLst>
          </p:cNvPr>
          <p:cNvSpPr txBox="1">
            <a:spLocks/>
          </p:cNvSpPr>
          <p:nvPr/>
        </p:nvSpPr>
        <p:spPr>
          <a:xfrm>
            <a:off x="9514840" y="1511256"/>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PRIVACY</a:t>
            </a:r>
          </a:p>
        </p:txBody>
      </p:sp>
      <p:sp>
        <p:nvSpPr>
          <p:cNvPr id="23" name="Google Shape;267;p7">
            <a:extLst>
              <a:ext uri="{FF2B5EF4-FFF2-40B4-BE49-F238E27FC236}">
                <a16:creationId xmlns:a16="http://schemas.microsoft.com/office/drawing/2014/main" id="{F745EB3A-1286-3E7F-C6C6-B0ABC1F5B1E2}"/>
              </a:ext>
            </a:extLst>
          </p:cNvPr>
          <p:cNvSpPr txBox="1">
            <a:spLocks/>
          </p:cNvSpPr>
          <p:nvPr/>
        </p:nvSpPr>
        <p:spPr>
          <a:xfrm>
            <a:off x="1229361" y="1603988"/>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FAIRNESS</a:t>
            </a:r>
          </a:p>
        </p:txBody>
      </p:sp>
      <p:sp>
        <p:nvSpPr>
          <p:cNvPr id="24" name="Google Shape;267;p7">
            <a:extLst>
              <a:ext uri="{FF2B5EF4-FFF2-40B4-BE49-F238E27FC236}">
                <a16:creationId xmlns:a16="http://schemas.microsoft.com/office/drawing/2014/main" id="{47C946AE-5922-8DCA-D00D-77029B299E3A}"/>
              </a:ext>
            </a:extLst>
          </p:cNvPr>
          <p:cNvSpPr txBox="1">
            <a:spLocks/>
          </p:cNvSpPr>
          <p:nvPr/>
        </p:nvSpPr>
        <p:spPr>
          <a:xfrm>
            <a:off x="4803140" y="1592536"/>
            <a:ext cx="258572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TRANSPARENCY</a:t>
            </a:r>
          </a:p>
        </p:txBody>
      </p:sp>
      <p:pic>
        <p:nvPicPr>
          <p:cNvPr id="26" name="Picture 25">
            <a:extLst>
              <a:ext uri="{FF2B5EF4-FFF2-40B4-BE49-F238E27FC236}">
                <a16:creationId xmlns:a16="http://schemas.microsoft.com/office/drawing/2014/main" id="{5D1BC18D-E08F-CD19-B1F1-C0F45ECFCF01}"/>
              </a:ext>
            </a:extLst>
          </p:cNvPr>
          <p:cNvPicPr>
            <a:picLocks noChangeAspect="1"/>
          </p:cNvPicPr>
          <p:nvPr/>
        </p:nvPicPr>
        <p:blipFill>
          <a:blip r:embed="rId2"/>
          <a:stretch>
            <a:fillRect/>
          </a:stretch>
        </p:blipFill>
        <p:spPr>
          <a:xfrm>
            <a:off x="897572" y="4929486"/>
            <a:ext cx="1781175" cy="1409700"/>
          </a:xfrm>
          <a:prstGeom prst="rect">
            <a:avLst/>
          </a:prstGeom>
        </p:spPr>
      </p:pic>
      <p:pic>
        <p:nvPicPr>
          <p:cNvPr id="28" name="Picture 27">
            <a:extLst>
              <a:ext uri="{FF2B5EF4-FFF2-40B4-BE49-F238E27FC236}">
                <a16:creationId xmlns:a16="http://schemas.microsoft.com/office/drawing/2014/main" id="{E0DEE7B3-4ED5-FB97-6F8F-0C2F2DA3796C}"/>
              </a:ext>
            </a:extLst>
          </p:cNvPr>
          <p:cNvPicPr>
            <a:picLocks noChangeAspect="1"/>
          </p:cNvPicPr>
          <p:nvPr/>
        </p:nvPicPr>
        <p:blipFill>
          <a:blip r:embed="rId3"/>
          <a:stretch>
            <a:fillRect/>
          </a:stretch>
        </p:blipFill>
        <p:spPr>
          <a:xfrm>
            <a:off x="5139690" y="4929486"/>
            <a:ext cx="2095500" cy="1571625"/>
          </a:xfrm>
          <a:prstGeom prst="rect">
            <a:avLst/>
          </a:prstGeom>
        </p:spPr>
      </p:pic>
      <p:pic>
        <p:nvPicPr>
          <p:cNvPr id="30" name="Picture 29">
            <a:extLst>
              <a:ext uri="{FF2B5EF4-FFF2-40B4-BE49-F238E27FC236}">
                <a16:creationId xmlns:a16="http://schemas.microsoft.com/office/drawing/2014/main" id="{B448CEF7-0EC7-C84D-9757-632C5E61E425}"/>
              </a:ext>
            </a:extLst>
          </p:cNvPr>
          <p:cNvPicPr>
            <a:picLocks noChangeAspect="1"/>
          </p:cNvPicPr>
          <p:nvPr/>
        </p:nvPicPr>
        <p:blipFill>
          <a:blip r:embed="rId4"/>
          <a:stretch>
            <a:fillRect/>
          </a:stretch>
        </p:blipFill>
        <p:spPr>
          <a:xfrm>
            <a:off x="9514840" y="4891362"/>
            <a:ext cx="2085975" cy="1562100"/>
          </a:xfrm>
          <a:prstGeom prst="rect">
            <a:avLst/>
          </a:prstGeom>
        </p:spPr>
      </p:pic>
      <p:sp>
        <p:nvSpPr>
          <p:cNvPr id="31" name="Star: 4 Points 30">
            <a:extLst>
              <a:ext uri="{FF2B5EF4-FFF2-40B4-BE49-F238E27FC236}">
                <a16:creationId xmlns:a16="http://schemas.microsoft.com/office/drawing/2014/main" id="{0C06CA72-9106-3066-79F1-608D931D64DE}"/>
              </a:ext>
            </a:extLst>
          </p:cNvPr>
          <p:cNvSpPr/>
          <p:nvPr/>
        </p:nvSpPr>
        <p:spPr>
          <a:xfrm>
            <a:off x="3850640" y="1964023"/>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4 Points 32">
            <a:extLst>
              <a:ext uri="{FF2B5EF4-FFF2-40B4-BE49-F238E27FC236}">
                <a16:creationId xmlns:a16="http://schemas.microsoft.com/office/drawing/2014/main" id="{44AEF47F-4325-FC00-AFB2-B3CF746FA24F}"/>
              </a:ext>
            </a:extLst>
          </p:cNvPr>
          <p:cNvSpPr/>
          <p:nvPr/>
        </p:nvSpPr>
        <p:spPr>
          <a:xfrm>
            <a:off x="7914640" y="1966638"/>
            <a:ext cx="426720" cy="461076"/>
          </a:xfrm>
          <a:prstGeom prst="star4">
            <a:avLst>
              <a:gd name="adj" fmla="val 14703"/>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4 Points 33">
            <a:extLst>
              <a:ext uri="{FF2B5EF4-FFF2-40B4-BE49-F238E27FC236}">
                <a16:creationId xmlns:a16="http://schemas.microsoft.com/office/drawing/2014/main" id="{DD218491-DDE8-DB07-1065-4A275769955B}"/>
              </a:ext>
            </a:extLst>
          </p:cNvPr>
          <p:cNvSpPr/>
          <p:nvPr/>
        </p:nvSpPr>
        <p:spPr>
          <a:xfrm>
            <a:off x="3830321" y="4406507"/>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4 Points 34">
            <a:extLst>
              <a:ext uri="{FF2B5EF4-FFF2-40B4-BE49-F238E27FC236}">
                <a16:creationId xmlns:a16="http://schemas.microsoft.com/office/drawing/2014/main" id="{8CCDED5F-3FA9-127B-9A70-CAAAC1108564}"/>
              </a:ext>
            </a:extLst>
          </p:cNvPr>
          <p:cNvSpPr/>
          <p:nvPr/>
        </p:nvSpPr>
        <p:spPr>
          <a:xfrm>
            <a:off x="7934961" y="4414409"/>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4798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432B-A097-4B9F-6D4A-8E457278F46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C033DF-FD30-27F7-8681-33893972E0C2}"/>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Key Ethical Concerns in Artificial Intelligence</a:t>
            </a:r>
          </a:p>
        </p:txBody>
      </p:sp>
      <p:sp>
        <p:nvSpPr>
          <p:cNvPr id="5" name="Text Placeholder 4">
            <a:extLst>
              <a:ext uri="{FF2B5EF4-FFF2-40B4-BE49-F238E27FC236}">
                <a16:creationId xmlns:a16="http://schemas.microsoft.com/office/drawing/2014/main" id="{68FAB621-3561-DE68-F66A-B5502A8D845A}"/>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9" name="Picture 8">
            <a:extLst>
              <a:ext uri="{FF2B5EF4-FFF2-40B4-BE49-F238E27FC236}">
                <a16:creationId xmlns:a16="http://schemas.microsoft.com/office/drawing/2014/main" id="{B216C8DA-CC78-B769-9FB0-F01F21768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18" name="Picture Placeholder 3">
            <a:extLst>
              <a:ext uri="{FF2B5EF4-FFF2-40B4-BE49-F238E27FC236}">
                <a16:creationId xmlns:a16="http://schemas.microsoft.com/office/drawing/2014/main" id="{E2DC1AE6-473A-BA68-716A-E6E0AED435F0}"/>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p:blipFill>
        <p:spPr>
          <a:xfrm>
            <a:off x="5635625" y="1730375"/>
            <a:ext cx="6559550" cy="455612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91102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30BCAC83-CADC-DDF3-21D5-B193CC94FF84}"/>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F45E0AE-739B-923C-A897-66A1CD509745}"/>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E853080-ACB3-C748-AEF6-3DC6EA1F390D}"/>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4E7F1B1-96FF-017C-856E-533DEC2201A0}"/>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B025471-9419-5E61-FDCF-776CF67AEC4B}"/>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F038502-9480-97C2-3598-A2085A216A9F}"/>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E8DEB3B0-8563-7487-8105-505ADEC60C0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B9A3071A-36F6-511F-588C-F8ECD40A01F6}"/>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8033734A-DF47-EDCA-7420-8E2D7904BDBA}"/>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59EF57D6-80BB-C995-99E8-FEB820F3DFC9}"/>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C799B336-EBC6-0514-A9BD-339A642622D1}"/>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64BAD771-D059-98EA-F51F-3C1A6797730A}"/>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E36F4E76-F2C4-264E-AF8F-1AA38B9B09F8}"/>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CA6C602-E56E-725F-8320-F2789260FC06}"/>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44BDEE0-609A-D2A5-4DC8-FDC7E2F2638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D72CEE8-9866-D581-9F7C-48BA36ECC03E}"/>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FCA2CA-9986-9D67-79E5-5DF62009EA62}"/>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8602F5EB-3B7D-C3AB-8367-52F937017722}"/>
              </a:ext>
            </a:extLst>
          </p:cNvPr>
          <p:cNvSpPr txBox="1">
            <a:spLocks/>
          </p:cNvSpPr>
          <p:nvPr/>
        </p:nvSpPr>
        <p:spPr>
          <a:xfrm>
            <a:off x="162956" y="2637137"/>
            <a:ext cx="1752794" cy="4688524"/>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systems can unintentionally perpetuate discrimination if trained on biased data.</a:t>
            </a:r>
          </a:p>
          <a:p>
            <a:endParaRPr lang="en-GB" sz="1400" b="0" dirty="0">
              <a:solidFill>
                <a:srgbClr val="282666"/>
              </a:solidFill>
            </a:endParaRPr>
          </a:p>
          <a:p>
            <a:r>
              <a:rPr lang="en-GB" sz="1400" dirty="0">
                <a:solidFill>
                  <a:srgbClr val="282666"/>
                </a:solidFill>
              </a:rPr>
              <a:t>Example</a:t>
            </a:r>
          </a:p>
          <a:p>
            <a:r>
              <a:rPr lang="en-GB" sz="1400" b="0" dirty="0">
                <a:solidFill>
                  <a:srgbClr val="282666"/>
                </a:solidFill>
              </a:rPr>
              <a:t>Biased hiring algorithms that evaluate candidates based on their gender or race or facial recognition systems less accurate for darker skin tones.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62C6F920-38C2-94E3-0002-2D955F7C4F05}"/>
              </a:ext>
            </a:extLst>
          </p:cNvPr>
          <p:cNvCxnSpPr/>
          <p:nvPr/>
        </p:nvCxnSpPr>
        <p:spPr>
          <a:xfrm>
            <a:off x="320040" y="2456835"/>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30E1677-F513-0DED-E8A0-4CD71BB03CC0}"/>
              </a:ext>
            </a:extLst>
          </p:cNvPr>
          <p:cNvCxnSpPr>
            <a:cxnSpLocks/>
          </p:cNvCxnSpPr>
          <p:nvPr/>
        </p:nvCxnSpPr>
        <p:spPr>
          <a:xfrm rot="5400000">
            <a:off x="646201" y="1903006"/>
            <a:ext cx="447991" cy="338314"/>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7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79BC-1F85-32F1-6D60-14F09DCA7B54}"/>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A47422C-50C8-5601-B6AA-31E330BA0728}"/>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2C60DCB-5F0E-E9CB-E88D-08E7CB8D3D72}"/>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5D1A0DF-4034-AB7A-88EE-B2D2402A43A9}"/>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8213542-8F9B-A9B3-47B5-6D6DE91D3A41}"/>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F31939A-3E99-5A1E-4F98-BBC14B5BDD1A}"/>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505D9AC-65D6-66B0-AE25-D43E9238F131}"/>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7F85BF50-73F3-2989-0914-B85732D3641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3FD74B55-06CF-D121-2CFA-D7078AB8A749}"/>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75EE69F2-B358-8429-9E35-A623C6FA80FD}"/>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F766A601-A525-E7C4-D1D9-A7FB93DD1892}"/>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EB033421-F2B5-CB83-C324-5BFC724CBED7}"/>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7F6443E9-334A-95C1-3F9B-6F3B8F0F161B}"/>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479B26BA-C5E8-EE84-786C-0F799F5FF66C}"/>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DF15CB5-02FD-CEA0-0E06-9F652F2AA22C}"/>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70CF5F-32F5-7F69-9E4A-3B28D5784336}"/>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8C97B80-9676-6153-97B4-62EF268FCD0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C28A55-EB2D-2FBB-A059-65C05CC99684}"/>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E427FC35-8D1A-05A6-27BD-F9EA4FA98EFE}"/>
              </a:ext>
            </a:extLst>
          </p:cNvPr>
          <p:cNvSpPr txBox="1">
            <a:spLocks/>
          </p:cNvSpPr>
          <p:nvPr/>
        </p:nvSpPr>
        <p:spPr>
          <a:xfrm>
            <a:off x="554355" y="5094941"/>
            <a:ext cx="4435397"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can spread false information on a massive scale, undermining public confidence and democracy.</a:t>
            </a:r>
          </a:p>
          <a:p>
            <a:r>
              <a:rPr lang="en-GB" sz="1400" dirty="0">
                <a:solidFill>
                  <a:srgbClr val="282666"/>
                </a:solidFill>
              </a:rPr>
              <a:t>Example</a:t>
            </a:r>
          </a:p>
          <a:p>
            <a:r>
              <a:rPr lang="en-GB" sz="1400" b="0" dirty="0">
                <a:solidFill>
                  <a:srgbClr val="282666"/>
                </a:solidFill>
              </a:rPr>
              <a:t>Deepfakes, which are capable of creating fake, realistic content, threaten elections and political stability.</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57AC0F1C-B2B1-6C31-A2A9-4191B26495F5}"/>
              </a:ext>
            </a:extLst>
          </p:cNvPr>
          <p:cNvCxnSpPr/>
          <p:nvPr/>
        </p:nvCxnSpPr>
        <p:spPr>
          <a:xfrm>
            <a:off x="1918652" y="4891312"/>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59FAEC7-04CE-13B1-C23D-A686C141D642}"/>
              </a:ext>
            </a:extLst>
          </p:cNvPr>
          <p:cNvCxnSpPr>
            <a:cxnSpLocks/>
          </p:cNvCxnSpPr>
          <p:nvPr/>
        </p:nvCxnSpPr>
        <p:spPr>
          <a:xfrm rot="5400000">
            <a:off x="2337841" y="4413005"/>
            <a:ext cx="447991" cy="338314"/>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28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26F57-2626-4AF4-AE5B-BA557624E3CA}"/>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C5CFDB6-9735-A9D4-E0DE-50C29E4471DE}"/>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B86F463-007C-B59B-89FE-0ACA0F21790A}"/>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E852906-E26A-9E3F-7488-67016C646B77}"/>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0E158EC-7347-13B5-E43B-F461FB8CD5EC}"/>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61F6752-8EE1-E1CF-8454-6F4DB161A213}"/>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FAAAB30-F165-D892-0C79-E8824F2E4779}"/>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05D7AB13-2C75-C676-D158-C9D3B21F3355}"/>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22876C7D-EAA4-D5B3-3A5F-608B46DAB913}"/>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89E02EB3-5077-5703-1517-E99B3FD2464E}"/>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55DF4143-B0DD-B0DA-F300-E82C4E39C36A}"/>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19B20D84-9E4F-930D-F555-5FF2CECFFC16}"/>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AB81ADA5-56B1-6987-62F6-3B8852764E0B}"/>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CF9F4908-13D1-115E-B2DB-BB871A98BD80}"/>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1A9EE4-6E57-96D0-182B-69E4953CE617}"/>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A32562-D03F-A590-FD46-6DE162BC230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A14384E-4B3A-9F20-71B0-6E17B89B9FD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526F0C-3306-9C5C-BE20-FDEAC29EC4CD}"/>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4F3B96D7-92CC-C04A-6F25-29B5174F9EBE}"/>
              </a:ext>
            </a:extLst>
          </p:cNvPr>
          <p:cNvSpPr txBox="1">
            <a:spLocks/>
          </p:cNvSpPr>
          <p:nvPr/>
        </p:nvSpPr>
        <p:spPr>
          <a:xfrm>
            <a:off x="3436225" y="5990231"/>
            <a:ext cx="4800600"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400" b="0" dirty="0">
                <a:solidFill>
                  <a:srgbClr val="282666"/>
                </a:solidFill>
              </a:rPr>
              <a:t>As AI systems become more automated, the loss of human control becomes a concern, and too much automation could lead to the loss of important critical skills.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E56FE6F9-B7D5-D50A-9A41-BA5F376297EB}"/>
              </a:ext>
            </a:extLst>
          </p:cNvPr>
          <p:cNvCxnSpPr/>
          <p:nvPr/>
        </p:nvCxnSpPr>
        <p:spPr>
          <a:xfrm>
            <a:off x="5298439" y="5887424"/>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47D19D6-B4F1-C81C-E696-F0839AC2C1C5}"/>
              </a:ext>
            </a:extLst>
          </p:cNvPr>
          <p:cNvCxnSpPr>
            <a:cxnSpLocks/>
          </p:cNvCxnSpPr>
          <p:nvPr/>
        </p:nvCxnSpPr>
        <p:spPr>
          <a:xfrm rot="16200000" flipH="1">
            <a:off x="5458258" y="5582486"/>
            <a:ext cx="495069" cy="1"/>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14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C497-B486-7A9D-FCAD-6609C692B35D}"/>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57AC23C4-12BD-4949-1F5D-F33B3B3BA46B}"/>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28B9FF6-39E9-44EE-606F-72482F021337}"/>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C1FA880-7443-5737-2DA2-B1922D09A7CF}"/>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2A21036-09F7-F9F3-247F-D18170B6B004}"/>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7DC7256-7622-AB4E-F584-85ECCD78BD06}"/>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2E399D0-8392-2928-3664-2BB6E4CB750E}"/>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521BF745-47BA-6677-86EC-38BCB41DBA49}"/>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62DC1B5D-BF26-9B45-6828-EFD51774EAB5}"/>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25EC042E-8D42-4B7E-EA65-EB523E14B28F}"/>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908FB778-8510-668B-B571-FE6D95423634}"/>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1104378D-4B49-BE41-54D7-CFA19052C9A8}"/>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56532AD9-2357-C4F7-2AA9-7022A0943BC8}"/>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95A04716-2F82-5DEB-5EE9-681107F850CB}"/>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07F90E4-EAF8-9502-2287-48E81B77C862}"/>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47B81AC-855F-49A6-0608-E7EC5C6C6EAD}"/>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7C93CF-C4D3-B6BF-46FE-F53468177679}"/>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9E4BE86-D618-8453-E304-DE57F043839B}"/>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BFC9F40F-BC5A-40D2-CC18-BFEEA030EBFF}"/>
              </a:ext>
            </a:extLst>
          </p:cNvPr>
          <p:cNvSpPr txBox="1">
            <a:spLocks/>
          </p:cNvSpPr>
          <p:nvPr/>
        </p:nvSpPr>
        <p:spPr>
          <a:xfrm>
            <a:off x="7702866" y="4942278"/>
            <a:ext cx="4095992"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Clarifying accountability is vital when AI systems make errors or cause harm, responsible for the decisions made by autonomous systems, particularly in critical areas.</a:t>
            </a:r>
          </a:p>
          <a:p>
            <a:r>
              <a:rPr lang="en-GB" sz="1400" dirty="0">
                <a:solidFill>
                  <a:srgbClr val="282666"/>
                </a:solidFill>
              </a:rPr>
              <a:t>Example- </a:t>
            </a:r>
            <a:r>
              <a:rPr lang="en-GB" sz="1400" b="0" dirty="0">
                <a:solidFill>
                  <a:srgbClr val="282666"/>
                </a:solidFill>
              </a:rPr>
              <a:t>Autonomous cars highlight AI dangers, especially in system failures, ethical dilemmas during accidents, and cyber attack vulnerabilities.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9AA6599A-AF3B-6C70-64BA-E293E2E8EC81}"/>
              </a:ext>
            </a:extLst>
          </p:cNvPr>
          <p:cNvCxnSpPr/>
          <p:nvPr/>
        </p:nvCxnSpPr>
        <p:spPr>
          <a:xfrm>
            <a:off x="9881477" y="4756148"/>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B510D1D-4714-FEA4-3857-C086B5029FF9}"/>
              </a:ext>
            </a:extLst>
          </p:cNvPr>
          <p:cNvCxnSpPr>
            <a:cxnSpLocks/>
          </p:cNvCxnSpPr>
          <p:nvPr/>
        </p:nvCxnSpPr>
        <p:spPr>
          <a:xfrm rot="16200000" flipH="1">
            <a:off x="9855261" y="4167326"/>
            <a:ext cx="531614" cy="369178"/>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84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902F-46FF-15A9-61E4-9C49D352CCF5}"/>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FBB4F8E1-6823-DED4-1EF0-E35C80777A5D}"/>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66AC36F-ADB4-B212-943B-77ECA4758A51}"/>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7945738-3005-5DBD-7092-5886E80A1726}"/>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9883206-552A-EE19-2636-CFBD9D79C369}"/>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C9C84FD-992C-2A67-0314-704DA9F2FC54}"/>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67B19AF-D636-1C4F-C29C-DD3BDBB28425}"/>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37BAB43C-72B9-5461-4A38-31AEA37ED8F4}"/>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781046DE-307A-4482-8FC4-C96C70FABAE0}"/>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E07F6A80-C554-E06C-70AE-DF8767687541}"/>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F5A85BCB-189B-E8C6-A814-290CC2D0E843}"/>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56AD114F-D25C-B43B-F5AA-2C790B9878E9}"/>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8A8386CD-0FE0-6B41-1A84-6642379BD562}"/>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B74FC4F5-3660-AAB9-498A-462A99745001}"/>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1528DE-D7EC-DB9C-4820-BC3D484C89DD}"/>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CA7D2A-A596-B947-ECCE-7E1A387BA759}"/>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280FBF-EEEE-0BA5-7245-C03AEB7219DD}"/>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1CA89D-7317-5F9C-A8D2-4124AC28AD9A}"/>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D177AC74-452E-B9A2-55B3-A1E10831F74B}"/>
              </a:ext>
            </a:extLst>
          </p:cNvPr>
          <p:cNvSpPr txBox="1">
            <a:spLocks/>
          </p:cNvSpPr>
          <p:nvPr/>
        </p:nvSpPr>
        <p:spPr>
          <a:xfrm>
            <a:off x="10286409" y="2292355"/>
            <a:ext cx="1742556"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relies on the use of vast amounts of personal data, which raises concerns about its collection, storage and use, requiring strict protections to safeguard privacy and human rights.</a:t>
            </a:r>
          </a:p>
          <a:p>
            <a:endParaRPr lang="en-GB" sz="1400" b="0" dirty="0">
              <a:solidFill>
                <a:srgbClr val="282666"/>
              </a:solidFill>
            </a:endParaRPr>
          </a:p>
          <a:p>
            <a:r>
              <a:rPr lang="en-GB" sz="1400" dirty="0">
                <a:solidFill>
                  <a:srgbClr val="282666"/>
                </a:solidFill>
              </a:rPr>
              <a:t>Example-</a:t>
            </a:r>
            <a:r>
              <a:rPr lang="en-GB" sz="1400" b="0" dirty="0">
                <a:solidFill>
                  <a:srgbClr val="282666"/>
                </a:solidFill>
              </a:rPr>
              <a:t> AI-powered health diagnostics tools storing your data or facial recognition technologies in public.</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186EBA22-14F7-8FAD-D364-5E7F84971D9D}"/>
              </a:ext>
            </a:extLst>
          </p:cNvPr>
          <p:cNvCxnSpPr/>
          <p:nvPr/>
        </p:nvCxnSpPr>
        <p:spPr>
          <a:xfrm>
            <a:off x="11076940" y="2037080"/>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988A89F-F3FD-D4F6-D94D-245DB89869EA}"/>
              </a:ext>
            </a:extLst>
          </p:cNvPr>
          <p:cNvCxnSpPr>
            <a:cxnSpLocks/>
          </p:cNvCxnSpPr>
          <p:nvPr/>
        </p:nvCxnSpPr>
        <p:spPr>
          <a:xfrm rot="16200000" flipH="1">
            <a:off x="11101887" y="1400057"/>
            <a:ext cx="681034" cy="452559"/>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70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a:t>Definition of Ethics</a:t>
            </a:r>
            <a:endParaRPr/>
          </a:p>
        </p:txBody>
      </p:sp>
      <p:sp>
        <p:nvSpPr>
          <p:cNvPr id="253" name="Google Shape;253;p6"/>
          <p:cNvSpPr txBox="1">
            <a:spLocks noGrp="1"/>
          </p:cNvSpPr>
          <p:nvPr>
            <p:ph type="body" idx="3"/>
          </p:nvPr>
        </p:nvSpPr>
        <p:spPr>
          <a:xfrm>
            <a:off x="1062790" y="1265186"/>
            <a:ext cx="4732638" cy="467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pPr>
            <a:r>
              <a:rPr lang="en-GB" dirty="0"/>
              <a:t>This module explores the role of ethics in Artificial Intelligence. Learners will discover how AI can reflect and reinforce social biases, why fairness and accountability are essential in AI design, and how to critically analyse AI-generated content. Through hands-on activities, they will examine stereotypes in AI image tools and reflect on how diverse perspectives can help build more inclusive and responsible technologies.</a:t>
            </a:r>
            <a:endParaRPr lang="en-US"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Definition of Ethics in AI</a:t>
            </a:r>
            <a:endParaRPr lang="fr-F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General overview of ethical issues raised by AI</a:t>
            </a:r>
            <a:endParaRPr lang="fr-F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a:t>AI &amp; Biases – Activities</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Key terms and recap</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a:lnSpc>
                <a:spcPct val="90000"/>
              </a:lnSpc>
              <a:spcBef>
                <a:spcPts val="0"/>
              </a:spcBef>
              <a:spcAft>
                <a:spcPts val="0"/>
              </a:spcAft>
              <a:buNone/>
            </a:pPr>
            <a:r>
              <a:rPr lang="en-US" dirty="0"/>
              <a:t>Module Overview</a:t>
            </a:r>
            <a:endParaRPr lang="fr-FR" dirty="0"/>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7ABE953-9638-FE07-75E8-47792AC0FFFC}"/>
              </a:ext>
            </a:extLst>
          </p:cNvPr>
          <p:cNvSpPr>
            <a:spLocks noGrp="1"/>
          </p:cNvSpPr>
          <p:nvPr>
            <p:ph type="body" idx="1"/>
          </p:nvPr>
        </p:nvSpPr>
        <p:spPr>
          <a:xfrm>
            <a:off x="598843" y="4962467"/>
            <a:ext cx="3334477" cy="1049221"/>
          </a:xfrm>
        </p:spPr>
        <p:txBody>
          <a:bodyPr/>
          <a:lstStyle/>
          <a:p>
            <a:r>
              <a:rPr lang="fr-FR" dirty="0"/>
              <a:t>What about the </a:t>
            </a:r>
            <a:r>
              <a:rPr lang="fr-FR" dirty="0" err="1"/>
              <a:t>environment</a:t>
            </a:r>
            <a:r>
              <a:rPr lang="fr-FR" dirty="0"/>
              <a:t>?</a:t>
            </a:r>
          </a:p>
        </p:txBody>
      </p:sp>
      <p:sp>
        <p:nvSpPr>
          <p:cNvPr id="4" name="Espace réservé du texte 3">
            <a:extLst>
              <a:ext uri="{FF2B5EF4-FFF2-40B4-BE49-F238E27FC236}">
                <a16:creationId xmlns:a16="http://schemas.microsoft.com/office/drawing/2014/main" id="{8DBA5C9A-8FCC-8220-3732-2552DBDADA9A}"/>
              </a:ext>
            </a:extLst>
          </p:cNvPr>
          <p:cNvSpPr>
            <a:spLocks noGrp="1"/>
          </p:cNvSpPr>
          <p:nvPr>
            <p:ph type="body" idx="3"/>
          </p:nvPr>
        </p:nvSpPr>
        <p:spPr>
          <a:xfrm>
            <a:off x="414351" y="3942487"/>
            <a:ext cx="3062495" cy="608248"/>
          </a:xfrm>
        </p:spPr>
        <p:txBody>
          <a:bodyPr/>
          <a:lstStyle/>
          <a:p>
            <a:r>
              <a:rPr lang="fr-FR" dirty="0"/>
              <a:t>AI &amp; </a:t>
            </a:r>
            <a:r>
              <a:rPr lang="fr-FR" dirty="0" err="1"/>
              <a:t>Ethics</a:t>
            </a:r>
            <a:endParaRPr lang="fr-FR" dirty="0"/>
          </a:p>
        </p:txBody>
      </p:sp>
      <p:sp>
        <p:nvSpPr>
          <p:cNvPr id="5" name="Espace réservé du texte 4">
            <a:extLst>
              <a:ext uri="{FF2B5EF4-FFF2-40B4-BE49-F238E27FC236}">
                <a16:creationId xmlns:a16="http://schemas.microsoft.com/office/drawing/2014/main" id="{89E91D96-5394-CF40-5D8C-E588F6F6ECFC}"/>
              </a:ext>
            </a:extLst>
          </p:cNvPr>
          <p:cNvSpPr>
            <a:spLocks noGrp="1"/>
          </p:cNvSpPr>
          <p:nvPr>
            <p:ph type="body" idx="4"/>
          </p:nvPr>
        </p:nvSpPr>
        <p:spPr>
          <a:xfrm>
            <a:off x="6454185" y="5767661"/>
            <a:ext cx="3608993" cy="488053"/>
          </a:xfrm>
        </p:spPr>
        <p:txBody>
          <a:bodyPr/>
          <a:lstStyle/>
          <a:p>
            <a:pPr algn="ctr"/>
            <a:r>
              <a:rPr lang="fr-FR" sz="2400" b="1" dirty="0">
                <a:solidFill>
                  <a:srgbClr val="002060"/>
                </a:solidFill>
                <a:hlinkClick r:id="rId2">
                  <a:extLst>
                    <a:ext uri="{A12FA001-AC4F-418D-AE19-62706E023703}">
                      <ahyp:hlinkClr xmlns:ahyp="http://schemas.microsoft.com/office/drawing/2018/hyperlinkcolor" val="tx"/>
                    </a:ext>
                  </a:extLst>
                </a:hlinkClick>
              </a:rPr>
              <a:t>Find out more!</a:t>
            </a:r>
            <a:endParaRPr lang="fr-FR" sz="2400" b="1" dirty="0">
              <a:solidFill>
                <a:srgbClr val="002060"/>
              </a:solidFill>
            </a:endParaRPr>
          </a:p>
        </p:txBody>
      </p:sp>
      <p:sp>
        <p:nvSpPr>
          <p:cNvPr id="6" name="Espace réservé du texte 3">
            <a:extLst>
              <a:ext uri="{FF2B5EF4-FFF2-40B4-BE49-F238E27FC236}">
                <a16:creationId xmlns:a16="http://schemas.microsoft.com/office/drawing/2014/main" id="{38C1E089-4F6C-920D-B309-20F759D8189E}"/>
              </a:ext>
            </a:extLst>
          </p:cNvPr>
          <p:cNvSpPr txBox="1">
            <a:spLocks/>
          </p:cNvSpPr>
          <p:nvPr/>
        </p:nvSpPr>
        <p:spPr>
          <a:xfrm>
            <a:off x="5225776" y="384938"/>
            <a:ext cx="6444263" cy="52201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71500" indent="-342900">
              <a:buFont typeface="Arial" panose="020B0604020202020204" pitchFamily="34" charset="0"/>
              <a:buChar char="•"/>
            </a:pPr>
            <a:r>
              <a:rPr lang="en-US" sz="2400" b="0" dirty="0">
                <a:solidFill>
                  <a:srgbClr val="282666"/>
                </a:solidFill>
                <a:cs typeface="Arial"/>
              </a:rPr>
              <a:t>AI &amp; also include </a:t>
            </a:r>
            <a:r>
              <a:rPr lang="en-US" sz="2400" dirty="0">
                <a:solidFill>
                  <a:srgbClr val="282666"/>
                </a:solidFill>
                <a:cs typeface="Arial"/>
              </a:rPr>
              <a:t>environmental responsibility</a:t>
            </a:r>
            <a:r>
              <a:rPr lang="en-US" sz="2400" b="0" dirty="0">
                <a:solidFill>
                  <a:srgbClr val="282666"/>
                </a:solidFill>
                <a:cs typeface="Arial"/>
              </a:rPr>
              <a:t>. As AI models become more powerful, they often require massive computational resources, leading to significant energy consumption. Training large models or running them at scale can have a notable carbon footprint, raising </a:t>
            </a:r>
            <a:r>
              <a:rPr lang="en-US" sz="2400" dirty="0">
                <a:solidFill>
                  <a:srgbClr val="282666"/>
                </a:solidFill>
                <a:cs typeface="Arial"/>
              </a:rPr>
              <a:t>ethical questions about sustainability and the responsible use of technology</a:t>
            </a:r>
            <a:r>
              <a:rPr lang="en-US" sz="2400" b="0" dirty="0">
                <a:solidFill>
                  <a:srgbClr val="282666"/>
                </a:solidFill>
                <a:cs typeface="Arial"/>
              </a:rPr>
              <a:t>. Developers and </a:t>
            </a:r>
            <a:r>
              <a:rPr lang="en-US" sz="2400" b="0" dirty="0" err="1">
                <a:solidFill>
                  <a:srgbClr val="282666"/>
                </a:solidFill>
                <a:cs typeface="Arial"/>
              </a:rPr>
              <a:t>organisations</a:t>
            </a:r>
            <a:r>
              <a:rPr lang="en-US" sz="2400" b="0" dirty="0">
                <a:solidFill>
                  <a:srgbClr val="282666"/>
                </a:solidFill>
                <a:cs typeface="Arial"/>
              </a:rPr>
              <a:t> are increasingly called to balance innovation with energy efficiency, exploring greener AI practices and more transparent reporting on environmental impact.</a:t>
            </a:r>
            <a:br>
              <a:rPr lang="en-US" sz="2400" b="0" dirty="0"/>
            </a:br>
            <a:endParaRPr lang="en-US" sz="2400" b="0" dirty="0"/>
          </a:p>
        </p:txBody>
      </p:sp>
      <p:pic>
        <p:nvPicPr>
          <p:cNvPr id="9" name="Espace réservé pour une image  7" descr="Une image contenant moulin à vent, texte, illustration&#10;&#10;Le contenu généré par l’IA peut être incorrect.">
            <a:extLst>
              <a:ext uri="{FF2B5EF4-FFF2-40B4-BE49-F238E27FC236}">
                <a16:creationId xmlns:a16="http://schemas.microsoft.com/office/drawing/2014/main" id="{86A40F75-CD55-DDC1-6F3D-0A757DB1A7AA}"/>
              </a:ext>
            </a:extLst>
          </p:cNvPr>
          <p:cNvPicPr>
            <a:picLocks noChangeAspect="1"/>
          </p:cNvPicPr>
          <p:nvPr/>
        </p:nvPicPr>
        <p:blipFill>
          <a:blip r:embed="rId3"/>
          <a:srcRect t="15271" b="15271"/>
          <a:stretch>
            <a:fillRect/>
          </a:stretch>
        </p:blipFill>
        <p:spPr>
          <a:xfrm flipH="1">
            <a:off x="0" y="80676"/>
            <a:ext cx="5225776" cy="362971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145271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7;p7">
            <a:extLst>
              <a:ext uri="{FF2B5EF4-FFF2-40B4-BE49-F238E27FC236}">
                <a16:creationId xmlns:a16="http://schemas.microsoft.com/office/drawing/2014/main" id="{3315980A-E4F0-D57A-4863-438180C398B8}"/>
              </a:ext>
            </a:extLst>
          </p:cNvPr>
          <p:cNvSpPr txBox="1">
            <a:spLocks/>
          </p:cNvSpPr>
          <p:nvPr/>
        </p:nvSpPr>
        <p:spPr>
          <a:xfrm>
            <a:off x="481728" y="253998"/>
            <a:ext cx="9338783" cy="6430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GB" sz="3600" b="1" dirty="0">
                <a:solidFill>
                  <a:srgbClr val="653795"/>
                </a:solidFill>
                <a:latin typeface="Calibri" panose="020F0502020204030204" pitchFamily="34" charset="0"/>
                <a:cs typeface="Calibri" panose="020F0502020204030204" pitchFamily="34" charset="0"/>
              </a:rPr>
              <a:t>Why Does Ethics in AI Matter?</a:t>
            </a:r>
            <a:endParaRPr lang="en-US" sz="3600" b="1" dirty="0">
              <a:solidFill>
                <a:srgbClr val="653795"/>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96786FE8-9E2E-C416-0E21-65266175EAAD}"/>
              </a:ext>
            </a:extLst>
          </p:cNvPr>
          <p:cNvSpPr/>
          <p:nvPr/>
        </p:nvSpPr>
        <p:spPr>
          <a:xfrm>
            <a:off x="373064" y="1213818"/>
            <a:ext cx="4106545" cy="2888429"/>
          </a:xfrm>
          <a:prstGeom prst="wedgeRoundRectCallout">
            <a:avLst>
              <a:gd name="adj1" fmla="val -20207"/>
              <a:gd name="adj2" fmla="val 87300"/>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7A612B31-6233-066F-C440-597FF7F1E1ED}"/>
              </a:ext>
            </a:extLst>
          </p:cNvPr>
          <p:cNvSpPr txBox="1">
            <a:spLocks/>
          </p:cNvSpPr>
          <p:nvPr/>
        </p:nvSpPr>
        <p:spPr>
          <a:xfrm>
            <a:off x="615320" y="1501286"/>
            <a:ext cx="3555284"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PREVENTS HARM</a:t>
            </a:r>
          </a:p>
          <a:p>
            <a:endParaRPr lang="en-GB" sz="2400" dirty="0">
              <a:solidFill>
                <a:schemeClr val="bg1"/>
              </a:solidFill>
            </a:endParaRPr>
          </a:p>
          <a:p>
            <a:r>
              <a:rPr lang="en-GB" sz="2400" b="0" dirty="0">
                <a:solidFill>
                  <a:schemeClr val="bg1"/>
                </a:solidFill>
              </a:rPr>
              <a:t>Avoids unintended consequences such as reinforcing societal biases or causing physical harm.</a:t>
            </a:r>
            <a:endParaRPr lang="en-US" sz="2400" b="0" dirty="0">
              <a:solidFill>
                <a:schemeClr val="bg1"/>
              </a:solidFill>
            </a:endParaRPr>
          </a:p>
        </p:txBody>
      </p:sp>
      <p:sp>
        <p:nvSpPr>
          <p:cNvPr id="5" name="Speech Bubble: Oval 4">
            <a:extLst>
              <a:ext uri="{FF2B5EF4-FFF2-40B4-BE49-F238E27FC236}">
                <a16:creationId xmlns:a16="http://schemas.microsoft.com/office/drawing/2014/main" id="{9D1A58E2-A342-BB64-BD0E-9E90938E51D9}"/>
              </a:ext>
            </a:extLst>
          </p:cNvPr>
          <p:cNvSpPr/>
          <p:nvPr/>
        </p:nvSpPr>
        <p:spPr>
          <a:xfrm>
            <a:off x="4612643" y="1623206"/>
            <a:ext cx="3759200" cy="3438861"/>
          </a:xfrm>
          <a:prstGeom prst="wedgeEllipseCallou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
            <a:extLst>
              <a:ext uri="{FF2B5EF4-FFF2-40B4-BE49-F238E27FC236}">
                <a16:creationId xmlns:a16="http://schemas.microsoft.com/office/drawing/2014/main" id="{D8D81E7D-E85C-B632-FC49-E8CC6D89A2F1}"/>
              </a:ext>
            </a:extLst>
          </p:cNvPr>
          <p:cNvSpPr txBox="1">
            <a:spLocks/>
          </p:cNvSpPr>
          <p:nvPr/>
        </p:nvSpPr>
        <p:spPr>
          <a:xfrm>
            <a:off x="5151120" y="2339188"/>
            <a:ext cx="2924175"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BUILDS TRUST</a:t>
            </a:r>
          </a:p>
          <a:p>
            <a:endParaRPr lang="en-GB" sz="2400" b="0" dirty="0">
              <a:solidFill>
                <a:schemeClr val="bg1"/>
              </a:solidFill>
            </a:endParaRPr>
          </a:p>
          <a:p>
            <a:r>
              <a:rPr lang="en-GB" sz="2400" b="0" dirty="0">
                <a:solidFill>
                  <a:schemeClr val="bg1"/>
                </a:solidFill>
              </a:rPr>
              <a:t>Ensures AI systems are reliable and foster user confidence.</a:t>
            </a:r>
            <a:endParaRPr lang="en-US" sz="2400" b="0" dirty="0">
              <a:solidFill>
                <a:schemeClr val="bg1"/>
              </a:solidFill>
            </a:endParaRPr>
          </a:p>
        </p:txBody>
      </p:sp>
      <p:sp>
        <p:nvSpPr>
          <p:cNvPr id="8" name="Speech Bubble: Rectangle with Corners Rounded 7">
            <a:extLst>
              <a:ext uri="{FF2B5EF4-FFF2-40B4-BE49-F238E27FC236}">
                <a16:creationId xmlns:a16="http://schemas.microsoft.com/office/drawing/2014/main" id="{9B3BBA37-DDAE-8243-0A04-2199D94FE827}"/>
              </a:ext>
            </a:extLst>
          </p:cNvPr>
          <p:cNvSpPr/>
          <p:nvPr/>
        </p:nvSpPr>
        <p:spPr>
          <a:xfrm flipH="1">
            <a:off x="8444287" y="3106569"/>
            <a:ext cx="3576320" cy="2935639"/>
          </a:xfrm>
          <a:prstGeom prst="wedgeRoundRectCallout">
            <a:avLst>
              <a:gd name="adj1" fmla="val -20265"/>
              <a:gd name="adj2" fmla="val 76663"/>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
            <a:extLst>
              <a:ext uri="{FF2B5EF4-FFF2-40B4-BE49-F238E27FC236}">
                <a16:creationId xmlns:a16="http://schemas.microsoft.com/office/drawing/2014/main" id="{85A4EED5-9F6C-E9CF-91D1-970A7EC26CBE}"/>
              </a:ext>
            </a:extLst>
          </p:cNvPr>
          <p:cNvSpPr txBox="1">
            <a:spLocks/>
          </p:cNvSpPr>
          <p:nvPr/>
        </p:nvSpPr>
        <p:spPr>
          <a:xfrm>
            <a:off x="8653043" y="3429000"/>
            <a:ext cx="3409528"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SUPPORTS RESPONSIBLE INNOVATION</a:t>
            </a:r>
          </a:p>
          <a:p>
            <a:endParaRPr lang="en-GB" sz="2400" b="0" dirty="0">
              <a:solidFill>
                <a:schemeClr val="bg1"/>
              </a:solidFill>
            </a:endParaRPr>
          </a:p>
          <a:p>
            <a:r>
              <a:rPr lang="en-GB" sz="2400" b="0" dirty="0">
                <a:solidFill>
                  <a:schemeClr val="bg1"/>
                </a:solidFill>
              </a:rPr>
              <a:t>Encourages responsible AI adoption while addressing risks.</a:t>
            </a:r>
            <a:endParaRPr lang="en-US" sz="2400" b="0" dirty="0">
              <a:solidFill>
                <a:schemeClr val="bg1"/>
              </a:solidFill>
            </a:endParaRPr>
          </a:p>
        </p:txBody>
      </p:sp>
      <p:pic>
        <p:nvPicPr>
          <p:cNvPr id="11" name="Picture 10">
            <a:extLst>
              <a:ext uri="{FF2B5EF4-FFF2-40B4-BE49-F238E27FC236}">
                <a16:creationId xmlns:a16="http://schemas.microsoft.com/office/drawing/2014/main" id="{9C0C5EC1-D0CF-7E24-402E-628C8C7439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3043" y="0"/>
            <a:ext cx="3698240" cy="3698240"/>
          </a:xfrm>
          <a:prstGeom prst="rect">
            <a:avLst/>
          </a:prstGeom>
        </p:spPr>
      </p:pic>
    </p:spTree>
    <p:extLst>
      <p:ext uri="{BB962C8B-B14F-4D97-AF65-F5344CB8AC3E}">
        <p14:creationId xmlns:p14="http://schemas.microsoft.com/office/powerpoint/2010/main" val="2209029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149032" y="87451"/>
            <a:ext cx="3223901" cy="3223901"/>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9"/>
          <p:cNvSpPr/>
          <p:nvPr/>
        </p:nvSpPr>
        <p:spPr>
          <a:xfrm>
            <a:off x="3364452" y="3526642"/>
            <a:ext cx="3221037" cy="3223901"/>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9"/>
          <p:cNvSpPr/>
          <p:nvPr/>
        </p:nvSpPr>
        <p:spPr>
          <a:xfrm>
            <a:off x="6897732" y="118765"/>
            <a:ext cx="3221039" cy="3223901"/>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362754" y="290734"/>
            <a:ext cx="2820197" cy="2820198"/>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9"/>
          <p:cNvSpPr/>
          <p:nvPr/>
        </p:nvSpPr>
        <p:spPr>
          <a:xfrm>
            <a:off x="3564871" y="3732787"/>
            <a:ext cx="2820197" cy="2820198"/>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9"/>
          <p:cNvSpPr/>
          <p:nvPr/>
        </p:nvSpPr>
        <p:spPr>
          <a:xfrm>
            <a:off x="7098152" y="342924"/>
            <a:ext cx="2820198" cy="2820198"/>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628930" y="1020136"/>
            <a:ext cx="2264103" cy="1631175"/>
          </a:xfrm>
          <a:prstGeom prst="rect">
            <a:avLst/>
          </a:prstGeom>
          <a:noFill/>
          <a:ln>
            <a:noFill/>
          </a:ln>
        </p:spPr>
        <p:txBody>
          <a:bodyPr spcFirstLastPara="1" wrap="square" lIns="91425" tIns="45700" rIns="91425" bIns="45700" anchor="t" anchorCtr="0">
            <a:spAutoFit/>
          </a:bodyPr>
          <a:lstStyle/>
          <a:p>
            <a:pPr algn="ctr"/>
            <a:r>
              <a:rPr lang="en-US" sz="2000" b="1"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EU AI Act:</a:t>
            </a:r>
            <a:r>
              <a:rPr lang="en-US" sz="2000" b="1" dirty="0">
                <a:solidFill>
                  <a:schemeClr val="lt1"/>
                </a:solidFill>
                <a:latin typeface="Calibri"/>
                <a:ea typeface="Calibri"/>
                <a:cs typeface="Calibri"/>
                <a:sym typeface="Calibri"/>
              </a:rPr>
              <a:t> Regulating AI to ensure safety and rights.</a:t>
            </a:r>
            <a:endParaRPr lang="fr-FR" dirty="0">
              <a:solidFill>
                <a:schemeClr val="lt1"/>
              </a:solidFill>
              <a:sym typeface="Calibri"/>
            </a:endParaRPr>
          </a:p>
          <a:p>
            <a:pPr algn="ctr"/>
            <a:endParaRPr lang="en-US" sz="2000" b="1" dirty="0">
              <a:solidFill>
                <a:schemeClr val="lt1"/>
              </a:solidFill>
              <a:latin typeface="Calibri"/>
              <a:ea typeface="Calibri"/>
              <a:cs typeface="Calibri"/>
            </a:endParaRPr>
          </a:p>
        </p:txBody>
      </p:sp>
      <p:grpSp>
        <p:nvGrpSpPr>
          <p:cNvPr id="423" name="Google Shape;423;p19"/>
          <p:cNvGrpSpPr/>
          <p:nvPr/>
        </p:nvGrpSpPr>
        <p:grpSpPr>
          <a:xfrm>
            <a:off x="4668936" y="2666040"/>
            <a:ext cx="655271" cy="678421"/>
            <a:chOff x="4643600" y="432850"/>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600" y="432850"/>
              <a:ext cx="1028134" cy="1160188"/>
              <a:chOff x="4643600" y="432850"/>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600" y="432850"/>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8133404" y="3486856"/>
            <a:ext cx="739256" cy="69957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1437837" y="3530504"/>
            <a:ext cx="656077" cy="655963"/>
            <a:chOff x="3258209" y="1217582"/>
            <a:chExt cx="4712093" cy="4711281"/>
          </a:xfrm>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1" name="Google Shape;461;p19"/>
          <p:cNvSpPr txBox="1"/>
          <p:nvPr/>
        </p:nvSpPr>
        <p:spPr>
          <a:xfrm>
            <a:off x="3936442" y="4094701"/>
            <a:ext cx="2112223" cy="2246729"/>
          </a:xfrm>
          <a:prstGeom prst="rect">
            <a:avLst/>
          </a:prstGeom>
          <a:noFill/>
          <a:ln>
            <a:noFill/>
          </a:ln>
        </p:spPr>
        <p:txBody>
          <a:bodyPr spcFirstLastPara="1" wrap="square" lIns="91425" tIns="45700" rIns="91425" bIns="45700" anchor="t" anchorCtr="0">
            <a:spAutoFit/>
          </a:bodyPr>
          <a:lstStyle/>
          <a:p>
            <a:pPr algn="ctr"/>
            <a:r>
              <a:rPr lang="en-US" sz="2000" b="1" u="sng" dirty="0">
                <a:solidFill>
                  <a:schemeClr val="tx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UNESCO Principles on AI Ethics:</a:t>
            </a:r>
            <a:r>
              <a:rPr lang="en-US" sz="2000" b="1" u="sng" dirty="0">
                <a:solidFill>
                  <a:schemeClr val="tx2"/>
                </a:solidFill>
                <a:latin typeface="Calibri"/>
                <a:ea typeface="Calibri"/>
                <a:cs typeface="Calibri"/>
                <a:sym typeface="Calibri"/>
              </a:rPr>
              <a:t> </a:t>
            </a:r>
            <a:endParaRPr lang="fr-FR" u="sng" dirty="0">
              <a:solidFill>
                <a:schemeClr val="tx2"/>
              </a:solidFill>
              <a:ea typeface="Calibri"/>
            </a:endParaRPr>
          </a:p>
          <a:p>
            <a:pPr algn="ctr"/>
            <a:r>
              <a:rPr lang="en-US" sz="2000" b="1" dirty="0">
                <a:solidFill>
                  <a:schemeClr val="lt1"/>
                </a:solidFill>
                <a:latin typeface="Calibri"/>
                <a:ea typeface="Calibri"/>
                <a:cs typeface="Calibri"/>
                <a:sym typeface="Calibri"/>
              </a:rPr>
              <a:t>Universal guidelines for AI development.</a:t>
            </a:r>
            <a:endParaRPr lang="fr-FR" dirty="0">
              <a:solidFill>
                <a:schemeClr val="lt1"/>
              </a:solidFill>
            </a:endParaRPr>
          </a:p>
          <a:p>
            <a:pPr marL="0" marR="0" lvl="0" indent="0" algn="ctr">
              <a:spcBef>
                <a:spcPts val="0"/>
              </a:spcBef>
              <a:spcAft>
                <a:spcPts val="0"/>
              </a:spcAft>
              <a:buNone/>
            </a:pPr>
            <a:endParaRPr lang="en-US" sz="2000" b="1" dirty="0">
              <a:solidFill>
                <a:schemeClr val="lt1"/>
              </a:solidFill>
              <a:latin typeface="Calibri"/>
              <a:ea typeface="Calibri"/>
              <a:cs typeface="Calibri"/>
            </a:endParaRPr>
          </a:p>
        </p:txBody>
      </p:sp>
      <p:sp>
        <p:nvSpPr>
          <p:cNvPr id="462" name="Google Shape;462;p19"/>
          <p:cNvSpPr txBox="1"/>
          <p:nvPr/>
        </p:nvSpPr>
        <p:spPr>
          <a:xfrm>
            <a:off x="7540028" y="915963"/>
            <a:ext cx="1901596" cy="1948666"/>
          </a:xfrm>
          <a:prstGeom prst="rect">
            <a:avLst/>
          </a:prstGeom>
          <a:noFill/>
          <a:ln>
            <a:noFill/>
          </a:ln>
        </p:spPr>
        <p:txBody>
          <a:bodyPr spcFirstLastPara="1" wrap="square" lIns="91425" tIns="45700" rIns="91425" bIns="45700" anchor="t" anchorCtr="0">
            <a:spAutoFit/>
          </a:bodyPr>
          <a:lstStyle/>
          <a:p>
            <a:pPr algn="ctr"/>
            <a:r>
              <a:rPr lang="en-US" sz="2000" b="1" dirty="0">
                <a:solidFill>
                  <a:schemeClr val="tx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Corporate Codes of Ethics:</a:t>
            </a:r>
            <a:r>
              <a:rPr lang="en-US" sz="2000" b="1" dirty="0">
                <a:solidFill>
                  <a:schemeClr val="lt1"/>
                </a:solidFill>
                <a:latin typeface="Calibri"/>
                <a:ea typeface="Calibri"/>
                <a:cs typeface="Calibri"/>
                <a:sym typeface="Calibri"/>
              </a:rPr>
              <a:t> Companies adopting ethical AI guidelines.</a:t>
            </a:r>
            <a:endParaRPr lang="fr-FR" dirty="0">
              <a:solidFill>
                <a:schemeClr val="lt1"/>
              </a:solidFill>
              <a:sym typeface="Calibri"/>
            </a:endParaRPr>
          </a:p>
          <a:p>
            <a:pPr marL="0" marR="0" lvl="0" indent="0" algn="ctr">
              <a:spcBef>
                <a:spcPts val="0"/>
              </a:spcBef>
              <a:spcAft>
                <a:spcPts val="0"/>
              </a:spcAft>
              <a:buNone/>
            </a:pPr>
            <a:endParaRPr lang="en-US" sz="2000" b="1" dirty="0">
              <a:solidFill>
                <a:schemeClr val="lt1"/>
              </a:solidFill>
              <a:latin typeface="Calibri"/>
              <a:ea typeface="Calibri"/>
              <a:cs typeface="Calibri"/>
            </a:endParaRPr>
          </a:p>
        </p:txBody>
      </p:sp>
      <p:sp>
        <p:nvSpPr>
          <p:cNvPr id="2" name="ZoneTexte 1">
            <a:extLst>
              <a:ext uri="{FF2B5EF4-FFF2-40B4-BE49-F238E27FC236}">
                <a16:creationId xmlns:a16="http://schemas.microsoft.com/office/drawing/2014/main" id="{926AD6A7-AC03-E555-D8B7-7798008381E7}"/>
              </a:ext>
            </a:extLst>
          </p:cNvPr>
          <p:cNvSpPr txBox="1"/>
          <p:nvPr/>
        </p:nvSpPr>
        <p:spPr>
          <a:xfrm>
            <a:off x="9283327" y="2752819"/>
            <a:ext cx="28847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3600" b="1" i="0" u="none" strike="noStrike" dirty="0">
                <a:solidFill>
                  <a:srgbClr val="7030A0"/>
                </a:solidFill>
                <a:latin typeface="Calibri"/>
                <a:ea typeface="Arial"/>
                <a:cs typeface="Arial"/>
              </a:rPr>
              <a:t>Global Efforts and </a:t>
            </a:r>
            <a:r>
              <a:rPr lang="fr-FR" sz="3600" b="1" i="0" u="none" strike="noStrike" dirty="0" err="1">
                <a:solidFill>
                  <a:srgbClr val="7030A0"/>
                </a:solidFill>
                <a:latin typeface="Calibri"/>
                <a:ea typeface="Arial"/>
                <a:cs typeface="Arial"/>
              </a:rPr>
              <a:t>Frameworks</a:t>
            </a:r>
            <a:endParaRPr lang="fr-FR" sz="3600" dirty="0">
              <a:solidFill>
                <a:srgbClr val="7030A0"/>
              </a:solidFill>
              <a:latin typeface="Calibri"/>
            </a:endParaRPr>
          </a:p>
        </p:txBody>
      </p:sp>
      <p:sp>
        <p:nvSpPr>
          <p:cNvPr id="3" name="ZoneTexte 2">
            <a:extLst>
              <a:ext uri="{FF2B5EF4-FFF2-40B4-BE49-F238E27FC236}">
                <a16:creationId xmlns:a16="http://schemas.microsoft.com/office/drawing/2014/main" id="{801E8E7E-2677-16A9-EC24-4CE63637AF24}"/>
              </a:ext>
            </a:extLst>
          </p:cNvPr>
          <p:cNvSpPr txBox="1"/>
          <p:nvPr/>
        </p:nvSpPr>
        <p:spPr>
          <a:xfrm>
            <a:off x="180960" y="4382669"/>
            <a:ext cx="322566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err="1">
                <a:solidFill>
                  <a:srgbClr val="282666"/>
                </a:solidFill>
                <a:latin typeface="Calibri" panose="020F0502020204030204" pitchFamily="34" charset="0"/>
                <a:cs typeface="Calibri" panose="020F0502020204030204" pitchFamily="34" charset="0"/>
              </a:rPr>
              <a:t>Ethical</a:t>
            </a:r>
            <a:r>
              <a:rPr lang="fr-FR" sz="1800" b="1" dirty="0">
                <a:solidFill>
                  <a:srgbClr val="282666"/>
                </a:solidFill>
                <a:latin typeface="Calibri" panose="020F0502020204030204" pitchFamily="34" charset="0"/>
                <a:cs typeface="Calibri" panose="020F0502020204030204" pitchFamily="34" charset="0"/>
              </a:rPr>
              <a:t> audit: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An </a:t>
            </a:r>
            <a:r>
              <a:rPr lang="fr-FR" sz="1800" dirty="0" err="1">
                <a:solidFill>
                  <a:srgbClr val="282666"/>
                </a:solidFill>
                <a:latin typeface="Calibri" panose="020F0502020204030204" pitchFamily="34" charset="0"/>
                <a:cs typeface="Calibri" panose="020F0502020204030204" pitchFamily="34" charset="0"/>
              </a:rPr>
              <a:t>ethical</a:t>
            </a:r>
            <a:r>
              <a:rPr lang="fr-FR" sz="1800" dirty="0">
                <a:solidFill>
                  <a:srgbClr val="282666"/>
                </a:solidFill>
                <a:latin typeface="Calibri" panose="020F0502020204030204" pitchFamily="34" charset="0"/>
                <a:cs typeface="Calibri" panose="020F0502020204030204" pitchFamily="34" charset="0"/>
              </a:rPr>
              <a:t> audit by experts </a:t>
            </a:r>
            <a:r>
              <a:rPr lang="fr-FR" sz="1800" dirty="0" err="1">
                <a:solidFill>
                  <a:srgbClr val="282666"/>
                </a:solidFill>
                <a:latin typeface="Calibri" panose="020F0502020204030204" pitchFamily="34" charset="0"/>
                <a:cs typeface="Calibri" panose="020F0502020204030204" pitchFamily="34" charset="0"/>
              </a:rPr>
              <a:t>is</a:t>
            </a:r>
            <a:r>
              <a:rPr lang="fr-FR" sz="1800" dirty="0">
                <a:solidFill>
                  <a:srgbClr val="282666"/>
                </a:solidFill>
                <a:latin typeface="Calibri" panose="020F0502020204030204" pitchFamily="34" charset="0"/>
                <a:cs typeface="Calibri" panose="020F0502020204030204" pitchFamily="34" charset="0"/>
              </a:rPr>
              <a:t> essential to </a:t>
            </a:r>
            <a:r>
              <a:rPr lang="fr-FR" sz="1800" dirty="0" err="1">
                <a:solidFill>
                  <a:srgbClr val="282666"/>
                </a:solidFill>
                <a:latin typeface="Calibri" panose="020F0502020204030204" pitchFamily="34" charset="0"/>
                <a:cs typeface="Calibri" panose="020F0502020204030204" pitchFamily="34" charset="0"/>
              </a:rPr>
              <a:t>guarantee</a:t>
            </a:r>
            <a:r>
              <a:rPr lang="fr-FR" sz="1800" dirty="0">
                <a:solidFill>
                  <a:srgbClr val="282666"/>
                </a:solidFill>
                <a:latin typeface="Calibri" panose="020F0502020204030204" pitchFamily="34" charset="0"/>
                <a:cs typeface="Calibri" panose="020F0502020204030204" pitchFamily="34" charset="0"/>
              </a:rPr>
              <a:t> the </a:t>
            </a:r>
            <a:r>
              <a:rPr lang="fr-FR" sz="1800" dirty="0" err="1">
                <a:solidFill>
                  <a:srgbClr val="282666"/>
                </a:solidFill>
                <a:latin typeface="Calibri" panose="020F0502020204030204" pitchFamily="34" charset="0"/>
                <a:cs typeface="Calibri" panose="020F0502020204030204" pitchFamily="34" charset="0"/>
              </a:rPr>
              <a:t>fairness</a:t>
            </a:r>
            <a:r>
              <a:rPr lang="fr-FR" sz="1800" dirty="0">
                <a:solidFill>
                  <a:srgbClr val="282666"/>
                </a:solidFill>
                <a:latin typeface="Calibri" panose="020F0502020204030204" pitchFamily="34" charset="0"/>
                <a:cs typeface="Calibri" panose="020F0502020204030204" pitchFamily="34" charset="0"/>
              </a:rPr>
              <a:t> and </a:t>
            </a:r>
            <a:r>
              <a:rPr lang="fr-FR" sz="1800" dirty="0" err="1">
                <a:solidFill>
                  <a:srgbClr val="282666"/>
                </a:solidFill>
                <a:latin typeface="Calibri" panose="020F0502020204030204" pitchFamily="34" charset="0"/>
                <a:cs typeface="Calibri" panose="020F0502020204030204" pitchFamily="34" charset="0"/>
              </a:rPr>
              <a:t>reliability</a:t>
            </a:r>
            <a:r>
              <a:rPr lang="fr-FR" sz="1800" dirty="0">
                <a:solidFill>
                  <a:srgbClr val="282666"/>
                </a:solidFill>
                <a:latin typeface="Calibri" panose="020F0502020204030204" pitchFamily="34" charset="0"/>
                <a:cs typeface="Calibri" panose="020F0502020204030204" pitchFamily="34" charset="0"/>
              </a:rPr>
              <a:t> of AI </a:t>
            </a:r>
            <a:r>
              <a:rPr lang="fr-FR" sz="1800" dirty="0" err="1">
                <a:solidFill>
                  <a:srgbClr val="282666"/>
                </a:solidFill>
                <a:latin typeface="Calibri" panose="020F0502020204030204" pitchFamily="34" charset="0"/>
                <a:cs typeface="Calibri" panose="020F0502020204030204" pitchFamily="34" charset="0"/>
              </a:rPr>
              <a:t>systems</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because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transparency</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alone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is</a:t>
            </a:r>
            <a:r>
              <a:rPr lang="fr-FR" sz="1800" dirty="0">
                <a:solidFill>
                  <a:srgbClr val="282666"/>
                </a:solidFill>
                <a:latin typeface="Calibri" panose="020F0502020204030204" pitchFamily="34" charset="0"/>
                <a:cs typeface="Calibri" panose="020F0502020204030204" pitchFamily="34" charset="0"/>
              </a:rPr>
              <a:t> not </a:t>
            </a:r>
            <a:r>
              <a:rPr lang="fr-FR" sz="1800" dirty="0" err="1">
                <a:solidFill>
                  <a:srgbClr val="282666"/>
                </a:solidFill>
                <a:latin typeface="Calibri" panose="020F0502020204030204" pitchFamily="34" charset="0"/>
                <a:cs typeface="Calibri" panose="020F0502020204030204" pitchFamily="34" charset="0"/>
              </a:rPr>
              <a:t>enough</a:t>
            </a:r>
            <a:r>
              <a:rPr lang="fr-FR" sz="1800" dirty="0">
                <a:solidFill>
                  <a:srgbClr val="282666"/>
                </a:solidFill>
                <a:latin typeface="Calibri" panose="020F0502020204030204" pitchFamily="34" charset="0"/>
                <a:cs typeface="Calibri" panose="020F0502020204030204" pitchFamily="34" charset="0"/>
              </a:rPr>
              <a:t> to </a:t>
            </a:r>
            <a:r>
              <a:rPr lang="fr-FR" sz="1800" dirty="0" err="1">
                <a:solidFill>
                  <a:srgbClr val="282666"/>
                </a:solidFill>
                <a:latin typeface="Calibri" panose="020F0502020204030204" pitchFamily="34" charset="0"/>
                <a:cs typeface="Calibri" panose="020F0502020204030204" pitchFamily="34" charset="0"/>
              </a:rPr>
              <a:t>ensure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their</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ethical</a:t>
            </a:r>
            <a:r>
              <a:rPr lang="fr-FR" sz="1800" dirty="0">
                <a:solidFill>
                  <a:srgbClr val="282666"/>
                </a:solidFill>
                <a:latin typeface="Calibri" panose="020F0502020204030204" pitchFamily="34" charset="0"/>
                <a:cs typeface="Calibri" panose="020F0502020204030204" pitchFamily="34" charset="0"/>
              </a:rPr>
              <a:t> nature.</a:t>
            </a:r>
            <a:endParaRPr lang="en-US" sz="1800" dirty="0">
              <a:solidFill>
                <a:srgbClr val="282666"/>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20D7A6B7-227E-BD37-6D86-1B2D5EF91C39}"/>
              </a:ext>
            </a:extLst>
          </p:cNvPr>
          <p:cNvSpPr txBox="1"/>
          <p:nvPr/>
        </p:nvSpPr>
        <p:spPr>
          <a:xfrm>
            <a:off x="3526398" y="30803"/>
            <a:ext cx="322690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Key areas: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AI </a:t>
            </a:r>
            <a:r>
              <a:rPr lang="fr-FR" sz="1800" dirty="0" err="1">
                <a:solidFill>
                  <a:srgbClr val="282666"/>
                </a:solidFill>
                <a:latin typeface="Calibri" panose="020F0502020204030204" pitchFamily="34" charset="0"/>
                <a:cs typeface="Calibri" panose="020F0502020204030204" pitchFamily="34" charset="0"/>
              </a:rPr>
              <a:t>is</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transforming</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education</a:t>
            </a:r>
            <a:r>
              <a:rPr lang="fr-FR" sz="1800" dirty="0">
                <a:solidFill>
                  <a:srgbClr val="282666"/>
                </a:solidFill>
                <a:latin typeface="Calibri" panose="020F0502020204030204" pitchFamily="34" charset="0"/>
                <a:cs typeface="Calibri" panose="020F0502020204030204" pitchFamily="34" charset="0"/>
              </a:rPr>
              <a:t>, science, culture and information, </a:t>
            </a:r>
            <a:r>
              <a:rPr lang="fr-FR" sz="1800" dirty="0" err="1">
                <a:solidFill>
                  <a:srgbClr val="282666"/>
                </a:solidFill>
                <a:latin typeface="Calibri" panose="020F0502020204030204" pitchFamily="34" charset="0"/>
                <a:cs typeface="Calibri" panose="020F0502020204030204" pitchFamily="34" charset="0"/>
              </a:rPr>
              <a:t>requiring</a:t>
            </a:r>
            <a:r>
              <a:rPr lang="fr-FR" sz="1800" dirty="0">
                <a:solidFill>
                  <a:srgbClr val="282666"/>
                </a:solidFill>
                <a:latin typeface="Calibri" panose="020F0502020204030204" pitchFamily="34" charset="0"/>
                <a:cs typeface="Calibri" panose="020F0502020204030204" pitchFamily="34" charset="0"/>
              </a:rPr>
              <a:t> new </a:t>
            </a:r>
            <a:r>
              <a:rPr lang="fr-FR" sz="1800" dirty="0" err="1">
                <a:solidFill>
                  <a:srgbClr val="282666"/>
                </a:solidFill>
                <a:latin typeface="Calibri" panose="020F0502020204030204" pitchFamily="34" charset="0"/>
                <a:cs typeface="Calibri" panose="020F0502020204030204" pitchFamily="34" charset="0"/>
              </a:rPr>
              <a:t>skills</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while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calling</a:t>
            </a:r>
            <a:r>
              <a:rPr lang="fr-FR" sz="1800" dirty="0">
                <a:solidFill>
                  <a:srgbClr val="282666"/>
                </a:solidFill>
                <a:latin typeface="Calibri" panose="020F0502020204030204" pitchFamily="34" charset="0"/>
                <a:cs typeface="Calibri" panose="020F0502020204030204" pitchFamily="34" charset="0"/>
              </a:rPr>
              <a:t> for </a:t>
            </a:r>
            <a:r>
              <a:rPr lang="fr-FR" sz="1800" dirty="0" err="1">
                <a:solidFill>
                  <a:srgbClr val="282666"/>
                </a:solidFill>
                <a:latin typeface="Calibri" panose="020F0502020204030204" pitchFamily="34" charset="0"/>
                <a:cs typeface="Calibri" panose="020F0502020204030204" pitchFamily="34" charset="0"/>
              </a:rPr>
              <a:t>ethical</a:t>
            </a:r>
            <a:r>
              <a:rPr lang="fr-FR" sz="1800" dirty="0">
                <a:solidFill>
                  <a:srgbClr val="282666"/>
                </a:solidFill>
                <a:latin typeface="Calibri" panose="020F0502020204030204" pitchFamily="34" charset="0"/>
                <a:cs typeface="Calibri" panose="020F0502020204030204" pitchFamily="34" charset="0"/>
              </a:rPr>
              <a:t> vigilance in the face of the </a:t>
            </a:r>
            <a:r>
              <a:rPr lang="fr-FR" sz="1800" dirty="0" err="1">
                <a:solidFill>
                  <a:srgbClr val="282666"/>
                </a:solidFill>
                <a:latin typeface="Calibri" panose="020F0502020204030204" pitchFamily="34" charset="0"/>
                <a:cs typeface="Calibri" panose="020F0502020204030204" pitchFamily="34" charset="0"/>
              </a:rPr>
              <a:t>risks</a:t>
            </a:r>
            <a:r>
              <a:rPr lang="fr-FR" sz="1800" dirty="0">
                <a:solidFill>
                  <a:srgbClr val="282666"/>
                </a:solidFill>
                <a:latin typeface="Calibri" panose="020F0502020204030204" pitchFamily="34" charset="0"/>
                <a:cs typeface="Calibri" panose="020F0502020204030204" pitchFamily="34" charset="0"/>
              </a:rPr>
              <a:t> of </a:t>
            </a:r>
            <a:r>
              <a:rPr lang="fr-FR" sz="1800" dirty="0" err="1">
                <a:solidFill>
                  <a:srgbClr val="282666"/>
                </a:solidFill>
                <a:latin typeface="Calibri" panose="020F0502020204030204" pitchFamily="34" charset="0"/>
                <a:cs typeface="Calibri" panose="020F0502020204030204" pitchFamily="34" charset="0"/>
              </a:rPr>
              <a:t>disinformation</a:t>
            </a:r>
            <a:r>
              <a:rPr lang="fr-FR" sz="1800" dirty="0">
                <a:solidFill>
                  <a:srgbClr val="282666"/>
                </a:solidFill>
                <a:latin typeface="Calibri" panose="020F0502020204030204" pitchFamily="34" charset="0"/>
                <a:cs typeface="Calibri" panose="020F0502020204030204" pitchFamily="34" charset="0"/>
              </a:rPr>
              <a:t>, invasion of </a:t>
            </a:r>
            <a:r>
              <a:rPr lang="fr-FR" sz="1800" dirty="0" err="1">
                <a:solidFill>
                  <a:srgbClr val="282666"/>
                </a:solidFill>
                <a:latin typeface="Calibri" panose="020F0502020204030204" pitchFamily="34" charset="0"/>
                <a:cs typeface="Calibri" panose="020F0502020204030204" pitchFamily="34" charset="0"/>
              </a:rPr>
              <a:t>privacy</a:t>
            </a:r>
            <a:r>
              <a:rPr lang="fr-FR" sz="1800" dirty="0">
                <a:solidFill>
                  <a:srgbClr val="282666"/>
                </a:solidFill>
                <a:latin typeface="Calibri" panose="020F0502020204030204" pitchFamily="34" charset="0"/>
                <a:cs typeface="Calibri" panose="020F0502020204030204" pitchFamily="34" charset="0"/>
              </a:rPr>
              <a:t> and cultural standardisation.</a:t>
            </a:r>
          </a:p>
        </p:txBody>
      </p:sp>
      <p:sp>
        <p:nvSpPr>
          <p:cNvPr id="5" name="ZoneTexte 4">
            <a:extLst>
              <a:ext uri="{FF2B5EF4-FFF2-40B4-BE49-F238E27FC236}">
                <a16:creationId xmlns:a16="http://schemas.microsoft.com/office/drawing/2014/main" id="{8AD21F66-EFC2-39F4-F4BC-D4AFAF26BB76}"/>
              </a:ext>
            </a:extLst>
          </p:cNvPr>
          <p:cNvSpPr txBox="1"/>
          <p:nvPr/>
        </p:nvSpPr>
        <p:spPr>
          <a:xfrm>
            <a:off x="6901988" y="4445849"/>
            <a:ext cx="32269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Key areas: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The </a:t>
            </a:r>
            <a:r>
              <a:rPr lang="fr-FR" sz="1800" dirty="0" err="1">
                <a:solidFill>
                  <a:srgbClr val="282666"/>
                </a:solidFill>
                <a:latin typeface="Calibri" panose="020F0502020204030204" pitchFamily="34" charset="0"/>
                <a:cs typeface="Calibri" panose="020F0502020204030204" pitchFamily="34" charset="0"/>
              </a:rPr>
              <a:t>ethical</a:t>
            </a:r>
            <a:r>
              <a:rPr lang="fr-FR" sz="1800" dirty="0">
                <a:solidFill>
                  <a:srgbClr val="282666"/>
                </a:solidFill>
                <a:latin typeface="Calibri" panose="020F0502020204030204" pitchFamily="34" charset="0"/>
                <a:cs typeface="Calibri" panose="020F0502020204030204" pitchFamily="34" charset="0"/>
              </a:rPr>
              <a:t> use of AI in business </a:t>
            </a:r>
            <a:r>
              <a:rPr lang="fr-FR" sz="1800" dirty="0" err="1">
                <a:solidFill>
                  <a:srgbClr val="282666"/>
                </a:solidFill>
                <a:latin typeface="Calibri" panose="020F0502020204030204" pitchFamily="34" charset="0"/>
                <a:cs typeface="Calibri" panose="020F0502020204030204" pitchFamily="34" charset="0"/>
              </a:rPr>
              <a:t>is</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based</a:t>
            </a:r>
            <a:r>
              <a:rPr lang="fr-FR" sz="1800" dirty="0">
                <a:solidFill>
                  <a:srgbClr val="282666"/>
                </a:solidFill>
                <a:latin typeface="Calibri" panose="020F0502020204030204" pitchFamily="34" charset="0"/>
                <a:cs typeface="Calibri" panose="020F0502020204030204" pitchFamily="34" charset="0"/>
              </a:rPr>
              <a:t> on </a:t>
            </a:r>
            <a:r>
              <a:rPr lang="fr-FR" sz="1800" dirty="0" err="1">
                <a:solidFill>
                  <a:srgbClr val="282666"/>
                </a:solidFill>
                <a:latin typeface="Calibri" panose="020F0502020204030204" pitchFamily="34" charset="0"/>
                <a:cs typeface="Calibri" panose="020F0502020204030204" pitchFamily="34" charset="0"/>
              </a:rPr>
              <a:t>transparency</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explicability</a:t>
            </a:r>
            <a:r>
              <a:rPr lang="fr-FR" sz="1800" dirty="0">
                <a:solidFill>
                  <a:srgbClr val="282666"/>
                </a:solidFill>
                <a:latin typeface="Calibri" panose="020F0502020204030204" pitchFamily="34" charset="0"/>
                <a:cs typeface="Calibri" panose="020F0502020204030204" pitchFamily="34" charset="0"/>
              </a:rPr>
              <a:t> and </a:t>
            </a:r>
            <a:r>
              <a:rPr lang="fr-FR" sz="1800" dirty="0" err="1">
                <a:solidFill>
                  <a:srgbClr val="282666"/>
                </a:solidFill>
                <a:latin typeface="Calibri" panose="020F0502020204030204" pitchFamily="34" charset="0"/>
                <a:cs typeface="Calibri" panose="020F0502020204030204" pitchFamily="34" charset="0"/>
              </a:rPr>
              <a:t>consideration</a:t>
            </a:r>
            <a:r>
              <a:rPr lang="fr-FR" sz="1800" dirty="0">
                <a:solidFill>
                  <a:srgbClr val="282666"/>
                </a:solidFill>
                <a:latin typeface="Calibri" panose="020F0502020204030204" pitchFamily="34" charset="0"/>
                <a:cs typeface="Calibri" panose="020F0502020204030204" pitchFamily="34" charset="0"/>
              </a:rPr>
              <a:t> of stakeholders, </a:t>
            </a:r>
            <a:r>
              <a:rPr lang="fr-FR" sz="1800" dirty="0" err="1">
                <a:solidFill>
                  <a:srgbClr val="282666"/>
                </a:solidFill>
                <a:latin typeface="Calibri" panose="020F0502020204030204" pitchFamily="34" charset="0"/>
                <a:cs typeface="Calibri" panose="020F0502020204030204" pitchFamily="34" charset="0"/>
              </a:rPr>
              <a:t>while</a:t>
            </a:r>
            <a:r>
              <a:rPr lang="fr-FR" sz="1800" dirty="0">
                <a:solidFill>
                  <a:srgbClr val="282666"/>
                </a:solidFill>
                <a:latin typeface="Calibri" panose="020F0502020204030204" pitchFamily="34" charset="0"/>
                <a:cs typeface="Calibri" panose="020F0502020204030204" pitchFamily="34" charset="0"/>
              </a:rPr>
              <a:t> balancing innovation and </a:t>
            </a:r>
            <a:r>
              <a:rPr lang="fr-FR" sz="1800" dirty="0" err="1">
                <a:solidFill>
                  <a:srgbClr val="282666"/>
                </a:solidFill>
                <a:latin typeface="Calibri" panose="020F0502020204030204" pitchFamily="34" charset="0"/>
                <a:cs typeface="Calibri" panose="020F0502020204030204" pitchFamily="34" charset="0"/>
              </a:rPr>
              <a:t>responsibility</a:t>
            </a:r>
            <a:r>
              <a:rPr lang="fr-FR" sz="1800" dirty="0">
                <a:solidFill>
                  <a:srgbClr val="282666"/>
                </a:solidFill>
                <a:latin typeface="Calibri" panose="020F0502020204030204" pitchFamily="34" charset="0"/>
                <a:cs typeface="Calibri" panose="020F0502020204030204" pitchFamily="34" charset="0"/>
              </a:rPr>
              <a:t>. </a:t>
            </a: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1D080A5-249E-F714-90CE-0A1355EAB0FD}"/>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44AEB06D-8A88-224E-6C88-AD688450939D}"/>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AI &amp; Biases - Activities</a:t>
            </a:r>
            <a:endParaRPr dirty="0"/>
          </a:p>
        </p:txBody>
      </p:sp>
      <p:sp>
        <p:nvSpPr>
          <p:cNvPr id="268" name="Google Shape;268;p7">
            <a:extLst>
              <a:ext uri="{FF2B5EF4-FFF2-40B4-BE49-F238E27FC236}">
                <a16:creationId xmlns:a16="http://schemas.microsoft.com/office/drawing/2014/main" id="{3B3D43B3-652E-39D6-2BE8-9B1DCA2F459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73A81208-CE37-BFFF-9336-6C8F16BA83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8FB1CAAC-A985-39AB-1D66-0924DABCAF8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69496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08548" y="3773571"/>
            <a:ext cx="2897436" cy="1049221"/>
          </a:xfrm>
          <a:prstGeom prst="rect">
            <a:avLst/>
          </a:prstGeom>
          <a:noFill/>
          <a:ln>
            <a:noFill/>
          </a:ln>
        </p:spPr>
        <p:txBody>
          <a:bodyPr spcFirstLastPara="1" wrap="square" lIns="91425" tIns="45700" rIns="91425" bIns="45700" anchor="t" anchorCtr="0">
            <a:noAutofit/>
          </a:bodyPr>
          <a:lstStyle/>
          <a:p>
            <a:pPr marL="228600" indent="0" algn="ctr"/>
            <a:r>
              <a:rPr lang="en-US" sz="2400" b="1" dirty="0">
                <a:solidFill>
                  <a:srgbClr val="282666"/>
                </a:solidFill>
              </a:rPr>
              <a:t>Note down your answer and some keywords!</a:t>
            </a:r>
            <a:endParaRPr lang="en-US" sz="3600" b="1" dirty="0">
              <a:solidFill>
                <a:srgbClr val="282666"/>
              </a:solidFill>
            </a:endParaRPr>
          </a:p>
          <a:p>
            <a:pPr algn="just"/>
            <a:br>
              <a:rPr lang="en-US" dirty="0"/>
            </a:br>
            <a:endParaRPr lang="en-US" dirty="0"/>
          </a:p>
          <a:p>
            <a:pPr marL="228600" algn="just">
              <a:spcBef>
                <a:spcPts val="0"/>
              </a:spcBef>
            </a:pPr>
            <a:br>
              <a:rPr lang="en-US" dirty="0"/>
            </a:br>
            <a:endParaRPr lang="en-US" dirty="0"/>
          </a:p>
        </p:txBody>
      </p:sp>
      <p:sp>
        <p:nvSpPr>
          <p:cNvPr id="284" name="Google Shape;284;p9"/>
          <p:cNvSpPr txBox="1">
            <a:spLocks noGrp="1"/>
          </p:cNvSpPr>
          <p:nvPr>
            <p:ph type="body" idx="2"/>
          </p:nvPr>
        </p:nvSpPr>
        <p:spPr>
          <a:xfrm>
            <a:off x="826949" y="2542135"/>
            <a:ext cx="2987814" cy="7113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Activity 1</a:t>
            </a:r>
          </a:p>
        </p:txBody>
      </p:sp>
      <p:sp>
        <p:nvSpPr>
          <p:cNvPr id="3" name="Espace réservé pour une image  2">
            <a:extLst>
              <a:ext uri="{FF2B5EF4-FFF2-40B4-BE49-F238E27FC236}">
                <a16:creationId xmlns:a16="http://schemas.microsoft.com/office/drawing/2014/main" id="{C8DE275C-A983-CA53-657F-C0BD536F81F5}"/>
              </a:ext>
            </a:extLst>
          </p:cNvPr>
          <p:cNvSpPr>
            <a:spLocks noGrp="1"/>
          </p:cNvSpPr>
          <p:nvPr>
            <p:ph type="pic" idx="3"/>
          </p:nvPr>
        </p:nvSpPr>
        <p:spPr/>
        <p:txBody>
          <a:bodyPr/>
          <a:lstStyle/>
          <a:p>
            <a:endParaRPr lang="fr-FR"/>
          </a:p>
        </p:txBody>
      </p:sp>
      <p:sp>
        <p:nvSpPr>
          <p:cNvPr id="4" name="Espace réservé du texte 3">
            <a:extLst>
              <a:ext uri="{FF2B5EF4-FFF2-40B4-BE49-F238E27FC236}">
                <a16:creationId xmlns:a16="http://schemas.microsoft.com/office/drawing/2014/main" id="{40227930-0FA1-FA18-A47F-F03CDA63E421}"/>
              </a:ext>
            </a:extLst>
          </p:cNvPr>
          <p:cNvSpPr>
            <a:spLocks noGrp="1"/>
          </p:cNvSpPr>
          <p:nvPr>
            <p:ph type="body" idx="4"/>
          </p:nvPr>
        </p:nvSpPr>
        <p:spPr>
          <a:xfrm>
            <a:off x="3979854" y="972874"/>
            <a:ext cx="7860352" cy="3849918"/>
          </a:xfrm>
        </p:spPr>
        <p:txBody>
          <a:bodyPr/>
          <a:lstStyle/>
          <a:p>
            <a:pPr marL="228600" indent="0" algn="just"/>
            <a:r>
              <a:rPr lang="en-US" sz="2400" dirty="0"/>
              <a:t>Look closely at each image on the following slides and try to guess the prompt (or instruction) given to the AI image generator tool used to generate the image.</a:t>
            </a:r>
          </a:p>
          <a:p>
            <a:pPr algn="just"/>
            <a:endParaRPr lang="en-US" dirty="0">
              <a:solidFill>
                <a:schemeClr val="accent1">
                  <a:lumMod val="49000"/>
                </a:schemeClr>
              </a:solidFill>
            </a:endParaRPr>
          </a:p>
          <a:p>
            <a:pPr marL="228600" indent="0" algn="just"/>
            <a:r>
              <a:rPr lang="en-US" sz="2400" b="1" dirty="0"/>
              <a:t>Before deciding, reflect on each image by following these questions</a:t>
            </a:r>
            <a:endParaRPr lang="en-US" b="1" dirty="0"/>
          </a:p>
          <a:p>
            <a:pPr marL="685800" indent="-457200" algn="just">
              <a:buFont typeface="+mj-lt"/>
              <a:buAutoNum type="arabicPeriod"/>
            </a:pPr>
            <a:r>
              <a:rPr lang="en-US" sz="2400" dirty="0"/>
              <a:t>What visual elements (people, objects, environment, etc.) stand out?</a:t>
            </a:r>
          </a:p>
          <a:p>
            <a:pPr marL="685800" indent="-457200" algn="just">
              <a:buFont typeface="+mj-lt"/>
              <a:buAutoNum type="arabicPeriod"/>
            </a:pPr>
            <a:r>
              <a:rPr lang="en-US" sz="2400" dirty="0"/>
              <a:t>What tone or mood does the image convey (e.g. serious, futuristic, playful)?</a:t>
            </a:r>
          </a:p>
          <a:p>
            <a:pPr marL="685800" indent="-457200" algn="just">
              <a:buFont typeface="+mj-lt"/>
              <a:buAutoNum type="arabicPeriod"/>
            </a:pPr>
            <a:r>
              <a:rPr lang="en-US" sz="2400" dirty="0"/>
              <a:t>What indications about the role or profession might be present?</a:t>
            </a:r>
            <a:endParaRPr lang="en-US" dirty="0"/>
          </a:p>
          <a:p>
            <a:pPr algn="just"/>
            <a:endParaRPr lang="en-US" dirty="0">
              <a:solidFill>
                <a:schemeClr val="accent1">
                  <a:lumMod val="49000"/>
                </a:schemeClr>
              </a:solidFill>
            </a:endParaRPr>
          </a:p>
          <a:p>
            <a:pPr algn="just"/>
            <a:endParaRPr lang="en-US" dirty="0">
              <a:solidFill>
                <a:schemeClr val="accent1">
                  <a:lumMod val="49000"/>
                </a:schemeClr>
              </a:solidFill>
            </a:endParaRPr>
          </a:p>
          <a:p>
            <a:pPr algn="just"/>
            <a:endParaRPr lang="fr-FR" dirty="0">
              <a:solidFill>
                <a:schemeClr val="accent1">
                  <a:lumMod val="49000"/>
                </a:schemeClr>
              </a:solidFill>
            </a:endParaRPr>
          </a:p>
        </p:txBody>
      </p:sp>
      <p:sp>
        <p:nvSpPr>
          <p:cNvPr id="5" name="Espace réservé du texte 4">
            <a:extLst>
              <a:ext uri="{FF2B5EF4-FFF2-40B4-BE49-F238E27FC236}">
                <a16:creationId xmlns:a16="http://schemas.microsoft.com/office/drawing/2014/main" id="{34EA3015-C466-573B-CEEF-61339C79D166}"/>
              </a:ext>
            </a:extLst>
          </p:cNvPr>
          <p:cNvSpPr>
            <a:spLocks noGrp="1"/>
          </p:cNvSpPr>
          <p:nvPr>
            <p:ph type="body" idx="5"/>
          </p:nvPr>
        </p:nvSpPr>
        <p:spPr>
          <a:xfrm>
            <a:off x="4218549" y="146414"/>
            <a:ext cx="6961476" cy="803654"/>
          </a:xfrm>
        </p:spPr>
        <p:txBody>
          <a:bodyPr/>
          <a:lstStyle/>
          <a:p>
            <a:r>
              <a:rPr lang="en-US" dirty="0"/>
              <a:t>Guess the prompt!</a:t>
            </a:r>
            <a:endParaRPr lang="fr-FR" dirty="0"/>
          </a:p>
        </p:txBody>
      </p:sp>
      <p:sp>
        <p:nvSpPr>
          <p:cNvPr id="286" name="Google Shape;286;p9"/>
          <p:cNvSpPr/>
          <p:nvPr/>
        </p:nvSpPr>
        <p:spPr>
          <a:xfrm>
            <a:off x="391600" y="11879"/>
            <a:ext cx="3423163" cy="2445228"/>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8390687" y="5691787"/>
            <a:ext cx="3337793" cy="11662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Let’s go!</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4" name="Rectangle 3">
            <a:extLst>
              <a:ext uri="{FF2B5EF4-FFF2-40B4-BE49-F238E27FC236}">
                <a16:creationId xmlns:a16="http://schemas.microsoft.com/office/drawing/2014/main" id="{D98290CE-A107-9845-C007-9856EE5621EE}"/>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249369E3-0429-491C-456E-6EB064DF5F2B}"/>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dirty="0"/>
              <a:t>A portrait photo of a working man at a desk</a:t>
            </a:r>
          </a:p>
        </p:txBody>
      </p:sp>
      <p:sp>
        <p:nvSpPr>
          <p:cNvPr id="316" name="Google Shape;316;p13"/>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Prompt 1</a:t>
            </a:r>
            <a:endParaRPr dirty="0"/>
          </a:p>
        </p:txBody>
      </p:sp>
      <p:sp>
        <p:nvSpPr>
          <p:cNvPr id="3" name="Google Shape;315;p13">
            <a:extLst>
              <a:ext uri="{FF2B5EF4-FFF2-40B4-BE49-F238E27FC236}">
                <a16:creationId xmlns:a16="http://schemas.microsoft.com/office/drawing/2014/main" id="{420395FA-3939-C668-4A3F-BD0235D46C7E}"/>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white productive person </a:t>
            </a:r>
          </a:p>
        </p:txBody>
      </p:sp>
      <p:pic>
        <p:nvPicPr>
          <p:cNvPr id="5" name="Image 4">
            <a:extLst>
              <a:ext uri="{FF2B5EF4-FFF2-40B4-BE49-F238E27FC236}">
                <a16:creationId xmlns:a16="http://schemas.microsoft.com/office/drawing/2014/main" id="{9DBA8EB1-AD49-B3C4-1891-841A6AF2F2CD}"/>
              </a:ext>
            </a:extLst>
          </p:cNvPr>
          <p:cNvPicPr>
            <a:picLocks noChangeAspect="1"/>
          </p:cNvPicPr>
          <p:nvPr/>
        </p:nvPicPr>
        <p:blipFill>
          <a:blip r:embed="rId3"/>
          <a:stretch>
            <a:fillRect/>
          </a:stretch>
        </p:blipFill>
        <p:spPr>
          <a:xfrm>
            <a:off x="795032" y="5361426"/>
            <a:ext cx="3286029" cy="1079086"/>
          </a:xfrm>
          <a:prstGeom prst="rect">
            <a:avLst/>
          </a:prstGeom>
        </p:spPr>
      </p:pic>
      <p:pic>
        <p:nvPicPr>
          <p:cNvPr id="6" name="Image 5">
            <a:extLst>
              <a:ext uri="{FF2B5EF4-FFF2-40B4-BE49-F238E27FC236}">
                <a16:creationId xmlns:a16="http://schemas.microsoft.com/office/drawing/2014/main" id="{946873D6-4ECD-6D42-4FAD-2513AF2B7466}"/>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8623F708-2902-DF14-6704-20224B81E1D3}"/>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white man at a desk</a:t>
            </a:r>
          </a:p>
        </p:txBody>
      </p:sp>
      <p:sp>
        <p:nvSpPr>
          <p:cNvPr id="12" name="Google Shape;315;p13">
            <a:extLst>
              <a:ext uri="{FF2B5EF4-FFF2-40B4-BE49-F238E27FC236}">
                <a16:creationId xmlns:a16="http://schemas.microsoft.com/office/drawing/2014/main" id="{DF5B3B2E-67E9-A669-607C-E4201A3DD381}"/>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A portrait photo of a  productive person</a:t>
            </a:r>
          </a:p>
        </p:txBody>
      </p:sp>
      <p:pic>
        <p:nvPicPr>
          <p:cNvPr id="20" name="Image 19" descr="Une image contenant homme, habits, personne, intérieur&#10;&#10;Description générée automatiquement">
            <a:extLst>
              <a:ext uri="{FF2B5EF4-FFF2-40B4-BE49-F238E27FC236}">
                <a16:creationId xmlns:a16="http://schemas.microsoft.com/office/drawing/2014/main" id="{B956EA76-4363-D5CA-5EBD-B23906D22C1F}"/>
              </a:ext>
            </a:extLst>
          </p:cNvPr>
          <p:cNvPicPr>
            <a:picLocks noChangeAspect="1"/>
          </p:cNvPicPr>
          <p:nvPr/>
        </p:nvPicPr>
        <p:blipFill>
          <a:blip r:embed="rId4"/>
          <a:stretch>
            <a:fillRect/>
          </a:stretch>
        </p:blipFill>
        <p:spPr>
          <a:xfrm>
            <a:off x="4860757" y="360943"/>
            <a:ext cx="6240379" cy="6216003"/>
          </a:xfrm>
          <a:prstGeom prst="rect">
            <a:avLst/>
          </a:prstGeom>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265D977D-416F-3A01-B25F-41DD0660C1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2832EB-CA7E-988D-F61F-FA29ACB9E7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4EC140E-F478-DBC3-CD9A-4D6B643255C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1CC17B55-20BE-B8B7-9C06-13F866B2FF9E}"/>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 portrait photo of a model</a:t>
            </a:r>
          </a:p>
        </p:txBody>
      </p:sp>
      <p:sp>
        <p:nvSpPr>
          <p:cNvPr id="316" name="Google Shape;316;p13">
            <a:extLst>
              <a:ext uri="{FF2B5EF4-FFF2-40B4-BE49-F238E27FC236}">
                <a16:creationId xmlns:a16="http://schemas.microsoft.com/office/drawing/2014/main" id="{225954D2-8FEE-187F-6C3B-390355DBBC2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Prompt 2</a:t>
            </a:r>
            <a:endParaRPr/>
          </a:p>
        </p:txBody>
      </p:sp>
      <p:sp>
        <p:nvSpPr>
          <p:cNvPr id="3" name="Google Shape;315;p13">
            <a:extLst>
              <a:ext uri="{FF2B5EF4-FFF2-40B4-BE49-F238E27FC236}">
                <a16:creationId xmlns:a16="http://schemas.microsoft.com/office/drawing/2014/main" id="{27A12DFF-E65F-71A6-D176-5E63798EF312}"/>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an attractive person</a:t>
            </a:r>
          </a:p>
        </p:txBody>
      </p:sp>
      <p:pic>
        <p:nvPicPr>
          <p:cNvPr id="5" name="Image 4">
            <a:extLst>
              <a:ext uri="{FF2B5EF4-FFF2-40B4-BE49-F238E27FC236}">
                <a16:creationId xmlns:a16="http://schemas.microsoft.com/office/drawing/2014/main" id="{95FCAAA8-EACC-D236-FDB6-2CE835445CED}"/>
              </a:ext>
            </a:extLst>
          </p:cNvPr>
          <p:cNvPicPr>
            <a:picLocks noChangeAspect="1"/>
          </p:cNvPicPr>
          <p:nvPr/>
        </p:nvPicPr>
        <p:blipFill>
          <a:blip r:embed="rId3"/>
          <a:stretch>
            <a:fillRect/>
          </a:stretch>
        </p:blipFill>
        <p:spPr>
          <a:xfrm>
            <a:off x="795032" y="5372632"/>
            <a:ext cx="3286029" cy="1079086"/>
          </a:xfrm>
          <a:prstGeom prst="rect">
            <a:avLst/>
          </a:prstGeom>
        </p:spPr>
      </p:pic>
      <p:pic>
        <p:nvPicPr>
          <p:cNvPr id="6" name="Image 5">
            <a:extLst>
              <a:ext uri="{FF2B5EF4-FFF2-40B4-BE49-F238E27FC236}">
                <a16:creationId xmlns:a16="http://schemas.microsoft.com/office/drawing/2014/main" id="{B4458509-3A35-86A2-7957-D9CC8AC72505}"/>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6D80A339-0329-6A20-47E3-30B4FC2B674B}"/>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A portrait photo of a young white person </a:t>
            </a:r>
          </a:p>
        </p:txBody>
      </p:sp>
      <p:sp>
        <p:nvSpPr>
          <p:cNvPr id="12" name="Google Shape;315;p13">
            <a:extLst>
              <a:ext uri="{FF2B5EF4-FFF2-40B4-BE49-F238E27FC236}">
                <a16:creationId xmlns:a16="http://schemas.microsoft.com/office/drawing/2014/main" id="{8D083DE5-A9D4-90B8-8CCE-6949A2AE18F6}"/>
              </a:ext>
            </a:extLst>
          </p:cNvPr>
          <p:cNvSpPr txBox="1">
            <a:spLocks/>
          </p:cNvSpPr>
          <p:nvPr/>
        </p:nvSpPr>
        <p:spPr>
          <a:xfrm>
            <a:off x="817442" y="537401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attractive white person </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84E8C494-8457-A244-EFE8-E7799F657411}"/>
              </a:ext>
            </a:extLst>
          </p:cNvPr>
          <p:cNvPicPr>
            <a:picLocks noChangeAspect="1"/>
          </p:cNvPicPr>
          <p:nvPr/>
        </p:nvPicPr>
        <p:blipFill>
          <a:blip r:embed="rId4"/>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86028856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5EDA38D6-80DD-4F7B-DA62-3F9E645DB2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07287F-0C7D-53EE-060C-A201C0E77514}"/>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8E47D63B-B483-52C5-018F-D1A723DCC32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53EF73D8-B3A7-BD7E-6EEC-17AC11CAFE7F}"/>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 portrait photo of a cleaning lady</a:t>
            </a:r>
          </a:p>
        </p:txBody>
      </p:sp>
      <p:sp>
        <p:nvSpPr>
          <p:cNvPr id="316" name="Google Shape;316;p13">
            <a:extLst>
              <a:ext uri="{FF2B5EF4-FFF2-40B4-BE49-F238E27FC236}">
                <a16:creationId xmlns:a16="http://schemas.microsoft.com/office/drawing/2014/main" id="{00B5E7A9-A92D-244E-40F7-1F138B907B7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Prompt 3</a:t>
            </a:r>
            <a:endParaRPr/>
          </a:p>
        </p:txBody>
      </p:sp>
      <p:sp>
        <p:nvSpPr>
          <p:cNvPr id="3" name="Google Shape;315;p13">
            <a:extLst>
              <a:ext uri="{FF2B5EF4-FFF2-40B4-BE49-F238E27FC236}">
                <a16:creationId xmlns:a16="http://schemas.microsoft.com/office/drawing/2014/main" id="{065767EC-9FCC-524D-E704-A7FAE7D62A65}"/>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woman smiling while cleaning</a:t>
            </a:r>
          </a:p>
        </p:txBody>
      </p:sp>
      <p:pic>
        <p:nvPicPr>
          <p:cNvPr id="5" name="Image 4">
            <a:extLst>
              <a:ext uri="{FF2B5EF4-FFF2-40B4-BE49-F238E27FC236}">
                <a16:creationId xmlns:a16="http://schemas.microsoft.com/office/drawing/2014/main" id="{AE529CBB-BC52-3CFB-4F50-6A3FA19B08AA}"/>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C6256214-07C3-7319-055F-E374DAEF9C73}"/>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318D880C-A47A-5526-11C0-DB2A48B72DC5}"/>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person cleaning</a:t>
            </a:r>
          </a:p>
        </p:txBody>
      </p:sp>
      <p:sp>
        <p:nvSpPr>
          <p:cNvPr id="12" name="Google Shape;315;p13">
            <a:extLst>
              <a:ext uri="{FF2B5EF4-FFF2-40B4-BE49-F238E27FC236}">
                <a16:creationId xmlns:a16="http://schemas.microsoft.com/office/drawing/2014/main" id="{4FB1F63F-2B79-CD1E-1094-C886525F2C0B}"/>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young attractive person cleaning </a:t>
            </a:r>
          </a:p>
        </p:txBody>
      </p:sp>
      <p:pic>
        <p:nvPicPr>
          <p:cNvPr id="9" name="Image 8" descr="Une image contenant habits, personne, collage, fille&#10;&#10;Description générée automatiquement">
            <a:extLst>
              <a:ext uri="{FF2B5EF4-FFF2-40B4-BE49-F238E27FC236}">
                <a16:creationId xmlns:a16="http://schemas.microsoft.com/office/drawing/2014/main" id="{85776B30-622E-9CB4-7C53-5904D7FA9126}"/>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71666550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CA9CAAC-D348-6AF8-FC19-F6C4017247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2164CD-49BB-32FD-28AE-175401A15F1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6B5034C-249C-F044-0DAD-339BA14D76FE}"/>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CAB373-BE5A-4665-E334-6F02BA5BA2EE}"/>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African doctors administer vaccines to poor African children in the style of photojournalism </a:t>
            </a:r>
          </a:p>
        </p:txBody>
      </p:sp>
      <p:sp>
        <p:nvSpPr>
          <p:cNvPr id="316" name="Google Shape;316;p13">
            <a:extLst>
              <a:ext uri="{FF2B5EF4-FFF2-40B4-BE49-F238E27FC236}">
                <a16:creationId xmlns:a16="http://schemas.microsoft.com/office/drawing/2014/main" id="{648D8B80-BF39-B377-F12B-5E325261B7A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Prompt 4</a:t>
            </a:r>
          </a:p>
        </p:txBody>
      </p:sp>
      <p:sp>
        <p:nvSpPr>
          <p:cNvPr id="3" name="Google Shape;315;p13">
            <a:extLst>
              <a:ext uri="{FF2B5EF4-FFF2-40B4-BE49-F238E27FC236}">
                <a16:creationId xmlns:a16="http://schemas.microsoft.com/office/drawing/2014/main" id="{C85A6AD4-FC8B-1888-9B5C-8D21F35D9CAC}"/>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poor White children in the style of photojournalism</a:t>
            </a:r>
          </a:p>
        </p:txBody>
      </p:sp>
      <p:pic>
        <p:nvPicPr>
          <p:cNvPr id="5" name="Image 4">
            <a:extLst>
              <a:ext uri="{FF2B5EF4-FFF2-40B4-BE49-F238E27FC236}">
                <a16:creationId xmlns:a16="http://schemas.microsoft.com/office/drawing/2014/main" id="{73979337-E77E-C891-2D68-6078A6EF30E2}"/>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1D8D6226-E246-6137-1452-9C00FA5AD930}"/>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0316C5C7-C2FD-23D8-8344-0285F8788D2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children in the style of photojournalism </a:t>
            </a:r>
          </a:p>
        </p:txBody>
      </p:sp>
      <p:sp>
        <p:nvSpPr>
          <p:cNvPr id="12" name="Google Shape;315;p13">
            <a:extLst>
              <a:ext uri="{FF2B5EF4-FFF2-40B4-BE49-F238E27FC236}">
                <a16:creationId xmlns:a16="http://schemas.microsoft.com/office/drawing/2014/main" id="{97BC3C32-DD3C-181D-0B59-877713E99B0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Doctors administer vaccines to children in Africa in the style of photojournalism</a:t>
            </a:r>
          </a:p>
        </p:txBody>
      </p:sp>
      <p:pic>
        <p:nvPicPr>
          <p:cNvPr id="15" name="Image 14" descr="Une image contenant Visage humain, habits, personne, garçon&#10;&#10;Description générée automatiquement">
            <a:extLst>
              <a:ext uri="{FF2B5EF4-FFF2-40B4-BE49-F238E27FC236}">
                <a16:creationId xmlns:a16="http://schemas.microsoft.com/office/drawing/2014/main" id="{65B26FD6-7B36-13F5-484F-0E661581503C}"/>
              </a:ext>
            </a:extLst>
          </p:cNvPr>
          <p:cNvPicPr>
            <a:picLocks noChangeAspect="1"/>
          </p:cNvPicPr>
          <p:nvPr/>
        </p:nvPicPr>
        <p:blipFill>
          <a:blip r:embed="rId4"/>
          <a:stretch>
            <a:fillRect/>
          </a:stretch>
        </p:blipFill>
        <p:spPr>
          <a:xfrm>
            <a:off x="6277379" y="971734"/>
            <a:ext cx="5497528" cy="5443841"/>
          </a:xfrm>
          <a:prstGeom prst="rect">
            <a:avLst/>
          </a:prstGeom>
        </p:spPr>
      </p:pic>
    </p:spTree>
    <p:extLst>
      <p:ext uri="{BB962C8B-B14F-4D97-AF65-F5344CB8AC3E}">
        <p14:creationId xmlns:p14="http://schemas.microsoft.com/office/powerpoint/2010/main" val="289747773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E4DE0C0-06A1-99CA-0D4C-84E1E68FC9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B3BBFD-50B0-9B86-38A5-CE03DF92A39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1849326-A9D8-1A0C-86ED-F73D48E89007}"/>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221883-FBA0-52E2-D74F-21BA33C1EC05}"/>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African doctors administer vaccines to poor African children in the style of photojournalism </a:t>
            </a:r>
          </a:p>
        </p:txBody>
      </p:sp>
      <p:sp>
        <p:nvSpPr>
          <p:cNvPr id="316" name="Google Shape;316;p13">
            <a:extLst>
              <a:ext uri="{FF2B5EF4-FFF2-40B4-BE49-F238E27FC236}">
                <a16:creationId xmlns:a16="http://schemas.microsoft.com/office/drawing/2014/main" id="{880D994B-21CC-BC16-A0F8-C885CB058FCD}"/>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Prompt 5</a:t>
            </a:r>
          </a:p>
        </p:txBody>
      </p:sp>
      <p:sp>
        <p:nvSpPr>
          <p:cNvPr id="3" name="Google Shape;315;p13">
            <a:extLst>
              <a:ext uri="{FF2B5EF4-FFF2-40B4-BE49-F238E27FC236}">
                <a16:creationId xmlns:a16="http://schemas.microsoft.com/office/drawing/2014/main" id="{753E4972-65B8-4B89-AAA9-ED78ACBC3236}"/>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poor White children in the style of photojournalism</a:t>
            </a:r>
          </a:p>
        </p:txBody>
      </p:sp>
      <p:pic>
        <p:nvPicPr>
          <p:cNvPr id="5" name="Image 4">
            <a:extLst>
              <a:ext uri="{FF2B5EF4-FFF2-40B4-BE49-F238E27FC236}">
                <a16:creationId xmlns:a16="http://schemas.microsoft.com/office/drawing/2014/main" id="{53BA1B21-A5AF-39E7-AB50-05030C0EE619}"/>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3DDE0585-379A-49F9-E43D-7F72171002FA}"/>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2BB49666-5819-B8AE-14AE-34981D0AEEE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children in the style of photojournalism </a:t>
            </a:r>
          </a:p>
        </p:txBody>
      </p:sp>
      <p:sp>
        <p:nvSpPr>
          <p:cNvPr id="12" name="Google Shape;315;p13">
            <a:extLst>
              <a:ext uri="{FF2B5EF4-FFF2-40B4-BE49-F238E27FC236}">
                <a16:creationId xmlns:a16="http://schemas.microsoft.com/office/drawing/2014/main" id="{A916DC9C-6391-820A-5D11-611058B18B2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Doctors administer vaccines to children in Africa in the style of photojournalism</a:t>
            </a:r>
          </a:p>
        </p:txBody>
      </p:sp>
      <p:pic>
        <p:nvPicPr>
          <p:cNvPr id="10" name="Image 9" descr="Une image contenant habits, personne, Visage humain, homme&#10;&#10;Description générée automatiquement">
            <a:extLst>
              <a:ext uri="{FF2B5EF4-FFF2-40B4-BE49-F238E27FC236}">
                <a16:creationId xmlns:a16="http://schemas.microsoft.com/office/drawing/2014/main" id="{B152FE31-2E2E-7F3C-330E-3BE8CE59849C}"/>
              </a:ext>
            </a:extLst>
          </p:cNvPr>
          <p:cNvPicPr>
            <a:picLocks noChangeAspect="1"/>
          </p:cNvPicPr>
          <p:nvPr/>
        </p:nvPicPr>
        <p:blipFill>
          <a:blip r:embed="rId4"/>
          <a:stretch>
            <a:fillRect/>
          </a:stretch>
        </p:blipFill>
        <p:spPr>
          <a:xfrm>
            <a:off x="6293575" y="1129780"/>
            <a:ext cx="5417162" cy="5321938"/>
          </a:xfrm>
          <a:prstGeom prst="rect">
            <a:avLst/>
          </a:prstGeom>
        </p:spPr>
      </p:pic>
    </p:spTree>
    <p:extLst>
      <p:ext uri="{BB962C8B-B14F-4D97-AF65-F5344CB8AC3E}">
        <p14:creationId xmlns:p14="http://schemas.microsoft.com/office/powerpoint/2010/main" val="297188404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640838" y="1754773"/>
            <a:ext cx="2523411" cy="1049221"/>
          </a:xfrm>
        </p:spPr>
        <p:txBody>
          <a:bodyPr/>
          <a:lstStyle/>
          <a:p>
            <a:pPr marL="228600" indent="0"/>
            <a:r>
              <a:rPr lang="en-GB" sz="3600" b="1" dirty="0"/>
              <a:t>Learning Objectives Module 2</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422709" y="984898"/>
            <a:ext cx="6961476"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Define ethics and explain its relevance in everyday decisions</a:t>
            </a:r>
          </a:p>
          <a:p>
            <a:pPr marL="571500" indent="-342900">
              <a:buFont typeface="Arial" panose="020B0604020202020204" pitchFamily="34" charset="0"/>
              <a:buChar char="•"/>
            </a:pPr>
            <a:r>
              <a:rPr lang="en-GB" dirty="0"/>
              <a:t>Understand the importance of ethics in AI development</a:t>
            </a:r>
          </a:p>
          <a:p>
            <a:pPr marL="571500" indent="-342900">
              <a:buFont typeface="Arial" panose="020B0604020202020204" pitchFamily="34" charset="0"/>
              <a:buChar char="•"/>
            </a:pPr>
            <a:r>
              <a:rPr lang="en-GB" dirty="0"/>
              <a:t>Identify ethical risks in AI such as bias and lack of transparency</a:t>
            </a:r>
          </a:p>
          <a:p>
            <a:pPr marL="571500" indent="-342900">
              <a:buFont typeface="Arial" panose="020B0604020202020204" pitchFamily="34" charset="0"/>
              <a:buChar char="•"/>
            </a:pPr>
            <a:r>
              <a:rPr lang="en-GB" dirty="0"/>
              <a:t>Recognise how AI-generated content may reinforce stereotypes</a:t>
            </a:r>
          </a:p>
          <a:p>
            <a:pPr marL="571500" indent="-342900">
              <a:buFont typeface="Arial" panose="020B0604020202020204" pitchFamily="34" charset="0"/>
              <a:buChar char="•"/>
            </a:pPr>
            <a:r>
              <a:rPr lang="en-GB" dirty="0"/>
              <a:t>Explore how to detect and reduce bias in AI image generation tools</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B3C8892E-59FB-B118-51B0-32C95C8964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151525-1E75-3B24-A3C3-51E70469253A}"/>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021D358D-A18D-50F6-2F60-7EB16C312F21}"/>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476E3EF-A8E3-BA0A-2CD8-0B6AAE2834A7}"/>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Indian man with a turban </a:t>
            </a:r>
          </a:p>
        </p:txBody>
      </p:sp>
      <p:sp>
        <p:nvSpPr>
          <p:cNvPr id="316" name="Google Shape;316;p13">
            <a:extLst>
              <a:ext uri="{FF2B5EF4-FFF2-40B4-BE49-F238E27FC236}">
                <a16:creationId xmlns:a16="http://schemas.microsoft.com/office/drawing/2014/main" id="{D825C650-45CB-1E38-2AEB-2A058E78FA5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Prompt 6</a:t>
            </a:r>
            <a:endParaRPr/>
          </a:p>
        </p:txBody>
      </p:sp>
      <p:sp>
        <p:nvSpPr>
          <p:cNvPr id="3" name="Google Shape;315;p13">
            <a:extLst>
              <a:ext uri="{FF2B5EF4-FFF2-40B4-BE49-F238E27FC236}">
                <a16:creationId xmlns:a16="http://schemas.microsoft.com/office/drawing/2014/main" id="{CD56F208-8056-C7E4-17AA-81E2BD9673BC}"/>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Man with a turban</a:t>
            </a:r>
          </a:p>
        </p:txBody>
      </p:sp>
      <p:pic>
        <p:nvPicPr>
          <p:cNvPr id="5" name="Image 4">
            <a:extLst>
              <a:ext uri="{FF2B5EF4-FFF2-40B4-BE49-F238E27FC236}">
                <a16:creationId xmlns:a16="http://schemas.microsoft.com/office/drawing/2014/main" id="{79971DC7-E011-EEEA-2DB3-E454827665BE}"/>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2211D4AE-5FCA-4DE7-03FE-D2E51FA0FB5F}"/>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94375185-8268-5AB3-A414-4F134B25DD5E}"/>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Indian person with a turban</a:t>
            </a:r>
          </a:p>
        </p:txBody>
      </p:sp>
      <p:sp>
        <p:nvSpPr>
          <p:cNvPr id="12" name="Google Shape;315;p13">
            <a:extLst>
              <a:ext uri="{FF2B5EF4-FFF2-40B4-BE49-F238E27FC236}">
                <a16:creationId xmlns:a16="http://schemas.microsoft.com/office/drawing/2014/main" id="{2E62D0E0-D987-4C68-36ED-D0D04FB802E2}"/>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Indian person</a:t>
            </a:r>
          </a:p>
        </p:txBody>
      </p:sp>
      <p:pic>
        <p:nvPicPr>
          <p:cNvPr id="9" name="Image 8">
            <a:extLst>
              <a:ext uri="{FF2B5EF4-FFF2-40B4-BE49-F238E27FC236}">
                <a16:creationId xmlns:a16="http://schemas.microsoft.com/office/drawing/2014/main" id="{1F432B84-4CAD-112C-0352-8B6D8509FC17}"/>
              </a:ext>
            </a:extLst>
          </p:cNvPr>
          <p:cNvPicPr>
            <a:picLocks noChangeAspect="1"/>
          </p:cNvPicPr>
          <p:nvPr/>
        </p:nvPicPr>
        <p:blipFill>
          <a:blip r:embed="rId4"/>
          <a:stretch>
            <a:fillRect/>
          </a:stretch>
        </p:blipFill>
        <p:spPr>
          <a:xfrm>
            <a:off x="4464943" y="2155436"/>
            <a:ext cx="7388332" cy="3650875"/>
          </a:xfrm>
          <a:prstGeom prst="rect">
            <a:avLst/>
          </a:prstGeom>
        </p:spPr>
      </p:pic>
    </p:spTree>
    <p:extLst>
      <p:ext uri="{BB962C8B-B14F-4D97-AF65-F5344CB8AC3E}">
        <p14:creationId xmlns:p14="http://schemas.microsoft.com/office/powerpoint/2010/main" val="153068263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EB320077-362E-13A0-8C96-2867C33BA7B4}"/>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0A5CD75B-D6BA-7710-A5CE-1A0E141EE52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1</a:t>
            </a:r>
            <a:endParaRPr/>
          </a:p>
        </p:txBody>
      </p:sp>
      <p:pic>
        <p:nvPicPr>
          <p:cNvPr id="5" name="Image 4">
            <a:extLst>
              <a:ext uri="{FF2B5EF4-FFF2-40B4-BE49-F238E27FC236}">
                <a16:creationId xmlns:a16="http://schemas.microsoft.com/office/drawing/2014/main" id="{9FD57E9B-FA5E-308E-D3E9-C7DC8B8E6B5A}"/>
              </a:ext>
            </a:extLst>
          </p:cNvPr>
          <p:cNvPicPr>
            <a:picLocks noChangeAspect="1"/>
          </p:cNvPicPr>
          <p:nvPr/>
        </p:nvPicPr>
        <p:blipFill>
          <a:blip r:embed="rId3"/>
          <a:stretch>
            <a:fillRect/>
          </a:stretch>
        </p:blipFill>
        <p:spPr>
          <a:xfrm>
            <a:off x="795032" y="2907338"/>
            <a:ext cx="3286029" cy="1079086"/>
          </a:xfrm>
          <a:prstGeom prst="rect">
            <a:avLst/>
          </a:prstGeom>
        </p:spPr>
      </p:pic>
      <p:sp>
        <p:nvSpPr>
          <p:cNvPr id="12" name="Google Shape;315;p13">
            <a:extLst>
              <a:ext uri="{FF2B5EF4-FFF2-40B4-BE49-F238E27FC236}">
                <a16:creationId xmlns:a16="http://schemas.microsoft.com/office/drawing/2014/main" id="{AE65F95B-CF00-38B2-FD9E-12CCF0E233DC}"/>
              </a:ext>
            </a:extLst>
          </p:cNvPr>
          <p:cNvSpPr txBox="1">
            <a:spLocks/>
          </p:cNvSpPr>
          <p:nvPr/>
        </p:nvSpPr>
        <p:spPr>
          <a:xfrm>
            <a:off x="772618" y="2908717"/>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A portrait photo of a  productive person</a:t>
            </a:r>
          </a:p>
        </p:txBody>
      </p:sp>
      <p:pic>
        <p:nvPicPr>
          <p:cNvPr id="8" name="Image 7" descr="Une image contenant homme, habits, personne, intérieur&#10;&#10;Description générée automatiquement">
            <a:extLst>
              <a:ext uri="{FF2B5EF4-FFF2-40B4-BE49-F238E27FC236}">
                <a16:creationId xmlns:a16="http://schemas.microsoft.com/office/drawing/2014/main" id="{E7BC476C-37A5-5828-8DC8-8F9684AD6572}"/>
              </a:ext>
            </a:extLst>
          </p:cNvPr>
          <p:cNvPicPr>
            <a:picLocks noChangeAspect="1"/>
          </p:cNvPicPr>
          <p:nvPr/>
        </p:nvPicPr>
        <p:blipFill>
          <a:blip r:embed="rId4"/>
          <a:stretch>
            <a:fillRect/>
          </a:stretch>
        </p:blipFill>
        <p:spPr>
          <a:xfrm>
            <a:off x="5041686" y="375072"/>
            <a:ext cx="6131808" cy="6107856"/>
          </a:xfrm>
          <a:prstGeom prst="rect">
            <a:avLst/>
          </a:prstGeom>
        </p:spPr>
      </p:pic>
    </p:spTree>
    <p:extLst>
      <p:ext uri="{BB962C8B-B14F-4D97-AF65-F5344CB8AC3E}">
        <p14:creationId xmlns:p14="http://schemas.microsoft.com/office/powerpoint/2010/main" val="3939850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AE5F6959-4291-91A7-AD4F-49E4EF72F30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D2BEAA-9310-CDE6-3DC5-BD01254325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E91CB10D-60BB-A952-5CE6-5029B7BF44D8}"/>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2</a:t>
            </a:r>
            <a:endParaRPr/>
          </a:p>
        </p:txBody>
      </p:sp>
      <p:sp>
        <p:nvSpPr>
          <p:cNvPr id="3" name="Google Shape;315;p13">
            <a:extLst>
              <a:ext uri="{FF2B5EF4-FFF2-40B4-BE49-F238E27FC236}">
                <a16:creationId xmlns:a16="http://schemas.microsoft.com/office/drawing/2014/main" id="{3524A5A4-07E2-CB74-00F3-3B8726D67C9F}"/>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an attractive person</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DA4FEFC3-B94E-9446-5791-DF981689F25B}"/>
              </a:ext>
            </a:extLst>
          </p:cNvPr>
          <p:cNvPicPr>
            <a:picLocks noChangeAspect="1"/>
          </p:cNvPicPr>
          <p:nvPr/>
        </p:nvPicPr>
        <p:blipFill>
          <a:blip r:embed="rId3"/>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02182844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65379796-9911-066E-AF9D-7F744EAC14B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1005FFE5-B579-FC37-AD75-6551FDF33619}"/>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3</a:t>
            </a:r>
            <a:endParaRPr/>
          </a:p>
        </p:txBody>
      </p:sp>
      <p:pic>
        <p:nvPicPr>
          <p:cNvPr id="6" name="Image 5">
            <a:extLst>
              <a:ext uri="{FF2B5EF4-FFF2-40B4-BE49-F238E27FC236}">
                <a16:creationId xmlns:a16="http://schemas.microsoft.com/office/drawing/2014/main" id="{798B588D-3C23-B214-AB1B-B57E231EAEC9}"/>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A894BA06-0C77-38BA-94DD-DF0AB7BDEBB2}"/>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person cleaning</a:t>
            </a:r>
          </a:p>
        </p:txBody>
      </p:sp>
      <p:pic>
        <p:nvPicPr>
          <p:cNvPr id="9" name="Image 8" descr="Une image contenant habits, personne, collage, fille&#10;&#10;Description générée automatiquement">
            <a:extLst>
              <a:ext uri="{FF2B5EF4-FFF2-40B4-BE49-F238E27FC236}">
                <a16:creationId xmlns:a16="http://schemas.microsoft.com/office/drawing/2014/main" id="{6D8F2F54-42BF-0539-2D2E-E73FA571106B}"/>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98822880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0D6971BA-7119-29F7-BDFA-AE5632AC9C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C4F04B-2A63-32AE-FC91-0BCF6BE1BE70}"/>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3C9FF37B-B57A-EB59-06CB-47FDD3231F0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4</a:t>
            </a:r>
            <a:endParaRPr/>
          </a:p>
        </p:txBody>
      </p:sp>
      <p:sp>
        <p:nvSpPr>
          <p:cNvPr id="3" name="Google Shape;315;p13">
            <a:extLst>
              <a:ext uri="{FF2B5EF4-FFF2-40B4-BE49-F238E27FC236}">
                <a16:creationId xmlns:a16="http://schemas.microsoft.com/office/drawing/2014/main" id="{9B30435C-F05C-BE28-C616-18D52A808EC5}"/>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poor White children in the style of photojournalism</a:t>
            </a:r>
          </a:p>
        </p:txBody>
      </p:sp>
      <p:pic>
        <p:nvPicPr>
          <p:cNvPr id="10" name="Image 9" descr="Une image contenant Visage humain, habits, personne, garçon&#10;&#10;Description générée automatiquement">
            <a:extLst>
              <a:ext uri="{FF2B5EF4-FFF2-40B4-BE49-F238E27FC236}">
                <a16:creationId xmlns:a16="http://schemas.microsoft.com/office/drawing/2014/main" id="{05DC2041-F13A-D52C-6B7F-3FDAB850DA2C}"/>
              </a:ext>
            </a:extLst>
          </p:cNvPr>
          <p:cNvPicPr>
            <a:picLocks noChangeAspect="1"/>
          </p:cNvPicPr>
          <p:nvPr/>
        </p:nvPicPr>
        <p:blipFill>
          <a:blip r:embed="rId3"/>
          <a:stretch>
            <a:fillRect/>
          </a:stretch>
        </p:blipFill>
        <p:spPr>
          <a:xfrm>
            <a:off x="6256420" y="761603"/>
            <a:ext cx="5440435" cy="5387306"/>
          </a:xfrm>
          <a:prstGeom prst="rect">
            <a:avLst/>
          </a:prstGeom>
        </p:spPr>
      </p:pic>
    </p:spTree>
    <p:extLst>
      <p:ext uri="{BB962C8B-B14F-4D97-AF65-F5344CB8AC3E}">
        <p14:creationId xmlns:p14="http://schemas.microsoft.com/office/powerpoint/2010/main" val="297331036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AA39B05-2426-A510-D2DB-BA51710095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8F3D01-34BE-02A4-C107-04B16F87DAA8}"/>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93F88497-4F64-207D-126A-2CDAE10494CD}"/>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African doctors administer vaccines to poor African children in the style of photojournalism </a:t>
            </a:r>
          </a:p>
        </p:txBody>
      </p:sp>
      <p:sp>
        <p:nvSpPr>
          <p:cNvPr id="316" name="Google Shape;316;p13">
            <a:extLst>
              <a:ext uri="{FF2B5EF4-FFF2-40B4-BE49-F238E27FC236}">
                <a16:creationId xmlns:a16="http://schemas.microsoft.com/office/drawing/2014/main" id="{5537FE99-CA0E-D058-B0BC-0D49DA95C894}"/>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5</a:t>
            </a:r>
            <a:endParaRPr/>
          </a:p>
        </p:txBody>
      </p:sp>
      <p:pic>
        <p:nvPicPr>
          <p:cNvPr id="8" name="Image 7" descr="Une image contenant habits, personne, Visage humain, homme&#10;&#10;Description générée automatiquement">
            <a:extLst>
              <a:ext uri="{FF2B5EF4-FFF2-40B4-BE49-F238E27FC236}">
                <a16:creationId xmlns:a16="http://schemas.microsoft.com/office/drawing/2014/main" id="{BCA2170F-D902-4667-ED86-DEC3EC093AA8}"/>
              </a:ext>
            </a:extLst>
          </p:cNvPr>
          <p:cNvPicPr>
            <a:picLocks noChangeAspect="1"/>
          </p:cNvPicPr>
          <p:nvPr/>
        </p:nvPicPr>
        <p:blipFill>
          <a:blip r:embed="rId3"/>
          <a:stretch>
            <a:fillRect/>
          </a:stretch>
        </p:blipFill>
        <p:spPr>
          <a:xfrm>
            <a:off x="6268286" y="1163430"/>
            <a:ext cx="5372288" cy="5277853"/>
          </a:xfrm>
          <a:prstGeom prst="rect">
            <a:avLst/>
          </a:prstGeom>
        </p:spPr>
      </p:pic>
    </p:spTree>
    <p:extLst>
      <p:ext uri="{BB962C8B-B14F-4D97-AF65-F5344CB8AC3E}">
        <p14:creationId xmlns:p14="http://schemas.microsoft.com/office/powerpoint/2010/main" val="408711399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EE2F66C-B5F6-D02A-CD9F-420BC0ABBE6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616246A7-0C34-1526-D238-1B7DE346C5C5}"/>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Answer 6</a:t>
            </a:r>
            <a:endParaRPr dirty="0"/>
          </a:p>
        </p:txBody>
      </p:sp>
      <p:pic>
        <p:nvPicPr>
          <p:cNvPr id="5" name="Image 4">
            <a:extLst>
              <a:ext uri="{FF2B5EF4-FFF2-40B4-BE49-F238E27FC236}">
                <a16:creationId xmlns:a16="http://schemas.microsoft.com/office/drawing/2014/main" id="{C42C1A8F-2606-DA48-0E1D-5996646CF54C}"/>
              </a:ext>
            </a:extLst>
          </p:cNvPr>
          <p:cNvPicPr>
            <a:picLocks noChangeAspect="1"/>
          </p:cNvPicPr>
          <p:nvPr/>
        </p:nvPicPr>
        <p:blipFill>
          <a:blip r:embed="rId3"/>
          <a:stretch>
            <a:fillRect/>
          </a:stretch>
        </p:blipFill>
        <p:spPr>
          <a:xfrm>
            <a:off x="772620" y="5372632"/>
            <a:ext cx="3286029" cy="1079086"/>
          </a:xfrm>
          <a:prstGeom prst="rect">
            <a:avLst/>
          </a:prstGeom>
        </p:spPr>
      </p:pic>
      <p:sp>
        <p:nvSpPr>
          <p:cNvPr id="12" name="Google Shape;315;p13">
            <a:extLst>
              <a:ext uri="{FF2B5EF4-FFF2-40B4-BE49-F238E27FC236}">
                <a16:creationId xmlns:a16="http://schemas.microsoft.com/office/drawing/2014/main" id="{42997246-6896-9BD6-C3CB-A5208243AA69}"/>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Indian person</a:t>
            </a:r>
          </a:p>
        </p:txBody>
      </p:sp>
      <p:pic>
        <p:nvPicPr>
          <p:cNvPr id="10" name="Image 9" descr="Une image contenant capture d’écran, collection, intérieur, art&#10;&#10;Description générée automatiquement">
            <a:extLst>
              <a:ext uri="{FF2B5EF4-FFF2-40B4-BE49-F238E27FC236}">
                <a16:creationId xmlns:a16="http://schemas.microsoft.com/office/drawing/2014/main" id="{742D469B-5885-94CD-FABA-AC5F1CF11F1F}"/>
              </a:ext>
            </a:extLst>
          </p:cNvPr>
          <p:cNvPicPr>
            <a:picLocks noChangeAspect="1"/>
          </p:cNvPicPr>
          <p:nvPr/>
        </p:nvPicPr>
        <p:blipFill>
          <a:blip r:embed="rId4"/>
          <a:stretch>
            <a:fillRect/>
          </a:stretch>
        </p:blipFill>
        <p:spPr>
          <a:xfrm>
            <a:off x="4383974" y="2015539"/>
            <a:ext cx="7121428" cy="3518987"/>
          </a:xfrm>
          <a:prstGeom prst="rect">
            <a:avLst/>
          </a:prstGeom>
        </p:spPr>
      </p:pic>
    </p:spTree>
    <p:extLst>
      <p:ext uri="{BB962C8B-B14F-4D97-AF65-F5344CB8AC3E}">
        <p14:creationId xmlns:p14="http://schemas.microsoft.com/office/powerpoint/2010/main" val="155129053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1D7660-9457-5656-8011-2200779D1CD7}"/>
              </a:ext>
            </a:extLst>
          </p:cNvPr>
          <p:cNvSpPr>
            <a:spLocks noGrp="1"/>
          </p:cNvSpPr>
          <p:nvPr>
            <p:ph type="body" idx="2"/>
          </p:nvPr>
        </p:nvSpPr>
        <p:spPr>
          <a:xfrm>
            <a:off x="691820" y="2457107"/>
            <a:ext cx="2908208" cy="572469"/>
          </a:xfrm>
        </p:spPr>
        <p:txBody>
          <a:bodyPr/>
          <a:lstStyle/>
          <a:p>
            <a:r>
              <a:rPr lang="fr-FR" dirty="0"/>
              <a:t>Activity 1</a:t>
            </a:r>
          </a:p>
          <a:p>
            <a:endParaRPr lang="fr-FR" dirty="0"/>
          </a:p>
          <a:p>
            <a:r>
              <a:rPr lang="fr-FR" dirty="0"/>
              <a:t>Part b </a:t>
            </a:r>
          </a:p>
        </p:txBody>
      </p:sp>
      <p:pic>
        <p:nvPicPr>
          <p:cNvPr id="10" name="Espace réservé pour une image  9" descr="Une image contenant personne, intérieur, utiliser, main&#10;&#10;Le contenu généré par l’IA peut être incorrect.">
            <a:extLst>
              <a:ext uri="{FF2B5EF4-FFF2-40B4-BE49-F238E27FC236}">
                <a16:creationId xmlns:a16="http://schemas.microsoft.com/office/drawing/2014/main" id="{4253A700-726C-645D-6E13-A0E2CF794018}"/>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p:blipFill>
        <p:spPr/>
      </p:pic>
      <p:sp>
        <p:nvSpPr>
          <p:cNvPr id="5" name="Espace réservé du texte 4">
            <a:extLst>
              <a:ext uri="{FF2B5EF4-FFF2-40B4-BE49-F238E27FC236}">
                <a16:creationId xmlns:a16="http://schemas.microsoft.com/office/drawing/2014/main" id="{DCE670FD-53C3-A5AF-F67C-2562F96276F5}"/>
              </a:ext>
            </a:extLst>
          </p:cNvPr>
          <p:cNvSpPr>
            <a:spLocks noGrp="1"/>
          </p:cNvSpPr>
          <p:nvPr>
            <p:ph type="body" idx="4"/>
          </p:nvPr>
        </p:nvSpPr>
        <p:spPr/>
        <p:txBody>
          <a:bodyPr/>
          <a:lstStyle/>
          <a:p>
            <a:pPr marL="228600" indent="0"/>
            <a:r>
              <a:rPr lang="fr-FR" b="1" i="1" dirty="0"/>
              <a:t>If </a:t>
            </a:r>
            <a:r>
              <a:rPr lang="fr-FR" b="1" i="1" dirty="0" err="1"/>
              <a:t>this</a:t>
            </a:r>
            <a:r>
              <a:rPr lang="fr-FR" b="1" i="1" dirty="0"/>
              <a:t> </a:t>
            </a:r>
            <a:r>
              <a:rPr lang="fr-FR" b="1" i="1" dirty="0" err="1"/>
              <a:t>activity</a:t>
            </a:r>
            <a:r>
              <a:rPr lang="fr-FR" b="1" i="1" dirty="0"/>
              <a:t> </a:t>
            </a:r>
            <a:r>
              <a:rPr lang="fr-FR" b="1" i="1" dirty="0" err="1"/>
              <a:t>is</a:t>
            </a:r>
            <a:r>
              <a:rPr lang="fr-FR" b="1" i="1" dirty="0"/>
              <a:t> done in a group, compare the groups' </a:t>
            </a:r>
            <a:r>
              <a:rPr lang="fr-FR" b="1" i="1" dirty="0" err="1"/>
              <a:t>hypotheses</a:t>
            </a:r>
            <a:r>
              <a:rPr lang="fr-FR" b="1" i="1" dirty="0"/>
              <a:t> with the </a:t>
            </a:r>
            <a:r>
              <a:rPr lang="fr-FR" b="1" i="1" dirty="0" err="1"/>
              <a:t>actual</a:t>
            </a:r>
            <a:r>
              <a:rPr lang="fr-FR" b="1" i="1" dirty="0"/>
              <a:t> prompts.</a:t>
            </a:r>
          </a:p>
          <a:p>
            <a:endParaRPr lang="en-US" dirty="0"/>
          </a:p>
          <a:p>
            <a:pPr marL="685800" indent="-457200">
              <a:buFont typeface="+mj-lt"/>
              <a:buAutoNum type="arabicPeriod"/>
            </a:pPr>
            <a:r>
              <a:rPr lang="fr-FR" dirty="0" err="1"/>
              <a:t>After</a:t>
            </a:r>
            <a:r>
              <a:rPr lang="fr-FR" dirty="0"/>
              <a:t> </a:t>
            </a:r>
            <a:r>
              <a:rPr lang="fr-FR" dirty="0" err="1"/>
              <a:t>comparing</a:t>
            </a:r>
            <a:r>
              <a:rPr lang="fr-FR" dirty="0"/>
              <a:t> your </a:t>
            </a:r>
            <a:r>
              <a:rPr lang="fr-FR" dirty="0" err="1"/>
              <a:t>choices</a:t>
            </a:r>
            <a:r>
              <a:rPr lang="fr-FR" dirty="0"/>
              <a:t> with the original prompts </a:t>
            </a:r>
            <a:r>
              <a:rPr lang="fr-FR" dirty="0" err="1"/>
              <a:t>reflect</a:t>
            </a:r>
            <a:r>
              <a:rPr lang="fr-FR" dirty="0"/>
              <a:t> on the </a:t>
            </a:r>
            <a:r>
              <a:rPr lang="fr-FR" dirty="0" err="1"/>
              <a:t>following</a:t>
            </a:r>
            <a:r>
              <a:rPr lang="fr-FR" dirty="0"/>
              <a:t>: </a:t>
            </a:r>
          </a:p>
          <a:p>
            <a:pPr marL="685800" indent="-457200">
              <a:buFont typeface="+mj-lt"/>
              <a:buAutoNum type="arabicPeriod"/>
            </a:pPr>
            <a:r>
              <a:rPr lang="fr-FR" dirty="0"/>
              <a:t>What </a:t>
            </a:r>
            <a:r>
              <a:rPr lang="fr-FR" dirty="0" err="1"/>
              <a:t>helped</a:t>
            </a:r>
            <a:r>
              <a:rPr lang="fr-FR" dirty="0"/>
              <a:t> or </a:t>
            </a:r>
            <a:r>
              <a:rPr lang="fr-FR" dirty="0" err="1"/>
              <a:t>complicated</a:t>
            </a:r>
            <a:r>
              <a:rPr lang="fr-FR" dirty="0"/>
              <a:t> the </a:t>
            </a:r>
            <a:r>
              <a:rPr lang="fr-FR" dirty="0" err="1"/>
              <a:t>guess</a:t>
            </a:r>
            <a:r>
              <a:rPr lang="fr-FR" dirty="0"/>
              <a:t>?</a:t>
            </a:r>
          </a:p>
          <a:p>
            <a:pPr marL="685800" indent="-457200">
              <a:buFont typeface="+mj-lt"/>
              <a:buAutoNum type="arabicPeriod"/>
            </a:pPr>
            <a:r>
              <a:rPr lang="fr-FR" dirty="0"/>
              <a:t>What are the </a:t>
            </a:r>
            <a:r>
              <a:rPr lang="fr-FR" dirty="0" err="1"/>
              <a:t>visual</a:t>
            </a:r>
            <a:r>
              <a:rPr lang="fr-FR" dirty="0"/>
              <a:t> </a:t>
            </a:r>
            <a:r>
              <a:rPr lang="fr-FR" dirty="0" err="1"/>
              <a:t>elements</a:t>
            </a:r>
            <a:r>
              <a:rPr lang="fr-FR" dirty="0"/>
              <a:t> </a:t>
            </a:r>
            <a:r>
              <a:rPr lang="fr-FR" dirty="0" err="1"/>
              <a:t>influenced</a:t>
            </a:r>
            <a:r>
              <a:rPr lang="fr-FR" dirty="0"/>
              <a:t> by </a:t>
            </a:r>
            <a:r>
              <a:rPr lang="fr-FR" dirty="0" err="1"/>
              <a:t>stereotypes</a:t>
            </a:r>
            <a:r>
              <a:rPr lang="fr-FR" dirty="0"/>
              <a:t> in </a:t>
            </a:r>
            <a:r>
              <a:rPr lang="fr-FR" dirty="0" err="1"/>
              <a:t>this</a:t>
            </a:r>
            <a:r>
              <a:rPr lang="fr-FR" dirty="0"/>
              <a:t> images?</a:t>
            </a:r>
          </a:p>
          <a:p>
            <a:endParaRPr lang="fr-FR" dirty="0"/>
          </a:p>
        </p:txBody>
      </p:sp>
      <p:sp>
        <p:nvSpPr>
          <p:cNvPr id="6" name="Espace réservé du texte 5">
            <a:extLst>
              <a:ext uri="{FF2B5EF4-FFF2-40B4-BE49-F238E27FC236}">
                <a16:creationId xmlns:a16="http://schemas.microsoft.com/office/drawing/2014/main" id="{C197E0F0-F56D-869A-3152-6CF449DE4B8E}"/>
              </a:ext>
            </a:extLst>
          </p:cNvPr>
          <p:cNvSpPr>
            <a:spLocks noGrp="1"/>
          </p:cNvSpPr>
          <p:nvPr>
            <p:ph type="body" idx="5"/>
          </p:nvPr>
        </p:nvSpPr>
        <p:spPr/>
        <p:txBody>
          <a:bodyPr/>
          <a:lstStyle/>
          <a:p>
            <a:r>
              <a:rPr lang="fr-FR" dirty="0" err="1"/>
              <a:t>Reflection</a:t>
            </a:r>
            <a:r>
              <a:rPr lang="fr-FR" dirty="0"/>
              <a:t> and conclusion</a:t>
            </a:r>
            <a:endParaRPr lang="en-US" dirty="0"/>
          </a:p>
        </p:txBody>
      </p:sp>
    </p:spTree>
    <p:extLst>
      <p:ext uri="{BB962C8B-B14F-4D97-AF65-F5344CB8AC3E}">
        <p14:creationId xmlns:p14="http://schemas.microsoft.com/office/powerpoint/2010/main" val="197310947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Visage humain, habits, personne, fille&#10;&#10;Le contenu généré par l’IA peut être incorrect.">
            <a:extLst>
              <a:ext uri="{FF2B5EF4-FFF2-40B4-BE49-F238E27FC236}">
                <a16:creationId xmlns:a16="http://schemas.microsoft.com/office/drawing/2014/main" id="{BD24D25D-2105-62B3-7EB7-1A86B681C70A}"/>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a:xfrm>
            <a:off x="2333287" y="849973"/>
            <a:ext cx="2053240" cy="2053240"/>
          </a:xfrm>
        </p:spPr>
      </p:pic>
      <p:pic>
        <p:nvPicPr>
          <p:cNvPr id="26" name="Espace réservé pour une image  25" descr="Une image contenant statue, art&#10;&#10;Le contenu généré par l’IA peut être incorrect.">
            <a:extLst>
              <a:ext uri="{FF2B5EF4-FFF2-40B4-BE49-F238E27FC236}">
                <a16:creationId xmlns:a16="http://schemas.microsoft.com/office/drawing/2014/main" id="{A9C2EDE7-E15F-D3B2-109B-7303A95EF812}"/>
              </a:ext>
            </a:extLst>
          </p:cNvPr>
          <p:cNvPicPr>
            <a:picLocks noGrp="1" noChangeAspect="1"/>
          </p:cNvPicPr>
          <p:nvPr>
            <p:ph type="pic" idx="4"/>
          </p:nvPr>
        </p:nvPicPr>
        <p:blipFill>
          <a:blip r:embed="rId3" cstate="screen">
            <a:extLst>
              <a:ext uri="{28A0092B-C50C-407E-A947-70E740481C1C}">
                <a14:useLocalDpi xmlns:a14="http://schemas.microsoft.com/office/drawing/2010/main"/>
              </a:ext>
            </a:extLst>
          </a:blip>
          <a:srcRect/>
          <a:stretch/>
        </p:blipFill>
        <p:spPr>
          <a:xfrm>
            <a:off x="7050922" y="-30057"/>
            <a:ext cx="4782488" cy="6869885"/>
          </a:xfrm>
        </p:spPr>
      </p:pic>
      <p:pic>
        <p:nvPicPr>
          <p:cNvPr id="19" name="Espace réservé pour une image  18" descr="Une image contenant Visage humain, habits, personne, fille&#10;&#10;Le contenu généré par l’IA peut être incorrect.">
            <a:extLst>
              <a:ext uri="{FF2B5EF4-FFF2-40B4-BE49-F238E27FC236}">
                <a16:creationId xmlns:a16="http://schemas.microsoft.com/office/drawing/2014/main" id="{CB365B77-5E8D-06D5-8B19-2361DE4471E7}"/>
              </a:ext>
            </a:extLst>
          </p:cNvPr>
          <p:cNvPicPr>
            <a:picLocks noGrp="1" noChangeAspect="1"/>
          </p:cNvPicPr>
          <p:nvPr>
            <p:ph type="pic" idx="5"/>
          </p:nvPr>
        </p:nvPicPr>
        <p:blipFill>
          <a:blip r:embed="rId4" cstate="screen">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A76245CB-804B-E1B4-96F9-E94467E96632}"/>
              </a:ext>
            </a:extLst>
          </p:cNvPr>
          <p:cNvSpPr>
            <a:spLocks noGrp="1"/>
          </p:cNvSpPr>
          <p:nvPr>
            <p:ph type="body" idx="1"/>
          </p:nvPr>
        </p:nvSpPr>
        <p:spPr>
          <a:xfrm>
            <a:off x="-261250" y="2991483"/>
            <a:ext cx="2479367" cy="875034"/>
          </a:xfrm>
        </p:spPr>
        <p:txBody>
          <a:bodyPr/>
          <a:lstStyle/>
          <a:p>
            <a:pPr algn="ctr"/>
            <a:r>
              <a:rPr lang="fr-FR" sz="3600" dirty="0"/>
              <a:t>Our sources</a:t>
            </a:r>
          </a:p>
        </p:txBody>
      </p:sp>
      <p:sp>
        <p:nvSpPr>
          <p:cNvPr id="9" name="Espace réservé du texte 8">
            <a:extLst>
              <a:ext uri="{FF2B5EF4-FFF2-40B4-BE49-F238E27FC236}">
                <a16:creationId xmlns:a16="http://schemas.microsoft.com/office/drawing/2014/main" id="{05B832CF-069E-75B8-6F6A-8C5FF8A58666}"/>
              </a:ext>
            </a:extLst>
          </p:cNvPr>
          <p:cNvSpPr>
            <a:spLocks noGrp="1"/>
          </p:cNvSpPr>
          <p:nvPr>
            <p:ph type="body" idx="8"/>
          </p:nvPr>
        </p:nvSpPr>
        <p:spPr>
          <a:xfrm>
            <a:off x="2119983" y="4636010"/>
            <a:ext cx="2198741" cy="790067"/>
          </a:xfrm>
        </p:spPr>
        <p:txBody>
          <a:bodyPr/>
          <a:lstStyle/>
          <a:p>
            <a:pPr algn="ctr"/>
            <a:r>
              <a:rPr lang="fr-FR" b="1" dirty="0" err="1">
                <a:solidFill>
                  <a:schemeClr val="bg2"/>
                </a:solidFill>
                <a:hlinkClick r:id="rId5">
                  <a:extLst>
                    <a:ext uri="{A12FA001-AC4F-418D-AE19-62706E023703}">
                      <ahyp:hlinkClr xmlns:ahyp="http://schemas.microsoft.com/office/drawing/2018/hyperlinkcolor" val="tx"/>
                    </a:ext>
                  </a:extLst>
                </a:hlinkClick>
              </a:rPr>
              <a:t>Reflections</a:t>
            </a:r>
            <a:r>
              <a:rPr lang="fr-FR" b="1" dirty="0">
                <a:solidFill>
                  <a:schemeClr val="bg2"/>
                </a:solidFill>
                <a:hlinkClick r:id="rId5">
                  <a:extLst>
                    <a:ext uri="{A12FA001-AC4F-418D-AE19-62706E023703}">
                      <ahyp:hlinkClr xmlns:ahyp="http://schemas.microsoft.com/office/drawing/2018/hyperlinkcolor" val="tx"/>
                    </a:ext>
                  </a:extLst>
                </a:hlinkClick>
              </a:rPr>
              <a:t> </a:t>
            </a:r>
            <a:r>
              <a:rPr lang="fr-FR" b="1" dirty="0" err="1">
                <a:solidFill>
                  <a:schemeClr val="bg2"/>
                </a:solidFill>
                <a:hlinkClick r:id="rId5">
                  <a:extLst>
                    <a:ext uri="{A12FA001-AC4F-418D-AE19-62706E023703}">
                      <ahyp:hlinkClr xmlns:ahyp="http://schemas.microsoft.com/office/drawing/2018/hyperlinkcolor" val="tx"/>
                    </a:ext>
                  </a:extLst>
                </a:hlinkClick>
              </a:rPr>
              <a:t>before</a:t>
            </a:r>
            <a:r>
              <a:rPr lang="fr-FR" b="1" dirty="0">
                <a:solidFill>
                  <a:schemeClr val="bg2"/>
                </a:solidFill>
                <a:hlinkClick r:id="rId5">
                  <a:extLst>
                    <a:ext uri="{A12FA001-AC4F-418D-AE19-62706E023703}">
                      <ahyp:hlinkClr xmlns:ahyp="http://schemas.microsoft.com/office/drawing/2018/hyperlinkcolor" val="tx"/>
                    </a:ext>
                  </a:extLst>
                </a:hlinkClick>
              </a:rPr>
              <a:t> the </a:t>
            </a:r>
            <a:r>
              <a:rPr lang="fr-FR" b="1" dirty="0" err="1">
                <a:solidFill>
                  <a:schemeClr val="bg2"/>
                </a:solidFill>
                <a:hlinkClick r:id="rId5">
                  <a:extLst>
                    <a:ext uri="{A12FA001-AC4F-418D-AE19-62706E023703}">
                      <ahyp:hlinkClr xmlns:ahyp="http://schemas.microsoft.com/office/drawing/2018/hyperlinkcolor" val="tx"/>
                    </a:ext>
                  </a:extLst>
                </a:hlinkClick>
              </a:rPr>
              <a:t>storm</a:t>
            </a:r>
            <a:r>
              <a:rPr lang="fr-FR" b="1" dirty="0">
                <a:solidFill>
                  <a:schemeClr val="bg2"/>
                </a:solidFill>
                <a:hlinkClick r:id="rId5">
                  <a:extLst>
                    <a:ext uri="{A12FA001-AC4F-418D-AE19-62706E023703}">
                      <ahyp:hlinkClr xmlns:ahyp="http://schemas.microsoft.com/office/drawing/2018/hyperlinkcolor" val="tx"/>
                    </a:ext>
                  </a:extLst>
                </a:hlinkClick>
              </a:rPr>
              <a:t>: the AI reproduction of </a:t>
            </a:r>
            <a:r>
              <a:rPr lang="fr-FR" b="1" dirty="0" err="1">
                <a:solidFill>
                  <a:schemeClr val="bg2"/>
                </a:solidFill>
                <a:hlinkClick r:id="rId5">
                  <a:extLst>
                    <a:ext uri="{A12FA001-AC4F-418D-AE19-62706E023703}">
                      <ahyp:hlinkClr xmlns:ahyp="http://schemas.microsoft.com/office/drawing/2018/hyperlinkcolor" val="tx"/>
                    </a:ext>
                  </a:extLst>
                </a:hlinkClick>
              </a:rPr>
              <a:t>biased</a:t>
            </a:r>
            <a:r>
              <a:rPr lang="fr-FR" b="1" dirty="0">
                <a:solidFill>
                  <a:schemeClr val="bg2"/>
                </a:solidFill>
                <a:hlinkClick r:id="rId5">
                  <a:extLst>
                    <a:ext uri="{A12FA001-AC4F-418D-AE19-62706E023703}">
                      <ahyp:hlinkClr xmlns:ahyp="http://schemas.microsoft.com/office/drawing/2018/hyperlinkcolor" val="tx"/>
                    </a:ext>
                  </a:extLst>
                </a:hlinkClick>
              </a:rPr>
              <a:t> </a:t>
            </a:r>
            <a:r>
              <a:rPr lang="fr-FR" b="1" dirty="0" err="1">
                <a:solidFill>
                  <a:schemeClr val="bg2"/>
                </a:solidFill>
                <a:hlinkClick r:id="rId5">
                  <a:extLst>
                    <a:ext uri="{A12FA001-AC4F-418D-AE19-62706E023703}">
                      <ahyp:hlinkClr xmlns:ahyp="http://schemas.microsoft.com/office/drawing/2018/hyperlinkcolor" val="tx"/>
                    </a:ext>
                  </a:extLst>
                </a:hlinkClick>
              </a:rPr>
              <a:t>imagery</a:t>
            </a:r>
            <a:r>
              <a:rPr lang="fr-FR" b="1" dirty="0">
                <a:solidFill>
                  <a:schemeClr val="bg2"/>
                </a:solidFill>
                <a:hlinkClick r:id="rId5">
                  <a:extLst>
                    <a:ext uri="{A12FA001-AC4F-418D-AE19-62706E023703}">
                      <ahyp:hlinkClr xmlns:ahyp="http://schemas.microsoft.com/office/drawing/2018/hyperlinkcolor" val="tx"/>
                    </a:ext>
                  </a:extLst>
                </a:hlinkClick>
              </a:rPr>
              <a:t> in global </a:t>
            </a:r>
            <a:r>
              <a:rPr lang="fr-FR" b="1" dirty="0" err="1">
                <a:solidFill>
                  <a:schemeClr val="bg2"/>
                </a:solidFill>
                <a:hlinkClick r:id="rId5">
                  <a:extLst>
                    <a:ext uri="{A12FA001-AC4F-418D-AE19-62706E023703}">
                      <ahyp:hlinkClr xmlns:ahyp="http://schemas.microsoft.com/office/drawing/2018/hyperlinkcolor" val="tx"/>
                    </a:ext>
                  </a:extLst>
                </a:hlinkClick>
              </a:rPr>
              <a:t>health</a:t>
            </a:r>
            <a:r>
              <a:rPr lang="fr-FR" b="1" dirty="0">
                <a:solidFill>
                  <a:schemeClr val="bg2"/>
                </a:solidFill>
                <a:hlinkClick r:id="rId5">
                  <a:extLst>
                    <a:ext uri="{A12FA001-AC4F-418D-AE19-62706E023703}">
                      <ahyp:hlinkClr xmlns:ahyp="http://schemas.microsoft.com/office/drawing/2018/hyperlinkcolor" val="tx"/>
                    </a:ext>
                  </a:extLst>
                </a:hlinkClick>
              </a:rPr>
              <a:t> </a:t>
            </a:r>
            <a:r>
              <a:rPr lang="fr-FR" b="1" dirty="0" err="1">
                <a:solidFill>
                  <a:schemeClr val="bg2"/>
                </a:solidFill>
                <a:hlinkClick r:id="rId5">
                  <a:extLst>
                    <a:ext uri="{A12FA001-AC4F-418D-AE19-62706E023703}">
                      <ahyp:hlinkClr xmlns:ahyp="http://schemas.microsoft.com/office/drawing/2018/hyperlinkcolor" val="tx"/>
                    </a:ext>
                  </a:extLst>
                </a:hlinkClick>
              </a:rPr>
              <a:t>visuals</a:t>
            </a:r>
            <a:endParaRPr lang="fr-FR" dirty="0">
              <a:solidFill>
                <a:schemeClr val="bg2"/>
              </a:solidFill>
              <a:hlinkClick r:id="rId5">
                <a:extLst>
                  <a:ext uri="{A12FA001-AC4F-418D-AE19-62706E023703}">
                    <ahyp:hlinkClr xmlns:ahyp="http://schemas.microsoft.com/office/drawing/2018/hyperlinkcolor" val="tx"/>
                  </a:ext>
                </a:extLst>
              </a:hlinkClick>
            </a:endParaRPr>
          </a:p>
        </p:txBody>
      </p:sp>
      <p:sp>
        <p:nvSpPr>
          <p:cNvPr id="12" name="Espace réservé du texte 11">
            <a:extLst>
              <a:ext uri="{FF2B5EF4-FFF2-40B4-BE49-F238E27FC236}">
                <a16:creationId xmlns:a16="http://schemas.microsoft.com/office/drawing/2014/main" id="{3E54EEC5-B580-3867-BFC7-785F3499548E}"/>
              </a:ext>
            </a:extLst>
          </p:cNvPr>
          <p:cNvSpPr>
            <a:spLocks noGrp="1"/>
          </p:cNvSpPr>
          <p:nvPr>
            <p:ph type="body" idx="14"/>
          </p:nvPr>
        </p:nvSpPr>
        <p:spPr>
          <a:xfrm>
            <a:off x="4559823" y="1030934"/>
            <a:ext cx="1878499" cy="1130990"/>
          </a:xfrm>
        </p:spPr>
        <p:txBody>
          <a:bodyPr/>
          <a:lstStyle/>
          <a:p>
            <a:pPr algn="ctr"/>
            <a:r>
              <a:rPr lang="fr-FR" b="1" dirty="0">
                <a:solidFill>
                  <a:schemeClr val="bg2"/>
                </a:solidFill>
                <a:hlinkClick r:id="rId6">
                  <a:extLst>
                    <a:ext uri="{A12FA001-AC4F-418D-AE19-62706E023703}">
                      <ahyp:hlinkClr xmlns:ahyp="http://schemas.microsoft.com/office/drawing/2018/hyperlinkcolor" val="tx"/>
                    </a:ext>
                  </a:extLst>
                </a:hlinkClick>
              </a:rPr>
              <a:t>How AI </a:t>
            </a:r>
            <a:r>
              <a:rPr lang="fr-FR" b="1" dirty="0" err="1">
                <a:solidFill>
                  <a:schemeClr val="bg2"/>
                </a:solidFill>
                <a:hlinkClick r:id="rId6">
                  <a:extLst>
                    <a:ext uri="{A12FA001-AC4F-418D-AE19-62706E023703}">
                      <ahyp:hlinkClr xmlns:ahyp="http://schemas.microsoft.com/office/drawing/2018/hyperlinkcolor" val="tx"/>
                    </a:ext>
                  </a:extLst>
                </a:hlinkClick>
              </a:rPr>
              <a:t>reduces</a:t>
            </a:r>
            <a:r>
              <a:rPr lang="fr-FR" b="1" dirty="0">
                <a:solidFill>
                  <a:schemeClr val="bg2"/>
                </a:solidFill>
                <a:hlinkClick r:id="rId6">
                  <a:extLst>
                    <a:ext uri="{A12FA001-AC4F-418D-AE19-62706E023703}">
                      <ahyp:hlinkClr xmlns:ahyp="http://schemas.microsoft.com/office/drawing/2018/hyperlinkcolor" val="tx"/>
                    </a:ext>
                  </a:extLst>
                </a:hlinkClick>
              </a:rPr>
              <a:t> the world to </a:t>
            </a:r>
            <a:r>
              <a:rPr lang="fr-FR" b="1" dirty="0" err="1">
                <a:solidFill>
                  <a:schemeClr val="bg2"/>
                </a:solidFill>
                <a:hlinkClick r:id="rId6">
                  <a:extLst>
                    <a:ext uri="{A12FA001-AC4F-418D-AE19-62706E023703}">
                      <ahyp:hlinkClr xmlns:ahyp="http://schemas.microsoft.com/office/drawing/2018/hyperlinkcolor" val="tx"/>
                    </a:ext>
                  </a:extLst>
                </a:hlinkClick>
              </a:rPr>
              <a:t>stereotypes</a:t>
            </a:r>
            <a:endParaRPr lang="fr-FR" b="1" dirty="0">
              <a:solidFill>
                <a:schemeClr val="bg2"/>
              </a:solidFill>
              <a:hlinkClick r:id="" action="ppaction://noaction">
                <a:extLst>
                  <a:ext uri="{A12FA001-AC4F-418D-AE19-62706E023703}">
                    <ahyp:hlinkClr xmlns:ahyp="http://schemas.microsoft.com/office/drawing/2018/hyperlinkcolor" val="tx"/>
                  </a:ext>
                </a:extLst>
              </a:hlinkClick>
            </a:endParaRPr>
          </a:p>
        </p:txBody>
      </p:sp>
      <p:pic>
        <p:nvPicPr>
          <p:cNvPr id="25" name="Espace réservé pour une image  24" descr="Une image contenant Visage humain, homme, capture d’écran, personne&#10;&#10;Le contenu généré par l’IA peut être incorrect.">
            <a:extLst>
              <a:ext uri="{FF2B5EF4-FFF2-40B4-BE49-F238E27FC236}">
                <a16:creationId xmlns:a16="http://schemas.microsoft.com/office/drawing/2014/main" id="{73B05FB0-30DC-C7EE-5EFB-16075E95C90E}"/>
              </a:ext>
            </a:extLst>
          </p:cNvPr>
          <p:cNvPicPr>
            <a:picLocks noGrp="1" noChangeAspect="1"/>
          </p:cNvPicPr>
          <p:nvPr>
            <p:ph type="pic" idx="2"/>
          </p:nvPr>
        </p:nvPicPr>
        <p:blipFill>
          <a:blip r:embed="rId7" cstate="screen">
            <a:extLst>
              <a:ext uri="{28A0092B-C50C-407E-A947-70E740481C1C}">
                <a14:useLocalDpi xmlns:a14="http://schemas.microsoft.com/office/drawing/2010/main"/>
              </a:ext>
            </a:extLst>
          </a:blip>
          <a:srcRect l="30187" r="30187"/>
          <a:stretch/>
        </p:blipFill>
        <p:spPr/>
      </p:pic>
    </p:spTree>
    <p:extLst>
      <p:ext uri="{BB962C8B-B14F-4D97-AF65-F5344CB8AC3E}">
        <p14:creationId xmlns:p14="http://schemas.microsoft.com/office/powerpoint/2010/main" val="70044839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9"/>
          <p:cNvSpPr txBox="1">
            <a:spLocks noGrp="1"/>
          </p:cNvSpPr>
          <p:nvPr>
            <p:ph type="body" idx="2"/>
          </p:nvPr>
        </p:nvSpPr>
        <p:spPr>
          <a:xfrm>
            <a:off x="771865" y="2556258"/>
            <a:ext cx="3042898" cy="5174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Activity 2</a:t>
            </a:r>
          </a:p>
        </p:txBody>
      </p:sp>
      <p:sp>
        <p:nvSpPr>
          <p:cNvPr id="4" name="Espace réservé du texte 3">
            <a:extLst>
              <a:ext uri="{FF2B5EF4-FFF2-40B4-BE49-F238E27FC236}">
                <a16:creationId xmlns:a16="http://schemas.microsoft.com/office/drawing/2014/main" id="{C420591B-0CFC-CA98-8895-1E059673B41C}"/>
              </a:ext>
            </a:extLst>
          </p:cNvPr>
          <p:cNvSpPr>
            <a:spLocks noGrp="1"/>
          </p:cNvSpPr>
          <p:nvPr>
            <p:ph type="body" idx="4"/>
          </p:nvPr>
        </p:nvSpPr>
        <p:spPr/>
        <p:txBody>
          <a:bodyPr/>
          <a:lstStyle/>
          <a:p>
            <a:pPr marL="228600" indent="0" algn="just"/>
            <a:r>
              <a:rPr lang="en-US" dirty="0">
                <a:solidFill>
                  <a:srgbClr val="002060"/>
                </a:solidFill>
                <a:cs typeface="Arial"/>
              </a:rPr>
              <a:t>Let's find out how AI interprets prompts and identifies biases in generated representations.</a:t>
            </a:r>
            <a:endParaRPr lang="fr-FR" dirty="0">
              <a:solidFill>
                <a:srgbClr val="002060"/>
              </a:solidFill>
            </a:endParaRPr>
          </a:p>
          <a:p>
            <a:pPr marL="228600" indent="0" algn="just"/>
            <a:r>
              <a:rPr lang="en-US" dirty="0">
                <a:solidFill>
                  <a:srgbClr val="002060"/>
                </a:solidFill>
                <a:cs typeface="Arial"/>
              </a:rPr>
              <a:t>Compare the results between different AI tools!</a:t>
            </a:r>
            <a:endParaRPr lang="en-US" dirty="0">
              <a:solidFill>
                <a:srgbClr val="002060"/>
              </a:solidFill>
            </a:endParaRPr>
          </a:p>
          <a:p>
            <a:pPr algn="just"/>
            <a:br>
              <a:rPr lang="en-US" dirty="0"/>
            </a:br>
            <a:endParaRPr lang="en-US" dirty="0"/>
          </a:p>
          <a:p>
            <a:endParaRPr lang="fr-FR" dirty="0"/>
          </a:p>
        </p:txBody>
      </p:sp>
      <p:sp>
        <p:nvSpPr>
          <p:cNvPr id="5" name="Espace réservé du texte 4">
            <a:extLst>
              <a:ext uri="{FF2B5EF4-FFF2-40B4-BE49-F238E27FC236}">
                <a16:creationId xmlns:a16="http://schemas.microsoft.com/office/drawing/2014/main" id="{397FA0F7-DDBC-8485-5783-BB3A9435ECB2}"/>
              </a:ext>
            </a:extLst>
          </p:cNvPr>
          <p:cNvSpPr>
            <a:spLocks noGrp="1"/>
          </p:cNvSpPr>
          <p:nvPr>
            <p:ph type="body" idx="5"/>
          </p:nvPr>
        </p:nvSpPr>
        <p:spPr>
          <a:xfrm>
            <a:off x="4188587" y="425072"/>
            <a:ext cx="7367357" cy="803654"/>
          </a:xfrm>
        </p:spPr>
        <p: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Explore biases in image-generating AI tools!</a:t>
            </a:r>
            <a:endParaRPr lang="fr-FR" sz="3200" dirty="0">
              <a:latin typeface="Calibri" panose="020F0502020204030204" pitchFamily="34" charset="0"/>
              <a:ea typeface="Calibri" panose="020F0502020204030204" pitchFamily="34" charset="0"/>
              <a:cs typeface="Calibri" panose="020F0502020204030204" pitchFamily="34" charset="0"/>
            </a:endParaRPr>
          </a:p>
        </p:txBody>
      </p:sp>
      <p:sp>
        <p:nvSpPr>
          <p:cNvPr id="286" name="Google Shape;286;p9"/>
          <p:cNvSpPr/>
          <p:nvPr/>
        </p:nvSpPr>
        <p:spPr>
          <a:xfrm>
            <a:off x="391600" y="0"/>
            <a:ext cx="3423163" cy="2456761"/>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6686524" y="5320365"/>
            <a:ext cx="1061468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Let’s go!</a:t>
            </a:r>
          </a:p>
        </p:txBody>
      </p:sp>
      <p:pic>
        <p:nvPicPr>
          <p:cNvPr id="11" name="Picture 10">
            <a:extLst>
              <a:ext uri="{FF2B5EF4-FFF2-40B4-BE49-F238E27FC236}">
                <a16:creationId xmlns:a16="http://schemas.microsoft.com/office/drawing/2014/main" id="{E757E201-FEF1-BB12-4130-8ECEA2F3F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9967" y="3490251"/>
            <a:ext cx="3660228" cy="3660228"/>
          </a:xfrm>
          <a:prstGeom prst="rect">
            <a:avLst/>
          </a:prstGeom>
        </p:spPr>
      </p:pic>
    </p:spTree>
    <p:extLst>
      <p:ext uri="{BB962C8B-B14F-4D97-AF65-F5344CB8AC3E}">
        <p14:creationId xmlns:p14="http://schemas.microsoft.com/office/powerpoint/2010/main" val="328256313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Ethics</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6" name="Espace réservé pour une image  4">
            <a:extLst>
              <a:ext uri="{FF2B5EF4-FFF2-40B4-BE49-F238E27FC236}">
                <a16:creationId xmlns:a16="http://schemas.microsoft.com/office/drawing/2014/main" id="{3D1010BF-1E72-F3E1-E3E1-5E77A878406C}"/>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5635625" y="1730375"/>
            <a:ext cx="6559550" cy="4556125"/>
          </a:xfr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7BDBBCD-E8B1-CA06-70C1-E0ADA46AFB08}"/>
              </a:ext>
            </a:extLst>
          </p:cNvPr>
          <p:cNvSpPr>
            <a:spLocks noGrp="1"/>
          </p:cNvSpPr>
          <p:nvPr>
            <p:ph type="body" idx="1"/>
          </p:nvPr>
        </p:nvSpPr>
        <p:spPr>
          <a:xfrm>
            <a:off x="121920" y="-864515"/>
            <a:ext cx="5557520" cy="6707903"/>
          </a:xfrm>
        </p:spPr>
        <p:txBody>
          <a:bodyPr>
            <a:normAutofit/>
          </a:bodyPr>
          <a:lstStyle/>
          <a:p>
            <a:r>
              <a:rPr lang="fr-FR" sz="2400" b="1" i="0" u="sng" dirty="0" err="1">
                <a:solidFill>
                  <a:schemeClr val="bg1"/>
                </a:solidFill>
                <a:cs typeface="Arial"/>
              </a:rPr>
              <a:t>Step</a:t>
            </a:r>
            <a:r>
              <a:rPr lang="fr-FR" sz="2400" b="1" i="0" u="sng" dirty="0">
                <a:solidFill>
                  <a:schemeClr val="bg1"/>
                </a:solidFill>
                <a:cs typeface="Arial"/>
              </a:rPr>
              <a:t> 1: </a:t>
            </a:r>
            <a:r>
              <a:rPr lang="fr-FR" sz="2400" b="1" i="0" u="sng" dirty="0" err="1">
                <a:solidFill>
                  <a:schemeClr val="bg1"/>
                </a:solidFill>
                <a:cs typeface="Arial"/>
              </a:rPr>
              <a:t>Preparation</a:t>
            </a:r>
            <a:endParaRPr lang="fr-FR" sz="2400" b="1" dirty="0">
              <a:solidFill>
                <a:schemeClr val="bg1"/>
              </a:solidFill>
            </a:endParaRPr>
          </a:p>
          <a:p>
            <a:endParaRPr lang="fr-FR" sz="2400" i="0" dirty="0">
              <a:solidFill>
                <a:schemeClr val="bg1"/>
              </a:solidFill>
              <a:cs typeface="Arial"/>
            </a:endParaRPr>
          </a:p>
          <a:p>
            <a:r>
              <a:rPr lang="fr-FR" sz="2400" i="0" dirty="0" err="1">
                <a:solidFill>
                  <a:schemeClr val="bg1"/>
                </a:solidFill>
                <a:cs typeface="Arial"/>
              </a:rPr>
              <a:t>Choose</a:t>
            </a:r>
            <a:r>
              <a:rPr lang="fr-FR" sz="2400" i="0" dirty="0">
                <a:solidFill>
                  <a:schemeClr val="bg1"/>
                </a:solidFill>
                <a:cs typeface="Arial"/>
              </a:rPr>
              <a:t> </a:t>
            </a:r>
            <a:r>
              <a:rPr lang="fr-FR" sz="2400" i="0" dirty="0" err="1">
                <a:solidFill>
                  <a:schemeClr val="bg1"/>
                </a:solidFill>
                <a:cs typeface="Arial"/>
              </a:rPr>
              <a:t>two</a:t>
            </a:r>
            <a:r>
              <a:rPr lang="fr-FR" sz="2400" i="0" dirty="0">
                <a:solidFill>
                  <a:schemeClr val="bg1"/>
                </a:solidFill>
                <a:cs typeface="Arial"/>
              </a:rPr>
              <a:t> image-</a:t>
            </a:r>
            <a:r>
              <a:rPr lang="fr-FR" sz="2400" i="0" dirty="0" err="1">
                <a:solidFill>
                  <a:schemeClr val="bg1"/>
                </a:solidFill>
                <a:cs typeface="Arial"/>
              </a:rPr>
              <a:t>generating</a:t>
            </a:r>
            <a:r>
              <a:rPr lang="fr-FR" sz="2400" i="0" dirty="0">
                <a:solidFill>
                  <a:schemeClr val="bg1"/>
                </a:solidFill>
                <a:cs typeface="Arial"/>
              </a:rPr>
              <a:t> AI </a:t>
            </a:r>
            <a:r>
              <a:rPr lang="fr-FR" sz="2400" i="0" dirty="0" err="1">
                <a:solidFill>
                  <a:schemeClr val="bg1"/>
                </a:solidFill>
                <a:cs typeface="Arial"/>
              </a:rPr>
              <a:t>tools</a:t>
            </a:r>
            <a:r>
              <a:rPr lang="fr-FR" sz="2400" i="0" dirty="0">
                <a:solidFill>
                  <a:schemeClr val="bg1"/>
                </a:solidFill>
                <a:cs typeface="Arial"/>
              </a:rPr>
              <a:t> </a:t>
            </a:r>
            <a:r>
              <a:rPr lang="fr-FR" sz="2400" i="0" dirty="0" err="1">
                <a:solidFill>
                  <a:schemeClr val="bg1"/>
                </a:solidFill>
                <a:cs typeface="Arial"/>
              </a:rPr>
              <a:t>from</a:t>
            </a:r>
            <a:r>
              <a:rPr lang="fr-FR" sz="2400" i="0" dirty="0">
                <a:solidFill>
                  <a:schemeClr val="bg1"/>
                </a:solidFill>
                <a:cs typeface="Arial"/>
              </a:rPr>
              <a:t> </a:t>
            </a:r>
            <a:r>
              <a:rPr lang="fr-FR" sz="2400" i="0" dirty="0" err="1">
                <a:solidFill>
                  <a:schemeClr val="bg1"/>
                </a:solidFill>
                <a:cs typeface="Arial"/>
              </a:rPr>
              <a:t>those</a:t>
            </a:r>
            <a:r>
              <a:rPr lang="fr-FR" sz="2400" i="0" dirty="0">
                <a:solidFill>
                  <a:schemeClr val="bg1"/>
                </a:solidFill>
                <a:cs typeface="Arial"/>
              </a:rPr>
              <a:t> </a:t>
            </a:r>
            <a:r>
              <a:rPr lang="fr-FR" sz="2400" i="0" dirty="0" err="1">
                <a:solidFill>
                  <a:schemeClr val="bg1"/>
                </a:solidFill>
                <a:cs typeface="Arial"/>
              </a:rPr>
              <a:t>suggested</a:t>
            </a:r>
            <a:r>
              <a:rPr lang="fr-FR" sz="2400" i="0" dirty="0">
                <a:solidFill>
                  <a:schemeClr val="bg1"/>
                </a:solidFill>
                <a:cs typeface="Arial"/>
              </a:rPr>
              <a:t> to the right. </a:t>
            </a:r>
            <a:endParaRPr lang="fr-FR" sz="2400" dirty="0">
              <a:solidFill>
                <a:schemeClr val="bg1"/>
              </a:solidFill>
            </a:endParaRPr>
          </a:p>
          <a:p>
            <a:endParaRPr lang="fr-FR" sz="2400" i="0" dirty="0">
              <a:solidFill>
                <a:schemeClr val="bg1"/>
              </a:solidFill>
              <a:cs typeface="Arial"/>
            </a:endParaRPr>
          </a:p>
          <a:p>
            <a:r>
              <a:rPr lang="fr-FR" sz="2400" dirty="0">
                <a:solidFill>
                  <a:schemeClr val="bg1"/>
                </a:solidFill>
              </a:rPr>
              <a:t>If </a:t>
            </a:r>
            <a:r>
              <a:rPr lang="fr-FR" sz="2400" dirty="0" err="1">
                <a:solidFill>
                  <a:schemeClr val="bg1"/>
                </a:solidFill>
              </a:rPr>
              <a:t>this</a:t>
            </a:r>
            <a:r>
              <a:rPr lang="fr-FR" sz="2400" dirty="0">
                <a:solidFill>
                  <a:schemeClr val="bg1"/>
                </a:solidFill>
              </a:rPr>
              <a:t> </a:t>
            </a:r>
            <a:r>
              <a:rPr lang="fr-FR" sz="2400" dirty="0" err="1">
                <a:solidFill>
                  <a:schemeClr val="bg1"/>
                </a:solidFill>
              </a:rPr>
              <a:t>activity</a:t>
            </a:r>
            <a:r>
              <a:rPr lang="fr-FR" sz="2400" dirty="0">
                <a:solidFill>
                  <a:schemeClr val="bg1"/>
                </a:solidFill>
              </a:rPr>
              <a:t> </a:t>
            </a:r>
            <a:r>
              <a:rPr lang="fr-FR" sz="2400" dirty="0" err="1">
                <a:solidFill>
                  <a:schemeClr val="bg1"/>
                </a:solidFill>
              </a:rPr>
              <a:t>is</a:t>
            </a:r>
            <a:r>
              <a:rPr lang="fr-FR" sz="2400" dirty="0">
                <a:solidFill>
                  <a:schemeClr val="bg1"/>
                </a:solidFill>
              </a:rPr>
              <a:t> </a:t>
            </a:r>
            <a:r>
              <a:rPr lang="fr-FR" sz="2400" dirty="0" err="1">
                <a:solidFill>
                  <a:schemeClr val="bg1"/>
                </a:solidFill>
              </a:rPr>
              <a:t>done</a:t>
            </a:r>
            <a:r>
              <a:rPr lang="fr-FR" sz="2400" dirty="0">
                <a:solidFill>
                  <a:schemeClr val="bg1"/>
                </a:solidFill>
              </a:rPr>
              <a:t> in a group, </a:t>
            </a:r>
            <a:r>
              <a:rPr lang="fr-FR" sz="2400" dirty="0">
                <a:solidFill>
                  <a:schemeClr val="bg1"/>
                </a:solidFill>
                <a:cs typeface="Arial"/>
              </a:rPr>
              <a:t> </a:t>
            </a:r>
            <a:r>
              <a:rPr lang="fr-FR" sz="2400" dirty="0" err="1">
                <a:solidFill>
                  <a:schemeClr val="bg1"/>
                </a:solidFill>
                <a:cs typeface="Arial"/>
              </a:rPr>
              <a:t>everyone</a:t>
            </a:r>
            <a:r>
              <a:rPr lang="fr-FR" sz="2400" dirty="0">
                <a:solidFill>
                  <a:schemeClr val="bg1"/>
                </a:solidFill>
                <a:cs typeface="Arial"/>
              </a:rPr>
              <a:t> can chose a </a:t>
            </a:r>
            <a:r>
              <a:rPr lang="fr-FR" sz="2400" dirty="0" err="1">
                <a:solidFill>
                  <a:schemeClr val="bg1"/>
                </a:solidFill>
                <a:cs typeface="Arial"/>
              </a:rPr>
              <a:t>different</a:t>
            </a:r>
            <a:r>
              <a:rPr lang="fr-FR" sz="2400" dirty="0">
                <a:solidFill>
                  <a:schemeClr val="bg1"/>
                </a:solidFill>
                <a:cs typeface="Arial"/>
              </a:rPr>
              <a:t> </a:t>
            </a:r>
            <a:r>
              <a:rPr lang="fr-FR" sz="2400" dirty="0" err="1">
                <a:solidFill>
                  <a:schemeClr val="bg1"/>
                </a:solidFill>
                <a:cs typeface="Arial"/>
              </a:rPr>
              <a:t>tool</a:t>
            </a:r>
            <a:r>
              <a:rPr lang="fr-FR" sz="2400" dirty="0">
                <a:solidFill>
                  <a:schemeClr val="bg1"/>
                </a:solidFill>
                <a:cs typeface="Arial"/>
              </a:rPr>
              <a:t> to </a:t>
            </a:r>
            <a:r>
              <a:rPr lang="fr-FR" sz="2400" dirty="0" err="1">
                <a:solidFill>
                  <a:schemeClr val="bg1"/>
                </a:solidFill>
                <a:cs typeface="Arial"/>
              </a:rPr>
              <a:t>be</a:t>
            </a:r>
            <a:r>
              <a:rPr lang="fr-FR" sz="2400" dirty="0">
                <a:solidFill>
                  <a:schemeClr val="bg1"/>
                </a:solidFill>
                <a:cs typeface="Arial"/>
              </a:rPr>
              <a:t> able to compare the </a:t>
            </a:r>
            <a:r>
              <a:rPr lang="fr-FR" sz="2400" dirty="0" err="1">
                <a:solidFill>
                  <a:schemeClr val="bg1"/>
                </a:solidFill>
                <a:cs typeface="Arial"/>
              </a:rPr>
              <a:t>results</a:t>
            </a:r>
            <a:r>
              <a:rPr lang="fr-FR" sz="2400" dirty="0">
                <a:solidFill>
                  <a:schemeClr val="bg1"/>
                </a:solidFill>
                <a:cs typeface="Arial"/>
              </a:rPr>
              <a:t>.</a:t>
            </a:r>
            <a:endParaRPr lang="fr-FR" sz="2400" dirty="0">
              <a:solidFill>
                <a:schemeClr val="bg1"/>
              </a:solidFill>
            </a:endParaRPr>
          </a:p>
          <a:p>
            <a:br>
              <a:rPr lang="en-US" sz="2400" dirty="0"/>
            </a:br>
            <a:endParaRPr lang="en-US" sz="2400" dirty="0"/>
          </a:p>
          <a:p>
            <a:endParaRPr lang="fr-FR" sz="1100" i="0" dirty="0">
              <a:solidFill>
                <a:srgbClr val="000000"/>
              </a:solidFill>
              <a:latin typeface="Arial"/>
              <a:cs typeface="Arial"/>
            </a:endParaRPr>
          </a:p>
        </p:txBody>
      </p:sp>
      <p:sp>
        <p:nvSpPr>
          <p:cNvPr id="5" name="ZoneTexte 4">
            <a:extLst>
              <a:ext uri="{FF2B5EF4-FFF2-40B4-BE49-F238E27FC236}">
                <a16:creationId xmlns:a16="http://schemas.microsoft.com/office/drawing/2014/main" id="{562F600C-CED6-4E62-7F70-56ED9F7821AD}"/>
              </a:ext>
            </a:extLst>
          </p:cNvPr>
          <p:cNvSpPr txBox="1"/>
          <p:nvPr/>
        </p:nvSpPr>
        <p:spPr>
          <a:xfrm>
            <a:off x="6096000" y="659011"/>
            <a:ext cx="5466080"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002060"/>
                </a:solidFill>
                <a:latin typeface="Calibri"/>
              </a:rPr>
              <a:t>List of AI </a:t>
            </a:r>
            <a:r>
              <a:rPr lang="fr-FR" sz="2400" b="1" dirty="0" err="1">
                <a:solidFill>
                  <a:srgbClr val="002060"/>
                </a:solidFill>
                <a:latin typeface="Calibri"/>
              </a:rPr>
              <a:t>tools</a:t>
            </a:r>
            <a:endParaRPr lang="fr-FR" sz="2400" b="1" dirty="0">
              <a:solidFill>
                <a:srgbClr val="002060"/>
              </a:solidFill>
              <a:latin typeface="Calibri"/>
            </a:endParaRPr>
          </a:p>
          <a:p>
            <a:pPr marL="285750" indent="-285750">
              <a:buFont typeface="Arial,Sans-Serif"/>
              <a:buChar char="•"/>
            </a:pPr>
            <a:r>
              <a:rPr lang="fr-FR" sz="2400" dirty="0">
                <a:solidFill>
                  <a:srgbClr val="002060"/>
                </a:solidFill>
                <a:latin typeface="Calibri"/>
              </a:rPr>
              <a:t>Adobe Express (</a:t>
            </a:r>
            <a:r>
              <a:rPr lang="fr-FR" sz="2400" dirty="0" err="1">
                <a:solidFill>
                  <a:srgbClr val="002060"/>
                </a:solidFill>
                <a:latin typeface="Calibri"/>
              </a:rPr>
              <a:t>account</a:t>
            </a:r>
            <a:r>
              <a:rPr lang="fr-FR" sz="2400" dirty="0">
                <a:solidFill>
                  <a:srgbClr val="002060"/>
                </a:solidFill>
                <a:latin typeface="Calibri"/>
              </a:rPr>
              <a:t> </a:t>
            </a:r>
            <a:r>
              <a:rPr lang="fr-FR" sz="2400" dirty="0" err="1">
                <a:solidFill>
                  <a:srgbClr val="002060"/>
                </a:solidFill>
                <a:latin typeface="Calibri"/>
              </a:rPr>
              <a:t>needed</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Magic Studio (no </a:t>
            </a:r>
            <a:r>
              <a:rPr lang="fr-FR" sz="2400" dirty="0" err="1">
                <a:solidFill>
                  <a:srgbClr val="002060"/>
                </a:solidFill>
                <a:latin typeface="Calibri"/>
              </a:rPr>
              <a:t>account</a:t>
            </a:r>
            <a:r>
              <a:rPr lang="fr-FR" sz="2400" dirty="0">
                <a:solidFill>
                  <a:srgbClr val="002060"/>
                </a:solidFill>
                <a:latin typeface="Calibri"/>
              </a:rPr>
              <a:t> </a:t>
            </a:r>
            <a:r>
              <a:rPr lang="fr-FR" sz="2400" dirty="0" err="1">
                <a:solidFill>
                  <a:srgbClr val="002060"/>
                </a:solidFill>
                <a:latin typeface="Calibri"/>
              </a:rPr>
              <a:t>required</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getimg.ai (</a:t>
            </a:r>
            <a:r>
              <a:rPr lang="fr-FR" sz="2400" dirty="0" err="1">
                <a:solidFill>
                  <a:srgbClr val="002060"/>
                </a:solidFill>
                <a:latin typeface="Calibri"/>
              </a:rPr>
              <a:t>account</a:t>
            </a:r>
            <a:r>
              <a:rPr lang="fr-FR" sz="2400" dirty="0">
                <a:solidFill>
                  <a:srgbClr val="002060"/>
                </a:solidFill>
                <a:latin typeface="Calibri"/>
              </a:rPr>
              <a:t> </a:t>
            </a:r>
            <a:r>
              <a:rPr lang="fr-FR" sz="2400" dirty="0" err="1">
                <a:solidFill>
                  <a:srgbClr val="002060"/>
                </a:solidFill>
                <a:latin typeface="Calibri"/>
              </a:rPr>
              <a:t>required</a:t>
            </a:r>
            <a:r>
              <a:rPr lang="fr-FR" sz="2400" dirty="0">
                <a:solidFill>
                  <a:srgbClr val="002060"/>
                </a:solidFill>
                <a:latin typeface="Calibri"/>
              </a:rPr>
              <a:t>) ​</a:t>
            </a:r>
          </a:p>
          <a:p>
            <a:pPr marL="285750" indent="-285750">
              <a:buFont typeface="Arial,Sans-Serif"/>
              <a:buChar char="•"/>
            </a:pPr>
            <a:r>
              <a:rPr lang="fr-FR" sz="2400" dirty="0" err="1">
                <a:solidFill>
                  <a:srgbClr val="002060"/>
                </a:solidFill>
                <a:latin typeface="Calibri"/>
              </a:rPr>
              <a:t>imagine.art</a:t>
            </a:r>
            <a:r>
              <a:rPr lang="fr-FR" sz="2400" dirty="0">
                <a:solidFill>
                  <a:srgbClr val="002060"/>
                </a:solidFill>
                <a:latin typeface="Calibri"/>
              </a:rPr>
              <a:t> (</a:t>
            </a:r>
            <a:r>
              <a:rPr lang="fr-FR" sz="2400" dirty="0" err="1">
                <a:solidFill>
                  <a:srgbClr val="002060"/>
                </a:solidFill>
                <a:latin typeface="Calibri"/>
              </a:rPr>
              <a:t>account</a:t>
            </a:r>
            <a:r>
              <a:rPr lang="fr-FR" sz="2400" dirty="0">
                <a:solidFill>
                  <a:srgbClr val="002060"/>
                </a:solidFill>
                <a:latin typeface="Calibri"/>
              </a:rPr>
              <a:t> </a:t>
            </a:r>
            <a:r>
              <a:rPr lang="fr-FR" sz="2400" dirty="0" err="1">
                <a:solidFill>
                  <a:srgbClr val="002060"/>
                </a:solidFill>
                <a:latin typeface="Calibri"/>
              </a:rPr>
              <a:t>needed</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Leonardo AI​</a:t>
            </a:r>
          </a:p>
          <a:p>
            <a:pPr marL="285750" indent="-285750">
              <a:buFont typeface="Arial,Sans-Serif"/>
              <a:buChar char="•"/>
            </a:pPr>
            <a:r>
              <a:rPr lang="fr-FR" sz="2400" dirty="0" err="1">
                <a:solidFill>
                  <a:srgbClr val="002060"/>
                </a:solidFill>
                <a:latin typeface="Calibri"/>
              </a:rPr>
              <a:t>ChatGPT</a:t>
            </a:r>
            <a:r>
              <a:rPr lang="fr-FR" sz="2400" dirty="0">
                <a:solidFill>
                  <a:srgbClr val="002060"/>
                </a:solidFill>
                <a:latin typeface="Calibri"/>
              </a:rPr>
              <a:t>​</a:t>
            </a:r>
          </a:p>
          <a:p>
            <a:r>
              <a:rPr lang="en-US" sz="2400" dirty="0">
                <a:solidFill>
                  <a:srgbClr val="002060"/>
                </a:solidFill>
                <a:latin typeface="Calibri"/>
              </a:rPr>
              <a:t>​</a:t>
            </a:r>
            <a:endParaRPr lang="en-US" sz="2400" dirty="0">
              <a:latin typeface="Calibri"/>
            </a:endParaRPr>
          </a:p>
          <a:p>
            <a:r>
              <a:rPr lang="fr-FR" sz="2400" dirty="0" err="1">
                <a:solidFill>
                  <a:srgbClr val="002060"/>
                </a:solidFill>
                <a:latin typeface="Calibri"/>
              </a:rPr>
              <a:t>Ensure</a:t>
            </a:r>
            <a:r>
              <a:rPr lang="fr-FR" sz="2400" dirty="0">
                <a:solidFill>
                  <a:srgbClr val="002060"/>
                </a:solidFill>
                <a:latin typeface="Calibri"/>
              </a:rPr>
              <a:t> </a:t>
            </a:r>
            <a:r>
              <a:rPr lang="fr-FR" sz="2400" dirty="0" err="1">
                <a:solidFill>
                  <a:srgbClr val="002060"/>
                </a:solidFill>
                <a:latin typeface="Calibri"/>
              </a:rPr>
              <a:t>you</a:t>
            </a:r>
            <a:r>
              <a:rPr lang="fr-FR" sz="2400" dirty="0">
                <a:solidFill>
                  <a:srgbClr val="002060"/>
                </a:solidFill>
                <a:latin typeface="Calibri"/>
              </a:rPr>
              <a:t> have </a:t>
            </a:r>
            <a:r>
              <a:rPr lang="fr-FR" sz="2400" dirty="0" err="1">
                <a:solidFill>
                  <a:srgbClr val="002060"/>
                </a:solidFill>
                <a:latin typeface="Calibri"/>
              </a:rPr>
              <a:t>access</a:t>
            </a:r>
            <a:r>
              <a:rPr lang="fr-FR" sz="2400" dirty="0">
                <a:solidFill>
                  <a:srgbClr val="002060"/>
                </a:solidFill>
                <a:latin typeface="Calibri"/>
              </a:rPr>
              <a:t> to the </a:t>
            </a:r>
            <a:r>
              <a:rPr lang="fr-FR" sz="2400" dirty="0" err="1">
                <a:solidFill>
                  <a:srgbClr val="002060"/>
                </a:solidFill>
                <a:latin typeface="Calibri"/>
              </a:rPr>
              <a:t>chosen</a:t>
            </a:r>
            <a:r>
              <a:rPr lang="fr-FR" sz="2400" dirty="0">
                <a:solidFill>
                  <a:srgbClr val="002060"/>
                </a:solidFill>
                <a:latin typeface="Calibri"/>
              </a:rPr>
              <a:t> </a:t>
            </a:r>
            <a:r>
              <a:rPr lang="fr-FR" sz="2400" dirty="0" err="1">
                <a:solidFill>
                  <a:srgbClr val="002060"/>
                </a:solidFill>
                <a:latin typeface="Calibri"/>
              </a:rPr>
              <a:t>tool</a:t>
            </a:r>
            <a:r>
              <a:rPr lang="fr-FR" sz="2400" dirty="0">
                <a:solidFill>
                  <a:srgbClr val="002060"/>
                </a:solidFill>
                <a:latin typeface="Calibri"/>
              </a:rPr>
              <a:t> and know how to use </a:t>
            </a:r>
            <a:r>
              <a:rPr lang="fr-FR" sz="2400" dirty="0" err="1">
                <a:solidFill>
                  <a:srgbClr val="002060"/>
                </a:solidFill>
                <a:latin typeface="Calibri"/>
              </a:rPr>
              <a:t>it</a:t>
            </a:r>
            <a:r>
              <a:rPr lang="fr-FR" sz="2400" dirty="0">
                <a:solidFill>
                  <a:srgbClr val="002060"/>
                </a:solidFill>
                <a:latin typeface="Calibri"/>
              </a:rPr>
              <a:t>.​</a:t>
            </a:r>
            <a:br>
              <a:rPr lang="en-US" sz="2400" dirty="0">
                <a:solidFill>
                  <a:srgbClr val="002060"/>
                </a:solidFill>
                <a:latin typeface="Calibri"/>
              </a:rPr>
            </a:br>
            <a:r>
              <a:rPr lang="en-US" sz="2400" dirty="0">
                <a:solidFill>
                  <a:srgbClr val="002060"/>
                </a:solidFill>
                <a:latin typeface="Calibri"/>
              </a:rPr>
              <a:t>​</a:t>
            </a:r>
          </a:p>
          <a:p>
            <a:r>
              <a:rPr lang="fr-FR" sz="2400" b="1" dirty="0">
                <a:solidFill>
                  <a:srgbClr val="002060"/>
                </a:solidFill>
                <a:latin typeface="Calibri"/>
              </a:rPr>
              <a:t>Equipment </a:t>
            </a:r>
            <a:r>
              <a:rPr lang="fr-FR" sz="2400" b="1" dirty="0" err="1">
                <a:solidFill>
                  <a:srgbClr val="002060"/>
                </a:solidFill>
                <a:latin typeface="Calibri"/>
              </a:rPr>
              <a:t>required</a:t>
            </a:r>
            <a:r>
              <a:rPr lang="fr-FR" sz="2400" b="1" dirty="0">
                <a:solidFill>
                  <a:srgbClr val="002060"/>
                </a:solidFill>
                <a:latin typeface="Calibri"/>
              </a:rPr>
              <a:t> </a:t>
            </a:r>
          </a:p>
          <a:p>
            <a:r>
              <a:rPr lang="fr-FR" sz="2400" dirty="0">
                <a:solidFill>
                  <a:srgbClr val="002060"/>
                </a:solidFill>
                <a:latin typeface="Calibri"/>
              </a:rPr>
              <a:t>Access to a computer or smartphone.​</a:t>
            </a:r>
          </a:p>
          <a:p>
            <a:r>
              <a:rPr lang="fr-FR" sz="2400" dirty="0">
                <a:solidFill>
                  <a:srgbClr val="002060"/>
                </a:solidFill>
                <a:latin typeface="Calibri"/>
              </a:rPr>
              <a:t>Internet </a:t>
            </a:r>
            <a:r>
              <a:rPr lang="fr-FR" sz="2400" dirty="0" err="1">
                <a:solidFill>
                  <a:srgbClr val="002060"/>
                </a:solidFill>
                <a:latin typeface="Calibri"/>
              </a:rPr>
              <a:t>connection</a:t>
            </a:r>
            <a:r>
              <a:rPr lang="fr-FR" sz="2400" dirty="0">
                <a:solidFill>
                  <a:srgbClr val="002060"/>
                </a:solidFill>
                <a:latin typeface="Calibri"/>
              </a:rPr>
              <a:t>.​</a:t>
            </a:r>
          </a:p>
          <a:p>
            <a:pPr algn="ctr"/>
            <a:r>
              <a:rPr lang="en-US" sz="1800" dirty="0">
                <a:solidFill>
                  <a:srgbClr val="002060"/>
                </a:solidFill>
                <a:latin typeface="Calibri"/>
              </a:rPr>
              <a:t>​</a:t>
            </a:r>
          </a:p>
        </p:txBody>
      </p:sp>
      <p:pic>
        <p:nvPicPr>
          <p:cNvPr id="8" name="Picture 7">
            <a:extLst>
              <a:ext uri="{FF2B5EF4-FFF2-40B4-BE49-F238E27FC236}">
                <a16:creationId xmlns:a16="http://schemas.microsoft.com/office/drawing/2014/main" id="{A04B564C-E54D-C76E-3474-81DD5CFE4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506" y="3165972"/>
            <a:ext cx="4629807" cy="4629807"/>
          </a:xfrm>
          <a:prstGeom prst="rect">
            <a:avLst/>
          </a:prstGeom>
        </p:spPr>
      </p:pic>
    </p:spTree>
    <p:extLst>
      <p:ext uri="{BB962C8B-B14F-4D97-AF65-F5344CB8AC3E}">
        <p14:creationId xmlns:p14="http://schemas.microsoft.com/office/powerpoint/2010/main" val="290828694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079C4C6-3ECD-59AB-378F-797E3BBD1715}"/>
              </a:ext>
            </a:extLst>
          </p:cNvPr>
          <p:cNvSpPr>
            <a:spLocks noGrp="1"/>
          </p:cNvSpPr>
          <p:nvPr>
            <p:ph type="body" idx="1"/>
          </p:nvPr>
        </p:nvSpPr>
        <p:spPr>
          <a:xfrm>
            <a:off x="634253" y="-548640"/>
            <a:ext cx="4743006" cy="6451600"/>
          </a:xfrm>
        </p:spPr>
        <p:txBody>
          <a:bodyPr>
            <a:normAutofit fontScale="47500" lnSpcReduction="20000"/>
          </a:bodyPr>
          <a:lstStyle/>
          <a:p>
            <a:pPr>
              <a:lnSpc>
                <a:spcPct val="120000"/>
              </a:lnSpc>
            </a:pPr>
            <a:r>
              <a:rPr lang="fr-FR" sz="5100" b="1" i="0" u="sng" dirty="0" err="1">
                <a:solidFill>
                  <a:schemeClr val="bg1"/>
                </a:solidFill>
                <a:cs typeface="Arial"/>
              </a:rPr>
              <a:t>Step</a:t>
            </a:r>
            <a:r>
              <a:rPr lang="fr-FR" sz="5100" b="1" i="0" u="sng" dirty="0">
                <a:solidFill>
                  <a:schemeClr val="bg1"/>
                </a:solidFill>
                <a:cs typeface="Arial"/>
              </a:rPr>
              <a:t> 2: </a:t>
            </a:r>
            <a:r>
              <a:rPr lang="fr-FR" sz="5100" b="1" i="0" u="sng" dirty="0" err="1">
                <a:solidFill>
                  <a:schemeClr val="bg1"/>
                </a:solidFill>
                <a:cs typeface="Arial"/>
              </a:rPr>
              <a:t>Prompting</a:t>
            </a:r>
            <a:endParaRPr lang="fr-FR" sz="5100" i="0" u="sng" dirty="0">
              <a:solidFill>
                <a:schemeClr val="bg1"/>
              </a:solidFill>
              <a:cs typeface="Arial"/>
            </a:endParaRPr>
          </a:p>
          <a:p>
            <a:pPr>
              <a:lnSpc>
                <a:spcPct val="120000"/>
              </a:lnSpc>
            </a:pPr>
            <a:r>
              <a:rPr lang="fr-FR" sz="5100" i="0" dirty="0" err="1">
                <a:solidFill>
                  <a:schemeClr val="bg1"/>
                </a:solidFill>
                <a:cs typeface="Arial"/>
              </a:rPr>
              <a:t>Choose</a:t>
            </a:r>
            <a:r>
              <a:rPr lang="fr-FR" sz="5100" i="0" dirty="0">
                <a:solidFill>
                  <a:schemeClr val="bg1"/>
                </a:solidFill>
                <a:cs typeface="Arial"/>
              </a:rPr>
              <a:t> one prompt </a:t>
            </a:r>
            <a:r>
              <a:rPr lang="fr-FR" sz="5100" i="0" dirty="0" err="1">
                <a:solidFill>
                  <a:schemeClr val="bg1"/>
                </a:solidFill>
                <a:cs typeface="Arial"/>
              </a:rPr>
              <a:t>from</a:t>
            </a:r>
            <a:r>
              <a:rPr lang="fr-FR" sz="5100" i="0" dirty="0">
                <a:solidFill>
                  <a:schemeClr val="bg1"/>
                </a:solidFill>
                <a:cs typeface="Arial"/>
              </a:rPr>
              <a:t> the </a:t>
            </a:r>
            <a:r>
              <a:rPr lang="fr-FR" sz="5100" i="0" dirty="0" err="1">
                <a:solidFill>
                  <a:schemeClr val="bg1"/>
                </a:solidFill>
                <a:cs typeface="Arial"/>
              </a:rPr>
              <a:t>following</a:t>
            </a:r>
            <a:r>
              <a:rPr lang="fr-FR" sz="5100" i="0" dirty="0">
                <a:solidFill>
                  <a:schemeClr val="bg1"/>
                </a:solidFill>
                <a:cs typeface="Arial"/>
              </a:rPr>
              <a:t>:</a:t>
            </a:r>
            <a:endParaRPr lang="fr-FR" sz="5100" dirty="0">
              <a:solidFill>
                <a:schemeClr val="bg1"/>
              </a:solidFill>
            </a:endParaRPr>
          </a:p>
          <a:p>
            <a:pPr>
              <a:lnSpc>
                <a:spcPct val="120000"/>
              </a:lnSpc>
            </a:pPr>
            <a:r>
              <a:rPr lang="fr-FR" sz="5100" b="1" i="0" dirty="0">
                <a:solidFill>
                  <a:srgbClr val="653795"/>
                </a:solidFill>
                <a:cs typeface="Arial"/>
              </a:rPr>
              <a:t>‘</a:t>
            </a:r>
            <a:r>
              <a:rPr lang="fr-FR" sz="5100" b="1" i="0" dirty="0" err="1">
                <a:solidFill>
                  <a:srgbClr val="653795"/>
                </a:solidFill>
                <a:cs typeface="Arial"/>
              </a:rPr>
              <a:t>Generate</a:t>
            </a:r>
            <a:r>
              <a:rPr lang="fr-FR" sz="5100" b="1" i="0" dirty="0">
                <a:solidFill>
                  <a:srgbClr val="653795"/>
                </a:solidFill>
                <a:cs typeface="Arial"/>
              </a:rPr>
              <a:t> a </a:t>
            </a:r>
            <a:r>
              <a:rPr lang="fr-FR" sz="5100" b="1" i="0" dirty="0" err="1">
                <a:solidFill>
                  <a:srgbClr val="653795"/>
                </a:solidFill>
                <a:cs typeface="Arial"/>
              </a:rPr>
              <a:t>visual</a:t>
            </a:r>
            <a:r>
              <a:rPr lang="fr-FR" sz="5100" b="1" i="0" dirty="0">
                <a:solidFill>
                  <a:srgbClr val="653795"/>
                </a:solidFill>
                <a:cs typeface="Arial"/>
              </a:rPr>
              <a:t> of </a:t>
            </a:r>
            <a:r>
              <a:rPr lang="fr-FR" sz="5100" b="1" i="0" dirty="0" err="1">
                <a:solidFill>
                  <a:srgbClr val="653795"/>
                </a:solidFill>
                <a:cs typeface="Arial"/>
              </a:rPr>
              <a:t>someone</a:t>
            </a:r>
            <a:r>
              <a:rPr lang="fr-FR" sz="5100" b="1" i="0" dirty="0">
                <a:solidFill>
                  <a:srgbClr val="653795"/>
                </a:solidFill>
                <a:cs typeface="Arial"/>
              </a:rPr>
              <a:t> </a:t>
            </a:r>
            <a:r>
              <a:rPr lang="fr-FR" sz="5100" b="1" i="0" dirty="0" err="1">
                <a:solidFill>
                  <a:srgbClr val="653795"/>
                </a:solidFill>
                <a:cs typeface="Arial"/>
              </a:rPr>
              <a:t>working</a:t>
            </a:r>
            <a:r>
              <a:rPr lang="fr-FR" sz="5100" b="1" i="0" dirty="0">
                <a:solidFill>
                  <a:srgbClr val="653795"/>
                </a:solidFill>
                <a:cs typeface="Arial"/>
              </a:rPr>
              <a:t> in IT.’</a:t>
            </a:r>
            <a:endParaRPr lang="fr-FR" sz="5100" b="1" dirty="0">
              <a:solidFill>
                <a:srgbClr val="653795"/>
              </a:solidFill>
            </a:endParaRPr>
          </a:p>
          <a:p>
            <a:pPr>
              <a:lnSpc>
                <a:spcPct val="120000"/>
              </a:lnSpc>
            </a:pPr>
            <a:r>
              <a:rPr lang="fr-FR" sz="5100" b="1" i="0" dirty="0">
                <a:solidFill>
                  <a:srgbClr val="653795"/>
                </a:solidFill>
                <a:cs typeface="Arial"/>
              </a:rPr>
              <a:t>‘</a:t>
            </a:r>
            <a:r>
              <a:rPr lang="fr-FR" sz="5100" b="1" i="0" dirty="0" err="1">
                <a:solidFill>
                  <a:srgbClr val="653795"/>
                </a:solidFill>
                <a:cs typeface="Arial"/>
              </a:rPr>
              <a:t>Create</a:t>
            </a:r>
            <a:r>
              <a:rPr lang="fr-FR" sz="5100" b="1" i="0" dirty="0">
                <a:solidFill>
                  <a:srgbClr val="653795"/>
                </a:solidFill>
                <a:cs typeface="Arial"/>
              </a:rPr>
              <a:t> an image of a </a:t>
            </a:r>
            <a:r>
              <a:rPr lang="fr-FR" sz="5100" b="1" i="0" dirty="0" err="1">
                <a:solidFill>
                  <a:srgbClr val="653795"/>
                </a:solidFill>
                <a:cs typeface="Arial"/>
              </a:rPr>
              <a:t>scientist</a:t>
            </a:r>
            <a:r>
              <a:rPr lang="fr-FR" sz="5100" b="1" i="0" dirty="0">
                <a:solidFill>
                  <a:srgbClr val="653795"/>
                </a:solidFill>
                <a:cs typeface="Arial"/>
              </a:rPr>
              <a:t>.’</a:t>
            </a:r>
            <a:endParaRPr lang="fr-FR" sz="5100" b="1" dirty="0">
              <a:solidFill>
                <a:srgbClr val="653795"/>
              </a:solidFill>
            </a:endParaRPr>
          </a:p>
          <a:p>
            <a:pPr>
              <a:lnSpc>
                <a:spcPct val="120000"/>
              </a:lnSpc>
            </a:pPr>
            <a:r>
              <a:rPr lang="fr-FR" sz="5100" b="1" i="0" dirty="0">
                <a:solidFill>
                  <a:srgbClr val="653795"/>
                </a:solidFill>
                <a:cs typeface="Arial"/>
              </a:rPr>
              <a:t>‘Show me an entrepreneur.’</a:t>
            </a:r>
            <a:endParaRPr lang="fr-FR" sz="5100" i="0" dirty="0">
              <a:solidFill>
                <a:schemeClr val="bg1"/>
              </a:solidFill>
              <a:cs typeface="Arial"/>
            </a:endParaRPr>
          </a:p>
          <a:p>
            <a:pPr>
              <a:lnSpc>
                <a:spcPct val="120000"/>
              </a:lnSpc>
            </a:pPr>
            <a:r>
              <a:rPr lang="fr-FR" sz="5100" i="0" dirty="0">
                <a:solidFill>
                  <a:schemeClr val="bg1"/>
                </a:solidFill>
                <a:cs typeface="Arial"/>
              </a:rPr>
              <a:t>Capture the prompts in at least </a:t>
            </a:r>
            <a:r>
              <a:rPr lang="fr-FR" sz="5100" i="0" dirty="0" err="1">
                <a:solidFill>
                  <a:schemeClr val="bg1"/>
                </a:solidFill>
                <a:cs typeface="Arial"/>
              </a:rPr>
              <a:t>two</a:t>
            </a:r>
            <a:r>
              <a:rPr lang="fr-FR" sz="5100" i="0" dirty="0">
                <a:solidFill>
                  <a:schemeClr val="bg1"/>
                </a:solidFill>
                <a:cs typeface="Arial"/>
              </a:rPr>
              <a:t> </a:t>
            </a:r>
            <a:r>
              <a:rPr lang="fr-FR" sz="5100" i="0" dirty="0" err="1">
                <a:solidFill>
                  <a:schemeClr val="bg1"/>
                </a:solidFill>
                <a:cs typeface="Arial"/>
              </a:rPr>
              <a:t>different</a:t>
            </a:r>
            <a:r>
              <a:rPr lang="fr-FR" sz="5100" i="0" dirty="0">
                <a:solidFill>
                  <a:schemeClr val="bg1"/>
                </a:solidFill>
                <a:cs typeface="Arial"/>
              </a:rPr>
              <a:t> AI </a:t>
            </a:r>
            <a:r>
              <a:rPr lang="fr-FR" sz="5100" i="0" dirty="0" err="1">
                <a:solidFill>
                  <a:schemeClr val="bg1"/>
                </a:solidFill>
                <a:cs typeface="Arial"/>
              </a:rPr>
              <a:t>tools</a:t>
            </a:r>
            <a:r>
              <a:rPr lang="fr-FR" sz="5100" i="0" dirty="0">
                <a:solidFill>
                  <a:schemeClr val="bg1"/>
                </a:solidFill>
                <a:cs typeface="Arial"/>
              </a:rPr>
              <a:t> and </a:t>
            </a:r>
            <a:r>
              <a:rPr lang="fr-FR" sz="5100" i="0" dirty="0" err="1">
                <a:solidFill>
                  <a:schemeClr val="bg1"/>
                </a:solidFill>
                <a:cs typeface="Arial"/>
              </a:rPr>
              <a:t>save</a:t>
            </a:r>
            <a:r>
              <a:rPr lang="fr-FR" sz="5100" i="0" dirty="0">
                <a:solidFill>
                  <a:schemeClr val="bg1"/>
                </a:solidFill>
                <a:cs typeface="Arial"/>
              </a:rPr>
              <a:t> the images </a:t>
            </a:r>
            <a:r>
              <a:rPr lang="fr-FR" sz="5100" i="0" dirty="0" err="1">
                <a:solidFill>
                  <a:schemeClr val="bg1"/>
                </a:solidFill>
                <a:cs typeface="Arial"/>
              </a:rPr>
              <a:t>generated</a:t>
            </a:r>
            <a:r>
              <a:rPr lang="fr-FR" sz="5100" i="0" dirty="0">
                <a:solidFill>
                  <a:schemeClr val="bg1"/>
                </a:solidFill>
                <a:cs typeface="Arial"/>
              </a:rPr>
              <a:t> for </a:t>
            </a:r>
            <a:r>
              <a:rPr lang="fr-FR" sz="5100" i="0" dirty="0" err="1">
                <a:solidFill>
                  <a:schemeClr val="bg1"/>
                </a:solidFill>
                <a:cs typeface="Arial"/>
              </a:rPr>
              <a:t>each</a:t>
            </a:r>
            <a:r>
              <a:rPr lang="fr-FR" sz="5100" i="0" dirty="0">
                <a:solidFill>
                  <a:schemeClr val="bg1"/>
                </a:solidFill>
                <a:cs typeface="Arial"/>
              </a:rPr>
              <a:t> </a:t>
            </a:r>
            <a:r>
              <a:rPr lang="fr-FR" sz="5100" i="0" dirty="0" err="1">
                <a:solidFill>
                  <a:schemeClr val="bg1"/>
                </a:solidFill>
                <a:cs typeface="Arial"/>
              </a:rPr>
              <a:t>tool</a:t>
            </a:r>
            <a:r>
              <a:rPr lang="fr-FR" sz="5100" i="0" dirty="0">
                <a:solidFill>
                  <a:schemeClr val="bg1"/>
                </a:solidFill>
                <a:cs typeface="Arial"/>
              </a:rPr>
              <a:t>.</a:t>
            </a:r>
            <a:endParaRPr lang="fr-FR" sz="5100" dirty="0">
              <a:solidFill>
                <a:schemeClr val="bg1"/>
              </a:solidFill>
            </a:endParaRPr>
          </a:p>
          <a:p>
            <a:br>
              <a:rPr lang="en-US" dirty="0"/>
            </a:br>
            <a:endParaRPr lang="en-US" dirty="0"/>
          </a:p>
        </p:txBody>
      </p:sp>
      <p:sp>
        <p:nvSpPr>
          <p:cNvPr id="4" name="ZoneTexte 3">
            <a:extLst>
              <a:ext uri="{FF2B5EF4-FFF2-40B4-BE49-F238E27FC236}">
                <a16:creationId xmlns:a16="http://schemas.microsoft.com/office/drawing/2014/main" id="{EF69CB13-873A-E8CD-6DF6-B51140FE0BBB}"/>
              </a:ext>
            </a:extLst>
          </p:cNvPr>
          <p:cNvSpPr txBox="1"/>
          <p:nvPr/>
        </p:nvSpPr>
        <p:spPr>
          <a:xfrm>
            <a:off x="6293224" y="667871"/>
            <a:ext cx="526452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002060"/>
                </a:solidFill>
                <a:latin typeface="Calibri"/>
              </a:rPr>
              <a:t>Step 3 - Analysis of results</a:t>
            </a:r>
          </a:p>
          <a:p>
            <a:br>
              <a:rPr lang="en-US" sz="2400" dirty="0">
                <a:latin typeface="Calibri"/>
              </a:rPr>
            </a:br>
            <a:r>
              <a:rPr lang="en-US" sz="2400" dirty="0">
                <a:solidFill>
                  <a:srgbClr val="002060"/>
                </a:solidFill>
                <a:latin typeface="Calibri"/>
              </a:rPr>
              <a:t>Look at the images generated</a:t>
            </a:r>
          </a:p>
          <a:p>
            <a:pPr marL="228600" indent="-228600">
              <a:buClr>
                <a:srgbClr val="282666"/>
              </a:buClr>
              <a:buFont typeface=""/>
              <a:buChar char="•"/>
            </a:pPr>
            <a:r>
              <a:rPr lang="en-US" sz="2400" dirty="0">
                <a:solidFill>
                  <a:srgbClr val="002060"/>
                </a:solidFill>
                <a:latin typeface="Calibri"/>
              </a:rPr>
              <a:t>What differences do you notice between the tools?</a:t>
            </a:r>
          </a:p>
          <a:p>
            <a:pPr marL="228600" indent="-228600">
              <a:buClr>
                <a:srgbClr val="282666"/>
              </a:buClr>
              <a:buFont typeface=""/>
              <a:buChar char="•"/>
            </a:pPr>
            <a:r>
              <a:rPr lang="en-US" sz="2400" dirty="0">
                <a:solidFill>
                  <a:srgbClr val="002060"/>
                </a:solidFill>
                <a:latin typeface="Calibri"/>
              </a:rPr>
              <a:t>What stereotypes or biases are visible if any (e.g. gender, age, ethnic origin, etc.)?</a:t>
            </a:r>
          </a:p>
          <a:p>
            <a:pPr marL="228600" indent="-228600">
              <a:buClr>
                <a:srgbClr val="282666"/>
              </a:buClr>
              <a:buFont typeface=""/>
              <a:buChar char="•"/>
            </a:pPr>
            <a:r>
              <a:rPr lang="en-US" sz="2400" dirty="0">
                <a:solidFill>
                  <a:srgbClr val="002060"/>
                </a:solidFill>
                <a:latin typeface="Calibri"/>
              </a:rPr>
              <a:t>What is the dominant representation?</a:t>
            </a:r>
          </a:p>
        </p:txBody>
      </p:sp>
    </p:spTree>
    <p:extLst>
      <p:ext uri="{BB962C8B-B14F-4D97-AF65-F5344CB8AC3E}">
        <p14:creationId xmlns:p14="http://schemas.microsoft.com/office/powerpoint/2010/main" val="161445109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01134-BC4C-5CEA-F0DB-DF4CDC02909B}"/>
              </a:ext>
            </a:extLst>
          </p:cNvPr>
          <p:cNvSpPr>
            <a:spLocks noGrp="1"/>
          </p:cNvSpPr>
          <p:nvPr>
            <p:ph type="body" idx="1"/>
          </p:nvPr>
        </p:nvSpPr>
        <p:spPr>
          <a:xfrm>
            <a:off x="145072" y="1257331"/>
            <a:ext cx="6103328" cy="4878736"/>
          </a:xfrm>
        </p:spPr>
        <p:txBody>
          <a:bodyPr wrap="square" anchor="t">
            <a:normAutofit/>
          </a:bodyPr>
          <a:lstStyle/>
          <a:p>
            <a:r>
              <a:rPr lang="fr-FR" sz="2400" b="1" i="0" u="sng" dirty="0" err="1"/>
              <a:t>Step</a:t>
            </a:r>
            <a:r>
              <a:rPr lang="fr-FR" sz="2400" b="1" i="0" u="sng" dirty="0"/>
              <a:t> 4  - </a:t>
            </a:r>
            <a:r>
              <a:rPr lang="fr-FR" sz="2400" b="1" i="0" u="sng" dirty="0" err="1"/>
              <a:t>Reflection</a:t>
            </a:r>
            <a:r>
              <a:rPr lang="fr-FR" sz="2400" b="1" i="0" u="sng" dirty="0"/>
              <a:t> and conclusion</a:t>
            </a:r>
            <a:endParaRPr lang="fr-FR" sz="2400" b="1" dirty="0"/>
          </a:p>
          <a:p>
            <a:endParaRPr lang="en-US" sz="2400" dirty="0"/>
          </a:p>
          <a:p>
            <a:r>
              <a:rPr lang="fr-FR" sz="2400" dirty="0" err="1"/>
              <a:t>Reflect</a:t>
            </a:r>
            <a:r>
              <a:rPr lang="fr-FR" sz="2400" i="0" dirty="0"/>
              <a:t> on the </a:t>
            </a:r>
            <a:r>
              <a:rPr lang="fr-FR" sz="2400" i="0" dirty="0" err="1"/>
              <a:t>following</a:t>
            </a:r>
            <a:r>
              <a:rPr lang="fr-FR" sz="2400" i="0" dirty="0"/>
              <a:t> questions</a:t>
            </a:r>
            <a:endParaRPr lang="fr-FR" sz="2400" dirty="0"/>
          </a:p>
          <a:p>
            <a:r>
              <a:rPr lang="fr-FR" sz="2400" i="0" dirty="0"/>
              <a:t>→ How </a:t>
            </a:r>
            <a:r>
              <a:rPr lang="fr-FR" sz="2400" i="0" dirty="0" err="1"/>
              <a:t>might</a:t>
            </a:r>
            <a:r>
              <a:rPr lang="fr-FR" sz="2400" i="0" dirty="0"/>
              <a:t> the </a:t>
            </a:r>
            <a:r>
              <a:rPr lang="fr-FR" sz="2400" i="0" dirty="0" err="1"/>
              <a:t>results</a:t>
            </a:r>
            <a:r>
              <a:rPr lang="fr-FR" sz="2400" i="0" dirty="0"/>
              <a:t> influence perceptions?</a:t>
            </a:r>
            <a:endParaRPr lang="fr-FR" sz="2400" dirty="0"/>
          </a:p>
          <a:p>
            <a:r>
              <a:rPr lang="fr-FR" sz="2400" i="0" dirty="0"/>
              <a:t>→ What </a:t>
            </a:r>
            <a:r>
              <a:rPr lang="fr-FR" sz="2400" i="0" dirty="0" err="1"/>
              <a:t>factors</a:t>
            </a:r>
            <a:r>
              <a:rPr lang="fr-FR" sz="2400" i="0" dirty="0"/>
              <a:t> do </a:t>
            </a:r>
            <a:r>
              <a:rPr lang="fr-FR" sz="2400" i="0" dirty="0" err="1"/>
              <a:t>you</a:t>
            </a:r>
            <a:r>
              <a:rPr lang="fr-FR" sz="2400" i="0" dirty="0"/>
              <a:t> </a:t>
            </a:r>
            <a:r>
              <a:rPr lang="fr-FR" sz="2400" i="0" dirty="0" err="1"/>
              <a:t>think</a:t>
            </a:r>
            <a:r>
              <a:rPr lang="fr-FR" sz="2400" i="0" dirty="0"/>
              <a:t> influence the </a:t>
            </a:r>
            <a:r>
              <a:rPr lang="fr-FR" sz="2400" i="0" dirty="0" err="1"/>
              <a:t>bias</a:t>
            </a:r>
            <a:r>
              <a:rPr lang="fr-FR" sz="2400" i="0" dirty="0"/>
              <a:t> in images </a:t>
            </a:r>
            <a:r>
              <a:rPr lang="fr-FR" sz="2400" i="0" dirty="0" err="1"/>
              <a:t>generated</a:t>
            </a:r>
            <a:r>
              <a:rPr lang="fr-FR" sz="2400" i="0" dirty="0"/>
              <a:t> by AI?</a:t>
            </a:r>
            <a:endParaRPr lang="fr-FR" sz="2400" dirty="0"/>
          </a:p>
          <a:p>
            <a:r>
              <a:rPr lang="fr-FR" sz="2400" i="0" dirty="0"/>
              <a:t>→ How </a:t>
            </a:r>
            <a:r>
              <a:rPr lang="fr-FR" sz="2400" i="0" dirty="0" err="1"/>
              <a:t>could</a:t>
            </a:r>
            <a:r>
              <a:rPr lang="fr-FR" sz="2400" i="0" dirty="0"/>
              <a:t> </a:t>
            </a:r>
            <a:r>
              <a:rPr lang="fr-FR" sz="2400" i="0" dirty="0" err="1"/>
              <a:t>we</a:t>
            </a:r>
            <a:r>
              <a:rPr lang="fr-FR" sz="2400" i="0" dirty="0"/>
              <a:t> </a:t>
            </a:r>
            <a:r>
              <a:rPr lang="fr-FR" sz="2400" i="0" dirty="0" err="1"/>
              <a:t>reduce</a:t>
            </a:r>
            <a:r>
              <a:rPr lang="fr-FR" sz="2400" i="0" dirty="0"/>
              <a:t> </a:t>
            </a:r>
            <a:r>
              <a:rPr lang="fr-FR" sz="2400" i="0" dirty="0" err="1"/>
              <a:t>these</a:t>
            </a:r>
            <a:r>
              <a:rPr lang="fr-FR" sz="2400" i="0" dirty="0"/>
              <a:t> </a:t>
            </a:r>
            <a:r>
              <a:rPr lang="fr-FR" sz="2400" i="0" dirty="0" err="1"/>
              <a:t>biases</a:t>
            </a:r>
            <a:r>
              <a:rPr lang="fr-FR" sz="2400" i="0" dirty="0"/>
              <a:t> in AI </a:t>
            </a:r>
            <a:r>
              <a:rPr lang="fr-FR" sz="2400" i="0" dirty="0" err="1"/>
              <a:t>tools</a:t>
            </a:r>
            <a:r>
              <a:rPr lang="fr-FR" sz="2400" i="0" dirty="0"/>
              <a:t>?</a:t>
            </a:r>
            <a:endParaRPr lang="fr-FR" sz="2400" dirty="0"/>
          </a:p>
          <a:p>
            <a:br>
              <a:rPr lang="en-US" sz="2400" dirty="0"/>
            </a:br>
            <a:endParaRPr lang="en-US" sz="2400" dirty="0"/>
          </a:p>
        </p:txBody>
      </p:sp>
      <p:pic>
        <p:nvPicPr>
          <p:cNvPr id="6" name="Picture Placeholder 3">
            <a:extLst>
              <a:ext uri="{FF2B5EF4-FFF2-40B4-BE49-F238E27FC236}">
                <a16:creationId xmlns:a16="http://schemas.microsoft.com/office/drawing/2014/main" id="{3557B0F7-F953-1497-823E-6B6773CE56F7}"/>
              </a:ext>
              <a:ext uri="{C183D7F6-B498-43B3-948B-1728B52AA6E4}">
                <adec:decorative xmlns:adec="http://schemas.microsoft.com/office/drawing/2017/decorative" val="1"/>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p:blipFill>
        <p:spPr>
          <a:xfrm>
            <a:off x="6553505" y="1730375"/>
            <a:ext cx="5641670" cy="391858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22390327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7290C94-BC17-3AE4-C850-2475B1BD3254}"/>
              </a:ext>
            </a:extLst>
          </p:cNvPr>
          <p:cNvSpPr>
            <a:spLocks noGrp="1"/>
          </p:cNvSpPr>
          <p:nvPr>
            <p:ph type="body" idx="1"/>
          </p:nvPr>
        </p:nvSpPr>
        <p:spPr>
          <a:xfrm>
            <a:off x="0" y="799711"/>
            <a:ext cx="6827324" cy="5258577"/>
          </a:xfrm>
        </p:spPr>
        <p:txBody>
          <a:bodyPr spcFirstLastPara="1" wrap="square" lIns="91425" tIns="45700" rIns="91425" bIns="45700" anchor="ctr" anchorCtr="0">
            <a:noAutofit/>
          </a:bodyPr>
          <a:lstStyle/>
          <a:p>
            <a:pPr marL="342900" indent="-342900">
              <a:buAutoNum type="arabicPeriod"/>
            </a:pPr>
            <a:r>
              <a:rPr lang="fr-FR" sz="2400" i="0" dirty="0">
                <a:solidFill>
                  <a:srgbClr val="002060"/>
                </a:solidFill>
                <a:cs typeface="Arial"/>
              </a:rPr>
              <a:t>1. AI </a:t>
            </a:r>
            <a:r>
              <a:rPr lang="fr-FR" sz="2400" i="0" dirty="0" err="1">
                <a:solidFill>
                  <a:srgbClr val="002060"/>
                </a:solidFill>
                <a:cs typeface="Arial"/>
              </a:rPr>
              <a:t>tools</a:t>
            </a:r>
            <a:r>
              <a:rPr lang="fr-FR" sz="2400" i="0" dirty="0">
                <a:solidFill>
                  <a:srgbClr val="002060"/>
                </a:solidFill>
                <a:cs typeface="Arial"/>
              </a:rPr>
              <a:t> are not neutral. </a:t>
            </a:r>
            <a:r>
              <a:rPr lang="fr-FR" sz="2400" i="0" dirty="0" err="1">
                <a:solidFill>
                  <a:srgbClr val="002060"/>
                </a:solidFill>
                <a:cs typeface="Arial"/>
              </a:rPr>
              <a:t>They</a:t>
            </a:r>
            <a:r>
              <a:rPr lang="fr-FR" sz="2400" i="0" dirty="0">
                <a:solidFill>
                  <a:srgbClr val="002060"/>
                </a:solidFill>
                <a:cs typeface="Arial"/>
              </a:rPr>
              <a:t> are </a:t>
            </a:r>
            <a:r>
              <a:rPr lang="fr-FR" sz="2400" i="0" dirty="0" err="1">
                <a:solidFill>
                  <a:srgbClr val="002060"/>
                </a:solidFill>
                <a:cs typeface="Arial"/>
              </a:rPr>
              <a:t>influenced</a:t>
            </a:r>
            <a:r>
              <a:rPr lang="fr-FR" sz="2400" i="0" dirty="0">
                <a:solidFill>
                  <a:srgbClr val="002060"/>
                </a:solidFill>
                <a:cs typeface="Arial"/>
              </a:rPr>
              <a:t> by the data on </a:t>
            </a:r>
            <a:r>
              <a:rPr lang="fr-FR" sz="2400" i="0" dirty="0" err="1">
                <a:solidFill>
                  <a:srgbClr val="002060"/>
                </a:solidFill>
                <a:cs typeface="Arial"/>
              </a:rPr>
              <a:t>which</a:t>
            </a:r>
            <a:r>
              <a:rPr lang="fr-FR" sz="2400" i="0" dirty="0">
                <a:solidFill>
                  <a:srgbClr val="002060"/>
                </a:solidFill>
                <a:cs typeface="Arial"/>
              </a:rPr>
              <a:t> </a:t>
            </a:r>
            <a:r>
              <a:rPr lang="fr-FR" sz="2400" i="0" dirty="0" err="1">
                <a:solidFill>
                  <a:srgbClr val="002060"/>
                </a:solidFill>
                <a:cs typeface="Arial"/>
              </a:rPr>
              <a:t>they</a:t>
            </a:r>
            <a:r>
              <a:rPr lang="fr-FR" sz="2400" i="0" dirty="0">
                <a:solidFill>
                  <a:srgbClr val="002060"/>
                </a:solidFill>
                <a:cs typeface="Arial"/>
              </a:rPr>
              <a:t> have been </a:t>
            </a:r>
            <a:r>
              <a:rPr lang="fr-FR" sz="2400" i="0" dirty="0" err="1">
                <a:solidFill>
                  <a:srgbClr val="002060"/>
                </a:solidFill>
                <a:cs typeface="Arial"/>
              </a:rPr>
              <a:t>trained</a:t>
            </a:r>
            <a:r>
              <a:rPr lang="fr-FR" sz="2400" i="0" dirty="0">
                <a:solidFill>
                  <a:srgbClr val="002060"/>
                </a:solidFill>
                <a:cs typeface="Arial"/>
              </a:rPr>
              <a:t>. If </a:t>
            </a:r>
            <a:r>
              <a:rPr lang="fr-FR" sz="2400" i="0" dirty="0" err="1">
                <a:solidFill>
                  <a:srgbClr val="002060"/>
                </a:solidFill>
                <a:cs typeface="Arial"/>
              </a:rPr>
              <a:t>that</a:t>
            </a:r>
            <a:r>
              <a:rPr lang="fr-FR" sz="2400" i="0" dirty="0">
                <a:solidFill>
                  <a:srgbClr val="002060"/>
                </a:solidFill>
                <a:cs typeface="Arial"/>
              </a:rPr>
              <a:t> data </a:t>
            </a:r>
            <a:r>
              <a:rPr lang="fr-FR" sz="2400" i="0" dirty="0" err="1">
                <a:solidFill>
                  <a:srgbClr val="002060"/>
                </a:solidFill>
                <a:cs typeface="Arial"/>
              </a:rPr>
              <a:t>is</a:t>
            </a:r>
            <a:r>
              <a:rPr lang="fr-FR" sz="2400" i="0" dirty="0">
                <a:solidFill>
                  <a:srgbClr val="002060"/>
                </a:solidFill>
                <a:cs typeface="Arial"/>
              </a:rPr>
              <a:t> </a:t>
            </a:r>
            <a:r>
              <a:rPr lang="fr-FR" sz="2400" i="0" dirty="0" err="1">
                <a:solidFill>
                  <a:srgbClr val="002060"/>
                </a:solidFill>
                <a:cs typeface="Arial"/>
              </a:rPr>
              <a:t>biased</a:t>
            </a:r>
            <a:r>
              <a:rPr lang="fr-FR" sz="2400" i="0" dirty="0">
                <a:solidFill>
                  <a:srgbClr val="002060"/>
                </a:solidFill>
                <a:cs typeface="Arial"/>
              </a:rPr>
              <a:t>, </a:t>
            </a:r>
            <a:r>
              <a:rPr lang="fr-FR" sz="2400" i="0" dirty="0" err="1">
                <a:solidFill>
                  <a:srgbClr val="002060"/>
                </a:solidFill>
                <a:cs typeface="Arial"/>
              </a:rPr>
              <a:t>so</a:t>
            </a:r>
            <a:r>
              <a:rPr lang="fr-FR" sz="2400" i="0" dirty="0">
                <a:solidFill>
                  <a:srgbClr val="002060"/>
                </a:solidFill>
                <a:cs typeface="Arial"/>
              </a:rPr>
              <a:t> </a:t>
            </a:r>
            <a:r>
              <a:rPr lang="fr-FR" sz="2400" i="0" dirty="0" err="1">
                <a:solidFill>
                  <a:srgbClr val="002060"/>
                </a:solidFill>
                <a:cs typeface="Arial"/>
              </a:rPr>
              <a:t>will</a:t>
            </a:r>
            <a:r>
              <a:rPr lang="fr-FR" sz="2400" i="0" dirty="0">
                <a:solidFill>
                  <a:srgbClr val="002060"/>
                </a:solidFill>
                <a:cs typeface="Arial"/>
              </a:rPr>
              <a:t> the </a:t>
            </a:r>
            <a:r>
              <a:rPr lang="fr-FR" sz="2400" i="0" dirty="0" err="1">
                <a:solidFill>
                  <a:srgbClr val="002060"/>
                </a:solidFill>
                <a:cs typeface="Arial"/>
              </a:rPr>
              <a:t>results</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2. Visible </a:t>
            </a:r>
            <a:r>
              <a:rPr lang="fr-FR" sz="2400" i="0" dirty="0" err="1">
                <a:solidFill>
                  <a:srgbClr val="002060"/>
                </a:solidFill>
                <a:cs typeface="Arial"/>
              </a:rPr>
              <a:t>biases</a:t>
            </a:r>
            <a:r>
              <a:rPr lang="fr-FR" sz="2400" i="0" dirty="0">
                <a:solidFill>
                  <a:srgbClr val="002060"/>
                </a:solidFill>
                <a:cs typeface="Arial"/>
              </a:rPr>
              <a:t> </a:t>
            </a:r>
            <a:r>
              <a:rPr lang="fr-FR" sz="2400" i="0" dirty="0" err="1">
                <a:solidFill>
                  <a:srgbClr val="002060"/>
                </a:solidFill>
                <a:cs typeface="Arial"/>
              </a:rPr>
              <a:t>often</a:t>
            </a:r>
            <a:r>
              <a:rPr lang="fr-FR" sz="2400" i="0" dirty="0">
                <a:solidFill>
                  <a:srgbClr val="002060"/>
                </a:solidFill>
                <a:cs typeface="Arial"/>
              </a:rPr>
              <a:t> </a:t>
            </a:r>
            <a:r>
              <a:rPr lang="fr-FR" sz="2400" i="0" dirty="0" err="1">
                <a:solidFill>
                  <a:srgbClr val="002060"/>
                </a:solidFill>
                <a:cs typeface="Arial"/>
              </a:rPr>
              <a:t>reflect</a:t>
            </a:r>
            <a:r>
              <a:rPr lang="fr-FR" sz="2400" i="0" dirty="0">
                <a:solidFill>
                  <a:srgbClr val="002060"/>
                </a:solidFill>
                <a:cs typeface="Arial"/>
              </a:rPr>
              <a:t> </a:t>
            </a:r>
            <a:r>
              <a:rPr lang="fr-FR" sz="2400" i="0" dirty="0" err="1">
                <a:solidFill>
                  <a:srgbClr val="002060"/>
                </a:solidFill>
                <a:cs typeface="Arial"/>
              </a:rPr>
              <a:t>stereotypes</a:t>
            </a:r>
            <a:r>
              <a:rPr lang="fr-FR" sz="2400" i="0" dirty="0">
                <a:solidFill>
                  <a:srgbClr val="002060"/>
                </a:solidFill>
                <a:cs typeface="Arial"/>
              </a:rPr>
              <a:t> </a:t>
            </a:r>
            <a:r>
              <a:rPr lang="fr-FR" sz="2400" i="0" dirty="0" err="1">
                <a:solidFill>
                  <a:srgbClr val="002060"/>
                </a:solidFill>
                <a:cs typeface="Arial"/>
              </a:rPr>
              <a:t>present</a:t>
            </a:r>
            <a:r>
              <a:rPr lang="fr-FR" sz="2400" i="0" dirty="0">
                <a:solidFill>
                  <a:srgbClr val="002060"/>
                </a:solidFill>
                <a:cs typeface="Arial"/>
              </a:rPr>
              <a:t> in </a:t>
            </a:r>
            <a:r>
              <a:rPr lang="fr-FR" sz="2400" i="0" dirty="0" err="1">
                <a:solidFill>
                  <a:srgbClr val="002060"/>
                </a:solidFill>
                <a:cs typeface="Arial"/>
              </a:rPr>
              <a:t>our</a:t>
            </a:r>
            <a:r>
              <a:rPr lang="fr-FR" sz="2400" i="0" dirty="0">
                <a:solidFill>
                  <a:srgbClr val="002060"/>
                </a:solidFill>
                <a:cs typeface="Arial"/>
              </a:rPr>
              <a:t> </a:t>
            </a:r>
            <a:r>
              <a:rPr lang="fr-FR" sz="2400" i="0" dirty="0" err="1">
                <a:solidFill>
                  <a:srgbClr val="002060"/>
                </a:solidFill>
                <a:cs typeface="Arial"/>
              </a:rPr>
              <a:t>societies</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3. </a:t>
            </a:r>
            <a:r>
              <a:rPr lang="fr-FR" sz="2400" i="0" dirty="0" err="1">
                <a:solidFill>
                  <a:srgbClr val="002060"/>
                </a:solidFill>
                <a:cs typeface="Arial"/>
              </a:rPr>
              <a:t>Understanding</a:t>
            </a:r>
            <a:r>
              <a:rPr lang="fr-FR" sz="2400" i="0" dirty="0">
                <a:solidFill>
                  <a:srgbClr val="002060"/>
                </a:solidFill>
                <a:cs typeface="Arial"/>
              </a:rPr>
              <a:t> </a:t>
            </a:r>
            <a:r>
              <a:rPr lang="fr-FR" sz="2400" i="0" dirty="0" err="1">
                <a:solidFill>
                  <a:srgbClr val="002060"/>
                </a:solidFill>
                <a:cs typeface="Arial"/>
              </a:rPr>
              <a:t>these</a:t>
            </a:r>
            <a:r>
              <a:rPr lang="fr-FR" sz="2400" i="0" dirty="0">
                <a:solidFill>
                  <a:srgbClr val="002060"/>
                </a:solidFill>
                <a:cs typeface="Arial"/>
              </a:rPr>
              <a:t> </a:t>
            </a:r>
            <a:r>
              <a:rPr lang="fr-FR" sz="2400" i="0" dirty="0" err="1">
                <a:solidFill>
                  <a:srgbClr val="002060"/>
                </a:solidFill>
                <a:cs typeface="Arial"/>
              </a:rPr>
              <a:t>biases</a:t>
            </a:r>
            <a:r>
              <a:rPr lang="fr-FR" sz="2400" i="0" dirty="0">
                <a:solidFill>
                  <a:srgbClr val="002060"/>
                </a:solidFill>
                <a:cs typeface="Arial"/>
              </a:rPr>
              <a:t> </a:t>
            </a:r>
            <a:r>
              <a:rPr lang="fr-FR" sz="2400" i="0" dirty="0" err="1">
                <a:solidFill>
                  <a:srgbClr val="002060"/>
                </a:solidFill>
                <a:cs typeface="Arial"/>
              </a:rPr>
              <a:t>is</a:t>
            </a:r>
            <a:r>
              <a:rPr lang="fr-FR" sz="2400" i="0" dirty="0">
                <a:solidFill>
                  <a:srgbClr val="002060"/>
                </a:solidFill>
                <a:cs typeface="Arial"/>
              </a:rPr>
              <a:t> the first </a:t>
            </a:r>
            <a:r>
              <a:rPr lang="fr-FR" sz="2400" i="0" dirty="0" err="1">
                <a:solidFill>
                  <a:srgbClr val="002060"/>
                </a:solidFill>
                <a:cs typeface="Arial"/>
              </a:rPr>
              <a:t>step</a:t>
            </a:r>
            <a:r>
              <a:rPr lang="fr-FR" sz="2400" i="0" dirty="0">
                <a:solidFill>
                  <a:srgbClr val="002060"/>
                </a:solidFill>
                <a:cs typeface="Arial"/>
              </a:rPr>
              <a:t> </a:t>
            </a:r>
            <a:r>
              <a:rPr lang="fr-FR" sz="2400" i="0" dirty="0" err="1">
                <a:solidFill>
                  <a:srgbClr val="002060"/>
                </a:solidFill>
                <a:cs typeface="Arial"/>
              </a:rPr>
              <a:t>towards</a:t>
            </a:r>
            <a:r>
              <a:rPr lang="fr-FR" sz="2400" i="0" dirty="0">
                <a:solidFill>
                  <a:srgbClr val="002060"/>
                </a:solidFill>
                <a:cs typeface="Arial"/>
              </a:rPr>
              <a:t> </a:t>
            </a:r>
            <a:r>
              <a:rPr lang="fr-FR" sz="2400" i="0" dirty="0" err="1">
                <a:solidFill>
                  <a:srgbClr val="002060"/>
                </a:solidFill>
                <a:cs typeface="Arial"/>
              </a:rPr>
              <a:t>creating</a:t>
            </a:r>
            <a:r>
              <a:rPr lang="fr-FR" sz="2400" i="0" dirty="0">
                <a:solidFill>
                  <a:srgbClr val="002060"/>
                </a:solidFill>
                <a:cs typeface="Arial"/>
              </a:rPr>
              <a:t> more inclusive </a:t>
            </a:r>
            <a:r>
              <a:rPr lang="fr-FR" sz="2400" i="0" dirty="0" err="1">
                <a:solidFill>
                  <a:srgbClr val="002060"/>
                </a:solidFill>
                <a:cs typeface="Arial"/>
              </a:rPr>
              <a:t>tools</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 4. Critical </a:t>
            </a:r>
            <a:r>
              <a:rPr lang="fr-FR" sz="2400" i="0" dirty="0" err="1">
                <a:solidFill>
                  <a:srgbClr val="002060"/>
                </a:solidFill>
                <a:cs typeface="Arial"/>
              </a:rPr>
              <a:t>analysis</a:t>
            </a:r>
            <a:r>
              <a:rPr lang="fr-FR" sz="2400" i="0" dirty="0">
                <a:solidFill>
                  <a:srgbClr val="002060"/>
                </a:solidFill>
                <a:cs typeface="Arial"/>
              </a:rPr>
              <a:t> of </a:t>
            </a:r>
            <a:r>
              <a:rPr lang="fr-FR" sz="2400" i="0" dirty="0" err="1">
                <a:solidFill>
                  <a:srgbClr val="002060"/>
                </a:solidFill>
                <a:cs typeface="Arial"/>
              </a:rPr>
              <a:t>results</a:t>
            </a:r>
            <a:r>
              <a:rPr lang="fr-FR" sz="2400" i="0" dirty="0">
                <a:solidFill>
                  <a:srgbClr val="002060"/>
                </a:solidFill>
                <a:cs typeface="Arial"/>
              </a:rPr>
              <a:t> </a:t>
            </a:r>
            <a:r>
              <a:rPr lang="fr-FR" sz="2400" i="0" dirty="0" err="1">
                <a:solidFill>
                  <a:srgbClr val="002060"/>
                </a:solidFill>
                <a:cs typeface="Arial"/>
              </a:rPr>
              <a:t>is</a:t>
            </a:r>
            <a:r>
              <a:rPr lang="fr-FR" sz="2400" i="0" dirty="0">
                <a:solidFill>
                  <a:srgbClr val="002060"/>
                </a:solidFill>
                <a:cs typeface="Arial"/>
              </a:rPr>
              <a:t> essential. </a:t>
            </a:r>
            <a:r>
              <a:rPr lang="fr-FR" sz="2400" i="0" dirty="0" err="1">
                <a:solidFill>
                  <a:srgbClr val="002060"/>
                </a:solidFill>
                <a:cs typeface="Arial"/>
              </a:rPr>
              <a:t>Learn</a:t>
            </a:r>
            <a:r>
              <a:rPr lang="fr-FR" sz="2400" i="0" dirty="0">
                <a:solidFill>
                  <a:srgbClr val="002060"/>
                </a:solidFill>
                <a:cs typeface="Arial"/>
              </a:rPr>
              <a:t> to </a:t>
            </a:r>
            <a:r>
              <a:rPr lang="fr-FR" sz="2400" i="0" dirty="0" err="1">
                <a:solidFill>
                  <a:srgbClr val="002060"/>
                </a:solidFill>
                <a:cs typeface="Arial"/>
              </a:rPr>
              <a:t>always</a:t>
            </a:r>
            <a:r>
              <a:rPr lang="fr-FR" sz="2400" i="0" dirty="0">
                <a:solidFill>
                  <a:srgbClr val="002060"/>
                </a:solidFill>
                <a:cs typeface="Arial"/>
              </a:rPr>
              <a:t> </a:t>
            </a:r>
            <a:r>
              <a:rPr lang="fr-FR" sz="2400" i="0" dirty="0" err="1">
                <a:solidFill>
                  <a:srgbClr val="002060"/>
                </a:solidFill>
                <a:cs typeface="Arial"/>
              </a:rPr>
              <a:t>ask</a:t>
            </a:r>
            <a:r>
              <a:rPr lang="fr-FR" sz="2400" i="0" dirty="0">
                <a:solidFill>
                  <a:srgbClr val="002060"/>
                </a:solidFill>
                <a:cs typeface="Arial"/>
              </a:rPr>
              <a:t> </a:t>
            </a:r>
            <a:r>
              <a:rPr lang="fr-FR" sz="2400" i="0" dirty="0" err="1">
                <a:solidFill>
                  <a:srgbClr val="002060"/>
                </a:solidFill>
                <a:cs typeface="Arial"/>
              </a:rPr>
              <a:t>yourself</a:t>
            </a:r>
            <a:r>
              <a:rPr lang="fr-FR" sz="2400" i="0" dirty="0">
                <a:solidFill>
                  <a:srgbClr val="002060"/>
                </a:solidFill>
                <a:cs typeface="Arial"/>
              </a:rPr>
              <a:t> the </a:t>
            </a:r>
            <a:r>
              <a:rPr lang="fr-FR" sz="2400" i="0" dirty="0" err="1">
                <a:solidFill>
                  <a:srgbClr val="002060"/>
                </a:solidFill>
                <a:cs typeface="Arial"/>
              </a:rPr>
              <a:t>following</a:t>
            </a:r>
            <a:r>
              <a:rPr lang="fr-FR" sz="2400" i="0" dirty="0">
                <a:solidFill>
                  <a:srgbClr val="002060"/>
                </a:solidFill>
                <a:cs typeface="Arial"/>
              </a:rPr>
              <a:t> questions, </a:t>
            </a:r>
            <a:r>
              <a:rPr lang="fr-FR" sz="2400" i="0" dirty="0" err="1">
                <a:solidFill>
                  <a:srgbClr val="002060"/>
                </a:solidFill>
                <a:cs typeface="Arial"/>
              </a:rPr>
              <a:t>Who</a:t>
            </a:r>
            <a:r>
              <a:rPr lang="fr-FR" sz="2400" i="0" dirty="0">
                <a:solidFill>
                  <a:srgbClr val="002060"/>
                </a:solidFill>
                <a:cs typeface="Arial"/>
              </a:rPr>
              <a:t> </a:t>
            </a:r>
            <a:r>
              <a:rPr lang="fr-FR" sz="2400" i="0" dirty="0" err="1">
                <a:solidFill>
                  <a:srgbClr val="002060"/>
                </a:solidFill>
                <a:cs typeface="Arial"/>
              </a:rPr>
              <a:t>is</a:t>
            </a:r>
            <a:r>
              <a:rPr lang="fr-FR" sz="2400" i="0" dirty="0">
                <a:solidFill>
                  <a:srgbClr val="002060"/>
                </a:solidFill>
                <a:cs typeface="Arial"/>
              </a:rPr>
              <a:t> </a:t>
            </a:r>
            <a:r>
              <a:rPr lang="fr-FR" sz="2400" i="0" dirty="0" err="1">
                <a:solidFill>
                  <a:srgbClr val="002060"/>
                </a:solidFill>
                <a:cs typeface="Arial"/>
              </a:rPr>
              <a:t>being</a:t>
            </a:r>
            <a:r>
              <a:rPr lang="fr-FR" sz="2400" i="0" dirty="0">
                <a:solidFill>
                  <a:srgbClr val="002060"/>
                </a:solidFill>
                <a:cs typeface="Arial"/>
              </a:rPr>
              <a:t> </a:t>
            </a:r>
            <a:r>
              <a:rPr lang="fr-FR" sz="2400" i="0" dirty="0" err="1">
                <a:solidFill>
                  <a:srgbClr val="002060"/>
                </a:solidFill>
                <a:cs typeface="Arial"/>
              </a:rPr>
              <a:t>represented</a:t>
            </a:r>
            <a:r>
              <a:rPr lang="fr-FR" sz="2400" i="0" dirty="0">
                <a:solidFill>
                  <a:srgbClr val="002060"/>
                </a:solidFill>
                <a:cs typeface="Arial"/>
              </a:rPr>
              <a:t>? What </a:t>
            </a:r>
            <a:r>
              <a:rPr lang="fr-FR" sz="2400" i="0" dirty="0" err="1">
                <a:solidFill>
                  <a:srgbClr val="002060"/>
                </a:solidFill>
                <a:cs typeface="Arial"/>
              </a:rPr>
              <a:t>roles</a:t>
            </a:r>
            <a:r>
              <a:rPr lang="fr-FR" sz="2400" i="0" dirty="0">
                <a:solidFill>
                  <a:srgbClr val="002060"/>
                </a:solidFill>
                <a:cs typeface="Arial"/>
              </a:rPr>
              <a:t> or </a:t>
            </a:r>
            <a:r>
              <a:rPr lang="fr-FR" sz="2400" i="0" dirty="0" err="1">
                <a:solidFill>
                  <a:srgbClr val="002060"/>
                </a:solidFill>
                <a:cs typeface="Arial"/>
              </a:rPr>
              <a:t>attributes</a:t>
            </a:r>
            <a:r>
              <a:rPr lang="fr-FR" sz="2400" i="0" dirty="0">
                <a:solidFill>
                  <a:srgbClr val="002060"/>
                </a:solidFill>
                <a:cs typeface="Arial"/>
              </a:rPr>
              <a:t> are </a:t>
            </a:r>
            <a:r>
              <a:rPr lang="fr-FR" sz="2400" i="0" dirty="0" err="1">
                <a:solidFill>
                  <a:srgbClr val="002060"/>
                </a:solidFill>
                <a:cs typeface="Arial"/>
              </a:rPr>
              <a:t>valued</a:t>
            </a:r>
            <a:r>
              <a:rPr lang="fr-FR" sz="2400" i="0" dirty="0">
                <a:solidFill>
                  <a:srgbClr val="002060"/>
                </a:solidFill>
                <a:cs typeface="Arial"/>
              </a:rPr>
              <a:t>? </a:t>
            </a:r>
            <a:r>
              <a:rPr lang="fr-FR" sz="2400" i="0" dirty="0" err="1">
                <a:solidFill>
                  <a:srgbClr val="002060"/>
                </a:solidFill>
                <a:cs typeface="Arial"/>
              </a:rPr>
              <a:t>Who</a:t>
            </a:r>
            <a:r>
              <a:rPr lang="fr-FR" sz="2400" i="0" dirty="0">
                <a:solidFill>
                  <a:srgbClr val="002060"/>
                </a:solidFill>
                <a:cs typeface="Arial"/>
              </a:rPr>
              <a:t> </a:t>
            </a:r>
            <a:r>
              <a:rPr lang="fr-FR" sz="2400" i="0" dirty="0" err="1">
                <a:solidFill>
                  <a:srgbClr val="002060"/>
                </a:solidFill>
                <a:cs typeface="Arial"/>
              </a:rPr>
              <a:t>is</a:t>
            </a:r>
            <a:r>
              <a:rPr lang="fr-FR" sz="2400" i="0" dirty="0">
                <a:solidFill>
                  <a:srgbClr val="002060"/>
                </a:solidFill>
                <a:cs typeface="Arial"/>
              </a:rPr>
              <a:t> absent </a:t>
            </a:r>
            <a:r>
              <a:rPr lang="fr-FR" sz="2400" i="0" dirty="0" err="1">
                <a:solidFill>
                  <a:srgbClr val="002060"/>
                </a:solidFill>
                <a:cs typeface="Arial"/>
              </a:rPr>
              <a:t>from</a:t>
            </a:r>
            <a:r>
              <a:rPr lang="fr-FR" sz="2400" i="0" dirty="0">
                <a:solidFill>
                  <a:srgbClr val="002060"/>
                </a:solidFill>
                <a:cs typeface="Arial"/>
              </a:rPr>
              <a:t> the images?</a:t>
            </a:r>
            <a:endParaRPr lang="fr-FR" sz="2400" dirty="0">
              <a:solidFill>
                <a:srgbClr val="002060"/>
              </a:solidFill>
            </a:endParaRPr>
          </a:p>
          <a:p>
            <a:pPr marL="571500" indent="-342900">
              <a:buAutoNum type="arabicPeriod"/>
            </a:pPr>
            <a:endParaRPr lang="fr-FR" sz="1800" dirty="0">
              <a:solidFill>
                <a:srgbClr val="002060"/>
              </a:solidFill>
            </a:endParaRPr>
          </a:p>
        </p:txBody>
      </p:sp>
      <p:sp>
        <p:nvSpPr>
          <p:cNvPr id="5" name="ZoneTexte 4">
            <a:extLst>
              <a:ext uri="{FF2B5EF4-FFF2-40B4-BE49-F238E27FC236}">
                <a16:creationId xmlns:a16="http://schemas.microsoft.com/office/drawing/2014/main" id="{052F311A-C89E-085F-5FFD-12959C604ECC}"/>
              </a:ext>
            </a:extLst>
          </p:cNvPr>
          <p:cNvSpPr txBox="1"/>
          <p:nvPr/>
        </p:nvSpPr>
        <p:spPr>
          <a:xfrm>
            <a:off x="8779484" y="1710468"/>
            <a:ext cx="28285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4800" i="1" err="1">
                <a:solidFill>
                  <a:schemeClr val="bg1"/>
                </a:solidFill>
                <a:latin typeface="Calibri"/>
              </a:rPr>
              <a:t>Recap</a:t>
            </a:r>
            <a:endParaRPr lang="fr-FR" sz="4800" i="1">
              <a:solidFill>
                <a:schemeClr val="bg1"/>
              </a:solidFill>
              <a:latin typeface="Calibri"/>
            </a:endParaRPr>
          </a:p>
        </p:txBody>
      </p:sp>
      <p:pic>
        <p:nvPicPr>
          <p:cNvPr id="3" name="Picture Placeholder 3">
            <a:extLst>
              <a:ext uri="{FF2B5EF4-FFF2-40B4-BE49-F238E27FC236}">
                <a16:creationId xmlns:a16="http://schemas.microsoft.com/office/drawing/2014/main" id="{AFDD0941-CC19-DAD2-B879-93940B4C0AA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95953" y="2541465"/>
            <a:ext cx="4696047" cy="3261776"/>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77033193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normAutofit fontScale="85000" lnSpcReduction="10000"/>
          </a:bodyPr>
          <a:lstStyle/>
          <a:p>
            <a:r>
              <a:rPr lang="en-GB" sz="2800" b="1" dirty="0">
                <a:latin typeface="Calibri" panose="020F0502020204030204" pitchFamily="34" charset="0"/>
                <a:ea typeface="Calibri" panose="020F0502020204030204" pitchFamily="34" charset="0"/>
                <a:cs typeface="Calibri" panose="020F0502020204030204" pitchFamily="34" charset="0"/>
              </a:rPr>
              <a:t>"AI will reflect the values of its creators. If we want a better future, we need diverse voices shaping it."</a:t>
            </a:r>
          </a:p>
          <a:p>
            <a:endParaRPr lang="en-GB" sz="2800"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 Joy </a:t>
            </a:r>
            <a:r>
              <a:rPr lang="en-GB" sz="2800" dirty="0" err="1">
                <a:latin typeface="Calibri" panose="020F0502020204030204" pitchFamily="34" charset="0"/>
                <a:ea typeface="Calibri" panose="020F0502020204030204" pitchFamily="34" charset="0"/>
                <a:cs typeface="Calibri" panose="020F0502020204030204" pitchFamily="34" charset="0"/>
              </a:rPr>
              <a:t>Buolamwini</a:t>
            </a:r>
            <a:r>
              <a:rPr lang="en-GB" sz="2800" dirty="0">
                <a:latin typeface="Calibri" panose="020F0502020204030204" pitchFamily="34" charset="0"/>
                <a:ea typeface="Calibri" panose="020F0502020204030204" pitchFamily="34" charset="0"/>
                <a:cs typeface="Calibri" panose="020F0502020204030204" pitchFamily="34" charset="0"/>
              </a:rPr>
              <a:t>, Founder of ’Algorithmic Justice League</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B5E2-C928-17AC-57F5-BBB23BFB4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AI &amp; Bias - When Algorithms Don't Work">
            <a:hlinkClick r:id="" action="ppaction://media"/>
            <a:extLst>
              <a:ext uri="{FF2B5EF4-FFF2-40B4-BE49-F238E27FC236}">
                <a16:creationId xmlns:a16="http://schemas.microsoft.com/office/drawing/2014/main" id="{1D3452E0-E981-D1BF-FE48-83F7F5D4BA26}"/>
              </a:ext>
            </a:extLst>
          </p:cNvPr>
          <p:cNvPicPr>
            <a:picLocks noGrp="1" noRot="1" noChangeAspect="1"/>
          </p:cNvPicPr>
          <p:nvPr>
            <p:ph type="pic" idx="2"/>
            <a:videoFile r:link="rId1"/>
          </p:nvPr>
        </p:nvPicPr>
        <p:blipFill>
          <a:blip r:embed="rId4"/>
          <a:srcRect t="5659" b="5659"/>
          <a:stretch>
            <a:fillRect/>
          </a:stretch>
        </p:blipFill>
        <p:spPr>
          <a:xfrm>
            <a:off x="1120737" y="950520"/>
            <a:ext cx="7792978" cy="4820360"/>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a:t>8-minutes </a:t>
            </a:r>
            <a:r>
              <a:rPr lang="fr-FR" dirty="0" err="1"/>
              <a:t>video</a:t>
            </a:r>
            <a:r>
              <a:rPr lang="fr-FR" dirty="0"/>
              <a:t> to </a:t>
            </a:r>
            <a:r>
              <a:rPr lang="fr-FR" dirty="0" err="1"/>
              <a:t>learn</a:t>
            </a:r>
            <a:r>
              <a:rPr lang="fr-FR" dirty="0"/>
              <a:t> more</a:t>
            </a:r>
          </a:p>
          <a:p>
            <a:r>
              <a:rPr lang="fr-FR" b="1" dirty="0">
                <a:solidFill>
                  <a:srgbClr val="653795"/>
                </a:solidFill>
                <a:hlinkClick r:id="rId5">
                  <a:extLst>
                    <a:ext uri="{A12FA001-AC4F-418D-AE19-62706E023703}">
                      <ahyp:hlinkClr xmlns:ahyp="http://schemas.microsoft.com/office/drawing/2018/hyperlinkcolor" val="tx"/>
                    </a:ext>
                  </a:extLst>
                </a:hlinkClick>
              </a:rPr>
              <a:t>Video </a:t>
            </a:r>
            <a:r>
              <a:rPr lang="fr-FR" b="1" dirty="0" err="1">
                <a:solidFill>
                  <a:srgbClr val="653795"/>
                </a:solidFill>
                <a:hlinkClick r:id="rId5">
                  <a:extLst>
                    <a:ext uri="{A12FA001-AC4F-418D-AE19-62706E023703}">
                      <ahyp:hlinkClr xmlns:ahyp="http://schemas.microsoft.com/office/drawing/2018/hyperlinkcolor" val="tx"/>
                    </a:ext>
                  </a:extLst>
                </a:hlinkClick>
              </a:rPr>
              <a:t>link</a:t>
            </a:r>
            <a:endParaRPr lang="fr-FR" b="1" dirty="0">
              <a:solidFill>
                <a:srgbClr val="653795"/>
              </a:solidFill>
            </a:endParaRPr>
          </a:p>
        </p:txBody>
      </p:sp>
    </p:spTree>
    <p:extLst>
      <p:ext uri="{BB962C8B-B14F-4D97-AF65-F5344CB8AC3E}">
        <p14:creationId xmlns:p14="http://schemas.microsoft.com/office/powerpoint/2010/main" val="315014544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3BBE0-84AF-A179-8926-B33D81DF5F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How AI Image Generators Make Bias Worse">
            <a:hlinkClick r:id="" action="ppaction://media"/>
            <a:extLst>
              <a:ext uri="{FF2B5EF4-FFF2-40B4-BE49-F238E27FC236}">
                <a16:creationId xmlns:a16="http://schemas.microsoft.com/office/drawing/2014/main" id="{7580A0CD-4058-93CC-C4B6-6C7128EF541E}"/>
              </a:ext>
            </a:extLst>
          </p:cNvPr>
          <p:cNvPicPr>
            <a:picLocks noGrp="1" noRot="1" noChangeAspect="1"/>
          </p:cNvPicPr>
          <p:nvPr>
            <p:ph type="pic" idx="2"/>
            <a:videoFile r:link="rId1"/>
          </p:nvPr>
        </p:nvPicPr>
        <p:blipFill>
          <a:blip r:embed="rId4"/>
          <a:srcRect t="5659" b="5659"/>
          <a:stretch>
            <a:fillRect/>
          </a:stretch>
        </p:blipFill>
        <p:spPr>
          <a:xfrm>
            <a:off x="1075573" y="956048"/>
            <a:ext cx="7838142" cy="4845312"/>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a:t>8-minutes </a:t>
            </a:r>
            <a:r>
              <a:rPr lang="fr-FR" dirty="0" err="1"/>
              <a:t>video</a:t>
            </a:r>
            <a:r>
              <a:rPr lang="fr-FR" dirty="0"/>
              <a:t> to </a:t>
            </a:r>
            <a:r>
              <a:rPr lang="fr-FR" dirty="0" err="1"/>
              <a:t>learn</a:t>
            </a:r>
            <a:r>
              <a:rPr lang="fr-FR" dirty="0"/>
              <a:t> more</a:t>
            </a:r>
          </a:p>
          <a:p>
            <a:r>
              <a:rPr lang="fr-FR" b="1" dirty="0">
                <a:solidFill>
                  <a:srgbClr val="653795"/>
                </a:solidFill>
                <a:hlinkClick r:id="rId5">
                  <a:extLst>
                    <a:ext uri="{A12FA001-AC4F-418D-AE19-62706E023703}">
                      <ahyp:hlinkClr xmlns:ahyp="http://schemas.microsoft.com/office/drawing/2018/hyperlinkcolor" val="tx"/>
                    </a:ext>
                  </a:extLst>
                </a:hlinkClick>
              </a:rPr>
              <a:t>Video </a:t>
            </a:r>
            <a:r>
              <a:rPr lang="fr-FR" b="1" dirty="0" err="1">
                <a:solidFill>
                  <a:srgbClr val="653795"/>
                </a:solidFill>
                <a:hlinkClick r:id="rId5">
                  <a:extLst>
                    <a:ext uri="{A12FA001-AC4F-418D-AE19-62706E023703}">
                      <ahyp:hlinkClr xmlns:ahyp="http://schemas.microsoft.com/office/drawing/2018/hyperlinkcolor" val="tx"/>
                    </a:ext>
                  </a:extLst>
                </a:hlinkClick>
              </a:rPr>
              <a:t>link</a:t>
            </a:r>
            <a:endParaRPr lang="fr-FR" b="1" dirty="0">
              <a:solidFill>
                <a:srgbClr val="653795"/>
              </a:solidFill>
            </a:endParaRPr>
          </a:p>
        </p:txBody>
      </p:sp>
    </p:spTree>
    <p:extLst>
      <p:ext uri="{BB962C8B-B14F-4D97-AF65-F5344CB8AC3E}">
        <p14:creationId xmlns:p14="http://schemas.microsoft.com/office/powerpoint/2010/main" val="215366091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txBox="1">
            <a:spLocks noGrp="1"/>
          </p:cNvSpPr>
          <p:nvPr>
            <p:ph type="body" idx="1"/>
          </p:nvPr>
        </p:nvSpPr>
        <p:spPr>
          <a:xfrm>
            <a:off x="522566" y="2426473"/>
            <a:ext cx="4465994" cy="26756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5400" dirty="0"/>
              <a:t>Let’s discuss our activities</a:t>
            </a:r>
          </a:p>
          <a:p>
            <a:pPr marL="0" lvl="0" indent="0" algn="ctr" rtl="0">
              <a:lnSpc>
                <a:spcPct val="90000"/>
              </a:lnSpc>
              <a:spcBef>
                <a:spcPts val="1000"/>
              </a:spcBef>
              <a:spcAft>
                <a:spcPts val="0"/>
              </a:spcAft>
              <a:buClr>
                <a:schemeClr val="lt1"/>
              </a:buClr>
              <a:buSzPts val="2800"/>
              <a:buNone/>
            </a:pPr>
            <a:endParaRPr sz="5400" dirty="0"/>
          </a:p>
          <a:p>
            <a:pPr marL="0" lvl="0" indent="0" algn="ctr" rtl="0">
              <a:lnSpc>
                <a:spcPct val="90000"/>
              </a:lnSpc>
              <a:spcBef>
                <a:spcPts val="1000"/>
              </a:spcBef>
              <a:spcAft>
                <a:spcPts val="0"/>
              </a:spcAft>
              <a:buClr>
                <a:schemeClr val="lt1"/>
              </a:buClr>
              <a:buSzPts val="2800"/>
              <a:buNone/>
            </a:pPr>
            <a:endParaRPr sz="5400" dirty="0"/>
          </a:p>
        </p:txBody>
      </p:sp>
      <p:sp>
        <p:nvSpPr>
          <p:cNvPr id="3" name="Picture Placeholder 2">
            <a:extLst>
              <a:ext uri="{FF2B5EF4-FFF2-40B4-BE49-F238E27FC236}">
                <a16:creationId xmlns:a16="http://schemas.microsoft.com/office/drawing/2014/main" id="{4C32EC4E-357F-9E01-A98C-E5A04AE78B1B}"/>
              </a:ext>
            </a:extLst>
          </p:cNvPr>
          <p:cNvSpPr>
            <a:spLocks noGrp="1"/>
          </p:cNvSpPr>
          <p:nvPr>
            <p:ph type="pic" idx="2"/>
          </p:nvPr>
        </p:nvSpPr>
        <p:spPr/>
        <p:txBody>
          <a:bodyPr/>
          <a:lstStyle/>
          <a:p>
            <a:endParaRPr lang="en-IE"/>
          </a:p>
        </p:txBody>
      </p:sp>
      <p:pic>
        <p:nvPicPr>
          <p:cNvPr id="4" name="Picture Placeholder 7" descr="Digital technology vision exam eye test">
            <a:extLst>
              <a:ext uri="{FF2B5EF4-FFF2-40B4-BE49-F238E27FC236}">
                <a16:creationId xmlns:a16="http://schemas.microsoft.com/office/drawing/2014/main" id="{0CE3B823-ECE6-2044-6547-81BD61DAE2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1688" y="1678928"/>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94" name="Google Shape;294;p10"/>
          <p:cNvSpPr/>
          <p:nvPr/>
        </p:nvSpPr>
        <p:spPr>
          <a:xfrm>
            <a:off x="9063067" y="3352800"/>
            <a:ext cx="4576882" cy="4606729"/>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0"/>
          <p:cNvSpPr/>
          <p:nvPr/>
        </p:nvSpPr>
        <p:spPr>
          <a:xfrm>
            <a:off x="829309" y="2742502"/>
            <a:ext cx="2272735" cy="2740489"/>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20"/>
          <p:cNvSpPr/>
          <p:nvPr/>
        </p:nvSpPr>
        <p:spPr>
          <a:xfrm>
            <a:off x="812800" y="1358500"/>
            <a:ext cx="2305753" cy="1807731"/>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20"/>
          <p:cNvSpPr/>
          <p:nvPr/>
        </p:nvSpPr>
        <p:spPr>
          <a:xfrm>
            <a:off x="3465241" y="13750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0"/>
          <p:cNvSpPr/>
          <p:nvPr/>
        </p:nvSpPr>
        <p:spPr>
          <a:xfrm>
            <a:off x="3448733" y="3689016"/>
            <a:ext cx="2305753" cy="1810484"/>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20"/>
          <p:cNvSpPr/>
          <p:nvPr/>
        </p:nvSpPr>
        <p:spPr>
          <a:xfrm>
            <a:off x="6098423" y="2742502"/>
            <a:ext cx="2272735" cy="2740489"/>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03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20"/>
          <p:cNvSpPr/>
          <p:nvPr/>
        </p:nvSpPr>
        <p:spPr>
          <a:xfrm>
            <a:off x="6081914" y="1358500"/>
            <a:ext cx="2305753" cy="1807731"/>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20"/>
          <p:cNvSpPr/>
          <p:nvPr/>
        </p:nvSpPr>
        <p:spPr>
          <a:xfrm>
            <a:off x="8734356" y="1375009"/>
            <a:ext cx="2272735" cy="2740489"/>
          </a:xfrm>
          <a:custGeom>
            <a:avLst/>
            <a:gdLst/>
            <a:ahLst/>
            <a:cxnLst/>
            <a:rect l="l" t="t" r="r" b="b"/>
            <a:pathLst>
              <a:path w="3643" h="4391" extrusionOk="0">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3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20"/>
          <p:cNvSpPr/>
          <p:nvPr/>
        </p:nvSpPr>
        <p:spPr>
          <a:xfrm>
            <a:off x="8717847" y="3689016"/>
            <a:ext cx="2305753" cy="1810484"/>
          </a:xfrm>
          <a:custGeom>
            <a:avLst/>
            <a:gdLst/>
            <a:ahLst/>
            <a:cxnLst/>
            <a:rect l="l" t="t" r="r" b="b"/>
            <a:pathLst>
              <a:path w="3694" h="2900" extrusionOk="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20"/>
          <p:cNvSpPr txBox="1"/>
          <p:nvPr/>
        </p:nvSpPr>
        <p:spPr>
          <a:xfrm>
            <a:off x="821432" y="3446036"/>
            <a:ext cx="2264103" cy="1231066"/>
          </a:xfrm>
          <a:prstGeom prst="rect">
            <a:avLst/>
          </a:prstGeom>
          <a:noFill/>
          <a:ln>
            <a:noFill/>
          </a:ln>
        </p:spPr>
        <p:txBody>
          <a:bodyPr spcFirstLastPara="1" wrap="square" lIns="91425" tIns="45700" rIns="91425" bIns="45700" anchor="t" anchorCtr="0">
            <a:spAutoFit/>
          </a:bodyPr>
          <a:lstStyle/>
          <a:p>
            <a:pPr algn="ctr"/>
            <a:r>
              <a:rPr lang="en-US" sz="2000" b="1">
                <a:solidFill>
                  <a:schemeClr val="lt1"/>
                </a:solidFill>
                <a:latin typeface="Calibri"/>
                <a:ea typeface="Calibri"/>
                <a:cs typeface="Calibri"/>
                <a:sym typeface="Calibri"/>
              </a:rPr>
              <a:t>What surprised you the most in the activity?</a:t>
            </a:r>
            <a:endParaRPr lang="en-US">
              <a:solidFill>
                <a:schemeClr val="lt1"/>
              </a:solidFill>
            </a:endParaRPr>
          </a:p>
          <a:p>
            <a:pPr marL="0" marR="0" lvl="0" indent="0" algn="ctr" rtl="0">
              <a:spcBef>
                <a:spcPts val="0"/>
              </a:spcBef>
              <a:spcAft>
                <a:spcPts val="0"/>
              </a:spcAft>
              <a:buNone/>
            </a:pPr>
            <a:endParaRPr/>
          </a:p>
        </p:txBody>
      </p:sp>
      <p:grpSp>
        <p:nvGrpSpPr>
          <p:cNvPr id="477" name="Google Shape;477;p20"/>
          <p:cNvGrpSpPr/>
          <p:nvPr/>
        </p:nvGrpSpPr>
        <p:grpSpPr>
          <a:xfrm>
            <a:off x="4242133" y="4284343"/>
            <a:ext cx="749219" cy="845450"/>
            <a:chOff x="4643578" y="432838"/>
            <a:chExt cx="1028134" cy="1160188"/>
          </a:xfrm>
        </p:grpSpPr>
        <p:sp>
          <p:nvSpPr>
            <p:cNvPr id="478" name="Google Shape;478;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79" name="Google Shape;479;p20"/>
            <p:cNvGrpSpPr/>
            <p:nvPr/>
          </p:nvGrpSpPr>
          <p:grpSpPr>
            <a:xfrm>
              <a:off x="4643578" y="432838"/>
              <a:ext cx="1028134" cy="1160188"/>
              <a:chOff x="4643578" y="432838"/>
              <a:chExt cx="1028134" cy="1160188"/>
            </a:xfrm>
          </p:grpSpPr>
          <p:sp>
            <p:nvSpPr>
              <p:cNvPr id="480" name="Google Shape;480;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82" name="Google Shape;482;p20"/>
          <p:cNvGrpSpPr/>
          <p:nvPr/>
        </p:nvGrpSpPr>
        <p:grpSpPr>
          <a:xfrm>
            <a:off x="6793771" y="1708707"/>
            <a:ext cx="812324" cy="762205"/>
            <a:chOff x="6615628" y="2116894"/>
            <a:chExt cx="1066935" cy="1001107"/>
          </a:xfrm>
        </p:grpSpPr>
        <p:sp>
          <p:nvSpPr>
            <p:cNvPr id="483" name="Google Shape;483;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95" name="Google Shape;495;p20"/>
          <p:cNvGrpSpPr/>
          <p:nvPr/>
        </p:nvGrpSpPr>
        <p:grpSpPr>
          <a:xfrm>
            <a:off x="1673244" y="1838548"/>
            <a:ext cx="656077" cy="655963"/>
            <a:chOff x="3258209" y="1217582"/>
            <a:chExt cx="4712093" cy="4711281"/>
          </a:xfrm>
        </p:grpSpPr>
        <p:sp>
          <p:nvSpPr>
            <p:cNvPr id="496" name="Google Shape;496;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10" name="Google Shape;510;p20"/>
          <p:cNvGrpSpPr/>
          <p:nvPr/>
        </p:nvGrpSpPr>
        <p:grpSpPr>
          <a:xfrm>
            <a:off x="9447519" y="4215914"/>
            <a:ext cx="846408" cy="982307"/>
            <a:chOff x="2403525" y="3625384"/>
            <a:chExt cx="853935" cy="991043"/>
          </a:xfrm>
        </p:grpSpPr>
        <p:sp>
          <p:nvSpPr>
            <p:cNvPr id="511" name="Google Shape;511;p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p20"/>
          <p:cNvSpPr txBox="1"/>
          <p:nvPr/>
        </p:nvSpPr>
        <p:spPr>
          <a:xfrm>
            <a:off x="3536201" y="1969297"/>
            <a:ext cx="2112223"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What factors do you think influence the bias in images generated by AI?</a:t>
            </a:r>
          </a:p>
        </p:txBody>
      </p:sp>
      <p:sp>
        <p:nvSpPr>
          <p:cNvPr id="516" name="Google Shape;516;p20"/>
          <p:cNvSpPr txBox="1"/>
          <p:nvPr/>
        </p:nvSpPr>
        <p:spPr>
          <a:xfrm>
            <a:off x="6229793" y="3243183"/>
            <a:ext cx="2026711"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What lessons have you learned from this activity about how AIs ‘understand’ our instructions?</a:t>
            </a:r>
          </a:p>
        </p:txBody>
      </p:sp>
      <p:sp>
        <p:nvSpPr>
          <p:cNvPr id="517" name="Google Shape;517;p20"/>
          <p:cNvSpPr txBox="1"/>
          <p:nvPr/>
        </p:nvSpPr>
        <p:spPr>
          <a:xfrm>
            <a:off x="8742542" y="2494511"/>
            <a:ext cx="221828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Do you think bias in AI is inevitable? </a:t>
            </a:r>
          </a:p>
        </p:txBody>
      </p:sp>
      <p:sp>
        <p:nvSpPr>
          <p:cNvPr id="4" name="Google Shape;302;p11">
            <a:extLst>
              <a:ext uri="{FF2B5EF4-FFF2-40B4-BE49-F238E27FC236}">
                <a16:creationId xmlns:a16="http://schemas.microsoft.com/office/drawing/2014/main" id="{804FB0EF-6492-773B-FDA8-31F17C54950D}"/>
              </a:ext>
            </a:extLst>
          </p:cNvPr>
          <p:cNvSpPr txBox="1">
            <a:spLocks/>
          </p:cNvSpPr>
          <p:nvPr/>
        </p:nvSpPr>
        <p:spPr>
          <a:xfrm>
            <a:off x="351369" y="311517"/>
            <a:ext cx="11461089"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653795"/>
              </a:buClr>
              <a:buSzPts val="3600"/>
            </a:pPr>
            <a:r>
              <a:rPr lang="en-US" sz="4800" b="1" dirty="0">
                <a:solidFill>
                  <a:srgbClr val="ED8623"/>
                </a:solidFill>
                <a:latin typeface="Calibri" panose="020F0502020204030204" pitchFamily="34" charset="0"/>
                <a:ea typeface="Calibri" panose="020F0502020204030204" pitchFamily="34" charset="0"/>
                <a:cs typeface="Calibri" panose="020F0502020204030204" pitchFamily="34" charset="0"/>
              </a:rPr>
              <a:t>Feedback session</a:t>
            </a:r>
          </a:p>
        </p:txBody>
      </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AB24AD3-5C26-9C37-FA3E-A5AA880E5388}"/>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B444D775-0820-8DA6-7676-DA4E7FA427BA}"/>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Recap and Key terms</a:t>
            </a:r>
            <a:endParaRPr dirty="0"/>
          </a:p>
        </p:txBody>
      </p:sp>
      <p:sp>
        <p:nvSpPr>
          <p:cNvPr id="268" name="Google Shape;268;p7">
            <a:extLst>
              <a:ext uri="{FF2B5EF4-FFF2-40B4-BE49-F238E27FC236}">
                <a16:creationId xmlns:a16="http://schemas.microsoft.com/office/drawing/2014/main" id="{1E2389FF-EEB3-D448-CA0C-8C9A13E3041B}"/>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763720F3-3082-C91B-7232-2170C6D739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1F436AC-BE7E-0FF9-E919-DA97859ADA8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16011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ircle: Hollow 3">
            <a:extLst>
              <a:ext uri="{FF2B5EF4-FFF2-40B4-BE49-F238E27FC236}">
                <a16:creationId xmlns:a16="http://schemas.microsoft.com/office/drawing/2014/main" id="{8A4DDFD7-BA25-4A42-F984-112440FB2AA6}"/>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 Placeholder 2">
            <a:extLst>
              <a:ext uri="{FF2B5EF4-FFF2-40B4-BE49-F238E27FC236}">
                <a16:creationId xmlns:a16="http://schemas.microsoft.com/office/drawing/2014/main" id="{D1D99089-CF51-ADD8-8B36-D4AB7D0C0888}"/>
              </a:ext>
            </a:extLst>
          </p:cNvPr>
          <p:cNvSpPr txBox="1">
            <a:spLocks/>
          </p:cNvSpPr>
          <p:nvPr/>
        </p:nvSpPr>
        <p:spPr>
          <a:xfrm>
            <a:off x="1518968" y="2858825"/>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B2391DAB-9C6F-D6F0-166E-EC16DF30F995}"/>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1665AC65-AC4D-9CB7-31B6-1E3EF3D29606}"/>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306D24EE-4730-CAC1-48C3-678E824C0D59}"/>
              </a:ext>
            </a:extLst>
          </p:cNvPr>
          <p:cNvSpPr/>
          <p:nvPr/>
        </p:nvSpPr>
        <p:spPr>
          <a:xfrm>
            <a:off x="691105" y="926145"/>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916C78D-AA4E-ADD2-0BAF-7C2528926869}"/>
              </a:ext>
            </a:extLst>
          </p:cNvPr>
          <p:cNvSpPr>
            <a:spLocks noGrp="1"/>
          </p:cNvSpPr>
          <p:nvPr>
            <p:ph type="body" sz="quarter" idx="48"/>
          </p:nvPr>
        </p:nvSpPr>
        <p:spPr>
          <a:xfrm>
            <a:off x="897551" y="1273575"/>
            <a:ext cx="1448242" cy="570175"/>
          </a:xfrm>
        </p:spPr>
        <p:txBody>
          <a:bodyPr/>
          <a:lstStyle/>
          <a:p>
            <a:r>
              <a:rPr lang="en-GB" sz="4000" b="1" dirty="0">
                <a:solidFill>
                  <a:schemeClr val="bg1"/>
                </a:solidFill>
              </a:rPr>
              <a:t>   1</a:t>
            </a:r>
          </a:p>
        </p:txBody>
      </p:sp>
      <p:sp>
        <p:nvSpPr>
          <p:cNvPr id="9" name="Text Placeholder 1">
            <a:extLst>
              <a:ext uri="{FF2B5EF4-FFF2-40B4-BE49-F238E27FC236}">
                <a16:creationId xmlns:a16="http://schemas.microsoft.com/office/drawing/2014/main" id="{BAF0CAAD-6619-4AC4-38B5-0E3925B9E54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Definition of Ethics</a:t>
            </a:r>
          </a:p>
          <a:p>
            <a:endParaRPr lang="en-GB" sz="2400" dirty="0">
              <a:solidFill>
                <a:srgbClr val="282666"/>
              </a:solidFill>
            </a:endParaRPr>
          </a:p>
          <a:p>
            <a:r>
              <a:rPr lang="en-GB" sz="2400" b="0" dirty="0">
                <a:solidFill>
                  <a:srgbClr val="282666"/>
                </a:solidFill>
              </a:rPr>
              <a:t>Ethics refers to the principles that guide our decision-making about what is right or wrong, good or bad. It shapes individual behaviour, societal norms, and professional practices.</a:t>
            </a:r>
            <a:endParaRPr lang="en-US" sz="2400" b="0" dirty="0">
              <a:solidFill>
                <a:srgbClr val="282666"/>
              </a:solidFill>
            </a:endParaRPr>
          </a:p>
        </p:txBody>
      </p:sp>
      <p:sp>
        <p:nvSpPr>
          <p:cNvPr id="2" name="Google Shape;267;p7">
            <a:extLst>
              <a:ext uri="{FF2B5EF4-FFF2-40B4-BE49-F238E27FC236}">
                <a16:creationId xmlns:a16="http://schemas.microsoft.com/office/drawing/2014/main" id="{BE6115F3-2DA3-9391-EE83-25EE72044C4D}"/>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What is Ethics?</a:t>
            </a:r>
          </a:p>
        </p:txBody>
      </p:sp>
    </p:spTree>
    <p:extLst>
      <p:ext uri="{BB962C8B-B14F-4D97-AF65-F5344CB8AC3E}">
        <p14:creationId xmlns:p14="http://schemas.microsoft.com/office/powerpoint/2010/main" val="2712598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1270662"/>
            <a:ext cx="11158765" cy="6303971"/>
          </a:xfrm>
        </p:spPr>
        <p:txBody>
          <a:bodyPr/>
          <a:lstStyle/>
          <a:p>
            <a:pPr marL="571500" indent="-342900">
              <a:buFont typeface="Arial" panose="020B0604020202020204" pitchFamily="34" charset="0"/>
              <a:buChar char="•"/>
            </a:pPr>
            <a:r>
              <a:rPr lang="en-GB" b="1" dirty="0"/>
              <a:t>Ethics</a:t>
            </a:r>
            <a:r>
              <a:rPr lang="en-GB" dirty="0"/>
              <a:t> – Principles that guide decisions about what is right or wrong.</a:t>
            </a:r>
          </a:p>
          <a:p>
            <a:pPr marL="571500" indent="-342900">
              <a:buFont typeface="Arial" panose="020B0604020202020204" pitchFamily="34" charset="0"/>
              <a:buChar char="•"/>
            </a:pPr>
            <a:r>
              <a:rPr lang="en-GB" b="1" dirty="0"/>
              <a:t>AI Ethics </a:t>
            </a:r>
            <a:r>
              <a:rPr lang="en-GB" dirty="0"/>
              <a:t>– Ensuring AI is designed and used fairly, transparently, and responsibly.</a:t>
            </a:r>
          </a:p>
          <a:p>
            <a:pPr marL="571500" indent="-342900">
              <a:buFont typeface="Arial" panose="020B0604020202020204" pitchFamily="34" charset="0"/>
              <a:buChar char="•"/>
            </a:pPr>
            <a:r>
              <a:rPr lang="en-GB" b="1" dirty="0"/>
              <a:t>Bias </a:t>
            </a:r>
            <a:r>
              <a:rPr lang="en-GB" dirty="0"/>
              <a:t>– Unfair or unbalanced views that can appear in AI due to its training data.</a:t>
            </a:r>
          </a:p>
          <a:p>
            <a:pPr marL="571500" indent="-342900">
              <a:buFont typeface="Arial" panose="020B0604020202020204" pitchFamily="34" charset="0"/>
              <a:buChar char="•"/>
            </a:pPr>
            <a:r>
              <a:rPr lang="en-GB" b="1" dirty="0"/>
              <a:t>Stereotype</a:t>
            </a:r>
            <a:r>
              <a:rPr lang="en-GB" dirty="0"/>
              <a:t> – A fixed idea about a group of people that may not be true or fair.</a:t>
            </a:r>
          </a:p>
          <a:p>
            <a:pPr marL="571500" indent="-342900">
              <a:buFont typeface="Arial" panose="020B0604020202020204" pitchFamily="34" charset="0"/>
              <a:buChar char="•"/>
            </a:pPr>
            <a:r>
              <a:rPr lang="en-GB" b="1" dirty="0"/>
              <a:t>Representation</a:t>
            </a:r>
            <a:r>
              <a:rPr lang="en-GB" dirty="0"/>
              <a:t> – Who is shown (or missing) in media or AI-generated content.</a:t>
            </a:r>
          </a:p>
          <a:p>
            <a:pPr marL="571500" indent="-342900">
              <a:buFont typeface="Arial" panose="020B0604020202020204" pitchFamily="34" charset="0"/>
              <a:buChar char="•"/>
            </a:pPr>
            <a:r>
              <a:rPr lang="en-GB" b="1" dirty="0"/>
              <a:t>Prompt</a:t>
            </a:r>
            <a:r>
              <a:rPr lang="en-GB" dirty="0"/>
              <a:t> – The instruction or question given to an AI tool to generate a response.</a:t>
            </a:r>
          </a:p>
          <a:p>
            <a:pPr marL="571500" indent="-342900">
              <a:buFont typeface="Arial" panose="020B0604020202020204" pitchFamily="34" charset="0"/>
              <a:buChar char="•"/>
            </a:pPr>
            <a:r>
              <a:rPr lang="en-GB" b="1" dirty="0"/>
              <a:t>Algorithm</a:t>
            </a:r>
            <a:r>
              <a:rPr lang="en-GB" dirty="0"/>
              <a:t> – A set of rules AI systems follow to make decisions or create content.</a:t>
            </a:r>
          </a:p>
          <a:p>
            <a:pPr marL="571500" indent="-342900">
              <a:buFont typeface="Arial" panose="020B0604020202020204" pitchFamily="34" charset="0"/>
              <a:buChar char="•"/>
            </a:pPr>
            <a:r>
              <a:rPr lang="en-GB" b="1" dirty="0"/>
              <a:t>Transparency</a:t>
            </a:r>
            <a:r>
              <a:rPr lang="en-GB" dirty="0"/>
              <a:t> – Clear understanding of how AI makes decisions.</a:t>
            </a:r>
          </a:p>
          <a:p>
            <a:pPr marL="571500" indent="-342900">
              <a:buFont typeface="Arial" panose="020B0604020202020204" pitchFamily="34" charset="0"/>
              <a:buChar char="•"/>
            </a:pPr>
            <a:r>
              <a:rPr lang="en-GB" b="1" dirty="0"/>
              <a:t>Privacy</a:t>
            </a:r>
            <a:r>
              <a:rPr lang="en-GB" dirty="0"/>
              <a:t> – Protecting personal data and ensuring it’s used responsibly.</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Key terms to remember!!</a:t>
            </a:r>
          </a:p>
        </p:txBody>
      </p:sp>
    </p:spTree>
    <p:extLst>
      <p:ext uri="{BB962C8B-B14F-4D97-AF65-F5344CB8AC3E}">
        <p14:creationId xmlns:p14="http://schemas.microsoft.com/office/powerpoint/2010/main" val="2286779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40275">
            <a:off x="5110733" y="5208550"/>
            <a:ext cx="5127676" cy="4367161"/>
          </a:xfrm>
          <a:prstGeom prst="rect">
            <a:avLst/>
          </a:prstGeom>
          <a:noFill/>
          <a:ln>
            <a:noFill/>
          </a:ln>
        </p:spPr>
      </p:pic>
    </p:spTree>
    <p:extLst>
      <p:ext uri="{BB962C8B-B14F-4D97-AF65-F5344CB8AC3E}">
        <p14:creationId xmlns:p14="http://schemas.microsoft.com/office/powerpoint/2010/main" val="34716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C0DEA-CDE5-1D9F-E741-BC38CDFEC10D}"/>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276509E5-269B-A16B-B597-47BED2E8A499}"/>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2">
            <a:extLst>
              <a:ext uri="{FF2B5EF4-FFF2-40B4-BE49-F238E27FC236}">
                <a16:creationId xmlns:a16="http://schemas.microsoft.com/office/drawing/2014/main" id="{63AF3D4C-5B57-B632-9F87-290039648441}"/>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95A15929-8737-153E-5FA4-9C9AD3617AD9}"/>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1F4E68CF-82FE-C7E0-07A4-08E60C1C65F9}"/>
              </a:ext>
            </a:extLst>
          </p:cNvPr>
          <p:cNvSpPr/>
          <p:nvPr/>
        </p:nvSpPr>
        <p:spPr>
          <a:xfrm>
            <a:off x="1759742" y="2111221"/>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C457EA5-EFA6-D01F-222D-A4FFA85F648F}"/>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AC56CC19-10D3-1221-F2C3-4B02246A54A7}"/>
              </a:ext>
            </a:extLst>
          </p:cNvPr>
          <p:cNvSpPr txBox="1">
            <a:spLocks/>
          </p:cNvSpPr>
          <p:nvPr/>
        </p:nvSpPr>
        <p:spPr>
          <a:xfrm>
            <a:off x="1893542" y="2462218"/>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10" name="Text Placeholder 1">
            <a:extLst>
              <a:ext uri="{FF2B5EF4-FFF2-40B4-BE49-F238E27FC236}">
                <a16:creationId xmlns:a16="http://schemas.microsoft.com/office/drawing/2014/main" id="{CF8AEDB4-A263-1572-925A-7CE043911DB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Core Components</a:t>
            </a:r>
          </a:p>
          <a:p>
            <a:endParaRPr lang="en-GB" sz="2400" dirty="0">
              <a:solidFill>
                <a:srgbClr val="282666"/>
              </a:solidFill>
            </a:endParaRPr>
          </a:p>
          <a:p>
            <a:r>
              <a:rPr lang="en-GB" sz="2400" dirty="0">
                <a:solidFill>
                  <a:srgbClr val="282666"/>
                </a:solidFill>
              </a:rPr>
              <a:t>Morality: </a:t>
            </a:r>
            <a:r>
              <a:rPr lang="en-GB" sz="2400" b="0" dirty="0">
                <a:solidFill>
                  <a:srgbClr val="282666"/>
                </a:solidFill>
              </a:rPr>
              <a:t>Personal beliefs about right and wrong.</a:t>
            </a:r>
          </a:p>
          <a:p>
            <a:r>
              <a:rPr lang="en-GB" sz="2400" dirty="0">
                <a:solidFill>
                  <a:srgbClr val="282666"/>
                </a:solidFill>
              </a:rPr>
              <a:t>Values: </a:t>
            </a:r>
            <a:r>
              <a:rPr lang="en-GB" sz="2400" b="0" dirty="0">
                <a:solidFill>
                  <a:srgbClr val="282666"/>
                </a:solidFill>
              </a:rPr>
              <a:t>Priorities and standards individuals or societies deem important.</a:t>
            </a:r>
          </a:p>
          <a:p>
            <a:r>
              <a:rPr lang="en-GB" sz="2400" dirty="0">
                <a:solidFill>
                  <a:srgbClr val="282666"/>
                </a:solidFill>
              </a:rPr>
              <a:t>Principles: </a:t>
            </a:r>
            <a:r>
              <a:rPr lang="en-GB" sz="2400" b="0" dirty="0">
                <a:solidFill>
                  <a:srgbClr val="282666"/>
                </a:solidFill>
              </a:rPr>
              <a:t>Fundamental truths or rules that guide actions.</a:t>
            </a:r>
            <a:endParaRPr lang="en-US" sz="2400" b="0" dirty="0">
              <a:solidFill>
                <a:srgbClr val="282666"/>
              </a:solidFill>
            </a:endParaRPr>
          </a:p>
        </p:txBody>
      </p:sp>
      <p:sp>
        <p:nvSpPr>
          <p:cNvPr id="12" name="Google Shape;267;p7">
            <a:extLst>
              <a:ext uri="{FF2B5EF4-FFF2-40B4-BE49-F238E27FC236}">
                <a16:creationId xmlns:a16="http://schemas.microsoft.com/office/drawing/2014/main" id="{1F2C57A2-C089-D7AC-BFCE-DE4DD5921B90}"/>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What is Ethics?</a:t>
            </a:r>
          </a:p>
        </p:txBody>
      </p:sp>
    </p:spTree>
    <p:extLst>
      <p:ext uri="{BB962C8B-B14F-4D97-AF65-F5344CB8AC3E}">
        <p14:creationId xmlns:p14="http://schemas.microsoft.com/office/powerpoint/2010/main" val="35543610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6F41-DA08-6985-27BC-25671328210E}"/>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5AD97A16-3D48-FA36-A34C-BE0AA16477CB}"/>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 Placeholder 2">
            <a:extLst>
              <a:ext uri="{FF2B5EF4-FFF2-40B4-BE49-F238E27FC236}">
                <a16:creationId xmlns:a16="http://schemas.microsoft.com/office/drawing/2014/main" id="{D05D6F1C-1579-E466-1E75-F0A7D1A43174}"/>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FB64FBBB-ADD5-DD99-70B9-6871359EF3C0}"/>
              </a:ext>
            </a:extLst>
          </p:cNvPr>
          <p:cNvSpPr/>
          <p:nvPr/>
        </p:nvSpPr>
        <p:spPr>
          <a:xfrm>
            <a:off x="1651169" y="3890322"/>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5499A3C-6AA2-6D37-19F1-DBF6FB2A8341}"/>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E8A24A7B-CD71-0467-4FF4-2F6064887A80}"/>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979E2398-1A10-3031-F761-8CA8AAC97D3D}"/>
              </a:ext>
            </a:extLst>
          </p:cNvPr>
          <p:cNvSpPr txBox="1">
            <a:spLocks/>
          </p:cNvSpPr>
          <p:nvPr/>
        </p:nvSpPr>
        <p:spPr>
          <a:xfrm>
            <a:off x="1895376" y="4226319"/>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11" name="Text Placeholder 1">
            <a:extLst>
              <a:ext uri="{FF2B5EF4-FFF2-40B4-BE49-F238E27FC236}">
                <a16:creationId xmlns:a16="http://schemas.microsoft.com/office/drawing/2014/main" id="{27245CD5-42A7-0DEE-72C2-7F56ABEB3E46}"/>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Branches of Ethics</a:t>
            </a:r>
          </a:p>
          <a:p>
            <a:endParaRPr lang="en-GB" sz="2400" dirty="0">
              <a:solidFill>
                <a:srgbClr val="282666"/>
              </a:solidFill>
            </a:endParaRPr>
          </a:p>
          <a:p>
            <a:r>
              <a:rPr lang="en-GB" sz="2400" dirty="0">
                <a:solidFill>
                  <a:srgbClr val="282666"/>
                </a:solidFill>
              </a:rPr>
              <a:t>Personal Ethics: </a:t>
            </a:r>
            <a:r>
              <a:rPr lang="en-GB" sz="2400" b="0" dirty="0">
                <a:solidFill>
                  <a:srgbClr val="282666"/>
                </a:solidFill>
              </a:rPr>
              <a:t>How individuals act based on their beliefs.</a:t>
            </a:r>
          </a:p>
          <a:p>
            <a:r>
              <a:rPr lang="en-GB" sz="2400" dirty="0">
                <a:solidFill>
                  <a:srgbClr val="282666"/>
                </a:solidFill>
              </a:rPr>
              <a:t>Professional Ethics: </a:t>
            </a:r>
            <a:r>
              <a:rPr lang="en-GB" sz="2400" b="0" dirty="0">
                <a:solidFill>
                  <a:srgbClr val="282666"/>
                </a:solidFill>
              </a:rPr>
              <a:t>Rules and standards in workplaces or industries (e.g., medical ethics).Social Ethics: Collective actions and societal norms (e.g., justice, equality).</a:t>
            </a:r>
          </a:p>
          <a:p>
            <a:r>
              <a:rPr lang="en-GB" sz="2400" dirty="0">
                <a:solidFill>
                  <a:srgbClr val="282666"/>
                </a:solidFill>
              </a:rPr>
              <a:t>Environmental Ethics: </a:t>
            </a:r>
            <a:r>
              <a:rPr lang="en-GB" sz="2400" b="0" dirty="0">
                <a:solidFill>
                  <a:srgbClr val="282666"/>
                </a:solidFill>
              </a:rPr>
              <a:t>Responsibilities toward the planet and other species.</a:t>
            </a:r>
            <a:endParaRPr lang="en-US" sz="2400" b="0" dirty="0">
              <a:solidFill>
                <a:srgbClr val="282666"/>
              </a:solidFill>
            </a:endParaRPr>
          </a:p>
        </p:txBody>
      </p:sp>
      <p:sp>
        <p:nvSpPr>
          <p:cNvPr id="12" name="Google Shape;267;p7">
            <a:extLst>
              <a:ext uri="{FF2B5EF4-FFF2-40B4-BE49-F238E27FC236}">
                <a16:creationId xmlns:a16="http://schemas.microsoft.com/office/drawing/2014/main" id="{949A76AD-C4B7-025B-0EBC-52A477CF541E}"/>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What is Ethics?</a:t>
            </a:r>
          </a:p>
        </p:txBody>
      </p:sp>
    </p:spTree>
    <p:extLst>
      <p:ext uri="{BB962C8B-B14F-4D97-AF65-F5344CB8AC3E}">
        <p14:creationId xmlns:p14="http://schemas.microsoft.com/office/powerpoint/2010/main" val="35007478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71F0-8EB5-9B57-2627-14779BDDD021}"/>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4D579AA8-78FA-9142-B421-1F3B64665CED}"/>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Oval 7">
            <a:extLst>
              <a:ext uri="{FF2B5EF4-FFF2-40B4-BE49-F238E27FC236}">
                <a16:creationId xmlns:a16="http://schemas.microsoft.com/office/drawing/2014/main" id="{191D2AF2-710F-BDCE-2179-C9F139574700}"/>
              </a:ext>
            </a:extLst>
          </p:cNvPr>
          <p:cNvSpPr/>
          <p:nvPr/>
        </p:nvSpPr>
        <p:spPr>
          <a:xfrm>
            <a:off x="598176" y="5107396"/>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C48B1D8-6F86-3F35-F3B0-B68BAA37F862}"/>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87834B54-2010-483C-EAB4-D3FF1AF59E01}"/>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D844BE2C-6ABE-A49C-70AD-B4CFD338D52E}"/>
              </a:ext>
            </a:extLst>
          </p:cNvPr>
          <p:cNvSpPr txBox="1">
            <a:spLocks/>
          </p:cNvSpPr>
          <p:nvPr/>
        </p:nvSpPr>
        <p:spPr>
          <a:xfrm>
            <a:off x="1452867" y="396607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760DD4A0-8D10-B8EB-3BA5-F3B2379F6DF6}"/>
              </a:ext>
            </a:extLst>
          </p:cNvPr>
          <p:cNvSpPr txBox="1">
            <a:spLocks/>
          </p:cNvSpPr>
          <p:nvPr/>
        </p:nvSpPr>
        <p:spPr>
          <a:xfrm>
            <a:off x="598176" y="5522991"/>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11" name="Text Placeholder 1">
            <a:extLst>
              <a:ext uri="{FF2B5EF4-FFF2-40B4-BE49-F238E27FC236}">
                <a16:creationId xmlns:a16="http://schemas.microsoft.com/office/drawing/2014/main" id="{BDCD5621-82A4-DDBF-3631-4A4AD10D9854}"/>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Why is Ethics important?</a:t>
            </a:r>
          </a:p>
          <a:p>
            <a:endParaRPr lang="en-GB" sz="2400" dirty="0">
              <a:solidFill>
                <a:srgbClr val="282666"/>
              </a:solidFill>
            </a:endParaRPr>
          </a:p>
          <a:p>
            <a:r>
              <a:rPr lang="en-GB" sz="2400" dirty="0">
                <a:solidFill>
                  <a:srgbClr val="282666"/>
                </a:solidFill>
              </a:rPr>
              <a:t>Builds Trust: </a:t>
            </a:r>
            <a:r>
              <a:rPr lang="en-GB" sz="2400" b="0" dirty="0">
                <a:solidFill>
                  <a:srgbClr val="282666"/>
                </a:solidFill>
              </a:rPr>
              <a:t>Ensures reliability and accountability in relationships and organisations.</a:t>
            </a:r>
          </a:p>
          <a:p>
            <a:r>
              <a:rPr lang="en-GB" sz="2400" dirty="0">
                <a:solidFill>
                  <a:srgbClr val="282666"/>
                </a:solidFill>
              </a:rPr>
              <a:t>Promotes Fairness: </a:t>
            </a:r>
            <a:r>
              <a:rPr lang="en-GB" sz="2400" b="0" dirty="0">
                <a:solidFill>
                  <a:srgbClr val="282666"/>
                </a:solidFill>
              </a:rPr>
              <a:t>Supports equality and justice in society.</a:t>
            </a:r>
          </a:p>
          <a:p>
            <a:r>
              <a:rPr lang="en-GB" sz="2400" dirty="0">
                <a:solidFill>
                  <a:srgbClr val="282666"/>
                </a:solidFill>
              </a:rPr>
              <a:t>Encourages Accountability: </a:t>
            </a:r>
            <a:r>
              <a:rPr lang="en-GB" sz="2400" b="0" dirty="0">
                <a:solidFill>
                  <a:srgbClr val="282666"/>
                </a:solidFill>
              </a:rPr>
              <a:t>Guides people and institutions to act responsibly.</a:t>
            </a:r>
          </a:p>
          <a:p>
            <a:r>
              <a:rPr lang="en-GB" sz="2400" dirty="0">
                <a:solidFill>
                  <a:srgbClr val="282666"/>
                </a:solidFill>
              </a:rPr>
              <a:t>Fosters Growth: </a:t>
            </a:r>
            <a:r>
              <a:rPr lang="en-GB" sz="2400" b="0" dirty="0">
                <a:solidFill>
                  <a:srgbClr val="282666"/>
                </a:solidFill>
              </a:rPr>
              <a:t>Drives progress by addressing moral dilemmas.</a:t>
            </a:r>
            <a:endParaRPr lang="en-US" sz="2400" b="0" dirty="0">
              <a:solidFill>
                <a:srgbClr val="282666"/>
              </a:solidFill>
            </a:endParaRPr>
          </a:p>
        </p:txBody>
      </p:sp>
      <p:sp>
        <p:nvSpPr>
          <p:cNvPr id="12" name="Google Shape;267;p7">
            <a:extLst>
              <a:ext uri="{FF2B5EF4-FFF2-40B4-BE49-F238E27FC236}">
                <a16:creationId xmlns:a16="http://schemas.microsoft.com/office/drawing/2014/main" id="{0DD0719F-288D-A1E0-39EC-39890C80D69B}"/>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What is Ethics?</a:t>
            </a:r>
          </a:p>
        </p:txBody>
      </p:sp>
    </p:spTree>
    <p:extLst>
      <p:ext uri="{BB962C8B-B14F-4D97-AF65-F5344CB8AC3E}">
        <p14:creationId xmlns:p14="http://schemas.microsoft.com/office/powerpoint/2010/main" val="7825950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962AB-F1F2-00E1-0258-F5B679E95C93}"/>
              </a:ext>
            </a:extLst>
          </p:cNvPr>
          <p:cNvSpPr>
            <a:spLocks noGrp="1"/>
          </p:cNvSpPr>
          <p:nvPr>
            <p:ph type="body" idx="1"/>
          </p:nvPr>
        </p:nvSpPr>
        <p:spPr>
          <a:xfrm>
            <a:off x="7845373" y="574908"/>
            <a:ext cx="3881120" cy="1049221"/>
          </a:xfrm>
        </p:spPr>
        <p:txBody>
          <a:bodyPr/>
          <a:lstStyle/>
          <a:p>
            <a:r>
              <a:rPr lang="en-GB" sz="3600" b="1" dirty="0"/>
              <a:t>Ethical decision making</a:t>
            </a:r>
          </a:p>
        </p:txBody>
      </p:sp>
      <p:sp>
        <p:nvSpPr>
          <p:cNvPr id="4" name="Text Placeholder 3">
            <a:extLst>
              <a:ext uri="{FF2B5EF4-FFF2-40B4-BE49-F238E27FC236}">
                <a16:creationId xmlns:a16="http://schemas.microsoft.com/office/drawing/2014/main" id="{84921238-AA7A-CF61-376C-3DAB1A4931B3}"/>
              </a:ext>
            </a:extLst>
          </p:cNvPr>
          <p:cNvSpPr>
            <a:spLocks noGrp="1"/>
          </p:cNvSpPr>
          <p:nvPr>
            <p:ph type="body" idx="3"/>
          </p:nvPr>
        </p:nvSpPr>
        <p:spPr>
          <a:xfrm>
            <a:off x="838570" y="4493361"/>
            <a:ext cx="10755843" cy="1235941"/>
          </a:xfrm>
        </p:spPr>
        <p:txBody>
          <a:bodyPr/>
          <a:lstStyle/>
          <a:p>
            <a:r>
              <a:rPr lang="en-GB" dirty="0"/>
              <a:t>Is it right?</a:t>
            </a:r>
          </a:p>
          <a:p>
            <a:r>
              <a:rPr lang="en-GB" dirty="0"/>
              <a:t>Is it fair?</a:t>
            </a:r>
          </a:p>
          <a:p>
            <a:r>
              <a:rPr lang="en-GB" dirty="0"/>
              <a:t>Does it respect others?</a:t>
            </a:r>
          </a:p>
          <a:p>
            <a:r>
              <a:rPr lang="en-GB" dirty="0"/>
              <a:t>What are the consequences?</a:t>
            </a:r>
          </a:p>
        </p:txBody>
      </p:sp>
      <p:pic>
        <p:nvPicPr>
          <p:cNvPr id="7" name="Picture 6">
            <a:extLst>
              <a:ext uri="{FF2B5EF4-FFF2-40B4-BE49-F238E27FC236}">
                <a16:creationId xmlns:a16="http://schemas.microsoft.com/office/drawing/2014/main" id="{7B2C7793-553A-A41B-2E67-1EE535019258}"/>
              </a:ext>
            </a:extLst>
          </p:cNvPr>
          <p:cNvPicPr>
            <a:picLocks noChangeAspect="1"/>
          </p:cNvPicPr>
          <p:nvPr/>
        </p:nvPicPr>
        <p:blipFill>
          <a:blip r:embed="rId2"/>
          <a:stretch>
            <a:fillRect/>
          </a:stretch>
        </p:blipFill>
        <p:spPr>
          <a:xfrm>
            <a:off x="-86359" y="-1178913"/>
            <a:ext cx="6858000" cy="6858000"/>
          </a:xfrm>
          <a:prstGeom prst="rect">
            <a:avLst/>
          </a:prstGeom>
        </p:spPr>
      </p:pic>
      <p:sp>
        <p:nvSpPr>
          <p:cNvPr id="8" name="Text Placeholder 1">
            <a:extLst>
              <a:ext uri="{FF2B5EF4-FFF2-40B4-BE49-F238E27FC236}">
                <a16:creationId xmlns:a16="http://schemas.microsoft.com/office/drawing/2014/main" id="{AB049064-8F03-D2A8-BD62-1A41BF669214}"/>
              </a:ext>
            </a:extLst>
          </p:cNvPr>
          <p:cNvSpPr txBox="1">
            <a:spLocks/>
          </p:cNvSpPr>
          <p:nvPr/>
        </p:nvSpPr>
        <p:spPr>
          <a:xfrm>
            <a:off x="8961120" y="2009524"/>
            <a:ext cx="27653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dirty="0"/>
              <a:t>Key Questions to ask!!</a:t>
            </a:r>
          </a:p>
        </p:txBody>
      </p:sp>
    </p:spTree>
    <p:extLst>
      <p:ext uri="{BB962C8B-B14F-4D97-AF65-F5344CB8AC3E}">
        <p14:creationId xmlns:p14="http://schemas.microsoft.com/office/powerpoint/2010/main" val="199186174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cd0d43f-31f3-4c96-8ab6-63ba6eabab9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BA05074AC3484A9F903DEE4EAD40F8" ma:contentTypeVersion="6" ma:contentTypeDescription="Create a new document." ma:contentTypeScope="" ma:versionID="144c39bd3303653cd7041109168b761a">
  <xsd:schema xmlns:xsd="http://www.w3.org/2001/XMLSchema" xmlns:xs="http://www.w3.org/2001/XMLSchema" xmlns:p="http://schemas.microsoft.com/office/2006/metadata/properties" xmlns:ns3="6cd0d43f-31f3-4c96-8ab6-63ba6eabab94" targetNamespace="http://schemas.microsoft.com/office/2006/metadata/properties" ma:root="true" ma:fieldsID="dd6f4c19f30646a78804ad78503bb780" ns3:_="">
    <xsd:import namespace="6cd0d43f-31f3-4c96-8ab6-63ba6eabab9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d43f-31f3-4c96-8ab6-63ba6eabab9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930EA0-E774-4970-9543-38A5D13C89DC}">
  <ds:schemaRefs>
    <ds:schemaRef ds:uri="6cd0d43f-31f3-4c96-8ab6-63ba6eabab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1796424-D2AD-4C14-AC96-791384E23246}">
  <ds:schemaRefs>
    <ds:schemaRef ds:uri="6cd0d43f-31f3-4c96-8ab6-63ba6eabab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A3D814-925E-48EA-A401-1E4A6D312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10310</TotalTime>
  <Words>2430</Words>
  <Application>Microsoft Office PowerPoint</Application>
  <PresentationFormat>Widescreen</PresentationFormat>
  <Paragraphs>329</Paragraphs>
  <Slides>51</Slides>
  <Notes>30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Montserrat Light</vt:lpstr>
      <vt:lpstr>Calibri</vt:lpstr>
      <vt:lpstr>Montserrat</vt:lpstr>
      <vt:lpstr>Arial</vt:lpstr>
      <vt:lpstr>Arial,Sans-Serif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Paula Whyte ( Momentum Consulting )</cp:lastModifiedBy>
  <cp:revision>24</cp:revision>
  <dcterms:created xsi:type="dcterms:W3CDTF">2020-10-14T13:32:04Z</dcterms:created>
  <dcterms:modified xsi:type="dcterms:W3CDTF">2025-07-24T09:48:36Z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0x01010095BA05074AC3484A9F903DEE4EAD40F8</vt:lpwstr>
  </property>
</Properties>
</file>