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omments/modernComment_143_759B42E2.xml" ContentType="application/vnd.ms-powerpoint.comment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56"/>
  </p:notesMasterIdLst>
  <p:sldIdLst>
    <p:sldId id="258" r:id="rId5"/>
    <p:sldId id="261" r:id="rId6"/>
    <p:sldId id="325" r:id="rId7"/>
    <p:sldId id="4307" r:id="rId8"/>
    <p:sldId id="697" r:id="rId9"/>
    <p:sldId id="698" r:id="rId10"/>
    <p:sldId id="699" r:id="rId11"/>
    <p:sldId id="700" r:id="rId12"/>
    <p:sldId id="4313" r:id="rId13"/>
    <p:sldId id="327" r:id="rId14"/>
    <p:sldId id="4309" r:id="rId15"/>
    <p:sldId id="318" r:id="rId16"/>
    <p:sldId id="4314" r:id="rId17"/>
    <p:sldId id="4310" r:id="rId18"/>
    <p:sldId id="4315" r:id="rId19"/>
    <p:sldId id="4316" r:id="rId20"/>
    <p:sldId id="4317" r:id="rId21"/>
    <p:sldId id="4318" r:id="rId22"/>
    <p:sldId id="4319" r:id="rId23"/>
    <p:sldId id="329" r:id="rId24"/>
    <p:sldId id="4320" r:id="rId25"/>
    <p:sldId id="274" r:id="rId26"/>
    <p:sldId id="4311" r:id="rId27"/>
    <p:sldId id="264" r:id="rId28"/>
    <p:sldId id="268" r:id="rId29"/>
    <p:sldId id="281" r:id="rId30"/>
    <p:sldId id="283" r:id="rId31"/>
    <p:sldId id="285" r:id="rId32"/>
    <p:sldId id="287" r:id="rId33"/>
    <p:sldId id="289" r:id="rId34"/>
    <p:sldId id="280" r:id="rId35"/>
    <p:sldId id="282" r:id="rId36"/>
    <p:sldId id="284" r:id="rId37"/>
    <p:sldId id="286" r:id="rId38"/>
    <p:sldId id="288" r:id="rId39"/>
    <p:sldId id="290" r:id="rId40"/>
    <p:sldId id="323" r:id="rId41"/>
    <p:sldId id="324" r:id="rId42"/>
    <p:sldId id="313" r:id="rId43"/>
    <p:sldId id="314" r:id="rId44"/>
    <p:sldId id="316" r:id="rId45"/>
    <p:sldId id="315" r:id="rId46"/>
    <p:sldId id="317" r:id="rId47"/>
    <p:sldId id="4306" r:id="rId48"/>
    <p:sldId id="320" r:id="rId49"/>
    <p:sldId id="321" r:id="rId50"/>
    <p:sldId id="265" r:id="rId51"/>
    <p:sldId id="275" r:id="rId52"/>
    <p:sldId id="4312" r:id="rId53"/>
    <p:sldId id="332" r:id="rId54"/>
    <p:sldId id="326" r:id="rId55"/>
  </p:sldIdLst>
  <p:sldSz cx="12192000" cy="6858000"/>
  <p:notesSz cx="6858000" cy="9144000"/>
  <p:embeddedFontLst>
    <p:embeddedFont>
      <p:font typeface="Montserrat" panose="00000500000000000000" pitchFamily="2" charset="0"/>
      <p:regular r:id="rId57"/>
      <p:bold r:id="rId58"/>
      <p:italic r:id="rId59"/>
      <p:boldItalic r:id="rId60"/>
    </p:embeddedFont>
    <p:embeddedFont>
      <p:font typeface="Montserrat Light" panose="00000400000000000000" pitchFamily="2" charset="0"/>
      <p:regular r:id="rId61"/>
      <p: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3" roundtripDataSignature="AMtx7mgcYPFvc+RDk1lOWoY+vjso1TUtf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87D042-9BDF-86F4-F575-28E2F75BA5A9}" name="aine hamill" initials="ah" userId="505fde40218565f0" providerId="Windows Live"/>
  <p188:author id="{15C99651-6D97-6BC2-A9EE-67CFBBBA9882}" name="Emeline PETIT" initials="EP" userId="S::Emeline@wide.lu::99c96e55-5571-45fe-94cd-1c293713f389" providerId="AD"/>
  <p188:author id="{F778FC91-DACC-1C55-63CF-A17C1CF60419}" name="Guest User" initials="GU" userId="S::urn:spo:anon#a8e4234638ecf53f25f28a95740e30bace4be6fbed969bf5def8de730619f7d5::" providerId="AD"/>
  <p188:author id="{937AF5D5-18E5-D060-078F-0A771951E79A}" name="Emma" initials="Em" userId="S::emma@wide.lu::e01d9b5c-4940-4d37-8ae4-91b0951ea2fe" providerId="AD"/>
  <p188:author id="{F50617DF-69D4-9ED6-73C4-5EB9621D62FA}" name="Emeline PETIT" initials="EP" userId="S::emeline@wide.lu::99c96e55-5571-45fe-94cd-1c293713f38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623"/>
    <a:srgbClr val="653795"/>
    <a:srgbClr val="282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4D4C83-2DD9-159C-8B12-8C048B06FE23}" v="3" dt="2025-04-15T11:19:4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4660"/>
  </p:normalViewPr>
  <p:slideViewPr>
    <p:cSldViewPr snapToGrid="0">
      <p:cViewPr varScale="1">
        <p:scale>
          <a:sx n="94" d="100"/>
          <a:sy n="94" d="100"/>
        </p:scale>
        <p:origin x="6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74" Type="http://schemas.openxmlformats.org/officeDocument/2006/relationships/presProps" Target="presProps.xml"/><Relationship Id="rId79" Type="http://schemas.microsoft.com/office/2018/10/relationships/authors" Target="authors.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77"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7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73" Type="http://customschemas.google.com/relationships/presentationmetadata" Target="metadata"/><Relationship Id="rId78"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heme" Target="theme/theme1.xml"/></Relationships>
</file>

<file path=ppt/comments/modernComment_143_759B42E2.xml><?xml version="1.0" encoding="utf-8"?>
<p188:cmLst xmlns:a="http://schemas.openxmlformats.org/drawingml/2006/main" xmlns:r="http://schemas.openxmlformats.org/officeDocument/2006/relationships" xmlns:p188="http://schemas.microsoft.com/office/powerpoint/2018/8/main">
  <p188:cm id="{FD45C58C-E0CE-45EC-A051-85AF6C7D9C2E}" authorId="{F778FC91-DACC-1C55-63CF-A17C1CF60419}" status="resolved" created="2025-02-24T09:43:46.783" complete="100000">
    <ac:txMkLst xmlns:ac="http://schemas.microsoft.com/office/drawing/2013/main/command">
      <pc:docMk xmlns:pc="http://schemas.microsoft.com/office/powerpoint/2013/main/command"/>
      <pc:sldMk xmlns:pc="http://schemas.microsoft.com/office/powerpoint/2013/main/command" cId="1973109474" sldId="323"/>
      <ac:spMk id="5" creationId="{DCE670FD-53C3-A5AF-F67C-2562F96276F5}"/>
      <ac:txMk cp="94" len="190">
        <ac:context len="286" hash="3318450226"/>
      </ac:txMk>
    </ac:txMkLst>
    <p188:pos x="2163535" y="3288392"/>
    <p188:txBody>
      <a:bodyPr/>
      <a:lstStyle/>
      <a:p>
        <a:r>
          <a:rPr lang="en-US"/>
          <a:t>Mettre plutot après la correction</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captechu.edu/blog/ethical-considerations-of-artificial-intelligenc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a:t>
            </a:r>
            <a:r>
              <a:rPr lang="en-US" sz="1200" dirty="0">
                <a:hlinkClick r:id="rId3"/>
              </a:rPr>
              <a:t> CAPITOL Technology University Council of Europe </a:t>
            </a:r>
            <a:r>
              <a:rPr lang="en-US" sz="1200" dirty="0" err="1">
                <a:hlinkClick r:id="rId3"/>
              </a:rPr>
              <a:t>Actu</a:t>
            </a:r>
            <a:r>
              <a:rPr lang="en-US" sz="1200" dirty="0">
                <a:hlinkClick r:id="rId3"/>
              </a:rPr>
              <a:t> 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2366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2" name="Google Shape;41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CE317CC1-17B8-B332-3109-8E8961BC9559}"/>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62406B1A-C6A8-3CF8-D748-608807454E8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79A61686-CE55-55B5-B6E6-2801738DEDE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1079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88F11C76-5C15-8A7D-0906-46C1F312DBC6}"/>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D3917E6A-12A5-1B72-68D6-A39AFBF78FE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BE215A5-7BCF-8A7A-143C-79389520CFE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22258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373157-62DD-020C-321B-1EA44C8C630C}"/>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2D7F930E-74A3-BB04-133B-E9F4A280BFA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03770BC2-60FF-70A6-0AD4-41C2F175E76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61509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7C33DDC-1A0A-F243-3A87-28F967100251}"/>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B3EA9B1D-5758-B613-5CF5-9C05A2561E0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B9BCD4BC-D199-4A4F-60DE-BF50ADEE471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68073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AADC6E9-827D-9E50-A04C-F4332A6C0EE4}"/>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0F598732-8CAE-C284-4D53-5CFAF52BE42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EE22796-9521-B741-7C2A-C063A347B5F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55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777973D8-EFA2-A626-C83F-E64F627811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15512BB-F5CF-81E5-C0A8-CE46194AFD2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3855B03-F4B3-3461-28F3-8CC26F02D741}"/>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482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D1D07BA2-F41A-A770-5862-9E3CB96D4322}"/>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96AAEB-5051-8462-2FF4-E26661F375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E825A02-80FA-359B-07D2-BDF728F45CF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5185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6B1445A8-A5A9-6F57-E659-D87F6F23AD39}"/>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24ABE3F-87CA-8D9E-9D59-22A400884E1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657D48FC-B04F-2428-3C4B-A89CDCCF0555}"/>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35311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BE82E13B-8499-B3A8-79CF-57EDA2E45E07}"/>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1AF5242-F14B-F9BC-8B6B-62C7A950610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4A618CC2-3390-B217-4A11-64547DAC121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2715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E7ACD9AD-B574-0F10-59EE-D02EAA73002E}"/>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73E855EC-50B3-64B2-69A7-AB112124988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D0F44947-39D9-B1B0-1DC6-6EB331D6249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82417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59E90F82-1C18-778A-0616-F178CD511FED}"/>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F82E0856-7705-9430-01B0-F5331C473DF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5CFBB28B-AC12-263D-77D3-6CE7F9B7635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47138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a:extLst>
            <a:ext uri="{FF2B5EF4-FFF2-40B4-BE49-F238E27FC236}">
              <a16:creationId xmlns:a16="http://schemas.microsoft.com/office/drawing/2014/main" id="{FE1B4038-4B09-B07C-F74E-D37D5CD4E29A}"/>
            </a:ext>
          </a:extLst>
        </p:cNvPr>
        <p:cNvGrpSpPr/>
        <p:nvPr/>
      </p:nvGrpSpPr>
      <p:grpSpPr>
        <a:xfrm>
          <a:off x="0" y="0"/>
          <a:ext cx="0" cy="0"/>
          <a:chOff x="0" y="0"/>
          <a:chExt cx="0" cy="0"/>
        </a:xfrm>
      </p:grpSpPr>
      <p:sp>
        <p:nvSpPr>
          <p:cNvPr id="312" name="Google Shape;312;p13:notes">
            <a:extLst>
              <a:ext uri="{FF2B5EF4-FFF2-40B4-BE49-F238E27FC236}">
                <a16:creationId xmlns:a16="http://schemas.microsoft.com/office/drawing/2014/main" id="{32824934-DEC8-DED1-A52A-5F65EBEDFB3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3" name="Google Shape;313;p13:notes">
            <a:extLst>
              <a:ext uri="{FF2B5EF4-FFF2-40B4-BE49-F238E27FC236}">
                <a16:creationId xmlns:a16="http://schemas.microsoft.com/office/drawing/2014/main" id="{A6C964A8-C95D-E7F5-45F0-79D583240AC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3509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1" name="Google Shape;28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54700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B162B39A-E1EF-B2EE-5741-5FE468CE6430}"/>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961AAF0E-B78D-7488-393F-AC5163D356C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F17297BF-E33A-F5EB-5E04-79C0F46DC99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1704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398234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3" name="Google Shape;6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2070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a:extLst>
            <a:ext uri="{FF2B5EF4-FFF2-40B4-BE49-F238E27FC236}">
              <a16:creationId xmlns:a16="http://schemas.microsoft.com/office/drawing/2014/main" id="{8EBF414E-38F1-B14E-39E8-00C11EAFF014}"/>
            </a:ext>
          </a:extLst>
        </p:cNvPr>
        <p:cNvGrpSpPr/>
        <p:nvPr/>
      </p:nvGrpSpPr>
      <p:grpSpPr>
        <a:xfrm>
          <a:off x="0" y="0"/>
          <a:ext cx="0" cy="0"/>
          <a:chOff x="0" y="0"/>
          <a:chExt cx="0" cy="0"/>
        </a:xfrm>
      </p:grpSpPr>
      <p:sp>
        <p:nvSpPr>
          <p:cNvPr id="264" name="Google Shape;264;p7:notes">
            <a:extLst>
              <a:ext uri="{FF2B5EF4-FFF2-40B4-BE49-F238E27FC236}">
                <a16:creationId xmlns:a16="http://schemas.microsoft.com/office/drawing/2014/main" id="{0995C949-6795-437B-BBEE-386B3F27912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7:notes">
            <a:extLst>
              <a:ext uri="{FF2B5EF4-FFF2-40B4-BE49-F238E27FC236}">
                <a16:creationId xmlns:a16="http://schemas.microsoft.com/office/drawing/2014/main" id="{396336F8-D435-0764-8FEE-74A25A0DD6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752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a:t>
            </a:r>
            <a:r>
              <a:rPr lang="en-US" sz="1200" dirty="0">
                <a:hlinkClick r:id="rId3"/>
              </a:rPr>
              <a:t> CAPITOL Technology University Council of Europe </a:t>
            </a:r>
            <a:r>
              <a:rPr lang="en-US" sz="1200" dirty="0" err="1">
                <a:hlinkClick r:id="rId3"/>
              </a:rPr>
              <a:t>Actu</a:t>
            </a:r>
            <a:r>
              <a:rPr lang="en-US" sz="1200" dirty="0">
                <a:hlinkClick r:id="rId3"/>
              </a:rPr>
              <a:t> 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789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a:t>
            </a:r>
            <a:r>
              <a:rPr lang="en-US" sz="1200" dirty="0">
                <a:hlinkClick r:id="rId3"/>
              </a:rPr>
              <a:t> CAPITOL Technology University Council of Europe </a:t>
            </a:r>
            <a:r>
              <a:rPr lang="en-US" sz="1200" dirty="0" err="1">
                <a:hlinkClick r:id="rId3"/>
              </a:rPr>
              <a:t>Actu</a:t>
            </a:r>
            <a:r>
              <a:rPr lang="en-US" sz="1200" dirty="0">
                <a:hlinkClick r:id="rId3"/>
              </a:rPr>
              <a:t> 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50900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a:t>
            </a:r>
            <a:r>
              <a:rPr lang="en-US" sz="1200" dirty="0">
                <a:hlinkClick r:id="rId3"/>
              </a:rPr>
              <a:t> CAPITOL Technology University Council of Europe </a:t>
            </a:r>
            <a:r>
              <a:rPr lang="en-US" sz="1200" dirty="0" err="1">
                <a:hlinkClick r:id="rId3"/>
              </a:rPr>
              <a:t>Actu</a:t>
            </a:r>
            <a:r>
              <a:rPr lang="en-US" sz="1200" dirty="0">
                <a:hlinkClick r:id="rId3"/>
              </a:rPr>
              <a:t> 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818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Sources : </a:t>
            </a:r>
            <a:r>
              <a:rPr lang="en-US" sz="1200" dirty="0">
                <a:hlinkClick r:id="rId3"/>
              </a:rPr>
              <a:t>UNIA - Ensemble pour </a:t>
            </a:r>
            <a:r>
              <a:rPr lang="en-US" sz="1200" dirty="0" err="1">
                <a:hlinkClick r:id="rId3"/>
              </a:rPr>
              <a:t>l’égalité</a:t>
            </a:r>
            <a:r>
              <a:rPr lang="en-US" sz="1200" dirty="0">
                <a:hlinkClick r:id="rId3"/>
              </a:rPr>
              <a:t> CAPITOL Technology University Council of Europe </a:t>
            </a:r>
            <a:r>
              <a:rPr lang="en-US" sz="1200" dirty="0" err="1">
                <a:hlinkClick r:id="rId3"/>
              </a:rPr>
              <a:t>Actu</a:t>
            </a:r>
            <a:r>
              <a:rPr lang="en-US" sz="1200" dirty="0">
                <a:hlinkClick r:id="rId3"/>
              </a:rPr>
              <a:t> IA</a:t>
            </a:r>
            <a:endParaRPr lang="en-US" sz="1200"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4837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creativecommons.org/licenses/by-sa/4.0/" TargetMode="External"/><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2"/>
        <p:cNvGrpSpPr/>
        <p:nvPr/>
      </p:nvGrpSpPr>
      <p:grpSpPr>
        <a:xfrm>
          <a:off x="0" y="0"/>
          <a:ext cx="0" cy="0"/>
          <a:chOff x="0" y="0"/>
          <a:chExt cx="0" cy="0"/>
        </a:xfrm>
      </p:grpSpPr>
      <p:sp>
        <p:nvSpPr>
          <p:cNvPr id="13" name="Google Shape;13;p24"/>
          <p:cNvSpPr/>
          <p:nvPr/>
        </p:nvSpPr>
        <p:spPr>
          <a:xfrm>
            <a:off x="0" y="0"/>
            <a:ext cx="12192000" cy="6858001"/>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 name="Google Shape;14;p24"/>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b="0" i="0" u="none" strike="noStrike">
                <a:solidFill>
                  <a:schemeClr val="lt1"/>
                </a:solidFill>
                <a:latin typeface="Calibri"/>
                <a:ea typeface="Calibri"/>
                <a:cs typeface="Calibri"/>
                <a:sym typeface="Calibri"/>
              </a:rPr>
              <a:t>FONT TYPEFACE &amp; SIZE</a:t>
            </a:r>
            <a:endParaRPr sz="3600">
              <a:solidFill>
                <a:schemeClr val="lt1"/>
              </a:solidFill>
              <a:latin typeface="Calibri"/>
              <a:ea typeface="Calibri"/>
              <a:cs typeface="Calibri"/>
              <a:sym typeface="Calibri"/>
            </a:endParaRPr>
          </a:p>
        </p:txBody>
      </p:sp>
      <p:sp>
        <p:nvSpPr>
          <p:cNvPr id="15" name="Google Shape;15;p24"/>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b="0" i="0" u="none" strike="noStrike">
                <a:solidFill>
                  <a:schemeClr val="lt1"/>
                </a:solidFill>
                <a:latin typeface="Calibri"/>
                <a:ea typeface="Calibri"/>
                <a:cs typeface="Calibri"/>
                <a:sym typeface="Calibri"/>
              </a:rPr>
              <a:t>PLEASE ENSURE TO KEEP FONTS AS PER THE LAYOUT</a:t>
            </a: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a:p>
            <a:pPr marL="0" marR="0" lvl="0" indent="0" algn="l" rtl="0">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48 point  -  Divider Slides</a:t>
            </a:r>
            <a:endParaRPr/>
          </a:p>
          <a:p>
            <a:pPr marL="0" marR="0" lvl="0" indent="0" algn="l" rtl="0">
              <a:spcBef>
                <a:spcPts val="0"/>
              </a:spcBef>
              <a:spcAft>
                <a:spcPts val="0"/>
              </a:spcAft>
              <a:buClr>
                <a:schemeClr val="dk1"/>
              </a:buClr>
              <a:buSzPts val="1100"/>
              <a:buFont typeface="Arial"/>
              <a:buNone/>
            </a:pPr>
            <a:endParaRPr sz="1000" b="1">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36 point  -  Title Heading</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30 point  -  Sub-Titles</a:t>
            </a:r>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	       - Quotes	</a:t>
            </a:r>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a:solidFill>
                  <a:schemeClr val="lt1"/>
                </a:solidFill>
                <a:latin typeface="Calibri"/>
                <a:ea typeface="Calibri"/>
                <a:cs typeface="Calibri"/>
                <a:sym typeface="Calibri"/>
              </a:rPr>
              <a:t>24 point  -  Main Text Body </a:t>
            </a:r>
            <a:endParaRPr sz="3000">
              <a:solidFill>
                <a:schemeClr val="lt1"/>
              </a:solidFill>
              <a:latin typeface="Calibri"/>
              <a:ea typeface="Calibri"/>
              <a:cs typeface="Calibri"/>
              <a:sym typeface="Calibri"/>
            </a:endParaRPr>
          </a:p>
          <a:p>
            <a:pPr marL="0" marR="0" lvl="0" indent="0" algn="l" rtl="0">
              <a:spcBef>
                <a:spcPts val="0"/>
              </a:spcBef>
              <a:spcAft>
                <a:spcPts val="0"/>
              </a:spcAft>
              <a:buNone/>
            </a:pPr>
            <a:endParaRPr sz="3000" b="0" i="0" u="none" strike="noStrike">
              <a:solidFill>
                <a:schemeClr val="lt1"/>
              </a:solidFill>
              <a:latin typeface="Calibri"/>
              <a:ea typeface="Calibri"/>
              <a:cs typeface="Calibri"/>
              <a:sym typeface="Calibri"/>
            </a:endParaRPr>
          </a:p>
        </p:txBody>
      </p:sp>
      <p:sp>
        <p:nvSpPr>
          <p:cNvPr id="16" name="Google Shape;16;p24"/>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a:solidFill>
                  <a:schemeClr val="lt1"/>
                </a:solidFill>
                <a:latin typeface="Calibri"/>
                <a:ea typeface="Calibri"/>
                <a:cs typeface="Calibri"/>
                <a:sym typeface="Calibri"/>
              </a:rPr>
              <a:t>HeadStart </a:t>
            </a:r>
            <a:r>
              <a:rPr lang="en-US" sz="2400" b="0" i="0" u="none" strike="noStrike">
                <a:solidFill>
                  <a:schemeClr val="lt1"/>
                </a:solidFill>
                <a:latin typeface="Calibri"/>
                <a:ea typeface="Calibri"/>
                <a:cs typeface="Calibri"/>
                <a:sym typeface="Calibri"/>
              </a:rPr>
              <a:t>PowerPoint is….</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endParaRPr sz="2400" b="0" i="0" u="none" strike="noStrike">
              <a:solidFill>
                <a:schemeClr val="lt1"/>
              </a:solidFill>
              <a:latin typeface="Calibri"/>
              <a:ea typeface="Calibri"/>
              <a:cs typeface="Calibri"/>
              <a:sym typeface="Calibri"/>
            </a:endParaRPr>
          </a:p>
          <a:p>
            <a:pPr marL="0" marR="0" lvl="0" indent="0" algn="l" rtl="0">
              <a:spcBef>
                <a:spcPts val="0"/>
              </a:spcBef>
              <a:spcAft>
                <a:spcPts val="0"/>
              </a:spcAft>
              <a:buNone/>
            </a:pPr>
            <a:r>
              <a:rPr lang="en-US" sz="3600" b="1" i="1">
                <a:solidFill>
                  <a:schemeClr val="lt1"/>
                </a:solidFill>
                <a:latin typeface="Calibri"/>
                <a:ea typeface="Calibri"/>
                <a:cs typeface="Calibri"/>
                <a:sym typeface="Calibri"/>
              </a:rPr>
              <a:t>Calibri</a:t>
            </a:r>
            <a:endParaRPr sz="3600">
              <a:solidFill>
                <a:schemeClr val="lt1"/>
              </a:solidFill>
              <a:latin typeface="Calibri"/>
              <a:ea typeface="Calibri"/>
              <a:cs typeface="Calibri"/>
              <a:sym typeface="Calibri"/>
            </a:endParaRPr>
          </a:p>
        </p:txBody>
      </p:sp>
      <p:cxnSp>
        <p:nvCxnSpPr>
          <p:cNvPr id="17" name="Google Shape;17;p24"/>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8" name="Google Shape;18;p24"/>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 name="Google Shape;19;p24"/>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chemeClr val="lt1"/>
                </a:solidFill>
                <a:latin typeface="Calibri"/>
                <a:ea typeface="Calibri"/>
                <a:cs typeface="Calibri"/>
                <a:sym typeface="Calibri"/>
              </a:rPr>
              <a:t>*** </a:t>
            </a:r>
            <a:r>
              <a:rPr lang="en-US" sz="2400" b="1">
                <a:solidFill>
                  <a:schemeClr val="lt1"/>
                </a:solidFill>
                <a:latin typeface="Calibri"/>
                <a:ea typeface="Calibri"/>
                <a:cs typeface="Calibri"/>
                <a:sym typeface="Calibri"/>
              </a:rPr>
              <a:t>PLEASE DELETE THIS INSTRUCTION SLIDE BEFORE PRESENTING FINAL PRESENTATION </a:t>
            </a:r>
            <a:r>
              <a:rPr lang="en-US" sz="2400">
                <a:solidFill>
                  <a:schemeClr val="lt1"/>
                </a:solidFill>
                <a:latin typeface="Calibri"/>
                <a:ea typeface="Calibri"/>
                <a:cs typeface="Calibri"/>
                <a:sym typeface="Calibri"/>
              </a:rPr>
              <a:t>*** </a:t>
            </a:r>
            <a:endParaRPr sz="2400">
              <a:solidFill>
                <a:schemeClr val="lt1"/>
              </a:solidFill>
              <a:latin typeface="Calibri"/>
              <a:ea typeface="Calibri"/>
              <a:cs typeface="Calibri"/>
              <a:sym typeface="Calibri"/>
            </a:endParaRPr>
          </a:p>
        </p:txBody>
      </p:sp>
      <p:cxnSp>
        <p:nvCxnSpPr>
          <p:cNvPr id="20" name="Google Shape;20;p24"/>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6"/>
        <p:cNvGrpSpPr/>
        <p:nvPr/>
      </p:nvGrpSpPr>
      <p:grpSpPr>
        <a:xfrm>
          <a:off x="0" y="0"/>
          <a:ext cx="0" cy="0"/>
          <a:chOff x="0" y="0"/>
          <a:chExt cx="0" cy="0"/>
        </a:xfrm>
      </p:grpSpPr>
      <p:sp>
        <p:nvSpPr>
          <p:cNvPr id="137" name="Google Shape;137;p34"/>
          <p:cNvSpPr/>
          <p:nvPr/>
        </p:nvSpPr>
        <p:spPr>
          <a:xfrm>
            <a:off x="0" y="532521"/>
            <a:ext cx="4276589" cy="3026366"/>
          </a:xfrm>
          <a:custGeom>
            <a:avLst/>
            <a:gdLst/>
            <a:ahLst/>
            <a:cxnLst/>
            <a:rect l="l" t="t" r="r" b="b"/>
            <a:pathLst>
              <a:path w="4276589" h="3026366" extrusionOk="0">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138" name="Google Shape;138;p34"/>
          <p:cNvCxnSpPr/>
          <p:nvPr/>
        </p:nvCxnSpPr>
        <p:spPr>
          <a:xfrm>
            <a:off x="408890" y="1714806"/>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39" name="Google Shape;139;p34"/>
          <p:cNvSpPr txBox="1">
            <a:spLocks noGrp="1"/>
          </p:cNvSpPr>
          <p:nvPr>
            <p:ph type="body" idx="1"/>
          </p:nvPr>
        </p:nvSpPr>
        <p:spPr>
          <a:xfrm>
            <a:off x="528134" y="1876698"/>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4"/>
          <p:cNvSpPr txBox="1">
            <a:spLocks noGrp="1"/>
          </p:cNvSpPr>
          <p:nvPr>
            <p:ph type="body" idx="2"/>
          </p:nvPr>
        </p:nvSpPr>
        <p:spPr>
          <a:xfrm>
            <a:off x="544933" y="941779"/>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4"/>
          <p:cNvSpPr txBox="1">
            <a:spLocks noGrp="1"/>
          </p:cNvSpPr>
          <p:nvPr>
            <p:ph type="body" idx="3"/>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4"/>
          <p:cNvSpPr txBox="1">
            <a:spLocks noGrp="1"/>
          </p:cNvSpPr>
          <p:nvPr>
            <p:ph type="body" idx="4"/>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vider 02">
  <p:cSld name="Divider 02">
    <p:spTree>
      <p:nvGrpSpPr>
        <p:cNvPr id="1" name="Shape 143"/>
        <p:cNvGrpSpPr/>
        <p:nvPr/>
      </p:nvGrpSpPr>
      <p:grpSpPr>
        <a:xfrm>
          <a:off x="0" y="0"/>
          <a:ext cx="0" cy="0"/>
          <a:chOff x="0" y="0"/>
          <a:chExt cx="0" cy="0"/>
        </a:xfrm>
      </p:grpSpPr>
      <p:sp>
        <p:nvSpPr>
          <p:cNvPr id="144" name="Google Shape;144;p35"/>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35"/>
          <p:cNvSpPr/>
          <p:nvPr/>
        </p:nvSpPr>
        <p:spPr>
          <a:xfrm>
            <a:off x="0" y="571764"/>
            <a:ext cx="3722720" cy="5056442"/>
          </a:xfrm>
          <a:prstGeom prst="rect">
            <a:avLst/>
          </a:pr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6" name="Google Shape;146;p35"/>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653795"/>
          </a:solidFill>
          <a:ln w="24475" cap="flat" cmpd="sng">
            <a:solidFill>
              <a:srgbClr val="653795"/>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7" name="Google Shape;147;p35"/>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35"/>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35"/>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50"/>
        <p:cNvGrpSpPr/>
        <p:nvPr/>
      </p:nvGrpSpPr>
      <p:grpSpPr>
        <a:xfrm>
          <a:off x="0" y="0"/>
          <a:ext cx="0" cy="0"/>
          <a:chOff x="0" y="0"/>
          <a:chExt cx="0" cy="0"/>
        </a:xfrm>
      </p:grpSpPr>
      <p:sp>
        <p:nvSpPr>
          <p:cNvPr id="151" name="Google Shape;151;p36"/>
          <p:cNvSpPr/>
          <p:nvPr/>
        </p:nvSpPr>
        <p:spPr>
          <a:xfrm>
            <a:off x="391600" y="1650205"/>
            <a:ext cx="3423163" cy="4573986"/>
          </a:xfrm>
          <a:custGeom>
            <a:avLst/>
            <a:gdLst/>
            <a:ahLst/>
            <a:cxnLst/>
            <a:rect l="l" t="t" r="r" b="b"/>
            <a:pathLst>
              <a:path w="3998034" h="4950763" extrusionOk="0">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r" rtl="0">
              <a:spcBef>
                <a:spcPts val="0"/>
              </a:spcBef>
              <a:spcAft>
                <a:spcPts val="0"/>
              </a:spcAft>
              <a:buNone/>
            </a:pPr>
            <a:endParaRPr sz="1800">
              <a:solidFill>
                <a:schemeClr val="lt1"/>
              </a:solidFill>
              <a:latin typeface="Calibri"/>
              <a:ea typeface="Calibri"/>
              <a:cs typeface="Calibri"/>
              <a:sym typeface="Calibri"/>
            </a:endParaRPr>
          </a:p>
        </p:txBody>
      </p:sp>
      <p:cxnSp>
        <p:nvCxnSpPr>
          <p:cNvPr id="152" name="Google Shape;152;p36"/>
          <p:cNvCxnSpPr/>
          <p:nvPr/>
        </p:nvCxnSpPr>
        <p:spPr>
          <a:xfrm>
            <a:off x="555777" y="323013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53" name="Google Shape;153;p36"/>
          <p:cNvSpPr txBox="1">
            <a:spLocks noGrp="1"/>
          </p:cNvSpPr>
          <p:nvPr>
            <p:ph type="body" idx="1"/>
          </p:nvPr>
        </p:nvSpPr>
        <p:spPr>
          <a:xfrm>
            <a:off x="675021" y="339202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4" name="Google Shape;154;p36"/>
          <p:cNvSpPr txBox="1">
            <a:spLocks noGrp="1"/>
          </p:cNvSpPr>
          <p:nvPr>
            <p:ph type="body" idx="2"/>
          </p:nvPr>
        </p:nvSpPr>
        <p:spPr>
          <a:xfrm>
            <a:off x="691820" y="245710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36"/>
          <p:cNvSpPr>
            <a:spLocks noGrp="1"/>
          </p:cNvSpPr>
          <p:nvPr>
            <p:ph type="pic" idx="3"/>
          </p:nvPr>
        </p:nvSpPr>
        <p:spPr>
          <a:xfrm>
            <a:off x="391600" y="0"/>
            <a:ext cx="3423163" cy="1945748"/>
          </a:xfrm>
          <a:prstGeom prst="rect">
            <a:avLst/>
          </a:prstGeom>
          <a:solidFill>
            <a:srgbClr val="F2F2F2"/>
          </a:solidFill>
          <a:ln>
            <a:noFill/>
          </a:ln>
        </p:spPr>
      </p:sp>
      <p:sp>
        <p:nvSpPr>
          <p:cNvPr id="156" name="Google Shape;156;p36"/>
          <p:cNvSpPr txBox="1">
            <a:spLocks noGrp="1"/>
          </p:cNvSpPr>
          <p:nvPr>
            <p:ph type="body" idx="4"/>
          </p:nvPr>
        </p:nvSpPr>
        <p:spPr>
          <a:xfrm>
            <a:off x="4594468" y="2045704"/>
            <a:ext cx="6961476"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7" name="Google Shape;157;p36"/>
          <p:cNvSpPr txBox="1">
            <a:spLocks noGrp="1"/>
          </p:cNvSpPr>
          <p:nvPr>
            <p:ph type="body" idx="5"/>
          </p:nvPr>
        </p:nvSpPr>
        <p:spPr>
          <a:xfrm>
            <a:off x="4594469" y="761603"/>
            <a:ext cx="6961476"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Quote Slide">
  <p:cSld name="1_Quote Slide">
    <p:spTree>
      <p:nvGrpSpPr>
        <p:cNvPr id="1" name="Shape 158"/>
        <p:cNvGrpSpPr/>
        <p:nvPr/>
      </p:nvGrpSpPr>
      <p:grpSpPr>
        <a:xfrm>
          <a:off x="0" y="0"/>
          <a:ext cx="0" cy="0"/>
          <a:chOff x="0" y="0"/>
          <a:chExt cx="0" cy="0"/>
        </a:xfrm>
      </p:grpSpPr>
      <p:sp>
        <p:nvSpPr>
          <p:cNvPr id="159" name="Google Shape;159;p37"/>
          <p:cNvSpPr/>
          <p:nvPr/>
        </p:nvSpPr>
        <p:spPr>
          <a:xfrm rot="-5400000">
            <a:off x="8060683" y="-383746"/>
            <a:ext cx="3301014" cy="4961622"/>
          </a:xfrm>
          <a:custGeom>
            <a:avLst/>
            <a:gdLst/>
            <a:ahLst/>
            <a:cxnLst/>
            <a:rect l="l" t="t" r="r" b="b"/>
            <a:pathLst>
              <a:path w="2894389" h="4350442" extrusionOk="0">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0" name="Google Shape;160;p37"/>
          <p:cNvSpPr>
            <a:spLocks noGrp="1"/>
          </p:cNvSpPr>
          <p:nvPr>
            <p:ph type="pic" idx="2"/>
          </p:nvPr>
        </p:nvSpPr>
        <p:spPr>
          <a:xfrm>
            <a:off x="-1" y="655053"/>
            <a:ext cx="8902586" cy="5921497"/>
          </a:xfrm>
          <a:prstGeom prst="rect">
            <a:avLst/>
          </a:prstGeom>
          <a:solidFill>
            <a:srgbClr val="F2F2F2"/>
          </a:solidFill>
          <a:ln>
            <a:noFill/>
          </a:ln>
        </p:spPr>
      </p:sp>
      <p:sp>
        <p:nvSpPr>
          <p:cNvPr id="161" name="Google Shape;161;p37"/>
          <p:cNvSpPr txBox="1">
            <a:spLocks noGrp="1"/>
          </p:cNvSpPr>
          <p:nvPr>
            <p:ph type="body" idx="1"/>
          </p:nvPr>
        </p:nvSpPr>
        <p:spPr>
          <a:xfrm>
            <a:off x="7389716" y="767675"/>
            <a:ext cx="4802284" cy="254702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Text Slide 03">
  <p:cSld name="Photo/Text Slide 03">
    <p:spTree>
      <p:nvGrpSpPr>
        <p:cNvPr id="1" name="Shape 162"/>
        <p:cNvGrpSpPr/>
        <p:nvPr/>
      </p:nvGrpSpPr>
      <p:grpSpPr>
        <a:xfrm>
          <a:off x="0" y="0"/>
          <a:ext cx="0" cy="0"/>
          <a:chOff x="0" y="0"/>
          <a:chExt cx="0" cy="0"/>
        </a:xfrm>
      </p:grpSpPr>
      <p:sp>
        <p:nvSpPr>
          <p:cNvPr id="163" name="Google Shape;163;p38"/>
          <p:cNvSpPr/>
          <p:nvPr/>
        </p:nvSpPr>
        <p:spPr>
          <a:xfrm rot="-5400000">
            <a:off x="726440" y="2939340"/>
            <a:ext cx="2792171" cy="4245051"/>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4" name="Google Shape;164;p38"/>
          <p:cNvSpPr>
            <a:spLocks noGrp="1"/>
          </p:cNvSpPr>
          <p:nvPr>
            <p:ph type="pic" idx="2"/>
          </p:nvPr>
        </p:nvSpPr>
        <p:spPr>
          <a:xfrm>
            <a:off x="35665" y="242889"/>
            <a:ext cx="7575621" cy="4331221"/>
          </a:xfrm>
          <a:prstGeom prst="rect">
            <a:avLst/>
          </a:prstGeom>
          <a:solidFill>
            <a:srgbClr val="F2F2F2"/>
          </a:solidFill>
          <a:ln>
            <a:noFill/>
          </a:ln>
        </p:spPr>
      </p:sp>
      <p:cxnSp>
        <p:nvCxnSpPr>
          <p:cNvPr id="165" name="Google Shape;165;p38"/>
          <p:cNvCxnSpPr/>
          <p:nvPr/>
        </p:nvCxnSpPr>
        <p:spPr>
          <a:xfrm>
            <a:off x="480327" y="4758044"/>
            <a:ext cx="3094808" cy="0"/>
          </a:xfrm>
          <a:prstGeom prst="straightConnector1">
            <a:avLst/>
          </a:prstGeom>
          <a:noFill/>
          <a:ln w="22225" cap="flat" cmpd="sng">
            <a:solidFill>
              <a:schemeClr val="lt1"/>
            </a:solidFill>
            <a:prstDash val="solid"/>
            <a:miter lim="800000"/>
            <a:headEnd type="none" w="sm" len="sm"/>
            <a:tailEnd type="none" w="sm" len="sm"/>
          </a:ln>
        </p:spPr>
      </p:cxnSp>
      <p:sp>
        <p:nvSpPr>
          <p:cNvPr id="166" name="Google Shape;166;p38"/>
          <p:cNvSpPr txBox="1">
            <a:spLocks noGrp="1"/>
          </p:cNvSpPr>
          <p:nvPr>
            <p:ph type="body" idx="1"/>
          </p:nvPr>
        </p:nvSpPr>
        <p:spPr>
          <a:xfrm>
            <a:off x="599571" y="4919936"/>
            <a:ext cx="1532272" cy="1049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7" name="Google Shape;167;p38"/>
          <p:cNvSpPr txBox="1">
            <a:spLocks noGrp="1"/>
          </p:cNvSpPr>
          <p:nvPr>
            <p:ph type="body" idx="3"/>
          </p:nvPr>
        </p:nvSpPr>
        <p:spPr>
          <a:xfrm>
            <a:off x="616370" y="3985017"/>
            <a:ext cx="1197303"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38"/>
          <p:cNvSpPr txBox="1">
            <a:spLocks noGrp="1"/>
          </p:cNvSpPr>
          <p:nvPr>
            <p:ph type="body" idx="4"/>
          </p:nvPr>
        </p:nvSpPr>
        <p:spPr>
          <a:xfrm>
            <a:off x="7946950" y="642939"/>
            <a:ext cx="3608993" cy="545345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69"/>
        <p:cNvGrpSpPr/>
        <p:nvPr/>
      </p:nvGrpSpPr>
      <p:grpSpPr>
        <a:xfrm>
          <a:off x="0" y="0"/>
          <a:ext cx="0" cy="0"/>
          <a:chOff x="0" y="0"/>
          <a:chExt cx="0" cy="0"/>
        </a:xfrm>
      </p:grpSpPr>
      <p:sp>
        <p:nvSpPr>
          <p:cNvPr id="170" name="Google Shape;170;p39"/>
          <p:cNvSpPr/>
          <p:nvPr/>
        </p:nvSpPr>
        <p:spPr>
          <a:xfrm>
            <a:off x="441705" y="0"/>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1" name="Google Shape;171;p39"/>
          <p:cNvSpPr txBox="1">
            <a:spLocks noGrp="1"/>
          </p:cNvSpPr>
          <p:nvPr>
            <p:ph type="body" idx="1"/>
          </p:nvPr>
        </p:nvSpPr>
        <p:spPr>
          <a:xfrm>
            <a:off x="541241" y="792400"/>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39"/>
          <p:cNvSpPr>
            <a:spLocks noGrp="1"/>
          </p:cNvSpPr>
          <p:nvPr>
            <p:ph type="pic" idx="2"/>
          </p:nvPr>
        </p:nvSpPr>
        <p:spPr>
          <a:xfrm>
            <a:off x="4229099" y="1658170"/>
            <a:ext cx="7122409" cy="5199830"/>
          </a:xfrm>
          <a:prstGeom prst="rect">
            <a:avLst/>
          </a:prstGeom>
          <a:solidFill>
            <a:srgbClr val="F2F2F2"/>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73"/>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74"/>
        <p:cNvGrpSpPr/>
        <p:nvPr/>
      </p:nvGrpSpPr>
      <p:grpSpPr>
        <a:xfrm>
          <a:off x="0" y="0"/>
          <a:ext cx="0" cy="0"/>
          <a:chOff x="0" y="0"/>
          <a:chExt cx="0" cy="0"/>
        </a:xfrm>
      </p:grpSpPr>
      <p:sp>
        <p:nvSpPr>
          <p:cNvPr id="175" name="Google Shape;175;p41"/>
          <p:cNvSpPr/>
          <p:nvPr/>
        </p:nvSpPr>
        <p:spPr>
          <a:xfrm rot="5400000" flipH="1">
            <a:off x="5624598" y="19283"/>
            <a:ext cx="6315371" cy="6819433"/>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6" name="Google Shape;176;p41"/>
          <p:cNvSpPr/>
          <p:nvPr/>
        </p:nvSpPr>
        <p:spPr>
          <a:xfrm>
            <a:off x="388233"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7" name="Google Shape;177;p41"/>
          <p:cNvSpPr txBox="1">
            <a:spLocks noGrp="1"/>
          </p:cNvSpPr>
          <p:nvPr>
            <p:ph type="body" idx="1"/>
          </p:nvPr>
        </p:nvSpPr>
        <p:spPr>
          <a:xfrm>
            <a:off x="8542553" y="2258450"/>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8" name="Google Shape;178;p41"/>
          <p:cNvSpPr txBox="1">
            <a:spLocks noGrp="1"/>
          </p:cNvSpPr>
          <p:nvPr>
            <p:ph type="body" idx="2"/>
          </p:nvPr>
        </p:nvSpPr>
        <p:spPr>
          <a:xfrm>
            <a:off x="8542553" y="1448874"/>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9" name="Google Shape;179;p41"/>
          <p:cNvPicPr preferRelativeResize="0"/>
          <p:nvPr/>
        </p:nvPicPr>
        <p:blipFill rotWithShape="1">
          <a:blip r:embed="rId2">
            <a:alphaModFix/>
          </a:blip>
          <a:srcRect/>
          <a:stretch/>
        </p:blipFill>
        <p:spPr>
          <a:xfrm>
            <a:off x="350537" y="890990"/>
            <a:ext cx="5022030" cy="1316118"/>
          </a:xfrm>
          <a:prstGeom prst="rect">
            <a:avLst/>
          </a:prstGeom>
          <a:noFill/>
          <a:ln>
            <a:noFill/>
          </a:ln>
        </p:spPr>
      </p:pic>
      <p:sp>
        <p:nvSpPr>
          <p:cNvPr id="180" name="Google Shape;180;p41"/>
          <p:cNvSpPr/>
          <p:nvPr/>
        </p:nvSpPr>
        <p:spPr>
          <a:xfrm>
            <a:off x="-76381" y="4530276"/>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1" name="Google Shape;181;p41"/>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41"/>
          <p:cNvSpPr/>
          <p:nvPr/>
        </p:nvSpPr>
        <p:spPr>
          <a:xfrm>
            <a:off x="2423887" y="5826190"/>
            <a:ext cx="3840214" cy="58473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611110F0-8314-7BA3-02C7-43EA72D26D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88233" y="5826190"/>
            <a:ext cx="1895976" cy="396832"/>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29491" y="369971"/>
            <a:ext cx="5056444" cy="54600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Rectangle 4">
            <a:extLst>
              <a:ext uri="{FF2B5EF4-FFF2-40B4-BE49-F238E27FC236}">
                <a16:creationId xmlns:a16="http://schemas.microsoft.com/office/drawing/2014/main" id="{890F42CA-63A4-A3A9-E6C9-F426DDF5B49E}"/>
              </a:ext>
            </a:extLst>
          </p:cNvPr>
          <p:cNvSpPr/>
          <p:nvPr userDrawn="1"/>
        </p:nvSpPr>
        <p:spPr>
          <a:xfrm>
            <a:off x="0" y="571764"/>
            <a:ext cx="3722720" cy="5056442"/>
          </a:xfrm>
          <a:prstGeom prst="rect">
            <a:avLst/>
          </a:prstGeom>
          <a:solidFill>
            <a:srgbClr val="65379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ED8623"/>
          </a:solidFill>
          <a:ln w="24491" cap="flat">
            <a:solidFill>
              <a:srgbClr val="ED8623"/>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Freeform 5">
            <a:extLst>
              <a:ext uri="{FF2B5EF4-FFF2-40B4-BE49-F238E27FC236}">
                <a16:creationId xmlns:a16="http://schemas.microsoft.com/office/drawing/2014/main" id="{C7080B12-7505-4464-AC27-EA78F1E34FD8}"/>
              </a:ext>
            </a:extLst>
          </p:cNvPr>
          <p:cNvSpPr>
            <a:spLocks noGrp="1"/>
          </p:cNvSpPr>
          <p:nvPr>
            <p:ph type="pic" sz="quarter" idx="19"/>
          </p:nvPr>
        </p:nvSpPr>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13372755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ED8623"/>
          </a:solidFill>
          <a:ln w="15768" cap="flat">
            <a:noFill/>
            <a:prstDash val="solid"/>
            <a:miter/>
          </a:ln>
        </p:spPr>
        <p:txBody>
          <a:bodyPr wrap="square" rtlCol="0" anchor="ctr">
            <a:noAutofit/>
          </a:bodyPr>
          <a:lstStyle/>
          <a:p>
            <a:endParaRPr lang="en-US" dirty="0"/>
          </a:p>
        </p:txBody>
      </p:sp>
      <p:sp>
        <p:nvSpPr>
          <p:cNvPr id="6" name="Freeform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1838082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Cover Slide ">
  <p:cSld name="1_Cover Slide ">
    <p:spTree>
      <p:nvGrpSpPr>
        <p:cNvPr id="1" name="Shape 31"/>
        <p:cNvGrpSpPr/>
        <p:nvPr/>
      </p:nvGrpSpPr>
      <p:grpSpPr>
        <a:xfrm>
          <a:off x="0" y="0"/>
          <a:ext cx="0" cy="0"/>
          <a:chOff x="0" y="0"/>
          <a:chExt cx="0" cy="0"/>
        </a:xfrm>
      </p:grpSpPr>
      <p:sp>
        <p:nvSpPr>
          <p:cNvPr id="32" name="Google Shape;32;p26"/>
          <p:cNvSpPr/>
          <p:nvPr/>
        </p:nvSpPr>
        <p:spPr>
          <a:xfrm>
            <a:off x="5274194" y="1798390"/>
            <a:ext cx="6917806" cy="5059610"/>
          </a:xfrm>
          <a:custGeom>
            <a:avLst/>
            <a:gdLst/>
            <a:ahLst/>
            <a:cxnLst/>
            <a:rect l="l" t="t" r="r" b="b"/>
            <a:pathLst>
              <a:path w="6917806" h="5059610" extrusionOk="0">
                <a:moveTo>
                  <a:pt x="0" y="0"/>
                </a:moveTo>
                <a:lnTo>
                  <a:pt x="5615096" y="0"/>
                </a:lnTo>
                <a:lnTo>
                  <a:pt x="6917806" y="0"/>
                </a:lnTo>
                <a:lnTo>
                  <a:pt x="6917806" y="5059610"/>
                </a:lnTo>
                <a:lnTo>
                  <a:pt x="5937743" y="5059610"/>
                </a:lnTo>
                <a:lnTo>
                  <a:pt x="720168" y="5059610"/>
                </a:lnTo>
                <a:lnTo>
                  <a:pt x="605365" y="4868333"/>
                </a:lnTo>
                <a:cubicBezTo>
                  <a:pt x="302799" y="4337200"/>
                  <a:pt x="103024" y="3760474"/>
                  <a:pt x="26206" y="3154262"/>
                </a:cubicBezTo>
                <a:lnTo>
                  <a:pt x="10466" y="2988345"/>
                </a:lnTo>
                <a:lnTo>
                  <a:pt x="0" y="2988345"/>
                </a:lnTo>
                <a:lnTo>
                  <a:pt x="0" y="1798935"/>
                </a:lnTo>
                <a:lnTo>
                  <a:pt x="0" y="1189410"/>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3" name="Google Shape;33;p26"/>
          <p:cNvPicPr preferRelativeResize="0"/>
          <p:nvPr/>
        </p:nvPicPr>
        <p:blipFill rotWithShape="1">
          <a:blip r:embed="rId2">
            <a:alphaModFix/>
          </a:blip>
          <a:srcRect/>
          <a:stretch/>
        </p:blipFill>
        <p:spPr>
          <a:xfrm>
            <a:off x="126082" y="1223066"/>
            <a:ext cx="5022030" cy="1316118"/>
          </a:xfrm>
          <a:prstGeom prst="rect">
            <a:avLst/>
          </a:prstGeom>
          <a:noFill/>
          <a:ln>
            <a:noFill/>
          </a:ln>
        </p:spPr>
      </p:pic>
      <p:sp>
        <p:nvSpPr>
          <p:cNvPr id="34" name="Google Shape;34;p26"/>
          <p:cNvSpPr>
            <a:spLocks noGrp="1"/>
          </p:cNvSpPr>
          <p:nvPr>
            <p:ph type="pic" idx="2"/>
          </p:nvPr>
        </p:nvSpPr>
        <p:spPr>
          <a:xfrm>
            <a:off x="5274194" y="0"/>
            <a:ext cx="6917806" cy="3550043"/>
          </a:xfrm>
          <a:prstGeom prst="rect">
            <a:avLst/>
          </a:prstGeom>
          <a:solidFill>
            <a:srgbClr val="F2F2F2"/>
          </a:solidFill>
          <a:ln>
            <a:noFill/>
          </a:ln>
        </p:spPr>
      </p:sp>
      <p:sp>
        <p:nvSpPr>
          <p:cNvPr id="35" name="Google Shape;35;p26"/>
          <p:cNvSpPr/>
          <p:nvPr/>
        </p:nvSpPr>
        <p:spPr>
          <a:xfrm>
            <a:off x="0" y="4540275"/>
            <a:ext cx="5875867"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6" name="Google Shape;36;p26"/>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8" name="Google Shape;38;p26"/>
          <p:cNvSpPr txBox="1">
            <a:spLocks noGrp="1"/>
          </p:cNvSpPr>
          <p:nvPr>
            <p:ph type="body" idx="3"/>
          </p:nvPr>
        </p:nvSpPr>
        <p:spPr>
          <a:xfrm>
            <a:off x="6849871" y="4981171"/>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6"/>
          <p:cNvSpPr txBox="1">
            <a:spLocks noGrp="1"/>
          </p:cNvSpPr>
          <p:nvPr>
            <p:ph type="body" idx="4"/>
          </p:nvPr>
        </p:nvSpPr>
        <p:spPr>
          <a:xfrm>
            <a:off x="6849872" y="4358445"/>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 name="Picture 1">
            <a:extLst>
              <a:ext uri="{FF2B5EF4-FFF2-40B4-BE49-F238E27FC236}">
                <a16:creationId xmlns:a16="http://schemas.microsoft.com/office/drawing/2014/main" id="{94758B35-52B0-07BF-F17C-8E2A5179D24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7910" y="5976645"/>
            <a:ext cx="2410023" cy="50442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a:prstGeom prst="rect">
            <a:avLst/>
          </a:prstGeom>
        </p:spPr>
        <p:txBody>
          <a:bodyPr>
            <a:noAutofit/>
          </a:bodyPr>
          <a:lstStyle>
            <a:lvl1pPr marL="0" indent="0" algn="l">
              <a:buNone/>
              <a:defRPr sz="3600" b="1" i="0">
                <a:solidFill>
                  <a:srgbClr val="F3732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a:prstGeom prst="rect">
            <a:avLst/>
          </a:prstGeom>
        </p:spPr>
        <p:txBody>
          <a:bodyPr numCol="1" spcCol="288000" anchor="t">
            <a:noAutofit/>
          </a:bodyPr>
          <a:lstStyle>
            <a:lvl1pPr marL="0" indent="0" algn="l">
              <a:lnSpc>
                <a:spcPct val="100000"/>
              </a:lnSpc>
              <a:spcBef>
                <a:spcPts val="0"/>
              </a:spcBef>
              <a:buNone/>
              <a:defRPr sz="2400" b="0" i="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1543685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over Slide  Part 1 ">
  <p:cSld name="Cover Slide  Part 1 ">
    <p:spTree>
      <p:nvGrpSpPr>
        <p:cNvPr id="1" name="Shape 40"/>
        <p:cNvGrpSpPr/>
        <p:nvPr/>
      </p:nvGrpSpPr>
      <p:grpSpPr>
        <a:xfrm>
          <a:off x="0" y="0"/>
          <a:ext cx="0" cy="0"/>
          <a:chOff x="0" y="0"/>
          <a:chExt cx="0" cy="0"/>
        </a:xfrm>
      </p:grpSpPr>
      <p:sp>
        <p:nvSpPr>
          <p:cNvPr id="41" name="Google Shape;41;p27"/>
          <p:cNvSpPr/>
          <p:nvPr/>
        </p:nvSpPr>
        <p:spPr>
          <a:xfrm>
            <a:off x="2269245" y="2551368"/>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27"/>
          <p:cNvSpPr/>
          <p:nvPr/>
        </p:nvSpPr>
        <p:spPr>
          <a:xfrm rot="10800000">
            <a:off x="4732121" y="0"/>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27"/>
          <p:cNvSpPr/>
          <p:nvPr/>
        </p:nvSpPr>
        <p:spPr>
          <a:xfrm>
            <a:off x="7180659" y="2461430"/>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27"/>
          <p:cNvSpPr/>
          <p:nvPr/>
        </p:nvSpPr>
        <p:spPr>
          <a:xfrm rot="10800000">
            <a:off x="9629195" y="0"/>
            <a:ext cx="2205305" cy="3416770"/>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 name="Google Shape;45;p27"/>
          <p:cNvSpPr>
            <a:spLocks noGrp="1"/>
          </p:cNvSpPr>
          <p:nvPr>
            <p:ph type="pic" idx="2"/>
          </p:nvPr>
        </p:nvSpPr>
        <p:spPr>
          <a:xfrm>
            <a:off x="4722871" y="2442768"/>
            <a:ext cx="2204215" cy="3127986"/>
          </a:xfrm>
          <a:prstGeom prst="rect">
            <a:avLst/>
          </a:prstGeom>
          <a:solidFill>
            <a:srgbClr val="F2F2F2"/>
          </a:solidFill>
          <a:ln>
            <a:noFill/>
          </a:ln>
        </p:spPr>
      </p:sp>
      <p:sp>
        <p:nvSpPr>
          <p:cNvPr id="46" name="Google Shape;46;p27"/>
          <p:cNvSpPr>
            <a:spLocks noGrp="1"/>
          </p:cNvSpPr>
          <p:nvPr>
            <p:ph type="pic" idx="3"/>
          </p:nvPr>
        </p:nvSpPr>
        <p:spPr>
          <a:xfrm>
            <a:off x="7180659" y="5430"/>
            <a:ext cx="2204214" cy="3732852"/>
          </a:xfrm>
          <a:prstGeom prst="rect">
            <a:avLst/>
          </a:prstGeom>
          <a:solidFill>
            <a:srgbClr val="F2F2F2"/>
          </a:solidFill>
          <a:ln>
            <a:noFill/>
          </a:ln>
        </p:spPr>
      </p:sp>
      <p:sp>
        <p:nvSpPr>
          <p:cNvPr id="47" name="Google Shape;47;p27"/>
          <p:cNvSpPr>
            <a:spLocks noGrp="1"/>
          </p:cNvSpPr>
          <p:nvPr>
            <p:ph type="pic" idx="4"/>
          </p:nvPr>
        </p:nvSpPr>
        <p:spPr>
          <a:xfrm>
            <a:off x="9629195" y="2746545"/>
            <a:ext cx="2204215" cy="3195585"/>
          </a:xfrm>
          <a:prstGeom prst="rect">
            <a:avLst/>
          </a:prstGeom>
          <a:solidFill>
            <a:srgbClr val="F2F2F2"/>
          </a:solidFill>
          <a:ln>
            <a:noFill/>
          </a:ln>
        </p:spPr>
      </p:sp>
      <p:sp>
        <p:nvSpPr>
          <p:cNvPr id="48" name="Google Shape;48;p27"/>
          <p:cNvSpPr>
            <a:spLocks noGrp="1"/>
          </p:cNvSpPr>
          <p:nvPr>
            <p:ph type="pic" idx="5"/>
          </p:nvPr>
        </p:nvSpPr>
        <p:spPr>
          <a:xfrm>
            <a:off x="2269245" y="16945"/>
            <a:ext cx="2200054" cy="3855329"/>
          </a:xfrm>
          <a:prstGeom prst="rect">
            <a:avLst/>
          </a:prstGeom>
          <a:solidFill>
            <a:srgbClr val="F2F2F2"/>
          </a:solidFill>
          <a:ln>
            <a:noFill/>
          </a:ln>
        </p:spPr>
      </p:sp>
      <p:sp>
        <p:nvSpPr>
          <p:cNvPr id="49" name="Google Shape;49;p27"/>
          <p:cNvSpPr txBox="1">
            <a:spLocks noGrp="1"/>
          </p:cNvSpPr>
          <p:nvPr>
            <p:ph type="body" idx="1"/>
          </p:nvPr>
        </p:nvSpPr>
        <p:spPr>
          <a:xfrm rot="-5400000">
            <a:off x="-2087668" y="2729342"/>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0" name="Google Shape;50;p27"/>
          <p:cNvCxnSpPr/>
          <p:nvPr/>
        </p:nvCxnSpPr>
        <p:spPr>
          <a:xfrm>
            <a:off x="2331308" y="445400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1" name="Google Shape;51;p27"/>
          <p:cNvSpPr txBox="1">
            <a:spLocks noGrp="1"/>
          </p:cNvSpPr>
          <p:nvPr>
            <p:ph type="body" idx="6"/>
          </p:nvPr>
        </p:nvSpPr>
        <p:spPr>
          <a:xfrm>
            <a:off x="2344748" y="450522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27"/>
          <p:cNvSpPr txBox="1">
            <a:spLocks noGrp="1"/>
          </p:cNvSpPr>
          <p:nvPr>
            <p:ph type="body" idx="7"/>
          </p:nvPr>
        </p:nvSpPr>
        <p:spPr>
          <a:xfrm>
            <a:off x="2351099" y="398109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27"/>
          <p:cNvSpPr txBox="1">
            <a:spLocks noGrp="1"/>
          </p:cNvSpPr>
          <p:nvPr>
            <p:ph type="body" idx="8"/>
          </p:nvPr>
        </p:nvSpPr>
        <p:spPr>
          <a:xfrm>
            <a:off x="3227039" y="419031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27"/>
          <p:cNvCxnSpPr/>
          <p:nvPr/>
        </p:nvCxnSpPr>
        <p:spPr>
          <a:xfrm>
            <a:off x="4823039" y="878237"/>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5" name="Google Shape;55;p27"/>
          <p:cNvSpPr txBox="1">
            <a:spLocks noGrp="1"/>
          </p:cNvSpPr>
          <p:nvPr>
            <p:ph type="body" idx="9"/>
          </p:nvPr>
        </p:nvSpPr>
        <p:spPr>
          <a:xfrm>
            <a:off x="4836479" y="929452"/>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27"/>
          <p:cNvSpPr txBox="1">
            <a:spLocks noGrp="1"/>
          </p:cNvSpPr>
          <p:nvPr>
            <p:ph type="body" idx="13"/>
          </p:nvPr>
        </p:nvSpPr>
        <p:spPr>
          <a:xfrm>
            <a:off x="4842830" y="405325"/>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27"/>
          <p:cNvSpPr txBox="1">
            <a:spLocks noGrp="1"/>
          </p:cNvSpPr>
          <p:nvPr>
            <p:ph type="body" idx="14"/>
          </p:nvPr>
        </p:nvSpPr>
        <p:spPr>
          <a:xfrm>
            <a:off x="5718770" y="614540"/>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8" name="Google Shape;58;p27"/>
          <p:cNvCxnSpPr/>
          <p:nvPr/>
        </p:nvCxnSpPr>
        <p:spPr>
          <a:xfrm>
            <a:off x="7271140" y="4402794"/>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59" name="Google Shape;59;p27"/>
          <p:cNvSpPr txBox="1">
            <a:spLocks noGrp="1"/>
          </p:cNvSpPr>
          <p:nvPr>
            <p:ph type="body" idx="15"/>
          </p:nvPr>
        </p:nvSpPr>
        <p:spPr>
          <a:xfrm>
            <a:off x="7284580" y="4454009"/>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27"/>
          <p:cNvSpPr txBox="1">
            <a:spLocks noGrp="1"/>
          </p:cNvSpPr>
          <p:nvPr>
            <p:ph type="body" idx="16"/>
          </p:nvPr>
        </p:nvSpPr>
        <p:spPr>
          <a:xfrm>
            <a:off x="7290931" y="3929882"/>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27"/>
          <p:cNvSpPr txBox="1">
            <a:spLocks noGrp="1"/>
          </p:cNvSpPr>
          <p:nvPr>
            <p:ph type="body" idx="17"/>
          </p:nvPr>
        </p:nvSpPr>
        <p:spPr>
          <a:xfrm>
            <a:off x="8166871" y="4139097"/>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2" name="Google Shape;62;p27"/>
          <p:cNvCxnSpPr/>
          <p:nvPr/>
        </p:nvCxnSpPr>
        <p:spPr>
          <a:xfrm>
            <a:off x="9711285" y="841310"/>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63" name="Google Shape;63;p27"/>
          <p:cNvSpPr txBox="1">
            <a:spLocks noGrp="1"/>
          </p:cNvSpPr>
          <p:nvPr>
            <p:ph type="body" idx="18"/>
          </p:nvPr>
        </p:nvSpPr>
        <p:spPr>
          <a:xfrm>
            <a:off x="9724725" y="892525"/>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4" name="Google Shape;64;p27"/>
          <p:cNvSpPr txBox="1">
            <a:spLocks noGrp="1"/>
          </p:cNvSpPr>
          <p:nvPr>
            <p:ph type="body" idx="19"/>
          </p:nvPr>
        </p:nvSpPr>
        <p:spPr>
          <a:xfrm>
            <a:off x="9731076" y="368398"/>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7"/>
          <p:cNvSpPr txBox="1">
            <a:spLocks noGrp="1"/>
          </p:cNvSpPr>
          <p:nvPr>
            <p:ph type="body" idx="20"/>
          </p:nvPr>
        </p:nvSpPr>
        <p:spPr>
          <a:xfrm>
            <a:off x="10607016" y="577613"/>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ver Slide  Part 2">
  <p:cSld name="Cover Slide  Part 2">
    <p:spTree>
      <p:nvGrpSpPr>
        <p:cNvPr id="1" name="Shape 66"/>
        <p:cNvGrpSpPr/>
        <p:nvPr/>
      </p:nvGrpSpPr>
      <p:grpSpPr>
        <a:xfrm>
          <a:off x="0" y="0"/>
          <a:ext cx="0" cy="0"/>
          <a:chOff x="0" y="0"/>
          <a:chExt cx="0" cy="0"/>
        </a:xfrm>
      </p:grpSpPr>
      <p:sp>
        <p:nvSpPr>
          <p:cNvPr id="67" name="Google Shape;67;p28"/>
          <p:cNvSpPr/>
          <p:nvPr/>
        </p:nvSpPr>
        <p:spPr>
          <a:xfrm rot="10800000">
            <a:off x="676909" y="405325"/>
            <a:ext cx="2200054" cy="3855329"/>
          </a:xfrm>
          <a:custGeom>
            <a:avLst/>
            <a:gdLst/>
            <a:ahLst/>
            <a:cxnLst/>
            <a:rect l="l" t="t" r="r" b="b"/>
            <a:pathLst>
              <a:path w="1511252" h="2643289" extrusionOk="0">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28"/>
          <p:cNvSpPr/>
          <p:nvPr/>
        </p:nvSpPr>
        <p:spPr>
          <a:xfrm rot="10800000">
            <a:off x="3130534" y="4038806"/>
            <a:ext cx="2205305" cy="2819194"/>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alpha val="8470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9" name="Google Shape;69;p28"/>
          <p:cNvSpPr/>
          <p:nvPr/>
        </p:nvSpPr>
        <p:spPr>
          <a:xfrm rot="10800000">
            <a:off x="5562616" y="183475"/>
            <a:ext cx="2204214" cy="3855331"/>
          </a:xfrm>
          <a:custGeom>
            <a:avLst/>
            <a:gdLst/>
            <a:ahLst/>
            <a:cxnLst/>
            <a:rect l="l" t="t" r="r" b="b"/>
            <a:pathLst>
              <a:path w="1511252" h="2643290" extrusionOk="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653795">
              <a:alpha val="74901"/>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0" name="Google Shape;70;p28"/>
          <p:cNvSpPr/>
          <p:nvPr/>
        </p:nvSpPr>
        <p:spPr>
          <a:xfrm rot="10800000">
            <a:off x="8034688" y="3952509"/>
            <a:ext cx="2205305" cy="2882175"/>
          </a:xfrm>
          <a:custGeom>
            <a:avLst/>
            <a:gdLst/>
            <a:ahLst/>
            <a:cxnLst/>
            <a:rect l="l" t="t" r="r" b="b"/>
            <a:pathLst>
              <a:path w="1511252" h="3157438" extrusionOk="0">
                <a:moveTo>
                  <a:pt x="0" y="0"/>
                </a:moveTo>
                <a:lnTo>
                  <a:pt x="1511252" y="0"/>
                </a:lnTo>
                <a:lnTo>
                  <a:pt x="1511252" y="3157438"/>
                </a:lnTo>
                <a:lnTo>
                  <a:pt x="0" y="3157438"/>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1" name="Google Shape;71;p28"/>
          <p:cNvSpPr>
            <a:spLocks noGrp="1"/>
          </p:cNvSpPr>
          <p:nvPr>
            <p:ph type="pic" idx="2"/>
          </p:nvPr>
        </p:nvSpPr>
        <p:spPr>
          <a:xfrm>
            <a:off x="5562616" y="3101832"/>
            <a:ext cx="2204214" cy="3732852"/>
          </a:xfrm>
          <a:prstGeom prst="rect">
            <a:avLst/>
          </a:prstGeom>
          <a:solidFill>
            <a:srgbClr val="F2F2F2"/>
          </a:solidFill>
          <a:ln>
            <a:noFill/>
          </a:ln>
        </p:spPr>
      </p:sp>
      <p:sp>
        <p:nvSpPr>
          <p:cNvPr id="72" name="Google Shape;72;p28"/>
          <p:cNvSpPr>
            <a:spLocks noGrp="1"/>
          </p:cNvSpPr>
          <p:nvPr>
            <p:ph type="pic" idx="3"/>
          </p:nvPr>
        </p:nvSpPr>
        <p:spPr>
          <a:xfrm>
            <a:off x="676908" y="3002671"/>
            <a:ext cx="2200054" cy="3855329"/>
          </a:xfrm>
          <a:prstGeom prst="rect">
            <a:avLst/>
          </a:prstGeom>
          <a:solidFill>
            <a:srgbClr val="F2F2F2"/>
          </a:solidFill>
          <a:ln>
            <a:noFill/>
          </a:ln>
        </p:spPr>
      </p:sp>
      <p:sp>
        <p:nvSpPr>
          <p:cNvPr id="73" name="Google Shape;73;p28"/>
          <p:cNvSpPr txBox="1">
            <a:spLocks noGrp="1"/>
          </p:cNvSpPr>
          <p:nvPr>
            <p:ph type="body" idx="1"/>
          </p:nvPr>
        </p:nvSpPr>
        <p:spPr>
          <a:xfrm rot="-5400000">
            <a:off x="8040727" y="2764577"/>
            <a:ext cx="6351996" cy="82284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282666"/>
              </a:buClr>
              <a:buSzPts val="2600"/>
              <a:buFont typeface="Arial"/>
              <a:buNone/>
              <a:defRPr sz="2600" b="1"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4" name="Google Shape;74;p28"/>
          <p:cNvCxnSpPr/>
          <p:nvPr/>
        </p:nvCxnSpPr>
        <p:spPr>
          <a:xfrm>
            <a:off x="744820" y="1704342"/>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5" name="Google Shape;75;p28"/>
          <p:cNvSpPr txBox="1">
            <a:spLocks noGrp="1"/>
          </p:cNvSpPr>
          <p:nvPr>
            <p:ph type="body" idx="4"/>
          </p:nvPr>
        </p:nvSpPr>
        <p:spPr>
          <a:xfrm>
            <a:off x="758260" y="1755557"/>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8"/>
          <p:cNvSpPr txBox="1">
            <a:spLocks noGrp="1"/>
          </p:cNvSpPr>
          <p:nvPr>
            <p:ph type="body" idx="5"/>
          </p:nvPr>
        </p:nvSpPr>
        <p:spPr>
          <a:xfrm>
            <a:off x="764611" y="1231430"/>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28"/>
          <p:cNvSpPr txBox="1">
            <a:spLocks noGrp="1"/>
          </p:cNvSpPr>
          <p:nvPr>
            <p:ph type="body" idx="6"/>
          </p:nvPr>
        </p:nvSpPr>
        <p:spPr>
          <a:xfrm>
            <a:off x="1640551" y="1440645"/>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78" name="Google Shape;78;p28"/>
          <p:cNvCxnSpPr/>
          <p:nvPr/>
        </p:nvCxnSpPr>
        <p:spPr>
          <a:xfrm>
            <a:off x="3221452" y="4917043"/>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79" name="Google Shape;79;p28"/>
          <p:cNvSpPr txBox="1">
            <a:spLocks noGrp="1"/>
          </p:cNvSpPr>
          <p:nvPr>
            <p:ph type="body" idx="7"/>
          </p:nvPr>
        </p:nvSpPr>
        <p:spPr>
          <a:xfrm>
            <a:off x="3234892" y="4968258"/>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28"/>
          <p:cNvSpPr txBox="1">
            <a:spLocks noGrp="1"/>
          </p:cNvSpPr>
          <p:nvPr>
            <p:ph type="body" idx="8"/>
          </p:nvPr>
        </p:nvSpPr>
        <p:spPr>
          <a:xfrm>
            <a:off x="3241243" y="4444131"/>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28"/>
          <p:cNvSpPr txBox="1">
            <a:spLocks noGrp="1"/>
          </p:cNvSpPr>
          <p:nvPr>
            <p:ph type="body" idx="9"/>
          </p:nvPr>
        </p:nvSpPr>
        <p:spPr>
          <a:xfrm>
            <a:off x="4117183" y="4653346"/>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2" name="Google Shape;82;p28"/>
          <p:cNvCxnSpPr/>
          <p:nvPr/>
        </p:nvCxnSpPr>
        <p:spPr>
          <a:xfrm>
            <a:off x="5617957" y="1724311"/>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3" name="Google Shape;83;p28"/>
          <p:cNvSpPr txBox="1">
            <a:spLocks noGrp="1"/>
          </p:cNvSpPr>
          <p:nvPr>
            <p:ph type="body" idx="13"/>
          </p:nvPr>
        </p:nvSpPr>
        <p:spPr>
          <a:xfrm>
            <a:off x="5631397" y="1775526"/>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28"/>
          <p:cNvSpPr txBox="1">
            <a:spLocks noGrp="1"/>
          </p:cNvSpPr>
          <p:nvPr>
            <p:ph type="body" idx="14"/>
          </p:nvPr>
        </p:nvSpPr>
        <p:spPr>
          <a:xfrm>
            <a:off x="5637748" y="1251399"/>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28"/>
          <p:cNvSpPr txBox="1">
            <a:spLocks noGrp="1"/>
          </p:cNvSpPr>
          <p:nvPr>
            <p:ph type="body" idx="15"/>
          </p:nvPr>
        </p:nvSpPr>
        <p:spPr>
          <a:xfrm>
            <a:off x="6513688" y="1460614"/>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86" name="Google Shape;86;p28"/>
          <p:cNvCxnSpPr/>
          <p:nvPr/>
        </p:nvCxnSpPr>
        <p:spPr>
          <a:xfrm>
            <a:off x="8116779" y="4793819"/>
            <a:ext cx="2051222" cy="0"/>
          </a:xfrm>
          <a:prstGeom prst="straightConnector1">
            <a:avLst/>
          </a:prstGeom>
          <a:noFill/>
          <a:ln w="9525" cap="flat" cmpd="sng">
            <a:solidFill>
              <a:schemeClr val="lt1"/>
            </a:solidFill>
            <a:prstDash val="solid"/>
            <a:miter lim="800000"/>
            <a:headEnd type="none" w="sm" len="sm"/>
            <a:tailEnd type="none" w="sm" len="sm"/>
          </a:ln>
        </p:spPr>
      </p:cxnSp>
      <p:sp>
        <p:nvSpPr>
          <p:cNvPr id="87" name="Google Shape;87;p28"/>
          <p:cNvSpPr txBox="1">
            <a:spLocks noGrp="1"/>
          </p:cNvSpPr>
          <p:nvPr>
            <p:ph type="body" idx="16"/>
          </p:nvPr>
        </p:nvSpPr>
        <p:spPr>
          <a:xfrm>
            <a:off x="8130219" y="4845034"/>
            <a:ext cx="1996592" cy="13462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6000"/>
              </a:lnSpc>
              <a:spcBef>
                <a:spcPts val="0"/>
              </a:spcBef>
              <a:spcAft>
                <a:spcPts val="0"/>
              </a:spcAft>
              <a:buClr>
                <a:schemeClr val="lt1"/>
              </a:buClr>
              <a:buSzPts val="2000"/>
              <a:buFont typeface="Arial"/>
              <a:buNone/>
              <a:defRPr sz="2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8" name="Google Shape;88;p28"/>
          <p:cNvSpPr txBox="1">
            <a:spLocks noGrp="1"/>
          </p:cNvSpPr>
          <p:nvPr>
            <p:ph type="body" idx="17"/>
          </p:nvPr>
        </p:nvSpPr>
        <p:spPr>
          <a:xfrm>
            <a:off x="8136570" y="4320907"/>
            <a:ext cx="647999" cy="38556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000"/>
              <a:buFont typeface="Arial"/>
              <a:buNone/>
              <a:defRPr sz="30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9" name="Google Shape;89;p28"/>
          <p:cNvSpPr txBox="1">
            <a:spLocks noGrp="1"/>
          </p:cNvSpPr>
          <p:nvPr>
            <p:ph type="body" idx="18"/>
          </p:nvPr>
        </p:nvSpPr>
        <p:spPr>
          <a:xfrm>
            <a:off x="9012510" y="4530122"/>
            <a:ext cx="1106063" cy="2437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67777"/>
              </a:lnSpc>
              <a:spcBef>
                <a:spcPts val="0"/>
              </a:spcBef>
              <a:spcAft>
                <a:spcPts val="0"/>
              </a:spcAft>
              <a:buClr>
                <a:schemeClr val="lt1"/>
              </a:buClr>
              <a:buSzPts val="1800"/>
              <a:buFont typeface="Arial"/>
              <a:buNone/>
              <a:defRPr sz="1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28"/>
          <p:cNvSpPr>
            <a:spLocks noGrp="1"/>
          </p:cNvSpPr>
          <p:nvPr>
            <p:ph type="pic" idx="19"/>
          </p:nvPr>
        </p:nvSpPr>
        <p:spPr>
          <a:xfrm>
            <a:off x="3130533" y="939180"/>
            <a:ext cx="2204215" cy="3127986"/>
          </a:xfrm>
          <a:prstGeom prst="rect">
            <a:avLst/>
          </a:prstGeom>
          <a:solidFill>
            <a:srgbClr val="F2F2F2"/>
          </a:solidFill>
          <a:ln>
            <a:noFill/>
          </a:ln>
        </p:spPr>
      </p:sp>
      <p:sp>
        <p:nvSpPr>
          <p:cNvPr id="91" name="Google Shape;91;p28"/>
          <p:cNvSpPr>
            <a:spLocks noGrp="1"/>
          </p:cNvSpPr>
          <p:nvPr>
            <p:ph type="pic" idx="20"/>
          </p:nvPr>
        </p:nvSpPr>
        <p:spPr>
          <a:xfrm>
            <a:off x="8034688" y="756924"/>
            <a:ext cx="2204215" cy="3195585"/>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92"/>
        <p:cNvGrpSpPr/>
        <p:nvPr/>
      </p:nvGrpSpPr>
      <p:grpSpPr>
        <a:xfrm>
          <a:off x="0" y="0"/>
          <a:ext cx="0" cy="0"/>
          <a:chOff x="0" y="0"/>
          <a:chExt cx="0" cy="0"/>
        </a:xfrm>
      </p:grpSpPr>
      <p:sp>
        <p:nvSpPr>
          <p:cNvPr id="93" name="Google Shape;93;p29"/>
          <p:cNvSpPr/>
          <p:nvPr/>
        </p:nvSpPr>
        <p:spPr>
          <a:xfrm>
            <a:off x="477385" y="748833"/>
            <a:ext cx="6185499" cy="511231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4" name="Google Shape;94;p29"/>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95" name="Google Shape;95;p29"/>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9" name="Google Shape;99;p29"/>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29"/>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29"/>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29"/>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29"/>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282666"/>
              </a:buClr>
              <a:buSzPts val="2200"/>
              <a:buFont typeface="Arial"/>
              <a:buNone/>
              <a:defRPr sz="2200" b="0" i="0" u="none" strike="noStrike" cap="none">
                <a:solidFill>
                  <a:srgbClr val="282666"/>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29"/>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29"/>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29"/>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107" name="Google Shape;107;p29"/>
          <p:cNvCxnSpPr/>
          <p:nvPr/>
        </p:nvCxnSpPr>
        <p:spPr>
          <a:xfrm rot="10800000">
            <a:off x="5658046" y="4851970"/>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8" name="Google Shape;108;p29"/>
          <p:cNvCxnSpPr/>
          <p:nvPr/>
        </p:nvCxnSpPr>
        <p:spPr>
          <a:xfrm rot="10800000">
            <a:off x="5658046" y="3962672"/>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09" name="Google Shape;109;p29"/>
          <p:cNvCxnSpPr/>
          <p:nvPr/>
        </p:nvCxnSpPr>
        <p:spPr>
          <a:xfrm rot="10800000">
            <a:off x="5658046" y="3081881"/>
            <a:ext cx="5904000" cy="0"/>
          </a:xfrm>
          <a:prstGeom prst="straightConnector1">
            <a:avLst/>
          </a:prstGeom>
          <a:noFill/>
          <a:ln w="19050" cap="flat" cmpd="sng">
            <a:solidFill>
              <a:srgbClr val="ED8623"/>
            </a:solidFill>
            <a:prstDash val="solid"/>
            <a:miter lim="800000"/>
            <a:headEnd type="none" w="sm" len="sm"/>
            <a:tailEnd type="none" w="sm" len="sm"/>
          </a:ln>
        </p:spPr>
      </p:cxnSp>
      <p:cxnSp>
        <p:nvCxnSpPr>
          <p:cNvPr id="110" name="Google Shape;110;p29"/>
          <p:cNvCxnSpPr/>
          <p:nvPr/>
        </p:nvCxnSpPr>
        <p:spPr>
          <a:xfrm rot="10800000">
            <a:off x="5658046" y="2103078"/>
            <a:ext cx="5904000" cy="0"/>
          </a:xfrm>
          <a:prstGeom prst="straightConnector1">
            <a:avLst/>
          </a:prstGeom>
          <a:noFill/>
          <a:ln w="19050" cap="flat" cmpd="sng">
            <a:solidFill>
              <a:srgbClr val="ED8623"/>
            </a:solidFill>
            <a:prstDash val="solid"/>
            <a:miter lim="800000"/>
            <a:headEnd type="none" w="sm" len="sm"/>
            <a:tailEnd type="none" w="sm" len="sm"/>
          </a:ln>
        </p:spPr>
      </p:cxnSp>
      <p:sp>
        <p:nvSpPr>
          <p:cNvPr id="112" name="Google Shape;112;p29"/>
          <p:cNvSpPr/>
          <p:nvPr/>
        </p:nvSpPr>
        <p:spPr>
          <a:xfrm>
            <a:off x="2423886" y="5896991"/>
            <a:ext cx="4295995" cy="70784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rtl="0">
              <a:lnSpc>
                <a:spcPct val="100000"/>
              </a:lnSpc>
              <a:spcBef>
                <a:spcPts val="0"/>
              </a:spcBef>
              <a:spcAft>
                <a:spcPts val="0"/>
              </a:spcAft>
              <a:buClr>
                <a:schemeClr val="dk1"/>
              </a:buClr>
              <a:buSzPts val="800"/>
              <a:buFont typeface="Calibri"/>
              <a:buNone/>
            </a:pPr>
            <a:endParaRPr sz="800" b="0" i="0" dirty="0">
              <a:solidFill>
                <a:srgbClr val="282666"/>
              </a:solidFill>
              <a:latin typeface="Calibri"/>
              <a:ea typeface="Calibri"/>
              <a:cs typeface="Calibri"/>
              <a:sym typeface="Calibri"/>
            </a:endParaRPr>
          </a:p>
        </p:txBody>
      </p:sp>
      <p:pic>
        <p:nvPicPr>
          <p:cNvPr id="2" name="Picture 1">
            <a:extLst>
              <a:ext uri="{FF2B5EF4-FFF2-40B4-BE49-F238E27FC236}">
                <a16:creationId xmlns:a16="http://schemas.microsoft.com/office/drawing/2014/main" id="{03455FD1-49BB-6F90-4978-1FD0C3AE57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77385" y="5930036"/>
            <a:ext cx="1895976" cy="396832"/>
          </a:xfrm>
          <a:prstGeom prst="rect">
            <a:avLst/>
          </a:prstGeom>
        </p:spPr>
      </p:pic>
      <p:sp>
        <p:nvSpPr>
          <p:cNvPr id="3" name="Google Shape;112;p29">
            <a:extLst>
              <a:ext uri="{FF2B5EF4-FFF2-40B4-BE49-F238E27FC236}">
                <a16:creationId xmlns:a16="http://schemas.microsoft.com/office/drawing/2014/main" id="{59F56126-7E8C-7458-9720-70A99C9EF343}"/>
              </a:ext>
            </a:extLst>
          </p:cNvPr>
          <p:cNvSpPr/>
          <p:nvPr userDrawn="1"/>
        </p:nvSpPr>
        <p:spPr>
          <a:xfrm>
            <a:off x="2474411" y="6526538"/>
            <a:ext cx="4295995" cy="2154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282666"/>
              </a:buClr>
              <a:buSzPts val="800"/>
              <a:buFont typeface="Calibri"/>
              <a:buNone/>
            </a:pPr>
            <a:r>
              <a:rPr lang="en-GB" sz="800" b="0" i="0" dirty="0">
                <a:solidFill>
                  <a:srgbClr val="282666"/>
                </a:solidFill>
                <a:latin typeface="Calibri"/>
                <a:ea typeface="Calibri"/>
                <a:cs typeface="Calibri"/>
                <a:sym typeface="Calibri"/>
              </a:rPr>
              <a:t>© 2023. </a:t>
            </a:r>
            <a:r>
              <a:rPr lang="en-GB" sz="800" b="0" i="0" dirty="0" err="1">
                <a:solidFill>
                  <a:srgbClr val="282666"/>
                </a:solidFill>
                <a:latin typeface="Calibri"/>
                <a:ea typeface="Calibri"/>
                <a:cs typeface="Calibri"/>
                <a:sym typeface="Calibri"/>
              </a:rPr>
              <a:t>Headstart</a:t>
            </a:r>
            <a:r>
              <a:rPr lang="en-GB" sz="800" b="0" i="0" dirty="0">
                <a:solidFill>
                  <a:srgbClr val="282666"/>
                </a:solidFill>
                <a:latin typeface="Calibri"/>
                <a:ea typeface="Calibri"/>
                <a:cs typeface="Calibri"/>
                <a:sym typeface="Calibri"/>
              </a:rPr>
              <a:t>. This work is openly licensed via </a:t>
            </a:r>
            <a:r>
              <a:rPr lang="en-GB" sz="800" b="0" i="0" dirty="0">
                <a:solidFill>
                  <a:srgbClr val="282666"/>
                </a:solidFill>
                <a:latin typeface="Calibri"/>
                <a:ea typeface="Calibri"/>
                <a:cs typeface="Calibri"/>
                <a:sym typeface="Calibri"/>
                <a:hlinkClick r:id="rId3"/>
              </a:rPr>
              <a:t>CC BY 4.0</a:t>
            </a:r>
            <a:r>
              <a:rPr lang="en-GB" sz="800" b="0" i="0" dirty="0">
                <a:solidFill>
                  <a:srgbClr val="282666"/>
                </a:solidFill>
                <a:latin typeface="Calibri"/>
                <a:ea typeface="Calibri"/>
                <a:cs typeface="Calibri"/>
                <a:sym typeface="Calibri"/>
              </a:rPr>
              <a:t>.</a:t>
            </a:r>
            <a:endParaRPr sz="800" b="0" i="0" dirty="0">
              <a:solidFill>
                <a:srgbClr val="282666"/>
              </a:solidFill>
              <a:latin typeface="Calibri"/>
              <a:ea typeface="Calibri"/>
              <a:cs typeface="Calibri"/>
              <a:sym typeface="Calibri"/>
            </a:endParaRPr>
          </a:p>
        </p:txBody>
      </p:sp>
      <p:pic>
        <p:nvPicPr>
          <p:cNvPr id="4" name="Picture 2">
            <a:extLst>
              <a:ext uri="{FF2B5EF4-FFF2-40B4-BE49-F238E27FC236}">
                <a16:creationId xmlns:a16="http://schemas.microsoft.com/office/drawing/2014/main" id="{4C7F9E3D-4499-CD6F-EBD0-6DF37BFF58D7}"/>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77385" y="6462962"/>
            <a:ext cx="876630" cy="30671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113"/>
        <p:cNvGrpSpPr/>
        <p:nvPr/>
      </p:nvGrpSpPr>
      <p:grpSpPr>
        <a:xfrm>
          <a:off x="0" y="0"/>
          <a:ext cx="0" cy="0"/>
          <a:chOff x="0" y="0"/>
          <a:chExt cx="0" cy="0"/>
        </a:xfrm>
      </p:grpSpPr>
      <p:sp>
        <p:nvSpPr>
          <p:cNvPr id="114" name="Google Shape;114;p30"/>
          <p:cNvSpPr/>
          <p:nvPr/>
        </p:nvSpPr>
        <p:spPr>
          <a:xfrm rot="-5400000">
            <a:off x="1929491" y="369971"/>
            <a:ext cx="5056444" cy="5460025"/>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5" name="Google Shape;115;p30"/>
          <p:cNvSpPr/>
          <p:nvPr/>
        </p:nvSpPr>
        <p:spPr>
          <a:xfrm>
            <a:off x="0" y="571764"/>
            <a:ext cx="3722720" cy="5056442"/>
          </a:xfrm>
          <a:prstGeom prst="rect">
            <a:avLst/>
          </a:pr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30"/>
          <p:cNvSpPr/>
          <p:nvPr/>
        </p:nvSpPr>
        <p:spPr>
          <a:xfrm>
            <a:off x="1621052" y="2125333"/>
            <a:ext cx="5184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ED8623"/>
          </a:solidFill>
          <a:ln w="24475" cap="flat" cmpd="sng">
            <a:solidFill>
              <a:srgbClr val="ED8623"/>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30"/>
          <p:cNvSpPr txBox="1">
            <a:spLocks noGrp="1"/>
          </p:cNvSpPr>
          <p:nvPr>
            <p:ph type="body" idx="1"/>
          </p:nvPr>
        </p:nvSpPr>
        <p:spPr>
          <a:xfrm>
            <a:off x="1619810" y="247271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8" name="Google Shape;118;p30"/>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30"/>
          <p:cNvSpPr>
            <a:spLocks noGrp="1"/>
          </p:cNvSpPr>
          <p:nvPr>
            <p:ph type="pic" idx="3"/>
          </p:nvPr>
        </p:nvSpPr>
        <p:spPr>
          <a:xfrm>
            <a:off x="5635270" y="1729840"/>
            <a:ext cx="6560312" cy="4556399"/>
          </a:xfrm>
          <a:prstGeom prst="rect">
            <a:avLst/>
          </a:prstGeom>
          <a:solidFill>
            <a:srgbClr val="F2F2F2"/>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to/Text Slide 04">
  <p:cSld name="Photo/Text Slide 04">
    <p:spTree>
      <p:nvGrpSpPr>
        <p:cNvPr id="1" name="Shape 120"/>
        <p:cNvGrpSpPr/>
        <p:nvPr/>
      </p:nvGrpSpPr>
      <p:grpSpPr>
        <a:xfrm>
          <a:off x="0" y="0"/>
          <a:ext cx="0" cy="0"/>
          <a:chOff x="0" y="0"/>
          <a:chExt cx="0" cy="0"/>
        </a:xfrm>
      </p:grpSpPr>
      <p:sp>
        <p:nvSpPr>
          <p:cNvPr id="121" name="Google Shape;121;p31"/>
          <p:cNvSpPr/>
          <p:nvPr/>
        </p:nvSpPr>
        <p:spPr>
          <a:xfrm rot="5400000">
            <a:off x="8185276" y="-436800"/>
            <a:ext cx="3179510" cy="4833938"/>
          </a:xfrm>
          <a:custGeom>
            <a:avLst/>
            <a:gdLst/>
            <a:ahLst/>
            <a:cxnLst/>
            <a:rect l="l" t="t" r="r" b="b"/>
            <a:pathLst>
              <a:path w="2580643" h="3923456" extrusionOk="0">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cxnSp>
        <p:nvCxnSpPr>
          <p:cNvPr id="122" name="Google Shape;122;p31"/>
          <p:cNvCxnSpPr/>
          <p:nvPr/>
        </p:nvCxnSpPr>
        <p:spPr>
          <a:xfrm>
            <a:off x="7946949" y="1680945"/>
            <a:ext cx="3796944" cy="0"/>
          </a:xfrm>
          <a:prstGeom prst="straightConnector1">
            <a:avLst/>
          </a:prstGeom>
          <a:noFill/>
          <a:ln w="22225" cap="flat" cmpd="sng">
            <a:solidFill>
              <a:schemeClr val="lt1"/>
            </a:solidFill>
            <a:prstDash val="solid"/>
            <a:miter lim="800000"/>
            <a:headEnd type="none" w="sm" len="sm"/>
            <a:tailEnd type="none" w="sm" len="sm"/>
          </a:ln>
        </p:spPr>
      </p:cxnSp>
      <p:sp>
        <p:nvSpPr>
          <p:cNvPr id="123" name="Google Shape;123;p31"/>
          <p:cNvSpPr txBox="1">
            <a:spLocks noGrp="1"/>
          </p:cNvSpPr>
          <p:nvPr>
            <p:ph type="body" idx="1"/>
          </p:nvPr>
        </p:nvSpPr>
        <p:spPr>
          <a:xfrm>
            <a:off x="10011341" y="1857124"/>
            <a:ext cx="1532272" cy="104922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31"/>
          <p:cNvSpPr txBox="1">
            <a:spLocks noGrp="1"/>
          </p:cNvSpPr>
          <p:nvPr>
            <p:ph type="body" idx="2"/>
          </p:nvPr>
        </p:nvSpPr>
        <p:spPr>
          <a:xfrm>
            <a:off x="10346310" y="922205"/>
            <a:ext cx="1197303" cy="38556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5" name="Google Shape;125;p31"/>
          <p:cNvSpPr txBox="1">
            <a:spLocks noGrp="1"/>
          </p:cNvSpPr>
          <p:nvPr>
            <p:ph type="body" idx="3"/>
          </p:nvPr>
        </p:nvSpPr>
        <p:spPr>
          <a:xfrm>
            <a:off x="787770" y="5062321"/>
            <a:ext cx="10755843" cy="12359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6" name="Google Shape;126;p31"/>
          <p:cNvSpPr>
            <a:spLocks noGrp="1"/>
          </p:cNvSpPr>
          <p:nvPr>
            <p:ph type="pic" idx="4"/>
          </p:nvPr>
        </p:nvSpPr>
        <p:spPr>
          <a:xfrm>
            <a:off x="0" y="148452"/>
            <a:ext cx="8097183" cy="4466563"/>
          </a:xfrm>
          <a:prstGeom prst="rect">
            <a:avLst/>
          </a:prstGeom>
          <a:solidFill>
            <a:srgbClr val="F2F2F2"/>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Only Slide">
  <p:cSld name="Text Only Slide">
    <p:spTree>
      <p:nvGrpSpPr>
        <p:cNvPr id="1" name="Shape 127"/>
        <p:cNvGrpSpPr/>
        <p:nvPr/>
      </p:nvGrpSpPr>
      <p:grpSpPr>
        <a:xfrm>
          <a:off x="0" y="0"/>
          <a:ext cx="0" cy="0"/>
          <a:chOff x="0" y="0"/>
          <a:chExt cx="0" cy="0"/>
        </a:xfrm>
      </p:grpSpPr>
      <p:sp>
        <p:nvSpPr>
          <p:cNvPr id="128" name="Google Shape;128;p32"/>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9" name="Google Shape;129;p32"/>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32"/>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Slide 03">
  <p:cSld name="Quote Slide 03">
    <p:spTree>
      <p:nvGrpSpPr>
        <p:cNvPr id="1" name="Shape 131"/>
        <p:cNvGrpSpPr/>
        <p:nvPr/>
      </p:nvGrpSpPr>
      <p:grpSpPr>
        <a:xfrm>
          <a:off x="0" y="0"/>
          <a:ext cx="0" cy="0"/>
          <a:chOff x="0" y="0"/>
          <a:chExt cx="0" cy="0"/>
        </a:xfrm>
      </p:grpSpPr>
      <p:sp>
        <p:nvSpPr>
          <p:cNvPr id="132" name="Google Shape;132;p33"/>
          <p:cNvSpPr/>
          <p:nvPr/>
        </p:nvSpPr>
        <p:spPr>
          <a:xfrm rot="-5400000">
            <a:off x="1737711"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3" name="Google Shape;133;p33"/>
          <p:cNvSpPr/>
          <p:nvPr/>
        </p:nvSpPr>
        <p:spPr>
          <a:xfrm rot="-5400000">
            <a:off x="208947" y="242887"/>
            <a:ext cx="5254245" cy="5672138"/>
          </a:xfrm>
          <a:custGeom>
            <a:avLst/>
            <a:gdLst/>
            <a:ahLst/>
            <a:cxnLst/>
            <a:rect l="l" t="t" r="r" b="b"/>
            <a:pathLst>
              <a:path w="4487360" h="4844259" extrusionOk="0">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6537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34" name="Google Shape;134;p33"/>
          <p:cNvSpPr txBox="1">
            <a:spLocks noGrp="1"/>
          </p:cNvSpPr>
          <p:nvPr>
            <p:ph type="body" idx="1"/>
          </p:nvPr>
        </p:nvSpPr>
        <p:spPr>
          <a:xfrm>
            <a:off x="640591" y="981987"/>
            <a:ext cx="4802284" cy="41939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5" name="Google Shape;135;p33"/>
          <p:cNvSpPr>
            <a:spLocks noGrp="1"/>
          </p:cNvSpPr>
          <p:nvPr>
            <p:ph type="pic" idx="2"/>
          </p:nvPr>
        </p:nvSpPr>
        <p:spPr>
          <a:xfrm>
            <a:off x="5631688" y="1678929"/>
            <a:ext cx="6560312" cy="4556399"/>
          </a:xfrm>
          <a:prstGeom prst="rect">
            <a:avLst/>
          </a:prstGeom>
          <a:solidFill>
            <a:srgbClr val="F2F2F2"/>
          </a:solidFill>
          <a:ln>
            <a:no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cxnSp>
        <p:nvCxnSpPr>
          <p:cNvPr id="10" name="Google Shape;10;p23"/>
          <p:cNvCxnSpPr/>
          <p:nvPr/>
        </p:nvCxnSpPr>
        <p:spPr>
          <a:xfrm>
            <a:off x="11761235" y="6607509"/>
            <a:ext cx="265889" cy="0"/>
          </a:xfrm>
          <a:prstGeom prst="straightConnector1">
            <a:avLst/>
          </a:prstGeom>
          <a:noFill/>
          <a:ln w="9525" cap="flat" cmpd="sng">
            <a:solidFill>
              <a:srgbClr val="ED8623"/>
            </a:solidFill>
            <a:prstDash val="solid"/>
            <a:miter lim="800000"/>
            <a:headEnd type="none" w="sm" len="sm"/>
            <a:tailEnd type="none" w="sm" len="sm"/>
          </a:ln>
        </p:spPr>
      </p:cxnSp>
      <p:sp>
        <p:nvSpPr>
          <p:cNvPr id="11" name="Google Shape;11;p23"/>
          <p:cNvSpPr txBox="1"/>
          <p:nvPr/>
        </p:nvSpPr>
        <p:spPr>
          <a:xfrm rot="-5400000">
            <a:off x="10158979" y="4764587"/>
            <a:ext cx="34704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1" i="0" u="none" strike="noStrike" cap="none">
                <a:solidFill>
                  <a:srgbClr val="282666"/>
                </a:solidFill>
                <a:latin typeface="Calibri"/>
                <a:ea typeface="Calibri"/>
                <a:cs typeface="Calibri"/>
                <a:sym typeface="Calibri"/>
              </a:rPr>
              <a:t>HeadStart</a:t>
            </a:r>
            <a:r>
              <a:rPr lang="en-US" sz="800" b="0" i="0" u="none" strike="noStrike" cap="none">
                <a:solidFill>
                  <a:srgbClr val="282666"/>
                </a:solidFill>
                <a:latin typeface="Calibri"/>
                <a:ea typeface="Calibri"/>
                <a:cs typeface="Calibri"/>
                <a:sym typeface="Calibri"/>
              </a:rPr>
              <a:t>   a future in AI for girls </a:t>
            </a:r>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headstart-ai.eu/is-ai-saving-the-planet-or-heating-it-up/" TargetMode="Externa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uroparl.europa.eu/topics/en/article/20230601STO93804/eu-ai-act-first-regulation-on-artificial-intelligence" TargetMode="External"/><Relationship Id="rId2" Type="http://schemas.openxmlformats.org/officeDocument/2006/relationships/notesSlide" Target="../notesSlides/notesSlide11.xml"/><Relationship Id="rId1" Type="http://schemas.openxmlformats.org/officeDocument/2006/relationships/slideLayout" Target="../slideLayouts/slideLayout16.xml"/><Relationship Id="rId5" Type="http://schemas.openxmlformats.org/officeDocument/2006/relationships/hyperlink" Target="https://publika.skema.edu/guidelines-for-the-ethical-use-of-ai-in-business/" TargetMode="External"/><Relationship Id="rId4" Type="http://schemas.openxmlformats.org/officeDocument/2006/relationships/hyperlink" Target="https://www.unesco.org/en/artificial-intelligence/recommendation-ethics#:~:text=A%20human%20rights%20approach%20to%20AI&amp;text=Unwanted%20harms%20(safety%20risks)%20as,and%20addressed%20by%20AI%20actors.&amp;text=Privacy%20must%20be%20protected%20and,frameworks%20should%20also%20be%20establish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microsoft.com/office/2018/10/relationships/comments" Target="../comments/modernComment_143_759B42E2.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2.png"/><Relationship Id="rId2" Type="http://schemas.openxmlformats.org/officeDocument/2006/relationships/image" Target="../media/image29.jpeg"/><Relationship Id="rId1" Type="http://schemas.openxmlformats.org/officeDocument/2006/relationships/slideLayout" Target="../slideLayouts/slideLayout3.xml"/><Relationship Id="rId6" Type="http://schemas.openxmlformats.org/officeDocument/2006/relationships/hyperlink" Target="https://restofworld.org/2023/ai-image-stereotypes/" TargetMode="External"/><Relationship Id="rId5" Type="http://schemas.openxmlformats.org/officeDocument/2006/relationships/hyperlink" Target="https://www.thelancet.com/journals/langlo/article/PIIS2214-109X(23)00329-7/fulltext" TargetMode="External"/><Relationship Id="rId4" Type="http://schemas.openxmlformats.org/officeDocument/2006/relationships/image" Target="../media/image31.jpeg"/></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9.xm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FD-4yC95iZY?feature=oembed" TargetMode="External"/><Relationship Id="rId5" Type="http://schemas.openxmlformats.org/officeDocument/2006/relationships/hyperlink" Target="https://youtu.be/FD-4yC95iZY" TargetMode="External"/><Relationship Id="rId4" Type="http://schemas.openxmlformats.org/officeDocument/2006/relationships/image" Target="../media/image40.jpeg"/></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3.xml"/><Relationship Id="rId1" Type="http://schemas.openxmlformats.org/officeDocument/2006/relationships/video" Target="https://www.youtube.com/embed/L2sQRrf1Cd8?feature=oembed" TargetMode="External"/><Relationship Id="rId5" Type="http://schemas.openxmlformats.org/officeDocument/2006/relationships/hyperlink" Target="https://www.youtube.com/watch?v=L2sQRrf1Cd8" TargetMode="External"/><Relationship Id="rId4" Type="http://schemas.openxmlformats.org/officeDocument/2006/relationships/image" Target="../media/image41.jpeg"/></Relationships>
</file>

<file path=ppt/slides/_rels/slide4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2" name="Google Shape;202;p3"/>
          <p:cNvSpPr txBox="1">
            <a:spLocks noGrp="1"/>
          </p:cNvSpPr>
          <p:nvPr>
            <p:ph type="body" idx="1"/>
          </p:nvPr>
        </p:nvSpPr>
        <p:spPr>
          <a:xfrm>
            <a:off x="558314" y="47071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sp>
        <p:nvSpPr>
          <p:cNvPr id="203" name="Google Shape;203;p3"/>
          <p:cNvSpPr txBox="1">
            <a:spLocks noGrp="1"/>
          </p:cNvSpPr>
          <p:nvPr>
            <p:ph type="body" idx="3"/>
          </p:nvPr>
        </p:nvSpPr>
        <p:spPr>
          <a:xfrm>
            <a:off x="6849871" y="4569894"/>
            <a:ext cx="5089964" cy="69735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4800"/>
              <a:buNone/>
            </a:pPr>
            <a:r>
              <a:rPr lang="en-US" dirty="0"/>
              <a:t>The Ethics of AI – Empowering Youth for a Fair Future</a:t>
            </a:r>
            <a:endParaRPr dirty="0"/>
          </a:p>
        </p:txBody>
      </p:sp>
      <p:sp>
        <p:nvSpPr>
          <p:cNvPr id="204" name="Google Shape;204;p3"/>
          <p:cNvSpPr txBox="1">
            <a:spLocks noGrp="1"/>
          </p:cNvSpPr>
          <p:nvPr>
            <p:ph type="body" idx="4"/>
          </p:nvPr>
        </p:nvSpPr>
        <p:spPr>
          <a:xfrm>
            <a:off x="6849871" y="3826010"/>
            <a:ext cx="5089964" cy="69735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n-US" dirty="0"/>
              <a:t>MODULE 2</a:t>
            </a:r>
            <a:endParaRPr dirty="0"/>
          </a:p>
        </p:txBody>
      </p:sp>
      <p:pic>
        <p:nvPicPr>
          <p:cNvPr id="4" name="Picture Placeholder 1" descr="A couple of people standing in front of a large screen&#10;&#10;AI-generated content may be incorrect.">
            <a:extLst>
              <a:ext uri="{FF2B5EF4-FFF2-40B4-BE49-F238E27FC236}">
                <a16:creationId xmlns:a16="http://schemas.microsoft.com/office/drawing/2014/main" id="{4DB19C87-B45D-8144-8447-366B5DBC918E}"/>
              </a:ext>
            </a:extLst>
          </p:cNvPr>
          <p:cNvPicPr>
            <a:picLocks noGrp="1" noChangeAspect="1"/>
          </p:cNvPicPr>
          <p:nvPr>
            <p:ph type="pic" idx="2"/>
          </p:nvPr>
        </p:nvPicPr>
        <p:blipFill>
          <a:blip r:embed="rId3" cstate="screen">
            <a:extLst>
              <a:ext uri="{28A0092B-C50C-407E-A947-70E740481C1C}">
                <a14:useLocalDpi xmlns:a14="http://schemas.microsoft.com/office/drawing/2010/main"/>
              </a:ext>
            </a:extLst>
          </a:blip>
          <a:srcRect/>
          <a:stretch/>
        </p:blipFill>
        <p:spPr>
          <a:xfrm>
            <a:off x="5273675" y="0"/>
            <a:ext cx="6918325" cy="3549650"/>
          </a:xfrm>
        </p:spPr>
      </p:pic>
      <p:pic>
        <p:nvPicPr>
          <p:cNvPr id="2" name="Picture 2">
            <a:extLst>
              <a:ext uri="{FF2B5EF4-FFF2-40B4-BE49-F238E27FC236}">
                <a16:creationId xmlns:a16="http://schemas.microsoft.com/office/drawing/2014/main" id="{B53815F3-4C1A-A5A3-CBC8-13A2D750DAE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192611" y="5979633"/>
            <a:ext cx="1358102" cy="4751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A26F5FA-9A2E-82B8-95CE-81BB9E215851}"/>
              </a:ext>
            </a:extLst>
          </p:cNvPr>
          <p:cNvSpPr>
            <a:spLocks noGrp="1"/>
          </p:cNvSpPr>
          <p:nvPr>
            <p:ph type="body" idx="2"/>
          </p:nvPr>
        </p:nvSpPr>
        <p:spPr>
          <a:xfrm>
            <a:off x="9573872" y="838699"/>
            <a:ext cx="2188946" cy="427317"/>
          </a:xfrm>
        </p:spPr>
        <p:txBody>
          <a:bodyPr/>
          <a:lstStyle/>
          <a:p>
            <a:r>
              <a:rPr lang="fr-FR"/>
              <a:t>RECAP</a:t>
            </a:r>
          </a:p>
        </p:txBody>
      </p:sp>
      <p:sp>
        <p:nvSpPr>
          <p:cNvPr id="4" name="Espace réservé du texte 3">
            <a:extLst>
              <a:ext uri="{FF2B5EF4-FFF2-40B4-BE49-F238E27FC236}">
                <a16:creationId xmlns:a16="http://schemas.microsoft.com/office/drawing/2014/main" id="{6DCC92D6-5031-1E2F-57F8-ED2AD4D673FB}"/>
              </a:ext>
            </a:extLst>
          </p:cNvPr>
          <p:cNvSpPr>
            <a:spLocks noGrp="1"/>
          </p:cNvSpPr>
          <p:nvPr>
            <p:ph type="body" idx="3"/>
          </p:nvPr>
        </p:nvSpPr>
        <p:spPr>
          <a:xfrm>
            <a:off x="528678" y="577221"/>
            <a:ext cx="6726638" cy="5703557"/>
          </a:xfrm>
        </p:spPr>
        <p:txBody>
          <a:bodyPr/>
          <a:lstStyle/>
          <a:p>
            <a:r>
              <a:rPr lang="fr-FR" b="1" dirty="0">
                <a:highlight>
                  <a:srgbClr val="ED8623"/>
                </a:highlight>
              </a:rPr>
              <a:t>What </a:t>
            </a:r>
            <a:r>
              <a:rPr lang="fr-FR" b="1" dirty="0" err="1">
                <a:highlight>
                  <a:srgbClr val="ED8623"/>
                </a:highlight>
              </a:rPr>
              <a:t>is</a:t>
            </a:r>
            <a:r>
              <a:rPr lang="fr-FR" b="1" dirty="0">
                <a:highlight>
                  <a:srgbClr val="ED8623"/>
                </a:highlight>
              </a:rPr>
              <a:t> </a:t>
            </a:r>
            <a:r>
              <a:rPr lang="fr-FR" b="1" dirty="0" err="1">
                <a:highlight>
                  <a:srgbClr val="ED8623"/>
                </a:highlight>
              </a:rPr>
              <a:t>Ethics</a:t>
            </a:r>
            <a:r>
              <a:rPr lang="fr-FR" b="1" dirty="0">
                <a:highlight>
                  <a:srgbClr val="ED8623"/>
                </a:highlight>
              </a:rPr>
              <a:t>?</a:t>
            </a:r>
          </a:p>
          <a:p>
            <a:pPr marL="228600" indent="0"/>
            <a:r>
              <a:rPr lang="fr-FR" dirty="0" err="1"/>
              <a:t>Ethics</a:t>
            </a:r>
            <a:r>
              <a:rPr lang="fr-FR" dirty="0"/>
              <a:t> are </a:t>
            </a:r>
            <a:r>
              <a:rPr lang="fr-FR" b="1" dirty="0" err="1"/>
              <a:t>principles</a:t>
            </a:r>
            <a:r>
              <a:rPr lang="fr-FR" b="1" dirty="0"/>
              <a:t> </a:t>
            </a:r>
            <a:r>
              <a:rPr lang="fr-FR" b="1" dirty="0" err="1"/>
              <a:t>guiding</a:t>
            </a:r>
            <a:r>
              <a:rPr lang="fr-FR" b="1" dirty="0"/>
              <a:t> </a:t>
            </a:r>
            <a:r>
              <a:rPr lang="fr-FR" b="1" dirty="0" err="1"/>
              <a:t>decisions</a:t>
            </a:r>
            <a:r>
              <a:rPr lang="fr-FR" dirty="0"/>
              <a:t> on right and </a:t>
            </a:r>
            <a:r>
              <a:rPr lang="fr-FR" dirty="0" err="1"/>
              <a:t>wrong</a:t>
            </a:r>
            <a:r>
              <a:rPr lang="fr-FR" dirty="0"/>
              <a:t>, </a:t>
            </a:r>
            <a:r>
              <a:rPr lang="fr-FR" dirty="0" err="1"/>
              <a:t>shaping</a:t>
            </a:r>
            <a:r>
              <a:rPr lang="fr-FR" dirty="0"/>
              <a:t> </a:t>
            </a:r>
            <a:r>
              <a:rPr lang="fr-FR" dirty="0" err="1"/>
              <a:t>behavior</a:t>
            </a:r>
            <a:r>
              <a:rPr lang="fr-FR" dirty="0"/>
              <a:t>, society, and </a:t>
            </a:r>
            <a:r>
              <a:rPr lang="fr-FR" dirty="0" err="1"/>
              <a:t>work</a:t>
            </a:r>
            <a:r>
              <a:rPr lang="fr-FR" dirty="0"/>
              <a:t>.</a:t>
            </a:r>
          </a:p>
          <a:p>
            <a:endParaRPr lang="fr-FR" sz="2800" b="1" dirty="0"/>
          </a:p>
          <a:p>
            <a:r>
              <a:rPr lang="fr-FR" b="1" dirty="0">
                <a:highlight>
                  <a:srgbClr val="ED8623"/>
                </a:highlight>
              </a:rPr>
              <a:t>Why It </a:t>
            </a:r>
            <a:r>
              <a:rPr lang="fr-FR" b="1" dirty="0" err="1">
                <a:highlight>
                  <a:srgbClr val="ED8623"/>
                </a:highlight>
              </a:rPr>
              <a:t>Matters</a:t>
            </a:r>
            <a:r>
              <a:rPr lang="fr-FR" b="1" dirty="0">
                <a:highlight>
                  <a:srgbClr val="ED8623"/>
                </a:highlight>
              </a:rPr>
              <a:t>?</a:t>
            </a:r>
          </a:p>
          <a:p>
            <a:pPr marL="228600" indent="0"/>
            <a:r>
              <a:rPr lang="fr-FR" dirty="0" err="1"/>
              <a:t>Ethics</a:t>
            </a:r>
            <a:r>
              <a:rPr lang="fr-FR" dirty="0"/>
              <a:t> </a:t>
            </a:r>
            <a:r>
              <a:rPr lang="fr-FR" b="1" dirty="0" err="1"/>
              <a:t>builds</a:t>
            </a:r>
            <a:r>
              <a:rPr lang="fr-FR" b="1" dirty="0"/>
              <a:t> trust, </a:t>
            </a:r>
            <a:r>
              <a:rPr lang="fr-FR" b="1" dirty="0" err="1"/>
              <a:t>promotes</a:t>
            </a:r>
            <a:r>
              <a:rPr lang="fr-FR" b="1" dirty="0"/>
              <a:t> </a:t>
            </a:r>
            <a:r>
              <a:rPr lang="fr-FR" b="1" dirty="0" err="1"/>
              <a:t>fairness</a:t>
            </a:r>
            <a:r>
              <a:rPr lang="fr-FR" b="1" dirty="0"/>
              <a:t>, </a:t>
            </a:r>
            <a:r>
              <a:rPr lang="fr-FR" b="1" dirty="0" err="1"/>
              <a:t>ensures</a:t>
            </a:r>
            <a:r>
              <a:rPr lang="fr-FR" b="1" dirty="0"/>
              <a:t> </a:t>
            </a:r>
            <a:r>
              <a:rPr lang="fr-FR" b="1" dirty="0" err="1"/>
              <a:t>accountability</a:t>
            </a:r>
            <a:r>
              <a:rPr lang="fr-FR" b="1" dirty="0"/>
              <a:t>, and drives </a:t>
            </a:r>
            <a:r>
              <a:rPr lang="fr-FR" b="1" dirty="0" err="1"/>
              <a:t>progress</a:t>
            </a:r>
            <a:r>
              <a:rPr lang="fr-FR" dirty="0"/>
              <a:t>.</a:t>
            </a:r>
          </a:p>
          <a:p>
            <a:endParaRPr lang="fr-FR" sz="2800" b="1" dirty="0"/>
          </a:p>
          <a:p>
            <a:r>
              <a:rPr lang="fr-FR" b="1" dirty="0" err="1">
                <a:highlight>
                  <a:srgbClr val="ED8623"/>
                </a:highlight>
              </a:rPr>
              <a:t>Ethical</a:t>
            </a:r>
            <a:r>
              <a:rPr lang="fr-FR" b="1" dirty="0">
                <a:highlight>
                  <a:srgbClr val="ED8623"/>
                </a:highlight>
              </a:rPr>
              <a:t> </a:t>
            </a:r>
            <a:r>
              <a:rPr lang="fr-FR" b="1" dirty="0" err="1">
                <a:highlight>
                  <a:srgbClr val="ED8623"/>
                </a:highlight>
              </a:rPr>
              <a:t>Decisions</a:t>
            </a:r>
            <a:endParaRPr lang="fr-FR" b="1" dirty="0">
              <a:highlight>
                <a:srgbClr val="ED8623"/>
              </a:highlight>
            </a:endParaRPr>
          </a:p>
          <a:p>
            <a:pPr marL="228600" indent="0"/>
            <a:r>
              <a:rPr lang="fr-FR" dirty="0" err="1"/>
              <a:t>Ask</a:t>
            </a:r>
            <a:r>
              <a:rPr lang="fr-FR" dirty="0"/>
              <a:t>: Is </a:t>
            </a:r>
            <a:r>
              <a:rPr lang="fr-FR" dirty="0" err="1"/>
              <a:t>it</a:t>
            </a:r>
            <a:r>
              <a:rPr lang="fr-FR" dirty="0"/>
              <a:t> </a:t>
            </a:r>
            <a:r>
              <a:rPr lang="fr-FR" b="1" dirty="0"/>
              <a:t>right</a:t>
            </a:r>
            <a:r>
              <a:rPr lang="fr-FR" dirty="0"/>
              <a:t>? </a:t>
            </a:r>
            <a:r>
              <a:rPr lang="fr-FR" b="1" dirty="0" err="1"/>
              <a:t>Fair</a:t>
            </a:r>
            <a:r>
              <a:rPr lang="fr-FR" dirty="0"/>
              <a:t>? </a:t>
            </a:r>
            <a:r>
              <a:rPr lang="fr-FR" b="1" dirty="0" err="1"/>
              <a:t>Respectful</a:t>
            </a:r>
            <a:r>
              <a:rPr lang="fr-FR" dirty="0"/>
              <a:t>? What are the </a:t>
            </a:r>
            <a:r>
              <a:rPr lang="fr-FR" b="1" dirty="0" err="1"/>
              <a:t>consequences</a:t>
            </a:r>
            <a:r>
              <a:rPr lang="fr-FR" dirty="0"/>
              <a:t>?</a:t>
            </a:r>
          </a:p>
        </p:txBody>
      </p:sp>
      <p:pic>
        <p:nvPicPr>
          <p:cNvPr id="5" name="Picture 4">
            <a:extLst>
              <a:ext uri="{FF2B5EF4-FFF2-40B4-BE49-F238E27FC236}">
                <a16:creationId xmlns:a16="http://schemas.microsoft.com/office/drawing/2014/main" id="{4E09E0F9-3B6A-1DD9-5DB4-B66D402C3B02}"/>
              </a:ext>
            </a:extLst>
          </p:cNvPr>
          <p:cNvPicPr>
            <a:picLocks noChangeAspect="1"/>
          </p:cNvPicPr>
          <p:nvPr/>
        </p:nvPicPr>
        <p:blipFill>
          <a:blip r:embed="rId2"/>
          <a:stretch>
            <a:fillRect/>
          </a:stretch>
        </p:blipFill>
        <p:spPr>
          <a:xfrm>
            <a:off x="6466840" y="1266016"/>
            <a:ext cx="6858000" cy="6858000"/>
          </a:xfrm>
          <a:prstGeom prst="rect">
            <a:avLst/>
          </a:prstGeom>
        </p:spPr>
      </p:pic>
    </p:spTree>
    <p:extLst>
      <p:ext uri="{BB962C8B-B14F-4D97-AF65-F5344CB8AC3E}">
        <p14:creationId xmlns:p14="http://schemas.microsoft.com/office/powerpoint/2010/main" val="624025321"/>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4E575138-4170-4A62-F786-503353021F64}"/>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68031E43-A2B4-B9FF-8271-8D9E62847F69}"/>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Ethics and AI</a:t>
            </a:r>
            <a:endParaRPr dirty="0"/>
          </a:p>
        </p:txBody>
      </p:sp>
      <p:sp>
        <p:nvSpPr>
          <p:cNvPr id="268" name="Google Shape;268;p7">
            <a:extLst>
              <a:ext uri="{FF2B5EF4-FFF2-40B4-BE49-F238E27FC236}">
                <a16:creationId xmlns:a16="http://schemas.microsoft.com/office/drawing/2014/main" id="{049CE40D-2462-3816-567C-CD4F5F60FD8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pic>
        <p:nvPicPr>
          <p:cNvPr id="4" name="Picture Placeholder 7">
            <a:extLst>
              <a:ext uri="{FF2B5EF4-FFF2-40B4-BE49-F238E27FC236}">
                <a16:creationId xmlns:a16="http://schemas.microsoft.com/office/drawing/2014/main" id="{54526DF6-0757-0EB8-0A97-F614CC303EA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9EDB235B-55CF-A9A6-A22D-1958C99007E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4184298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08FE80BD-D3F8-A341-4AD9-7D75AB4B551F}"/>
              </a:ext>
            </a:extLst>
          </p:cNvPr>
          <p:cNvSpPr>
            <a:spLocks noGrp="1"/>
          </p:cNvSpPr>
          <p:nvPr>
            <p:ph type="body" idx="3"/>
          </p:nvPr>
        </p:nvSpPr>
        <p:spPr>
          <a:xfrm>
            <a:off x="4709290" y="2588499"/>
            <a:ext cx="6846654" cy="2056977"/>
          </a:xfrm>
        </p:spPr>
        <p:txBody>
          <a:bodyPr/>
          <a:lstStyle/>
          <a:p>
            <a:pPr marL="228600" indent="0"/>
            <a:r>
              <a:rPr lang="fr-FR" dirty="0">
                <a:cs typeface="Arial"/>
              </a:rPr>
              <a:t>As </a:t>
            </a:r>
            <a:r>
              <a:rPr lang="fr-FR" dirty="0" err="1">
                <a:cs typeface="Arial"/>
              </a:rPr>
              <a:t>artificial</a:t>
            </a:r>
            <a:r>
              <a:rPr lang="fr-FR" dirty="0">
                <a:cs typeface="Arial"/>
              </a:rPr>
              <a:t> intelligence </a:t>
            </a:r>
            <a:r>
              <a:rPr lang="fr-FR" dirty="0" err="1">
                <a:cs typeface="Arial"/>
              </a:rPr>
              <a:t>becomes</a:t>
            </a:r>
            <a:r>
              <a:rPr lang="fr-FR" dirty="0">
                <a:cs typeface="Arial"/>
              </a:rPr>
              <a:t> </a:t>
            </a:r>
            <a:r>
              <a:rPr lang="fr-FR" dirty="0" err="1">
                <a:cs typeface="Arial"/>
              </a:rPr>
              <a:t>integral</a:t>
            </a:r>
            <a:r>
              <a:rPr lang="fr-FR" dirty="0">
                <a:cs typeface="Arial"/>
              </a:rPr>
              <a:t> to </a:t>
            </a:r>
            <a:r>
              <a:rPr lang="fr-FR" dirty="0" err="1">
                <a:cs typeface="Arial"/>
              </a:rPr>
              <a:t>our</a:t>
            </a:r>
            <a:r>
              <a:rPr lang="fr-FR" dirty="0">
                <a:cs typeface="Arial"/>
              </a:rPr>
              <a:t> </a:t>
            </a:r>
            <a:r>
              <a:rPr lang="fr-FR" dirty="0" err="1">
                <a:cs typeface="Arial"/>
              </a:rPr>
              <a:t>lives</a:t>
            </a:r>
            <a:r>
              <a:rPr lang="fr-FR" dirty="0">
                <a:cs typeface="Arial"/>
              </a:rPr>
              <a:t> and jobs, the </a:t>
            </a:r>
            <a:r>
              <a:rPr lang="fr-FR" dirty="0" err="1">
                <a:cs typeface="Arial"/>
              </a:rPr>
              <a:t>principles</a:t>
            </a:r>
            <a:r>
              <a:rPr lang="fr-FR" dirty="0">
                <a:cs typeface="Arial"/>
              </a:rPr>
              <a:t> of </a:t>
            </a:r>
            <a:r>
              <a:rPr lang="fr-FR" dirty="0" err="1">
                <a:cs typeface="Arial"/>
              </a:rPr>
              <a:t>ethics</a:t>
            </a:r>
            <a:r>
              <a:rPr lang="fr-FR" dirty="0">
                <a:cs typeface="Arial"/>
              </a:rPr>
              <a:t> must </a:t>
            </a:r>
            <a:r>
              <a:rPr lang="fr-FR" dirty="0" err="1">
                <a:cs typeface="Arial"/>
              </a:rPr>
              <a:t>extend</a:t>
            </a:r>
            <a:r>
              <a:rPr lang="fr-FR" dirty="0">
                <a:cs typeface="Arial"/>
              </a:rPr>
              <a:t> to AI </a:t>
            </a:r>
            <a:r>
              <a:rPr lang="fr-FR" dirty="0" err="1">
                <a:cs typeface="Arial"/>
              </a:rPr>
              <a:t>systems</a:t>
            </a:r>
            <a:r>
              <a:rPr lang="fr-FR" dirty="0">
                <a:cs typeface="Arial"/>
              </a:rPr>
              <a:t>. </a:t>
            </a:r>
          </a:p>
          <a:p>
            <a:pPr marL="228600" indent="0"/>
            <a:endParaRPr lang="fr-FR" b="1" dirty="0">
              <a:cs typeface="Arial"/>
            </a:endParaRPr>
          </a:p>
          <a:p>
            <a:pPr marL="228600" indent="0"/>
            <a:r>
              <a:rPr lang="fr-FR" b="1" dirty="0">
                <a:cs typeface="Arial"/>
              </a:rPr>
              <a:t>AI </a:t>
            </a:r>
            <a:r>
              <a:rPr lang="fr-FR" b="1" dirty="0" err="1">
                <a:cs typeface="Arial"/>
              </a:rPr>
              <a:t>Ethics</a:t>
            </a:r>
            <a:r>
              <a:rPr lang="fr-FR" dirty="0">
                <a:cs typeface="Arial"/>
              </a:rPr>
              <a:t> </a:t>
            </a:r>
            <a:r>
              <a:rPr lang="fr-FR" dirty="0" err="1">
                <a:cs typeface="Arial"/>
              </a:rPr>
              <a:t>ensures</a:t>
            </a:r>
            <a:r>
              <a:rPr lang="fr-FR" dirty="0">
                <a:cs typeface="Arial"/>
              </a:rPr>
              <a:t> </a:t>
            </a:r>
            <a:r>
              <a:rPr lang="fr-FR" dirty="0" err="1">
                <a:cs typeface="Arial"/>
              </a:rPr>
              <a:t>artificial</a:t>
            </a:r>
            <a:r>
              <a:rPr lang="fr-FR" dirty="0">
                <a:cs typeface="Arial"/>
              </a:rPr>
              <a:t> intelligence </a:t>
            </a:r>
            <a:r>
              <a:rPr lang="fr-FR" dirty="0" err="1">
                <a:cs typeface="Arial"/>
              </a:rPr>
              <a:t>is</a:t>
            </a:r>
            <a:r>
              <a:rPr lang="fr-FR" dirty="0">
                <a:cs typeface="Arial"/>
              </a:rPr>
              <a:t> </a:t>
            </a:r>
            <a:r>
              <a:rPr lang="fr-FR" dirty="0" err="1">
                <a:cs typeface="Arial"/>
              </a:rPr>
              <a:t>designed</a:t>
            </a:r>
            <a:r>
              <a:rPr lang="fr-FR" dirty="0">
                <a:cs typeface="Arial"/>
              </a:rPr>
              <a:t> and </a:t>
            </a:r>
            <a:r>
              <a:rPr lang="fr-FR" dirty="0" err="1">
                <a:cs typeface="Arial"/>
              </a:rPr>
              <a:t>used</a:t>
            </a:r>
            <a:r>
              <a:rPr lang="fr-FR" dirty="0">
                <a:cs typeface="Arial"/>
              </a:rPr>
              <a:t> </a:t>
            </a:r>
            <a:r>
              <a:rPr lang="fr-FR" dirty="0" err="1">
                <a:cs typeface="Arial"/>
              </a:rPr>
              <a:t>responsibly</a:t>
            </a:r>
            <a:r>
              <a:rPr lang="fr-FR" dirty="0">
                <a:cs typeface="Arial"/>
              </a:rPr>
              <a:t>, </a:t>
            </a:r>
            <a:r>
              <a:rPr lang="fr-FR" dirty="0" err="1">
                <a:cs typeface="Arial"/>
              </a:rPr>
              <a:t>focusing</a:t>
            </a:r>
            <a:r>
              <a:rPr lang="fr-FR" dirty="0">
                <a:cs typeface="Arial"/>
              </a:rPr>
              <a:t> on </a:t>
            </a:r>
            <a:r>
              <a:rPr lang="fr-FR" dirty="0" err="1">
                <a:cs typeface="Arial"/>
              </a:rPr>
              <a:t>fairness</a:t>
            </a:r>
            <a:r>
              <a:rPr lang="fr-FR" dirty="0">
                <a:cs typeface="Arial"/>
              </a:rPr>
              <a:t>, </a:t>
            </a:r>
            <a:r>
              <a:rPr lang="fr-FR" dirty="0" err="1">
                <a:cs typeface="Arial"/>
              </a:rPr>
              <a:t>transparency</a:t>
            </a:r>
            <a:r>
              <a:rPr lang="fr-FR" dirty="0">
                <a:cs typeface="Arial"/>
              </a:rPr>
              <a:t>, and respect for </a:t>
            </a:r>
            <a:r>
              <a:rPr lang="fr-FR" dirty="0" err="1">
                <a:cs typeface="Arial"/>
              </a:rPr>
              <a:t>privacy</a:t>
            </a:r>
            <a:r>
              <a:rPr lang="fr-FR" dirty="0">
                <a:cs typeface="Arial"/>
              </a:rPr>
              <a:t>.</a:t>
            </a:r>
            <a:endParaRPr lang="fr-FR" dirty="0"/>
          </a:p>
          <a:p>
            <a:br>
              <a:rPr lang="en-US" dirty="0"/>
            </a:br>
            <a:endParaRPr lang="en-US" dirty="0"/>
          </a:p>
        </p:txBody>
      </p:sp>
      <p:sp>
        <p:nvSpPr>
          <p:cNvPr id="5" name="Espace réservé du texte 4">
            <a:extLst>
              <a:ext uri="{FF2B5EF4-FFF2-40B4-BE49-F238E27FC236}">
                <a16:creationId xmlns:a16="http://schemas.microsoft.com/office/drawing/2014/main" id="{D4F7CD88-D627-3883-6BE4-6050D099A7D1}"/>
              </a:ext>
            </a:extLst>
          </p:cNvPr>
          <p:cNvSpPr>
            <a:spLocks noGrp="1"/>
          </p:cNvSpPr>
          <p:nvPr>
            <p:ph type="body" idx="4"/>
          </p:nvPr>
        </p:nvSpPr>
        <p:spPr>
          <a:xfrm>
            <a:off x="4594469" y="761603"/>
            <a:ext cx="6961476" cy="1064612"/>
          </a:xfrm>
        </p:spPr>
        <p:txBody>
          <a:bodyPr/>
          <a:lstStyle/>
          <a:p>
            <a:pPr marL="228600" indent="0"/>
            <a:r>
              <a:rPr lang="fr-FR" dirty="0"/>
              <a:t>Balancing Innovation </a:t>
            </a:r>
            <a:r>
              <a:rPr lang="fr-FR" dirty="0" err="1"/>
              <a:t>with</a:t>
            </a:r>
            <a:r>
              <a:rPr lang="fr-FR" dirty="0"/>
              <a:t> </a:t>
            </a:r>
            <a:r>
              <a:rPr lang="fr-FR" dirty="0" err="1"/>
              <a:t>Responsibility</a:t>
            </a:r>
            <a:endParaRPr lang="fr-FR" dirty="0"/>
          </a:p>
        </p:txBody>
      </p:sp>
      <p:pic>
        <p:nvPicPr>
          <p:cNvPr id="10" name="Picture 9">
            <a:extLst>
              <a:ext uri="{FF2B5EF4-FFF2-40B4-BE49-F238E27FC236}">
                <a16:creationId xmlns:a16="http://schemas.microsoft.com/office/drawing/2014/main" id="{4FA17403-E862-8EC2-A015-AC2F09E0126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2280" y="386080"/>
            <a:ext cx="4914716" cy="4914716"/>
          </a:xfrm>
          <a:prstGeom prst="rect">
            <a:avLst/>
          </a:prstGeom>
        </p:spPr>
      </p:pic>
    </p:spTree>
    <p:extLst>
      <p:ext uri="{BB962C8B-B14F-4D97-AF65-F5344CB8AC3E}">
        <p14:creationId xmlns:p14="http://schemas.microsoft.com/office/powerpoint/2010/main" val="260692733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EB09-2802-8C79-B982-8B8460736484}"/>
            </a:ext>
          </a:extLst>
        </p:cNvPr>
        <p:cNvGrpSpPr/>
        <p:nvPr/>
      </p:nvGrpSpPr>
      <p:grpSpPr>
        <a:xfrm>
          <a:off x="0" y="0"/>
          <a:ext cx="0" cy="0"/>
          <a:chOff x="0" y="0"/>
          <a:chExt cx="0" cy="0"/>
        </a:xfrm>
      </p:grpSpPr>
      <p:sp>
        <p:nvSpPr>
          <p:cNvPr id="11" name="Text Placeholder 1">
            <a:extLst>
              <a:ext uri="{FF2B5EF4-FFF2-40B4-BE49-F238E27FC236}">
                <a16:creationId xmlns:a16="http://schemas.microsoft.com/office/drawing/2014/main" id="{B7F5ED79-99F9-7D6A-B82F-097FBC48B69C}"/>
              </a:ext>
            </a:extLst>
          </p:cNvPr>
          <p:cNvSpPr txBox="1">
            <a:spLocks/>
          </p:cNvSpPr>
          <p:nvPr/>
        </p:nvSpPr>
        <p:spPr>
          <a:xfrm>
            <a:off x="274320" y="2422484"/>
            <a:ext cx="3820160"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Equal treatment for all individuals, regardless of background. Prevents bias and discrimination in AI systems.</a:t>
            </a:r>
            <a:endParaRPr lang="en-US" sz="2400" b="0" dirty="0">
              <a:solidFill>
                <a:srgbClr val="282666"/>
              </a:solidFill>
            </a:endParaRPr>
          </a:p>
        </p:txBody>
      </p:sp>
      <p:sp>
        <p:nvSpPr>
          <p:cNvPr id="12" name="Google Shape;267;p7">
            <a:extLst>
              <a:ext uri="{FF2B5EF4-FFF2-40B4-BE49-F238E27FC236}">
                <a16:creationId xmlns:a16="http://schemas.microsoft.com/office/drawing/2014/main" id="{D2E3E668-3320-4CE3-EF21-D6E09A04AE44}"/>
              </a:ext>
            </a:extLst>
          </p:cNvPr>
          <p:cNvSpPr txBox="1">
            <a:spLocks/>
          </p:cNvSpPr>
          <p:nvPr/>
        </p:nvSpPr>
        <p:spPr>
          <a:xfrm>
            <a:off x="2262032" y="442571"/>
            <a:ext cx="9338783"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Balancing Innovation with responsibility</a:t>
            </a:r>
          </a:p>
        </p:txBody>
      </p:sp>
      <p:sp>
        <p:nvSpPr>
          <p:cNvPr id="17" name="Rectangle 16">
            <a:extLst>
              <a:ext uri="{FF2B5EF4-FFF2-40B4-BE49-F238E27FC236}">
                <a16:creationId xmlns:a16="http://schemas.microsoft.com/office/drawing/2014/main" id="{B8A3D6B2-AE36-7FC6-0936-A50B4C84E829}"/>
              </a:ext>
            </a:extLst>
          </p:cNvPr>
          <p:cNvSpPr/>
          <p:nvPr/>
        </p:nvSpPr>
        <p:spPr>
          <a:xfrm>
            <a:off x="1" y="2194560"/>
            <a:ext cx="4003040" cy="2468880"/>
          </a:xfrm>
          <a:prstGeom prst="rect">
            <a:avLst/>
          </a:prstGeom>
          <a:no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86484F2-2421-463D-7A89-05544EDF1326}"/>
              </a:ext>
            </a:extLst>
          </p:cNvPr>
          <p:cNvSpPr/>
          <p:nvPr/>
        </p:nvSpPr>
        <p:spPr>
          <a:xfrm>
            <a:off x="408432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E9E89281-F247-EB66-5A55-8B69C7C45CCF}"/>
              </a:ext>
            </a:extLst>
          </p:cNvPr>
          <p:cNvSpPr/>
          <p:nvPr/>
        </p:nvSpPr>
        <p:spPr>
          <a:xfrm>
            <a:off x="8188960" y="2194560"/>
            <a:ext cx="4003040" cy="2468880"/>
          </a:xfrm>
          <a:prstGeom prst="rect">
            <a:avLst/>
          </a:prstGeom>
          <a:solidFill>
            <a:schemeClr val="bg1"/>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410150AB-ADE4-725B-0589-4D6849450FED}"/>
              </a:ext>
            </a:extLst>
          </p:cNvPr>
          <p:cNvSpPr txBox="1">
            <a:spLocks/>
          </p:cNvSpPr>
          <p:nvPr/>
        </p:nvSpPr>
        <p:spPr>
          <a:xfrm>
            <a:off x="4277360" y="2422483"/>
            <a:ext cx="3820160" cy="1006517"/>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Clear understanding of AI decisions and being honest about its use.</a:t>
            </a:r>
            <a:endParaRPr lang="en-US" sz="2400" b="0" dirty="0">
              <a:solidFill>
                <a:srgbClr val="282666"/>
              </a:solidFill>
            </a:endParaRPr>
          </a:p>
        </p:txBody>
      </p:sp>
      <p:sp>
        <p:nvSpPr>
          <p:cNvPr id="21" name="Text Placeholder 1">
            <a:extLst>
              <a:ext uri="{FF2B5EF4-FFF2-40B4-BE49-F238E27FC236}">
                <a16:creationId xmlns:a16="http://schemas.microsoft.com/office/drawing/2014/main" id="{ECF097EE-FB11-CACD-C57E-406E92ABA41E}"/>
              </a:ext>
            </a:extLst>
          </p:cNvPr>
          <p:cNvSpPr txBox="1">
            <a:spLocks/>
          </p:cNvSpPr>
          <p:nvPr/>
        </p:nvSpPr>
        <p:spPr>
          <a:xfrm>
            <a:off x="8534400" y="2422482"/>
            <a:ext cx="3820160" cy="1783081"/>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b="0" dirty="0">
                <a:solidFill>
                  <a:srgbClr val="282666"/>
                </a:solidFill>
              </a:rPr>
              <a:t>Protection of personal data and user autonomy as well as builds trust by ensuring information is secure and only used appropriately</a:t>
            </a:r>
            <a:endParaRPr lang="en-US" sz="2400" b="0" dirty="0">
              <a:solidFill>
                <a:srgbClr val="282666"/>
              </a:solidFill>
            </a:endParaRPr>
          </a:p>
        </p:txBody>
      </p:sp>
      <p:sp>
        <p:nvSpPr>
          <p:cNvPr id="22" name="Google Shape;267;p7">
            <a:extLst>
              <a:ext uri="{FF2B5EF4-FFF2-40B4-BE49-F238E27FC236}">
                <a16:creationId xmlns:a16="http://schemas.microsoft.com/office/drawing/2014/main" id="{FFBA2FF5-7D1F-459F-EFDA-8B028B3306B5}"/>
              </a:ext>
            </a:extLst>
          </p:cNvPr>
          <p:cNvSpPr txBox="1">
            <a:spLocks/>
          </p:cNvSpPr>
          <p:nvPr/>
        </p:nvSpPr>
        <p:spPr>
          <a:xfrm>
            <a:off x="9514840" y="1511256"/>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PRIVACY</a:t>
            </a:r>
          </a:p>
        </p:txBody>
      </p:sp>
      <p:sp>
        <p:nvSpPr>
          <p:cNvPr id="23" name="Google Shape;267;p7">
            <a:extLst>
              <a:ext uri="{FF2B5EF4-FFF2-40B4-BE49-F238E27FC236}">
                <a16:creationId xmlns:a16="http://schemas.microsoft.com/office/drawing/2014/main" id="{F745EB3A-1286-3E7F-C6C6-B0ABC1F5B1E2}"/>
              </a:ext>
            </a:extLst>
          </p:cNvPr>
          <p:cNvSpPr txBox="1">
            <a:spLocks/>
          </p:cNvSpPr>
          <p:nvPr/>
        </p:nvSpPr>
        <p:spPr>
          <a:xfrm>
            <a:off x="1229361" y="1603988"/>
            <a:ext cx="165608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FAIRNESS</a:t>
            </a:r>
          </a:p>
        </p:txBody>
      </p:sp>
      <p:sp>
        <p:nvSpPr>
          <p:cNvPr id="24" name="Google Shape;267;p7">
            <a:extLst>
              <a:ext uri="{FF2B5EF4-FFF2-40B4-BE49-F238E27FC236}">
                <a16:creationId xmlns:a16="http://schemas.microsoft.com/office/drawing/2014/main" id="{47C946AE-5922-8DCA-D00D-77029B299E3A}"/>
              </a:ext>
            </a:extLst>
          </p:cNvPr>
          <p:cNvSpPr txBox="1">
            <a:spLocks/>
          </p:cNvSpPr>
          <p:nvPr/>
        </p:nvSpPr>
        <p:spPr>
          <a:xfrm>
            <a:off x="4803140" y="1592536"/>
            <a:ext cx="2585720"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2800" dirty="0">
                <a:solidFill>
                  <a:srgbClr val="653795"/>
                </a:solidFill>
                <a:latin typeface="Calibri" panose="020F0502020204030204" pitchFamily="34" charset="0"/>
                <a:cs typeface="Calibri" panose="020F0502020204030204" pitchFamily="34" charset="0"/>
              </a:rPr>
              <a:t>TRANSPARENCY</a:t>
            </a:r>
          </a:p>
        </p:txBody>
      </p:sp>
      <p:pic>
        <p:nvPicPr>
          <p:cNvPr id="26" name="Picture 25">
            <a:extLst>
              <a:ext uri="{FF2B5EF4-FFF2-40B4-BE49-F238E27FC236}">
                <a16:creationId xmlns:a16="http://schemas.microsoft.com/office/drawing/2014/main" id="{5D1BC18D-E08F-CD19-B1F1-C0F45ECFCF01}"/>
              </a:ext>
            </a:extLst>
          </p:cNvPr>
          <p:cNvPicPr>
            <a:picLocks noChangeAspect="1"/>
          </p:cNvPicPr>
          <p:nvPr/>
        </p:nvPicPr>
        <p:blipFill>
          <a:blip r:embed="rId2"/>
          <a:stretch>
            <a:fillRect/>
          </a:stretch>
        </p:blipFill>
        <p:spPr>
          <a:xfrm>
            <a:off x="897572" y="4929486"/>
            <a:ext cx="1781175" cy="1409700"/>
          </a:xfrm>
          <a:prstGeom prst="rect">
            <a:avLst/>
          </a:prstGeom>
        </p:spPr>
      </p:pic>
      <p:pic>
        <p:nvPicPr>
          <p:cNvPr id="28" name="Picture 27">
            <a:extLst>
              <a:ext uri="{FF2B5EF4-FFF2-40B4-BE49-F238E27FC236}">
                <a16:creationId xmlns:a16="http://schemas.microsoft.com/office/drawing/2014/main" id="{E0DEE7B3-4ED5-FB97-6F8F-0C2F2DA3796C}"/>
              </a:ext>
            </a:extLst>
          </p:cNvPr>
          <p:cNvPicPr>
            <a:picLocks noChangeAspect="1"/>
          </p:cNvPicPr>
          <p:nvPr/>
        </p:nvPicPr>
        <p:blipFill>
          <a:blip r:embed="rId3"/>
          <a:stretch>
            <a:fillRect/>
          </a:stretch>
        </p:blipFill>
        <p:spPr>
          <a:xfrm>
            <a:off x="5139690" y="4929486"/>
            <a:ext cx="2095500" cy="1571625"/>
          </a:xfrm>
          <a:prstGeom prst="rect">
            <a:avLst/>
          </a:prstGeom>
        </p:spPr>
      </p:pic>
      <p:pic>
        <p:nvPicPr>
          <p:cNvPr id="30" name="Picture 29">
            <a:extLst>
              <a:ext uri="{FF2B5EF4-FFF2-40B4-BE49-F238E27FC236}">
                <a16:creationId xmlns:a16="http://schemas.microsoft.com/office/drawing/2014/main" id="{B448CEF7-0EC7-C84D-9757-632C5E61E425}"/>
              </a:ext>
            </a:extLst>
          </p:cNvPr>
          <p:cNvPicPr>
            <a:picLocks noChangeAspect="1"/>
          </p:cNvPicPr>
          <p:nvPr/>
        </p:nvPicPr>
        <p:blipFill>
          <a:blip r:embed="rId4"/>
          <a:stretch>
            <a:fillRect/>
          </a:stretch>
        </p:blipFill>
        <p:spPr>
          <a:xfrm>
            <a:off x="9514840" y="4891362"/>
            <a:ext cx="2085975" cy="1562100"/>
          </a:xfrm>
          <a:prstGeom prst="rect">
            <a:avLst/>
          </a:prstGeom>
        </p:spPr>
      </p:pic>
      <p:sp>
        <p:nvSpPr>
          <p:cNvPr id="31" name="Star: 4 Points 30">
            <a:extLst>
              <a:ext uri="{FF2B5EF4-FFF2-40B4-BE49-F238E27FC236}">
                <a16:creationId xmlns:a16="http://schemas.microsoft.com/office/drawing/2014/main" id="{0C06CA72-9106-3066-79F1-608D931D64DE}"/>
              </a:ext>
            </a:extLst>
          </p:cNvPr>
          <p:cNvSpPr/>
          <p:nvPr/>
        </p:nvSpPr>
        <p:spPr>
          <a:xfrm>
            <a:off x="3850640" y="1964023"/>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Star: 4 Points 32">
            <a:extLst>
              <a:ext uri="{FF2B5EF4-FFF2-40B4-BE49-F238E27FC236}">
                <a16:creationId xmlns:a16="http://schemas.microsoft.com/office/drawing/2014/main" id="{44AEF47F-4325-FC00-AFB2-B3CF746FA24F}"/>
              </a:ext>
            </a:extLst>
          </p:cNvPr>
          <p:cNvSpPr/>
          <p:nvPr/>
        </p:nvSpPr>
        <p:spPr>
          <a:xfrm>
            <a:off x="7914640" y="1966638"/>
            <a:ext cx="426720" cy="461076"/>
          </a:xfrm>
          <a:prstGeom prst="star4">
            <a:avLst>
              <a:gd name="adj" fmla="val 14703"/>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Star: 4 Points 33">
            <a:extLst>
              <a:ext uri="{FF2B5EF4-FFF2-40B4-BE49-F238E27FC236}">
                <a16:creationId xmlns:a16="http://schemas.microsoft.com/office/drawing/2014/main" id="{DD218491-DDE8-DB07-1065-4A275769955B}"/>
              </a:ext>
            </a:extLst>
          </p:cNvPr>
          <p:cNvSpPr/>
          <p:nvPr/>
        </p:nvSpPr>
        <p:spPr>
          <a:xfrm>
            <a:off x="3830321" y="4406507"/>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Star: 4 Points 34">
            <a:extLst>
              <a:ext uri="{FF2B5EF4-FFF2-40B4-BE49-F238E27FC236}">
                <a16:creationId xmlns:a16="http://schemas.microsoft.com/office/drawing/2014/main" id="{8CCDED5F-3FA9-127B-9A70-CAAAC1108564}"/>
              </a:ext>
            </a:extLst>
          </p:cNvPr>
          <p:cNvSpPr/>
          <p:nvPr/>
        </p:nvSpPr>
        <p:spPr>
          <a:xfrm>
            <a:off x="7934961" y="4414409"/>
            <a:ext cx="426720" cy="461076"/>
          </a:xfrm>
          <a:prstGeom prst="star4">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2479844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0432B-A097-4B9F-6D4A-8E457278F4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1C033DF-FD30-27F7-8681-33893972E0C2}"/>
              </a:ext>
            </a:extLst>
          </p:cNvPr>
          <p:cNvSpPr>
            <a:spLocks noGrp="1"/>
          </p:cNvSpPr>
          <p:nvPr>
            <p:ph type="body" sz="quarter" idx="16"/>
          </p:nvPr>
        </p:nvSpPr>
        <p:spPr>
          <a:xfrm>
            <a:off x="1619810" y="2472714"/>
            <a:ext cx="4015460" cy="3066422"/>
          </a:xfrm>
        </p:spPr>
        <p:txBody>
          <a:bodyPr/>
          <a:lstStyle/>
          <a:p>
            <a:r>
              <a:rPr lang="en-GB" dirty="0">
                <a:latin typeface="Calibri" panose="020F0502020204030204" pitchFamily="34" charset="0"/>
                <a:cs typeface="Calibri" panose="020F0502020204030204" pitchFamily="34" charset="0"/>
              </a:rPr>
              <a:t>Key Ethical Concerns in Artificial Intelligence</a:t>
            </a:r>
          </a:p>
        </p:txBody>
      </p:sp>
      <p:sp>
        <p:nvSpPr>
          <p:cNvPr id="5" name="Text Placeholder 4">
            <a:extLst>
              <a:ext uri="{FF2B5EF4-FFF2-40B4-BE49-F238E27FC236}">
                <a16:creationId xmlns:a16="http://schemas.microsoft.com/office/drawing/2014/main" id="{68FAB621-3561-DE68-F66A-B5502A8D845A}"/>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03</a:t>
            </a:r>
          </a:p>
        </p:txBody>
      </p:sp>
      <p:pic>
        <p:nvPicPr>
          <p:cNvPr id="9" name="Picture 8">
            <a:extLst>
              <a:ext uri="{FF2B5EF4-FFF2-40B4-BE49-F238E27FC236}">
                <a16:creationId xmlns:a16="http://schemas.microsoft.com/office/drawing/2014/main" id="{B216C8DA-CC78-B769-9FB0-F01F217680C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18" name="Picture Placeholder 3">
            <a:extLst>
              <a:ext uri="{FF2B5EF4-FFF2-40B4-BE49-F238E27FC236}">
                <a16:creationId xmlns:a16="http://schemas.microsoft.com/office/drawing/2014/main" id="{E2DC1AE6-473A-BA68-716A-E6E0AED435F0}"/>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635625" y="1730375"/>
            <a:ext cx="6559550" cy="455612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911027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owchart: Delay 2">
            <a:extLst>
              <a:ext uri="{FF2B5EF4-FFF2-40B4-BE49-F238E27FC236}">
                <a16:creationId xmlns:a16="http://schemas.microsoft.com/office/drawing/2014/main" id="{30BCAC83-CADC-DDF3-21D5-B193CC94FF84}"/>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AF45E0AE-739B-923C-A897-66A1CD509745}"/>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FE853080-ACB3-C748-AEF6-3DC6EA1F390D}"/>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44E7F1B1-96FF-017C-856E-533DEC2201A0}"/>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AB025471-9419-5E61-FDCF-776CF67AEC4B}"/>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FF038502-9480-97C2-3598-A2085A216A9F}"/>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E8DEB3B0-8563-7487-8105-505ADEC60C0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Key Ethical Concerns in AI</a:t>
            </a:r>
          </a:p>
        </p:txBody>
      </p:sp>
      <p:sp>
        <p:nvSpPr>
          <p:cNvPr id="10" name="Google Shape;267;p7">
            <a:extLst>
              <a:ext uri="{FF2B5EF4-FFF2-40B4-BE49-F238E27FC236}">
                <a16:creationId xmlns:a16="http://schemas.microsoft.com/office/drawing/2014/main" id="{B9A3071A-36F6-511F-588C-F8ECD40A01F6}"/>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and Fairness</a:t>
            </a:r>
          </a:p>
        </p:txBody>
      </p:sp>
      <p:sp>
        <p:nvSpPr>
          <p:cNvPr id="11" name="Google Shape;267;p7">
            <a:extLst>
              <a:ext uri="{FF2B5EF4-FFF2-40B4-BE49-F238E27FC236}">
                <a16:creationId xmlns:a16="http://schemas.microsoft.com/office/drawing/2014/main" id="{8033734A-DF47-EDCA-7420-8E2D7904BDBA}"/>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Mis-</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59EF57D6-80BB-C995-99E8-FEB820F3DFC9}"/>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Autonomy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Control</a:t>
            </a:r>
          </a:p>
        </p:txBody>
      </p:sp>
      <p:sp>
        <p:nvSpPr>
          <p:cNvPr id="13" name="Google Shape;267;p7">
            <a:extLst>
              <a:ext uri="{FF2B5EF4-FFF2-40B4-BE49-F238E27FC236}">
                <a16:creationId xmlns:a16="http://schemas.microsoft.com/office/drawing/2014/main" id="{C799B336-EBC6-0514-A9BD-339A642622D1}"/>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Transparency &amp; Accountability</a:t>
            </a:r>
          </a:p>
        </p:txBody>
      </p:sp>
      <p:sp>
        <p:nvSpPr>
          <p:cNvPr id="14" name="Google Shape;267;p7">
            <a:extLst>
              <a:ext uri="{FF2B5EF4-FFF2-40B4-BE49-F238E27FC236}">
                <a16:creationId xmlns:a16="http://schemas.microsoft.com/office/drawing/2014/main" id="{64BAD771-D059-98EA-F51F-3C1A6797730A}"/>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Privacy &amp; Surveillance</a:t>
            </a:r>
          </a:p>
        </p:txBody>
      </p:sp>
      <p:cxnSp>
        <p:nvCxnSpPr>
          <p:cNvPr id="16" name="Straight Arrow Connector 15">
            <a:extLst>
              <a:ext uri="{FF2B5EF4-FFF2-40B4-BE49-F238E27FC236}">
                <a16:creationId xmlns:a16="http://schemas.microsoft.com/office/drawing/2014/main" id="{E36F4E76-F2C4-264E-AF8F-1AA38B9B09F8}"/>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CA6C602-E56E-725F-8320-F2789260FC06}"/>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44BDEE0-609A-D2A5-4DC8-FDC7E2F2638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D72CEE8-9866-D581-9F7C-48BA36ECC03E}"/>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AFCA2CA-9986-9D67-79E5-5DF62009EA62}"/>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8602F5EB-3B7D-C3AB-8367-52F937017722}"/>
              </a:ext>
            </a:extLst>
          </p:cNvPr>
          <p:cNvSpPr txBox="1">
            <a:spLocks/>
          </p:cNvSpPr>
          <p:nvPr/>
        </p:nvSpPr>
        <p:spPr>
          <a:xfrm>
            <a:off x="162956" y="2637137"/>
            <a:ext cx="1752794" cy="4688524"/>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systems can unintentionally perpetuate discrimination if trained on biased data.</a:t>
            </a:r>
          </a:p>
          <a:p>
            <a:endParaRPr lang="en-GB" sz="1400" b="0" dirty="0">
              <a:solidFill>
                <a:srgbClr val="282666"/>
              </a:solidFill>
            </a:endParaRPr>
          </a:p>
          <a:p>
            <a:r>
              <a:rPr lang="en-GB" sz="1400" dirty="0">
                <a:solidFill>
                  <a:srgbClr val="282666"/>
                </a:solidFill>
              </a:rPr>
              <a:t>Example</a:t>
            </a:r>
          </a:p>
          <a:p>
            <a:r>
              <a:rPr lang="en-GB" sz="1400" b="0" dirty="0">
                <a:solidFill>
                  <a:srgbClr val="282666"/>
                </a:solidFill>
              </a:rPr>
              <a:t>Biased hiring algorithms that evaluate candidates based on their gender or race or facial recognition systems less accurate for darker skin tones.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62C6F920-38C2-94E3-0002-2D955F7C4F05}"/>
              </a:ext>
            </a:extLst>
          </p:cNvPr>
          <p:cNvCxnSpPr/>
          <p:nvPr/>
        </p:nvCxnSpPr>
        <p:spPr>
          <a:xfrm>
            <a:off x="320040" y="2456835"/>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530E1677-F513-0DED-E8A0-4CD71BB03CC0}"/>
              </a:ext>
            </a:extLst>
          </p:cNvPr>
          <p:cNvCxnSpPr>
            <a:cxnSpLocks/>
          </p:cNvCxnSpPr>
          <p:nvPr/>
        </p:nvCxnSpPr>
        <p:spPr>
          <a:xfrm rot="5400000">
            <a:off x="646201" y="1903006"/>
            <a:ext cx="447991" cy="338314"/>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06711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479BC-1F85-32F1-6D60-14F09DCA7B54}"/>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A47422C-50C8-5601-B6AA-31E330BA0728}"/>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C2C60DCB-5F0E-E9CB-E88D-08E7CB8D3D72}"/>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25D1A0DF-4034-AB7A-88EE-B2D2402A43A9}"/>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28213542-8F9B-A9B3-47B5-6D6DE91D3A41}"/>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8F31939A-3E99-5A1E-4F98-BBC14B5BDD1A}"/>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C505D9AC-65D6-66B0-AE25-D43E9238F131}"/>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7F85BF50-73F3-2989-0914-B85732D3641B}"/>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Key Ethical Concerns in AI</a:t>
            </a:r>
          </a:p>
        </p:txBody>
      </p:sp>
      <p:sp>
        <p:nvSpPr>
          <p:cNvPr id="10" name="Google Shape;267;p7">
            <a:extLst>
              <a:ext uri="{FF2B5EF4-FFF2-40B4-BE49-F238E27FC236}">
                <a16:creationId xmlns:a16="http://schemas.microsoft.com/office/drawing/2014/main" id="{3FD74B55-06CF-D121-2CFA-D7078AB8A749}"/>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and Fairness</a:t>
            </a:r>
          </a:p>
        </p:txBody>
      </p:sp>
      <p:sp>
        <p:nvSpPr>
          <p:cNvPr id="11" name="Google Shape;267;p7">
            <a:extLst>
              <a:ext uri="{FF2B5EF4-FFF2-40B4-BE49-F238E27FC236}">
                <a16:creationId xmlns:a16="http://schemas.microsoft.com/office/drawing/2014/main" id="{75EE69F2-B358-8429-9E35-A623C6FA80FD}"/>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Mis-</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F766A601-A525-E7C4-D1D9-A7FB93DD1892}"/>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Autonomy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Control</a:t>
            </a:r>
          </a:p>
        </p:txBody>
      </p:sp>
      <p:sp>
        <p:nvSpPr>
          <p:cNvPr id="13" name="Google Shape;267;p7">
            <a:extLst>
              <a:ext uri="{FF2B5EF4-FFF2-40B4-BE49-F238E27FC236}">
                <a16:creationId xmlns:a16="http://schemas.microsoft.com/office/drawing/2014/main" id="{EB033421-F2B5-CB83-C324-5BFC724CBED7}"/>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Transparency &amp; Accountability</a:t>
            </a:r>
          </a:p>
        </p:txBody>
      </p:sp>
      <p:sp>
        <p:nvSpPr>
          <p:cNvPr id="14" name="Google Shape;267;p7">
            <a:extLst>
              <a:ext uri="{FF2B5EF4-FFF2-40B4-BE49-F238E27FC236}">
                <a16:creationId xmlns:a16="http://schemas.microsoft.com/office/drawing/2014/main" id="{7F6443E9-334A-95C1-3F9B-6F3B8F0F161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Privacy &amp; Surveillance</a:t>
            </a:r>
          </a:p>
        </p:txBody>
      </p:sp>
      <p:cxnSp>
        <p:nvCxnSpPr>
          <p:cNvPr id="16" name="Straight Arrow Connector 15">
            <a:extLst>
              <a:ext uri="{FF2B5EF4-FFF2-40B4-BE49-F238E27FC236}">
                <a16:creationId xmlns:a16="http://schemas.microsoft.com/office/drawing/2014/main" id="{479B26BA-C5E8-EE84-786C-0F799F5FF66C}"/>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DF15CB5-02FD-CEA0-0E06-9F652F2AA22C}"/>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70CF5F-32F5-7F69-9E4A-3B28D5784336}"/>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8C97B80-9676-6153-97B4-62EF268FCD0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22C28A55-EB2D-2FBB-A059-65C05CC99684}"/>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E427FC35-8D1A-05A6-27BD-F9EA4FA98EFE}"/>
              </a:ext>
            </a:extLst>
          </p:cNvPr>
          <p:cNvSpPr txBox="1">
            <a:spLocks/>
          </p:cNvSpPr>
          <p:nvPr/>
        </p:nvSpPr>
        <p:spPr>
          <a:xfrm>
            <a:off x="554355" y="5094941"/>
            <a:ext cx="4435397"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can spread false information on a massive scale, undermining public confidence and democracy.</a:t>
            </a:r>
          </a:p>
          <a:p>
            <a:r>
              <a:rPr lang="en-GB" sz="1400" dirty="0">
                <a:solidFill>
                  <a:srgbClr val="282666"/>
                </a:solidFill>
              </a:rPr>
              <a:t>Example</a:t>
            </a:r>
          </a:p>
          <a:p>
            <a:r>
              <a:rPr lang="en-GB" sz="1400" b="0" dirty="0">
                <a:solidFill>
                  <a:srgbClr val="282666"/>
                </a:solidFill>
              </a:rPr>
              <a:t>Deepfakes, which are capable of creating fake, realistic content, threaten elections and political stability.</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57AC0F1C-B2B1-6C31-A2A9-4191B26495F5}"/>
              </a:ext>
            </a:extLst>
          </p:cNvPr>
          <p:cNvCxnSpPr/>
          <p:nvPr/>
        </p:nvCxnSpPr>
        <p:spPr>
          <a:xfrm>
            <a:off x="1918652" y="4891312"/>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59FAEC7-04CE-13B1-C23D-A686C141D642}"/>
              </a:ext>
            </a:extLst>
          </p:cNvPr>
          <p:cNvCxnSpPr>
            <a:cxnSpLocks/>
          </p:cNvCxnSpPr>
          <p:nvPr/>
        </p:nvCxnSpPr>
        <p:spPr>
          <a:xfrm rot="5400000">
            <a:off x="2337841" y="4413005"/>
            <a:ext cx="447991" cy="338314"/>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028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26F57-2626-4AF4-AE5B-BA557624E3CA}"/>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DC5CFDB6-9735-A9D4-E0DE-50C29E4471DE}"/>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0B86F463-007C-B59B-89FE-0ACA0F21790A}"/>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3E852906-E26A-9E3F-7488-67016C646B77}"/>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0E158EC-7347-13B5-E43B-F461FB8CD5EC}"/>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61F6752-8EE1-E1CF-8454-6F4DB161A213}"/>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FAAAB30-F165-D892-0C79-E8824F2E4779}"/>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05D7AB13-2C75-C676-D158-C9D3B21F3355}"/>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Key Ethical Concerns in AI</a:t>
            </a:r>
          </a:p>
        </p:txBody>
      </p:sp>
      <p:sp>
        <p:nvSpPr>
          <p:cNvPr id="10" name="Google Shape;267;p7">
            <a:extLst>
              <a:ext uri="{FF2B5EF4-FFF2-40B4-BE49-F238E27FC236}">
                <a16:creationId xmlns:a16="http://schemas.microsoft.com/office/drawing/2014/main" id="{22876C7D-EAA4-D5B3-3A5F-608B46DAB913}"/>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and Fairness</a:t>
            </a:r>
          </a:p>
        </p:txBody>
      </p:sp>
      <p:sp>
        <p:nvSpPr>
          <p:cNvPr id="11" name="Google Shape;267;p7">
            <a:extLst>
              <a:ext uri="{FF2B5EF4-FFF2-40B4-BE49-F238E27FC236}">
                <a16:creationId xmlns:a16="http://schemas.microsoft.com/office/drawing/2014/main" id="{89E02EB3-5077-5703-1517-E99B3FD2464E}"/>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Mis-</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55DF4143-B0DD-B0DA-F300-E82C4E39C36A}"/>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Autonomy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Control</a:t>
            </a:r>
          </a:p>
        </p:txBody>
      </p:sp>
      <p:sp>
        <p:nvSpPr>
          <p:cNvPr id="13" name="Google Shape;267;p7">
            <a:extLst>
              <a:ext uri="{FF2B5EF4-FFF2-40B4-BE49-F238E27FC236}">
                <a16:creationId xmlns:a16="http://schemas.microsoft.com/office/drawing/2014/main" id="{19B20D84-9E4F-930D-F555-5FF2CECFFC16}"/>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Transparency &amp; Accountability</a:t>
            </a:r>
          </a:p>
        </p:txBody>
      </p:sp>
      <p:sp>
        <p:nvSpPr>
          <p:cNvPr id="14" name="Google Shape;267;p7">
            <a:extLst>
              <a:ext uri="{FF2B5EF4-FFF2-40B4-BE49-F238E27FC236}">
                <a16:creationId xmlns:a16="http://schemas.microsoft.com/office/drawing/2014/main" id="{AB81ADA5-56B1-6987-62F6-3B8852764E0B}"/>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Privacy &amp; Surveillance</a:t>
            </a:r>
          </a:p>
        </p:txBody>
      </p:sp>
      <p:cxnSp>
        <p:nvCxnSpPr>
          <p:cNvPr id="16" name="Straight Arrow Connector 15">
            <a:extLst>
              <a:ext uri="{FF2B5EF4-FFF2-40B4-BE49-F238E27FC236}">
                <a16:creationId xmlns:a16="http://schemas.microsoft.com/office/drawing/2014/main" id="{CF9F4908-13D1-115E-B2DB-BB871A98BD80}"/>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61A9EE4-6E57-96D0-182B-69E4953CE617}"/>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1A32562-D03F-A590-FD46-6DE162BC2300}"/>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A14384E-4B3A-9F20-71B0-6E17B89B9FDF}"/>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F526F0C-3306-9C5C-BE20-FDEAC29EC4CD}"/>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4F3B96D7-92CC-C04A-6F25-29B5174F9EBE}"/>
              </a:ext>
            </a:extLst>
          </p:cNvPr>
          <p:cNvSpPr txBox="1">
            <a:spLocks/>
          </p:cNvSpPr>
          <p:nvPr/>
        </p:nvSpPr>
        <p:spPr>
          <a:xfrm>
            <a:off x="3436225" y="5990231"/>
            <a:ext cx="4800600"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GB" sz="1400" b="0" dirty="0">
                <a:solidFill>
                  <a:srgbClr val="282666"/>
                </a:solidFill>
              </a:rPr>
              <a:t>As AI systems become more automated, the loss of human control becomes a concern, and too much automation could lead to the loss of important critical skills.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E56FE6F9-B7D5-D50A-9A41-BA5F376297EB}"/>
              </a:ext>
            </a:extLst>
          </p:cNvPr>
          <p:cNvCxnSpPr/>
          <p:nvPr/>
        </p:nvCxnSpPr>
        <p:spPr>
          <a:xfrm>
            <a:off x="5298439" y="5887424"/>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147D19D6-B4F1-C81C-E696-F0839AC2C1C5}"/>
              </a:ext>
            </a:extLst>
          </p:cNvPr>
          <p:cNvCxnSpPr>
            <a:cxnSpLocks/>
          </p:cNvCxnSpPr>
          <p:nvPr/>
        </p:nvCxnSpPr>
        <p:spPr>
          <a:xfrm rot="16200000" flipH="1">
            <a:off x="5458258" y="5582486"/>
            <a:ext cx="495069" cy="1"/>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6143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C497-B486-7A9D-FCAD-6609C692B35D}"/>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57AC23C4-12BD-4949-1F5D-F33B3B3BA46B}"/>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D28B9FF6-39E9-44EE-606F-72482F021337}"/>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C1FA880-7443-5737-2DA2-B1922D09A7CF}"/>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E2A21036-09F7-F9F3-247F-D18170B6B004}"/>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97DC7256-7622-AB4E-F584-85ECCD78BD06}"/>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32E399D0-8392-2928-3664-2BB6E4CB750E}"/>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521BF745-47BA-6677-86EC-38BCB41DBA49}"/>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Key Ethical Concerns in AI</a:t>
            </a:r>
          </a:p>
        </p:txBody>
      </p:sp>
      <p:sp>
        <p:nvSpPr>
          <p:cNvPr id="10" name="Google Shape;267;p7">
            <a:extLst>
              <a:ext uri="{FF2B5EF4-FFF2-40B4-BE49-F238E27FC236}">
                <a16:creationId xmlns:a16="http://schemas.microsoft.com/office/drawing/2014/main" id="{62DC1B5D-BF26-9B45-6828-EFD51774EAB5}"/>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and Fairness</a:t>
            </a:r>
          </a:p>
        </p:txBody>
      </p:sp>
      <p:sp>
        <p:nvSpPr>
          <p:cNvPr id="11" name="Google Shape;267;p7">
            <a:extLst>
              <a:ext uri="{FF2B5EF4-FFF2-40B4-BE49-F238E27FC236}">
                <a16:creationId xmlns:a16="http://schemas.microsoft.com/office/drawing/2014/main" id="{25EC042E-8D42-4B7E-EA65-EB523E14B28F}"/>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Mis-</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908FB778-8510-668B-B571-FE6D95423634}"/>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Autonomy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Control</a:t>
            </a:r>
          </a:p>
        </p:txBody>
      </p:sp>
      <p:sp>
        <p:nvSpPr>
          <p:cNvPr id="13" name="Google Shape;267;p7">
            <a:extLst>
              <a:ext uri="{FF2B5EF4-FFF2-40B4-BE49-F238E27FC236}">
                <a16:creationId xmlns:a16="http://schemas.microsoft.com/office/drawing/2014/main" id="{1104378D-4B49-BE41-54D7-CFA19052C9A8}"/>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Transparency &amp; Accountability</a:t>
            </a:r>
          </a:p>
        </p:txBody>
      </p:sp>
      <p:sp>
        <p:nvSpPr>
          <p:cNvPr id="14" name="Google Shape;267;p7">
            <a:extLst>
              <a:ext uri="{FF2B5EF4-FFF2-40B4-BE49-F238E27FC236}">
                <a16:creationId xmlns:a16="http://schemas.microsoft.com/office/drawing/2014/main" id="{56532AD9-2357-C4F7-2AA9-7022A0943BC8}"/>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Privacy &amp; Surveillance</a:t>
            </a:r>
          </a:p>
        </p:txBody>
      </p:sp>
      <p:cxnSp>
        <p:nvCxnSpPr>
          <p:cNvPr id="16" name="Straight Arrow Connector 15">
            <a:extLst>
              <a:ext uri="{FF2B5EF4-FFF2-40B4-BE49-F238E27FC236}">
                <a16:creationId xmlns:a16="http://schemas.microsoft.com/office/drawing/2014/main" id="{95A04716-2F82-5DEB-5EE9-681107F850CB}"/>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407F90E4-EAF8-9502-2287-48E81B77C862}"/>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E47B81AC-855F-49A6-0608-E7EC5C6C6EAD}"/>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E7C93CF-C4D3-B6BF-46FE-F53468177679}"/>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79E4BE86-D618-8453-E304-DE57F043839B}"/>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BFC9F40F-BC5A-40D2-CC18-BFEEA030EBFF}"/>
              </a:ext>
            </a:extLst>
          </p:cNvPr>
          <p:cNvSpPr txBox="1">
            <a:spLocks/>
          </p:cNvSpPr>
          <p:nvPr/>
        </p:nvSpPr>
        <p:spPr>
          <a:xfrm>
            <a:off x="7702866" y="4942278"/>
            <a:ext cx="4095992"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Clarifying accountability is vital when AI systems make errors or cause harm, responsible for the decisions made by autonomous systems, particularly in critical areas.</a:t>
            </a:r>
          </a:p>
          <a:p>
            <a:r>
              <a:rPr lang="en-GB" sz="1400" dirty="0">
                <a:solidFill>
                  <a:srgbClr val="282666"/>
                </a:solidFill>
              </a:rPr>
              <a:t>Example- </a:t>
            </a:r>
            <a:r>
              <a:rPr lang="en-GB" sz="1400" b="0" dirty="0">
                <a:solidFill>
                  <a:srgbClr val="282666"/>
                </a:solidFill>
              </a:rPr>
              <a:t>Autonomous cars highlight AI dangers, especially in system failures, ethical dilemmas during accidents, and cyber attack vulnerabilities.</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9AA6599A-AF3B-6C70-64BA-E293E2E8EC81}"/>
              </a:ext>
            </a:extLst>
          </p:cNvPr>
          <p:cNvCxnSpPr/>
          <p:nvPr/>
        </p:nvCxnSpPr>
        <p:spPr>
          <a:xfrm>
            <a:off x="9881477" y="4756148"/>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B510D1D-4714-FEA4-3857-C086B5029FF9}"/>
              </a:ext>
            </a:extLst>
          </p:cNvPr>
          <p:cNvCxnSpPr>
            <a:cxnSpLocks/>
          </p:cNvCxnSpPr>
          <p:nvPr/>
        </p:nvCxnSpPr>
        <p:spPr>
          <a:xfrm rot="16200000" flipH="1">
            <a:off x="9855261" y="4167326"/>
            <a:ext cx="531614" cy="369178"/>
          </a:xfrm>
          <a:prstGeom prst="bentConnector3">
            <a:avLst>
              <a:gd name="adj1" fmla="val 50000"/>
            </a:avLst>
          </a:prstGeom>
          <a:ln w="38100">
            <a:solidFill>
              <a:srgbClr val="65379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984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F902F-46FF-15A9-61E4-9C49D352CCF5}"/>
            </a:ext>
          </a:extLst>
        </p:cNvPr>
        <p:cNvGrpSpPr/>
        <p:nvPr/>
      </p:nvGrpSpPr>
      <p:grpSpPr>
        <a:xfrm>
          <a:off x="0" y="0"/>
          <a:ext cx="0" cy="0"/>
          <a:chOff x="0" y="0"/>
          <a:chExt cx="0" cy="0"/>
        </a:xfrm>
      </p:grpSpPr>
      <p:sp>
        <p:nvSpPr>
          <p:cNvPr id="3" name="Flowchart: Delay 2">
            <a:extLst>
              <a:ext uri="{FF2B5EF4-FFF2-40B4-BE49-F238E27FC236}">
                <a16:creationId xmlns:a16="http://schemas.microsoft.com/office/drawing/2014/main" id="{FBB4F8E1-6823-DED4-1EF0-E35C80777A5D}"/>
              </a:ext>
            </a:extLst>
          </p:cNvPr>
          <p:cNvSpPr/>
          <p:nvPr/>
        </p:nvSpPr>
        <p:spPr>
          <a:xfrm rot="5400000">
            <a:off x="4805680" y="-1111249"/>
            <a:ext cx="2580640" cy="4800600"/>
          </a:xfrm>
          <a:prstGeom prst="flowChartDelay">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val 3">
            <a:extLst>
              <a:ext uri="{FF2B5EF4-FFF2-40B4-BE49-F238E27FC236}">
                <a16:creationId xmlns:a16="http://schemas.microsoft.com/office/drawing/2014/main" id="{866AC36F-ADB4-B212-943B-77ECA4758A51}"/>
              </a:ext>
            </a:extLst>
          </p:cNvPr>
          <p:cNvSpPr/>
          <p:nvPr/>
        </p:nvSpPr>
        <p:spPr>
          <a:xfrm>
            <a:off x="441960" y="85091"/>
            <a:ext cx="1950720" cy="1960880"/>
          </a:xfrm>
          <a:prstGeom prst="ellipse">
            <a:avLst/>
          </a:prstGeom>
          <a:solidFill>
            <a:srgbClr val="282666"/>
          </a:solidFill>
          <a:ln>
            <a:solidFill>
              <a:srgbClr val="2826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87945738-3005-5DBD-7092-5886E80A1726}"/>
              </a:ext>
            </a:extLst>
          </p:cNvPr>
          <p:cNvSpPr/>
          <p:nvPr/>
        </p:nvSpPr>
        <p:spPr>
          <a:xfrm>
            <a:off x="1791653" y="2411097"/>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C9883206-552A-EE19-2636-CFBD9D79C369}"/>
              </a:ext>
            </a:extLst>
          </p:cNvPr>
          <p:cNvSpPr/>
          <p:nvPr/>
        </p:nvSpPr>
        <p:spPr>
          <a:xfrm>
            <a:off x="4747260" y="3601722"/>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DC9C84FD-992C-2A67-0314-704DA9F2FC54}"/>
              </a:ext>
            </a:extLst>
          </p:cNvPr>
          <p:cNvSpPr/>
          <p:nvPr/>
        </p:nvSpPr>
        <p:spPr>
          <a:xfrm>
            <a:off x="8236825" y="2579371"/>
            <a:ext cx="1950720" cy="1960880"/>
          </a:xfrm>
          <a:prstGeom prst="ellipse">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967B19AF-D636-1C4F-C29C-DD3BDBB28425}"/>
              </a:ext>
            </a:extLst>
          </p:cNvPr>
          <p:cNvSpPr/>
          <p:nvPr/>
        </p:nvSpPr>
        <p:spPr>
          <a:xfrm>
            <a:off x="9550400" y="76200"/>
            <a:ext cx="1950720" cy="1960880"/>
          </a:xfrm>
          <a:prstGeom prst="ellipse">
            <a:avLst/>
          </a:prstGeom>
          <a:solidFill>
            <a:srgbClr val="28266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Google Shape;267;p7">
            <a:extLst>
              <a:ext uri="{FF2B5EF4-FFF2-40B4-BE49-F238E27FC236}">
                <a16:creationId xmlns:a16="http://schemas.microsoft.com/office/drawing/2014/main" id="{37BAB43C-72B9-5461-4A38-31AEA37ED8F4}"/>
              </a:ext>
            </a:extLst>
          </p:cNvPr>
          <p:cNvSpPr txBox="1">
            <a:spLocks/>
          </p:cNvSpPr>
          <p:nvPr/>
        </p:nvSpPr>
        <p:spPr>
          <a:xfrm>
            <a:off x="4476750" y="421640"/>
            <a:ext cx="3238500" cy="1874520"/>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3600" b="1" dirty="0">
                <a:solidFill>
                  <a:schemeClr val="bg1"/>
                </a:solidFill>
                <a:latin typeface="Calibri" panose="020F0502020204030204" pitchFamily="34" charset="0"/>
                <a:cs typeface="Calibri" panose="020F0502020204030204" pitchFamily="34" charset="0"/>
              </a:rPr>
              <a:t>Key Ethical Concerns in AI</a:t>
            </a:r>
          </a:p>
        </p:txBody>
      </p:sp>
      <p:sp>
        <p:nvSpPr>
          <p:cNvPr id="10" name="Google Shape;267;p7">
            <a:extLst>
              <a:ext uri="{FF2B5EF4-FFF2-40B4-BE49-F238E27FC236}">
                <a16:creationId xmlns:a16="http://schemas.microsoft.com/office/drawing/2014/main" id="{781046DE-307A-4482-8FC4-C96C70FABAE0}"/>
              </a:ext>
            </a:extLst>
          </p:cNvPr>
          <p:cNvSpPr txBox="1">
            <a:spLocks/>
          </p:cNvSpPr>
          <p:nvPr/>
        </p:nvSpPr>
        <p:spPr>
          <a:xfrm>
            <a:off x="536575" y="729934"/>
            <a:ext cx="176149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1. Bias and Fairness</a:t>
            </a:r>
          </a:p>
        </p:txBody>
      </p:sp>
      <p:sp>
        <p:nvSpPr>
          <p:cNvPr id="11" name="Google Shape;267;p7">
            <a:extLst>
              <a:ext uri="{FF2B5EF4-FFF2-40B4-BE49-F238E27FC236}">
                <a16:creationId xmlns:a16="http://schemas.microsoft.com/office/drawing/2014/main" id="{E07F6A80-C554-E06C-70AE-DF8767687541}"/>
              </a:ext>
            </a:extLst>
          </p:cNvPr>
          <p:cNvSpPr txBox="1">
            <a:spLocks/>
          </p:cNvSpPr>
          <p:nvPr/>
        </p:nvSpPr>
        <p:spPr>
          <a:xfrm>
            <a:off x="1642746" y="2967875"/>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2. Mis-</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information</a:t>
            </a:r>
          </a:p>
        </p:txBody>
      </p:sp>
      <p:sp>
        <p:nvSpPr>
          <p:cNvPr id="12" name="Google Shape;267;p7">
            <a:extLst>
              <a:ext uri="{FF2B5EF4-FFF2-40B4-BE49-F238E27FC236}">
                <a16:creationId xmlns:a16="http://schemas.microsoft.com/office/drawing/2014/main" id="{F5A85BCB-189B-E8C6-A814-290CC2D0E843}"/>
              </a:ext>
            </a:extLst>
          </p:cNvPr>
          <p:cNvSpPr txBox="1">
            <a:spLocks/>
          </p:cNvSpPr>
          <p:nvPr/>
        </p:nvSpPr>
        <p:spPr>
          <a:xfrm>
            <a:off x="4598353" y="4216717"/>
            <a:ext cx="2248533"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3. Autonomy </a:t>
            </a:r>
          </a:p>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&amp; Control</a:t>
            </a:r>
          </a:p>
        </p:txBody>
      </p:sp>
      <p:sp>
        <p:nvSpPr>
          <p:cNvPr id="13" name="Google Shape;267;p7">
            <a:extLst>
              <a:ext uri="{FF2B5EF4-FFF2-40B4-BE49-F238E27FC236}">
                <a16:creationId xmlns:a16="http://schemas.microsoft.com/office/drawing/2014/main" id="{56AD114F-D25C-B43B-F5AA-2C790B9878E9}"/>
              </a:ext>
            </a:extLst>
          </p:cNvPr>
          <p:cNvSpPr txBox="1">
            <a:spLocks/>
          </p:cNvSpPr>
          <p:nvPr/>
        </p:nvSpPr>
        <p:spPr>
          <a:xfrm>
            <a:off x="8177770" y="3145473"/>
            <a:ext cx="2068830" cy="1118234"/>
          </a:xfrm>
          <a:prstGeom prst="rect">
            <a:avLst/>
          </a:prstGeom>
          <a:noFill/>
          <a:ln>
            <a:noFill/>
          </a:ln>
        </p:spPr>
        <p:txBody>
          <a:bodyPr spcFirstLastPara="1" wrap="square" lIns="91425" tIns="45700" rIns="91425" bIns="45700" anchor="t" anchorCtr="0">
            <a:normAutofit fontScale="92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4. Transparency &amp; Accountability</a:t>
            </a:r>
          </a:p>
        </p:txBody>
      </p:sp>
      <p:sp>
        <p:nvSpPr>
          <p:cNvPr id="14" name="Google Shape;267;p7">
            <a:extLst>
              <a:ext uri="{FF2B5EF4-FFF2-40B4-BE49-F238E27FC236}">
                <a16:creationId xmlns:a16="http://schemas.microsoft.com/office/drawing/2014/main" id="{8A8386CD-0FE0-6B41-1A84-6642379BD562}"/>
              </a:ext>
            </a:extLst>
          </p:cNvPr>
          <p:cNvSpPr txBox="1">
            <a:spLocks/>
          </p:cNvSpPr>
          <p:nvPr/>
        </p:nvSpPr>
        <p:spPr>
          <a:xfrm>
            <a:off x="9550400" y="635320"/>
            <a:ext cx="2068830" cy="1118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chemeClr val="lt1"/>
              </a:buClr>
              <a:buSzPts val="4800"/>
            </a:pPr>
            <a:r>
              <a:rPr lang="en-US" sz="2400" b="1" dirty="0">
                <a:solidFill>
                  <a:schemeClr val="bg1"/>
                </a:solidFill>
                <a:latin typeface="Calibri" panose="020F0502020204030204" pitchFamily="34" charset="0"/>
                <a:cs typeface="Calibri" panose="020F0502020204030204" pitchFamily="34" charset="0"/>
              </a:rPr>
              <a:t>5. Privacy &amp; Surveillance</a:t>
            </a:r>
          </a:p>
        </p:txBody>
      </p:sp>
      <p:cxnSp>
        <p:nvCxnSpPr>
          <p:cNvPr id="16" name="Straight Arrow Connector 15">
            <a:extLst>
              <a:ext uri="{FF2B5EF4-FFF2-40B4-BE49-F238E27FC236}">
                <a16:creationId xmlns:a16="http://schemas.microsoft.com/office/drawing/2014/main" id="{B74FC4F5-3660-AAB9-498A-462A99745001}"/>
              </a:ext>
            </a:extLst>
          </p:cNvPr>
          <p:cNvCxnSpPr>
            <a:cxnSpLocks/>
          </p:cNvCxnSpPr>
          <p:nvPr/>
        </p:nvCxnSpPr>
        <p:spPr>
          <a:xfrm flipV="1">
            <a:off x="2267585" y="254000"/>
            <a:ext cx="1397635" cy="167640"/>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D21528DE-D7EC-DB9C-4820-BC3D484C89DD}"/>
              </a:ext>
            </a:extLst>
          </p:cNvPr>
          <p:cNvCxnSpPr>
            <a:cxnSpLocks/>
          </p:cNvCxnSpPr>
          <p:nvPr/>
        </p:nvCxnSpPr>
        <p:spPr>
          <a:xfrm flipV="1">
            <a:off x="3163331" y="2042062"/>
            <a:ext cx="727948" cy="39445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9CA7D2A-A596-B947-ECCE-7E1A387BA759}"/>
              </a:ext>
            </a:extLst>
          </p:cNvPr>
          <p:cNvCxnSpPr>
            <a:cxnSpLocks/>
          </p:cNvCxnSpPr>
          <p:nvPr/>
        </p:nvCxnSpPr>
        <p:spPr>
          <a:xfrm flipV="1">
            <a:off x="5839698" y="2611737"/>
            <a:ext cx="0" cy="857903"/>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2280FBF-EEEE-0BA5-7245-C03AEB7219DD}"/>
              </a:ext>
            </a:extLst>
          </p:cNvPr>
          <p:cNvCxnSpPr>
            <a:cxnSpLocks/>
          </p:cNvCxnSpPr>
          <p:nvPr/>
        </p:nvCxnSpPr>
        <p:spPr>
          <a:xfrm flipH="1" flipV="1">
            <a:off x="8249682" y="1966853"/>
            <a:ext cx="519668" cy="544872"/>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B1CA89D-7317-5F9C-A8D2-4124AC28AD9A}"/>
              </a:ext>
            </a:extLst>
          </p:cNvPr>
          <p:cNvCxnSpPr>
            <a:cxnSpLocks/>
          </p:cNvCxnSpPr>
          <p:nvPr/>
        </p:nvCxnSpPr>
        <p:spPr>
          <a:xfrm flipH="1" flipV="1">
            <a:off x="8550196" y="215542"/>
            <a:ext cx="1152604" cy="152758"/>
          </a:xfrm>
          <a:prstGeom prst="straightConnector1">
            <a:avLst/>
          </a:prstGeom>
          <a:ln>
            <a:solidFill>
              <a:srgbClr val="ED8623"/>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2" name="Text Placeholder 1">
            <a:extLst>
              <a:ext uri="{FF2B5EF4-FFF2-40B4-BE49-F238E27FC236}">
                <a16:creationId xmlns:a16="http://schemas.microsoft.com/office/drawing/2014/main" id="{D177AC74-452E-B9A2-55B3-A1E10831F74B}"/>
              </a:ext>
            </a:extLst>
          </p:cNvPr>
          <p:cNvSpPr txBox="1">
            <a:spLocks/>
          </p:cNvSpPr>
          <p:nvPr/>
        </p:nvSpPr>
        <p:spPr>
          <a:xfrm>
            <a:off x="10286409" y="2292355"/>
            <a:ext cx="1742556"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400" b="0" dirty="0">
                <a:solidFill>
                  <a:srgbClr val="282666"/>
                </a:solidFill>
              </a:rPr>
              <a:t>AI relies on the use of vast amounts of personal data, which raises concerns about its collection, storage and use, requiring strict protections to safeguard privacy and human rights.</a:t>
            </a:r>
          </a:p>
          <a:p>
            <a:endParaRPr lang="en-GB" sz="1400" b="0" dirty="0">
              <a:solidFill>
                <a:srgbClr val="282666"/>
              </a:solidFill>
            </a:endParaRPr>
          </a:p>
          <a:p>
            <a:r>
              <a:rPr lang="en-GB" sz="1400" dirty="0">
                <a:solidFill>
                  <a:srgbClr val="282666"/>
                </a:solidFill>
              </a:rPr>
              <a:t>Example-</a:t>
            </a:r>
            <a:r>
              <a:rPr lang="en-GB" sz="1400" b="0" dirty="0">
                <a:solidFill>
                  <a:srgbClr val="282666"/>
                </a:solidFill>
              </a:rPr>
              <a:t> AI-powered health diagnostics tools storing your data or facial recognition technologies in public.</a:t>
            </a:r>
            <a:endParaRPr lang="en-US" sz="1400" b="0" dirty="0">
              <a:solidFill>
                <a:srgbClr val="282666"/>
              </a:solidFill>
            </a:endParaRPr>
          </a:p>
        </p:txBody>
      </p:sp>
      <p:cxnSp>
        <p:nvCxnSpPr>
          <p:cNvPr id="34" name="Straight Connector 33">
            <a:extLst>
              <a:ext uri="{FF2B5EF4-FFF2-40B4-BE49-F238E27FC236}">
                <a16:creationId xmlns:a16="http://schemas.microsoft.com/office/drawing/2014/main" id="{186EBA22-14F7-8FAD-D364-5E7F84971D9D}"/>
              </a:ext>
            </a:extLst>
          </p:cNvPr>
          <p:cNvCxnSpPr/>
          <p:nvPr/>
        </p:nvCxnSpPr>
        <p:spPr>
          <a:xfrm>
            <a:off x="11076940" y="2037080"/>
            <a:ext cx="848360" cy="0"/>
          </a:xfrm>
          <a:prstGeom prst="line">
            <a:avLst/>
          </a:prstGeom>
          <a:ln w="57150">
            <a:solidFill>
              <a:srgbClr val="ED8623"/>
            </a:solidFill>
          </a:ln>
        </p:spPr>
        <p:style>
          <a:lnRef idx="1">
            <a:schemeClr val="accent1"/>
          </a:lnRef>
          <a:fillRef idx="0">
            <a:schemeClr val="accent1"/>
          </a:fillRef>
          <a:effectRef idx="0">
            <a:schemeClr val="accent1"/>
          </a:effectRef>
          <a:fontRef idx="minor">
            <a:schemeClr val="tx1"/>
          </a:fontRef>
        </p:style>
      </p:cxnSp>
      <p:cxnSp>
        <p:nvCxnSpPr>
          <p:cNvPr id="37" name="Connector: Elbow 36">
            <a:extLst>
              <a:ext uri="{FF2B5EF4-FFF2-40B4-BE49-F238E27FC236}">
                <a16:creationId xmlns:a16="http://schemas.microsoft.com/office/drawing/2014/main" id="{2988A89F-F3FD-D4F6-D94D-245DB89869EA}"/>
              </a:ext>
            </a:extLst>
          </p:cNvPr>
          <p:cNvCxnSpPr>
            <a:cxnSpLocks/>
          </p:cNvCxnSpPr>
          <p:nvPr/>
        </p:nvCxnSpPr>
        <p:spPr>
          <a:xfrm rot="16200000" flipH="1">
            <a:off x="11101887" y="1400057"/>
            <a:ext cx="681034" cy="452559"/>
          </a:xfrm>
          <a:prstGeom prst="bentConnector3">
            <a:avLst>
              <a:gd name="adj1" fmla="val 50000"/>
            </a:avLst>
          </a:prstGeom>
          <a:ln w="38100">
            <a:solidFill>
              <a:srgbClr val="2826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70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5862882" y="133799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01</a:t>
            </a:r>
            <a:endParaRPr/>
          </a:p>
        </p:txBody>
      </p:sp>
      <p:sp>
        <p:nvSpPr>
          <p:cNvPr id="252" name="Google Shape;252;p6"/>
          <p:cNvSpPr txBox="1">
            <a:spLocks noGrp="1"/>
          </p:cNvSpPr>
          <p:nvPr>
            <p:ph type="body" idx="2"/>
          </p:nvPr>
        </p:nvSpPr>
        <p:spPr>
          <a:xfrm>
            <a:off x="6698178" y="133799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282666"/>
              </a:buClr>
              <a:buSzPts val="2200"/>
              <a:buNone/>
            </a:pPr>
            <a:r>
              <a:rPr lang="en-US"/>
              <a:t>Definition of Ethics</a:t>
            </a:r>
            <a:endParaRPr/>
          </a:p>
        </p:txBody>
      </p:sp>
      <p:sp>
        <p:nvSpPr>
          <p:cNvPr id="253" name="Google Shape;253;p6"/>
          <p:cNvSpPr txBox="1">
            <a:spLocks noGrp="1"/>
          </p:cNvSpPr>
          <p:nvPr>
            <p:ph type="body" idx="3"/>
          </p:nvPr>
        </p:nvSpPr>
        <p:spPr>
          <a:xfrm>
            <a:off x="1062790" y="1265186"/>
            <a:ext cx="4732638" cy="467158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pPr>
            <a:r>
              <a:rPr lang="en-GB" dirty="0"/>
              <a:t>This module explores the role of ethics in Artificial Intelligence. Learners will discover how AI can reflect and reinforce social biases, why fairness and accountability are essential in AI design, and how to critically analyse AI-generated content. Through hands-on activities, they will examine stereotypes in AI image tools and reflect on how diverse perspectives can help build more inclusive and responsible technologies.</a:t>
            </a:r>
            <a:endParaRPr lang="en-US" dirty="0"/>
          </a:p>
        </p:txBody>
      </p:sp>
      <p:sp>
        <p:nvSpPr>
          <p:cNvPr id="254" name="Google Shape;254;p6"/>
          <p:cNvSpPr txBox="1">
            <a:spLocks noGrp="1"/>
          </p:cNvSpPr>
          <p:nvPr>
            <p:ph type="body" idx="4"/>
          </p:nvPr>
        </p:nvSpPr>
        <p:spPr>
          <a:xfrm>
            <a:off x="5884585" y="2252978"/>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55" name="Google Shape;255;p6"/>
          <p:cNvSpPr txBox="1">
            <a:spLocks noGrp="1"/>
          </p:cNvSpPr>
          <p:nvPr>
            <p:ph type="body" idx="5"/>
          </p:nvPr>
        </p:nvSpPr>
        <p:spPr>
          <a:xfrm>
            <a:off x="6719881" y="2252978"/>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Definition of Ethics in AI</a:t>
            </a:r>
            <a:endParaRPr lang="fr-FR"/>
          </a:p>
        </p:txBody>
      </p:sp>
      <p:sp>
        <p:nvSpPr>
          <p:cNvPr id="256" name="Google Shape;256;p6"/>
          <p:cNvSpPr txBox="1">
            <a:spLocks noGrp="1"/>
          </p:cNvSpPr>
          <p:nvPr>
            <p:ph type="body" idx="6"/>
          </p:nvPr>
        </p:nvSpPr>
        <p:spPr>
          <a:xfrm>
            <a:off x="5891164" y="316796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57" name="Google Shape;257;p6"/>
          <p:cNvSpPr txBox="1">
            <a:spLocks noGrp="1"/>
          </p:cNvSpPr>
          <p:nvPr>
            <p:ph type="body" idx="7"/>
          </p:nvPr>
        </p:nvSpPr>
        <p:spPr>
          <a:xfrm>
            <a:off x="6726460" y="3167965"/>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a:t>General overview of ethical issues raised by AI</a:t>
            </a:r>
            <a:endParaRPr lang="fr-FR"/>
          </a:p>
        </p:txBody>
      </p:sp>
      <p:sp>
        <p:nvSpPr>
          <p:cNvPr id="258" name="Google Shape;258;p6"/>
          <p:cNvSpPr txBox="1">
            <a:spLocks noGrp="1"/>
          </p:cNvSpPr>
          <p:nvPr>
            <p:ph type="body" idx="8"/>
          </p:nvPr>
        </p:nvSpPr>
        <p:spPr>
          <a:xfrm>
            <a:off x="5912867" y="408295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59" name="Google Shape;259;p6"/>
          <p:cNvSpPr txBox="1">
            <a:spLocks noGrp="1"/>
          </p:cNvSpPr>
          <p:nvPr>
            <p:ph type="body" idx="9"/>
          </p:nvPr>
        </p:nvSpPr>
        <p:spPr>
          <a:xfrm>
            <a:off x="6748163" y="4082953"/>
            <a:ext cx="4608000" cy="689519"/>
          </a:xfrm>
          <a:prstGeom prst="rect">
            <a:avLst/>
          </a:prstGeom>
          <a:noFill/>
          <a:ln>
            <a:noFill/>
          </a:ln>
        </p:spPr>
        <p:txBody>
          <a:bodyPr spcFirstLastPara="1" wrap="square" lIns="91425" tIns="45700" rIns="91425" bIns="45700" anchor="ctr" anchorCtr="0">
            <a:noAutofit/>
          </a:bodyPr>
          <a:lstStyle/>
          <a:p>
            <a:pPr marL="0" indent="0">
              <a:spcBef>
                <a:spcPts val="0"/>
              </a:spcBef>
            </a:pPr>
            <a:r>
              <a:rPr lang="en-US" dirty="0"/>
              <a:t>AI &amp; Biases – Activities</a:t>
            </a:r>
          </a:p>
        </p:txBody>
      </p:sp>
      <p:sp>
        <p:nvSpPr>
          <p:cNvPr id="260" name="Google Shape;260;p6"/>
          <p:cNvSpPr txBox="1">
            <a:spLocks noGrp="1"/>
          </p:cNvSpPr>
          <p:nvPr>
            <p:ph type="body" idx="13"/>
          </p:nvPr>
        </p:nvSpPr>
        <p:spPr>
          <a:xfrm>
            <a:off x="5891164" y="4997940"/>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61" name="Google Shape;261;p6"/>
          <p:cNvSpPr txBox="1">
            <a:spLocks noGrp="1"/>
          </p:cNvSpPr>
          <p:nvPr>
            <p:ph type="body" idx="14"/>
          </p:nvPr>
        </p:nvSpPr>
        <p:spPr>
          <a:xfrm>
            <a:off x="6726460" y="4997940"/>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solidFill>
                  <a:srgbClr val="282666"/>
                </a:solidFill>
              </a:rPr>
              <a:t>Key terms and recap</a:t>
            </a:r>
            <a:endParaRPr dirty="0">
              <a:solidFill>
                <a:srgbClr val="282666"/>
              </a:solidFill>
            </a:endParaRPr>
          </a:p>
        </p:txBody>
      </p:sp>
      <p:sp>
        <p:nvSpPr>
          <p:cNvPr id="262" name="Google Shape;262;p6"/>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a:lnSpc>
                <a:spcPct val="90000"/>
              </a:lnSpc>
              <a:spcBef>
                <a:spcPts val="0"/>
              </a:spcBef>
              <a:spcAft>
                <a:spcPts val="0"/>
              </a:spcAft>
              <a:buNone/>
            </a:pPr>
            <a:r>
              <a:rPr lang="en-US" dirty="0"/>
              <a:t>Module Overview</a:t>
            </a:r>
            <a:endParaRPr lang="fr-FR" dirty="0"/>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97ABE953-9638-FE07-75E8-47792AC0FFFC}"/>
              </a:ext>
            </a:extLst>
          </p:cNvPr>
          <p:cNvSpPr>
            <a:spLocks noGrp="1"/>
          </p:cNvSpPr>
          <p:nvPr>
            <p:ph type="body" idx="1"/>
          </p:nvPr>
        </p:nvSpPr>
        <p:spPr>
          <a:xfrm>
            <a:off x="598843" y="4962467"/>
            <a:ext cx="3334477" cy="1049221"/>
          </a:xfrm>
        </p:spPr>
        <p:txBody>
          <a:bodyPr/>
          <a:lstStyle/>
          <a:p>
            <a:r>
              <a:rPr lang="fr-FR" dirty="0"/>
              <a:t>What about the </a:t>
            </a:r>
            <a:r>
              <a:rPr lang="fr-FR" dirty="0" err="1"/>
              <a:t>environment</a:t>
            </a:r>
            <a:r>
              <a:rPr lang="fr-FR" dirty="0"/>
              <a:t>?</a:t>
            </a:r>
          </a:p>
        </p:txBody>
      </p:sp>
      <p:sp>
        <p:nvSpPr>
          <p:cNvPr id="4" name="Espace réservé du texte 3">
            <a:extLst>
              <a:ext uri="{FF2B5EF4-FFF2-40B4-BE49-F238E27FC236}">
                <a16:creationId xmlns:a16="http://schemas.microsoft.com/office/drawing/2014/main" id="{8DBA5C9A-8FCC-8220-3732-2552DBDADA9A}"/>
              </a:ext>
            </a:extLst>
          </p:cNvPr>
          <p:cNvSpPr>
            <a:spLocks noGrp="1"/>
          </p:cNvSpPr>
          <p:nvPr>
            <p:ph type="body" idx="3"/>
          </p:nvPr>
        </p:nvSpPr>
        <p:spPr>
          <a:xfrm>
            <a:off x="414351" y="3942487"/>
            <a:ext cx="3062495" cy="608248"/>
          </a:xfrm>
        </p:spPr>
        <p:txBody>
          <a:bodyPr/>
          <a:lstStyle/>
          <a:p>
            <a:r>
              <a:rPr lang="fr-FR" dirty="0"/>
              <a:t>AI &amp; </a:t>
            </a:r>
            <a:r>
              <a:rPr lang="fr-FR" dirty="0" err="1"/>
              <a:t>Ethics</a:t>
            </a:r>
            <a:endParaRPr lang="fr-FR" dirty="0"/>
          </a:p>
        </p:txBody>
      </p:sp>
      <p:sp>
        <p:nvSpPr>
          <p:cNvPr id="5" name="Espace réservé du texte 4">
            <a:extLst>
              <a:ext uri="{FF2B5EF4-FFF2-40B4-BE49-F238E27FC236}">
                <a16:creationId xmlns:a16="http://schemas.microsoft.com/office/drawing/2014/main" id="{89E91D96-5394-CF40-5D8C-E588F6F6ECFC}"/>
              </a:ext>
            </a:extLst>
          </p:cNvPr>
          <p:cNvSpPr>
            <a:spLocks noGrp="1"/>
          </p:cNvSpPr>
          <p:nvPr>
            <p:ph type="body" idx="4"/>
          </p:nvPr>
        </p:nvSpPr>
        <p:spPr>
          <a:xfrm>
            <a:off x="6454185" y="5767661"/>
            <a:ext cx="3608993" cy="488053"/>
          </a:xfrm>
        </p:spPr>
        <p:txBody>
          <a:bodyPr/>
          <a:lstStyle/>
          <a:p>
            <a:pPr algn="ctr"/>
            <a:r>
              <a:rPr lang="fr-FR" sz="2400" b="1" dirty="0">
                <a:solidFill>
                  <a:srgbClr val="002060"/>
                </a:solidFill>
                <a:hlinkClick r:id="rId2">
                  <a:extLst>
                    <a:ext uri="{A12FA001-AC4F-418D-AE19-62706E023703}">
                      <ahyp:hlinkClr xmlns:ahyp="http://schemas.microsoft.com/office/drawing/2018/hyperlinkcolor" val="tx"/>
                    </a:ext>
                  </a:extLst>
                </a:hlinkClick>
              </a:rPr>
              <a:t>Find out more!</a:t>
            </a:r>
            <a:endParaRPr lang="fr-FR" sz="2400" b="1" dirty="0">
              <a:solidFill>
                <a:srgbClr val="002060"/>
              </a:solidFill>
            </a:endParaRPr>
          </a:p>
        </p:txBody>
      </p:sp>
      <p:sp>
        <p:nvSpPr>
          <p:cNvPr id="6" name="Espace réservé du texte 3">
            <a:extLst>
              <a:ext uri="{FF2B5EF4-FFF2-40B4-BE49-F238E27FC236}">
                <a16:creationId xmlns:a16="http://schemas.microsoft.com/office/drawing/2014/main" id="{38C1E089-4F6C-920D-B309-20F759D8189E}"/>
              </a:ext>
            </a:extLst>
          </p:cNvPr>
          <p:cNvSpPr txBox="1">
            <a:spLocks/>
          </p:cNvSpPr>
          <p:nvPr/>
        </p:nvSpPr>
        <p:spPr>
          <a:xfrm>
            <a:off x="5225776" y="384938"/>
            <a:ext cx="6444263" cy="52201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71500" indent="-342900">
              <a:buFont typeface="Arial" panose="020B0604020202020204" pitchFamily="34" charset="0"/>
              <a:buChar char="•"/>
            </a:pPr>
            <a:r>
              <a:rPr lang="en-US" sz="2400" b="0" dirty="0">
                <a:solidFill>
                  <a:srgbClr val="282666"/>
                </a:solidFill>
                <a:cs typeface="Arial"/>
              </a:rPr>
              <a:t>AI &amp; also include </a:t>
            </a:r>
            <a:r>
              <a:rPr lang="en-US" sz="2400" dirty="0">
                <a:solidFill>
                  <a:srgbClr val="282666"/>
                </a:solidFill>
                <a:cs typeface="Arial"/>
              </a:rPr>
              <a:t>environmental responsibility</a:t>
            </a:r>
            <a:r>
              <a:rPr lang="en-US" sz="2400" b="0" dirty="0">
                <a:solidFill>
                  <a:srgbClr val="282666"/>
                </a:solidFill>
                <a:cs typeface="Arial"/>
              </a:rPr>
              <a:t>. As AI models become more powerful, they often require massive computational resources, leading to significant energy consumption. Training large models or running them at scale can have a notable carbon footprint, raising </a:t>
            </a:r>
            <a:r>
              <a:rPr lang="en-US" sz="2400" dirty="0">
                <a:solidFill>
                  <a:srgbClr val="282666"/>
                </a:solidFill>
                <a:cs typeface="Arial"/>
              </a:rPr>
              <a:t>ethical questions about sustainability and the responsible use of technology</a:t>
            </a:r>
            <a:r>
              <a:rPr lang="en-US" sz="2400" b="0" dirty="0">
                <a:solidFill>
                  <a:srgbClr val="282666"/>
                </a:solidFill>
                <a:cs typeface="Arial"/>
              </a:rPr>
              <a:t>. Developers and </a:t>
            </a:r>
            <a:r>
              <a:rPr lang="en-US" sz="2400" b="0" dirty="0" err="1">
                <a:solidFill>
                  <a:srgbClr val="282666"/>
                </a:solidFill>
                <a:cs typeface="Arial"/>
              </a:rPr>
              <a:t>organisations</a:t>
            </a:r>
            <a:r>
              <a:rPr lang="en-US" sz="2400" b="0" dirty="0">
                <a:solidFill>
                  <a:srgbClr val="282666"/>
                </a:solidFill>
                <a:cs typeface="Arial"/>
              </a:rPr>
              <a:t> are increasingly called to balance innovation with energy efficiency, exploring greener AI practices and more transparent reporting on environmental impact.</a:t>
            </a:r>
            <a:br>
              <a:rPr lang="en-US" sz="2400" b="0" dirty="0"/>
            </a:br>
            <a:endParaRPr lang="en-US" sz="2400" b="0" dirty="0"/>
          </a:p>
        </p:txBody>
      </p:sp>
      <p:pic>
        <p:nvPicPr>
          <p:cNvPr id="9" name="Espace réservé pour une image  7" descr="Une image contenant moulin à vent, texte, illustration&#10;&#10;Le contenu généré par l’IA peut être incorrect.">
            <a:extLst>
              <a:ext uri="{FF2B5EF4-FFF2-40B4-BE49-F238E27FC236}">
                <a16:creationId xmlns:a16="http://schemas.microsoft.com/office/drawing/2014/main" id="{86A40F75-CD55-DDC1-6F3D-0A757DB1A7AA}"/>
              </a:ext>
            </a:extLst>
          </p:cNvPr>
          <p:cNvPicPr>
            <a:picLocks noChangeAspect="1"/>
          </p:cNvPicPr>
          <p:nvPr/>
        </p:nvPicPr>
        <p:blipFill>
          <a:blip r:embed="rId3"/>
          <a:srcRect t="15271" b="15271"/>
          <a:stretch>
            <a:fillRect/>
          </a:stretch>
        </p:blipFill>
        <p:spPr>
          <a:xfrm flipH="1">
            <a:off x="0" y="80676"/>
            <a:ext cx="5225776" cy="362971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2717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267;p7">
            <a:extLst>
              <a:ext uri="{FF2B5EF4-FFF2-40B4-BE49-F238E27FC236}">
                <a16:creationId xmlns:a16="http://schemas.microsoft.com/office/drawing/2014/main" id="{3315980A-E4F0-D57A-4863-438180C398B8}"/>
              </a:ext>
            </a:extLst>
          </p:cNvPr>
          <p:cNvSpPr txBox="1">
            <a:spLocks/>
          </p:cNvSpPr>
          <p:nvPr/>
        </p:nvSpPr>
        <p:spPr>
          <a:xfrm>
            <a:off x="481728" y="253998"/>
            <a:ext cx="9338783" cy="64306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GB" sz="3600" b="1" dirty="0">
                <a:solidFill>
                  <a:srgbClr val="653795"/>
                </a:solidFill>
                <a:latin typeface="Calibri" panose="020F0502020204030204" pitchFamily="34" charset="0"/>
                <a:cs typeface="Calibri" panose="020F0502020204030204" pitchFamily="34" charset="0"/>
              </a:rPr>
              <a:t>Why Does Ethics in AI Matter?</a:t>
            </a:r>
            <a:endParaRPr lang="en-US" sz="3600" b="1" dirty="0">
              <a:solidFill>
                <a:srgbClr val="653795"/>
              </a:solidFill>
              <a:latin typeface="Calibri" panose="020F0502020204030204" pitchFamily="34" charset="0"/>
              <a:cs typeface="Calibri" panose="020F0502020204030204" pitchFamily="34" charset="0"/>
            </a:endParaRPr>
          </a:p>
        </p:txBody>
      </p:sp>
      <p:sp>
        <p:nvSpPr>
          <p:cNvPr id="3" name="Speech Bubble: Rectangle with Corners Rounded 2">
            <a:extLst>
              <a:ext uri="{FF2B5EF4-FFF2-40B4-BE49-F238E27FC236}">
                <a16:creationId xmlns:a16="http://schemas.microsoft.com/office/drawing/2014/main" id="{96786FE8-9E2E-C416-0E21-65266175EAAD}"/>
              </a:ext>
            </a:extLst>
          </p:cNvPr>
          <p:cNvSpPr/>
          <p:nvPr/>
        </p:nvSpPr>
        <p:spPr>
          <a:xfrm>
            <a:off x="373064" y="1213818"/>
            <a:ext cx="4106545" cy="2888429"/>
          </a:xfrm>
          <a:prstGeom prst="wedgeRoundRectCallout">
            <a:avLst>
              <a:gd name="adj1" fmla="val -20207"/>
              <a:gd name="adj2" fmla="val 87300"/>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1">
            <a:extLst>
              <a:ext uri="{FF2B5EF4-FFF2-40B4-BE49-F238E27FC236}">
                <a16:creationId xmlns:a16="http://schemas.microsoft.com/office/drawing/2014/main" id="{7A612B31-6233-066F-C440-597FF7F1E1ED}"/>
              </a:ext>
            </a:extLst>
          </p:cNvPr>
          <p:cNvSpPr txBox="1">
            <a:spLocks/>
          </p:cNvSpPr>
          <p:nvPr/>
        </p:nvSpPr>
        <p:spPr>
          <a:xfrm>
            <a:off x="615320" y="1501286"/>
            <a:ext cx="3555284"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PREVENTS HARM</a:t>
            </a:r>
          </a:p>
          <a:p>
            <a:endParaRPr lang="en-GB" sz="2400" dirty="0">
              <a:solidFill>
                <a:schemeClr val="bg1"/>
              </a:solidFill>
            </a:endParaRPr>
          </a:p>
          <a:p>
            <a:r>
              <a:rPr lang="en-GB" sz="2400" b="0" dirty="0">
                <a:solidFill>
                  <a:schemeClr val="bg1"/>
                </a:solidFill>
              </a:rPr>
              <a:t>Avoids unintended consequences such as reinforcing societal biases or causing physical harm.</a:t>
            </a:r>
            <a:endParaRPr lang="en-US" sz="2400" b="0" dirty="0">
              <a:solidFill>
                <a:schemeClr val="bg1"/>
              </a:solidFill>
            </a:endParaRPr>
          </a:p>
        </p:txBody>
      </p:sp>
      <p:sp>
        <p:nvSpPr>
          <p:cNvPr id="5" name="Speech Bubble: Oval 4">
            <a:extLst>
              <a:ext uri="{FF2B5EF4-FFF2-40B4-BE49-F238E27FC236}">
                <a16:creationId xmlns:a16="http://schemas.microsoft.com/office/drawing/2014/main" id="{9D1A58E2-A342-BB64-BD0E-9E90938E51D9}"/>
              </a:ext>
            </a:extLst>
          </p:cNvPr>
          <p:cNvSpPr/>
          <p:nvPr/>
        </p:nvSpPr>
        <p:spPr>
          <a:xfrm>
            <a:off x="4612643" y="1623206"/>
            <a:ext cx="3759200" cy="3438861"/>
          </a:xfrm>
          <a:prstGeom prst="wedgeEllipseCallout">
            <a:avLst/>
          </a:prstGeom>
          <a:solidFill>
            <a:srgbClr val="ED8623"/>
          </a:solidFill>
          <a:ln>
            <a:solidFill>
              <a:srgbClr val="ED862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 Placeholder 1">
            <a:extLst>
              <a:ext uri="{FF2B5EF4-FFF2-40B4-BE49-F238E27FC236}">
                <a16:creationId xmlns:a16="http://schemas.microsoft.com/office/drawing/2014/main" id="{D8D81E7D-E85C-B632-FC49-E8CC6D89A2F1}"/>
              </a:ext>
            </a:extLst>
          </p:cNvPr>
          <p:cNvSpPr txBox="1">
            <a:spLocks/>
          </p:cNvSpPr>
          <p:nvPr/>
        </p:nvSpPr>
        <p:spPr>
          <a:xfrm>
            <a:off x="5151120" y="2339188"/>
            <a:ext cx="2924175"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BUILDS TRUST</a:t>
            </a:r>
          </a:p>
          <a:p>
            <a:endParaRPr lang="en-GB" sz="2400" b="0" dirty="0">
              <a:solidFill>
                <a:schemeClr val="bg1"/>
              </a:solidFill>
            </a:endParaRPr>
          </a:p>
          <a:p>
            <a:r>
              <a:rPr lang="en-GB" sz="2400" b="0" dirty="0">
                <a:solidFill>
                  <a:schemeClr val="bg1"/>
                </a:solidFill>
              </a:rPr>
              <a:t>Ensures AI systems are reliable and foster user confidence.</a:t>
            </a:r>
            <a:endParaRPr lang="en-US" sz="2400" b="0" dirty="0">
              <a:solidFill>
                <a:schemeClr val="bg1"/>
              </a:solidFill>
            </a:endParaRPr>
          </a:p>
        </p:txBody>
      </p:sp>
      <p:sp>
        <p:nvSpPr>
          <p:cNvPr id="8" name="Speech Bubble: Rectangle with Corners Rounded 7">
            <a:extLst>
              <a:ext uri="{FF2B5EF4-FFF2-40B4-BE49-F238E27FC236}">
                <a16:creationId xmlns:a16="http://schemas.microsoft.com/office/drawing/2014/main" id="{9B3BBA37-DDAE-8243-0A04-2199D94FE827}"/>
              </a:ext>
            </a:extLst>
          </p:cNvPr>
          <p:cNvSpPr/>
          <p:nvPr/>
        </p:nvSpPr>
        <p:spPr>
          <a:xfrm flipH="1">
            <a:off x="8444287" y="3106569"/>
            <a:ext cx="3576320" cy="2935639"/>
          </a:xfrm>
          <a:prstGeom prst="wedgeRoundRectCallout">
            <a:avLst>
              <a:gd name="adj1" fmla="val -20265"/>
              <a:gd name="adj2" fmla="val 76663"/>
              <a:gd name="adj3" fmla="val 16667"/>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 Placeholder 1">
            <a:extLst>
              <a:ext uri="{FF2B5EF4-FFF2-40B4-BE49-F238E27FC236}">
                <a16:creationId xmlns:a16="http://schemas.microsoft.com/office/drawing/2014/main" id="{85A4EED5-9F6C-E9CF-91D1-970A7EC26CBE}"/>
              </a:ext>
            </a:extLst>
          </p:cNvPr>
          <p:cNvSpPr txBox="1">
            <a:spLocks/>
          </p:cNvSpPr>
          <p:nvPr/>
        </p:nvSpPr>
        <p:spPr>
          <a:xfrm>
            <a:off x="8653043" y="3429000"/>
            <a:ext cx="3409528" cy="1763059"/>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bg1"/>
                </a:solidFill>
              </a:rPr>
              <a:t>SUPPORTS RESPONSIBLE INNOVATION</a:t>
            </a:r>
          </a:p>
          <a:p>
            <a:endParaRPr lang="en-GB" sz="2400" b="0" dirty="0">
              <a:solidFill>
                <a:schemeClr val="bg1"/>
              </a:solidFill>
            </a:endParaRPr>
          </a:p>
          <a:p>
            <a:r>
              <a:rPr lang="en-GB" sz="2400" b="0" dirty="0">
                <a:solidFill>
                  <a:schemeClr val="bg1"/>
                </a:solidFill>
              </a:rPr>
              <a:t>Encourages responsible AI adoption while addressing risks.</a:t>
            </a:r>
            <a:endParaRPr lang="en-US" sz="2400" b="0" dirty="0">
              <a:solidFill>
                <a:schemeClr val="bg1"/>
              </a:solidFill>
            </a:endParaRPr>
          </a:p>
        </p:txBody>
      </p:sp>
      <p:pic>
        <p:nvPicPr>
          <p:cNvPr id="11" name="Picture 10">
            <a:extLst>
              <a:ext uri="{FF2B5EF4-FFF2-40B4-BE49-F238E27FC236}">
                <a16:creationId xmlns:a16="http://schemas.microsoft.com/office/drawing/2014/main" id="{9C0C5EC1-D0CF-7E24-402E-628C8C74390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653043" y="0"/>
            <a:ext cx="3698240" cy="3698240"/>
          </a:xfrm>
          <a:prstGeom prst="rect">
            <a:avLst/>
          </a:prstGeom>
        </p:spPr>
      </p:pic>
    </p:spTree>
    <p:extLst>
      <p:ext uri="{BB962C8B-B14F-4D97-AF65-F5344CB8AC3E}">
        <p14:creationId xmlns:p14="http://schemas.microsoft.com/office/powerpoint/2010/main" val="22090294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9"/>
          <p:cNvSpPr/>
          <p:nvPr/>
        </p:nvSpPr>
        <p:spPr>
          <a:xfrm>
            <a:off x="149032" y="87451"/>
            <a:ext cx="3223901" cy="3223901"/>
          </a:xfrm>
          <a:custGeom>
            <a:avLst/>
            <a:gdLst/>
            <a:ahLst/>
            <a:cxnLst/>
            <a:rect l="l" t="t" r="r" b="b"/>
            <a:pathLst>
              <a:path w="4964" h="4964" extrusionOk="0">
                <a:moveTo>
                  <a:pt x="2258" y="4839"/>
                </a:moveTo>
                <a:lnTo>
                  <a:pt x="123" y="2705"/>
                </a:lnTo>
                <a:lnTo>
                  <a:pt x="123" y="2705"/>
                </a:lnTo>
                <a:cubicBezTo>
                  <a:pt x="0" y="2581"/>
                  <a:pt x="0" y="2381"/>
                  <a:pt x="123" y="2257"/>
                </a:cubicBezTo>
                <a:lnTo>
                  <a:pt x="2258" y="124"/>
                </a:lnTo>
                <a:lnTo>
                  <a:pt x="2258" y="124"/>
                </a:lnTo>
                <a:cubicBezTo>
                  <a:pt x="2381" y="0"/>
                  <a:pt x="2582" y="0"/>
                  <a:pt x="2705" y="124"/>
                </a:cubicBezTo>
                <a:lnTo>
                  <a:pt x="4840" y="2257"/>
                </a:lnTo>
                <a:lnTo>
                  <a:pt x="4840" y="2257"/>
                </a:lnTo>
                <a:cubicBezTo>
                  <a:pt x="4963" y="2381"/>
                  <a:pt x="4963" y="2581"/>
                  <a:pt x="4840" y="2705"/>
                </a:cubicBezTo>
                <a:lnTo>
                  <a:pt x="2705" y="4839"/>
                </a:lnTo>
                <a:lnTo>
                  <a:pt x="2705" y="4839"/>
                </a:lnTo>
                <a:cubicBezTo>
                  <a:pt x="2582" y="4963"/>
                  <a:pt x="2381" y="4963"/>
                  <a:pt x="2258" y="4839"/>
                </a:cubicBezTo>
              </a:path>
            </a:pathLst>
          </a:custGeom>
          <a:noFill/>
          <a:ln w="11150" cap="flat" cmpd="sng">
            <a:solidFill>
              <a:srgbClr val="653795"/>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5" name="Google Shape;415;p19"/>
          <p:cNvSpPr/>
          <p:nvPr/>
        </p:nvSpPr>
        <p:spPr>
          <a:xfrm>
            <a:off x="3364452" y="3526642"/>
            <a:ext cx="3221037" cy="3223901"/>
          </a:xfrm>
          <a:custGeom>
            <a:avLst/>
            <a:gdLst/>
            <a:ahLst/>
            <a:cxnLst/>
            <a:rect l="l" t="t" r="r" b="b"/>
            <a:pathLst>
              <a:path w="4963" h="4964" extrusionOk="0">
                <a:moveTo>
                  <a:pt x="2258" y="4839"/>
                </a:moveTo>
                <a:lnTo>
                  <a:pt x="124" y="2705"/>
                </a:lnTo>
                <a:lnTo>
                  <a:pt x="124" y="2705"/>
                </a:lnTo>
                <a:cubicBezTo>
                  <a:pt x="0" y="2581"/>
                  <a:pt x="0" y="2381"/>
                  <a:pt x="124" y="2257"/>
                </a:cubicBezTo>
                <a:lnTo>
                  <a:pt x="2258" y="124"/>
                </a:lnTo>
                <a:lnTo>
                  <a:pt x="2258" y="124"/>
                </a:lnTo>
                <a:cubicBezTo>
                  <a:pt x="2382" y="0"/>
                  <a:pt x="2582" y="0"/>
                  <a:pt x="2705" y="124"/>
                </a:cubicBezTo>
                <a:lnTo>
                  <a:pt x="4839" y="2257"/>
                </a:lnTo>
                <a:lnTo>
                  <a:pt x="4839" y="2257"/>
                </a:lnTo>
                <a:cubicBezTo>
                  <a:pt x="4962" y="2381"/>
                  <a:pt x="4962" y="2581"/>
                  <a:pt x="4839" y="2705"/>
                </a:cubicBezTo>
                <a:lnTo>
                  <a:pt x="2705" y="4839"/>
                </a:lnTo>
                <a:lnTo>
                  <a:pt x="2705" y="4839"/>
                </a:lnTo>
                <a:cubicBezTo>
                  <a:pt x="2582" y="4963"/>
                  <a:pt x="2382" y="4963"/>
                  <a:pt x="2258" y="4839"/>
                </a:cubicBezTo>
              </a:path>
            </a:pathLst>
          </a:custGeom>
          <a:noFill/>
          <a:ln w="11150" cap="flat" cmpd="sng">
            <a:solidFill>
              <a:srgbClr val="ED8623"/>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6" name="Google Shape;416;p19"/>
          <p:cNvSpPr/>
          <p:nvPr/>
        </p:nvSpPr>
        <p:spPr>
          <a:xfrm>
            <a:off x="6897732" y="118765"/>
            <a:ext cx="3221039" cy="3223901"/>
          </a:xfrm>
          <a:custGeom>
            <a:avLst/>
            <a:gdLst/>
            <a:ahLst/>
            <a:cxnLst/>
            <a:rect l="l" t="t" r="r" b="b"/>
            <a:pathLst>
              <a:path w="4963" h="4964" extrusionOk="0">
                <a:moveTo>
                  <a:pt x="2257" y="4839"/>
                </a:moveTo>
                <a:lnTo>
                  <a:pt x="123" y="2705"/>
                </a:lnTo>
                <a:lnTo>
                  <a:pt x="123" y="2705"/>
                </a:lnTo>
                <a:cubicBezTo>
                  <a:pt x="0" y="2581"/>
                  <a:pt x="0" y="2381"/>
                  <a:pt x="123" y="2257"/>
                </a:cubicBezTo>
                <a:lnTo>
                  <a:pt x="2257" y="124"/>
                </a:lnTo>
                <a:lnTo>
                  <a:pt x="2257" y="124"/>
                </a:lnTo>
                <a:cubicBezTo>
                  <a:pt x="2380" y="0"/>
                  <a:pt x="2581" y="0"/>
                  <a:pt x="2704" y="124"/>
                </a:cubicBezTo>
                <a:lnTo>
                  <a:pt x="4839" y="2257"/>
                </a:lnTo>
                <a:lnTo>
                  <a:pt x="4839" y="2257"/>
                </a:lnTo>
                <a:cubicBezTo>
                  <a:pt x="4962" y="2381"/>
                  <a:pt x="4962" y="2581"/>
                  <a:pt x="4839" y="2705"/>
                </a:cubicBezTo>
                <a:lnTo>
                  <a:pt x="2704" y="4839"/>
                </a:lnTo>
                <a:lnTo>
                  <a:pt x="2704" y="4839"/>
                </a:lnTo>
                <a:cubicBezTo>
                  <a:pt x="2581" y="4963"/>
                  <a:pt x="2380" y="4963"/>
                  <a:pt x="2257" y="4839"/>
                </a:cubicBezTo>
              </a:path>
            </a:pathLst>
          </a:custGeom>
          <a:noFill/>
          <a:ln w="11150" cap="flat" cmpd="sng">
            <a:solidFill>
              <a:srgbClr val="41296C"/>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8" name="Google Shape;418;p19"/>
          <p:cNvSpPr/>
          <p:nvPr/>
        </p:nvSpPr>
        <p:spPr>
          <a:xfrm>
            <a:off x="362754" y="290734"/>
            <a:ext cx="2820197" cy="2820198"/>
          </a:xfrm>
          <a:custGeom>
            <a:avLst/>
            <a:gdLst/>
            <a:ahLst/>
            <a:cxnLst/>
            <a:rect l="l" t="t" r="r" b="b"/>
            <a:pathLst>
              <a:path w="4344" h="4343" extrusionOk="0">
                <a:moveTo>
                  <a:pt x="1948" y="4218"/>
                </a:moveTo>
                <a:lnTo>
                  <a:pt x="123" y="2394"/>
                </a:lnTo>
                <a:lnTo>
                  <a:pt x="123" y="2394"/>
                </a:lnTo>
                <a:cubicBezTo>
                  <a:pt x="0" y="2270"/>
                  <a:pt x="0" y="2070"/>
                  <a:pt x="123" y="1946"/>
                </a:cubicBezTo>
                <a:lnTo>
                  <a:pt x="1948" y="123"/>
                </a:lnTo>
                <a:lnTo>
                  <a:pt x="1948" y="123"/>
                </a:lnTo>
                <a:cubicBezTo>
                  <a:pt x="2071" y="0"/>
                  <a:pt x="2272" y="0"/>
                  <a:pt x="2395" y="123"/>
                </a:cubicBezTo>
                <a:lnTo>
                  <a:pt x="4219" y="1946"/>
                </a:lnTo>
                <a:lnTo>
                  <a:pt x="4219" y="1946"/>
                </a:lnTo>
                <a:cubicBezTo>
                  <a:pt x="4343" y="2070"/>
                  <a:pt x="4343" y="2270"/>
                  <a:pt x="4219" y="2394"/>
                </a:cubicBezTo>
                <a:lnTo>
                  <a:pt x="2395" y="4218"/>
                </a:lnTo>
                <a:lnTo>
                  <a:pt x="2395" y="4218"/>
                </a:lnTo>
                <a:cubicBezTo>
                  <a:pt x="2272" y="4342"/>
                  <a:pt x="2071" y="4342"/>
                  <a:pt x="1948" y="4218"/>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9" name="Google Shape;419;p19"/>
          <p:cNvSpPr/>
          <p:nvPr/>
        </p:nvSpPr>
        <p:spPr>
          <a:xfrm>
            <a:off x="3564871" y="3732787"/>
            <a:ext cx="2820197" cy="2820198"/>
          </a:xfrm>
          <a:custGeom>
            <a:avLst/>
            <a:gdLst/>
            <a:ahLst/>
            <a:cxnLst/>
            <a:rect l="l" t="t" r="r" b="b"/>
            <a:pathLst>
              <a:path w="4342" h="4343" extrusionOk="0">
                <a:moveTo>
                  <a:pt x="1947" y="123"/>
                </a:moveTo>
                <a:lnTo>
                  <a:pt x="123" y="1948"/>
                </a:lnTo>
                <a:lnTo>
                  <a:pt x="123" y="1948"/>
                </a:lnTo>
                <a:cubicBezTo>
                  <a:pt x="0" y="2071"/>
                  <a:pt x="0" y="2272"/>
                  <a:pt x="123" y="2395"/>
                </a:cubicBezTo>
                <a:lnTo>
                  <a:pt x="1947" y="4219"/>
                </a:lnTo>
                <a:lnTo>
                  <a:pt x="1947" y="4219"/>
                </a:lnTo>
                <a:cubicBezTo>
                  <a:pt x="2071" y="4342"/>
                  <a:pt x="2271" y="4342"/>
                  <a:pt x="2394" y="4219"/>
                </a:cubicBezTo>
                <a:lnTo>
                  <a:pt x="4219" y="2395"/>
                </a:lnTo>
                <a:lnTo>
                  <a:pt x="4219" y="2395"/>
                </a:lnTo>
                <a:cubicBezTo>
                  <a:pt x="4341" y="2272"/>
                  <a:pt x="4341" y="2071"/>
                  <a:pt x="4219" y="1948"/>
                </a:cubicBezTo>
                <a:lnTo>
                  <a:pt x="2394" y="123"/>
                </a:lnTo>
                <a:lnTo>
                  <a:pt x="2394" y="123"/>
                </a:lnTo>
                <a:cubicBezTo>
                  <a:pt x="2271" y="0"/>
                  <a:pt x="2071" y="0"/>
                  <a:pt x="1947" y="123"/>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0" name="Google Shape;420;p19"/>
          <p:cNvSpPr/>
          <p:nvPr/>
        </p:nvSpPr>
        <p:spPr>
          <a:xfrm>
            <a:off x="7098152" y="342924"/>
            <a:ext cx="2820198" cy="2820198"/>
          </a:xfrm>
          <a:custGeom>
            <a:avLst/>
            <a:gdLst/>
            <a:ahLst/>
            <a:cxnLst/>
            <a:rect l="l" t="t" r="r" b="b"/>
            <a:pathLst>
              <a:path w="4343" h="4343" extrusionOk="0">
                <a:moveTo>
                  <a:pt x="1946" y="4218"/>
                </a:moveTo>
                <a:lnTo>
                  <a:pt x="123" y="2394"/>
                </a:lnTo>
                <a:lnTo>
                  <a:pt x="123" y="2394"/>
                </a:lnTo>
                <a:cubicBezTo>
                  <a:pt x="0" y="2270"/>
                  <a:pt x="0" y="2070"/>
                  <a:pt x="123" y="1946"/>
                </a:cubicBezTo>
                <a:lnTo>
                  <a:pt x="1946" y="123"/>
                </a:lnTo>
                <a:lnTo>
                  <a:pt x="1946" y="123"/>
                </a:lnTo>
                <a:cubicBezTo>
                  <a:pt x="2070" y="0"/>
                  <a:pt x="2271" y="0"/>
                  <a:pt x="2394" y="123"/>
                </a:cubicBezTo>
                <a:lnTo>
                  <a:pt x="4218" y="1946"/>
                </a:lnTo>
                <a:lnTo>
                  <a:pt x="4218" y="1946"/>
                </a:lnTo>
                <a:cubicBezTo>
                  <a:pt x="4342" y="2070"/>
                  <a:pt x="4342" y="2270"/>
                  <a:pt x="4218" y="2394"/>
                </a:cubicBezTo>
                <a:lnTo>
                  <a:pt x="2394" y="4218"/>
                </a:lnTo>
                <a:lnTo>
                  <a:pt x="2394" y="4218"/>
                </a:lnTo>
                <a:cubicBezTo>
                  <a:pt x="2271" y="4342"/>
                  <a:pt x="2070" y="4342"/>
                  <a:pt x="1946" y="4218"/>
                </a:cubicBezTo>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2" name="Google Shape;422;p19"/>
          <p:cNvSpPr txBox="1"/>
          <p:nvPr/>
        </p:nvSpPr>
        <p:spPr>
          <a:xfrm>
            <a:off x="628930" y="1020136"/>
            <a:ext cx="2264103" cy="1631175"/>
          </a:xfrm>
          <a:prstGeom prst="rect">
            <a:avLst/>
          </a:prstGeom>
          <a:noFill/>
          <a:ln>
            <a:noFill/>
          </a:ln>
        </p:spPr>
        <p:txBody>
          <a:bodyPr spcFirstLastPara="1" wrap="square" lIns="91425" tIns="45700" rIns="91425" bIns="45700" anchor="t" anchorCtr="0">
            <a:spAutoFit/>
          </a:bodyPr>
          <a:lstStyle/>
          <a:p>
            <a:pPr algn="ctr"/>
            <a:r>
              <a:rPr lang="en-US" sz="2000" b="1" dirty="0">
                <a:solidFill>
                  <a:schemeClr val="lt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EU AI Act:</a:t>
            </a:r>
            <a:r>
              <a:rPr lang="en-US" sz="2000" b="1" dirty="0">
                <a:solidFill>
                  <a:schemeClr val="lt1"/>
                </a:solidFill>
                <a:latin typeface="Calibri"/>
                <a:ea typeface="Calibri"/>
                <a:cs typeface="Calibri"/>
                <a:sym typeface="Calibri"/>
              </a:rPr>
              <a:t> Regulating AI to ensure safety and rights.</a:t>
            </a:r>
            <a:endParaRPr lang="fr-FR" dirty="0">
              <a:solidFill>
                <a:schemeClr val="lt1"/>
              </a:solidFill>
              <a:sym typeface="Calibri"/>
            </a:endParaRPr>
          </a:p>
          <a:p>
            <a:pPr algn="ctr"/>
            <a:endParaRPr lang="en-US" sz="2000" b="1" dirty="0">
              <a:solidFill>
                <a:schemeClr val="lt1"/>
              </a:solidFill>
              <a:latin typeface="Calibri"/>
              <a:ea typeface="Calibri"/>
              <a:cs typeface="Calibri"/>
            </a:endParaRPr>
          </a:p>
        </p:txBody>
      </p:sp>
      <p:grpSp>
        <p:nvGrpSpPr>
          <p:cNvPr id="423" name="Google Shape;423;p19"/>
          <p:cNvGrpSpPr/>
          <p:nvPr/>
        </p:nvGrpSpPr>
        <p:grpSpPr>
          <a:xfrm>
            <a:off x="4668936" y="2666040"/>
            <a:ext cx="655271" cy="678421"/>
            <a:chOff x="4643600" y="432850"/>
            <a:chExt cx="1028134" cy="1160188"/>
          </a:xfrm>
        </p:grpSpPr>
        <p:sp>
          <p:nvSpPr>
            <p:cNvPr id="424" name="Google Shape;424;p19"/>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5" name="Google Shape;425;p19"/>
            <p:cNvGrpSpPr/>
            <p:nvPr/>
          </p:nvGrpSpPr>
          <p:grpSpPr>
            <a:xfrm>
              <a:off x="4643600" y="432850"/>
              <a:ext cx="1028134" cy="1160188"/>
              <a:chOff x="4643600" y="432850"/>
              <a:chExt cx="1028134" cy="1160188"/>
            </a:xfrm>
          </p:grpSpPr>
          <p:sp>
            <p:nvSpPr>
              <p:cNvPr id="426" name="Google Shape;426;p19"/>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19"/>
              <p:cNvSpPr/>
              <p:nvPr/>
            </p:nvSpPr>
            <p:spPr>
              <a:xfrm>
                <a:off x="4643600" y="432850"/>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19"/>
          <p:cNvGrpSpPr/>
          <p:nvPr/>
        </p:nvGrpSpPr>
        <p:grpSpPr>
          <a:xfrm>
            <a:off x="8133404" y="3486856"/>
            <a:ext cx="739256" cy="699575"/>
            <a:chOff x="6615628" y="2116894"/>
            <a:chExt cx="1066935" cy="1001107"/>
          </a:xfrm>
        </p:grpSpPr>
        <p:sp>
          <p:nvSpPr>
            <p:cNvPr id="429" name="Google Shape;429;p19"/>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9"/>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1" name="Google Shape;431;p19"/>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2" name="Google Shape;432;p19"/>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19"/>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4" name="Google Shape;434;p19"/>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5" name="Google Shape;435;p19"/>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9"/>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7" name="Google Shape;437;p19"/>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8" name="Google Shape;438;p19"/>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9" name="Google Shape;439;p19"/>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0" name="Google Shape;440;p19"/>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41296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41" name="Google Shape;441;p19"/>
          <p:cNvGrpSpPr/>
          <p:nvPr/>
        </p:nvGrpSpPr>
        <p:grpSpPr>
          <a:xfrm>
            <a:off x="1437837" y="3530504"/>
            <a:ext cx="656077" cy="655963"/>
            <a:chOff x="3258209" y="1217582"/>
            <a:chExt cx="4712093" cy="4711281"/>
          </a:xfrm>
        </p:grpSpPr>
        <p:sp>
          <p:nvSpPr>
            <p:cNvPr id="442" name="Google Shape;442;p19"/>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3" name="Google Shape;443;p19"/>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4" name="Google Shape;444;p19"/>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5" name="Google Shape;445;p19"/>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6" name="Google Shape;446;p19"/>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7" name="Google Shape;447;p19"/>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8" name="Google Shape;448;p19"/>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9" name="Google Shape;449;p19"/>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0" name="Google Shape;450;p19"/>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1" name="Google Shape;451;p19"/>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2" name="Google Shape;452;p19"/>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9"/>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4" name="Google Shape;454;p19"/>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55" name="Google Shape;455;p19"/>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90278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61" name="Google Shape;461;p19"/>
          <p:cNvSpPr txBox="1"/>
          <p:nvPr/>
        </p:nvSpPr>
        <p:spPr>
          <a:xfrm>
            <a:off x="3936442" y="4094701"/>
            <a:ext cx="2112223" cy="2246729"/>
          </a:xfrm>
          <a:prstGeom prst="rect">
            <a:avLst/>
          </a:prstGeom>
          <a:noFill/>
          <a:ln>
            <a:noFill/>
          </a:ln>
        </p:spPr>
        <p:txBody>
          <a:bodyPr spcFirstLastPara="1" wrap="square" lIns="91425" tIns="45700" rIns="91425" bIns="45700" anchor="t" anchorCtr="0">
            <a:spAutoFit/>
          </a:bodyPr>
          <a:lstStyle/>
          <a:p>
            <a:pPr algn="ctr"/>
            <a:r>
              <a:rPr lang="en-US" sz="2000" b="1" u="sng" dirty="0">
                <a:solidFill>
                  <a:schemeClr val="tx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UNESCO Principles on AI Ethics:</a:t>
            </a:r>
            <a:r>
              <a:rPr lang="en-US" sz="2000" b="1" u="sng" dirty="0">
                <a:solidFill>
                  <a:schemeClr val="tx2"/>
                </a:solidFill>
                <a:latin typeface="Calibri"/>
                <a:ea typeface="Calibri"/>
                <a:cs typeface="Calibri"/>
                <a:sym typeface="Calibri"/>
              </a:rPr>
              <a:t> </a:t>
            </a:r>
            <a:endParaRPr lang="fr-FR" u="sng" dirty="0">
              <a:solidFill>
                <a:schemeClr val="tx2"/>
              </a:solidFill>
              <a:ea typeface="Calibri"/>
            </a:endParaRPr>
          </a:p>
          <a:p>
            <a:pPr algn="ctr"/>
            <a:r>
              <a:rPr lang="en-US" sz="2000" b="1" dirty="0">
                <a:solidFill>
                  <a:schemeClr val="lt1"/>
                </a:solidFill>
                <a:latin typeface="Calibri"/>
                <a:ea typeface="Calibri"/>
                <a:cs typeface="Calibri"/>
                <a:sym typeface="Calibri"/>
              </a:rPr>
              <a:t>Universal guidelines for AI development.</a:t>
            </a:r>
            <a:endParaRPr lang="fr-FR" dirty="0">
              <a:solidFill>
                <a:schemeClr val="lt1"/>
              </a:solidFill>
            </a:endParaRPr>
          </a:p>
          <a:p>
            <a:pPr marL="0" marR="0" lvl="0" indent="0" algn="ctr">
              <a:spcBef>
                <a:spcPts val="0"/>
              </a:spcBef>
              <a:spcAft>
                <a:spcPts val="0"/>
              </a:spcAft>
              <a:buNone/>
            </a:pPr>
            <a:endParaRPr lang="en-US" sz="2000" b="1" dirty="0">
              <a:solidFill>
                <a:schemeClr val="lt1"/>
              </a:solidFill>
              <a:latin typeface="Calibri"/>
              <a:ea typeface="Calibri"/>
              <a:cs typeface="Calibri"/>
            </a:endParaRPr>
          </a:p>
        </p:txBody>
      </p:sp>
      <p:sp>
        <p:nvSpPr>
          <p:cNvPr id="462" name="Google Shape;462;p19"/>
          <p:cNvSpPr txBox="1"/>
          <p:nvPr/>
        </p:nvSpPr>
        <p:spPr>
          <a:xfrm>
            <a:off x="7540028" y="915963"/>
            <a:ext cx="1901596" cy="1948666"/>
          </a:xfrm>
          <a:prstGeom prst="rect">
            <a:avLst/>
          </a:prstGeom>
          <a:noFill/>
          <a:ln>
            <a:noFill/>
          </a:ln>
        </p:spPr>
        <p:txBody>
          <a:bodyPr spcFirstLastPara="1" wrap="square" lIns="91425" tIns="45700" rIns="91425" bIns="45700" anchor="t" anchorCtr="0">
            <a:spAutoFit/>
          </a:bodyPr>
          <a:lstStyle/>
          <a:p>
            <a:pPr algn="ctr"/>
            <a:r>
              <a:rPr lang="en-US" sz="2000" b="1" dirty="0">
                <a:solidFill>
                  <a:schemeClr val="tx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Corporate Codes of Ethics:</a:t>
            </a:r>
            <a:r>
              <a:rPr lang="en-US" sz="2000" b="1" dirty="0">
                <a:solidFill>
                  <a:schemeClr val="lt1"/>
                </a:solidFill>
                <a:latin typeface="Calibri"/>
                <a:ea typeface="Calibri"/>
                <a:cs typeface="Calibri"/>
                <a:sym typeface="Calibri"/>
              </a:rPr>
              <a:t> Companies adopting ethical AI guidelines.</a:t>
            </a:r>
            <a:endParaRPr lang="fr-FR" dirty="0">
              <a:solidFill>
                <a:schemeClr val="lt1"/>
              </a:solidFill>
              <a:sym typeface="Calibri"/>
            </a:endParaRPr>
          </a:p>
          <a:p>
            <a:pPr marL="0" marR="0" lvl="0" indent="0" algn="ctr">
              <a:spcBef>
                <a:spcPts val="0"/>
              </a:spcBef>
              <a:spcAft>
                <a:spcPts val="0"/>
              </a:spcAft>
              <a:buNone/>
            </a:pPr>
            <a:endParaRPr lang="en-US" sz="2000" b="1" dirty="0">
              <a:solidFill>
                <a:schemeClr val="lt1"/>
              </a:solidFill>
              <a:latin typeface="Calibri"/>
              <a:ea typeface="Calibri"/>
              <a:cs typeface="Calibri"/>
            </a:endParaRPr>
          </a:p>
        </p:txBody>
      </p:sp>
      <p:sp>
        <p:nvSpPr>
          <p:cNvPr id="2" name="ZoneTexte 1">
            <a:extLst>
              <a:ext uri="{FF2B5EF4-FFF2-40B4-BE49-F238E27FC236}">
                <a16:creationId xmlns:a16="http://schemas.microsoft.com/office/drawing/2014/main" id="{926AD6A7-AC03-E555-D8B7-7798008381E7}"/>
              </a:ext>
            </a:extLst>
          </p:cNvPr>
          <p:cNvSpPr txBox="1"/>
          <p:nvPr/>
        </p:nvSpPr>
        <p:spPr>
          <a:xfrm>
            <a:off x="9283327" y="2752819"/>
            <a:ext cx="288473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3600" b="1" i="0" u="none" strike="noStrike" dirty="0">
                <a:solidFill>
                  <a:srgbClr val="7030A0"/>
                </a:solidFill>
                <a:latin typeface="Calibri"/>
                <a:ea typeface="Arial"/>
                <a:cs typeface="Arial"/>
              </a:rPr>
              <a:t>Global Efforts and </a:t>
            </a:r>
            <a:r>
              <a:rPr lang="fr-FR" sz="3600" b="1" i="0" u="none" strike="noStrike" dirty="0" err="1">
                <a:solidFill>
                  <a:srgbClr val="7030A0"/>
                </a:solidFill>
                <a:latin typeface="Calibri"/>
                <a:ea typeface="Arial"/>
                <a:cs typeface="Arial"/>
              </a:rPr>
              <a:t>Frameworks</a:t>
            </a:r>
            <a:endParaRPr lang="fr-FR" sz="3600" dirty="0">
              <a:solidFill>
                <a:srgbClr val="7030A0"/>
              </a:solidFill>
              <a:latin typeface="Calibri"/>
            </a:endParaRPr>
          </a:p>
        </p:txBody>
      </p:sp>
      <p:sp>
        <p:nvSpPr>
          <p:cNvPr id="3" name="ZoneTexte 2">
            <a:extLst>
              <a:ext uri="{FF2B5EF4-FFF2-40B4-BE49-F238E27FC236}">
                <a16:creationId xmlns:a16="http://schemas.microsoft.com/office/drawing/2014/main" id="{801E8E7E-2677-16A9-EC24-4CE63637AF24}"/>
              </a:ext>
            </a:extLst>
          </p:cNvPr>
          <p:cNvSpPr txBox="1"/>
          <p:nvPr/>
        </p:nvSpPr>
        <p:spPr>
          <a:xfrm>
            <a:off x="180960" y="4382669"/>
            <a:ext cx="32256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err="1">
                <a:solidFill>
                  <a:srgbClr val="282666"/>
                </a:solidFill>
                <a:latin typeface="Calibri" panose="020F0502020204030204" pitchFamily="34" charset="0"/>
                <a:cs typeface="Calibri" panose="020F0502020204030204" pitchFamily="34" charset="0"/>
              </a:rPr>
              <a:t>Ethical</a:t>
            </a:r>
            <a:r>
              <a:rPr lang="fr-FR" sz="1800" b="1" dirty="0">
                <a:solidFill>
                  <a:srgbClr val="282666"/>
                </a:solidFill>
                <a:latin typeface="Calibri" panose="020F0502020204030204" pitchFamily="34" charset="0"/>
                <a:cs typeface="Calibri" panose="020F0502020204030204" pitchFamily="34" charset="0"/>
              </a:rPr>
              <a:t> audit: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An </a:t>
            </a:r>
            <a:r>
              <a:rPr lang="fr-FR" sz="1800" dirty="0" err="1">
                <a:solidFill>
                  <a:srgbClr val="282666"/>
                </a:solidFill>
                <a:latin typeface="Calibri" panose="020F0502020204030204" pitchFamily="34" charset="0"/>
                <a:cs typeface="Calibri" panose="020F0502020204030204" pitchFamily="34" charset="0"/>
              </a:rPr>
              <a:t>ethical</a:t>
            </a:r>
            <a:r>
              <a:rPr lang="fr-FR" sz="1800" dirty="0">
                <a:solidFill>
                  <a:srgbClr val="282666"/>
                </a:solidFill>
                <a:latin typeface="Calibri" panose="020F0502020204030204" pitchFamily="34" charset="0"/>
                <a:cs typeface="Calibri" panose="020F0502020204030204" pitchFamily="34" charset="0"/>
              </a:rPr>
              <a:t> audit by experts </a:t>
            </a:r>
            <a:r>
              <a:rPr lang="fr-FR" sz="1800" dirty="0" err="1">
                <a:solidFill>
                  <a:srgbClr val="282666"/>
                </a:solidFill>
                <a:latin typeface="Calibri" panose="020F0502020204030204" pitchFamily="34" charset="0"/>
                <a:cs typeface="Calibri" panose="020F0502020204030204" pitchFamily="34" charset="0"/>
              </a:rPr>
              <a:t>is</a:t>
            </a:r>
            <a:r>
              <a:rPr lang="fr-FR" sz="1800" dirty="0">
                <a:solidFill>
                  <a:srgbClr val="282666"/>
                </a:solidFill>
                <a:latin typeface="Calibri" panose="020F0502020204030204" pitchFamily="34" charset="0"/>
                <a:cs typeface="Calibri" panose="020F0502020204030204" pitchFamily="34" charset="0"/>
              </a:rPr>
              <a:t> essential to </a:t>
            </a:r>
            <a:r>
              <a:rPr lang="fr-FR" sz="1800" dirty="0" err="1">
                <a:solidFill>
                  <a:srgbClr val="282666"/>
                </a:solidFill>
                <a:latin typeface="Calibri" panose="020F0502020204030204" pitchFamily="34" charset="0"/>
                <a:cs typeface="Calibri" panose="020F0502020204030204" pitchFamily="34" charset="0"/>
              </a:rPr>
              <a:t>guarantee</a:t>
            </a:r>
            <a:r>
              <a:rPr lang="fr-FR" sz="1800" dirty="0">
                <a:solidFill>
                  <a:srgbClr val="282666"/>
                </a:solidFill>
                <a:latin typeface="Calibri" panose="020F0502020204030204" pitchFamily="34" charset="0"/>
                <a:cs typeface="Calibri" panose="020F0502020204030204" pitchFamily="34" charset="0"/>
              </a:rPr>
              <a:t> the </a:t>
            </a:r>
            <a:r>
              <a:rPr lang="fr-FR" sz="1800" dirty="0" err="1">
                <a:solidFill>
                  <a:srgbClr val="282666"/>
                </a:solidFill>
                <a:latin typeface="Calibri" panose="020F0502020204030204" pitchFamily="34" charset="0"/>
                <a:cs typeface="Calibri" panose="020F0502020204030204" pitchFamily="34" charset="0"/>
              </a:rPr>
              <a:t>fairness</a:t>
            </a:r>
            <a:r>
              <a:rPr lang="fr-FR" sz="1800" dirty="0">
                <a:solidFill>
                  <a:srgbClr val="282666"/>
                </a:solidFill>
                <a:latin typeface="Calibri" panose="020F0502020204030204" pitchFamily="34" charset="0"/>
                <a:cs typeface="Calibri" panose="020F0502020204030204" pitchFamily="34" charset="0"/>
              </a:rPr>
              <a:t> and </a:t>
            </a:r>
            <a:r>
              <a:rPr lang="fr-FR" sz="1800" dirty="0" err="1">
                <a:solidFill>
                  <a:srgbClr val="282666"/>
                </a:solidFill>
                <a:latin typeface="Calibri" panose="020F0502020204030204" pitchFamily="34" charset="0"/>
                <a:cs typeface="Calibri" panose="020F0502020204030204" pitchFamily="34" charset="0"/>
              </a:rPr>
              <a:t>reliability</a:t>
            </a:r>
            <a:r>
              <a:rPr lang="fr-FR" sz="1800" dirty="0">
                <a:solidFill>
                  <a:srgbClr val="282666"/>
                </a:solidFill>
                <a:latin typeface="Calibri" panose="020F0502020204030204" pitchFamily="34" charset="0"/>
                <a:cs typeface="Calibri" panose="020F0502020204030204" pitchFamily="34" charset="0"/>
              </a:rPr>
              <a:t> of AI </a:t>
            </a:r>
            <a:r>
              <a:rPr lang="fr-FR" sz="1800" dirty="0" err="1">
                <a:solidFill>
                  <a:srgbClr val="282666"/>
                </a:solidFill>
                <a:latin typeface="Calibri" panose="020F0502020204030204" pitchFamily="34" charset="0"/>
                <a:cs typeface="Calibri" panose="020F0502020204030204" pitchFamily="34" charset="0"/>
              </a:rPr>
              <a:t>systems</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because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transparency</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alone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is</a:t>
            </a:r>
            <a:r>
              <a:rPr lang="fr-FR" sz="1800" dirty="0">
                <a:solidFill>
                  <a:srgbClr val="282666"/>
                </a:solidFill>
                <a:latin typeface="Calibri" panose="020F0502020204030204" pitchFamily="34" charset="0"/>
                <a:cs typeface="Calibri" panose="020F0502020204030204" pitchFamily="34" charset="0"/>
              </a:rPr>
              <a:t> not </a:t>
            </a:r>
            <a:r>
              <a:rPr lang="fr-FR" sz="1800" dirty="0" err="1">
                <a:solidFill>
                  <a:srgbClr val="282666"/>
                </a:solidFill>
                <a:latin typeface="Calibri" panose="020F0502020204030204" pitchFamily="34" charset="0"/>
                <a:cs typeface="Calibri" panose="020F0502020204030204" pitchFamily="34" charset="0"/>
              </a:rPr>
              <a:t>enough</a:t>
            </a:r>
            <a:r>
              <a:rPr lang="fr-FR" sz="1800" dirty="0">
                <a:solidFill>
                  <a:srgbClr val="282666"/>
                </a:solidFill>
                <a:latin typeface="Calibri" panose="020F0502020204030204" pitchFamily="34" charset="0"/>
                <a:cs typeface="Calibri" panose="020F0502020204030204" pitchFamily="34" charset="0"/>
              </a:rPr>
              <a:t> to </a:t>
            </a:r>
            <a:r>
              <a:rPr lang="fr-FR" sz="1800" dirty="0" err="1">
                <a:solidFill>
                  <a:srgbClr val="282666"/>
                </a:solidFill>
                <a:latin typeface="Calibri" panose="020F0502020204030204" pitchFamily="34" charset="0"/>
                <a:cs typeface="Calibri" panose="020F0502020204030204" pitchFamily="34" charset="0"/>
              </a:rPr>
              <a:t>ensure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their</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ethical</a:t>
            </a:r>
            <a:r>
              <a:rPr lang="fr-FR" sz="1800" dirty="0">
                <a:solidFill>
                  <a:srgbClr val="282666"/>
                </a:solidFill>
                <a:latin typeface="Calibri" panose="020F0502020204030204" pitchFamily="34" charset="0"/>
                <a:cs typeface="Calibri" panose="020F0502020204030204" pitchFamily="34" charset="0"/>
              </a:rPr>
              <a:t> nature.</a:t>
            </a:r>
            <a:endParaRPr lang="en-US" sz="1800" dirty="0">
              <a:solidFill>
                <a:srgbClr val="282666"/>
              </a:solidFill>
              <a:latin typeface="Calibri" panose="020F0502020204030204" pitchFamily="34" charset="0"/>
              <a:cs typeface="Calibri" panose="020F0502020204030204" pitchFamily="34" charset="0"/>
            </a:endParaRPr>
          </a:p>
        </p:txBody>
      </p:sp>
      <p:sp>
        <p:nvSpPr>
          <p:cNvPr id="4" name="ZoneTexte 3">
            <a:extLst>
              <a:ext uri="{FF2B5EF4-FFF2-40B4-BE49-F238E27FC236}">
                <a16:creationId xmlns:a16="http://schemas.microsoft.com/office/drawing/2014/main" id="{20D7A6B7-227E-BD37-6D86-1B2D5EF91C39}"/>
              </a:ext>
            </a:extLst>
          </p:cNvPr>
          <p:cNvSpPr txBox="1"/>
          <p:nvPr/>
        </p:nvSpPr>
        <p:spPr>
          <a:xfrm>
            <a:off x="3526398" y="30803"/>
            <a:ext cx="322690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Key areas: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AI </a:t>
            </a:r>
            <a:r>
              <a:rPr lang="fr-FR" sz="1800" dirty="0" err="1">
                <a:solidFill>
                  <a:srgbClr val="282666"/>
                </a:solidFill>
                <a:latin typeface="Calibri" panose="020F0502020204030204" pitchFamily="34" charset="0"/>
                <a:cs typeface="Calibri" panose="020F0502020204030204" pitchFamily="34" charset="0"/>
              </a:rPr>
              <a:t>is</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transforming</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education</a:t>
            </a:r>
            <a:r>
              <a:rPr lang="fr-FR" sz="1800" dirty="0">
                <a:solidFill>
                  <a:srgbClr val="282666"/>
                </a:solidFill>
                <a:latin typeface="Calibri" panose="020F0502020204030204" pitchFamily="34" charset="0"/>
                <a:cs typeface="Calibri" panose="020F0502020204030204" pitchFamily="34" charset="0"/>
              </a:rPr>
              <a:t>, science, culture and information, </a:t>
            </a:r>
            <a:r>
              <a:rPr lang="fr-FR" sz="1800" dirty="0" err="1">
                <a:solidFill>
                  <a:srgbClr val="282666"/>
                </a:solidFill>
                <a:latin typeface="Calibri" panose="020F0502020204030204" pitchFamily="34" charset="0"/>
                <a:cs typeface="Calibri" panose="020F0502020204030204" pitchFamily="34" charset="0"/>
              </a:rPr>
              <a:t>requiring</a:t>
            </a:r>
            <a:r>
              <a:rPr lang="fr-FR" sz="1800" dirty="0">
                <a:solidFill>
                  <a:srgbClr val="282666"/>
                </a:solidFill>
                <a:latin typeface="Calibri" panose="020F0502020204030204" pitchFamily="34" charset="0"/>
                <a:cs typeface="Calibri" panose="020F0502020204030204" pitchFamily="34" charset="0"/>
              </a:rPr>
              <a:t> new </a:t>
            </a:r>
            <a:r>
              <a:rPr lang="fr-FR" sz="1800" dirty="0" err="1">
                <a:solidFill>
                  <a:srgbClr val="282666"/>
                </a:solidFill>
                <a:latin typeface="Calibri" panose="020F0502020204030204" pitchFamily="34" charset="0"/>
                <a:cs typeface="Calibri" panose="020F0502020204030204" pitchFamily="34" charset="0"/>
              </a:rPr>
              <a:t>skills</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while</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calling</a:t>
            </a:r>
            <a:r>
              <a:rPr lang="fr-FR" sz="1800" dirty="0">
                <a:solidFill>
                  <a:srgbClr val="282666"/>
                </a:solidFill>
                <a:latin typeface="Calibri" panose="020F0502020204030204" pitchFamily="34" charset="0"/>
                <a:cs typeface="Calibri" panose="020F0502020204030204" pitchFamily="34" charset="0"/>
              </a:rPr>
              <a:t> for </a:t>
            </a:r>
            <a:r>
              <a:rPr lang="fr-FR" sz="1800" dirty="0" err="1">
                <a:solidFill>
                  <a:srgbClr val="282666"/>
                </a:solidFill>
                <a:latin typeface="Calibri" panose="020F0502020204030204" pitchFamily="34" charset="0"/>
                <a:cs typeface="Calibri" panose="020F0502020204030204" pitchFamily="34" charset="0"/>
              </a:rPr>
              <a:t>ethical</a:t>
            </a:r>
            <a:r>
              <a:rPr lang="fr-FR" sz="1800" dirty="0">
                <a:solidFill>
                  <a:srgbClr val="282666"/>
                </a:solidFill>
                <a:latin typeface="Calibri" panose="020F0502020204030204" pitchFamily="34" charset="0"/>
                <a:cs typeface="Calibri" panose="020F0502020204030204" pitchFamily="34" charset="0"/>
              </a:rPr>
              <a:t> vigilance in the face of the </a:t>
            </a:r>
            <a:r>
              <a:rPr lang="fr-FR" sz="1800" dirty="0" err="1">
                <a:solidFill>
                  <a:srgbClr val="282666"/>
                </a:solidFill>
                <a:latin typeface="Calibri" panose="020F0502020204030204" pitchFamily="34" charset="0"/>
                <a:cs typeface="Calibri" panose="020F0502020204030204" pitchFamily="34" charset="0"/>
              </a:rPr>
              <a:t>risks</a:t>
            </a:r>
            <a:r>
              <a:rPr lang="fr-FR" sz="1800" dirty="0">
                <a:solidFill>
                  <a:srgbClr val="282666"/>
                </a:solidFill>
                <a:latin typeface="Calibri" panose="020F0502020204030204" pitchFamily="34" charset="0"/>
                <a:cs typeface="Calibri" panose="020F0502020204030204" pitchFamily="34" charset="0"/>
              </a:rPr>
              <a:t> of </a:t>
            </a:r>
            <a:r>
              <a:rPr lang="fr-FR" sz="1800" dirty="0" err="1">
                <a:solidFill>
                  <a:srgbClr val="282666"/>
                </a:solidFill>
                <a:latin typeface="Calibri" panose="020F0502020204030204" pitchFamily="34" charset="0"/>
                <a:cs typeface="Calibri" panose="020F0502020204030204" pitchFamily="34" charset="0"/>
              </a:rPr>
              <a:t>disinformation</a:t>
            </a:r>
            <a:r>
              <a:rPr lang="fr-FR" sz="1800" dirty="0">
                <a:solidFill>
                  <a:srgbClr val="282666"/>
                </a:solidFill>
                <a:latin typeface="Calibri" panose="020F0502020204030204" pitchFamily="34" charset="0"/>
                <a:cs typeface="Calibri" panose="020F0502020204030204" pitchFamily="34" charset="0"/>
              </a:rPr>
              <a:t>, invasion of </a:t>
            </a:r>
            <a:r>
              <a:rPr lang="fr-FR" sz="1800" dirty="0" err="1">
                <a:solidFill>
                  <a:srgbClr val="282666"/>
                </a:solidFill>
                <a:latin typeface="Calibri" panose="020F0502020204030204" pitchFamily="34" charset="0"/>
                <a:cs typeface="Calibri" panose="020F0502020204030204" pitchFamily="34" charset="0"/>
              </a:rPr>
              <a:t>privacy</a:t>
            </a:r>
            <a:r>
              <a:rPr lang="fr-FR" sz="1800" dirty="0">
                <a:solidFill>
                  <a:srgbClr val="282666"/>
                </a:solidFill>
                <a:latin typeface="Calibri" panose="020F0502020204030204" pitchFamily="34" charset="0"/>
                <a:cs typeface="Calibri" panose="020F0502020204030204" pitchFamily="34" charset="0"/>
              </a:rPr>
              <a:t> and cultural standardisation.</a:t>
            </a:r>
          </a:p>
        </p:txBody>
      </p:sp>
      <p:sp>
        <p:nvSpPr>
          <p:cNvPr id="5" name="ZoneTexte 4">
            <a:extLst>
              <a:ext uri="{FF2B5EF4-FFF2-40B4-BE49-F238E27FC236}">
                <a16:creationId xmlns:a16="http://schemas.microsoft.com/office/drawing/2014/main" id="{8AD21F66-EFC2-39F4-F4BC-D4AFAF26BB76}"/>
              </a:ext>
            </a:extLst>
          </p:cNvPr>
          <p:cNvSpPr txBox="1"/>
          <p:nvPr/>
        </p:nvSpPr>
        <p:spPr>
          <a:xfrm>
            <a:off x="6901988" y="4445849"/>
            <a:ext cx="3226908"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FR" sz="1800" b="1" dirty="0">
                <a:solidFill>
                  <a:srgbClr val="282666"/>
                </a:solidFill>
                <a:latin typeface="Calibri" panose="020F0502020204030204" pitchFamily="34" charset="0"/>
                <a:cs typeface="Calibri" panose="020F0502020204030204" pitchFamily="34" charset="0"/>
              </a:rPr>
              <a:t>Key areas:  </a:t>
            </a:r>
            <a:endParaRPr lang="fr-FR" sz="1800" dirty="0">
              <a:solidFill>
                <a:srgbClr val="282666"/>
              </a:solidFill>
              <a:latin typeface="Calibri" panose="020F0502020204030204" pitchFamily="34" charset="0"/>
              <a:cs typeface="Calibri" panose="020F0502020204030204" pitchFamily="34" charset="0"/>
            </a:endParaRPr>
          </a:p>
          <a:p>
            <a:pPr algn="ctr"/>
            <a:r>
              <a:rPr lang="fr-FR" sz="1800" dirty="0">
                <a:solidFill>
                  <a:srgbClr val="282666"/>
                </a:solidFill>
                <a:latin typeface="Calibri" panose="020F0502020204030204" pitchFamily="34" charset="0"/>
                <a:cs typeface="Calibri" panose="020F0502020204030204" pitchFamily="34" charset="0"/>
              </a:rPr>
              <a:t>The </a:t>
            </a:r>
            <a:r>
              <a:rPr lang="fr-FR" sz="1800" dirty="0" err="1">
                <a:solidFill>
                  <a:srgbClr val="282666"/>
                </a:solidFill>
                <a:latin typeface="Calibri" panose="020F0502020204030204" pitchFamily="34" charset="0"/>
                <a:cs typeface="Calibri" panose="020F0502020204030204" pitchFamily="34" charset="0"/>
              </a:rPr>
              <a:t>ethical</a:t>
            </a:r>
            <a:r>
              <a:rPr lang="fr-FR" sz="1800" dirty="0">
                <a:solidFill>
                  <a:srgbClr val="282666"/>
                </a:solidFill>
                <a:latin typeface="Calibri" panose="020F0502020204030204" pitchFamily="34" charset="0"/>
                <a:cs typeface="Calibri" panose="020F0502020204030204" pitchFamily="34" charset="0"/>
              </a:rPr>
              <a:t> use of AI in business </a:t>
            </a:r>
            <a:r>
              <a:rPr lang="fr-FR" sz="1800" dirty="0" err="1">
                <a:solidFill>
                  <a:srgbClr val="282666"/>
                </a:solidFill>
                <a:latin typeface="Calibri" panose="020F0502020204030204" pitchFamily="34" charset="0"/>
                <a:cs typeface="Calibri" panose="020F0502020204030204" pitchFamily="34" charset="0"/>
              </a:rPr>
              <a:t>is</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based</a:t>
            </a:r>
            <a:r>
              <a:rPr lang="fr-FR" sz="1800" dirty="0">
                <a:solidFill>
                  <a:srgbClr val="282666"/>
                </a:solidFill>
                <a:latin typeface="Calibri" panose="020F0502020204030204" pitchFamily="34" charset="0"/>
                <a:cs typeface="Calibri" panose="020F0502020204030204" pitchFamily="34" charset="0"/>
              </a:rPr>
              <a:t> on </a:t>
            </a:r>
            <a:r>
              <a:rPr lang="fr-FR" sz="1800" dirty="0" err="1">
                <a:solidFill>
                  <a:srgbClr val="282666"/>
                </a:solidFill>
                <a:latin typeface="Calibri" panose="020F0502020204030204" pitchFamily="34" charset="0"/>
                <a:cs typeface="Calibri" panose="020F0502020204030204" pitchFamily="34" charset="0"/>
              </a:rPr>
              <a:t>transparency</a:t>
            </a:r>
            <a:r>
              <a:rPr lang="fr-FR" sz="1800" dirty="0">
                <a:solidFill>
                  <a:srgbClr val="282666"/>
                </a:solidFill>
                <a:latin typeface="Calibri" panose="020F0502020204030204" pitchFamily="34" charset="0"/>
                <a:cs typeface="Calibri" panose="020F0502020204030204" pitchFamily="34" charset="0"/>
              </a:rPr>
              <a:t>, </a:t>
            </a:r>
            <a:r>
              <a:rPr lang="fr-FR" sz="1800" dirty="0" err="1">
                <a:solidFill>
                  <a:srgbClr val="282666"/>
                </a:solidFill>
                <a:latin typeface="Calibri" panose="020F0502020204030204" pitchFamily="34" charset="0"/>
                <a:cs typeface="Calibri" panose="020F0502020204030204" pitchFamily="34" charset="0"/>
              </a:rPr>
              <a:t>explicability</a:t>
            </a:r>
            <a:r>
              <a:rPr lang="fr-FR" sz="1800" dirty="0">
                <a:solidFill>
                  <a:srgbClr val="282666"/>
                </a:solidFill>
                <a:latin typeface="Calibri" panose="020F0502020204030204" pitchFamily="34" charset="0"/>
                <a:cs typeface="Calibri" panose="020F0502020204030204" pitchFamily="34" charset="0"/>
              </a:rPr>
              <a:t> and </a:t>
            </a:r>
            <a:r>
              <a:rPr lang="fr-FR" sz="1800" dirty="0" err="1">
                <a:solidFill>
                  <a:srgbClr val="282666"/>
                </a:solidFill>
                <a:latin typeface="Calibri" panose="020F0502020204030204" pitchFamily="34" charset="0"/>
                <a:cs typeface="Calibri" panose="020F0502020204030204" pitchFamily="34" charset="0"/>
              </a:rPr>
              <a:t>consideration</a:t>
            </a:r>
            <a:r>
              <a:rPr lang="fr-FR" sz="1800" dirty="0">
                <a:solidFill>
                  <a:srgbClr val="282666"/>
                </a:solidFill>
                <a:latin typeface="Calibri" panose="020F0502020204030204" pitchFamily="34" charset="0"/>
                <a:cs typeface="Calibri" panose="020F0502020204030204" pitchFamily="34" charset="0"/>
              </a:rPr>
              <a:t> of stakeholders, </a:t>
            </a:r>
            <a:r>
              <a:rPr lang="fr-FR" sz="1800" dirty="0" err="1">
                <a:solidFill>
                  <a:srgbClr val="282666"/>
                </a:solidFill>
                <a:latin typeface="Calibri" panose="020F0502020204030204" pitchFamily="34" charset="0"/>
                <a:cs typeface="Calibri" panose="020F0502020204030204" pitchFamily="34" charset="0"/>
              </a:rPr>
              <a:t>while</a:t>
            </a:r>
            <a:r>
              <a:rPr lang="fr-FR" sz="1800" dirty="0">
                <a:solidFill>
                  <a:srgbClr val="282666"/>
                </a:solidFill>
                <a:latin typeface="Calibri" panose="020F0502020204030204" pitchFamily="34" charset="0"/>
                <a:cs typeface="Calibri" panose="020F0502020204030204" pitchFamily="34" charset="0"/>
              </a:rPr>
              <a:t> balancing innovation and </a:t>
            </a:r>
            <a:r>
              <a:rPr lang="fr-FR" sz="1800" dirty="0" err="1">
                <a:solidFill>
                  <a:srgbClr val="282666"/>
                </a:solidFill>
                <a:latin typeface="Calibri" panose="020F0502020204030204" pitchFamily="34" charset="0"/>
                <a:cs typeface="Calibri" panose="020F0502020204030204" pitchFamily="34" charset="0"/>
              </a:rPr>
              <a:t>responsibility</a:t>
            </a:r>
            <a:r>
              <a:rPr lang="fr-FR" sz="1800" dirty="0">
                <a:solidFill>
                  <a:srgbClr val="282666"/>
                </a:solidFill>
                <a:latin typeface="Calibri" panose="020F0502020204030204" pitchFamily="34" charset="0"/>
                <a:cs typeface="Calibri" panose="020F0502020204030204" pitchFamily="34" charset="0"/>
              </a:rPr>
              <a:t>. </a:t>
            </a:r>
          </a:p>
        </p:txBody>
      </p:sp>
    </p:spTree>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1D080A5-249E-F714-90CE-0A1355EAB0FD}"/>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44AEB06D-8A88-224E-6C88-AD688450939D}"/>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AI &amp; Biases - Activities</a:t>
            </a:r>
            <a:endParaRPr dirty="0"/>
          </a:p>
        </p:txBody>
      </p:sp>
      <p:sp>
        <p:nvSpPr>
          <p:cNvPr id="268" name="Google Shape;268;p7">
            <a:extLst>
              <a:ext uri="{FF2B5EF4-FFF2-40B4-BE49-F238E27FC236}">
                <a16:creationId xmlns:a16="http://schemas.microsoft.com/office/drawing/2014/main" id="{3B3D43B3-652E-39D6-2BE8-9B1DCA2F459A}"/>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pic>
        <p:nvPicPr>
          <p:cNvPr id="4" name="Picture Placeholder 7">
            <a:extLst>
              <a:ext uri="{FF2B5EF4-FFF2-40B4-BE49-F238E27FC236}">
                <a16:creationId xmlns:a16="http://schemas.microsoft.com/office/drawing/2014/main" id="{73A81208-CE37-BFFF-9336-6C8F16BA836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8FB1CAAC-A985-39AB-1D66-0924DABCAF80}"/>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694966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body" idx="1"/>
          </p:nvPr>
        </p:nvSpPr>
        <p:spPr>
          <a:xfrm>
            <a:off x="508548" y="3773571"/>
            <a:ext cx="2897436" cy="1049221"/>
          </a:xfrm>
          <a:prstGeom prst="rect">
            <a:avLst/>
          </a:prstGeom>
          <a:noFill/>
          <a:ln>
            <a:noFill/>
          </a:ln>
        </p:spPr>
        <p:txBody>
          <a:bodyPr spcFirstLastPara="1" wrap="square" lIns="91425" tIns="45700" rIns="91425" bIns="45700" anchor="t" anchorCtr="0">
            <a:noAutofit/>
          </a:bodyPr>
          <a:lstStyle/>
          <a:p>
            <a:pPr marL="228600" indent="0" algn="ctr"/>
            <a:r>
              <a:rPr lang="en-US" sz="2400" b="1" dirty="0">
                <a:solidFill>
                  <a:srgbClr val="282666"/>
                </a:solidFill>
              </a:rPr>
              <a:t>Note down your answer and some keywords!</a:t>
            </a:r>
            <a:endParaRPr lang="en-US" sz="3600" b="1" dirty="0">
              <a:solidFill>
                <a:srgbClr val="282666"/>
              </a:solidFill>
            </a:endParaRPr>
          </a:p>
          <a:p>
            <a:pPr algn="just"/>
            <a:br>
              <a:rPr lang="en-US" dirty="0"/>
            </a:br>
            <a:endParaRPr lang="en-US" dirty="0"/>
          </a:p>
          <a:p>
            <a:pPr marL="228600" algn="just">
              <a:spcBef>
                <a:spcPts val="0"/>
              </a:spcBef>
            </a:pPr>
            <a:br>
              <a:rPr lang="en-US" dirty="0"/>
            </a:br>
            <a:endParaRPr lang="en-US" dirty="0"/>
          </a:p>
        </p:txBody>
      </p:sp>
      <p:sp>
        <p:nvSpPr>
          <p:cNvPr id="284" name="Google Shape;284;p9"/>
          <p:cNvSpPr txBox="1">
            <a:spLocks noGrp="1"/>
          </p:cNvSpPr>
          <p:nvPr>
            <p:ph type="body" idx="2"/>
          </p:nvPr>
        </p:nvSpPr>
        <p:spPr>
          <a:xfrm>
            <a:off x="826949" y="2542135"/>
            <a:ext cx="2987814" cy="71139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Activity 1</a:t>
            </a:r>
          </a:p>
        </p:txBody>
      </p:sp>
      <p:sp>
        <p:nvSpPr>
          <p:cNvPr id="3" name="Espace réservé pour une image  2">
            <a:extLst>
              <a:ext uri="{FF2B5EF4-FFF2-40B4-BE49-F238E27FC236}">
                <a16:creationId xmlns:a16="http://schemas.microsoft.com/office/drawing/2014/main" id="{C8DE275C-A983-CA53-657F-C0BD536F81F5}"/>
              </a:ext>
            </a:extLst>
          </p:cNvPr>
          <p:cNvSpPr>
            <a:spLocks noGrp="1"/>
          </p:cNvSpPr>
          <p:nvPr>
            <p:ph type="pic" idx="3"/>
          </p:nvPr>
        </p:nvSpPr>
        <p:spPr/>
        <p:txBody>
          <a:bodyPr/>
          <a:lstStyle/>
          <a:p>
            <a:endParaRPr lang="fr-FR"/>
          </a:p>
        </p:txBody>
      </p:sp>
      <p:sp>
        <p:nvSpPr>
          <p:cNvPr id="4" name="Espace réservé du texte 3">
            <a:extLst>
              <a:ext uri="{FF2B5EF4-FFF2-40B4-BE49-F238E27FC236}">
                <a16:creationId xmlns:a16="http://schemas.microsoft.com/office/drawing/2014/main" id="{40227930-0FA1-FA18-A47F-F03CDA63E421}"/>
              </a:ext>
            </a:extLst>
          </p:cNvPr>
          <p:cNvSpPr>
            <a:spLocks noGrp="1"/>
          </p:cNvSpPr>
          <p:nvPr>
            <p:ph type="body" idx="4"/>
          </p:nvPr>
        </p:nvSpPr>
        <p:spPr>
          <a:xfrm>
            <a:off x="3979854" y="972874"/>
            <a:ext cx="7860352" cy="3849918"/>
          </a:xfrm>
        </p:spPr>
        <p:txBody>
          <a:bodyPr/>
          <a:lstStyle/>
          <a:p>
            <a:pPr marL="228600" indent="0" algn="just"/>
            <a:r>
              <a:rPr lang="en-US" sz="2400" dirty="0"/>
              <a:t>Look closely at each image on the following slides and try to guess the prompt (or instruction) given to the AI image generator tool used to generate the image.</a:t>
            </a:r>
          </a:p>
          <a:p>
            <a:pPr algn="just"/>
            <a:endParaRPr lang="en-US" dirty="0">
              <a:solidFill>
                <a:schemeClr val="accent1">
                  <a:lumMod val="49000"/>
                </a:schemeClr>
              </a:solidFill>
            </a:endParaRPr>
          </a:p>
          <a:p>
            <a:pPr marL="228600" indent="0" algn="just"/>
            <a:r>
              <a:rPr lang="en-US" sz="2400" b="1" dirty="0"/>
              <a:t>Before deciding, reflect on each image by following these questions</a:t>
            </a:r>
            <a:endParaRPr lang="en-US" b="1" dirty="0"/>
          </a:p>
          <a:p>
            <a:pPr marL="685800" indent="-457200" algn="just">
              <a:buFont typeface="+mj-lt"/>
              <a:buAutoNum type="arabicPeriod"/>
            </a:pPr>
            <a:r>
              <a:rPr lang="en-US" sz="2400" dirty="0"/>
              <a:t>What visual elements (people, objects, environment, etc.) stand out?</a:t>
            </a:r>
          </a:p>
          <a:p>
            <a:pPr marL="685800" indent="-457200" algn="just">
              <a:buFont typeface="+mj-lt"/>
              <a:buAutoNum type="arabicPeriod"/>
            </a:pPr>
            <a:r>
              <a:rPr lang="en-US" sz="2400" dirty="0"/>
              <a:t>What tone or mood does the image convey (e.g. serious, futuristic, playful)?</a:t>
            </a:r>
          </a:p>
          <a:p>
            <a:pPr marL="685800" indent="-457200" algn="just">
              <a:buFont typeface="+mj-lt"/>
              <a:buAutoNum type="arabicPeriod"/>
            </a:pPr>
            <a:r>
              <a:rPr lang="en-US" sz="2400" dirty="0"/>
              <a:t>What indications about the role or profession might be present?</a:t>
            </a:r>
            <a:endParaRPr lang="en-US" dirty="0"/>
          </a:p>
          <a:p>
            <a:pPr algn="just"/>
            <a:endParaRPr lang="en-US" dirty="0">
              <a:solidFill>
                <a:schemeClr val="accent1">
                  <a:lumMod val="49000"/>
                </a:schemeClr>
              </a:solidFill>
            </a:endParaRPr>
          </a:p>
          <a:p>
            <a:pPr algn="just"/>
            <a:endParaRPr lang="en-US" dirty="0">
              <a:solidFill>
                <a:schemeClr val="accent1">
                  <a:lumMod val="49000"/>
                </a:schemeClr>
              </a:solidFill>
            </a:endParaRPr>
          </a:p>
          <a:p>
            <a:pPr algn="just"/>
            <a:endParaRPr lang="fr-FR" dirty="0">
              <a:solidFill>
                <a:schemeClr val="accent1">
                  <a:lumMod val="49000"/>
                </a:schemeClr>
              </a:solidFill>
            </a:endParaRPr>
          </a:p>
        </p:txBody>
      </p:sp>
      <p:sp>
        <p:nvSpPr>
          <p:cNvPr id="5" name="Espace réservé du texte 4">
            <a:extLst>
              <a:ext uri="{FF2B5EF4-FFF2-40B4-BE49-F238E27FC236}">
                <a16:creationId xmlns:a16="http://schemas.microsoft.com/office/drawing/2014/main" id="{34EA3015-C466-573B-CEEF-61339C79D166}"/>
              </a:ext>
            </a:extLst>
          </p:cNvPr>
          <p:cNvSpPr>
            <a:spLocks noGrp="1"/>
          </p:cNvSpPr>
          <p:nvPr>
            <p:ph type="body" idx="5"/>
          </p:nvPr>
        </p:nvSpPr>
        <p:spPr>
          <a:xfrm>
            <a:off x="4218549" y="146414"/>
            <a:ext cx="6961476" cy="803654"/>
          </a:xfrm>
        </p:spPr>
        <p:txBody>
          <a:bodyPr/>
          <a:lstStyle/>
          <a:p>
            <a:r>
              <a:rPr lang="en-US" dirty="0"/>
              <a:t>Guess the prompt!</a:t>
            </a:r>
            <a:endParaRPr lang="fr-FR" dirty="0"/>
          </a:p>
        </p:txBody>
      </p:sp>
      <p:sp>
        <p:nvSpPr>
          <p:cNvPr id="286" name="Google Shape;286;p9"/>
          <p:cNvSpPr/>
          <p:nvPr/>
        </p:nvSpPr>
        <p:spPr>
          <a:xfrm>
            <a:off x="391600" y="11879"/>
            <a:ext cx="3423163" cy="2445228"/>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8390687" y="5691787"/>
            <a:ext cx="3337793" cy="116621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Let’s go!</a:t>
            </a:r>
          </a:p>
        </p:txBody>
      </p:sp>
    </p:spTree>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4" name="Rectangle 3">
            <a:extLst>
              <a:ext uri="{FF2B5EF4-FFF2-40B4-BE49-F238E27FC236}">
                <a16:creationId xmlns:a16="http://schemas.microsoft.com/office/drawing/2014/main" id="{D98290CE-A107-9845-C007-9856EE5621EE}"/>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249369E3-0429-491C-456E-6EB064DF5F2B}"/>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dirty="0"/>
              <a:t>A portrait photo of a working man at a desk</a:t>
            </a:r>
          </a:p>
        </p:txBody>
      </p:sp>
      <p:sp>
        <p:nvSpPr>
          <p:cNvPr id="316" name="Google Shape;316;p13"/>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Prompt 1</a:t>
            </a:r>
            <a:endParaRPr dirty="0"/>
          </a:p>
        </p:txBody>
      </p:sp>
      <p:sp>
        <p:nvSpPr>
          <p:cNvPr id="3" name="Google Shape;315;p13">
            <a:extLst>
              <a:ext uri="{FF2B5EF4-FFF2-40B4-BE49-F238E27FC236}">
                <a16:creationId xmlns:a16="http://schemas.microsoft.com/office/drawing/2014/main" id="{420395FA-3939-C668-4A3F-BD0235D46C7E}"/>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white productive person </a:t>
            </a:r>
          </a:p>
        </p:txBody>
      </p:sp>
      <p:pic>
        <p:nvPicPr>
          <p:cNvPr id="5" name="Image 4">
            <a:extLst>
              <a:ext uri="{FF2B5EF4-FFF2-40B4-BE49-F238E27FC236}">
                <a16:creationId xmlns:a16="http://schemas.microsoft.com/office/drawing/2014/main" id="{9DBA8EB1-AD49-B3C4-1891-841A6AF2F2CD}"/>
              </a:ext>
            </a:extLst>
          </p:cNvPr>
          <p:cNvPicPr>
            <a:picLocks noChangeAspect="1"/>
          </p:cNvPicPr>
          <p:nvPr/>
        </p:nvPicPr>
        <p:blipFill>
          <a:blip r:embed="rId3"/>
          <a:stretch>
            <a:fillRect/>
          </a:stretch>
        </p:blipFill>
        <p:spPr>
          <a:xfrm>
            <a:off x="795032" y="5361426"/>
            <a:ext cx="3286029" cy="1079086"/>
          </a:xfrm>
          <a:prstGeom prst="rect">
            <a:avLst/>
          </a:prstGeom>
        </p:spPr>
      </p:pic>
      <p:pic>
        <p:nvPicPr>
          <p:cNvPr id="6" name="Image 5">
            <a:extLst>
              <a:ext uri="{FF2B5EF4-FFF2-40B4-BE49-F238E27FC236}">
                <a16:creationId xmlns:a16="http://schemas.microsoft.com/office/drawing/2014/main" id="{946873D6-4ECD-6D42-4FAD-2513AF2B7466}"/>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8623F708-2902-DF14-6704-20224B81E1D3}"/>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white man at a desk</a:t>
            </a:r>
          </a:p>
        </p:txBody>
      </p:sp>
      <p:sp>
        <p:nvSpPr>
          <p:cNvPr id="12" name="Google Shape;315;p13">
            <a:extLst>
              <a:ext uri="{FF2B5EF4-FFF2-40B4-BE49-F238E27FC236}">
                <a16:creationId xmlns:a16="http://schemas.microsoft.com/office/drawing/2014/main" id="{DF5B3B2E-67E9-A669-607C-E4201A3DD381}"/>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A portrait photo of a  productive person</a:t>
            </a:r>
          </a:p>
        </p:txBody>
      </p:sp>
      <p:pic>
        <p:nvPicPr>
          <p:cNvPr id="20" name="Image 19" descr="Une image contenant homme, habits, personne, intérieur&#10;&#10;Description générée automatiquement">
            <a:extLst>
              <a:ext uri="{FF2B5EF4-FFF2-40B4-BE49-F238E27FC236}">
                <a16:creationId xmlns:a16="http://schemas.microsoft.com/office/drawing/2014/main" id="{B956EA76-4363-D5CA-5EBD-B23906D22C1F}"/>
              </a:ext>
            </a:extLst>
          </p:cNvPr>
          <p:cNvPicPr>
            <a:picLocks noChangeAspect="1"/>
          </p:cNvPicPr>
          <p:nvPr/>
        </p:nvPicPr>
        <p:blipFill>
          <a:blip r:embed="rId4"/>
          <a:stretch>
            <a:fillRect/>
          </a:stretch>
        </p:blipFill>
        <p:spPr>
          <a:xfrm>
            <a:off x="4860757" y="360943"/>
            <a:ext cx="6240379" cy="6216003"/>
          </a:xfrm>
          <a:prstGeom prst="rect">
            <a:avLst/>
          </a:prstGeom>
        </p:spPr>
      </p:pic>
    </p:spTree>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265D977D-416F-3A01-B25F-41DD0660C1E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32832EB-CA7E-988D-F61F-FA29ACB9E7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14EC140E-F478-DBC3-CD9A-4D6B643255C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1CC17B55-20BE-B8B7-9C06-13F866B2FF9E}"/>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 portrait photo of a model</a:t>
            </a:r>
          </a:p>
        </p:txBody>
      </p:sp>
      <p:sp>
        <p:nvSpPr>
          <p:cNvPr id="316" name="Google Shape;316;p13">
            <a:extLst>
              <a:ext uri="{FF2B5EF4-FFF2-40B4-BE49-F238E27FC236}">
                <a16:creationId xmlns:a16="http://schemas.microsoft.com/office/drawing/2014/main" id="{225954D2-8FEE-187F-6C3B-390355DBBC2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Prompt 2</a:t>
            </a:r>
            <a:endParaRPr/>
          </a:p>
        </p:txBody>
      </p:sp>
      <p:sp>
        <p:nvSpPr>
          <p:cNvPr id="3" name="Google Shape;315;p13">
            <a:extLst>
              <a:ext uri="{FF2B5EF4-FFF2-40B4-BE49-F238E27FC236}">
                <a16:creationId xmlns:a16="http://schemas.microsoft.com/office/drawing/2014/main" id="{27A12DFF-E65F-71A6-D176-5E63798EF312}"/>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an attractive person</a:t>
            </a:r>
          </a:p>
        </p:txBody>
      </p:sp>
      <p:pic>
        <p:nvPicPr>
          <p:cNvPr id="5" name="Image 4">
            <a:extLst>
              <a:ext uri="{FF2B5EF4-FFF2-40B4-BE49-F238E27FC236}">
                <a16:creationId xmlns:a16="http://schemas.microsoft.com/office/drawing/2014/main" id="{95FCAAA8-EACC-D236-FDB6-2CE835445CED}"/>
              </a:ext>
            </a:extLst>
          </p:cNvPr>
          <p:cNvPicPr>
            <a:picLocks noChangeAspect="1"/>
          </p:cNvPicPr>
          <p:nvPr/>
        </p:nvPicPr>
        <p:blipFill>
          <a:blip r:embed="rId3"/>
          <a:stretch>
            <a:fillRect/>
          </a:stretch>
        </p:blipFill>
        <p:spPr>
          <a:xfrm>
            <a:off x="795032" y="5372632"/>
            <a:ext cx="3286029" cy="1079086"/>
          </a:xfrm>
          <a:prstGeom prst="rect">
            <a:avLst/>
          </a:prstGeom>
        </p:spPr>
      </p:pic>
      <p:pic>
        <p:nvPicPr>
          <p:cNvPr id="6" name="Image 5">
            <a:extLst>
              <a:ext uri="{FF2B5EF4-FFF2-40B4-BE49-F238E27FC236}">
                <a16:creationId xmlns:a16="http://schemas.microsoft.com/office/drawing/2014/main" id="{B4458509-3A35-86A2-7957-D9CC8AC72505}"/>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6D80A339-0329-6A20-47E3-30B4FC2B674B}"/>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A portrait photo of a young white person </a:t>
            </a:r>
          </a:p>
        </p:txBody>
      </p:sp>
      <p:sp>
        <p:nvSpPr>
          <p:cNvPr id="12" name="Google Shape;315;p13">
            <a:extLst>
              <a:ext uri="{FF2B5EF4-FFF2-40B4-BE49-F238E27FC236}">
                <a16:creationId xmlns:a16="http://schemas.microsoft.com/office/drawing/2014/main" id="{8D083DE5-A9D4-90B8-8CCE-6949A2AE18F6}"/>
              </a:ext>
            </a:extLst>
          </p:cNvPr>
          <p:cNvSpPr txBox="1">
            <a:spLocks/>
          </p:cNvSpPr>
          <p:nvPr/>
        </p:nvSpPr>
        <p:spPr>
          <a:xfrm>
            <a:off x="817442" y="537401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attractive white person </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84E8C494-8457-A244-EFE8-E7799F657411}"/>
              </a:ext>
            </a:extLst>
          </p:cNvPr>
          <p:cNvPicPr>
            <a:picLocks noChangeAspect="1"/>
          </p:cNvPicPr>
          <p:nvPr/>
        </p:nvPicPr>
        <p:blipFill>
          <a:blip r:embed="rId4"/>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860288564"/>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5EDA38D6-80DD-4F7B-DA62-3F9E645DB21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07287F-0C7D-53EE-060C-A201C0E77514}"/>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8E47D63B-B483-52C5-018F-D1A723DCC323}"/>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53EF73D8-B3A7-BD7E-6EEC-17AC11CAFE7F}"/>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 portrait photo of a cleaning lady</a:t>
            </a:r>
          </a:p>
        </p:txBody>
      </p:sp>
      <p:sp>
        <p:nvSpPr>
          <p:cNvPr id="316" name="Google Shape;316;p13">
            <a:extLst>
              <a:ext uri="{FF2B5EF4-FFF2-40B4-BE49-F238E27FC236}">
                <a16:creationId xmlns:a16="http://schemas.microsoft.com/office/drawing/2014/main" id="{00B5E7A9-A92D-244E-40F7-1F138B907B7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Prompt 3</a:t>
            </a:r>
            <a:endParaRPr/>
          </a:p>
        </p:txBody>
      </p:sp>
      <p:sp>
        <p:nvSpPr>
          <p:cNvPr id="3" name="Google Shape;315;p13">
            <a:extLst>
              <a:ext uri="{FF2B5EF4-FFF2-40B4-BE49-F238E27FC236}">
                <a16:creationId xmlns:a16="http://schemas.microsoft.com/office/drawing/2014/main" id="{065767EC-9FCC-524D-E704-A7FAE7D62A65}"/>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woman smiling while cleaning</a:t>
            </a:r>
          </a:p>
        </p:txBody>
      </p:sp>
      <p:pic>
        <p:nvPicPr>
          <p:cNvPr id="5" name="Image 4">
            <a:extLst>
              <a:ext uri="{FF2B5EF4-FFF2-40B4-BE49-F238E27FC236}">
                <a16:creationId xmlns:a16="http://schemas.microsoft.com/office/drawing/2014/main" id="{AE529CBB-BC52-3CFB-4F50-6A3FA19B08AA}"/>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C6256214-07C3-7319-055F-E374DAEF9C73}"/>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318D880C-A47A-5526-11C0-DB2A48B72DC5}"/>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person cleaning</a:t>
            </a:r>
          </a:p>
        </p:txBody>
      </p:sp>
      <p:sp>
        <p:nvSpPr>
          <p:cNvPr id="12" name="Google Shape;315;p13">
            <a:extLst>
              <a:ext uri="{FF2B5EF4-FFF2-40B4-BE49-F238E27FC236}">
                <a16:creationId xmlns:a16="http://schemas.microsoft.com/office/drawing/2014/main" id="{4FB1F63F-2B79-CD1E-1094-C886525F2C0B}"/>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young attractive person cleaning </a:t>
            </a:r>
          </a:p>
        </p:txBody>
      </p:sp>
      <p:pic>
        <p:nvPicPr>
          <p:cNvPr id="9" name="Image 8" descr="Une image contenant habits, personne, collage, fille&#10;&#10;Description générée automatiquement">
            <a:extLst>
              <a:ext uri="{FF2B5EF4-FFF2-40B4-BE49-F238E27FC236}">
                <a16:creationId xmlns:a16="http://schemas.microsoft.com/office/drawing/2014/main" id="{85776B30-622E-9CB4-7C53-5904D7FA9126}"/>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716665503"/>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CA9CAAC-D348-6AF8-FC19-F6C4017247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82164CD-49BB-32FD-28AE-175401A15F1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6B5034C-249C-F044-0DAD-339BA14D76FE}"/>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CAB373-BE5A-4665-E334-6F02BA5BA2EE}"/>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African doctors administer vaccines to poor African children in the style of photojournalism </a:t>
            </a:r>
          </a:p>
        </p:txBody>
      </p:sp>
      <p:sp>
        <p:nvSpPr>
          <p:cNvPr id="316" name="Google Shape;316;p13">
            <a:extLst>
              <a:ext uri="{FF2B5EF4-FFF2-40B4-BE49-F238E27FC236}">
                <a16:creationId xmlns:a16="http://schemas.microsoft.com/office/drawing/2014/main" id="{648D8B80-BF39-B377-F12B-5E325261B7A7}"/>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Prompt 4</a:t>
            </a:r>
          </a:p>
        </p:txBody>
      </p:sp>
      <p:sp>
        <p:nvSpPr>
          <p:cNvPr id="3" name="Google Shape;315;p13">
            <a:extLst>
              <a:ext uri="{FF2B5EF4-FFF2-40B4-BE49-F238E27FC236}">
                <a16:creationId xmlns:a16="http://schemas.microsoft.com/office/drawing/2014/main" id="{C85A6AD4-FC8B-1888-9B5C-8D21F35D9CAC}"/>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African doctors administer vaccines to poor White children in the style of photojournalism</a:t>
            </a:r>
          </a:p>
        </p:txBody>
      </p:sp>
      <p:pic>
        <p:nvPicPr>
          <p:cNvPr id="5" name="Image 4">
            <a:extLst>
              <a:ext uri="{FF2B5EF4-FFF2-40B4-BE49-F238E27FC236}">
                <a16:creationId xmlns:a16="http://schemas.microsoft.com/office/drawing/2014/main" id="{73979337-E77E-C891-2D68-6078A6EF30E2}"/>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1D8D6226-E246-6137-1452-9C00FA5AD930}"/>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0316C5C7-C2FD-23D8-8344-0285F8788D2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African doctors administer vaccines to children in the style of photojournalism </a:t>
            </a:r>
          </a:p>
        </p:txBody>
      </p:sp>
      <p:sp>
        <p:nvSpPr>
          <p:cNvPr id="12" name="Google Shape;315;p13">
            <a:extLst>
              <a:ext uri="{FF2B5EF4-FFF2-40B4-BE49-F238E27FC236}">
                <a16:creationId xmlns:a16="http://schemas.microsoft.com/office/drawing/2014/main" id="{97BC3C32-DD3C-181D-0B59-877713E99B0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Doctors administer vaccines to children in Africa in the style of photojournalism</a:t>
            </a:r>
          </a:p>
        </p:txBody>
      </p:sp>
      <p:pic>
        <p:nvPicPr>
          <p:cNvPr id="15" name="Image 14" descr="Une image contenant Visage humain, habits, personne, garçon&#10;&#10;Description générée automatiquement">
            <a:extLst>
              <a:ext uri="{FF2B5EF4-FFF2-40B4-BE49-F238E27FC236}">
                <a16:creationId xmlns:a16="http://schemas.microsoft.com/office/drawing/2014/main" id="{65B26FD6-7B36-13F5-484F-0E661581503C}"/>
              </a:ext>
            </a:extLst>
          </p:cNvPr>
          <p:cNvPicPr>
            <a:picLocks noChangeAspect="1"/>
          </p:cNvPicPr>
          <p:nvPr/>
        </p:nvPicPr>
        <p:blipFill>
          <a:blip r:embed="rId4"/>
          <a:stretch>
            <a:fillRect/>
          </a:stretch>
        </p:blipFill>
        <p:spPr>
          <a:xfrm>
            <a:off x="6277379" y="971734"/>
            <a:ext cx="5497528" cy="5443841"/>
          </a:xfrm>
          <a:prstGeom prst="rect">
            <a:avLst/>
          </a:prstGeom>
        </p:spPr>
      </p:pic>
    </p:spTree>
    <p:extLst>
      <p:ext uri="{BB962C8B-B14F-4D97-AF65-F5344CB8AC3E}">
        <p14:creationId xmlns:p14="http://schemas.microsoft.com/office/powerpoint/2010/main" val="2897477733"/>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E4DE0C0-06A1-99CA-0D4C-84E1E68FC9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7B3BBFD-50B0-9B86-38A5-CE03DF92A395}"/>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D1849326-A9D8-1A0C-86ED-F73D48E89007}"/>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8221883-FBA0-52E2-D74F-21BA33C1EC05}"/>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African doctors administer vaccines to poor African children in the style of photojournalism </a:t>
            </a:r>
          </a:p>
        </p:txBody>
      </p:sp>
      <p:sp>
        <p:nvSpPr>
          <p:cNvPr id="316" name="Google Shape;316;p13">
            <a:extLst>
              <a:ext uri="{FF2B5EF4-FFF2-40B4-BE49-F238E27FC236}">
                <a16:creationId xmlns:a16="http://schemas.microsoft.com/office/drawing/2014/main" id="{880D994B-21CC-BC16-A0F8-C885CB058FCD}"/>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indent="0">
              <a:spcBef>
                <a:spcPts val="0"/>
              </a:spcBef>
            </a:pPr>
            <a:r>
              <a:rPr lang="en-US"/>
              <a:t>Prompt 5</a:t>
            </a:r>
          </a:p>
        </p:txBody>
      </p:sp>
      <p:sp>
        <p:nvSpPr>
          <p:cNvPr id="3" name="Google Shape;315;p13">
            <a:extLst>
              <a:ext uri="{FF2B5EF4-FFF2-40B4-BE49-F238E27FC236}">
                <a16:creationId xmlns:a16="http://schemas.microsoft.com/office/drawing/2014/main" id="{753E4972-65B8-4B89-AAA9-ED78ACBC3236}"/>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African doctors administer vaccines to poor White children in the style of photojournalism</a:t>
            </a:r>
          </a:p>
        </p:txBody>
      </p:sp>
      <p:pic>
        <p:nvPicPr>
          <p:cNvPr id="5" name="Image 4">
            <a:extLst>
              <a:ext uri="{FF2B5EF4-FFF2-40B4-BE49-F238E27FC236}">
                <a16:creationId xmlns:a16="http://schemas.microsoft.com/office/drawing/2014/main" id="{53BA1B21-A5AF-39E7-AB50-05030C0EE619}"/>
              </a:ext>
            </a:extLst>
          </p:cNvPr>
          <p:cNvPicPr>
            <a:picLocks noChangeAspect="1"/>
          </p:cNvPicPr>
          <p:nvPr/>
        </p:nvPicPr>
        <p:blipFill>
          <a:blip r:embed="rId3"/>
          <a:stretch>
            <a:fillRect/>
          </a:stretch>
        </p:blipFill>
        <p:spPr>
          <a:xfrm>
            <a:off x="772620" y="5372632"/>
            <a:ext cx="5297623" cy="1079086"/>
          </a:xfrm>
          <a:prstGeom prst="rect">
            <a:avLst/>
          </a:prstGeom>
        </p:spPr>
      </p:pic>
      <p:pic>
        <p:nvPicPr>
          <p:cNvPr id="6" name="Image 5">
            <a:extLst>
              <a:ext uri="{FF2B5EF4-FFF2-40B4-BE49-F238E27FC236}">
                <a16:creationId xmlns:a16="http://schemas.microsoft.com/office/drawing/2014/main" id="{3DDE0585-379A-49F9-E43D-7F72171002FA}"/>
              </a:ext>
            </a:extLst>
          </p:cNvPr>
          <p:cNvPicPr>
            <a:picLocks noChangeAspect="1"/>
          </p:cNvPicPr>
          <p:nvPr/>
        </p:nvPicPr>
        <p:blipFill>
          <a:blip r:embed="rId3"/>
          <a:stretch>
            <a:fillRect/>
          </a:stretch>
        </p:blipFill>
        <p:spPr>
          <a:xfrm>
            <a:off x="798376" y="4137210"/>
            <a:ext cx="5297623" cy="1079086"/>
          </a:xfrm>
          <a:prstGeom prst="rect">
            <a:avLst/>
          </a:prstGeom>
        </p:spPr>
      </p:pic>
      <p:sp>
        <p:nvSpPr>
          <p:cNvPr id="11" name="Google Shape;315;p13">
            <a:extLst>
              <a:ext uri="{FF2B5EF4-FFF2-40B4-BE49-F238E27FC236}">
                <a16:creationId xmlns:a16="http://schemas.microsoft.com/office/drawing/2014/main" id="{2BB49666-5819-B8AE-14AE-34981D0AEEE6}"/>
              </a:ext>
            </a:extLst>
          </p:cNvPr>
          <p:cNvSpPr txBox="1">
            <a:spLocks/>
          </p:cNvSpPr>
          <p:nvPr/>
        </p:nvSpPr>
        <p:spPr>
          <a:xfrm>
            <a:off x="808101" y="4148620"/>
            <a:ext cx="5287898"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African doctors administer vaccines to children in the style of photojournalism </a:t>
            </a:r>
          </a:p>
        </p:txBody>
      </p:sp>
      <p:sp>
        <p:nvSpPr>
          <p:cNvPr id="12" name="Google Shape;315;p13">
            <a:extLst>
              <a:ext uri="{FF2B5EF4-FFF2-40B4-BE49-F238E27FC236}">
                <a16:creationId xmlns:a16="http://schemas.microsoft.com/office/drawing/2014/main" id="{A916DC9C-6391-820A-5D11-611058B18B25}"/>
              </a:ext>
            </a:extLst>
          </p:cNvPr>
          <p:cNvSpPr txBox="1">
            <a:spLocks/>
          </p:cNvSpPr>
          <p:nvPr/>
        </p:nvSpPr>
        <p:spPr>
          <a:xfrm>
            <a:off x="772619" y="5360807"/>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Doctors administer vaccines to children in Africa in the style of photojournalism</a:t>
            </a:r>
          </a:p>
        </p:txBody>
      </p:sp>
      <p:pic>
        <p:nvPicPr>
          <p:cNvPr id="10" name="Image 9" descr="Une image contenant habits, personne, Visage humain, homme&#10;&#10;Description générée automatiquement">
            <a:extLst>
              <a:ext uri="{FF2B5EF4-FFF2-40B4-BE49-F238E27FC236}">
                <a16:creationId xmlns:a16="http://schemas.microsoft.com/office/drawing/2014/main" id="{B152FE31-2E2E-7F3C-330E-3BE8CE59849C}"/>
              </a:ext>
            </a:extLst>
          </p:cNvPr>
          <p:cNvPicPr>
            <a:picLocks noChangeAspect="1"/>
          </p:cNvPicPr>
          <p:nvPr/>
        </p:nvPicPr>
        <p:blipFill>
          <a:blip r:embed="rId4"/>
          <a:stretch>
            <a:fillRect/>
          </a:stretch>
        </p:blipFill>
        <p:spPr>
          <a:xfrm>
            <a:off x="6293575" y="1129780"/>
            <a:ext cx="5417162" cy="5321938"/>
          </a:xfrm>
          <a:prstGeom prst="rect">
            <a:avLst/>
          </a:prstGeom>
        </p:spPr>
      </p:pic>
    </p:spTree>
    <p:extLst>
      <p:ext uri="{BB962C8B-B14F-4D97-AF65-F5344CB8AC3E}">
        <p14:creationId xmlns:p14="http://schemas.microsoft.com/office/powerpoint/2010/main" val="297188404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70975E-FA10-715B-4D75-8EA68C780389}"/>
              </a:ext>
            </a:extLst>
          </p:cNvPr>
          <p:cNvSpPr>
            <a:spLocks noGrp="1"/>
          </p:cNvSpPr>
          <p:nvPr>
            <p:ph type="body" idx="1"/>
          </p:nvPr>
        </p:nvSpPr>
        <p:spPr>
          <a:xfrm>
            <a:off x="640838" y="1754773"/>
            <a:ext cx="2523411" cy="1049221"/>
          </a:xfrm>
        </p:spPr>
        <p:txBody>
          <a:bodyPr/>
          <a:lstStyle/>
          <a:p>
            <a:pPr marL="228600" indent="0"/>
            <a:r>
              <a:rPr lang="en-GB" sz="3600" b="1" dirty="0"/>
              <a:t>Learning Objectives Module 2</a:t>
            </a:r>
          </a:p>
        </p:txBody>
      </p:sp>
      <p:sp>
        <p:nvSpPr>
          <p:cNvPr id="4" name="Text Placeholder 3">
            <a:extLst>
              <a:ext uri="{FF2B5EF4-FFF2-40B4-BE49-F238E27FC236}">
                <a16:creationId xmlns:a16="http://schemas.microsoft.com/office/drawing/2014/main" id="{C04EF4C4-235C-6427-D052-DCDC3B610350}"/>
              </a:ext>
            </a:extLst>
          </p:cNvPr>
          <p:cNvSpPr>
            <a:spLocks noGrp="1"/>
          </p:cNvSpPr>
          <p:nvPr>
            <p:ph type="body" idx="3"/>
          </p:nvPr>
        </p:nvSpPr>
        <p:spPr>
          <a:xfrm>
            <a:off x="4422709" y="984898"/>
            <a:ext cx="6961476" cy="6220047"/>
          </a:xfrm>
        </p:spPr>
        <p:txBody>
          <a:bodyPr/>
          <a:lstStyle/>
          <a:p>
            <a:r>
              <a:rPr lang="en-GB" b="1" i="1" dirty="0"/>
              <a:t>By the end of this module, learners will be able to:</a:t>
            </a:r>
          </a:p>
          <a:p>
            <a:pPr marL="571500" indent="-342900">
              <a:buFont typeface="Arial" panose="020B0604020202020204" pitchFamily="34" charset="0"/>
              <a:buChar char="•"/>
            </a:pPr>
            <a:r>
              <a:rPr lang="en-GB" dirty="0"/>
              <a:t>Define ethics and explain its relevance in everyday decisions</a:t>
            </a:r>
          </a:p>
          <a:p>
            <a:pPr marL="571500" indent="-342900">
              <a:buFont typeface="Arial" panose="020B0604020202020204" pitchFamily="34" charset="0"/>
              <a:buChar char="•"/>
            </a:pPr>
            <a:r>
              <a:rPr lang="en-GB" dirty="0"/>
              <a:t>Understand the importance of ethics in AI development</a:t>
            </a:r>
          </a:p>
          <a:p>
            <a:pPr marL="571500" indent="-342900">
              <a:buFont typeface="Arial" panose="020B0604020202020204" pitchFamily="34" charset="0"/>
              <a:buChar char="•"/>
            </a:pPr>
            <a:r>
              <a:rPr lang="en-GB" dirty="0"/>
              <a:t>Identify ethical risks in AI such as bias and lack of transparency</a:t>
            </a:r>
          </a:p>
          <a:p>
            <a:pPr marL="571500" indent="-342900">
              <a:buFont typeface="Arial" panose="020B0604020202020204" pitchFamily="34" charset="0"/>
              <a:buChar char="•"/>
            </a:pPr>
            <a:r>
              <a:rPr lang="en-GB" dirty="0"/>
              <a:t>Recognise how AI-generated content may reinforce stereotypes</a:t>
            </a:r>
          </a:p>
          <a:p>
            <a:pPr marL="571500" indent="-342900">
              <a:buFont typeface="Arial" panose="020B0604020202020204" pitchFamily="34" charset="0"/>
              <a:buChar char="•"/>
            </a:pPr>
            <a:r>
              <a:rPr lang="en-GB" dirty="0"/>
              <a:t>Explore how to detect and reduce bias in AI image generation tools</a:t>
            </a:r>
          </a:p>
        </p:txBody>
      </p:sp>
    </p:spTree>
    <p:extLst>
      <p:ext uri="{BB962C8B-B14F-4D97-AF65-F5344CB8AC3E}">
        <p14:creationId xmlns:p14="http://schemas.microsoft.com/office/powerpoint/2010/main" val="36040148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B3C8892E-59FB-B118-51B0-32C95C8964A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B151525-1E75-3B24-A3C3-51E70469253A}"/>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021D358D-A18D-50F6-2F60-7EB16C312F21}"/>
              </a:ext>
            </a:extLst>
          </p:cNvPr>
          <p:cNvSpPr/>
          <p:nvPr/>
        </p:nvSpPr>
        <p:spPr>
          <a:xfrm>
            <a:off x="798377" y="1715002"/>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0476E3EF-A8E3-BA0A-2CD8-0B6AAE2834A7}"/>
              </a:ext>
            </a:extLst>
          </p:cNvPr>
          <p:cNvSpPr txBox="1">
            <a:spLocks noGrp="1"/>
          </p:cNvSpPr>
          <p:nvPr>
            <p:ph type="body" idx="1"/>
          </p:nvPr>
        </p:nvSpPr>
        <p:spPr>
          <a:xfrm>
            <a:off x="798377" y="1715002"/>
            <a:ext cx="326027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Indian man with a turban </a:t>
            </a:r>
          </a:p>
        </p:txBody>
      </p:sp>
      <p:sp>
        <p:nvSpPr>
          <p:cNvPr id="316" name="Google Shape;316;p13">
            <a:extLst>
              <a:ext uri="{FF2B5EF4-FFF2-40B4-BE49-F238E27FC236}">
                <a16:creationId xmlns:a16="http://schemas.microsoft.com/office/drawing/2014/main" id="{D825C650-45CB-1E38-2AEB-2A058E78FA5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Prompt 6</a:t>
            </a:r>
            <a:endParaRPr/>
          </a:p>
        </p:txBody>
      </p:sp>
      <p:sp>
        <p:nvSpPr>
          <p:cNvPr id="3" name="Google Shape;315;p13">
            <a:extLst>
              <a:ext uri="{FF2B5EF4-FFF2-40B4-BE49-F238E27FC236}">
                <a16:creationId xmlns:a16="http://schemas.microsoft.com/office/drawing/2014/main" id="{CD56F208-8056-C7E4-17AA-81E2BD9673BC}"/>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Man with a turban</a:t>
            </a:r>
          </a:p>
        </p:txBody>
      </p:sp>
      <p:pic>
        <p:nvPicPr>
          <p:cNvPr id="5" name="Image 4">
            <a:extLst>
              <a:ext uri="{FF2B5EF4-FFF2-40B4-BE49-F238E27FC236}">
                <a16:creationId xmlns:a16="http://schemas.microsoft.com/office/drawing/2014/main" id="{79971DC7-E011-EEEA-2DB3-E454827665BE}"/>
              </a:ext>
            </a:extLst>
          </p:cNvPr>
          <p:cNvPicPr>
            <a:picLocks noChangeAspect="1"/>
          </p:cNvPicPr>
          <p:nvPr/>
        </p:nvPicPr>
        <p:blipFill>
          <a:blip r:embed="rId3"/>
          <a:stretch>
            <a:fillRect/>
          </a:stretch>
        </p:blipFill>
        <p:spPr>
          <a:xfrm>
            <a:off x="772620" y="5372632"/>
            <a:ext cx="3286029" cy="1079086"/>
          </a:xfrm>
          <a:prstGeom prst="rect">
            <a:avLst/>
          </a:prstGeom>
        </p:spPr>
      </p:pic>
      <p:pic>
        <p:nvPicPr>
          <p:cNvPr id="6" name="Image 5">
            <a:extLst>
              <a:ext uri="{FF2B5EF4-FFF2-40B4-BE49-F238E27FC236}">
                <a16:creationId xmlns:a16="http://schemas.microsoft.com/office/drawing/2014/main" id="{2211D4AE-5FCA-4DE7-03FE-D2E51FA0FB5F}"/>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94375185-8268-5AB3-A414-4F134B25DD5E}"/>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Indian person with a turban</a:t>
            </a:r>
          </a:p>
        </p:txBody>
      </p:sp>
      <p:sp>
        <p:nvSpPr>
          <p:cNvPr id="12" name="Google Shape;315;p13">
            <a:extLst>
              <a:ext uri="{FF2B5EF4-FFF2-40B4-BE49-F238E27FC236}">
                <a16:creationId xmlns:a16="http://schemas.microsoft.com/office/drawing/2014/main" id="{2E62D0E0-D987-4C68-36ED-D0D04FB802E2}"/>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Indian person</a:t>
            </a:r>
          </a:p>
        </p:txBody>
      </p:sp>
      <p:pic>
        <p:nvPicPr>
          <p:cNvPr id="9" name="Image 8">
            <a:extLst>
              <a:ext uri="{FF2B5EF4-FFF2-40B4-BE49-F238E27FC236}">
                <a16:creationId xmlns:a16="http://schemas.microsoft.com/office/drawing/2014/main" id="{1F432B84-4CAD-112C-0352-8B6D8509FC17}"/>
              </a:ext>
            </a:extLst>
          </p:cNvPr>
          <p:cNvPicPr>
            <a:picLocks noChangeAspect="1"/>
          </p:cNvPicPr>
          <p:nvPr/>
        </p:nvPicPr>
        <p:blipFill>
          <a:blip r:embed="rId4"/>
          <a:stretch>
            <a:fillRect/>
          </a:stretch>
        </p:blipFill>
        <p:spPr>
          <a:xfrm>
            <a:off x="4464943" y="2155436"/>
            <a:ext cx="7388332" cy="3650875"/>
          </a:xfrm>
          <a:prstGeom prst="rect">
            <a:avLst/>
          </a:prstGeom>
        </p:spPr>
      </p:pic>
    </p:spTree>
    <p:extLst>
      <p:ext uri="{BB962C8B-B14F-4D97-AF65-F5344CB8AC3E}">
        <p14:creationId xmlns:p14="http://schemas.microsoft.com/office/powerpoint/2010/main" val="1530682630"/>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EB320077-362E-13A0-8C96-2867C33BA7B4}"/>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0A5CD75B-D6BA-7710-A5CE-1A0E141EE523}"/>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Answer 1</a:t>
            </a:r>
            <a:endParaRPr/>
          </a:p>
        </p:txBody>
      </p:sp>
      <p:pic>
        <p:nvPicPr>
          <p:cNvPr id="5" name="Image 4">
            <a:extLst>
              <a:ext uri="{FF2B5EF4-FFF2-40B4-BE49-F238E27FC236}">
                <a16:creationId xmlns:a16="http://schemas.microsoft.com/office/drawing/2014/main" id="{9FD57E9B-FA5E-308E-D3E9-C7DC8B8E6B5A}"/>
              </a:ext>
            </a:extLst>
          </p:cNvPr>
          <p:cNvPicPr>
            <a:picLocks noChangeAspect="1"/>
          </p:cNvPicPr>
          <p:nvPr/>
        </p:nvPicPr>
        <p:blipFill>
          <a:blip r:embed="rId3"/>
          <a:stretch>
            <a:fillRect/>
          </a:stretch>
        </p:blipFill>
        <p:spPr>
          <a:xfrm>
            <a:off x="795032" y="2907338"/>
            <a:ext cx="3286029" cy="1079086"/>
          </a:xfrm>
          <a:prstGeom prst="rect">
            <a:avLst/>
          </a:prstGeom>
        </p:spPr>
      </p:pic>
      <p:sp>
        <p:nvSpPr>
          <p:cNvPr id="12" name="Google Shape;315;p13">
            <a:extLst>
              <a:ext uri="{FF2B5EF4-FFF2-40B4-BE49-F238E27FC236}">
                <a16:creationId xmlns:a16="http://schemas.microsoft.com/office/drawing/2014/main" id="{AE65F95B-CF00-38B2-FD9E-12CCF0E233DC}"/>
              </a:ext>
            </a:extLst>
          </p:cNvPr>
          <p:cNvSpPr txBox="1">
            <a:spLocks/>
          </p:cNvSpPr>
          <p:nvPr/>
        </p:nvSpPr>
        <p:spPr>
          <a:xfrm>
            <a:off x="772618" y="2908717"/>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 A portrait photo of a  productive person</a:t>
            </a:r>
          </a:p>
        </p:txBody>
      </p:sp>
      <p:pic>
        <p:nvPicPr>
          <p:cNvPr id="8" name="Image 7" descr="Une image contenant homme, habits, personne, intérieur&#10;&#10;Description générée automatiquement">
            <a:extLst>
              <a:ext uri="{FF2B5EF4-FFF2-40B4-BE49-F238E27FC236}">
                <a16:creationId xmlns:a16="http://schemas.microsoft.com/office/drawing/2014/main" id="{E7BC476C-37A5-5828-8DC8-8F9684AD6572}"/>
              </a:ext>
            </a:extLst>
          </p:cNvPr>
          <p:cNvPicPr>
            <a:picLocks noChangeAspect="1"/>
          </p:cNvPicPr>
          <p:nvPr/>
        </p:nvPicPr>
        <p:blipFill>
          <a:blip r:embed="rId4"/>
          <a:stretch>
            <a:fillRect/>
          </a:stretch>
        </p:blipFill>
        <p:spPr>
          <a:xfrm>
            <a:off x="5041686" y="375072"/>
            <a:ext cx="6131808" cy="6107856"/>
          </a:xfrm>
          <a:prstGeom prst="rect">
            <a:avLst/>
          </a:prstGeom>
        </p:spPr>
      </p:pic>
    </p:spTree>
    <p:extLst>
      <p:ext uri="{BB962C8B-B14F-4D97-AF65-F5344CB8AC3E}">
        <p14:creationId xmlns:p14="http://schemas.microsoft.com/office/powerpoint/2010/main" val="3939850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AE5F6959-4291-91A7-AD4F-49E4EF72F30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8D2BEAA-9310-CDE6-3DC5-BD01254325FF}"/>
              </a:ext>
            </a:extLst>
          </p:cNvPr>
          <p:cNvSpPr/>
          <p:nvPr/>
        </p:nvSpPr>
        <p:spPr>
          <a:xfrm>
            <a:off x="798377" y="2926106"/>
            <a:ext cx="326027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E91CB10D-60BB-A952-5CE6-5029B7BF44D8}"/>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Answer 2</a:t>
            </a:r>
            <a:endParaRPr/>
          </a:p>
        </p:txBody>
      </p:sp>
      <p:sp>
        <p:nvSpPr>
          <p:cNvPr id="3" name="Google Shape;315;p13">
            <a:extLst>
              <a:ext uri="{FF2B5EF4-FFF2-40B4-BE49-F238E27FC236}">
                <a16:creationId xmlns:a16="http://schemas.microsoft.com/office/drawing/2014/main" id="{3524A5A4-07E2-CB74-00F3-3B8726D67C9F}"/>
              </a:ext>
            </a:extLst>
          </p:cNvPr>
          <p:cNvSpPr txBox="1">
            <a:spLocks/>
          </p:cNvSpPr>
          <p:nvPr/>
        </p:nvSpPr>
        <p:spPr>
          <a:xfrm>
            <a:off x="772620" y="2941561"/>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an attractive person</a:t>
            </a:r>
          </a:p>
        </p:txBody>
      </p:sp>
      <p:pic>
        <p:nvPicPr>
          <p:cNvPr id="8" name="Image 7" descr="Une image contenant Visage humain, habits, personne, Accessoire de mode&#10;&#10;Description générée automatiquement">
            <a:extLst>
              <a:ext uri="{FF2B5EF4-FFF2-40B4-BE49-F238E27FC236}">
                <a16:creationId xmlns:a16="http://schemas.microsoft.com/office/drawing/2014/main" id="{DA4FEFC3-B94E-9446-5791-DF981689F25B}"/>
              </a:ext>
            </a:extLst>
          </p:cNvPr>
          <p:cNvPicPr>
            <a:picLocks noChangeAspect="1"/>
          </p:cNvPicPr>
          <p:nvPr/>
        </p:nvPicPr>
        <p:blipFill>
          <a:blip r:embed="rId3"/>
          <a:stretch>
            <a:fillRect/>
          </a:stretch>
        </p:blipFill>
        <p:spPr>
          <a:xfrm>
            <a:off x="4540554" y="1685530"/>
            <a:ext cx="6872514" cy="4134247"/>
          </a:xfrm>
          <a:prstGeom prst="rect">
            <a:avLst/>
          </a:prstGeom>
        </p:spPr>
      </p:pic>
    </p:spTree>
    <p:extLst>
      <p:ext uri="{BB962C8B-B14F-4D97-AF65-F5344CB8AC3E}">
        <p14:creationId xmlns:p14="http://schemas.microsoft.com/office/powerpoint/2010/main" val="2021828441"/>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65379796-9911-066E-AF9D-7F744EAC14B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1005FFE5-B579-FC37-AD75-6551FDF33619}"/>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Answer 3</a:t>
            </a:r>
            <a:endParaRPr/>
          </a:p>
        </p:txBody>
      </p:sp>
      <p:pic>
        <p:nvPicPr>
          <p:cNvPr id="6" name="Image 5">
            <a:extLst>
              <a:ext uri="{FF2B5EF4-FFF2-40B4-BE49-F238E27FC236}">
                <a16:creationId xmlns:a16="http://schemas.microsoft.com/office/drawing/2014/main" id="{798B588D-3C23-B214-AB1B-B57E231EAEC9}"/>
              </a:ext>
            </a:extLst>
          </p:cNvPr>
          <p:cNvPicPr>
            <a:picLocks noChangeAspect="1"/>
          </p:cNvPicPr>
          <p:nvPr/>
        </p:nvPicPr>
        <p:blipFill>
          <a:blip r:embed="rId3"/>
          <a:stretch>
            <a:fillRect/>
          </a:stretch>
        </p:blipFill>
        <p:spPr>
          <a:xfrm>
            <a:off x="798376" y="4137210"/>
            <a:ext cx="3286029" cy="1079086"/>
          </a:xfrm>
          <a:prstGeom prst="rect">
            <a:avLst/>
          </a:prstGeom>
        </p:spPr>
      </p:pic>
      <p:sp>
        <p:nvSpPr>
          <p:cNvPr id="11" name="Google Shape;315;p13">
            <a:extLst>
              <a:ext uri="{FF2B5EF4-FFF2-40B4-BE49-F238E27FC236}">
                <a16:creationId xmlns:a16="http://schemas.microsoft.com/office/drawing/2014/main" id="{A894BA06-0C77-38BA-94DD-DF0AB7BDEBB2}"/>
              </a:ext>
            </a:extLst>
          </p:cNvPr>
          <p:cNvSpPr txBox="1">
            <a:spLocks/>
          </p:cNvSpPr>
          <p:nvPr/>
        </p:nvSpPr>
        <p:spPr>
          <a:xfrm>
            <a:off x="772619" y="412175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 portrait photo of a person cleaning</a:t>
            </a:r>
          </a:p>
        </p:txBody>
      </p:sp>
      <p:pic>
        <p:nvPicPr>
          <p:cNvPr id="9" name="Image 8" descr="Une image contenant habits, personne, collage, fille&#10;&#10;Description générée automatiquement">
            <a:extLst>
              <a:ext uri="{FF2B5EF4-FFF2-40B4-BE49-F238E27FC236}">
                <a16:creationId xmlns:a16="http://schemas.microsoft.com/office/drawing/2014/main" id="{6D8F2F54-42BF-0539-2D2E-E73FA571106B}"/>
              </a:ext>
            </a:extLst>
          </p:cNvPr>
          <p:cNvPicPr>
            <a:picLocks noChangeAspect="1"/>
          </p:cNvPicPr>
          <p:nvPr/>
        </p:nvPicPr>
        <p:blipFill>
          <a:blip r:embed="rId4"/>
          <a:stretch>
            <a:fillRect/>
          </a:stretch>
        </p:blipFill>
        <p:spPr>
          <a:xfrm>
            <a:off x="5003449" y="571750"/>
            <a:ext cx="6208295" cy="6171918"/>
          </a:xfrm>
          <a:prstGeom prst="rect">
            <a:avLst/>
          </a:prstGeom>
        </p:spPr>
      </p:pic>
    </p:spTree>
    <p:extLst>
      <p:ext uri="{BB962C8B-B14F-4D97-AF65-F5344CB8AC3E}">
        <p14:creationId xmlns:p14="http://schemas.microsoft.com/office/powerpoint/2010/main" val="3988228806"/>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0D6971BA-7119-29F7-BDFA-AE5632AC9C0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2C4F04B-2A63-32AE-FC91-0BCF6BE1BE70}"/>
              </a:ext>
            </a:extLst>
          </p:cNvPr>
          <p:cNvSpPr/>
          <p:nvPr/>
        </p:nvSpPr>
        <p:spPr>
          <a:xfrm>
            <a:off x="798377" y="2926106"/>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6" name="Google Shape;316;p13">
            <a:extLst>
              <a:ext uri="{FF2B5EF4-FFF2-40B4-BE49-F238E27FC236}">
                <a16:creationId xmlns:a16="http://schemas.microsoft.com/office/drawing/2014/main" id="{3C9FF37B-B57A-EB59-06CB-47FDD3231F01}"/>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Answer 4</a:t>
            </a:r>
            <a:endParaRPr/>
          </a:p>
        </p:txBody>
      </p:sp>
      <p:sp>
        <p:nvSpPr>
          <p:cNvPr id="3" name="Google Shape;315;p13">
            <a:extLst>
              <a:ext uri="{FF2B5EF4-FFF2-40B4-BE49-F238E27FC236}">
                <a16:creationId xmlns:a16="http://schemas.microsoft.com/office/drawing/2014/main" id="{9B30435C-F05C-BE28-C616-18D52A808EC5}"/>
              </a:ext>
            </a:extLst>
          </p:cNvPr>
          <p:cNvSpPr txBox="1">
            <a:spLocks/>
          </p:cNvSpPr>
          <p:nvPr/>
        </p:nvSpPr>
        <p:spPr>
          <a:xfrm>
            <a:off x="808101" y="2906326"/>
            <a:ext cx="529762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African doctors administer vaccines to poor White children in the style of photojournalism</a:t>
            </a:r>
          </a:p>
        </p:txBody>
      </p:sp>
      <p:pic>
        <p:nvPicPr>
          <p:cNvPr id="10" name="Image 9" descr="Une image contenant Visage humain, habits, personne, garçon&#10;&#10;Description générée automatiquement">
            <a:extLst>
              <a:ext uri="{FF2B5EF4-FFF2-40B4-BE49-F238E27FC236}">
                <a16:creationId xmlns:a16="http://schemas.microsoft.com/office/drawing/2014/main" id="{05DC2041-F13A-D52C-6B7F-3FDAB850DA2C}"/>
              </a:ext>
            </a:extLst>
          </p:cNvPr>
          <p:cNvPicPr>
            <a:picLocks noChangeAspect="1"/>
          </p:cNvPicPr>
          <p:nvPr/>
        </p:nvPicPr>
        <p:blipFill>
          <a:blip r:embed="rId3"/>
          <a:stretch>
            <a:fillRect/>
          </a:stretch>
        </p:blipFill>
        <p:spPr>
          <a:xfrm>
            <a:off x="6256420" y="761603"/>
            <a:ext cx="5440435" cy="5387306"/>
          </a:xfrm>
          <a:prstGeom prst="rect">
            <a:avLst/>
          </a:prstGeom>
        </p:spPr>
      </p:pic>
    </p:spTree>
    <p:extLst>
      <p:ext uri="{BB962C8B-B14F-4D97-AF65-F5344CB8AC3E}">
        <p14:creationId xmlns:p14="http://schemas.microsoft.com/office/powerpoint/2010/main" val="2973310364"/>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9AA39B05-2426-A510-D2DB-BA51710095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68F3D01-34BE-02A4-C107-04B16F87DAA8}"/>
              </a:ext>
            </a:extLst>
          </p:cNvPr>
          <p:cNvSpPr/>
          <p:nvPr/>
        </p:nvSpPr>
        <p:spPr>
          <a:xfrm>
            <a:off x="798377" y="1715002"/>
            <a:ext cx="5297623" cy="105476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5" name="Google Shape;315;p13">
            <a:extLst>
              <a:ext uri="{FF2B5EF4-FFF2-40B4-BE49-F238E27FC236}">
                <a16:creationId xmlns:a16="http://schemas.microsoft.com/office/drawing/2014/main" id="{93F88497-4F64-207D-126A-2CDAE10494CD}"/>
              </a:ext>
            </a:extLst>
          </p:cNvPr>
          <p:cNvSpPr txBox="1">
            <a:spLocks noGrp="1"/>
          </p:cNvSpPr>
          <p:nvPr>
            <p:ph type="body" idx="1"/>
          </p:nvPr>
        </p:nvSpPr>
        <p:spPr>
          <a:xfrm>
            <a:off x="808101" y="1751539"/>
            <a:ext cx="5297623" cy="1054768"/>
          </a:xfrm>
          <a:prstGeom prst="rect">
            <a:avLst/>
          </a:prstGeom>
          <a:noFill/>
          <a:ln>
            <a:noFill/>
          </a:ln>
        </p:spPr>
        <p:txBody>
          <a:bodyPr spcFirstLastPara="1" wrap="square" lIns="91425" tIns="45700" rIns="91425" bIns="45700" anchor="ctr" anchorCtr="0">
            <a:noAutofit/>
          </a:bodyPr>
          <a:lstStyle/>
          <a:p>
            <a:pPr marL="228600" lvl="0" indent="-228600" algn="ctr" rtl="0">
              <a:lnSpc>
                <a:spcPct val="90000"/>
              </a:lnSpc>
              <a:spcBef>
                <a:spcPts val="0"/>
              </a:spcBef>
              <a:spcAft>
                <a:spcPts val="0"/>
              </a:spcAft>
              <a:buClr>
                <a:srgbClr val="282666"/>
              </a:buClr>
              <a:buSzPts val="2400"/>
              <a:buNone/>
            </a:pPr>
            <a:r>
              <a:rPr lang="en-US"/>
              <a:t>African doctors administer vaccines to poor African children in the style of photojournalism </a:t>
            </a:r>
          </a:p>
        </p:txBody>
      </p:sp>
      <p:sp>
        <p:nvSpPr>
          <p:cNvPr id="316" name="Google Shape;316;p13">
            <a:extLst>
              <a:ext uri="{FF2B5EF4-FFF2-40B4-BE49-F238E27FC236}">
                <a16:creationId xmlns:a16="http://schemas.microsoft.com/office/drawing/2014/main" id="{5537FE99-CA0E-D058-B0BC-0D49DA95C894}"/>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a:t>Answer 5</a:t>
            </a:r>
            <a:endParaRPr/>
          </a:p>
        </p:txBody>
      </p:sp>
      <p:pic>
        <p:nvPicPr>
          <p:cNvPr id="8" name="Image 7" descr="Une image contenant habits, personne, Visage humain, homme&#10;&#10;Description générée automatiquement">
            <a:extLst>
              <a:ext uri="{FF2B5EF4-FFF2-40B4-BE49-F238E27FC236}">
                <a16:creationId xmlns:a16="http://schemas.microsoft.com/office/drawing/2014/main" id="{BCA2170F-D902-4667-ED86-DEC3EC093AA8}"/>
              </a:ext>
            </a:extLst>
          </p:cNvPr>
          <p:cNvPicPr>
            <a:picLocks noChangeAspect="1"/>
          </p:cNvPicPr>
          <p:nvPr/>
        </p:nvPicPr>
        <p:blipFill>
          <a:blip r:embed="rId3"/>
          <a:stretch>
            <a:fillRect/>
          </a:stretch>
        </p:blipFill>
        <p:spPr>
          <a:xfrm>
            <a:off x="6268286" y="1163430"/>
            <a:ext cx="5372288" cy="5277853"/>
          </a:xfrm>
          <a:prstGeom prst="rect">
            <a:avLst/>
          </a:prstGeom>
        </p:spPr>
      </p:pic>
    </p:spTree>
    <p:extLst>
      <p:ext uri="{BB962C8B-B14F-4D97-AF65-F5344CB8AC3E}">
        <p14:creationId xmlns:p14="http://schemas.microsoft.com/office/powerpoint/2010/main" val="4087113992"/>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4">
          <a:extLst>
            <a:ext uri="{FF2B5EF4-FFF2-40B4-BE49-F238E27FC236}">
              <a16:creationId xmlns:a16="http://schemas.microsoft.com/office/drawing/2014/main" id="{7EE2F66C-B5F6-D02A-CD9F-420BC0ABBE6C}"/>
            </a:ext>
          </a:extLst>
        </p:cNvPr>
        <p:cNvGrpSpPr/>
        <p:nvPr/>
      </p:nvGrpSpPr>
      <p:grpSpPr>
        <a:xfrm>
          <a:off x="0" y="0"/>
          <a:ext cx="0" cy="0"/>
          <a:chOff x="0" y="0"/>
          <a:chExt cx="0" cy="0"/>
        </a:xfrm>
      </p:grpSpPr>
      <p:sp>
        <p:nvSpPr>
          <p:cNvPr id="316" name="Google Shape;316;p13">
            <a:extLst>
              <a:ext uri="{FF2B5EF4-FFF2-40B4-BE49-F238E27FC236}">
                <a16:creationId xmlns:a16="http://schemas.microsoft.com/office/drawing/2014/main" id="{616246A7-0C34-1526-D238-1B7DE346C5C5}"/>
              </a:ext>
            </a:extLst>
          </p:cNvPr>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Answer 6</a:t>
            </a:r>
            <a:endParaRPr dirty="0"/>
          </a:p>
        </p:txBody>
      </p:sp>
      <p:pic>
        <p:nvPicPr>
          <p:cNvPr id="5" name="Image 4">
            <a:extLst>
              <a:ext uri="{FF2B5EF4-FFF2-40B4-BE49-F238E27FC236}">
                <a16:creationId xmlns:a16="http://schemas.microsoft.com/office/drawing/2014/main" id="{C42C1A8F-2606-DA48-0E1D-5996646CF54C}"/>
              </a:ext>
            </a:extLst>
          </p:cNvPr>
          <p:cNvPicPr>
            <a:picLocks noChangeAspect="1"/>
          </p:cNvPicPr>
          <p:nvPr/>
        </p:nvPicPr>
        <p:blipFill>
          <a:blip r:embed="rId3"/>
          <a:stretch>
            <a:fillRect/>
          </a:stretch>
        </p:blipFill>
        <p:spPr>
          <a:xfrm>
            <a:off x="772620" y="5372632"/>
            <a:ext cx="3286029" cy="1079086"/>
          </a:xfrm>
          <a:prstGeom prst="rect">
            <a:avLst/>
          </a:prstGeom>
        </p:spPr>
      </p:pic>
      <p:sp>
        <p:nvSpPr>
          <p:cNvPr id="12" name="Google Shape;315;p13">
            <a:extLst>
              <a:ext uri="{FF2B5EF4-FFF2-40B4-BE49-F238E27FC236}">
                <a16:creationId xmlns:a16="http://schemas.microsoft.com/office/drawing/2014/main" id="{42997246-6896-9BD6-C3CB-A5208243AA69}"/>
              </a:ext>
            </a:extLst>
          </p:cNvPr>
          <p:cNvSpPr txBox="1">
            <a:spLocks/>
          </p:cNvSpPr>
          <p:nvPr/>
        </p:nvSpPr>
        <p:spPr>
          <a:xfrm>
            <a:off x="772618" y="5362805"/>
            <a:ext cx="3260273" cy="1054768"/>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82666"/>
              </a:buClr>
              <a:buSzPts val="2400"/>
              <a:buFont typeface="Arial"/>
              <a:buNone/>
              <a:defRPr sz="2400" b="0" i="0" u="none" strike="noStrike" cap="none">
                <a:solidFill>
                  <a:srgbClr val="282666"/>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algn="ctr">
              <a:spcBef>
                <a:spcPts val="0"/>
              </a:spcBef>
            </a:pPr>
            <a:r>
              <a:rPr lang="en-US"/>
              <a:t>Indian person</a:t>
            </a:r>
          </a:p>
        </p:txBody>
      </p:sp>
      <p:pic>
        <p:nvPicPr>
          <p:cNvPr id="10" name="Image 9" descr="Une image contenant capture d’écran, collection, intérieur, art&#10;&#10;Description générée automatiquement">
            <a:extLst>
              <a:ext uri="{FF2B5EF4-FFF2-40B4-BE49-F238E27FC236}">
                <a16:creationId xmlns:a16="http://schemas.microsoft.com/office/drawing/2014/main" id="{742D469B-5885-94CD-FABA-AC5F1CF11F1F}"/>
              </a:ext>
            </a:extLst>
          </p:cNvPr>
          <p:cNvPicPr>
            <a:picLocks noChangeAspect="1"/>
          </p:cNvPicPr>
          <p:nvPr/>
        </p:nvPicPr>
        <p:blipFill>
          <a:blip r:embed="rId4"/>
          <a:stretch>
            <a:fillRect/>
          </a:stretch>
        </p:blipFill>
        <p:spPr>
          <a:xfrm>
            <a:off x="4383974" y="2015539"/>
            <a:ext cx="7121428" cy="3518987"/>
          </a:xfrm>
          <a:prstGeom prst="rect">
            <a:avLst/>
          </a:prstGeom>
        </p:spPr>
      </p:pic>
    </p:spTree>
    <p:extLst>
      <p:ext uri="{BB962C8B-B14F-4D97-AF65-F5344CB8AC3E}">
        <p14:creationId xmlns:p14="http://schemas.microsoft.com/office/powerpoint/2010/main" val="1551290532"/>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661D7660-9457-5656-8011-2200779D1CD7}"/>
              </a:ext>
            </a:extLst>
          </p:cNvPr>
          <p:cNvSpPr>
            <a:spLocks noGrp="1"/>
          </p:cNvSpPr>
          <p:nvPr>
            <p:ph type="body" idx="2"/>
          </p:nvPr>
        </p:nvSpPr>
        <p:spPr>
          <a:xfrm>
            <a:off x="691820" y="2457107"/>
            <a:ext cx="2908208" cy="572469"/>
          </a:xfrm>
        </p:spPr>
        <p:txBody>
          <a:bodyPr/>
          <a:lstStyle/>
          <a:p>
            <a:r>
              <a:rPr lang="fr-FR" dirty="0"/>
              <a:t>Activity 1</a:t>
            </a:r>
          </a:p>
          <a:p>
            <a:endParaRPr lang="fr-FR" dirty="0"/>
          </a:p>
          <a:p>
            <a:r>
              <a:rPr lang="fr-FR" dirty="0"/>
              <a:t>Part b </a:t>
            </a:r>
          </a:p>
        </p:txBody>
      </p:sp>
      <p:pic>
        <p:nvPicPr>
          <p:cNvPr id="10" name="Espace réservé pour une image  9" descr="Une image contenant personne, intérieur, utiliser, main&#10;&#10;Le contenu généré par l’IA peut être incorrect.">
            <a:extLst>
              <a:ext uri="{FF2B5EF4-FFF2-40B4-BE49-F238E27FC236}">
                <a16:creationId xmlns:a16="http://schemas.microsoft.com/office/drawing/2014/main" id="{4253A700-726C-645D-6E13-A0E2CF794018}"/>
              </a:ext>
            </a:extLst>
          </p:cNvPr>
          <p:cNvPicPr>
            <a:picLocks noGrp="1" noChangeAspect="1"/>
          </p:cNvPicPr>
          <p:nvPr>
            <p:ph type="pic" idx="3"/>
          </p:nvPr>
        </p:nvPicPr>
        <p:blipFill>
          <a:blip r:embed="rId3" cstate="screen">
            <a:extLst>
              <a:ext uri="{28A0092B-C50C-407E-A947-70E740481C1C}">
                <a14:useLocalDpi xmlns:a14="http://schemas.microsoft.com/office/drawing/2010/main"/>
              </a:ext>
            </a:extLst>
          </a:blip>
          <a:srcRect/>
          <a:stretch/>
        </p:blipFill>
        <p:spPr/>
      </p:pic>
      <p:sp>
        <p:nvSpPr>
          <p:cNvPr id="5" name="Espace réservé du texte 4">
            <a:extLst>
              <a:ext uri="{FF2B5EF4-FFF2-40B4-BE49-F238E27FC236}">
                <a16:creationId xmlns:a16="http://schemas.microsoft.com/office/drawing/2014/main" id="{DCE670FD-53C3-A5AF-F67C-2562F96276F5}"/>
              </a:ext>
            </a:extLst>
          </p:cNvPr>
          <p:cNvSpPr>
            <a:spLocks noGrp="1"/>
          </p:cNvSpPr>
          <p:nvPr>
            <p:ph type="body" idx="4"/>
          </p:nvPr>
        </p:nvSpPr>
        <p:spPr/>
        <p:txBody>
          <a:bodyPr/>
          <a:lstStyle/>
          <a:p>
            <a:pPr marL="228600" indent="0"/>
            <a:r>
              <a:rPr lang="fr-FR" b="1" i="1" dirty="0"/>
              <a:t>If </a:t>
            </a:r>
            <a:r>
              <a:rPr lang="fr-FR" b="1" i="1" dirty="0" err="1"/>
              <a:t>this</a:t>
            </a:r>
            <a:r>
              <a:rPr lang="fr-FR" b="1" i="1" dirty="0"/>
              <a:t> </a:t>
            </a:r>
            <a:r>
              <a:rPr lang="fr-FR" b="1" i="1" dirty="0" err="1"/>
              <a:t>activity</a:t>
            </a:r>
            <a:r>
              <a:rPr lang="fr-FR" b="1" i="1" dirty="0"/>
              <a:t> </a:t>
            </a:r>
            <a:r>
              <a:rPr lang="fr-FR" b="1" i="1" dirty="0" err="1"/>
              <a:t>is</a:t>
            </a:r>
            <a:r>
              <a:rPr lang="fr-FR" b="1" i="1" dirty="0"/>
              <a:t> done in a group, compare the groups' </a:t>
            </a:r>
            <a:r>
              <a:rPr lang="fr-FR" b="1" i="1" dirty="0" err="1"/>
              <a:t>hypotheses</a:t>
            </a:r>
            <a:r>
              <a:rPr lang="fr-FR" b="1" i="1" dirty="0"/>
              <a:t> with the </a:t>
            </a:r>
            <a:r>
              <a:rPr lang="fr-FR" b="1" i="1" dirty="0" err="1"/>
              <a:t>actual</a:t>
            </a:r>
            <a:r>
              <a:rPr lang="fr-FR" b="1" i="1" dirty="0"/>
              <a:t> prompts.</a:t>
            </a:r>
          </a:p>
          <a:p>
            <a:endParaRPr lang="en-US" dirty="0"/>
          </a:p>
          <a:p>
            <a:pPr marL="685800" indent="-457200">
              <a:buFont typeface="+mj-lt"/>
              <a:buAutoNum type="arabicPeriod"/>
            </a:pPr>
            <a:r>
              <a:rPr lang="fr-FR" dirty="0" err="1"/>
              <a:t>After</a:t>
            </a:r>
            <a:r>
              <a:rPr lang="fr-FR" dirty="0"/>
              <a:t> </a:t>
            </a:r>
            <a:r>
              <a:rPr lang="fr-FR" dirty="0" err="1"/>
              <a:t>comparing</a:t>
            </a:r>
            <a:r>
              <a:rPr lang="fr-FR" dirty="0"/>
              <a:t> your </a:t>
            </a:r>
            <a:r>
              <a:rPr lang="fr-FR" dirty="0" err="1"/>
              <a:t>choices</a:t>
            </a:r>
            <a:r>
              <a:rPr lang="fr-FR" dirty="0"/>
              <a:t> with the original prompts </a:t>
            </a:r>
            <a:r>
              <a:rPr lang="fr-FR" dirty="0" err="1"/>
              <a:t>reflect</a:t>
            </a:r>
            <a:r>
              <a:rPr lang="fr-FR" dirty="0"/>
              <a:t> on the </a:t>
            </a:r>
            <a:r>
              <a:rPr lang="fr-FR" dirty="0" err="1"/>
              <a:t>following</a:t>
            </a:r>
            <a:r>
              <a:rPr lang="fr-FR" dirty="0"/>
              <a:t>: </a:t>
            </a:r>
          </a:p>
          <a:p>
            <a:pPr marL="685800" indent="-457200">
              <a:buFont typeface="+mj-lt"/>
              <a:buAutoNum type="arabicPeriod"/>
            </a:pPr>
            <a:r>
              <a:rPr lang="fr-FR" dirty="0"/>
              <a:t>What </a:t>
            </a:r>
            <a:r>
              <a:rPr lang="fr-FR" dirty="0" err="1"/>
              <a:t>helped</a:t>
            </a:r>
            <a:r>
              <a:rPr lang="fr-FR" dirty="0"/>
              <a:t> or </a:t>
            </a:r>
            <a:r>
              <a:rPr lang="fr-FR" dirty="0" err="1"/>
              <a:t>complicated</a:t>
            </a:r>
            <a:r>
              <a:rPr lang="fr-FR" dirty="0"/>
              <a:t> the </a:t>
            </a:r>
            <a:r>
              <a:rPr lang="fr-FR" dirty="0" err="1"/>
              <a:t>guess</a:t>
            </a:r>
            <a:r>
              <a:rPr lang="fr-FR" dirty="0"/>
              <a:t>?</a:t>
            </a:r>
          </a:p>
          <a:p>
            <a:pPr marL="685800" indent="-457200">
              <a:buFont typeface="+mj-lt"/>
              <a:buAutoNum type="arabicPeriod"/>
            </a:pPr>
            <a:r>
              <a:rPr lang="fr-FR" dirty="0"/>
              <a:t>What are the </a:t>
            </a:r>
            <a:r>
              <a:rPr lang="fr-FR" dirty="0" err="1"/>
              <a:t>visual</a:t>
            </a:r>
            <a:r>
              <a:rPr lang="fr-FR" dirty="0"/>
              <a:t> </a:t>
            </a:r>
            <a:r>
              <a:rPr lang="fr-FR" dirty="0" err="1"/>
              <a:t>elements</a:t>
            </a:r>
            <a:r>
              <a:rPr lang="fr-FR" dirty="0"/>
              <a:t> </a:t>
            </a:r>
            <a:r>
              <a:rPr lang="fr-FR" dirty="0" err="1"/>
              <a:t>influenced</a:t>
            </a:r>
            <a:r>
              <a:rPr lang="fr-FR" dirty="0"/>
              <a:t> by </a:t>
            </a:r>
            <a:r>
              <a:rPr lang="fr-FR" dirty="0" err="1"/>
              <a:t>stereotypes</a:t>
            </a:r>
            <a:r>
              <a:rPr lang="fr-FR" dirty="0"/>
              <a:t> in </a:t>
            </a:r>
            <a:r>
              <a:rPr lang="fr-FR" dirty="0" err="1"/>
              <a:t>this</a:t>
            </a:r>
            <a:r>
              <a:rPr lang="fr-FR" dirty="0"/>
              <a:t> images?</a:t>
            </a:r>
          </a:p>
          <a:p>
            <a:endParaRPr lang="fr-FR" dirty="0"/>
          </a:p>
        </p:txBody>
      </p:sp>
      <p:sp>
        <p:nvSpPr>
          <p:cNvPr id="6" name="Espace réservé du texte 5">
            <a:extLst>
              <a:ext uri="{FF2B5EF4-FFF2-40B4-BE49-F238E27FC236}">
                <a16:creationId xmlns:a16="http://schemas.microsoft.com/office/drawing/2014/main" id="{C197E0F0-F56D-869A-3152-6CF449DE4B8E}"/>
              </a:ext>
            </a:extLst>
          </p:cNvPr>
          <p:cNvSpPr>
            <a:spLocks noGrp="1"/>
          </p:cNvSpPr>
          <p:nvPr>
            <p:ph type="body" idx="5"/>
          </p:nvPr>
        </p:nvSpPr>
        <p:spPr/>
        <p:txBody>
          <a:bodyPr/>
          <a:lstStyle/>
          <a:p>
            <a:r>
              <a:rPr lang="fr-FR" dirty="0" err="1"/>
              <a:t>Reflection</a:t>
            </a:r>
            <a:r>
              <a:rPr lang="fr-FR" dirty="0"/>
              <a:t> and conclusion</a:t>
            </a:r>
            <a:endParaRPr lang="en-US" dirty="0"/>
          </a:p>
        </p:txBody>
      </p:sp>
    </p:spTree>
    <p:extLst>
      <p:ext uri="{BB962C8B-B14F-4D97-AF65-F5344CB8AC3E}">
        <p14:creationId xmlns:p14="http://schemas.microsoft.com/office/powerpoint/2010/main" val="1973109474"/>
      </p:ext>
    </p:extLst>
  </p:cSld>
  <p:clrMapOvr>
    <a:masterClrMapping/>
  </p:clrMapOvr>
  <p:transition spd="slow">
    <p:push dir="u"/>
  </p:transition>
  <p:extLst>
    <p:ext uri="{6950BFC3-D8DA-4A85-94F7-54DA5524770B}">
      <p188:commentRel xmlns:p188="http://schemas.microsoft.com/office/powerpoint/2018/8/main" r:id="rId2"/>
    </p:ext>
  </p:extLs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pour une image  7" descr="Une image contenant Visage humain, habits, personne, fille&#10;&#10;Le contenu généré par l’IA peut être incorrect.">
            <a:extLst>
              <a:ext uri="{FF2B5EF4-FFF2-40B4-BE49-F238E27FC236}">
                <a16:creationId xmlns:a16="http://schemas.microsoft.com/office/drawing/2014/main" id="{BD24D25D-2105-62B3-7EB7-1A86B681C70A}"/>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2333287" y="849973"/>
            <a:ext cx="2053240" cy="2053240"/>
          </a:xfrm>
        </p:spPr>
      </p:pic>
      <p:pic>
        <p:nvPicPr>
          <p:cNvPr id="26" name="Espace réservé pour une image  25" descr="Une image contenant statue, art&#10;&#10;Le contenu généré par l’IA peut être incorrect.">
            <a:extLst>
              <a:ext uri="{FF2B5EF4-FFF2-40B4-BE49-F238E27FC236}">
                <a16:creationId xmlns:a16="http://schemas.microsoft.com/office/drawing/2014/main" id="{A9C2EDE7-E15F-D3B2-109B-7303A95EF812}"/>
              </a:ext>
            </a:extLst>
          </p:cNvPr>
          <p:cNvPicPr>
            <a:picLocks noGrp="1" noChangeAspect="1"/>
          </p:cNvPicPr>
          <p:nvPr>
            <p:ph type="pic" idx="4"/>
          </p:nvPr>
        </p:nvPicPr>
        <p:blipFill>
          <a:blip r:embed="rId3" cstate="screen">
            <a:extLst>
              <a:ext uri="{28A0092B-C50C-407E-A947-70E740481C1C}">
                <a14:useLocalDpi xmlns:a14="http://schemas.microsoft.com/office/drawing/2010/main"/>
              </a:ext>
            </a:extLst>
          </a:blip>
          <a:srcRect/>
          <a:stretch/>
        </p:blipFill>
        <p:spPr>
          <a:xfrm>
            <a:off x="7050922" y="-30057"/>
            <a:ext cx="4782488" cy="6869885"/>
          </a:xfrm>
        </p:spPr>
      </p:pic>
      <p:pic>
        <p:nvPicPr>
          <p:cNvPr id="19" name="Espace réservé pour une image  18" descr="Une image contenant Visage humain, habits, personne, fille&#10;&#10;Le contenu généré par l’IA peut être incorrect.">
            <a:extLst>
              <a:ext uri="{FF2B5EF4-FFF2-40B4-BE49-F238E27FC236}">
                <a16:creationId xmlns:a16="http://schemas.microsoft.com/office/drawing/2014/main" id="{CB365B77-5E8D-06D5-8B19-2361DE4471E7}"/>
              </a:ext>
            </a:extLst>
          </p:cNvPr>
          <p:cNvPicPr>
            <a:picLocks noGrp="1" noChangeAspect="1"/>
          </p:cNvPicPr>
          <p:nvPr>
            <p:ph type="pic" idx="5"/>
          </p:nvPr>
        </p:nvPicPr>
        <p:blipFill>
          <a:blip r:embed="rId4" cstate="screen">
            <a:extLst>
              <a:ext uri="{28A0092B-C50C-407E-A947-70E740481C1C}">
                <a14:useLocalDpi xmlns:a14="http://schemas.microsoft.com/office/drawing/2010/main"/>
              </a:ext>
            </a:extLst>
          </a:blip>
          <a:srcRect/>
          <a:stretch/>
        </p:blipFill>
        <p:spPr/>
      </p:pic>
      <p:sp>
        <p:nvSpPr>
          <p:cNvPr id="2" name="Espace réservé du texte 1">
            <a:extLst>
              <a:ext uri="{FF2B5EF4-FFF2-40B4-BE49-F238E27FC236}">
                <a16:creationId xmlns:a16="http://schemas.microsoft.com/office/drawing/2014/main" id="{A76245CB-804B-E1B4-96F9-E94467E96632}"/>
              </a:ext>
            </a:extLst>
          </p:cNvPr>
          <p:cNvSpPr>
            <a:spLocks noGrp="1"/>
          </p:cNvSpPr>
          <p:nvPr>
            <p:ph type="body" idx="1"/>
          </p:nvPr>
        </p:nvSpPr>
        <p:spPr>
          <a:xfrm>
            <a:off x="-261250" y="2991483"/>
            <a:ext cx="2479367" cy="875034"/>
          </a:xfrm>
        </p:spPr>
        <p:txBody>
          <a:bodyPr/>
          <a:lstStyle/>
          <a:p>
            <a:pPr algn="ctr"/>
            <a:r>
              <a:rPr lang="fr-FR" sz="3600" dirty="0"/>
              <a:t>Our sources</a:t>
            </a:r>
          </a:p>
        </p:txBody>
      </p:sp>
      <p:sp>
        <p:nvSpPr>
          <p:cNvPr id="9" name="Espace réservé du texte 8">
            <a:extLst>
              <a:ext uri="{FF2B5EF4-FFF2-40B4-BE49-F238E27FC236}">
                <a16:creationId xmlns:a16="http://schemas.microsoft.com/office/drawing/2014/main" id="{05B832CF-069E-75B8-6F6A-8C5FF8A58666}"/>
              </a:ext>
            </a:extLst>
          </p:cNvPr>
          <p:cNvSpPr>
            <a:spLocks noGrp="1"/>
          </p:cNvSpPr>
          <p:nvPr>
            <p:ph type="body" idx="8"/>
          </p:nvPr>
        </p:nvSpPr>
        <p:spPr>
          <a:xfrm>
            <a:off x="2119983" y="4636010"/>
            <a:ext cx="2198741" cy="790067"/>
          </a:xfrm>
        </p:spPr>
        <p:txBody>
          <a:bodyPr/>
          <a:lstStyle/>
          <a:p>
            <a:pPr algn="ctr"/>
            <a:r>
              <a:rPr lang="fr-FR" b="1" dirty="0" err="1">
                <a:solidFill>
                  <a:schemeClr val="bg2"/>
                </a:solidFill>
                <a:hlinkClick r:id="rId5">
                  <a:extLst>
                    <a:ext uri="{A12FA001-AC4F-418D-AE19-62706E023703}">
                      <ahyp:hlinkClr xmlns:ahyp="http://schemas.microsoft.com/office/drawing/2018/hyperlinkcolor" val="tx"/>
                    </a:ext>
                  </a:extLst>
                </a:hlinkClick>
              </a:rPr>
              <a:t>Reflections</a:t>
            </a:r>
            <a:r>
              <a:rPr lang="fr-FR" b="1" dirty="0">
                <a:solidFill>
                  <a:schemeClr val="bg2"/>
                </a:solidFill>
                <a:hlinkClick r:id="rId5">
                  <a:extLst>
                    <a:ext uri="{A12FA001-AC4F-418D-AE19-62706E023703}">
                      <ahyp:hlinkClr xmlns:ahyp="http://schemas.microsoft.com/office/drawing/2018/hyperlinkcolor" val="tx"/>
                    </a:ext>
                  </a:extLst>
                </a:hlinkClick>
              </a:rPr>
              <a:t> </a:t>
            </a:r>
            <a:r>
              <a:rPr lang="fr-FR" b="1" dirty="0" err="1">
                <a:solidFill>
                  <a:schemeClr val="bg2"/>
                </a:solidFill>
                <a:hlinkClick r:id="rId5">
                  <a:extLst>
                    <a:ext uri="{A12FA001-AC4F-418D-AE19-62706E023703}">
                      <ahyp:hlinkClr xmlns:ahyp="http://schemas.microsoft.com/office/drawing/2018/hyperlinkcolor" val="tx"/>
                    </a:ext>
                  </a:extLst>
                </a:hlinkClick>
              </a:rPr>
              <a:t>before</a:t>
            </a:r>
            <a:r>
              <a:rPr lang="fr-FR" b="1" dirty="0">
                <a:solidFill>
                  <a:schemeClr val="bg2"/>
                </a:solidFill>
                <a:hlinkClick r:id="rId5">
                  <a:extLst>
                    <a:ext uri="{A12FA001-AC4F-418D-AE19-62706E023703}">
                      <ahyp:hlinkClr xmlns:ahyp="http://schemas.microsoft.com/office/drawing/2018/hyperlinkcolor" val="tx"/>
                    </a:ext>
                  </a:extLst>
                </a:hlinkClick>
              </a:rPr>
              <a:t> the </a:t>
            </a:r>
            <a:r>
              <a:rPr lang="fr-FR" b="1" dirty="0" err="1">
                <a:solidFill>
                  <a:schemeClr val="bg2"/>
                </a:solidFill>
                <a:hlinkClick r:id="rId5">
                  <a:extLst>
                    <a:ext uri="{A12FA001-AC4F-418D-AE19-62706E023703}">
                      <ahyp:hlinkClr xmlns:ahyp="http://schemas.microsoft.com/office/drawing/2018/hyperlinkcolor" val="tx"/>
                    </a:ext>
                  </a:extLst>
                </a:hlinkClick>
              </a:rPr>
              <a:t>storm</a:t>
            </a:r>
            <a:r>
              <a:rPr lang="fr-FR" b="1" dirty="0">
                <a:solidFill>
                  <a:schemeClr val="bg2"/>
                </a:solidFill>
                <a:hlinkClick r:id="rId5">
                  <a:extLst>
                    <a:ext uri="{A12FA001-AC4F-418D-AE19-62706E023703}">
                      <ahyp:hlinkClr xmlns:ahyp="http://schemas.microsoft.com/office/drawing/2018/hyperlinkcolor" val="tx"/>
                    </a:ext>
                  </a:extLst>
                </a:hlinkClick>
              </a:rPr>
              <a:t>: the AI reproduction of </a:t>
            </a:r>
            <a:r>
              <a:rPr lang="fr-FR" b="1" dirty="0" err="1">
                <a:solidFill>
                  <a:schemeClr val="bg2"/>
                </a:solidFill>
                <a:hlinkClick r:id="rId5">
                  <a:extLst>
                    <a:ext uri="{A12FA001-AC4F-418D-AE19-62706E023703}">
                      <ahyp:hlinkClr xmlns:ahyp="http://schemas.microsoft.com/office/drawing/2018/hyperlinkcolor" val="tx"/>
                    </a:ext>
                  </a:extLst>
                </a:hlinkClick>
              </a:rPr>
              <a:t>biased</a:t>
            </a:r>
            <a:r>
              <a:rPr lang="fr-FR" b="1" dirty="0">
                <a:solidFill>
                  <a:schemeClr val="bg2"/>
                </a:solidFill>
                <a:hlinkClick r:id="rId5">
                  <a:extLst>
                    <a:ext uri="{A12FA001-AC4F-418D-AE19-62706E023703}">
                      <ahyp:hlinkClr xmlns:ahyp="http://schemas.microsoft.com/office/drawing/2018/hyperlinkcolor" val="tx"/>
                    </a:ext>
                  </a:extLst>
                </a:hlinkClick>
              </a:rPr>
              <a:t> </a:t>
            </a:r>
            <a:r>
              <a:rPr lang="fr-FR" b="1" dirty="0" err="1">
                <a:solidFill>
                  <a:schemeClr val="bg2"/>
                </a:solidFill>
                <a:hlinkClick r:id="rId5">
                  <a:extLst>
                    <a:ext uri="{A12FA001-AC4F-418D-AE19-62706E023703}">
                      <ahyp:hlinkClr xmlns:ahyp="http://schemas.microsoft.com/office/drawing/2018/hyperlinkcolor" val="tx"/>
                    </a:ext>
                  </a:extLst>
                </a:hlinkClick>
              </a:rPr>
              <a:t>imagery</a:t>
            </a:r>
            <a:r>
              <a:rPr lang="fr-FR" b="1" dirty="0">
                <a:solidFill>
                  <a:schemeClr val="bg2"/>
                </a:solidFill>
                <a:hlinkClick r:id="rId5">
                  <a:extLst>
                    <a:ext uri="{A12FA001-AC4F-418D-AE19-62706E023703}">
                      <ahyp:hlinkClr xmlns:ahyp="http://schemas.microsoft.com/office/drawing/2018/hyperlinkcolor" val="tx"/>
                    </a:ext>
                  </a:extLst>
                </a:hlinkClick>
              </a:rPr>
              <a:t> in global </a:t>
            </a:r>
            <a:r>
              <a:rPr lang="fr-FR" b="1" dirty="0" err="1">
                <a:solidFill>
                  <a:schemeClr val="bg2"/>
                </a:solidFill>
                <a:hlinkClick r:id="rId5">
                  <a:extLst>
                    <a:ext uri="{A12FA001-AC4F-418D-AE19-62706E023703}">
                      <ahyp:hlinkClr xmlns:ahyp="http://schemas.microsoft.com/office/drawing/2018/hyperlinkcolor" val="tx"/>
                    </a:ext>
                  </a:extLst>
                </a:hlinkClick>
              </a:rPr>
              <a:t>health</a:t>
            </a:r>
            <a:r>
              <a:rPr lang="fr-FR" b="1" dirty="0">
                <a:solidFill>
                  <a:schemeClr val="bg2"/>
                </a:solidFill>
                <a:hlinkClick r:id="rId5">
                  <a:extLst>
                    <a:ext uri="{A12FA001-AC4F-418D-AE19-62706E023703}">
                      <ahyp:hlinkClr xmlns:ahyp="http://schemas.microsoft.com/office/drawing/2018/hyperlinkcolor" val="tx"/>
                    </a:ext>
                  </a:extLst>
                </a:hlinkClick>
              </a:rPr>
              <a:t> </a:t>
            </a:r>
            <a:r>
              <a:rPr lang="fr-FR" b="1" dirty="0" err="1">
                <a:solidFill>
                  <a:schemeClr val="bg2"/>
                </a:solidFill>
                <a:hlinkClick r:id="rId5">
                  <a:extLst>
                    <a:ext uri="{A12FA001-AC4F-418D-AE19-62706E023703}">
                      <ahyp:hlinkClr xmlns:ahyp="http://schemas.microsoft.com/office/drawing/2018/hyperlinkcolor" val="tx"/>
                    </a:ext>
                  </a:extLst>
                </a:hlinkClick>
              </a:rPr>
              <a:t>visuals</a:t>
            </a:r>
            <a:endParaRPr lang="fr-FR" dirty="0">
              <a:solidFill>
                <a:schemeClr val="bg2"/>
              </a:solidFill>
              <a:hlinkClick r:id="rId5">
                <a:extLst>
                  <a:ext uri="{A12FA001-AC4F-418D-AE19-62706E023703}">
                    <ahyp:hlinkClr xmlns:ahyp="http://schemas.microsoft.com/office/drawing/2018/hyperlinkcolor" val="tx"/>
                  </a:ext>
                </a:extLst>
              </a:hlinkClick>
            </a:endParaRPr>
          </a:p>
        </p:txBody>
      </p:sp>
      <p:sp>
        <p:nvSpPr>
          <p:cNvPr id="12" name="Espace réservé du texte 11">
            <a:extLst>
              <a:ext uri="{FF2B5EF4-FFF2-40B4-BE49-F238E27FC236}">
                <a16:creationId xmlns:a16="http://schemas.microsoft.com/office/drawing/2014/main" id="{3E54EEC5-B580-3867-BFC7-785F3499548E}"/>
              </a:ext>
            </a:extLst>
          </p:cNvPr>
          <p:cNvSpPr>
            <a:spLocks noGrp="1"/>
          </p:cNvSpPr>
          <p:nvPr>
            <p:ph type="body" idx="14"/>
          </p:nvPr>
        </p:nvSpPr>
        <p:spPr>
          <a:xfrm>
            <a:off x="4559823" y="1030934"/>
            <a:ext cx="1878499" cy="1130990"/>
          </a:xfrm>
        </p:spPr>
        <p:txBody>
          <a:bodyPr/>
          <a:lstStyle/>
          <a:p>
            <a:pPr algn="ctr"/>
            <a:r>
              <a:rPr lang="fr-FR" b="1" dirty="0">
                <a:solidFill>
                  <a:schemeClr val="bg2"/>
                </a:solidFill>
                <a:hlinkClick r:id="rId6">
                  <a:extLst>
                    <a:ext uri="{A12FA001-AC4F-418D-AE19-62706E023703}">
                      <ahyp:hlinkClr xmlns:ahyp="http://schemas.microsoft.com/office/drawing/2018/hyperlinkcolor" val="tx"/>
                    </a:ext>
                  </a:extLst>
                </a:hlinkClick>
              </a:rPr>
              <a:t>How AI </a:t>
            </a:r>
            <a:r>
              <a:rPr lang="fr-FR" b="1" dirty="0" err="1">
                <a:solidFill>
                  <a:schemeClr val="bg2"/>
                </a:solidFill>
                <a:hlinkClick r:id="rId6">
                  <a:extLst>
                    <a:ext uri="{A12FA001-AC4F-418D-AE19-62706E023703}">
                      <ahyp:hlinkClr xmlns:ahyp="http://schemas.microsoft.com/office/drawing/2018/hyperlinkcolor" val="tx"/>
                    </a:ext>
                  </a:extLst>
                </a:hlinkClick>
              </a:rPr>
              <a:t>reduces</a:t>
            </a:r>
            <a:r>
              <a:rPr lang="fr-FR" b="1" dirty="0">
                <a:solidFill>
                  <a:schemeClr val="bg2"/>
                </a:solidFill>
                <a:hlinkClick r:id="rId6">
                  <a:extLst>
                    <a:ext uri="{A12FA001-AC4F-418D-AE19-62706E023703}">
                      <ahyp:hlinkClr xmlns:ahyp="http://schemas.microsoft.com/office/drawing/2018/hyperlinkcolor" val="tx"/>
                    </a:ext>
                  </a:extLst>
                </a:hlinkClick>
              </a:rPr>
              <a:t> the world to </a:t>
            </a:r>
            <a:r>
              <a:rPr lang="fr-FR" b="1" dirty="0" err="1">
                <a:solidFill>
                  <a:schemeClr val="bg2"/>
                </a:solidFill>
                <a:hlinkClick r:id="rId6">
                  <a:extLst>
                    <a:ext uri="{A12FA001-AC4F-418D-AE19-62706E023703}">
                      <ahyp:hlinkClr xmlns:ahyp="http://schemas.microsoft.com/office/drawing/2018/hyperlinkcolor" val="tx"/>
                    </a:ext>
                  </a:extLst>
                </a:hlinkClick>
              </a:rPr>
              <a:t>stereotypes</a:t>
            </a:r>
            <a:endParaRPr lang="fr-FR" b="1" dirty="0">
              <a:solidFill>
                <a:schemeClr val="bg2"/>
              </a:solidFill>
              <a:hlinkClick r:id="" action="ppaction://noaction">
                <a:extLst>
                  <a:ext uri="{A12FA001-AC4F-418D-AE19-62706E023703}">
                    <ahyp:hlinkClr xmlns:ahyp="http://schemas.microsoft.com/office/drawing/2018/hyperlinkcolor" val="tx"/>
                  </a:ext>
                </a:extLst>
              </a:hlinkClick>
            </a:endParaRPr>
          </a:p>
        </p:txBody>
      </p:sp>
      <p:pic>
        <p:nvPicPr>
          <p:cNvPr id="25" name="Espace réservé pour une image  24" descr="Une image contenant Visage humain, homme, capture d’écran, personne&#10;&#10;Le contenu généré par l’IA peut être incorrect.">
            <a:extLst>
              <a:ext uri="{FF2B5EF4-FFF2-40B4-BE49-F238E27FC236}">
                <a16:creationId xmlns:a16="http://schemas.microsoft.com/office/drawing/2014/main" id="{73B05FB0-30DC-C7EE-5EFB-16075E95C90E}"/>
              </a:ext>
            </a:extLst>
          </p:cNvPr>
          <p:cNvPicPr>
            <a:picLocks noGrp="1" noChangeAspect="1"/>
          </p:cNvPicPr>
          <p:nvPr>
            <p:ph type="pic" idx="2"/>
          </p:nvPr>
        </p:nvPicPr>
        <p:blipFill>
          <a:blip r:embed="rId7" cstate="screen">
            <a:extLst>
              <a:ext uri="{28A0092B-C50C-407E-A947-70E740481C1C}">
                <a14:useLocalDpi xmlns:a14="http://schemas.microsoft.com/office/drawing/2010/main"/>
              </a:ext>
            </a:extLst>
          </a:blip>
          <a:srcRect l="30187" r="30187"/>
          <a:stretch/>
        </p:blipFill>
        <p:spPr/>
      </p:pic>
    </p:spTree>
    <p:extLst>
      <p:ext uri="{BB962C8B-B14F-4D97-AF65-F5344CB8AC3E}">
        <p14:creationId xmlns:p14="http://schemas.microsoft.com/office/powerpoint/2010/main" val="700448390"/>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4" name="Google Shape;284;p9"/>
          <p:cNvSpPr txBox="1">
            <a:spLocks noGrp="1"/>
          </p:cNvSpPr>
          <p:nvPr>
            <p:ph type="body" idx="2"/>
          </p:nvPr>
        </p:nvSpPr>
        <p:spPr>
          <a:xfrm>
            <a:off x="771865" y="2556258"/>
            <a:ext cx="3042898" cy="5174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653795"/>
              </a:buClr>
              <a:buSzPts val="3600"/>
              <a:buNone/>
            </a:pPr>
            <a:r>
              <a:rPr lang="en-US" dirty="0"/>
              <a:t>Activity 2</a:t>
            </a:r>
          </a:p>
        </p:txBody>
      </p:sp>
      <p:sp>
        <p:nvSpPr>
          <p:cNvPr id="4" name="Espace réservé du texte 3">
            <a:extLst>
              <a:ext uri="{FF2B5EF4-FFF2-40B4-BE49-F238E27FC236}">
                <a16:creationId xmlns:a16="http://schemas.microsoft.com/office/drawing/2014/main" id="{C420591B-0CFC-CA98-8895-1E059673B41C}"/>
              </a:ext>
            </a:extLst>
          </p:cNvPr>
          <p:cNvSpPr>
            <a:spLocks noGrp="1"/>
          </p:cNvSpPr>
          <p:nvPr>
            <p:ph type="body" idx="4"/>
          </p:nvPr>
        </p:nvSpPr>
        <p:spPr/>
        <p:txBody>
          <a:bodyPr/>
          <a:lstStyle/>
          <a:p>
            <a:pPr marL="228600" indent="0" algn="just"/>
            <a:r>
              <a:rPr lang="en-US" dirty="0">
                <a:solidFill>
                  <a:srgbClr val="002060"/>
                </a:solidFill>
                <a:cs typeface="Arial"/>
              </a:rPr>
              <a:t>Let's find out how AI interprets prompts and identifies biases in generated representations.</a:t>
            </a:r>
            <a:endParaRPr lang="fr-FR" dirty="0">
              <a:solidFill>
                <a:srgbClr val="002060"/>
              </a:solidFill>
            </a:endParaRPr>
          </a:p>
          <a:p>
            <a:pPr marL="228600" indent="0" algn="just"/>
            <a:r>
              <a:rPr lang="en-US" dirty="0">
                <a:solidFill>
                  <a:srgbClr val="002060"/>
                </a:solidFill>
                <a:cs typeface="Arial"/>
              </a:rPr>
              <a:t>Compare the results between different AI tools!</a:t>
            </a:r>
            <a:endParaRPr lang="en-US" dirty="0">
              <a:solidFill>
                <a:srgbClr val="002060"/>
              </a:solidFill>
            </a:endParaRPr>
          </a:p>
          <a:p>
            <a:pPr algn="just"/>
            <a:br>
              <a:rPr lang="en-US" dirty="0"/>
            </a:br>
            <a:endParaRPr lang="en-US" dirty="0"/>
          </a:p>
          <a:p>
            <a:endParaRPr lang="fr-FR" dirty="0"/>
          </a:p>
        </p:txBody>
      </p:sp>
      <p:sp>
        <p:nvSpPr>
          <p:cNvPr id="5" name="Espace réservé du texte 4">
            <a:extLst>
              <a:ext uri="{FF2B5EF4-FFF2-40B4-BE49-F238E27FC236}">
                <a16:creationId xmlns:a16="http://schemas.microsoft.com/office/drawing/2014/main" id="{397FA0F7-DDBC-8485-5783-BB3A9435ECB2}"/>
              </a:ext>
            </a:extLst>
          </p:cNvPr>
          <p:cNvSpPr>
            <a:spLocks noGrp="1"/>
          </p:cNvSpPr>
          <p:nvPr>
            <p:ph type="body" idx="5"/>
          </p:nvPr>
        </p:nvSpPr>
        <p:spPr>
          <a:xfrm>
            <a:off x="4188587" y="425072"/>
            <a:ext cx="7367357" cy="803654"/>
          </a:xfrm>
        </p:spPr>
        <p:txBody>
          <a:bodyPr/>
          <a:lstStyle/>
          <a:p>
            <a:pPr algn="ctr"/>
            <a:r>
              <a:rPr lang="en-US" sz="3200" dirty="0">
                <a:latin typeface="Calibri" panose="020F0502020204030204" pitchFamily="34" charset="0"/>
                <a:ea typeface="Calibri" panose="020F0502020204030204" pitchFamily="34" charset="0"/>
                <a:cs typeface="Calibri" panose="020F0502020204030204" pitchFamily="34" charset="0"/>
              </a:rPr>
              <a:t>Explore biases in image-generating AI tools!</a:t>
            </a:r>
            <a:endParaRPr lang="fr-FR" sz="3200" dirty="0">
              <a:latin typeface="Calibri" panose="020F0502020204030204" pitchFamily="34" charset="0"/>
              <a:ea typeface="Calibri" panose="020F0502020204030204" pitchFamily="34" charset="0"/>
              <a:cs typeface="Calibri" panose="020F0502020204030204" pitchFamily="34" charset="0"/>
            </a:endParaRPr>
          </a:p>
        </p:txBody>
      </p:sp>
      <p:sp>
        <p:nvSpPr>
          <p:cNvPr id="286" name="Google Shape;286;p9"/>
          <p:cNvSpPr/>
          <p:nvPr/>
        </p:nvSpPr>
        <p:spPr>
          <a:xfrm>
            <a:off x="391600" y="0"/>
            <a:ext cx="3423163" cy="2456761"/>
          </a:xfrm>
          <a:prstGeom prst="rect">
            <a:avLst/>
          </a:prstGeom>
          <a:blipFill rotWithShape="1">
            <a:blip r:embed="rId3" cstate="screen">
              <a:alphaModFix/>
              <a:extLst>
                <a:ext uri="{28A0092B-C50C-407E-A947-70E740481C1C}">
                  <a14:useLocalDpi xmlns:a14="http://schemas.microsoft.com/office/drawing/2010/main"/>
                </a:ext>
              </a:extLst>
            </a:blip>
            <a:stretch>
              <a:fillRect/>
            </a:stretch>
          </a:blip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Google Shape;284;p9">
            <a:extLst>
              <a:ext uri="{FF2B5EF4-FFF2-40B4-BE49-F238E27FC236}">
                <a16:creationId xmlns:a16="http://schemas.microsoft.com/office/drawing/2014/main" id="{795F16B9-54F0-CAB4-20B4-643E5DA3DC59}"/>
              </a:ext>
            </a:extLst>
          </p:cNvPr>
          <p:cNvSpPr txBox="1">
            <a:spLocks/>
          </p:cNvSpPr>
          <p:nvPr/>
        </p:nvSpPr>
        <p:spPr>
          <a:xfrm>
            <a:off x="6686524" y="5320365"/>
            <a:ext cx="10614687"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653795"/>
              </a:buClr>
              <a:buSzPts val="3600"/>
              <a:buFont typeface="Arial"/>
              <a:buNone/>
              <a:defRPr sz="3600" b="1" i="0" u="none" strike="noStrike" cap="none">
                <a:solidFill>
                  <a:srgbClr val="65379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n-US" dirty="0"/>
              <a:t>Let’s go!</a:t>
            </a:r>
          </a:p>
        </p:txBody>
      </p:sp>
      <p:pic>
        <p:nvPicPr>
          <p:cNvPr id="11" name="Picture 10">
            <a:extLst>
              <a:ext uri="{FF2B5EF4-FFF2-40B4-BE49-F238E27FC236}">
                <a16:creationId xmlns:a16="http://schemas.microsoft.com/office/drawing/2014/main" id="{E757E201-FEF1-BB12-4130-8ECEA2F3FA9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589967" y="3490251"/>
            <a:ext cx="3660228" cy="3660228"/>
          </a:xfrm>
          <a:prstGeom prst="rect">
            <a:avLst/>
          </a:prstGeom>
        </p:spPr>
      </p:pic>
    </p:spTree>
    <p:extLst>
      <p:ext uri="{BB962C8B-B14F-4D97-AF65-F5344CB8AC3E}">
        <p14:creationId xmlns:p14="http://schemas.microsoft.com/office/powerpoint/2010/main" val="3282563136"/>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63EEE-1CB0-A75C-AFBE-972B0D5C1188}"/>
              </a:ext>
            </a:extLst>
          </p:cNvPr>
          <p:cNvSpPr>
            <a:spLocks noGrp="1"/>
          </p:cNvSpPr>
          <p:nvPr>
            <p:ph type="body" sz="quarter" idx="16"/>
          </p:nvPr>
        </p:nvSpPr>
        <p:spPr>
          <a:xfrm>
            <a:off x="1619810" y="2472714"/>
            <a:ext cx="4015460" cy="3066422"/>
          </a:xfrm>
        </p:spPr>
        <p:txBody>
          <a:bodyPr/>
          <a:lstStyle/>
          <a:p>
            <a:r>
              <a:rPr lang="en-US" dirty="0">
                <a:latin typeface="Calibri" panose="020F0502020204030204" pitchFamily="34" charset="0"/>
                <a:cs typeface="Calibri" panose="020F0502020204030204" pitchFamily="34" charset="0"/>
              </a:rPr>
              <a:t>Ethics</a:t>
            </a:r>
          </a:p>
        </p:txBody>
      </p:sp>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p:txBody>
          <a:bodyPr/>
          <a:lstStyle/>
          <a:p>
            <a:r>
              <a:rPr lang="en-US" dirty="0">
                <a:latin typeface="Calibri" panose="020F0502020204030204" pitchFamily="34" charset="0"/>
                <a:cs typeface="Calibri" panose="020F0502020204030204" pitchFamily="34" charset="0"/>
              </a:rPr>
              <a:t>01</a:t>
            </a:r>
          </a:p>
        </p:txBody>
      </p:sp>
      <p:pic>
        <p:nvPicPr>
          <p:cNvPr id="9" name="Picture 8">
            <a:extLst>
              <a:ext uri="{FF2B5EF4-FFF2-40B4-BE49-F238E27FC236}">
                <a16:creationId xmlns:a16="http://schemas.microsoft.com/office/drawing/2014/main" id="{376D273E-E276-A544-F578-8D1947945B0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4201859">
            <a:off x="9081912" y="284029"/>
            <a:ext cx="5127676" cy="4367161"/>
          </a:xfrm>
          <a:prstGeom prst="rect">
            <a:avLst/>
          </a:prstGeom>
        </p:spPr>
      </p:pic>
      <p:pic>
        <p:nvPicPr>
          <p:cNvPr id="6" name="Espace réservé pour une image  4">
            <a:extLst>
              <a:ext uri="{FF2B5EF4-FFF2-40B4-BE49-F238E27FC236}">
                <a16:creationId xmlns:a16="http://schemas.microsoft.com/office/drawing/2014/main" id="{3D1010BF-1E72-F3E1-E3E1-5E77A878406C}"/>
              </a:ext>
              <a:ext uri="{C183D7F6-B498-43B3-948B-1728B52AA6E4}">
                <adec:decorative xmlns:adec="http://schemas.microsoft.com/office/drawing/2017/decorative" val="1"/>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a:xfrm>
            <a:off x="5635625" y="1730375"/>
            <a:ext cx="6559550" cy="4556125"/>
          </a:xfrm>
        </p:spPr>
      </p:pic>
    </p:spTree>
    <p:extLst>
      <p:ext uri="{BB962C8B-B14F-4D97-AF65-F5344CB8AC3E}">
        <p14:creationId xmlns:p14="http://schemas.microsoft.com/office/powerpoint/2010/main" val="32735889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7BDBBCD-E8B1-CA06-70C1-E0ADA46AFB08}"/>
              </a:ext>
            </a:extLst>
          </p:cNvPr>
          <p:cNvSpPr>
            <a:spLocks noGrp="1"/>
          </p:cNvSpPr>
          <p:nvPr>
            <p:ph type="body" idx="1"/>
          </p:nvPr>
        </p:nvSpPr>
        <p:spPr>
          <a:xfrm>
            <a:off x="121920" y="-864515"/>
            <a:ext cx="5557520" cy="6707903"/>
          </a:xfrm>
        </p:spPr>
        <p:txBody>
          <a:bodyPr>
            <a:normAutofit/>
          </a:bodyPr>
          <a:lstStyle/>
          <a:p>
            <a:r>
              <a:rPr lang="fr-FR" sz="2400" b="1" i="0" u="sng" dirty="0" err="1">
                <a:solidFill>
                  <a:schemeClr val="bg1"/>
                </a:solidFill>
                <a:cs typeface="Arial"/>
              </a:rPr>
              <a:t>Step</a:t>
            </a:r>
            <a:r>
              <a:rPr lang="fr-FR" sz="2400" b="1" i="0" u="sng" dirty="0">
                <a:solidFill>
                  <a:schemeClr val="bg1"/>
                </a:solidFill>
                <a:cs typeface="Arial"/>
              </a:rPr>
              <a:t> 1: </a:t>
            </a:r>
            <a:r>
              <a:rPr lang="fr-FR" sz="2400" b="1" i="0" u="sng" dirty="0" err="1">
                <a:solidFill>
                  <a:schemeClr val="bg1"/>
                </a:solidFill>
                <a:cs typeface="Arial"/>
              </a:rPr>
              <a:t>Preparation</a:t>
            </a:r>
            <a:endParaRPr lang="fr-FR" sz="2400" b="1" dirty="0">
              <a:solidFill>
                <a:schemeClr val="bg1"/>
              </a:solidFill>
            </a:endParaRPr>
          </a:p>
          <a:p>
            <a:endParaRPr lang="fr-FR" sz="2400" i="0" dirty="0">
              <a:solidFill>
                <a:schemeClr val="bg1"/>
              </a:solidFill>
              <a:cs typeface="Arial"/>
            </a:endParaRPr>
          </a:p>
          <a:p>
            <a:r>
              <a:rPr lang="fr-FR" sz="2400" i="0" dirty="0" err="1">
                <a:solidFill>
                  <a:schemeClr val="bg1"/>
                </a:solidFill>
                <a:cs typeface="Arial"/>
              </a:rPr>
              <a:t>Choose</a:t>
            </a:r>
            <a:r>
              <a:rPr lang="fr-FR" sz="2400" i="0" dirty="0">
                <a:solidFill>
                  <a:schemeClr val="bg1"/>
                </a:solidFill>
                <a:cs typeface="Arial"/>
              </a:rPr>
              <a:t> </a:t>
            </a:r>
            <a:r>
              <a:rPr lang="fr-FR" sz="2400" i="0" dirty="0" err="1">
                <a:solidFill>
                  <a:schemeClr val="bg1"/>
                </a:solidFill>
                <a:cs typeface="Arial"/>
              </a:rPr>
              <a:t>two</a:t>
            </a:r>
            <a:r>
              <a:rPr lang="fr-FR" sz="2400" i="0" dirty="0">
                <a:solidFill>
                  <a:schemeClr val="bg1"/>
                </a:solidFill>
                <a:cs typeface="Arial"/>
              </a:rPr>
              <a:t> image-</a:t>
            </a:r>
            <a:r>
              <a:rPr lang="fr-FR" sz="2400" i="0" dirty="0" err="1">
                <a:solidFill>
                  <a:schemeClr val="bg1"/>
                </a:solidFill>
                <a:cs typeface="Arial"/>
              </a:rPr>
              <a:t>generating</a:t>
            </a:r>
            <a:r>
              <a:rPr lang="fr-FR" sz="2400" i="0" dirty="0">
                <a:solidFill>
                  <a:schemeClr val="bg1"/>
                </a:solidFill>
                <a:cs typeface="Arial"/>
              </a:rPr>
              <a:t> AI </a:t>
            </a:r>
            <a:r>
              <a:rPr lang="fr-FR" sz="2400" i="0" dirty="0" err="1">
                <a:solidFill>
                  <a:schemeClr val="bg1"/>
                </a:solidFill>
                <a:cs typeface="Arial"/>
              </a:rPr>
              <a:t>tools</a:t>
            </a:r>
            <a:r>
              <a:rPr lang="fr-FR" sz="2400" i="0" dirty="0">
                <a:solidFill>
                  <a:schemeClr val="bg1"/>
                </a:solidFill>
                <a:cs typeface="Arial"/>
              </a:rPr>
              <a:t> </a:t>
            </a:r>
            <a:r>
              <a:rPr lang="fr-FR" sz="2400" i="0" dirty="0" err="1">
                <a:solidFill>
                  <a:schemeClr val="bg1"/>
                </a:solidFill>
                <a:cs typeface="Arial"/>
              </a:rPr>
              <a:t>from</a:t>
            </a:r>
            <a:r>
              <a:rPr lang="fr-FR" sz="2400" i="0" dirty="0">
                <a:solidFill>
                  <a:schemeClr val="bg1"/>
                </a:solidFill>
                <a:cs typeface="Arial"/>
              </a:rPr>
              <a:t> </a:t>
            </a:r>
            <a:r>
              <a:rPr lang="fr-FR" sz="2400" i="0" dirty="0" err="1">
                <a:solidFill>
                  <a:schemeClr val="bg1"/>
                </a:solidFill>
                <a:cs typeface="Arial"/>
              </a:rPr>
              <a:t>those</a:t>
            </a:r>
            <a:r>
              <a:rPr lang="fr-FR" sz="2400" i="0" dirty="0">
                <a:solidFill>
                  <a:schemeClr val="bg1"/>
                </a:solidFill>
                <a:cs typeface="Arial"/>
              </a:rPr>
              <a:t> </a:t>
            </a:r>
            <a:r>
              <a:rPr lang="fr-FR" sz="2400" i="0" dirty="0" err="1">
                <a:solidFill>
                  <a:schemeClr val="bg1"/>
                </a:solidFill>
                <a:cs typeface="Arial"/>
              </a:rPr>
              <a:t>suggested</a:t>
            </a:r>
            <a:r>
              <a:rPr lang="fr-FR" sz="2400" i="0" dirty="0">
                <a:solidFill>
                  <a:schemeClr val="bg1"/>
                </a:solidFill>
                <a:cs typeface="Arial"/>
              </a:rPr>
              <a:t> to the right. </a:t>
            </a:r>
            <a:endParaRPr lang="fr-FR" sz="2400" dirty="0">
              <a:solidFill>
                <a:schemeClr val="bg1"/>
              </a:solidFill>
            </a:endParaRPr>
          </a:p>
          <a:p>
            <a:endParaRPr lang="fr-FR" sz="2400" i="0" dirty="0">
              <a:solidFill>
                <a:schemeClr val="bg1"/>
              </a:solidFill>
              <a:cs typeface="Arial"/>
            </a:endParaRPr>
          </a:p>
          <a:p>
            <a:r>
              <a:rPr lang="fr-FR" sz="2400" dirty="0">
                <a:solidFill>
                  <a:schemeClr val="bg1"/>
                </a:solidFill>
              </a:rPr>
              <a:t>If </a:t>
            </a:r>
            <a:r>
              <a:rPr lang="fr-FR" sz="2400" dirty="0" err="1">
                <a:solidFill>
                  <a:schemeClr val="bg1"/>
                </a:solidFill>
              </a:rPr>
              <a:t>this</a:t>
            </a:r>
            <a:r>
              <a:rPr lang="fr-FR" sz="2400" dirty="0">
                <a:solidFill>
                  <a:schemeClr val="bg1"/>
                </a:solidFill>
              </a:rPr>
              <a:t> </a:t>
            </a:r>
            <a:r>
              <a:rPr lang="fr-FR" sz="2400" dirty="0" err="1">
                <a:solidFill>
                  <a:schemeClr val="bg1"/>
                </a:solidFill>
              </a:rPr>
              <a:t>activity</a:t>
            </a:r>
            <a:r>
              <a:rPr lang="fr-FR" sz="2400" dirty="0">
                <a:solidFill>
                  <a:schemeClr val="bg1"/>
                </a:solidFill>
              </a:rPr>
              <a:t> </a:t>
            </a:r>
            <a:r>
              <a:rPr lang="fr-FR" sz="2400" dirty="0" err="1">
                <a:solidFill>
                  <a:schemeClr val="bg1"/>
                </a:solidFill>
              </a:rPr>
              <a:t>is</a:t>
            </a:r>
            <a:r>
              <a:rPr lang="fr-FR" sz="2400" dirty="0">
                <a:solidFill>
                  <a:schemeClr val="bg1"/>
                </a:solidFill>
              </a:rPr>
              <a:t> </a:t>
            </a:r>
            <a:r>
              <a:rPr lang="fr-FR" sz="2400" dirty="0" err="1">
                <a:solidFill>
                  <a:schemeClr val="bg1"/>
                </a:solidFill>
              </a:rPr>
              <a:t>done</a:t>
            </a:r>
            <a:r>
              <a:rPr lang="fr-FR" sz="2400" dirty="0">
                <a:solidFill>
                  <a:schemeClr val="bg1"/>
                </a:solidFill>
              </a:rPr>
              <a:t> in a group, </a:t>
            </a:r>
            <a:r>
              <a:rPr lang="fr-FR" sz="2400" dirty="0">
                <a:solidFill>
                  <a:schemeClr val="bg1"/>
                </a:solidFill>
                <a:cs typeface="Arial"/>
              </a:rPr>
              <a:t> </a:t>
            </a:r>
            <a:r>
              <a:rPr lang="fr-FR" sz="2400" dirty="0" err="1">
                <a:solidFill>
                  <a:schemeClr val="bg1"/>
                </a:solidFill>
                <a:cs typeface="Arial"/>
              </a:rPr>
              <a:t>everyone</a:t>
            </a:r>
            <a:r>
              <a:rPr lang="fr-FR" sz="2400" dirty="0">
                <a:solidFill>
                  <a:schemeClr val="bg1"/>
                </a:solidFill>
                <a:cs typeface="Arial"/>
              </a:rPr>
              <a:t> can chose a </a:t>
            </a:r>
            <a:r>
              <a:rPr lang="fr-FR" sz="2400" dirty="0" err="1">
                <a:solidFill>
                  <a:schemeClr val="bg1"/>
                </a:solidFill>
                <a:cs typeface="Arial"/>
              </a:rPr>
              <a:t>different</a:t>
            </a:r>
            <a:r>
              <a:rPr lang="fr-FR" sz="2400" dirty="0">
                <a:solidFill>
                  <a:schemeClr val="bg1"/>
                </a:solidFill>
                <a:cs typeface="Arial"/>
              </a:rPr>
              <a:t> </a:t>
            </a:r>
            <a:r>
              <a:rPr lang="fr-FR" sz="2400" dirty="0" err="1">
                <a:solidFill>
                  <a:schemeClr val="bg1"/>
                </a:solidFill>
                <a:cs typeface="Arial"/>
              </a:rPr>
              <a:t>tool</a:t>
            </a:r>
            <a:r>
              <a:rPr lang="fr-FR" sz="2400" dirty="0">
                <a:solidFill>
                  <a:schemeClr val="bg1"/>
                </a:solidFill>
                <a:cs typeface="Arial"/>
              </a:rPr>
              <a:t> to </a:t>
            </a:r>
            <a:r>
              <a:rPr lang="fr-FR" sz="2400" dirty="0" err="1">
                <a:solidFill>
                  <a:schemeClr val="bg1"/>
                </a:solidFill>
                <a:cs typeface="Arial"/>
              </a:rPr>
              <a:t>be</a:t>
            </a:r>
            <a:r>
              <a:rPr lang="fr-FR" sz="2400" dirty="0">
                <a:solidFill>
                  <a:schemeClr val="bg1"/>
                </a:solidFill>
                <a:cs typeface="Arial"/>
              </a:rPr>
              <a:t> able to compare the </a:t>
            </a:r>
            <a:r>
              <a:rPr lang="fr-FR" sz="2400" dirty="0" err="1">
                <a:solidFill>
                  <a:schemeClr val="bg1"/>
                </a:solidFill>
                <a:cs typeface="Arial"/>
              </a:rPr>
              <a:t>results</a:t>
            </a:r>
            <a:r>
              <a:rPr lang="fr-FR" sz="2400" dirty="0">
                <a:solidFill>
                  <a:schemeClr val="bg1"/>
                </a:solidFill>
                <a:cs typeface="Arial"/>
              </a:rPr>
              <a:t>.</a:t>
            </a:r>
            <a:endParaRPr lang="fr-FR" sz="2400" dirty="0">
              <a:solidFill>
                <a:schemeClr val="bg1"/>
              </a:solidFill>
            </a:endParaRPr>
          </a:p>
          <a:p>
            <a:br>
              <a:rPr lang="en-US" sz="2400" dirty="0"/>
            </a:br>
            <a:endParaRPr lang="en-US" sz="2400" dirty="0"/>
          </a:p>
          <a:p>
            <a:endParaRPr lang="fr-FR" sz="1100" i="0" dirty="0">
              <a:solidFill>
                <a:srgbClr val="000000"/>
              </a:solidFill>
              <a:latin typeface="Arial"/>
              <a:cs typeface="Arial"/>
            </a:endParaRPr>
          </a:p>
        </p:txBody>
      </p:sp>
      <p:sp>
        <p:nvSpPr>
          <p:cNvPr id="5" name="ZoneTexte 4">
            <a:extLst>
              <a:ext uri="{FF2B5EF4-FFF2-40B4-BE49-F238E27FC236}">
                <a16:creationId xmlns:a16="http://schemas.microsoft.com/office/drawing/2014/main" id="{562F600C-CED6-4E62-7F70-56ED9F7821AD}"/>
              </a:ext>
            </a:extLst>
          </p:cNvPr>
          <p:cNvSpPr txBox="1"/>
          <p:nvPr/>
        </p:nvSpPr>
        <p:spPr>
          <a:xfrm>
            <a:off x="6096000" y="659011"/>
            <a:ext cx="5466080" cy="55399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400" b="1" dirty="0">
                <a:solidFill>
                  <a:srgbClr val="002060"/>
                </a:solidFill>
                <a:latin typeface="Calibri"/>
              </a:rPr>
              <a:t>List of AI </a:t>
            </a:r>
            <a:r>
              <a:rPr lang="fr-FR" sz="2400" b="1" dirty="0" err="1">
                <a:solidFill>
                  <a:srgbClr val="002060"/>
                </a:solidFill>
                <a:latin typeface="Calibri"/>
              </a:rPr>
              <a:t>tools</a:t>
            </a:r>
            <a:endParaRPr lang="fr-FR" sz="2400" b="1" dirty="0">
              <a:solidFill>
                <a:srgbClr val="002060"/>
              </a:solidFill>
              <a:latin typeface="Calibri"/>
            </a:endParaRPr>
          </a:p>
          <a:p>
            <a:pPr marL="285750" indent="-285750">
              <a:buFont typeface="Arial,Sans-Serif"/>
              <a:buChar char="•"/>
            </a:pPr>
            <a:r>
              <a:rPr lang="fr-FR" sz="2400" dirty="0">
                <a:solidFill>
                  <a:srgbClr val="002060"/>
                </a:solidFill>
                <a:latin typeface="Calibri"/>
              </a:rPr>
              <a:t>Adobe Express (</a:t>
            </a:r>
            <a:r>
              <a:rPr lang="fr-FR" sz="2400" dirty="0" err="1">
                <a:solidFill>
                  <a:srgbClr val="002060"/>
                </a:solidFill>
                <a:latin typeface="Calibri"/>
              </a:rPr>
              <a:t>account</a:t>
            </a:r>
            <a:r>
              <a:rPr lang="fr-FR" sz="2400" dirty="0">
                <a:solidFill>
                  <a:srgbClr val="002060"/>
                </a:solidFill>
                <a:latin typeface="Calibri"/>
              </a:rPr>
              <a:t> </a:t>
            </a:r>
            <a:r>
              <a:rPr lang="fr-FR" sz="2400" dirty="0" err="1">
                <a:solidFill>
                  <a:srgbClr val="002060"/>
                </a:solidFill>
                <a:latin typeface="Calibri"/>
              </a:rPr>
              <a:t>needed</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Magic Studio (no </a:t>
            </a:r>
            <a:r>
              <a:rPr lang="fr-FR" sz="2400" dirty="0" err="1">
                <a:solidFill>
                  <a:srgbClr val="002060"/>
                </a:solidFill>
                <a:latin typeface="Calibri"/>
              </a:rPr>
              <a:t>account</a:t>
            </a:r>
            <a:r>
              <a:rPr lang="fr-FR" sz="2400" dirty="0">
                <a:solidFill>
                  <a:srgbClr val="002060"/>
                </a:solidFill>
                <a:latin typeface="Calibri"/>
              </a:rPr>
              <a:t> </a:t>
            </a:r>
            <a:r>
              <a:rPr lang="fr-FR" sz="2400" dirty="0" err="1">
                <a:solidFill>
                  <a:srgbClr val="002060"/>
                </a:solidFill>
                <a:latin typeface="Calibri"/>
              </a:rPr>
              <a:t>required</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getimg.ai (</a:t>
            </a:r>
            <a:r>
              <a:rPr lang="fr-FR" sz="2400" dirty="0" err="1">
                <a:solidFill>
                  <a:srgbClr val="002060"/>
                </a:solidFill>
                <a:latin typeface="Calibri"/>
              </a:rPr>
              <a:t>account</a:t>
            </a:r>
            <a:r>
              <a:rPr lang="fr-FR" sz="2400" dirty="0">
                <a:solidFill>
                  <a:srgbClr val="002060"/>
                </a:solidFill>
                <a:latin typeface="Calibri"/>
              </a:rPr>
              <a:t> </a:t>
            </a:r>
            <a:r>
              <a:rPr lang="fr-FR" sz="2400" dirty="0" err="1">
                <a:solidFill>
                  <a:srgbClr val="002060"/>
                </a:solidFill>
                <a:latin typeface="Calibri"/>
              </a:rPr>
              <a:t>required</a:t>
            </a:r>
            <a:r>
              <a:rPr lang="fr-FR" sz="2400" dirty="0">
                <a:solidFill>
                  <a:srgbClr val="002060"/>
                </a:solidFill>
                <a:latin typeface="Calibri"/>
              </a:rPr>
              <a:t>) ​</a:t>
            </a:r>
          </a:p>
          <a:p>
            <a:pPr marL="285750" indent="-285750">
              <a:buFont typeface="Arial,Sans-Serif"/>
              <a:buChar char="•"/>
            </a:pPr>
            <a:r>
              <a:rPr lang="fr-FR" sz="2400" dirty="0" err="1">
                <a:solidFill>
                  <a:srgbClr val="002060"/>
                </a:solidFill>
                <a:latin typeface="Calibri"/>
              </a:rPr>
              <a:t>imagine.art</a:t>
            </a:r>
            <a:r>
              <a:rPr lang="fr-FR" sz="2400" dirty="0">
                <a:solidFill>
                  <a:srgbClr val="002060"/>
                </a:solidFill>
                <a:latin typeface="Calibri"/>
              </a:rPr>
              <a:t> (</a:t>
            </a:r>
            <a:r>
              <a:rPr lang="fr-FR" sz="2400" dirty="0" err="1">
                <a:solidFill>
                  <a:srgbClr val="002060"/>
                </a:solidFill>
                <a:latin typeface="Calibri"/>
              </a:rPr>
              <a:t>account</a:t>
            </a:r>
            <a:r>
              <a:rPr lang="fr-FR" sz="2400" dirty="0">
                <a:solidFill>
                  <a:srgbClr val="002060"/>
                </a:solidFill>
                <a:latin typeface="Calibri"/>
              </a:rPr>
              <a:t> </a:t>
            </a:r>
            <a:r>
              <a:rPr lang="fr-FR" sz="2400" dirty="0" err="1">
                <a:solidFill>
                  <a:srgbClr val="002060"/>
                </a:solidFill>
                <a:latin typeface="Calibri"/>
              </a:rPr>
              <a:t>needed</a:t>
            </a:r>
            <a:r>
              <a:rPr lang="fr-FR" sz="2400" dirty="0">
                <a:solidFill>
                  <a:srgbClr val="002060"/>
                </a:solidFill>
                <a:latin typeface="Calibri"/>
              </a:rPr>
              <a:t>)​</a:t>
            </a:r>
          </a:p>
          <a:p>
            <a:pPr marL="285750" indent="-285750">
              <a:buFont typeface="Arial,Sans-Serif"/>
              <a:buChar char="•"/>
            </a:pPr>
            <a:r>
              <a:rPr lang="fr-FR" sz="2400" dirty="0">
                <a:solidFill>
                  <a:srgbClr val="002060"/>
                </a:solidFill>
                <a:latin typeface="Calibri"/>
              </a:rPr>
              <a:t>Leonardo AI​</a:t>
            </a:r>
          </a:p>
          <a:p>
            <a:pPr marL="285750" indent="-285750">
              <a:buFont typeface="Arial,Sans-Serif"/>
              <a:buChar char="•"/>
            </a:pPr>
            <a:r>
              <a:rPr lang="fr-FR" sz="2400" dirty="0" err="1">
                <a:solidFill>
                  <a:srgbClr val="002060"/>
                </a:solidFill>
                <a:latin typeface="Calibri"/>
              </a:rPr>
              <a:t>ChatGPT</a:t>
            </a:r>
            <a:r>
              <a:rPr lang="fr-FR" sz="2400" dirty="0">
                <a:solidFill>
                  <a:srgbClr val="002060"/>
                </a:solidFill>
                <a:latin typeface="Calibri"/>
              </a:rPr>
              <a:t>​</a:t>
            </a:r>
          </a:p>
          <a:p>
            <a:r>
              <a:rPr lang="en-US" sz="2400" dirty="0">
                <a:solidFill>
                  <a:srgbClr val="002060"/>
                </a:solidFill>
                <a:latin typeface="Calibri"/>
              </a:rPr>
              <a:t>​</a:t>
            </a:r>
            <a:endParaRPr lang="en-US" sz="2400" dirty="0">
              <a:latin typeface="Calibri"/>
            </a:endParaRPr>
          </a:p>
          <a:p>
            <a:r>
              <a:rPr lang="fr-FR" sz="2400" dirty="0" err="1">
                <a:solidFill>
                  <a:srgbClr val="002060"/>
                </a:solidFill>
                <a:latin typeface="Calibri"/>
              </a:rPr>
              <a:t>Ensure</a:t>
            </a:r>
            <a:r>
              <a:rPr lang="fr-FR" sz="2400" dirty="0">
                <a:solidFill>
                  <a:srgbClr val="002060"/>
                </a:solidFill>
                <a:latin typeface="Calibri"/>
              </a:rPr>
              <a:t> </a:t>
            </a:r>
            <a:r>
              <a:rPr lang="fr-FR" sz="2400" dirty="0" err="1">
                <a:solidFill>
                  <a:srgbClr val="002060"/>
                </a:solidFill>
                <a:latin typeface="Calibri"/>
              </a:rPr>
              <a:t>you</a:t>
            </a:r>
            <a:r>
              <a:rPr lang="fr-FR" sz="2400" dirty="0">
                <a:solidFill>
                  <a:srgbClr val="002060"/>
                </a:solidFill>
                <a:latin typeface="Calibri"/>
              </a:rPr>
              <a:t> have </a:t>
            </a:r>
            <a:r>
              <a:rPr lang="fr-FR" sz="2400" dirty="0" err="1">
                <a:solidFill>
                  <a:srgbClr val="002060"/>
                </a:solidFill>
                <a:latin typeface="Calibri"/>
              </a:rPr>
              <a:t>access</a:t>
            </a:r>
            <a:r>
              <a:rPr lang="fr-FR" sz="2400" dirty="0">
                <a:solidFill>
                  <a:srgbClr val="002060"/>
                </a:solidFill>
                <a:latin typeface="Calibri"/>
              </a:rPr>
              <a:t> to the </a:t>
            </a:r>
            <a:r>
              <a:rPr lang="fr-FR" sz="2400" dirty="0" err="1">
                <a:solidFill>
                  <a:srgbClr val="002060"/>
                </a:solidFill>
                <a:latin typeface="Calibri"/>
              </a:rPr>
              <a:t>chosen</a:t>
            </a:r>
            <a:r>
              <a:rPr lang="fr-FR" sz="2400" dirty="0">
                <a:solidFill>
                  <a:srgbClr val="002060"/>
                </a:solidFill>
                <a:latin typeface="Calibri"/>
              </a:rPr>
              <a:t> </a:t>
            </a:r>
            <a:r>
              <a:rPr lang="fr-FR" sz="2400" dirty="0" err="1">
                <a:solidFill>
                  <a:srgbClr val="002060"/>
                </a:solidFill>
                <a:latin typeface="Calibri"/>
              </a:rPr>
              <a:t>tool</a:t>
            </a:r>
            <a:r>
              <a:rPr lang="fr-FR" sz="2400" dirty="0">
                <a:solidFill>
                  <a:srgbClr val="002060"/>
                </a:solidFill>
                <a:latin typeface="Calibri"/>
              </a:rPr>
              <a:t> and know how to use </a:t>
            </a:r>
            <a:r>
              <a:rPr lang="fr-FR" sz="2400" dirty="0" err="1">
                <a:solidFill>
                  <a:srgbClr val="002060"/>
                </a:solidFill>
                <a:latin typeface="Calibri"/>
              </a:rPr>
              <a:t>it</a:t>
            </a:r>
            <a:r>
              <a:rPr lang="fr-FR" sz="2400" dirty="0">
                <a:solidFill>
                  <a:srgbClr val="002060"/>
                </a:solidFill>
                <a:latin typeface="Calibri"/>
              </a:rPr>
              <a:t>.​</a:t>
            </a:r>
            <a:br>
              <a:rPr lang="en-US" sz="2400" dirty="0">
                <a:solidFill>
                  <a:srgbClr val="002060"/>
                </a:solidFill>
                <a:latin typeface="Calibri"/>
              </a:rPr>
            </a:br>
            <a:r>
              <a:rPr lang="en-US" sz="2400" dirty="0">
                <a:solidFill>
                  <a:srgbClr val="002060"/>
                </a:solidFill>
                <a:latin typeface="Calibri"/>
              </a:rPr>
              <a:t>​</a:t>
            </a:r>
          </a:p>
          <a:p>
            <a:r>
              <a:rPr lang="fr-FR" sz="2400" b="1" dirty="0">
                <a:solidFill>
                  <a:srgbClr val="002060"/>
                </a:solidFill>
                <a:latin typeface="Calibri"/>
              </a:rPr>
              <a:t>Equipment </a:t>
            </a:r>
            <a:r>
              <a:rPr lang="fr-FR" sz="2400" b="1" dirty="0" err="1">
                <a:solidFill>
                  <a:srgbClr val="002060"/>
                </a:solidFill>
                <a:latin typeface="Calibri"/>
              </a:rPr>
              <a:t>required</a:t>
            </a:r>
            <a:r>
              <a:rPr lang="fr-FR" sz="2400" b="1" dirty="0">
                <a:solidFill>
                  <a:srgbClr val="002060"/>
                </a:solidFill>
                <a:latin typeface="Calibri"/>
              </a:rPr>
              <a:t> </a:t>
            </a:r>
          </a:p>
          <a:p>
            <a:r>
              <a:rPr lang="fr-FR" sz="2400" dirty="0">
                <a:solidFill>
                  <a:srgbClr val="002060"/>
                </a:solidFill>
                <a:latin typeface="Calibri"/>
              </a:rPr>
              <a:t>Access to a computer or smartphone.​</a:t>
            </a:r>
          </a:p>
          <a:p>
            <a:r>
              <a:rPr lang="fr-FR" sz="2400" dirty="0">
                <a:solidFill>
                  <a:srgbClr val="002060"/>
                </a:solidFill>
                <a:latin typeface="Calibri"/>
              </a:rPr>
              <a:t>Internet </a:t>
            </a:r>
            <a:r>
              <a:rPr lang="fr-FR" sz="2400" dirty="0" err="1">
                <a:solidFill>
                  <a:srgbClr val="002060"/>
                </a:solidFill>
                <a:latin typeface="Calibri"/>
              </a:rPr>
              <a:t>connection</a:t>
            </a:r>
            <a:r>
              <a:rPr lang="fr-FR" sz="2400" dirty="0">
                <a:solidFill>
                  <a:srgbClr val="002060"/>
                </a:solidFill>
                <a:latin typeface="Calibri"/>
              </a:rPr>
              <a:t>.​</a:t>
            </a:r>
          </a:p>
          <a:p>
            <a:pPr algn="ctr"/>
            <a:r>
              <a:rPr lang="en-US" sz="1800" dirty="0">
                <a:solidFill>
                  <a:srgbClr val="002060"/>
                </a:solidFill>
                <a:latin typeface="Calibri"/>
              </a:rPr>
              <a:t>​</a:t>
            </a:r>
          </a:p>
        </p:txBody>
      </p:sp>
      <p:pic>
        <p:nvPicPr>
          <p:cNvPr id="8" name="Picture 7">
            <a:extLst>
              <a:ext uri="{FF2B5EF4-FFF2-40B4-BE49-F238E27FC236}">
                <a16:creationId xmlns:a16="http://schemas.microsoft.com/office/drawing/2014/main" id="{A04B564C-E54D-C76E-3474-81DD5CFE454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6506" y="3165972"/>
            <a:ext cx="4629807" cy="4629807"/>
          </a:xfrm>
          <a:prstGeom prst="rect">
            <a:avLst/>
          </a:prstGeom>
        </p:spPr>
      </p:pic>
    </p:spTree>
    <p:extLst>
      <p:ext uri="{BB962C8B-B14F-4D97-AF65-F5344CB8AC3E}">
        <p14:creationId xmlns:p14="http://schemas.microsoft.com/office/powerpoint/2010/main" val="2908286941"/>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079C4C6-3ECD-59AB-378F-797E3BBD1715}"/>
              </a:ext>
            </a:extLst>
          </p:cNvPr>
          <p:cNvSpPr>
            <a:spLocks noGrp="1"/>
          </p:cNvSpPr>
          <p:nvPr>
            <p:ph type="body" idx="1"/>
          </p:nvPr>
        </p:nvSpPr>
        <p:spPr>
          <a:xfrm>
            <a:off x="634253" y="-548640"/>
            <a:ext cx="4743006" cy="6451600"/>
          </a:xfrm>
        </p:spPr>
        <p:txBody>
          <a:bodyPr>
            <a:normAutofit fontScale="47500" lnSpcReduction="20000"/>
          </a:bodyPr>
          <a:lstStyle/>
          <a:p>
            <a:pPr>
              <a:lnSpc>
                <a:spcPct val="120000"/>
              </a:lnSpc>
            </a:pPr>
            <a:r>
              <a:rPr lang="fr-FR" sz="5100" b="1" i="0" u="sng" dirty="0" err="1">
                <a:solidFill>
                  <a:schemeClr val="bg1"/>
                </a:solidFill>
                <a:cs typeface="Arial"/>
              </a:rPr>
              <a:t>Step</a:t>
            </a:r>
            <a:r>
              <a:rPr lang="fr-FR" sz="5100" b="1" i="0" u="sng" dirty="0">
                <a:solidFill>
                  <a:schemeClr val="bg1"/>
                </a:solidFill>
                <a:cs typeface="Arial"/>
              </a:rPr>
              <a:t> 2: </a:t>
            </a:r>
            <a:r>
              <a:rPr lang="fr-FR" sz="5100" b="1" i="0" u="sng" dirty="0" err="1">
                <a:solidFill>
                  <a:schemeClr val="bg1"/>
                </a:solidFill>
                <a:cs typeface="Arial"/>
              </a:rPr>
              <a:t>Prompting</a:t>
            </a:r>
            <a:endParaRPr lang="fr-FR" sz="5100" i="0" u="sng" dirty="0">
              <a:solidFill>
                <a:schemeClr val="bg1"/>
              </a:solidFill>
              <a:cs typeface="Arial"/>
            </a:endParaRPr>
          </a:p>
          <a:p>
            <a:pPr>
              <a:lnSpc>
                <a:spcPct val="120000"/>
              </a:lnSpc>
            </a:pPr>
            <a:r>
              <a:rPr lang="fr-FR" sz="5100" i="0" dirty="0" err="1">
                <a:solidFill>
                  <a:schemeClr val="bg1"/>
                </a:solidFill>
                <a:cs typeface="Arial"/>
              </a:rPr>
              <a:t>Choose</a:t>
            </a:r>
            <a:r>
              <a:rPr lang="fr-FR" sz="5100" i="0" dirty="0">
                <a:solidFill>
                  <a:schemeClr val="bg1"/>
                </a:solidFill>
                <a:cs typeface="Arial"/>
              </a:rPr>
              <a:t> one prompt </a:t>
            </a:r>
            <a:r>
              <a:rPr lang="fr-FR" sz="5100" i="0" dirty="0" err="1">
                <a:solidFill>
                  <a:schemeClr val="bg1"/>
                </a:solidFill>
                <a:cs typeface="Arial"/>
              </a:rPr>
              <a:t>from</a:t>
            </a:r>
            <a:r>
              <a:rPr lang="fr-FR" sz="5100" i="0" dirty="0">
                <a:solidFill>
                  <a:schemeClr val="bg1"/>
                </a:solidFill>
                <a:cs typeface="Arial"/>
              </a:rPr>
              <a:t> the </a:t>
            </a:r>
            <a:r>
              <a:rPr lang="fr-FR" sz="5100" i="0" dirty="0" err="1">
                <a:solidFill>
                  <a:schemeClr val="bg1"/>
                </a:solidFill>
                <a:cs typeface="Arial"/>
              </a:rPr>
              <a:t>following</a:t>
            </a:r>
            <a:r>
              <a:rPr lang="fr-FR" sz="5100" i="0" dirty="0">
                <a:solidFill>
                  <a:schemeClr val="bg1"/>
                </a:solidFill>
                <a:cs typeface="Arial"/>
              </a:rPr>
              <a:t>:</a:t>
            </a:r>
            <a:endParaRPr lang="fr-FR" sz="5100" dirty="0">
              <a:solidFill>
                <a:schemeClr val="bg1"/>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Generate</a:t>
            </a:r>
            <a:r>
              <a:rPr lang="fr-FR" sz="5100" b="1" i="0" dirty="0">
                <a:solidFill>
                  <a:srgbClr val="653795"/>
                </a:solidFill>
                <a:cs typeface="Arial"/>
              </a:rPr>
              <a:t> a </a:t>
            </a:r>
            <a:r>
              <a:rPr lang="fr-FR" sz="5100" b="1" i="0" dirty="0" err="1">
                <a:solidFill>
                  <a:srgbClr val="653795"/>
                </a:solidFill>
                <a:cs typeface="Arial"/>
              </a:rPr>
              <a:t>visual</a:t>
            </a:r>
            <a:r>
              <a:rPr lang="fr-FR" sz="5100" b="1" i="0" dirty="0">
                <a:solidFill>
                  <a:srgbClr val="653795"/>
                </a:solidFill>
                <a:cs typeface="Arial"/>
              </a:rPr>
              <a:t> of </a:t>
            </a:r>
            <a:r>
              <a:rPr lang="fr-FR" sz="5100" b="1" i="0" dirty="0" err="1">
                <a:solidFill>
                  <a:srgbClr val="653795"/>
                </a:solidFill>
                <a:cs typeface="Arial"/>
              </a:rPr>
              <a:t>someone</a:t>
            </a:r>
            <a:r>
              <a:rPr lang="fr-FR" sz="5100" b="1" i="0" dirty="0">
                <a:solidFill>
                  <a:srgbClr val="653795"/>
                </a:solidFill>
                <a:cs typeface="Arial"/>
              </a:rPr>
              <a:t> </a:t>
            </a:r>
            <a:r>
              <a:rPr lang="fr-FR" sz="5100" b="1" i="0" dirty="0" err="1">
                <a:solidFill>
                  <a:srgbClr val="653795"/>
                </a:solidFill>
                <a:cs typeface="Arial"/>
              </a:rPr>
              <a:t>working</a:t>
            </a:r>
            <a:r>
              <a:rPr lang="fr-FR" sz="5100" b="1" i="0" dirty="0">
                <a:solidFill>
                  <a:srgbClr val="653795"/>
                </a:solidFill>
                <a:cs typeface="Arial"/>
              </a:rPr>
              <a:t> in IT.’</a:t>
            </a:r>
            <a:endParaRPr lang="fr-FR" sz="5100" b="1" dirty="0">
              <a:solidFill>
                <a:srgbClr val="653795"/>
              </a:solidFill>
            </a:endParaRPr>
          </a:p>
          <a:p>
            <a:pPr>
              <a:lnSpc>
                <a:spcPct val="120000"/>
              </a:lnSpc>
            </a:pPr>
            <a:r>
              <a:rPr lang="fr-FR" sz="5100" b="1" i="0" dirty="0">
                <a:solidFill>
                  <a:srgbClr val="653795"/>
                </a:solidFill>
                <a:cs typeface="Arial"/>
              </a:rPr>
              <a:t>‘</a:t>
            </a:r>
            <a:r>
              <a:rPr lang="fr-FR" sz="5100" b="1" i="0" dirty="0" err="1">
                <a:solidFill>
                  <a:srgbClr val="653795"/>
                </a:solidFill>
                <a:cs typeface="Arial"/>
              </a:rPr>
              <a:t>Create</a:t>
            </a:r>
            <a:r>
              <a:rPr lang="fr-FR" sz="5100" b="1" i="0" dirty="0">
                <a:solidFill>
                  <a:srgbClr val="653795"/>
                </a:solidFill>
                <a:cs typeface="Arial"/>
              </a:rPr>
              <a:t> an image of a </a:t>
            </a:r>
            <a:r>
              <a:rPr lang="fr-FR" sz="5100" b="1" i="0" dirty="0" err="1">
                <a:solidFill>
                  <a:srgbClr val="653795"/>
                </a:solidFill>
                <a:cs typeface="Arial"/>
              </a:rPr>
              <a:t>scientist</a:t>
            </a:r>
            <a:r>
              <a:rPr lang="fr-FR" sz="5100" b="1" i="0" dirty="0">
                <a:solidFill>
                  <a:srgbClr val="653795"/>
                </a:solidFill>
                <a:cs typeface="Arial"/>
              </a:rPr>
              <a:t>.’</a:t>
            </a:r>
            <a:endParaRPr lang="fr-FR" sz="5100" b="1" dirty="0">
              <a:solidFill>
                <a:srgbClr val="653795"/>
              </a:solidFill>
            </a:endParaRPr>
          </a:p>
          <a:p>
            <a:pPr>
              <a:lnSpc>
                <a:spcPct val="120000"/>
              </a:lnSpc>
            </a:pPr>
            <a:r>
              <a:rPr lang="fr-FR" sz="5100" b="1" i="0" dirty="0">
                <a:solidFill>
                  <a:srgbClr val="653795"/>
                </a:solidFill>
                <a:cs typeface="Arial"/>
              </a:rPr>
              <a:t>‘Show me an entrepreneur.’</a:t>
            </a:r>
            <a:endParaRPr lang="fr-FR" sz="5100" i="0" dirty="0">
              <a:solidFill>
                <a:schemeClr val="bg1"/>
              </a:solidFill>
              <a:cs typeface="Arial"/>
            </a:endParaRPr>
          </a:p>
          <a:p>
            <a:pPr>
              <a:lnSpc>
                <a:spcPct val="120000"/>
              </a:lnSpc>
            </a:pPr>
            <a:r>
              <a:rPr lang="fr-FR" sz="5100" i="0" dirty="0">
                <a:solidFill>
                  <a:schemeClr val="bg1"/>
                </a:solidFill>
                <a:cs typeface="Arial"/>
              </a:rPr>
              <a:t>Capture the prompts in at least </a:t>
            </a:r>
            <a:r>
              <a:rPr lang="fr-FR" sz="5100" i="0" dirty="0" err="1">
                <a:solidFill>
                  <a:schemeClr val="bg1"/>
                </a:solidFill>
                <a:cs typeface="Arial"/>
              </a:rPr>
              <a:t>two</a:t>
            </a:r>
            <a:r>
              <a:rPr lang="fr-FR" sz="5100" i="0" dirty="0">
                <a:solidFill>
                  <a:schemeClr val="bg1"/>
                </a:solidFill>
                <a:cs typeface="Arial"/>
              </a:rPr>
              <a:t> </a:t>
            </a:r>
            <a:r>
              <a:rPr lang="fr-FR" sz="5100" i="0" dirty="0" err="1">
                <a:solidFill>
                  <a:schemeClr val="bg1"/>
                </a:solidFill>
                <a:cs typeface="Arial"/>
              </a:rPr>
              <a:t>different</a:t>
            </a:r>
            <a:r>
              <a:rPr lang="fr-FR" sz="5100" i="0" dirty="0">
                <a:solidFill>
                  <a:schemeClr val="bg1"/>
                </a:solidFill>
                <a:cs typeface="Arial"/>
              </a:rPr>
              <a:t> AI </a:t>
            </a:r>
            <a:r>
              <a:rPr lang="fr-FR" sz="5100" i="0" dirty="0" err="1">
                <a:solidFill>
                  <a:schemeClr val="bg1"/>
                </a:solidFill>
                <a:cs typeface="Arial"/>
              </a:rPr>
              <a:t>tools</a:t>
            </a:r>
            <a:r>
              <a:rPr lang="fr-FR" sz="5100" i="0" dirty="0">
                <a:solidFill>
                  <a:schemeClr val="bg1"/>
                </a:solidFill>
                <a:cs typeface="Arial"/>
              </a:rPr>
              <a:t> and </a:t>
            </a:r>
            <a:r>
              <a:rPr lang="fr-FR" sz="5100" i="0" dirty="0" err="1">
                <a:solidFill>
                  <a:schemeClr val="bg1"/>
                </a:solidFill>
                <a:cs typeface="Arial"/>
              </a:rPr>
              <a:t>save</a:t>
            </a:r>
            <a:r>
              <a:rPr lang="fr-FR" sz="5100" i="0" dirty="0">
                <a:solidFill>
                  <a:schemeClr val="bg1"/>
                </a:solidFill>
                <a:cs typeface="Arial"/>
              </a:rPr>
              <a:t> the images </a:t>
            </a:r>
            <a:r>
              <a:rPr lang="fr-FR" sz="5100" i="0" dirty="0" err="1">
                <a:solidFill>
                  <a:schemeClr val="bg1"/>
                </a:solidFill>
                <a:cs typeface="Arial"/>
              </a:rPr>
              <a:t>generated</a:t>
            </a:r>
            <a:r>
              <a:rPr lang="fr-FR" sz="5100" i="0" dirty="0">
                <a:solidFill>
                  <a:schemeClr val="bg1"/>
                </a:solidFill>
                <a:cs typeface="Arial"/>
              </a:rPr>
              <a:t> for </a:t>
            </a:r>
            <a:r>
              <a:rPr lang="fr-FR" sz="5100" i="0" dirty="0" err="1">
                <a:solidFill>
                  <a:schemeClr val="bg1"/>
                </a:solidFill>
                <a:cs typeface="Arial"/>
              </a:rPr>
              <a:t>each</a:t>
            </a:r>
            <a:r>
              <a:rPr lang="fr-FR" sz="5100" i="0" dirty="0">
                <a:solidFill>
                  <a:schemeClr val="bg1"/>
                </a:solidFill>
                <a:cs typeface="Arial"/>
              </a:rPr>
              <a:t> </a:t>
            </a:r>
            <a:r>
              <a:rPr lang="fr-FR" sz="5100" i="0" dirty="0" err="1">
                <a:solidFill>
                  <a:schemeClr val="bg1"/>
                </a:solidFill>
                <a:cs typeface="Arial"/>
              </a:rPr>
              <a:t>tool</a:t>
            </a:r>
            <a:r>
              <a:rPr lang="fr-FR" sz="5100" i="0" dirty="0">
                <a:solidFill>
                  <a:schemeClr val="bg1"/>
                </a:solidFill>
                <a:cs typeface="Arial"/>
              </a:rPr>
              <a:t>.</a:t>
            </a:r>
            <a:endParaRPr lang="fr-FR" sz="5100" dirty="0">
              <a:solidFill>
                <a:schemeClr val="bg1"/>
              </a:solidFill>
            </a:endParaRPr>
          </a:p>
          <a:p>
            <a:br>
              <a:rPr lang="en-US" dirty="0"/>
            </a:br>
            <a:endParaRPr lang="en-US" dirty="0"/>
          </a:p>
        </p:txBody>
      </p:sp>
      <p:sp>
        <p:nvSpPr>
          <p:cNvPr id="4" name="ZoneTexte 3">
            <a:extLst>
              <a:ext uri="{FF2B5EF4-FFF2-40B4-BE49-F238E27FC236}">
                <a16:creationId xmlns:a16="http://schemas.microsoft.com/office/drawing/2014/main" id="{EF69CB13-873A-E8CD-6DF6-B51140FE0BBB}"/>
              </a:ext>
            </a:extLst>
          </p:cNvPr>
          <p:cNvSpPr txBox="1"/>
          <p:nvPr/>
        </p:nvSpPr>
        <p:spPr>
          <a:xfrm>
            <a:off x="6293224" y="667871"/>
            <a:ext cx="5264523"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dirty="0">
                <a:solidFill>
                  <a:srgbClr val="002060"/>
                </a:solidFill>
                <a:latin typeface="Calibri"/>
              </a:rPr>
              <a:t>Step 3 - Analysis of results</a:t>
            </a:r>
          </a:p>
          <a:p>
            <a:br>
              <a:rPr lang="en-US" sz="2400" dirty="0">
                <a:latin typeface="Calibri"/>
              </a:rPr>
            </a:br>
            <a:r>
              <a:rPr lang="en-US" sz="2400" dirty="0">
                <a:solidFill>
                  <a:srgbClr val="002060"/>
                </a:solidFill>
                <a:latin typeface="Calibri"/>
              </a:rPr>
              <a:t>Look at the images generated</a:t>
            </a:r>
          </a:p>
          <a:p>
            <a:pPr marL="228600" indent="-228600">
              <a:buClr>
                <a:srgbClr val="282666"/>
              </a:buClr>
              <a:buFont typeface=""/>
              <a:buChar char="•"/>
            </a:pPr>
            <a:r>
              <a:rPr lang="en-US" sz="2400" dirty="0">
                <a:solidFill>
                  <a:srgbClr val="002060"/>
                </a:solidFill>
                <a:latin typeface="Calibri"/>
              </a:rPr>
              <a:t>What differences do you notice between the tools?</a:t>
            </a:r>
          </a:p>
          <a:p>
            <a:pPr marL="228600" indent="-228600">
              <a:buClr>
                <a:srgbClr val="282666"/>
              </a:buClr>
              <a:buFont typeface=""/>
              <a:buChar char="•"/>
            </a:pPr>
            <a:r>
              <a:rPr lang="en-US" sz="2400" dirty="0">
                <a:solidFill>
                  <a:srgbClr val="002060"/>
                </a:solidFill>
                <a:latin typeface="Calibri"/>
              </a:rPr>
              <a:t>What stereotypes or biases are visible if any (e.g. gender, age, ethnic origin, etc.)?</a:t>
            </a:r>
          </a:p>
          <a:p>
            <a:pPr marL="228600" indent="-228600">
              <a:buClr>
                <a:srgbClr val="282666"/>
              </a:buClr>
              <a:buFont typeface=""/>
              <a:buChar char="•"/>
            </a:pPr>
            <a:r>
              <a:rPr lang="en-US" sz="2400" dirty="0">
                <a:solidFill>
                  <a:srgbClr val="002060"/>
                </a:solidFill>
                <a:latin typeface="Calibri"/>
              </a:rPr>
              <a:t>What is the dominant representation?</a:t>
            </a:r>
          </a:p>
        </p:txBody>
      </p:sp>
    </p:spTree>
    <p:extLst>
      <p:ext uri="{BB962C8B-B14F-4D97-AF65-F5344CB8AC3E}">
        <p14:creationId xmlns:p14="http://schemas.microsoft.com/office/powerpoint/2010/main" val="1614451093"/>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E7501134-BC4C-5CEA-F0DB-DF4CDC02909B}"/>
              </a:ext>
            </a:extLst>
          </p:cNvPr>
          <p:cNvSpPr>
            <a:spLocks noGrp="1"/>
          </p:cNvSpPr>
          <p:nvPr>
            <p:ph type="body" idx="1"/>
          </p:nvPr>
        </p:nvSpPr>
        <p:spPr>
          <a:xfrm>
            <a:off x="145072" y="1257331"/>
            <a:ext cx="6103328" cy="4878736"/>
          </a:xfrm>
        </p:spPr>
        <p:txBody>
          <a:bodyPr wrap="square" anchor="t">
            <a:normAutofit/>
          </a:bodyPr>
          <a:lstStyle/>
          <a:p>
            <a:r>
              <a:rPr lang="fr-FR" sz="2400" b="1" i="0" u="sng" dirty="0" err="1"/>
              <a:t>Step</a:t>
            </a:r>
            <a:r>
              <a:rPr lang="fr-FR" sz="2400" b="1" i="0" u="sng" dirty="0"/>
              <a:t> 4  - </a:t>
            </a:r>
            <a:r>
              <a:rPr lang="fr-FR" sz="2400" b="1" i="0" u="sng" dirty="0" err="1"/>
              <a:t>Reflection</a:t>
            </a:r>
            <a:r>
              <a:rPr lang="fr-FR" sz="2400" b="1" i="0" u="sng" dirty="0"/>
              <a:t> and conclusion</a:t>
            </a:r>
            <a:endParaRPr lang="fr-FR" sz="2400" b="1" dirty="0"/>
          </a:p>
          <a:p>
            <a:endParaRPr lang="en-US" sz="2400" dirty="0"/>
          </a:p>
          <a:p>
            <a:r>
              <a:rPr lang="fr-FR" sz="2400" dirty="0" err="1"/>
              <a:t>Reflect</a:t>
            </a:r>
            <a:r>
              <a:rPr lang="fr-FR" sz="2400" i="0" dirty="0"/>
              <a:t> on the </a:t>
            </a:r>
            <a:r>
              <a:rPr lang="fr-FR" sz="2400" i="0" dirty="0" err="1"/>
              <a:t>following</a:t>
            </a:r>
            <a:r>
              <a:rPr lang="fr-FR" sz="2400" i="0" dirty="0"/>
              <a:t> questions</a:t>
            </a:r>
            <a:endParaRPr lang="fr-FR" sz="2400" dirty="0"/>
          </a:p>
          <a:p>
            <a:r>
              <a:rPr lang="fr-FR" sz="2400" i="0" dirty="0"/>
              <a:t>→ How </a:t>
            </a:r>
            <a:r>
              <a:rPr lang="fr-FR" sz="2400" i="0" dirty="0" err="1"/>
              <a:t>might</a:t>
            </a:r>
            <a:r>
              <a:rPr lang="fr-FR" sz="2400" i="0" dirty="0"/>
              <a:t> the </a:t>
            </a:r>
            <a:r>
              <a:rPr lang="fr-FR" sz="2400" i="0" dirty="0" err="1"/>
              <a:t>results</a:t>
            </a:r>
            <a:r>
              <a:rPr lang="fr-FR" sz="2400" i="0" dirty="0"/>
              <a:t> influence perceptions?</a:t>
            </a:r>
            <a:endParaRPr lang="fr-FR" sz="2400" dirty="0"/>
          </a:p>
          <a:p>
            <a:r>
              <a:rPr lang="fr-FR" sz="2400" i="0" dirty="0"/>
              <a:t>→ What </a:t>
            </a:r>
            <a:r>
              <a:rPr lang="fr-FR" sz="2400" i="0" dirty="0" err="1"/>
              <a:t>factors</a:t>
            </a:r>
            <a:r>
              <a:rPr lang="fr-FR" sz="2400" i="0" dirty="0"/>
              <a:t> do </a:t>
            </a:r>
            <a:r>
              <a:rPr lang="fr-FR" sz="2400" i="0" dirty="0" err="1"/>
              <a:t>you</a:t>
            </a:r>
            <a:r>
              <a:rPr lang="fr-FR" sz="2400" i="0" dirty="0"/>
              <a:t> </a:t>
            </a:r>
            <a:r>
              <a:rPr lang="fr-FR" sz="2400" i="0" dirty="0" err="1"/>
              <a:t>think</a:t>
            </a:r>
            <a:r>
              <a:rPr lang="fr-FR" sz="2400" i="0" dirty="0"/>
              <a:t> influence the </a:t>
            </a:r>
            <a:r>
              <a:rPr lang="fr-FR" sz="2400" i="0" dirty="0" err="1"/>
              <a:t>bias</a:t>
            </a:r>
            <a:r>
              <a:rPr lang="fr-FR" sz="2400" i="0" dirty="0"/>
              <a:t> in images </a:t>
            </a:r>
            <a:r>
              <a:rPr lang="fr-FR" sz="2400" i="0" dirty="0" err="1"/>
              <a:t>generated</a:t>
            </a:r>
            <a:r>
              <a:rPr lang="fr-FR" sz="2400" i="0" dirty="0"/>
              <a:t> by AI?</a:t>
            </a:r>
            <a:endParaRPr lang="fr-FR" sz="2400" dirty="0"/>
          </a:p>
          <a:p>
            <a:r>
              <a:rPr lang="fr-FR" sz="2400" i="0" dirty="0"/>
              <a:t>→ How </a:t>
            </a:r>
            <a:r>
              <a:rPr lang="fr-FR" sz="2400" i="0" dirty="0" err="1"/>
              <a:t>could</a:t>
            </a:r>
            <a:r>
              <a:rPr lang="fr-FR" sz="2400" i="0" dirty="0"/>
              <a:t> </a:t>
            </a:r>
            <a:r>
              <a:rPr lang="fr-FR" sz="2400" i="0" dirty="0" err="1"/>
              <a:t>we</a:t>
            </a:r>
            <a:r>
              <a:rPr lang="fr-FR" sz="2400" i="0" dirty="0"/>
              <a:t> </a:t>
            </a:r>
            <a:r>
              <a:rPr lang="fr-FR" sz="2400" i="0" dirty="0" err="1"/>
              <a:t>reduce</a:t>
            </a:r>
            <a:r>
              <a:rPr lang="fr-FR" sz="2400" i="0" dirty="0"/>
              <a:t> </a:t>
            </a:r>
            <a:r>
              <a:rPr lang="fr-FR" sz="2400" i="0" dirty="0" err="1"/>
              <a:t>these</a:t>
            </a:r>
            <a:r>
              <a:rPr lang="fr-FR" sz="2400" i="0" dirty="0"/>
              <a:t> </a:t>
            </a:r>
            <a:r>
              <a:rPr lang="fr-FR" sz="2400" i="0" dirty="0" err="1"/>
              <a:t>biases</a:t>
            </a:r>
            <a:r>
              <a:rPr lang="fr-FR" sz="2400" i="0" dirty="0"/>
              <a:t> in AI </a:t>
            </a:r>
            <a:r>
              <a:rPr lang="fr-FR" sz="2400" i="0" dirty="0" err="1"/>
              <a:t>tools</a:t>
            </a:r>
            <a:r>
              <a:rPr lang="fr-FR" sz="2400" i="0" dirty="0"/>
              <a:t>?</a:t>
            </a:r>
            <a:endParaRPr lang="fr-FR" sz="2400" dirty="0"/>
          </a:p>
          <a:p>
            <a:br>
              <a:rPr lang="en-US" sz="2400" dirty="0"/>
            </a:br>
            <a:endParaRPr lang="en-US" sz="2400" dirty="0"/>
          </a:p>
        </p:txBody>
      </p:sp>
      <p:pic>
        <p:nvPicPr>
          <p:cNvPr id="6" name="Picture Placeholder 3">
            <a:extLst>
              <a:ext uri="{FF2B5EF4-FFF2-40B4-BE49-F238E27FC236}">
                <a16:creationId xmlns:a16="http://schemas.microsoft.com/office/drawing/2014/main" id="{3557B0F7-F953-1497-823E-6B6773CE56F7}"/>
              </a:ext>
              <a:ext uri="{C183D7F6-B498-43B3-948B-1728B52AA6E4}">
                <adec:decorative xmlns:adec="http://schemas.microsoft.com/office/drawing/2017/decorative" val="1"/>
              </a:ext>
            </a:extLst>
          </p:cNvPr>
          <p:cNvPicPr>
            <a:picLocks noGrp="1" noChangeAspect="1"/>
          </p:cNvPicPr>
          <p:nvPr>
            <p:ph type="pic" idx="3"/>
          </p:nvPr>
        </p:nvPicPr>
        <p:blipFill>
          <a:blip r:embed="rId2" cstate="screen">
            <a:extLst>
              <a:ext uri="{28A0092B-C50C-407E-A947-70E740481C1C}">
                <a14:useLocalDpi xmlns:a14="http://schemas.microsoft.com/office/drawing/2010/main"/>
              </a:ext>
            </a:extLst>
          </a:blip>
          <a:srcRect/>
          <a:stretch/>
        </p:blipFill>
        <p:spPr>
          <a:xfrm>
            <a:off x="6553505" y="1730375"/>
            <a:ext cx="5641670" cy="3918585"/>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223903272"/>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47290C94-BC17-3AE4-C850-2475B1BD3254}"/>
              </a:ext>
            </a:extLst>
          </p:cNvPr>
          <p:cNvSpPr>
            <a:spLocks noGrp="1"/>
          </p:cNvSpPr>
          <p:nvPr>
            <p:ph type="body" idx="1"/>
          </p:nvPr>
        </p:nvSpPr>
        <p:spPr>
          <a:xfrm>
            <a:off x="0" y="799711"/>
            <a:ext cx="6827324" cy="5258577"/>
          </a:xfrm>
        </p:spPr>
        <p:txBody>
          <a:bodyPr spcFirstLastPara="1" wrap="square" lIns="91425" tIns="45700" rIns="91425" bIns="45700" anchor="ctr" anchorCtr="0">
            <a:noAutofit/>
          </a:bodyPr>
          <a:lstStyle/>
          <a:p>
            <a:pPr marL="342900" indent="-342900">
              <a:buAutoNum type="arabicPeriod"/>
            </a:pPr>
            <a:r>
              <a:rPr lang="fr-FR" sz="2400" i="0" dirty="0">
                <a:solidFill>
                  <a:srgbClr val="002060"/>
                </a:solidFill>
                <a:cs typeface="Arial"/>
              </a:rPr>
              <a:t>1. AI </a:t>
            </a:r>
            <a:r>
              <a:rPr lang="fr-FR" sz="2400" i="0" dirty="0" err="1">
                <a:solidFill>
                  <a:srgbClr val="002060"/>
                </a:solidFill>
                <a:cs typeface="Arial"/>
              </a:rPr>
              <a:t>tools</a:t>
            </a:r>
            <a:r>
              <a:rPr lang="fr-FR" sz="2400" i="0" dirty="0">
                <a:solidFill>
                  <a:srgbClr val="002060"/>
                </a:solidFill>
                <a:cs typeface="Arial"/>
              </a:rPr>
              <a:t> are not neutral. </a:t>
            </a:r>
            <a:r>
              <a:rPr lang="fr-FR" sz="2400" i="0" dirty="0" err="1">
                <a:solidFill>
                  <a:srgbClr val="002060"/>
                </a:solidFill>
                <a:cs typeface="Arial"/>
              </a:rPr>
              <a:t>They</a:t>
            </a:r>
            <a:r>
              <a:rPr lang="fr-FR" sz="2400" i="0" dirty="0">
                <a:solidFill>
                  <a:srgbClr val="002060"/>
                </a:solidFill>
                <a:cs typeface="Arial"/>
              </a:rPr>
              <a:t> are </a:t>
            </a:r>
            <a:r>
              <a:rPr lang="fr-FR" sz="2400" i="0" dirty="0" err="1">
                <a:solidFill>
                  <a:srgbClr val="002060"/>
                </a:solidFill>
                <a:cs typeface="Arial"/>
              </a:rPr>
              <a:t>influenced</a:t>
            </a:r>
            <a:r>
              <a:rPr lang="fr-FR" sz="2400" i="0" dirty="0">
                <a:solidFill>
                  <a:srgbClr val="002060"/>
                </a:solidFill>
                <a:cs typeface="Arial"/>
              </a:rPr>
              <a:t> by the data on </a:t>
            </a:r>
            <a:r>
              <a:rPr lang="fr-FR" sz="2400" i="0" dirty="0" err="1">
                <a:solidFill>
                  <a:srgbClr val="002060"/>
                </a:solidFill>
                <a:cs typeface="Arial"/>
              </a:rPr>
              <a:t>which</a:t>
            </a:r>
            <a:r>
              <a:rPr lang="fr-FR" sz="2400" i="0" dirty="0">
                <a:solidFill>
                  <a:srgbClr val="002060"/>
                </a:solidFill>
                <a:cs typeface="Arial"/>
              </a:rPr>
              <a:t> </a:t>
            </a:r>
            <a:r>
              <a:rPr lang="fr-FR" sz="2400" i="0" dirty="0" err="1">
                <a:solidFill>
                  <a:srgbClr val="002060"/>
                </a:solidFill>
                <a:cs typeface="Arial"/>
              </a:rPr>
              <a:t>they</a:t>
            </a:r>
            <a:r>
              <a:rPr lang="fr-FR" sz="2400" i="0" dirty="0">
                <a:solidFill>
                  <a:srgbClr val="002060"/>
                </a:solidFill>
                <a:cs typeface="Arial"/>
              </a:rPr>
              <a:t> have been </a:t>
            </a:r>
            <a:r>
              <a:rPr lang="fr-FR" sz="2400" i="0" dirty="0" err="1">
                <a:solidFill>
                  <a:srgbClr val="002060"/>
                </a:solidFill>
                <a:cs typeface="Arial"/>
              </a:rPr>
              <a:t>trained</a:t>
            </a:r>
            <a:r>
              <a:rPr lang="fr-FR" sz="2400" i="0" dirty="0">
                <a:solidFill>
                  <a:srgbClr val="002060"/>
                </a:solidFill>
                <a:cs typeface="Arial"/>
              </a:rPr>
              <a:t>. If </a:t>
            </a:r>
            <a:r>
              <a:rPr lang="fr-FR" sz="2400" i="0" dirty="0" err="1">
                <a:solidFill>
                  <a:srgbClr val="002060"/>
                </a:solidFill>
                <a:cs typeface="Arial"/>
              </a:rPr>
              <a:t>that</a:t>
            </a:r>
            <a:r>
              <a:rPr lang="fr-FR" sz="2400" i="0" dirty="0">
                <a:solidFill>
                  <a:srgbClr val="002060"/>
                </a:solidFill>
                <a:cs typeface="Arial"/>
              </a:rPr>
              <a:t> data </a:t>
            </a:r>
            <a:r>
              <a:rPr lang="fr-FR" sz="2400" i="0" dirty="0" err="1">
                <a:solidFill>
                  <a:srgbClr val="002060"/>
                </a:solidFill>
                <a:cs typeface="Arial"/>
              </a:rPr>
              <a:t>is</a:t>
            </a:r>
            <a:r>
              <a:rPr lang="fr-FR" sz="2400" i="0" dirty="0">
                <a:solidFill>
                  <a:srgbClr val="002060"/>
                </a:solidFill>
                <a:cs typeface="Arial"/>
              </a:rPr>
              <a:t> </a:t>
            </a:r>
            <a:r>
              <a:rPr lang="fr-FR" sz="2400" i="0" dirty="0" err="1">
                <a:solidFill>
                  <a:srgbClr val="002060"/>
                </a:solidFill>
                <a:cs typeface="Arial"/>
              </a:rPr>
              <a:t>biased</a:t>
            </a:r>
            <a:r>
              <a:rPr lang="fr-FR" sz="2400" i="0" dirty="0">
                <a:solidFill>
                  <a:srgbClr val="002060"/>
                </a:solidFill>
                <a:cs typeface="Arial"/>
              </a:rPr>
              <a:t>, </a:t>
            </a:r>
            <a:r>
              <a:rPr lang="fr-FR" sz="2400" i="0" dirty="0" err="1">
                <a:solidFill>
                  <a:srgbClr val="002060"/>
                </a:solidFill>
                <a:cs typeface="Arial"/>
              </a:rPr>
              <a:t>so</a:t>
            </a:r>
            <a:r>
              <a:rPr lang="fr-FR" sz="2400" i="0" dirty="0">
                <a:solidFill>
                  <a:srgbClr val="002060"/>
                </a:solidFill>
                <a:cs typeface="Arial"/>
              </a:rPr>
              <a:t> </a:t>
            </a:r>
            <a:r>
              <a:rPr lang="fr-FR" sz="2400" i="0" dirty="0" err="1">
                <a:solidFill>
                  <a:srgbClr val="002060"/>
                </a:solidFill>
                <a:cs typeface="Arial"/>
              </a:rPr>
              <a:t>will</a:t>
            </a:r>
            <a:r>
              <a:rPr lang="fr-FR" sz="2400" i="0" dirty="0">
                <a:solidFill>
                  <a:srgbClr val="002060"/>
                </a:solidFill>
                <a:cs typeface="Arial"/>
              </a:rPr>
              <a:t> the </a:t>
            </a:r>
            <a:r>
              <a:rPr lang="fr-FR" sz="2400" i="0" dirty="0" err="1">
                <a:solidFill>
                  <a:srgbClr val="002060"/>
                </a:solidFill>
                <a:cs typeface="Arial"/>
              </a:rPr>
              <a:t>results</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2. Visible </a:t>
            </a:r>
            <a:r>
              <a:rPr lang="fr-FR" sz="2400" i="0" dirty="0" err="1">
                <a:solidFill>
                  <a:srgbClr val="002060"/>
                </a:solidFill>
                <a:cs typeface="Arial"/>
              </a:rPr>
              <a:t>biases</a:t>
            </a:r>
            <a:r>
              <a:rPr lang="fr-FR" sz="2400" i="0" dirty="0">
                <a:solidFill>
                  <a:srgbClr val="002060"/>
                </a:solidFill>
                <a:cs typeface="Arial"/>
              </a:rPr>
              <a:t> </a:t>
            </a:r>
            <a:r>
              <a:rPr lang="fr-FR" sz="2400" i="0" dirty="0" err="1">
                <a:solidFill>
                  <a:srgbClr val="002060"/>
                </a:solidFill>
                <a:cs typeface="Arial"/>
              </a:rPr>
              <a:t>often</a:t>
            </a:r>
            <a:r>
              <a:rPr lang="fr-FR" sz="2400" i="0" dirty="0">
                <a:solidFill>
                  <a:srgbClr val="002060"/>
                </a:solidFill>
                <a:cs typeface="Arial"/>
              </a:rPr>
              <a:t> </a:t>
            </a:r>
            <a:r>
              <a:rPr lang="fr-FR" sz="2400" i="0" dirty="0" err="1">
                <a:solidFill>
                  <a:srgbClr val="002060"/>
                </a:solidFill>
                <a:cs typeface="Arial"/>
              </a:rPr>
              <a:t>reflect</a:t>
            </a:r>
            <a:r>
              <a:rPr lang="fr-FR" sz="2400" i="0" dirty="0">
                <a:solidFill>
                  <a:srgbClr val="002060"/>
                </a:solidFill>
                <a:cs typeface="Arial"/>
              </a:rPr>
              <a:t> </a:t>
            </a:r>
            <a:r>
              <a:rPr lang="fr-FR" sz="2400" i="0" dirty="0" err="1">
                <a:solidFill>
                  <a:srgbClr val="002060"/>
                </a:solidFill>
                <a:cs typeface="Arial"/>
              </a:rPr>
              <a:t>stereotypes</a:t>
            </a:r>
            <a:r>
              <a:rPr lang="fr-FR" sz="2400" i="0" dirty="0">
                <a:solidFill>
                  <a:srgbClr val="002060"/>
                </a:solidFill>
                <a:cs typeface="Arial"/>
              </a:rPr>
              <a:t> </a:t>
            </a:r>
            <a:r>
              <a:rPr lang="fr-FR" sz="2400" i="0" dirty="0" err="1">
                <a:solidFill>
                  <a:srgbClr val="002060"/>
                </a:solidFill>
                <a:cs typeface="Arial"/>
              </a:rPr>
              <a:t>present</a:t>
            </a:r>
            <a:r>
              <a:rPr lang="fr-FR" sz="2400" i="0" dirty="0">
                <a:solidFill>
                  <a:srgbClr val="002060"/>
                </a:solidFill>
                <a:cs typeface="Arial"/>
              </a:rPr>
              <a:t> in </a:t>
            </a:r>
            <a:r>
              <a:rPr lang="fr-FR" sz="2400" i="0" dirty="0" err="1">
                <a:solidFill>
                  <a:srgbClr val="002060"/>
                </a:solidFill>
                <a:cs typeface="Arial"/>
              </a:rPr>
              <a:t>our</a:t>
            </a:r>
            <a:r>
              <a:rPr lang="fr-FR" sz="2400" i="0" dirty="0">
                <a:solidFill>
                  <a:srgbClr val="002060"/>
                </a:solidFill>
                <a:cs typeface="Arial"/>
              </a:rPr>
              <a:t> </a:t>
            </a:r>
            <a:r>
              <a:rPr lang="fr-FR" sz="2400" i="0" dirty="0" err="1">
                <a:solidFill>
                  <a:srgbClr val="002060"/>
                </a:solidFill>
                <a:cs typeface="Arial"/>
              </a:rPr>
              <a:t>societies</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3. </a:t>
            </a:r>
            <a:r>
              <a:rPr lang="fr-FR" sz="2400" i="0" dirty="0" err="1">
                <a:solidFill>
                  <a:srgbClr val="002060"/>
                </a:solidFill>
                <a:cs typeface="Arial"/>
              </a:rPr>
              <a:t>Understanding</a:t>
            </a:r>
            <a:r>
              <a:rPr lang="fr-FR" sz="2400" i="0" dirty="0">
                <a:solidFill>
                  <a:srgbClr val="002060"/>
                </a:solidFill>
                <a:cs typeface="Arial"/>
              </a:rPr>
              <a:t> </a:t>
            </a:r>
            <a:r>
              <a:rPr lang="fr-FR" sz="2400" i="0" dirty="0" err="1">
                <a:solidFill>
                  <a:srgbClr val="002060"/>
                </a:solidFill>
                <a:cs typeface="Arial"/>
              </a:rPr>
              <a:t>these</a:t>
            </a:r>
            <a:r>
              <a:rPr lang="fr-FR" sz="2400" i="0" dirty="0">
                <a:solidFill>
                  <a:srgbClr val="002060"/>
                </a:solidFill>
                <a:cs typeface="Arial"/>
              </a:rPr>
              <a:t> </a:t>
            </a:r>
            <a:r>
              <a:rPr lang="fr-FR" sz="2400" i="0" dirty="0" err="1">
                <a:solidFill>
                  <a:srgbClr val="002060"/>
                </a:solidFill>
                <a:cs typeface="Arial"/>
              </a:rPr>
              <a:t>biases</a:t>
            </a:r>
            <a:r>
              <a:rPr lang="fr-FR" sz="2400" i="0" dirty="0">
                <a:solidFill>
                  <a:srgbClr val="002060"/>
                </a:solidFill>
                <a:cs typeface="Arial"/>
              </a:rPr>
              <a:t> </a:t>
            </a:r>
            <a:r>
              <a:rPr lang="fr-FR" sz="2400" i="0" dirty="0" err="1">
                <a:solidFill>
                  <a:srgbClr val="002060"/>
                </a:solidFill>
                <a:cs typeface="Arial"/>
              </a:rPr>
              <a:t>is</a:t>
            </a:r>
            <a:r>
              <a:rPr lang="fr-FR" sz="2400" i="0" dirty="0">
                <a:solidFill>
                  <a:srgbClr val="002060"/>
                </a:solidFill>
                <a:cs typeface="Arial"/>
              </a:rPr>
              <a:t> the first </a:t>
            </a:r>
            <a:r>
              <a:rPr lang="fr-FR" sz="2400" i="0" dirty="0" err="1">
                <a:solidFill>
                  <a:srgbClr val="002060"/>
                </a:solidFill>
                <a:cs typeface="Arial"/>
              </a:rPr>
              <a:t>step</a:t>
            </a:r>
            <a:r>
              <a:rPr lang="fr-FR" sz="2400" i="0" dirty="0">
                <a:solidFill>
                  <a:srgbClr val="002060"/>
                </a:solidFill>
                <a:cs typeface="Arial"/>
              </a:rPr>
              <a:t> </a:t>
            </a:r>
            <a:r>
              <a:rPr lang="fr-FR" sz="2400" i="0" dirty="0" err="1">
                <a:solidFill>
                  <a:srgbClr val="002060"/>
                </a:solidFill>
                <a:cs typeface="Arial"/>
              </a:rPr>
              <a:t>towards</a:t>
            </a:r>
            <a:r>
              <a:rPr lang="fr-FR" sz="2400" i="0" dirty="0">
                <a:solidFill>
                  <a:srgbClr val="002060"/>
                </a:solidFill>
                <a:cs typeface="Arial"/>
              </a:rPr>
              <a:t> </a:t>
            </a:r>
            <a:r>
              <a:rPr lang="fr-FR" sz="2400" i="0" dirty="0" err="1">
                <a:solidFill>
                  <a:srgbClr val="002060"/>
                </a:solidFill>
                <a:cs typeface="Arial"/>
              </a:rPr>
              <a:t>creating</a:t>
            </a:r>
            <a:r>
              <a:rPr lang="fr-FR" sz="2400" i="0" dirty="0">
                <a:solidFill>
                  <a:srgbClr val="002060"/>
                </a:solidFill>
                <a:cs typeface="Arial"/>
              </a:rPr>
              <a:t> more inclusive </a:t>
            </a:r>
            <a:r>
              <a:rPr lang="fr-FR" sz="2400" i="0" dirty="0" err="1">
                <a:solidFill>
                  <a:srgbClr val="002060"/>
                </a:solidFill>
                <a:cs typeface="Arial"/>
              </a:rPr>
              <a:t>tools</a:t>
            </a:r>
            <a:r>
              <a:rPr lang="fr-FR" sz="2400" i="0" dirty="0">
                <a:solidFill>
                  <a:srgbClr val="002060"/>
                </a:solidFill>
                <a:cs typeface="Arial"/>
              </a:rPr>
              <a:t>.</a:t>
            </a:r>
            <a:endParaRPr lang="fr-FR" sz="2400" dirty="0">
              <a:solidFill>
                <a:srgbClr val="002060"/>
              </a:solidFill>
            </a:endParaRPr>
          </a:p>
          <a:p>
            <a:pPr marL="342900" indent="-342900">
              <a:buAutoNum type="arabicPeriod"/>
            </a:pPr>
            <a:endParaRPr lang="fr-FR" sz="2400" i="0" dirty="0">
              <a:solidFill>
                <a:srgbClr val="002060"/>
              </a:solidFill>
              <a:cs typeface="Arial"/>
            </a:endParaRPr>
          </a:p>
          <a:p>
            <a:pPr marL="342900" indent="-342900">
              <a:buAutoNum type="arabicPeriod"/>
            </a:pPr>
            <a:r>
              <a:rPr lang="fr-FR" sz="2400" i="0" dirty="0">
                <a:solidFill>
                  <a:srgbClr val="002060"/>
                </a:solidFill>
                <a:cs typeface="Arial"/>
              </a:rPr>
              <a:t> 4. Critical </a:t>
            </a:r>
            <a:r>
              <a:rPr lang="fr-FR" sz="2400" i="0" dirty="0" err="1">
                <a:solidFill>
                  <a:srgbClr val="002060"/>
                </a:solidFill>
                <a:cs typeface="Arial"/>
              </a:rPr>
              <a:t>analysis</a:t>
            </a:r>
            <a:r>
              <a:rPr lang="fr-FR" sz="2400" i="0" dirty="0">
                <a:solidFill>
                  <a:srgbClr val="002060"/>
                </a:solidFill>
                <a:cs typeface="Arial"/>
              </a:rPr>
              <a:t> of </a:t>
            </a:r>
            <a:r>
              <a:rPr lang="fr-FR" sz="2400" i="0" dirty="0" err="1">
                <a:solidFill>
                  <a:srgbClr val="002060"/>
                </a:solidFill>
                <a:cs typeface="Arial"/>
              </a:rPr>
              <a:t>results</a:t>
            </a:r>
            <a:r>
              <a:rPr lang="fr-FR" sz="2400" i="0" dirty="0">
                <a:solidFill>
                  <a:srgbClr val="002060"/>
                </a:solidFill>
                <a:cs typeface="Arial"/>
              </a:rPr>
              <a:t> </a:t>
            </a:r>
            <a:r>
              <a:rPr lang="fr-FR" sz="2400" i="0" dirty="0" err="1">
                <a:solidFill>
                  <a:srgbClr val="002060"/>
                </a:solidFill>
                <a:cs typeface="Arial"/>
              </a:rPr>
              <a:t>is</a:t>
            </a:r>
            <a:r>
              <a:rPr lang="fr-FR" sz="2400" i="0" dirty="0">
                <a:solidFill>
                  <a:srgbClr val="002060"/>
                </a:solidFill>
                <a:cs typeface="Arial"/>
              </a:rPr>
              <a:t> essential. </a:t>
            </a:r>
            <a:r>
              <a:rPr lang="fr-FR" sz="2400" i="0" dirty="0" err="1">
                <a:solidFill>
                  <a:srgbClr val="002060"/>
                </a:solidFill>
                <a:cs typeface="Arial"/>
              </a:rPr>
              <a:t>Learn</a:t>
            </a:r>
            <a:r>
              <a:rPr lang="fr-FR" sz="2400" i="0" dirty="0">
                <a:solidFill>
                  <a:srgbClr val="002060"/>
                </a:solidFill>
                <a:cs typeface="Arial"/>
              </a:rPr>
              <a:t> to </a:t>
            </a:r>
            <a:r>
              <a:rPr lang="fr-FR" sz="2400" i="0" dirty="0" err="1">
                <a:solidFill>
                  <a:srgbClr val="002060"/>
                </a:solidFill>
                <a:cs typeface="Arial"/>
              </a:rPr>
              <a:t>always</a:t>
            </a:r>
            <a:r>
              <a:rPr lang="fr-FR" sz="2400" i="0" dirty="0">
                <a:solidFill>
                  <a:srgbClr val="002060"/>
                </a:solidFill>
                <a:cs typeface="Arial"/>
              </a:rPr>
              <a:t> </a:t>
            </a:r>
            <a:r>
              <a:rPr lang="fr-FR" sz="2400" i="0" dirty="0" err="1">
                <a:solidFill>
                  <a:srgbClr val="002060"/>
                </a:solidFill>
                <a:cs typeface="Arial"/>
              </a:rPr>
              <a:t>ask</a:t>
            </a:r>
            <a:r>
              <a:rPr lang="fr-FR" sz="2400" i="0" dirty="0">
                <a:solidFill>
                  <a:srgbClr val="002060"/>
                </a:solidFill>
                <a:cs typeface="Arial"/>
              </a:rPr>
              <a:t> </a:t>
            </a:r>
            <a:r>
              <a:rPr lang="fr-FR" sz="2400" i="0" dirty="0" err="1">
                <a:solidFill>
                  <a:srgbClr val="002060"/>
                </a:solidFill>
                <a:cs typeface="Arial"/>
              </a:rPr>
              <a:t>yourself</a:t>
            </a:r>
            <a:r>
              <a:rPr lang="fr-FR" sz="2400" i="0" dirty="0">
                <a:solidFill>
                  <a:srgbClr val="002060"/>
                </a:solidFill>
                <a:cs typeface="Arial"/>
              </a:rPr>
              <a:t> the </a:t>
            </a:r>
            <a:r>
              <a:rPr lang="fr-FR" sz="2400" i="0" dirty="0" err="1">
                <a:solidFill>
                  <a:srgbClr val="002060"/>
                </a:solidFill>
                <a:cs typeface="Arial"/>
              </a:rPr>
              <a:t>following</a:t>
            </a:r>
            <a:r>
              <a:rPr lang="fr-FR" sz="2400" i="0" dirty="0">
                <a:solidFill>
                  <a:srgbClr val="002060"/>
                </a:solidFill>
                <a:cs typeface="Arial"/>
              </a:rPr>
              <a:t> questions, </a:t>
            </a:r>
            <a:r>
              <a:rPr lang="fr-FR" sz="2400" i="0" dirty="0" err="1">
                <a:solidFill>
                  <a:srgbClr val="002060"/>
                </a:solidFill>
                <a:cs typeface="Arial"/>
              </a:rPr>
              <a:t>Who</a:t>
            </a:r>
            <a:r>
              <a:rPr lang="fr-FR" sz="2400" i="0" dirty="0">
                <a:solidFill>
                  <a:srgbClr val="002060"/>
                </a:solidFill>
                <a:cs typeface="Arial"/>
              </a:rPr>
              <a:t> </a:t>
            </a:r>
            <a:r>
              <a:rPr lang="fr-FR" sz="2400" i="0" dirty="0" err="1">
                <a:solidFill>
                  <a:srgbClr val="002060"/>
                </a:solidFill>
                <a:cs typeface="Arial"/>
              </a:rPr>
              <a:t>is</a:t>
            </a:r>
            <a:r>
              <a:rPr lang="fr-FR" sz="2400" i="0" dirty="0">
                <a:solidFill>
                  <a:srgbClr val="002060"/>
                </a:solidFill>
                <a:cs typeface="Arial"/>
              </a:rPr>
              <a:t> </a:t>
            </a:r>
            <a:r>
              <a:rPr lang="fr-FR" sz="2400" i="0" dirty="0" err="1">
                <a:solidFill>
                  <a:srgbClr val="002060"/>
                </a:solidFill>
                <a:cs typeface="Arial"/>
              </a:rPr>
              <a:t>being</a:t>
            </a:r>
            <a:r>
              <a:rPr lang="fr-FR" sz="2400" i="0" dirty="0">
                <a:solidFill>
                  <a:srgbClr val="002060"/>
                </a:solidFill>
                <a:cs typeface="Arial"/>
              </a:rPr>
              <a:t> </a:t>
            </a:r>
            <a:r>
              <a:rPr lang="fr-FR" sz="2400" i="0" dirty="0" err="1">
                <a:solidFill>
                  <a:srgbClr val="002060"/>
                </a:solidFill>
                <a:cs typeface="Arial"/>
              </a:rPr>
              <a:t>represented</a:t>
            </a:r>
            <a:r>
              <a:rPr lang="fr-FR" sz="2400" i="0" dirty="0">
                <a:solidFill>
                  <a:srgbClr val="002060"/>
                </a:solidFill>
                <a:cs typeface="Arial"/>
              </a:rPr>
              <a:t>? What </a:t>
            </a:r>
            <a:r>
              <a:rPr lang="fr-FR" sz="2400" i="0" dirty="0" err="1">
                <a:solidFill>
                  <a:srgbClr val="002060"/>
                </a:solidFill>
                <a:cs typeface="Arial"/>
              </a:rPr>
              <a:t>roles</a:t>
            </a:r>
            <a:r>
              <a:rPr lang="fr-FR" sz="2400" i="0" dirty="0">
                <a:solidFill>
                  <a:srgbClr val="002060"/>
                </a:solidFill>
                <a:cs typeface="Arial"/>
              </a:rPr>
              <a:t> or </a:t>
            </a:r>
            <a:r>
              <a:rPr lang="fr-FR" sz="2400" i="0" dirty="0" err="1">
                <a:solidFill>
                  <a:srgbClr val="002060"/>
                </a:solidFill>
                <a:cs typeface="Arial"/>
              </a:rPr>
              <a:t>attributes</a:t>
            </a:r>
            <a:r>
              <a:rPr lang="fr-FR" sz="2400" i="0" dirty="0">
                <a:solidFill>
                  <a:srgbClr val="002060"/>
                </a:solidFill>
                <a:cs typeface="Arial"/>
              </a:rPr>
              <a:t> are </a:t>
            </a:r>
            <a:r>
              <a:rPr lang="fr-FR" sz="2400" i="0" dirty="0" err="1">
                <a:solidFill>
                  <a:srgbClr val="002060"/>
                </a:solidFill>
                <a:cs typeface="Arial"/>
              </a:rPr>
              <a:t>valued</a:t>
            </a:r>
            <a:r>
              <a:rPr lang="fr-FR" sz="2400" i="0" dirty="0">
                <a:solidFill>
                  <a:srgbClr val="002060"/>
                </a:solidFill>
                <a:cs typeface="Arial"/>
              </a:rPr>
              <a:t>? </a:t>
            </a:r>
            <a:r>
              <a:rPr lang="fr-FR" sz="2400" i="0" dirty="0" err="1">
                <a:solidFill>
                  <a:srgbClr val="002060"/>
                </a:solidFill>
                <a:cs typeface="Arial"/>
              </a:rPr>
              <a:t>Who</a:t>
            </a:r>
            <a:r>
              <a:rPr lang="fr-FR" sz="2400" i="0" dirty="0">
                <a:solidFill>
                  <a:srgbClr val="002060"/>
                </a:solidFill>
                <a:cs typeface="Arial"/>
              </a:rPr>
              <a:t> </a:t>
            </a:r>
            <a:r>
              <a:rPr lang="fr-FR" sz="2400" i="0" dirty="0" err="1">
                <a:solidFill>
                  <a:srgbClr val="002060"/>
                </a:solidFill>
                <a:cs typeface="Arial"/>
              </a:rPr>
              <a:t>is</a:t>
            </a:r>
            <a:r>
              <a:rPr lang="fr-FR" sz="2400" i="0" dirty="0">
                <a:solidFill>
                  <a:srgbClr val="002060"/>
                </a:solidFill>
                <a:cs typeface="Arial"/>
              </a:rPr>
              <a:t> absent </a:t>
            </a:r>
            <a:r>
              <a:rPr lang="fr-FR" sz="2400" i="0" dirty="0" err="1">
                <a:solidFill>
                  <a:srgbClr val="002060"/>
                </a:solidFill>
                <a:cs typeface="Arial"/>
              </a:rPr>
              <a:t>from</a:t>
            </a:r>
            <a:r>
              <a:rPr lang="fr-FR" sz="2400" i="0" dirty="0">
                <a:solidFill>
                  <a:srgbClr val="002060"/>
                </a:solidFill>
                <a:cs typeface="Arial"/>
              </a:rPr>
              <a:t> the images?</a:t>
            </a:r>
            <a:endParaRPr lang="fr-FR" sz="2400" dirty="0">
              <a:solidFill>
                <a:srgbClr val="002060"/>
              </a:solidFill>
            </a:endParaRPr>
          </a:p>
          <a:p>
            <a:pPr marL="571500" indent="-342900">
              <a:buAutoNum type="arabicPeriod"/>
            </a:pPr>
            <a:endParaRPr lang="fr-FR" sz="1800" dirty="0">
              <a:solidFill>
                <a:srgbClr val="002060"/>
              </a:solidFill>
            </a:endParaRPr>
          </a:p>
        </p:txBody>
      </p:sp>
      <p:sp>
        <p:nvSpPr>
          <p:cNvPr id="5" name="ZoneTexte 4">
            <a:extLst>
              <a:ext uri="{FF2B5EF4-FFF2-40B4-BE49-F238E27FC236}">
                <a16:creationId xmlns:a16="http://schemas.microsoft.com/office/drawing/2014/main" id="{052F311A-C89E-085F-5FFD-12959C604ECC}"/>
              </a:ext>
            </a:extLst>
          </p:cNvPr>
          <p:cNvSpPr txBox="1"/>
          <p:nvPr/>
        </p:nvSpPr>
        <p:spPr>
          <a:xfrm>
            <a:off x="8779484" y="1710468"/>
            <a:ext cx="282859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r-FR" sz="4800" i="1" err="1">
                <a:solidFill>
                  <a:schemeClr val="bg1"/>
                </a:solidFill>
                <a:latin typeface="Calibri"/>
              </a:rPr>
              <a:t>Recap</a:t>
            </a:r>
            <a:endParaRPr lang="fr-FR" sz="4800" i="1">
              <a:solidFill>
                <a:schemeClr val="bg1"/>
              </a:solidFill>
              <a:latin typeface="Calibri"/>
            </a:endParaRPr>
          </a:p>
        </p:txBody>
      </p:sp>
      <p:pic>
        <p:nvPicPr>
          <p:cNvPr id="3" name="Picture Placeholder 3">
            <a:extLst>
              <a:ext uri="{FF2B5EF4-FFF2-40B4-BE49-F238E27FC236}">
                <a16:creationId xmlns:a16="http://schemas.microsoft.com/office/drawing/2014/main" id="{AFDD0941-CC19-DAD2-B879-93940B4C0AA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495953" y="2541465"/>
            <a:ext cx="4696047" cy="3261776"/>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pic>
    </p:spTree>
    <p:extLst>
      <p:ext uri="{BB962C8B-B14F-4D97-AF65-F5344CB8AC3E}">
        <p14:creationId xmlns:p14="http://schemas.microsoft.com/office/powerpoint/2010/main" val="2770331931"/>
      </p:ext>
    </p:extLst>
  </p:cSld>
  <p:clrMapOvr>
    <a:masterClrMapping/>
  </p:clrMapOvr>
  <p:transition spd="slow">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6E93AD-5800-F4A1-180C-9D84AFB2EAD4}"/>
              </a:ext>
            </a:extLst>
          </p:cNvPr>
          <p:cNvPicPr>
            <a:picLocks noGrp="1" noChangeAspect="1"/>
          </p:cNvPicPr>
          <p:nvPr>
            <p:ph type="pic" sz="quarter" idx="40"/>
          </p:nvPr>
        </p:nvPicPr>
        <p:blipFill>
          <a:blip r:embed="rId2" cstate="screen">
            <a:extLst>
              <a:ext uri="{28A0092B-C50C-407E-A947-70E740481C1C}">
                <a14:useLocalDpi xmlns:a14="http://schemas.microsoft.com/office/drawing/2010/main"/>
              </a:ext>
            </a:extLst>
          </a:blip>
          <a:srcRect t="116" b="116"/>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a:normAutofit fontScale="85000" lnSpcReduction="10000"/>
          </a:bodyPr>
          <a:lstStyle/>
          <a:p>
            <a:r>
              <a:rPr lang="en-GB" sz="2800" b="1" dirty="0">
                <a:latin typeface="Calibri" panose="020F0502020204030204" pitchFamily="34" charset="0"/>
                <a:ea typeface="Calibri" panose="020F0502020204030204" pitchFamily="34" charset="0"/>
                <a:cs typeface="Calibri" panose="020F0502020204030204" pitchFamily="34" charset="0"/>
              </a:rPr>
              <a:t>"AI will reflect the values of its creators. If we want a better future, we need diverse voices shaping it."</a:t>
            </a:r>
          </a:p>
          <a:p>
            <a:endParaRPr lang="en-GB" sz="2800" dirty="0">
              <a:latin typeface="Calibri" panose="020F0502020204030204" pitchFamily="34" charset="0"/>
              <a:ea typeface="Calibri" panose="020F0502020204030204" pitchFamily="34" charset="0"/>
              <a:cs typeface="Calibri" panose="020F0502020204030204" pitchFamily="34" charset="0"/>
            </a:endParaRPr>
          </a:p>
          <a:p>
            <a:r>
              <a:rPr lang="en-GB" sz="2800" dirty="0">
                <a:latin typeface="Calibri" panose="020F0502020204030204" pitchFamily="34" charset="0"/>
                <a:ea typeface="Calibri" panose="020F0502020204030204" pitchFamily="34" charset="0"/>
                <a:cs typeface="Calibri" panose="020F0502020204030204" pitchFamily="34" charset="0"/>
              </a:rPr>
              <a:t>– Joy </a:t>
            </a:r>
            <a:r>
              <a:rPr lang="en-GB" sz="2800" dirty="0" err="1">
                <a:latin typeface="Calibri" panose="020F0502020204030204" pitchFamily="34" charset="0"/>
                <a:ea typeface="Calibri" panose="020F0502020204030204" pitchFamily="34" charset="0"/>
                <a:cs typeface="Calibri" panose="020F0502020204030204" pitchFamily="34" charset="0"/>
              </a:rPr>
              <a:t>Buolamwini</a:t>
            </a:r>
            <a:r>
              <a:rPr lang="en-GB" sz="2800" dirty="0">
                <a:latin typeface="Calibri" panose="020F0502020204030204" pitchFamily="34" charset="0"/>
                <a:ea typeface="Calibri" panose="020F0502020204030204" pitchFamily="34" charset="0"/>
                <a:cs typeface="Calibri" panose="020F0502020204030204" pitchFamily="34" charset="0"/>
              </a:rPr>
              <a:t>, Founder of ’Algorithmic Justice League</a:t>
            </a:r>
            <a:endParaRPr lang="en-US" sz="2800" dirty="0">
              <a:latin typeface="Calibri" panose="020F0502020204030204" pitchFamily="34" charset="0"/>
              <a:ea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66FC444D-5621-6227-442E-A234788C88C7}"/>
              </a:ext>
            </a:extLst>
          </p:cNvPr>
          <p:cNvSpPr/>
          <p:nvPr/>
        </p:nvSpPr>
        <p:spPr>
          <a:xfrm>
            <a:off x="6126362" y="1656488"/>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9" name="Graphic 43">
            <a:extLst>
              <a:ext uri="{FF2B5EF4-FFF2-40B4-BE49-F238E27FC236}">
                <a16:creationId xmlns:a16="http://schemas.microsoft.com/office/drawing/2014/main" id="{1F04960D-2E86-2B5A-E0D7-6C77722A7DE5}"/>
              </a:ext>
            </a:extLst>
          </p:cNvPr>
          <p:cNvSpPr/>
          <p:nvPr/>
        </p:nvSpPr>
        <p:spPr>
          <a:xfrm>
            <a:off x="-1953276" y="3028088"/>
            <a:ext cx="4576882" cy="4606729"/>
          </a:xfrm>
          <a:custGeom>
            <a:avLst/>
            <a:gdLst>
              <a:gd name="connsiteX0" fmla="*/ 78279 w 722854"/>
              <a:gd name="connsiteY0" fmla="*/ 205285 h 727568"/>
              <a:gd name="connsiteX1" fmla="*/ 70666 w 722854"/>
              <a:gd name="connsiteY1" fmla="*/ 167253 h 727568"/>
              <a:gd name="connsiteX2" fmla="*/ 72569 w 722854"/>
              <a:gd name="connsiteY2" fmla="*/ 162499 h 727568"/>
              <a:gd name="connsiteX3" fmla="*/ 160124 w 722854"/>
              <a:gd name="connsiteY3" fmla="*/ 81681 h 727568"/>
              <a:gd name="connsiteX4" fmla="*/ 248631 w 722854"/>
              <a:gd name="connsiteY4" fmla="*/ 58862 h 727568"/>
              <a:gd name="connsiteX5" fmla="*/ 276230 w 722854"/>
              <a:gd name="connsiteY5" fmla="*/ 61714 h 727568"/>
              <a:gd name="connsiteX6" fmla="*/ 378061 w 722854"/>
              <a:gd name="connsiteY6" fmla="*/ 111156 h 727568"/>
              <a:gd name="connsiteX7" fmla="*/ 405660 w 722854"/>
              <a:gd name="connsiteY7" fmla="*/ 113057 h 727568"/>
              <a:gd name="connsiteX8" fmla="*/ 524621 w 722854"/>
              <a:gd name="connsiteY8" fmla="*/ 77878 h 727568"/>
              <a:gd name="connsiteX9" fmla="*/ 563640 w 722854"/>
              <a:gd name="connsiteY9" fmla="*/ 92140 h 727568"/>
              <a:gd name="connsiteX10" fmla="*/ 554123 w 722854"/>
              <a:gd name="connsiteY10" fmla="*/ 120664 h 727568"/>
              <a:gd name="connsiteX11" fmla="*/ 402805 w 722854"/>
              <a:gd name="connsiteY11" fmla="*/ 167253 h 727568"/>
              <a:gd name="connsiteX12" fmla="*/ 375206 w 722854"/>
              <a:gd name="connsiteY12" fmla="*/ 165352 h 727568"/>
              <a:gd name="connsiteX13" fmla="*/ 268617 w 722854"/>
              <a:gd name="connsiteY13" fmla="*/ 114959 h 727568"/>
              <a:gd name="connsiteX14" fmla="*/ 241018 w 722854"/>
              <a:gd name="connsiteY14" fmla="*/ 113057 h 727568"/>
              <a:gd name="connsiteX15" fmla="*/ 170593 w 722854"/>
              <a:gd name="connsiteY15" fmla="*/ 132074 h 727568"/>
              <a:gd name="connsiteX16" fmla="*/ 103023 w 722854"/>
              <a:gd name="connsiteY16" fmla="*/ 193876 h 727568"/>
              <a:gd name="connsiteX17" fmla="*/ 100168 w 722854"/>
              <a:gd name="connsiteY17" fmla="*/ 201482 h 727568"/>
              <a:gd name="connsiteX18" fmla="*/ 78279 w 722854"/>
              <a:gd name="connsiteY18" fmla="*/ 205285 h 727568"/>
              <a:gd name="connsiteX19" fmla="*/ 201999 w 722854"/>
              <a:gd name="connsiteY19" fmla="*/ 335545 h 727568"/>
              <a:gd name="connsiteX20" fmla="*/ 175351 w 722854"/>
              <a:gd name="connsiteY20" fmla="*/ 335545 h 727568"/>
              <a:gd name="connsiteX21" fmla="*/ 90651 w 722854"/>
              <a:gd name="connsiteY21" fmla="*/ 511444 h 727568"/>
              <a:gd name="connsiteX22" fmla="*/ 91603 w 722854"/>
              <a:gd name="connsiteY22" fmla="*/ 555180 h 727568"/>
              <a:gd name="connsiteX23" fmla="*/ 114443 w 722854"/>
              <a:gd name="connsiteY23" fmla="*/ 555180 h 727568"/>
              <a:gd name="connsiteX24" fmla="*/ 201047 w 722854"/>
              <a:gd name="connsiteY24" fmla="*/ 387839 h 727568"/>
              <a:gd name="connsiteX25" fmla="*/ 201999 w 722854"/>
              <a:gd name="connsiteY25" fmla="*/ 335545 h 727568"/>
              <a:gd name="connsiteX26" fmla="*/ 63052 w 722854"/>
              <a:gd name="connsiteY26" fmla="*/ 340299 h 727568"/>
              <a:gd name="connsiteX27" fmla="*/ 114443 w 722854"/>
              <a:gd name="connsiteY27" fmla="*/ 342201 h 727568"/>
              <a:gd name="connsiteX28" fmla="*/ 135380 w 722854"/>
              <a:gd name="connsiteY28" fmla="*/ 328890 h 727568"/>
              <a:gd name="connsiteX29" fmla="*/ 155366 w 722854"/>
              <a:gd name="connsiteY29" fmla="*/ 283251 h 727568"/>
              <a:gd name="connsiteX30" fmla="*/ 225791 w 722854"/>
              <a:gd name="connsiteY30" fmla="*/ 221449 h 727568"/>
              <a:gd name="connsiteX31" fmla="*/ 232453 w 722854"/>
              <a:gd name="connsiteY31" fmla="*/ 219547 h 727568"/>
              <a:gd name="connsiteX32" fmla="*/ 266713 w 722854"/>
              <a:gd name="connsiteY32" fmla="*/ 221449 h 727568"/>
              <a:gd name="connsiteX33" fmla="*/ 374254 w 722854"/>
              <a:gd name="connsiteY33" fmla="*/ 271841 h 727568"/>
              <a:gd name="connsiteX34" fmla="*/ 401853 w 722854"/>
              <a:gd name="connsiteY34" fmla="*/ 273743 h 727568"/>
              <a:gd name="connsiteX35" fmla="*/ 518911 w 722854"/>
              <a:gd name="connsiteY35" fmla="*/ 233809 h 727568"/>
              <a:gd name="connsiteX36" fmla="*/ 529379 w 722854"/>
              <a:gd name="connsiteY36" fmla="*/ 201482 h 727568"/>
              <a:gd name="connsiteX37" fmla="*/ 490360 w 722854"/>
              <a:gd name="connsiteY37" fmla="*/ 187220 h 727568"/>
              <a:gd name="connsiteX38" fmla="*/ 490360 w 722854"/>
              <a:gd name="connsiteY38" fmla="*/ 187220 h 727568"/>
              <a:gd name="connsiteX39" fmla="*/ 488457 w 722854"/>
              <a:gd name="connsiteY39" fmla="*/ 188171 h 727568"/>
              <a:gd name="connsiteX40" fmla="*/ 487505 w 722854"/>
              <a:gd name="connsiteY40" fmla="*/ 188171 h 727568"/>
              <a:gd name="connsiteX41" fmla="*/ 487505 w 722854"/>
              <a:gd name="connsiteY41" fmla="*/ 188171 h 727568"/>
              <a:gd name="connsiteX42" fmla="*/ 398046 w 722854"/>
              <a:gd name="connsiteY42" fmla="*/ 216695 h 727568"/>
              <a:gd name="connsiteX43" fmla="*/ 370447 w 722854"/>
              <a:gd name="connsiteY43" fmla="*/ 214793 h 727568"/>
              <a:gd name="connsiteX44" fmla="*/ 278134 w 722854"/>
              <a:gd name="connsiteY44" fmla="*/ 170106 h 727568"/>
              <a:gd name="connsiteX45" fmla="*/ 212467 w 722854"/>
              <a:gd name="connsiteY45" fmla="*/ 168204 h 727568"/>
              <a:gd name="connsiteX46" fmla="*/ 122057 w 722854"/>
              <a:gd name="connsiteY46" fmla="*/ 249973 h 727568"/>
              <a:gd name="connsiteX47" fmla="*/ 105878 w 722854"/>
              <a:gd name="connsiteY47" fmla="*/ 289907 h 727568"/>
              <a:gd name="connsiteX48" fmla="*/ 85893 w 722854"/>
              <a:gd name="connsiteY48" fmla="*/ 303218 h 727568"/>
              <a:gd name="connsiteX49" fmla="*/ 39260 w 722854"/>
              <a:gd name="connsiteY49" fmla="*/ 301316 h 727568"/>
              <a:gd name="connsiteX50" fmla="*/ 20226 w 722854"/>
              <a:gd name="connsiteY50" fmla="*/ 314628 h 727568"/>
              <a:gd name="connsiteX51" fmla="*/ 2144 w 722854"/>
              <a:gd name="connsiteY51" fmla="*/ 363118 h 727568"/>
              <a:gd name="connsiteX52" fmla="*/ 25936 w 722854"/>
              <a:gd name="connsiteY52" fmla="*/ 399249 h 727568"/>
              <a:gd name="connsiteX53" fmla="*/ 43067 w 722854"/>
              <a:gd name="connsiteY53" fmla="*/ 355512 h 727568"/>
              <a:gd name="connsiteX54" fmla="*/ 63052 w 722854"/>
              <a:gd name="connsiteY54" fmla="*/ 340299 h 727568"/>
              <a:gd name="connsiteX55" fmla="*/ 76376 w 722854"/>
              <a:gd name="connsiteY55" fmla="*/ 268989 h 727568"/>
              <a:gd name="connsiteX56" fmla="*/ 68762 w 722854"/>
              <a:gd name="connsiteY56" fmla="*/ 231908 h 727568"/>
              <a:gd name="connsiteX57" fmla="*/ 44970 w 722854"/>
              <a:gd name="connsiteY57" fmla="*/ 237613 h 727568"/>
              <a:gd name="connsiteX58" fmla="*/ 53535 w 722854"/>
              <a:gd name="connsiteY58" fmla="*/ 273743 h 727568"/>
              <a:gd name="connsiteX59" fmla="*/ 76376 w 722854"/>
              <a:gd name="connsiteY59" fmla="*/ 268989 h 727568"/>
              <a:gd name="connsiteX60" fmla="*/ 131574 w 722854"/>
              <a:gd name="connsiteY60" fmla="*/ 601770 h 727568"/>
              <a:gd name="connsiteX61" fmla="*/ 140139 w 722854"/>
              <a:gd name="connsiteY61" fmla="*/ 639802 h 727568"/>
              <a:gd name="connsiteX62" fmla="*/ 163931 w 722854"/>
              <a:gd name="connsiteY62" fmla="*/ 634097 h 727568"/>
              <a:gd name="connsiteX63" fmla="*/ 155366 w 722854"/>
              <a:gd name="connsiteY63" fmla="*/ 595114 h 727568"/>
              <a:gd name="connsiteX64" fmla="*/ 131574 w 722854"/>
              <a:gd name="connsiteY64" fmla="*/ 601770 h 727568"/>
              <a:gd name="connsiteX65" fmla="*/ 78279 w 722854"/>
              <a:gd name="connsiteY65" fmla="*/ 374528 h 727568"/>
              <a:gd name="connsiteX66" fmla="*/ 65907 w 722854"/>
              <a:gd name="connsiteY66" fmla="*/ 385938 h 727568"/>
              <a:gd name="connsiteX67" fmla="*/ 46873 w 722854"/>
              <a:gd name="connsiteY67" fmla="*/ 431576 h 727568"/>
              <a:gd name="connsiteX68" fmla="*/ 73521 w 722854"/>
              <a:gd name="connsiteY68" fmla="*/ 468657 h 727568"/>
              <a:gd name="connsiteX69" fmla="*/ 100168 w 722854"/>
              <a:gd name="connsiteY69" fmla="*/ 407806 h 727568"/>
              <a:gd name="connsiteX70" fmla="*/ 78279 w 722854"/>
              <a:gd name="connsiteY70" fmla="*/ 374528 h 727568"/>
              <a:gd name="connsiteX71" fmla="*/ 231501 w 722854"/>
              <a:gd name="connsiteY71" fmla="*/ 544722 h 727568"/>
              <a:gd name="connsiteX72" fmla="*/ 236259 w 722854"/>
              <a:gd name="connsiteY72" fmla="*/ 518099 h 727568"/>
              <a:gd name="connsiteX73" fmla="*/ 263858 w 722854"/>
              <a:gd name="connsiteY73" fmla="*/ 472461 h 727568"/>
              <a:gd name="connsiteX74" fmla="*/ 338090 w 722854"/>
              <a:gd name="connsiteY74" fmla="*/ 410659 h 727568"/>
              <a:gd name="connsiteX75" fmla="*/ 363786 w 722854"/>
              <a:gd name="connsiteY75" fmla="*/ 400200 h 727568"/>
              <a:gd name="connsiteX76" fmla="*/ 375206 w 722854"/>
              <a:gd name="connsiteY76" fmla="*/ 365020 h 727568"/>
              <a:gd name="connsiteX77" fmla="*/ 330477 w 722854"/>
              <a:gd name="connsiteY77" fmla="*/ 349807 h 727568"/>
              <a:gd name="connsiteX78" fmla="*/ 315249 w 722854"/>
              <a:gd name="connsiteY78" fmla="*/ 355512 h 727568"/>
              <a:gd name="connsiteX79" fmla="*/ 229598 w 722854"/>
              <a:gd name="connsiteY79" fmla="*/ 428724 h 727568"/>
              <a:gd name="connsiteX80" fmla="*/ 187723 w 722854"/>
              <a:gd name="connsiteY80" fmla="*/ 504788 h 727568"/>
              <a:gd name="connsiteX81" fmla="*/ 182965 w 722854"/>
              <a:gd name="connsiteY81" fmla="*/ 532361 h 727568"/>
              <a:gd name="connsiteX82" fmla="*/ 201047 w 722854"/>
              <a:gd name="connsiteY82" fmla="*/ 636950 h 727568"/>
              <a:gd name="connsiteX83" fmla="*/ 195337 w 722854"/>
              <a:gd name="connsiteY83" fmla="*/ 663572 h 727568"/>
              <a:gd name="connsiteX84" fmla="*/ 186772 w 722854"/>
              <a:gd name="connsiteY84" fmla="*/ 674982 h 727568"/>
              <a:gd name="connsiteX85" fmla="*/ 186772 w 722854"/>
              <a:gd name="connsiteY85" fmla="*/ 720620 h 727568"/>
              <a:gd name="connsiteX86" fmla="*/ 216274 w 722854"/>
              <a:gd name="connsiteY86" fmla="*/ 715866 h 727568"/>
              <a:gd name="connsiteX87" fmla="*/ 243873 w 722854"/>
              <a:gd name="connsiteY87" fmla="*/ 678785 h 727568"/>
              <a:gd name="connsiteX88" fmla="*/ 249583 w 722854"/>
              <a:gd name="connsiteY88" fmla="*/ 652162 h 727568"/>
              <a:gd name="connsiteX89" fmla="*/ 231501 w 722854"/>
              <a:gd name="connsiteY89" fmla="*/ 544722 h 727568"/>
              <a:gd name="connsiteX90" fmla="*/ 565543 w 722854"/>
              <a:gd name="connsiteY90" fmla="*/ 190072 h 727568"/>
              <a:gd name="connsiteX91" fmla="*/ 608369 w 722854"/>
              <a:gd name="connsiteY91" fmla="*/ 202433 h 727568"/>
              <a:gd name="connsiteX92" fmla="*/ 618838 w 722854"/>
              <a:gd name="connsiteY92" fmla="*/ 170106 h 727568"/>
              <a:gd name="connsiteX93" fmla="*/ 577915 w 722854"/>
              <a:gd name="connsiteY93" fmla="*/ 156794 h 727568"/>
              <a:gd name="connsiteX94" fmla="*/ 565543 w 722854"/>
              <a:gd name="connsiteY94" fmla="*/ 190072 h 727568"/>
              <a:gd name="connsiteX95" fmla="*/ 462761 w 722854"/>
              <a:gd name="connsiteY95" fmla="*/ 364069 h 727568"/>
              <a:gd name="connsiteX96" fmla="*/ 474181 w 722854"/>
              <a:gd name="connsiteY96" fmla="*/ 328890 h 727568"/>
              <a:gd name="connsiteX97" fmla="*/ 428500 w 722854"/>
              <a:gd name="connsiteY97" fmla="*/ 314628 h 727568"/>
              <a:gd name="connsiteX98" fmla="*/ 415177 w 722854"/>
              <a:gd name="connsiteY98" fmla="*/ 350758 h 727568"/>
              <a:gd name="connsiteX99" fmla="*/ 462761 w 722854"/>
              <a:gd name="connsiteY99" fmla="*/ 364069 h 727568"/>
              <a:gd name="connsiteX100" fmla="*/ 245776 w 722854"/>
              <a:gd name="connsiteY100" fmla="*/ 265186 h 727568"/>
              <a:gd name="connsiteX101" fmla="*/ 232453 w 722854"/>
              <a:gd name="connsiteY101" fmla="*/ 301316 h 727568"/>
              <a:gd name="connsiteX102" fmla="*/ 280037 w 722854"/>
              <a:gd name="connsiteY102" fmla="*/ 314628 h 727568"/>
              <a:gd name="connsiteX103" fmla="*/ 291457 w 722854"/>
              <a:gd name="connsiteY103" fmla="*/ 279448 h 727568"/>
              <a:gd name="connsiteX104" fmla="*/ 245776 w 722854"/>
              <a:gd name="connsiteY104" fmla="*/ 265186 h 727568"/>
              <a:gd name="connsiteX105" fmla="*/ 406612 w 722854"/>
              <a:gd name="connsiteY105" fmla="*/ 67419 h 727568"/>
              <a:gd name="connsiteX106" fmla="*/ 416128 w 722854"/>
              <a:gd name="connsiteY106" fmla="*/ 36993 h 727568"/>
              <a:gd name="connsiteX107" fmla="*/ 377109 w 722854"/>
              <a:gd name="connsiteY107" fmla="*/ 24633 h 727568"/>
              <a:gd name="connsiteX108" fmla="*/ 365689 w 722854"/>
              <a:gd name="connsiteY108" fmla="*/ 56009 h 727568"/>
              <a:gd name="connsiteX109" fmla="*/ 406612 w 722854"/>
              <a:gd name="connsiteY109" fmla="*/ 67419 h 727568"/>
              <a:gd name="connsiteX110" fmla="*/ 486553 w 722854"/>
              <a:gd name="connsiteY110" fmla="*/ 43649 h 727568"/>
              <a:gd name="connsiteX111" fmla="*/ 496070 w 722854"/>
              <a:gd name="connsiteY111" fmla="*/ 14174 h 727568"/>
              <a:gd name="connsiteX112" fmla="*/ 458003 w 722854"/>
              <a:gd name="connsiteY112" fmla="*/ 1814 h 727568"/>
              <a:gd name="connsiteX113" fmla="*/ 446582 w 722854"/>
              <a:gd name="connsiteY113" fmla="*/ 32239 h 727568"/>
              <a:gd name="connsiteX114" fmla="*/ 486553 w 722854"/>
              <a:gd name="connsiteY114" fmla="*/ 43649 h 727568"/>
              <a:gd name="connsiteX115" fmla="*/ 532234 w 722854"/>
              <a:gd name="connsiteY115" fmla="*/ 291808 h 727568"/>
              <a:gd name="connsiteX116" fmla="*/ 513201 w 722854"/>
              <a:gd name="connsiteY116" fmla="*/ 385938 h 727568"/>
              <a:gd name="connsiteX117" fmla="*/ 497022 w 722854"/>
              <a:gd name="connsiteY117" fmla="*/ 405905 h 727568"/>
              <a:gd name="connsiteX118" fmla="*/ 369496 w 722854"/>
              <a:gd name="connsiteY118" fmla="*/ 456297 h 727568"/>
              <a:gd name="connsiteX119" fmla="*/ 289554 w 722854"/>
              <a:gd name="connsiteY119" fmla="*/ 521902 h 727568"/>
              <a:gd name="connsiteX120" fmla="*/ 283844 w 722854"/>
              <a:gd name="connsiteY120" fmla="*/ 528558 h 727568"/>
              <a:gd name="connsiteX121" fmla="*/ 278134 w 722854"/>
              <a:gd name="connsiteY121" fmla="*/ 555180 h 727568"/>
              <a:gd name="connsiteX122" fmla="*/ 289554 w 722854"/>
              <a:gd name="connsiteY122" fmla="*/ 615081 h 727568"/>
              <a:gd name="connsiteX123" fmla="*/ 321911 w 722854"/>
              <a:gd name="connsiteY123" fmla="*/ 573246 h 727568"/>
              <a:gd name="connsiteX124" fmla="*/ 398998 w 722854"/>
              <a:gd name="connsiteY124" fmla="*/ 511444 h 727568"/>
              <a:gd name="connsiteX125" fmla="*/ 550316 w 722854"/>
              <a:gd name="connsiteY125" fmla="*/ 448691 h 727568"/>
              <a:gd name="connsiteX126" fmla="*/ 566495 w 722854"/>
              <a:gd name="connsiteY126" fmla="*/ 428724 h 727568"/>
              <a:gd name="connsiteX127" fmla="*/ 583625 w 722854"/>
              <a:gd name="connsiteY127" fmla="*/ 332693 h 727568"/>
              <a:gd name="connsiteX128" fmla="*/ 589336 w 722854"/>
              <a:gd name="connsiteY128" fmla="*/ 320332 h 727568"/>
              <a:gd name="connsiteX129" fmla="*/ 667374 w 722854"/>
              <a:gd name="connsiteY129" fmla="*/ 287054 h 727568"/>
              <a:gd name="connsiteX130" fmla="*/ 677843 w 722854"/>
              <a:gd name="connsiteY130" fmla="*/ 254727 h 727568"/>
              <a:gd name="connsiteX131" fmla="*/ 635968 w 722854"/>
              <a:gd name="connsiteY131" fmla="*/ 241416 h 727568"/>
              <a:gd name="connsiteX132" fmla="*/ 549365 w 722854"/>
              <a:gd name="connsiteY132" fmla="*/ 272792 h 727568"/>
              <a:gd name="connsiteX133" fmla="*/ 532234 w 722854"/>
              <a:gd name="connsiteY133" fmla="*/ 291808 h 727568"/>
              <a:gd name="connsiteX134" fmla="*/ 718765 w 722854"/>
              <a:gd name="connsiteY134" fmla="*/ 346955 h 727568"/>
              <a:gd name="connsiteX135" fmla="*/ 677843 w 722854"/>
              <a:gd name="connsiteY135" fmla="*/ 333644 h 727568"/>
              <a:gd name="connsiteX136" fmla="*/ 634065 w 722854"/>
              <a:gd name="connsiteY136" fmla="*/ 352660 h 727568"/>
              <a:gd name="connsiteX137" fmla="*/ 622645 w 722854"/>
              <a:gd name="connsiteY137" fmla="*/ 384987 h 727568"/>
              <a:gd name="connsiteX138" fmla="*/ 665471 w 722854"/>
              <a:gd name="connsiteY138" fmla="*/ 397347 h 727568"/>
              <a:gd name="connsiteX139" fmla="*/ 709248 w 722854"/>
              <a:gd name="connsiteY139" fmla="*/ 378331 h 727568"/>
              <a:gd name="connsiteX140" fmla="*/ 718765 w 722854"/>
              <a:gd name="connsiteY140" fmla="*/ 346955 h 727568"/>
              <a:gd name="connsiteX141" fmla="*/ 460858 w 722854"/>
              <a:gd name="connsiteY141" fmla="*/ 559934 h 727568"/>
              <a:gd name="connsiteX142" fmla="*/ 423742 w 722854"/>
              <a:gd name="connsiteY142" fmla="*/ 576098 h 727568"/>
              <a:gd name="connsiteX143" fmla="*/ 399950 w 722854"/>
              <a:gd name="connsiteY143" fmla="*/ 592262 h 727568"/>
              <a:gd name="connsiteX144" fmla="*/ 338090 w 722854"/>
              <a:gd name="connsiteY144" fmla="*/ 652162 h 727568"/>
              <a:gd name="connsiteX145" fmla="*/ 314298 w 722854"/>
              <a:gd name="connsiteY145" fmla="*/ 668326 h 727568"/>
              <a:gd name="connsiteX146" fmla="*/ 302878 w 722854"/>
              <a:gd name="connsiteY146" fmla="*/ 674031 h 727568"/>
              <a:gd name="connsiteX147" fmla="*/ 291457 w 722854"/>
              <a:gd name="connsiteY147" fmla="*/ 678785 h 727568"/>
              <a:gd name="connsiteX148" fmla="*/ 289554 w 722854"/>
              <a:gd name="connsiteY148" fmla="*/ 679736 h 727568"/>
              <a:gd name="connsiteX149" fmla="*/ 256245 w 722854"/>
              <a:gd name="connsiteY149" fmla="*/ 709210 h 727568"/>
              <a:gd name="connsiteX150" fmla="*/ 261003 w 722854"/>
              <a:gd name="connsiteY150" fmla="*/ 716817 h 727568"/>
              <a:gd name="connsiteX151" fmla="*/ 261003 w 722854"/>
              <a:gd name="connsiteY151" fmla="*/ 716817 h 727568"/>
              <a:gd name="connsiteX152" fmla="*/ 261003 w 722854"/>
              <a:gd name="connsiteY152" fmla="*/ 716817 h 727568"/>
              <a:gd name="connsiteX153" fmla="*/ 261003 w 722854"/>
              <a:gd name="connsiteY153" fmla="*/ 716817 h 727568"/>
              <a:gd name="connsiteX154" fmla="*/ 263858 w 722854"/>
              <a:gd name="connsiteY154" fmla="*/ 715866 h 727568"/>
              <a:gd name="connsiteX155" fmla="*/ 323815 w 722854"/>
              <a:gd name="connsiteY155" fmla="*/ 689244 h 727568"/>
              <a:gd name="connsiteX156" fmla="*/ 347607 w 722854"/>
              <a:gd name="connsiteY156" fmla="*/ 673080 h 727568"/>
              <a:gd name="connsiteX157" fmla="*/ 405660 w 722854"/>
              <a:gd name="connsiteY157" fmla="*/ 616983 h 727568"/>
              <a:gd name="connsiteX158" fmla="*/ 429452 w 722854"/>
              <a:gd name="connsiteY158" fmla="*/ 600819 h 727568"/>
              <a:gd name="connsiteX159" fmla="*/ 497974 w 722854"/>
              <a:gd name="connsiteY159" fmla="*/ 570393 h 727568"/>
              <a:gd name="connsiteX160" fmla="*/ 487505 w 722854"/>
              <a:gd name="connsiteY160" fmla="*/ 563738 h 727568"/>
              <a:gd name="connsiteX161" fmla="*/ 460858 w 722854"/>
              <a:gd name="connsiteY161" fmla="*/ 559934 h 727568"/>
              <a:gd name="connsiteX162" fmla="*/ 594094 w 722854"/>
              <a:gd name="connsiteY162" fmla="*/ 542820 h 727568"/>
              <a:gd name="connsiteX163" fmla="*/ 553171 w 722854"/>
              <a:gd name="connsiteY163" fmla="*/ 561836 h 727568"/>
              <a:gd name="connsiteX164" fmla="*/ 529379 w 722854"/>
              <a:gd name="connsiteY164" fmla="*/ 578000 h 727568"/>
              <a:gd name="connsiteX165" fmla="*/ 504635 w 722854"/>
              <a:gd name="connsiteY165" fmla="*/ 600819 h 727568"/>
              <a:gd name="connsiteX166" fmla="*/ 508442 w 722854"/>
              <a:gd name="connsiteY166" fmla="*/ 606524 h 727568"/>
              <a:gd name="connsiteX167" fmla="*/ 527476 w 722854"/>
              <a:gd name="connsiteY167" fmla="*/ 597967 h 727568"/>
              <a:gd name="connsiteX168" fmla="*/ 598853 w 722854"/>
              <a:gd name="connsiteY168" fmla="*/ 550426 h 727568"/>
              <a:gd name="connsiteX169" fmla="*/ 594094 w 722854"/>
              <a:gd name="connsiteY169" fmla="*/ 542820 h 727568"/>
              <a:gd name="connsiteX170" fmla="*/ 495119 w 722854"/>
              <a:gd name="connsiteY170" fmla="*/ 539017 h 727568"/>
              <a:gd name="connsiteX171" fmla="*/ 511297 w 722854"/>
              <a:gd name="connsiteY171" fmla="*/ 548525 h 727568"/>
              <a:gd name="connsiteX172" fmla="*/ 536993 w 722854"/>
              <a:gd name="connsiteY172" fmla="*/ 550426 h 727568"/>
              <a:gd name="connsiteX173" fmla="*/ 560785 w 722854"/>
              <a:gd name="connsiteY173" fmla="*/ 539968 h 727568"/>
              <a:gd name="connsiteX174" fmla="*/ 594094 w 722854"/>
              <a:gd name="connsiteY174" fmla="*/ 510493 h 727568"/>
              <a:gd name="connsiteX175" fmla="*/ 588384 w 722854"/>
              <a:gd name="connsiteY175" fmla="*/ 502886 h 727568"/>
              <a:gd name="connsiteX176" fmla="*/ 546510 w 722854"/>
              <a:gd name="connsiteY176" fmla="*/ 520952 h 727568"/>
              <a:gd name="connsiteX177" fmla="*/ 520814 w 722854"/>
              <a:gd name="connsiteY177" fmla="*/ 519050 h 727568"/>
              <a:gd name="connsiteX178" fmla="*/ 502732 w 722854"/>
              <a:gd name="connsiteY178" fmla="*/ 506690 h 727568"/>
              <a:gd name="connsiteX179" fmla="*/ 477036 w 722854"/>
              <a:gd name="connsiteY179" fmla="*/ 503837 h 727568"/>
              <a:gd name="connsiteX180" fmla="*/ 416128 w 722854"/>
              <a:gd name="connsiteY180" fmla="*/ 529509 h 727568"/>
              <a:gd name="connsiteX181" fmla="*/ 339042 w 722854"/>
              <a:gd name="connsiteY181" fmla="*/ 592262 h 727568"/>
              <a:gd name="connsiteX182" fmla="*/ 469423 w 722854"/>
              <a:gd name="connsiteY182" fmla="*/ 535214 h 727568"/>
              <a:gd name="connsiteX183" fmla="*/ 495119 w 722854"/>
              <a:gd name="connsiteY183" fmla="*/ 539017 h 727568"/>
              <a:gd name="connsiteX184" fmla="*/ 670229 w 722854"/>
              <a:gd name="connsiteY184" fmla="*/ 423970 h 727568"/>
              <a:gd name="connsiteX185" fmla="*/ 566495 w 722854"/>
              <a:gd name="connsiteY185" fmla="*/ 469608 h 727568"/>
              <a:gd name="connsiteX186" fmla="*/ 535089 w 722854"/>
              <a:gd name="connsiteY186" fmla="*/ 496231 h 727568"/>
              <a:gd name="connsiteX187" fmla="*/ 542703 w 722854"/>
              <a:gd name="connsiteY187" fmla="*/ 505739 h 727568"/>
              <a:gd name="connsiteX188" fmla="*/ 654050 w 722854"/>
              <a:gd name="connsiteY188" fmla="*/ 457248 h 727568"/>
              <a:gd name="connsiteX189" fmla="*/ 675939 w 722854"/>
              <a:gd name="connsiteY189" fmla="*/ 439183 h 727568"/>
              <a:gd name="connsiteX190" fmla="*/ 678794 w 722854"/>
              <a:gd name="connsiteY190" fmla="*/ 434429 h 727568"/>
              <a:gd name="connsiteX191" fmla="*/ 670229 w 722854"/>
              <a:gd name="connsiteY191" fmla="*/ 423970 h 727568"/>
              <a:gd name="connsiteX192" fmla="*/ 342849 w 722854"/>
              <a:gd name="connsiteY192" fmla="*/ 613179 h 727568"/>
              <a:gd name="connsiteX193" fmla="*/ 309539 w 722854"/>
              <a:gd name="connsiteY193" fmla="*/ 642654 h 727568"/>
              <a:gd name="connsiteX194" fmla="*/ 315249 w 722854"/>
              <a:gd name="connsiteY194" fmla="*/ 650261 h 727568"/>
              <a:gd name="connsiteX195" fmla="*/ 348559 w 722854"/>
              <a:gd name="connsiteY195" fmla="*/ 620786 h 727568"/>
              <a:gd name="connsiteX196" fmla="*/ 342849 w 722854"/>
              <a:gd name="connsiteY196" fmla="*/ 613179 h 727568"/>
              <a:gd name="connsiteX197" fmla="*/ 428500 w 722854"/>
              <a:gd name="connsiteY197" fmla="*/ 618884 h 727568"/>
              <a:gd name="connsiteX198" fmla="*/ 395191 w 722854"/>
              <a:gd name="connsiteY198" fmla="*/ 648359 h 727568"/>
              <a:gd name="connsiteX199" fmla="*/ 400901 w 722854"/>
              <a:gd name="connsiteY199" fmla="*/ 655966 h 727568"/>
              <a:gd name="connsiteX200" fmla="*/ 434210 w 722854"/>
              <a:gd name="connsiteY200" fmla="*/ 626491 h 727568"/>
              <a:gd name="connsiteX201" fmla="*/ 428500 w 722854"/>
              <a:gd name="connsiteY201" fmla="*/ 618884 h 727568"/>
              <a:gd name="connsiteX202" fmla="*/ 480843 w 722854"/>
              <a:gd name="connsiteY202" fmla="*/ 593213 h 727568"/>
              <a:gd name="connsiteX203" fmla="*/ 447534 w 722854"/>
              <a:gd name="connsiteY203" fmla="*/ 622687 h 727568"/>
              <a:gd name="connsiteX204" fmla="*/ 453244 w 722854"/>
              <a:gd name="connsiteY204" fmla="*/ 630294 h 727568"/>
              <a:gd name="connsiteX205" fmla="*/ 486553 w 722854"/>
              <a:gd name="connsiteY205" fmla="*/ 600819 h 727568"/>
              <a:gd name="connsiteX206" fmla="*/ 480843 w 722854"/>
              <a:gd name="connsiteY206" fmla="*/ 593213 h 727568"/>
              <a:gd name="connsiteX207" fmla="*/ 645485 w 722854"/>
              <a:gd name="connsiteY207" fmla="*/ 478165 h 727568"/>
              <a:gd name="connsiteX208" fmla="*/ 612176 w 722854"/>
              <a:gd name="connsiteY208" fmla="*/ 507640 h 727568"/>
              <a:gd name="connsiteX209" fmla="*/ 617886 w 722854"/>
              <a:gd name="connsiteY209" fmla="*/ 515247 h 727568"/>
              <a:gd name="connsiteX210" fmla="*/ 651195 w 722854"/>
              <a:gd name="connsiteY210" fmla="*/ 485772 h 727568"/>
              <a:gd name="connsiteX211" fmla="*/ 645485 w 722854"/>
              <a:gd name="connsiteY211" fmla="*/ 478165 h 72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Lst>
            <a:rect l="l" t="t" r="r" b="b"/>
            <a:pathLst>
              <a:path w="722854" h="727568">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01" cap="flat">
            <a:solidFill>
              <a:schemeClr val="bg1"/>
            </a:solidFill>
            <a:prstDash val="solid"/>
            <a:miter/>
          </a:ln>
        </p:spPr>
        <p:txBody>
          <a:bodyPr rtlCol="0" anchor="ctr"/>
          <a:lstStyle/>
          <a:p>
            <a:endParaRPr lang="en-US" dirty="0"/>
          </a:p>
        </p:txBody>
      </p:sp>
    </p:spTree>
    <p:extLst>
      <p:ext uri="{BB962C8B-B14F-4D97-AF65-F5344CB8AC3E}">
        <p14:creationId xmlns:p14="http://schemas.microsoft.com/office/powerpoint/2010/main" val="4958568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41B5E2-C928-17AC-57F5-BBB23BFB430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AI &amp; Bias - When Algorithms Don't Work">
            <a:hlinkClick r:id="" action="ppaction://media"/>
            <a:extLst>
              <a:ext uri="{FF2B5EF4-FFF2-40B4-BE49-F238E27FC236}">
                <a16:creationId xmlns:a16="http://schemas.microsoft.com/office/drawing/2014/main" id="{1D3452E0-E981-D1BF-FE48-83F7F5D4BA26}"/>
              </a:ext>
            </a:extLst>
          </p:cNvPr>
          <p:cNvPicPr>
            <a:picLocks noGrp="1" noRot="1" noChangeAspect="1"/>
          </p:cNvPicPr>
          <p:nvPr>
            <p:ph type="pic" idx="2"/>
            <a:videoFile r:link="rId1"/>
          </p:nvPr>
        </p:nvPicPr>
        <p:blipFill>
          <a:blip r:embed="rId4"/>
          <a:srcRect t="5659" b="5659"/>
          <a:stretch>
            <a:fillRect/>
          </a:stretch>
        </p:blipFill>
        <p:spPr>
          <a:xfrm>
            <a:off x="1120737" y="950520"/>
            <a:ext cx="7792978" cy="4820360"/>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8-minutes </a:t>
            </a:r>
            <a:r>
              <a:rPr lang="fr-FR" dirty="0" err="1"/>
              <a:t>video</a:t>
            </a:r>
            <a:r>
              <a:rPr lang="fr-FR" dirty="0"/>
              <a:t> to </a:t>
            </a:r>
            <a:r>
              <a:rPr lang="fr-FR" dirty="0" err="1"/>
              <a:t>learn</a:t>
            </a:r>
            <a:r>
              <a:rPr lang="fr-FR" dirty="0"/>
              <a:t> more</a:t>
            </a:r>
          </a:p>
          <a:p>
            <a:r>
              <a:rPr lang="fr-FR" b="1" dirty="0">
                <a:solidFill>
                  <a:srgbClr val="653795"/>
                </a:solidFill>
                <a:hlinkClick r:id="rId5">
                  <a:extLst>
                    <a:ext uri="{A12FA001-AC4F-418D-AE19-62706E023703}">
                      <ahyp:hlinkClr xmlns:ahyp="http://schemas.microsoft.com/office/drawing/2018/hyperlinkcolor" val="tx"/>
                    </a:ext>
                  </a:extLst>
                </a:hlinkClick>
              </a:rPr>
              <a:t>Video </a:t>
            </a:r>
            <a:r>
              <a:rPr lang="fr-FR" b="1" dirty="0" err="1">
                <a:solidFill>
                  <a:srgbClr val="653795"/>
                </a:solidFill>
                <a:hlinkClick r:id="rId5">
                  <a:extLst>
                    <a:ext uri="{A12FA001-AC4F-418D-AE19-62706E023703}">
                      <ahyp:hlinkClr xmlns:ahyp="http://schemas.microsoft.com/office/drawing/2018/hyperlinkcolor" val="tx"/>
                    </a:ext>
                  </a:extLst>
                </a:hlinkClick>
              </a:rPr>
              <a:t>link</a:t>
            </a:r>
            <a:endParaRPr lang="fr-FR" b="1" dirty="0">
              <a:solidFill>
                <a:srgbClr val="653795"/>
              </a:solidFill>
            </a:endParaRPr>
          </a:p>
        </p:txBody>
      </p:sp>
    </p:spTree>
    <p:extLst>
      <p:ext uri="{BB962C8B-B14F-4D97-AF65-F5344CB8AC3E}">
        <p14:creationId xmlns:p14="http://schemas.microsoft.com/office/powerpoint/2010/main" val="3150145444"/>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AE3BBE0-84AF-A179-8926-B33D81DF5FC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8321" y="397679"/>
            <a:ext cx="10929184" cy="6660982"/>
          </a:xfrm>
          <a:prstGeom prst="rect">
            <a:avLst/>
          </a:prstGeom>
          <a:effectLst>
            <a:outerShdw blurRad="63500" sx="102000" sy="102000" algn="ctr" rotWithShape="0">
              <a:prstClr val="black">
                <a:alpha val="40000"/>
              </a:prstClr>
            </a:outerShdw>
          </a:effectLst>
        </p:spPr>
      </p:pic>
      <p:pic>
        <p:nvPicPr>
          <p:cNvPr id="4" name="Média en ligne 3" title="How AI Image Generators Make Bias Worse">
            <a:hlinkClick r:id="" action="ppaction://media"/>
            <a:extLst>
              <a:ext uri="{FF2B5EF4-FFF2-40B4-BE49-F238E27FC236}">
                <a16:creationId xmlns:a16="http://schemas.microsoft.com/office/drawing/2014/main" id="{7580A0CD-4058-93CC-C4B6-6C7128EF541E}"/>
              </a:ext>
            </a:extLst>
          </p:cNvPr>
          <p:cNvPicPr>
            <a:picLocks noGrp="1" noRot="1" noChangeAspect="1"/>
          </p:cNvPicPr>
          <p:nvPr>
            <p:ph type="pic" idx="2"/>
            <a:videoFile r:link="rId1"/>
          </p:nvPr>
        </p:nvPicPr>
        <p:blipFill>
          <a:blip r:embed="rId4"/>
          <a:srcRect t="5659" b="5659"/>
          <a:stretch>
            <a:fillRect/>
          </a:stretch>
        </p:blipFill>
        <p:spPr>
          <a:xfrm>
            <a:off x="1075573" y="956048"/>
            <a:ext cx="7838142" cy="4845312"/>
          </a:xfrm>
        </p:spPr>
      </p:pic>
      <p:sp>
        <p:nvSpPr>
          <p:cNvPr id="3" name="Espace réservé du texte 2">
            <a:extLst>
              <a:ext uri="{FF2B5EF4-FFF2-40B4-BE49-F238E27FC236}">
                <a16:creationId xmlns:a16="http://schemas.microsoft.com/office/drawing/2014/main" id="{AEBA9266-4DA9-858B-482C-65FB0B5DBB81}"/>
              </a:ext>
            </a:extLst>
          </p:cNvPr>
          <p:cNvSpPr>
            <a:spLocks noGrp="1"/>
          </p:cNvSpPr>
          <p:nvPr>
            <p:ph type="body" idx="1"/>
          </p:nvPr>
        </p:nvSpPr>
        <p:spPr>
          <a:xfrm>
            <a:off x="8913715" y="767675"/>
            <a:ext cx="3278285" cy="2547025"/>
          </a:xfrm>
        </p:spPr>
        <p:txBody>
          <a:bodyPr/>
          <a:lstStyle/>
          <a:p>
            <a:r>
              <a:rPr lang="fr-FR" dirty="0"/>
              <a:t>8-minutes </a:t>
            </a:r>
            <a:r>
              <a:rPr lang="fr-FR" dirty="0" err="1"/>
              <a:t>video</a:t>
            </a:r>
            <a:r>
              <a:rPr lang="fr-FR" dirty="0"/>
              <a:t> to </a:t>
            </a:r>
            <a:r>
              <a:rPr lang="fr-FR" dirty="0" err="1"/>
              <a:t>learn</a:t>
            </a:r>
            <a:r>
              <a:rPr lang="fr-FR" dirty="0"/>
              <a:t> more</a:t>
            </a:r>
          </a:p>
          <a:p>
            <a:r>
              <a:rPr lang="fr-FR" b="1" dirty="0">
                <a:solidFill>
                  <a:srgbClr val="653795"/>
                </a:solidFill>
                <a:hlinkClick r:id="rId5">
                  <a:extLst>
                    <a:ext uri="{A12FA001-AC4F-418D-AE19-62706E023703}">
                      <ahyp:hlinkClr xmlns:ahyp="http://schemas.microsoft.com/office/drawing/2018/hyperlinkcolor" val="tx"/>
                    </a:ext>
                  </a:extLst>
                </a:hlinkClick>
              </a:rPr>
              <a:t>Video </a:t>
            </a:r>
            <a:r>
              <a:rPr lang="fr-FR" b="1" dirty="0" err="1">
                <a:solidFill>
                  <a:srgbClr val="653795"/>
                </a:solidFill>
                <a:hlinkClick r:id="rId5">
                  <a:extLst>
                    <a:ext uri="{A12FA001-AC4F-418D-AE19-62706E023703}">
                      <ahyp:hlinkClr xmlns:ahyp="http://schemas.microsoft.com/office/drawing/2018/hyperlinkcolor" val="tx"/>
                    </a:ext>
                  </a:extLst>
                </a:hlinkClick>
              </a:rPr>
              <a:t>link</a:t>
            </a:r>
            <a:endParaRPr lang="fr-FR" b="1" dirty="0">
              <a:solidFill>
                <a:srgbClr val="653795"/>
              </a:solidFill>
            </a:endParaRPr>
          </a:p>
        </p:txBody>
      </p:sp>
    </p:spTree>
    <p:extLst>
      <p:ext uri="{BB962C8B-B14F-4D97-AF65-F5344CB8AC3E}">
        <p14:creationId xmlns:p14="http://schemas.microsoft.com/office/powerpoint/2010/main" val="2153660914"/>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0"/>
          <p:cNvSpPr txBox="1">
            <a:spLocks noGrp="1"/>
          </p:cNvSpPr>
          <p:nvPr>
            <p:ph type="body" idx="1"/>
          </p:nvPr>
        </p:nvSpPr>
        <p:spPr>
          <a:xfrm>
            <a:off x="522566" y="2426473"/>
            <a:ext cx="4465994" cy="267561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2800"/>
              <a:buNone/>
            </a:pPr>
            <a:r>
              <a:rPr lang="en-US" sz="5400" dirty="0"/>
              <a:t>Let’s discuss our activities</a:t>
            </a:r>
          </a:p>
          <a:p>
            <a:pPr marL="0" lvl="0" indent="0" algn="ctr" rtl="0">
              <a:lnSpc>
                <a:spcPct val="90000"/>
              </a:lnSpc>
              <a:spcBef>
                <a:spcPts val="1000"/>
              </a:spcBef>
              <a:spcAft>
                <a:spcPts val="0"/>
              </a:spcAft>
              <a:buClr>
                <a:schemeClr val="lt1"/>
              </a:buClr>
              <a:buSzPts val="2800"/>
              <a:buNone/>
            </a:pPr>
            <a:endParaRPr sz="5400" dirty="0"/>
          </a:p>
          <a:p>
            <a:pPr marL="0" lvl="0" indent="0" algn="ctr" rtl="0">
              <a:lnSpc>
                <a:spcPct val="90000"/>
              </a:lnSpc>
              <a:spcBef>
                <a:spcPts val="1000"/>
              </a:spcBef>
              <a:spcAft>
                <a:spcPts val="0"/>
              </a:spcAft>
              <a:buClr>
                <a:schemeClr val="lt1"/>
              </a:buClr>
              <a:buSzPts val="2800"/>
              <a:buNone/>
            </a:pPr>
            <a:endParaRPr sz="5400" dirty="0"/>
          </a:p>
        </p:txBody>
      </p:sp>
      <p:sp>
        <p:nvSpPr>
          <p:cNvPr id="3" name="Picture Placeholder 2">
            <a:extLst>
              <a:ext uri="{FF2B5EF4-FFF2-40B4-BE49-F238E27FC236}">
                <a16:creationId xmlns:a16="http://schemas.microsoft.com/office/drawing/2014/main" id="{4C32EC4E-357F-9E01-A98C-E5A04AE78B1B}"/>
              </a:ext>
            </a:extLst>
          </p:cNvPr>
          <p:cNvSpPr>
            <a:spLocks noGrp="1"/>
          </p:cNvSpPr>
          <p:nvPr>
            <p:ph type="pic" idx="2"/>
          </p:nvPr>
        </p:nvSpPr>
        <p:spPr/>
        <p:txBody>
          <a:bodyPr/>
          <a:lstStyle/>
          <a:p>
            <a:endParaRPr lang="en-IE"/>
          </a:p>
        </p:txBody>
      </p:sp>
      <p:pic>
        <p:nvPicPr>
          <p:cNvPr id="4" name="Picture Placeholder 7" descr="Digital technology vision exam eye test">
            <a:extLst>
              <a:ext uri="{FF2B5EF4-FFF2-40B4-BE49-F238E27FC236}">
                <a16:creationId xmlns:a16="http://schemas.microsoft.com/office/drawing/2014/main" id="{0CE3B823-ECE6-2044-6547-81BD61DAE2A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1688" y="1678928"/>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
        <p:nvSpPr>
          <p:cNvPr id="294" name="Google Shape;294;p10"/>
          <p:cNvSpPr/>
          <p:nvPr/>
        </p:nvSpPr>
        <p:spPr>
          <a:xfrm>
            <a:off x="9063067" y="3352800"/>
            <a:ext cx="4576882" cy="4606729"/>
          </a:xfrm>
          <a:custGeom>
            <a:avLst/>
            <a:gdLst/>
            <a:ahLst/>
            <a:cxnLst/>
            <a:rect l="l" t="t" r="r" b="b"/>
            <a:pathLst>
              <a:path w="722854" h="727568" extrusionOk="0">
                <a:moveTo>
                  <a:pt x="78279" y="205285"/>
                </a:moveTo>
                <a:cubicBezTo>
                  <a:pt x="68762" y="194826"/>
                  <a:pt x="65907" y="180564"/>
                  <a:pt x="70666" y="167253"/>
                </a:cubicBezTo>
                <a:lnTo>
                  <a:pt x="72569" y="162499"/>
                </a:lnTo>
                <a:cubicBezTo>
                  <a:pt x="86844" y="122565"/>
                  <a:pt x="119202" y="92140"/>
                  <a:pt x="160124" y="81681"/>
                </a:cubicBezTo>
                <a:lnTo>
                  <a:pt x="248631" y="58862"/>
                </a:lnTo>
                <a:cubicBezTo>
                  <a:pt x="258148" y="56009"/>
                  <a:pt x="267665" y="56960"/>
                  <a:pt x="276230" y="61714"/>
                </a:cubicBezTo>
                <a:lnTo>
                  <a:pt x="378061" y="111156"/>
                </a:lnTo>
                <a:cubicBezTo>
                  <a:pt x="386626" y="114959"/>
                  <a:pt x="396143" y="115910"/>
                  <a:pt x="405660" y="113057"/>
                </a:cubicBezTo>
                <a:lnTo>
                  <a:pt x="524621" y="77878"/>
                </a:lnTo>
                <a:cubicBezTo>
                  <a:pt x="538896" y="73124"/>
                  <a:pt x="555075" y="78829"/>
                  <a:pt x="563640" y="92140"/>
                </a:cubicBezTo>
                <a:cubicBezTo>
                  <a:pt x="571254" y="102599"/>
                  <a:pt x="565543" y="116861"/>
                  <a:pt x="554123" y="120664"/>
                </a:cubicBezTo>
                <a:lnTo>
                  <a:pt x="402805" y="167253"/>
                </a:lnTo>
                <a:cubicBezTo>
                  <a:pt x="394240" y="170106"/>
                  <a:pt x="383771" y="169155"/>
                  <a:pt x="375206" y="165352"/>
                </a:cubicBezTo>
                <a:lnTo>
                  <a:pt x="268617" y="114959"/>
                </a:lnTo>
                <a:cubicBezTo>
                  <a:pt x="260052" y="111156"/>
                  <a:pt x="250535" y="110205"/>
                  <a:pt x="241018" y="113057"/>
                </a:cubicBezTo>
                <a:lnTo>
                  <a:pt x="170593" y="132074"/>
                </a:lnTo>
                <a:cubicBezTo>
                  <a:pt x="139187" y="140631"/>
                  <a:pt x="114443" y="163450"/>
                  <a:pt x="103023" y="193876"/>
                </a:cubicBezTo>
                <a:lnTo>
                  <a:pt x="100168" y="201482"/>
                </a:lnTo>
                <a:cubicBezTo>
                  <a:pt x="97313" y="210990"/>
                  <a:pt x="84941" y="212892"/>
                  <a:pt x="78279" y="205285"/>
                </a:cubicBezTo>
                <a:close/>
                <a:moveTo>
                  <a:pt x="201999" y="335545"/>
                </a:moveTo>
                <a:cubicBezTo>
                  <a:pt x="196288" y="325086"/>
                  <a:pt x="181062" y="325086"/>
                  <a:pt x="175351" y="335545"/>
                </a:cubicBezTo>
                <a:lnTo>
                  <a:pt x="90651" y="511444"/>
                </a:lnTo>
                <a:cubicBezTo>
                  <a:pt x="83989" y="525706"/>
                  <a:pt x="83989" y="541869"/>
                  <a:pt x="91603" y="555180"/>
                </a:cubicBezTo>
                <a:cubicBezTo>
                  <a:pt x="96361" y="564689"/>
                  <a:pt x="109685" y="564689"/>
                  <a:pt x="114443" y="555180"/>
                </a:cubicBezTo>
                <a:lnTo>
                  <a:pt x="201047" y="387839"/>
                </a:lnTo>
                <a:cubicBezTo>
                  <a:pt x="210564" y="372626"/>
                  <a:pt x="210564" y="352660"/>
                  <a:pt x="201999" y="335545"/>
                </a:cubicBezTo>
                <a:close/>
                <a:moveTo>
                  <a:pt x="63052" y="340299"/>
                </a:moveTo>
                <a:lnTo>
                  <a:pt x="114443" y="342201"/>
                </a:lnTo>
                <a:cubicBezTo>
                  <a:pt x="123009" y="342201"/>
                  <a:pt x="131574" y="337447"/>
                  <a:pt x="135380" y="328890"/>
                </a:cubicBezTo>
                <a:lnTo>
                  <a:pt x="155366" y="283251"/>
                </a:lnTo>
                <a:cubicBezTo>
                  <a:pt x="168690" y="253776"/>
                  <a:pt x="194385" y="230957"/>
                  <a:pt x="225791" y="221449"/>
                </a:cubicBezTo>
                <a:lnTo>
                  <a:pt x="232453" y="219547"/>
                </a:lnTo>
                <a:cubicBezTo>
                  <a:pt x="243873" y="215744"/>
                  <a:pt x="256245" y="216695"/>
                  <a:pt x="266713" y="221449"/>
                </a:cubicBezTo>
                <a:lnTo>
                  <a:pt x="374254" y="271841"/>
                </a:lnTo>
                <a:cubicBezTo>
                  <a:pt x="382819" y="275645"/>
                  <a:pt x="392336" y="276595"/>
                  <a:pt x="401853" y="273743"/>
                </a:cubicBezTo>
                <a:lnTo>
                  <a:pt x="518911" y="233809"/>
                </a:lnTo>
                <a:cubicBezTo>
                  <a:pt x="532234" y="229055"/>
                  <a:pt x="536993" y="212892"/>
                  <a:pt x="529379" y="201482"/>
                </a:cubicBezTo>
                <a:cubicBezTo>
                  <a:pt x="520814" y="189122"/>
                  <a:pt x="505587" y="183417"/>
                  <a:pt x="490360" y="187220"/>
                </a:cubicBezTo>
                <a:lnTo>
                  <a:pt x="490360" y="187220"/>
                </a:lnTo>
                <a:lnTo>
                  <a:pt x="488457" y="188171"/>
                </a:lnTo>
                <a:cubicBezTo>
                  <a:pt x="488457" y="188171"/>
                  <a:pt x="487505" y="188171"/>
                  <a:pt x="487505" y="188171"/>
                </a:cubicBezTo>
                <a:cubicBezTo>
                  <a:pt x="487505" y="188171"/>
                  <a:pt x="487505" y="188171"/>
                  <a:pt x="487505" y="188171"/>
                </a:cubicBezTo>
                <a:lnTo>
                  <a:pt x="398046" y="216695"/>
                </a:lnTo>
                <a:cubicBezTo>
                  <a:pt x="389481" y="219547"/>
                  <a:pt x="379013" y="218596"/>
                  <a:pt x="370447" y="214793"/>
                </a:cubicBezTo>
                <a:lnTo>
                  <a:pt x="278134" y="170106"/>
                </a:lnTo>
                <a:cubicBezTo>
                  <a:pt x="254341" y="157745"/>
                  <a:pt x="231501" y="161548"/>
                  <a:pt x="212467" y="168204"/>
                </a:cubicBezTo>
                <a:cubicBezTo>
                  <a:pt x="179158" y="180564"/>
                  <a:pt x="138236" y="210039"/>
                  <a:pt x="122057" y="249973"/>
                </a:cubicBezTo>
                <a:lnTo>
                  <a:pt x="105878" y="289907"/>
                </a:lnTo>
                <a:cubicBezTo>
                  <a:pt x="103023" y="298464"/>
                  <a:pt x="94458" y="303218"/>
                  <a:pt x="85893" y="303218"/>
                </a:cubicBezTo>
                <a:lnTo>
                  <a:pt x="39260" y="301316"/>
                </a:lnTo>
                <a:cubicBezTo>
                  <a:pt x="30695" y="301316"/>
                  <a:pt x="23081" y="306070"/>
                  <a:pt x="20226" y="314628"/>
                </a:cubicBezTo>
                <a:cubicBezTo>
                  <a:pt x="20226" y="314628"/>
                  <a:pt x="5951" y="350758"/>
                  <a:pt x="2144" y="363118"/>
                </a:cubicBezTo>
                <a:cubicBezTo>
                  <a:pt x="-7373" y="392593"/>
                  <a:pt x="17371" y="421117"/>
                  <a:pt x="25936" y="399249"/>
                </a:cubicBezTo>
                <a:lnTo>
                  <a:pt x="43067" y="355512"/>
                </a:lnTo>
                <a:cubicBezTo>
                  <a:pt x="45922" y="345053"/>
                  <a:pt x="53535" y="339348"/>
                  <a:pt x="63052" y="340299"/>
                </a:cubicBezTo>
                <a:close/>
                <a:moveTo>
                  <a:pt x="76376" y="268989"/>
                </a:moveTo>
                <a:cubicBezTo>
                  <a:pt x="81134" y="256629"/>
                  <a:pt x="78279" y="241416"/>
                  <a:pt x="68762" y="231908"/>
                </a:cubicBezTo>
                <a:cubicBezTo>
                  <a:pt x="61149" y="224301"/>
                  <a:pt x="48777" y="227154"/>
                  <a:pt x="44970" y="237613"/>
                </a:cubicBezTo>
                <a:cubicBezTo>
                  <a:pt x="41163" y="249973"/>
                  <a:pt x="44018" y="265186"/>
                  <a:pt x="53535" y="273743"/>
                </a:cubicBezTo>
                <a:cubicBezTo>
                  <a:pt x="61149" y="280399"/>
                  <a:pt x="72569" y="278497"/>
                  <a:pt x="76376" y="268989"/>
                </a:cubicBezTo>
                <a:close/>
                <a:moveTo>
                  <a:pt x="131574" y="601770"/>
                </a:moveTo>
                <a:cubicBezTo>
                  <a:pt x="126815" y="615081"/>
                  <a:pt x="130622" y="630294"/>
                  <a:pt x="140139" y="639802"/>
                </a:cubicBezTo>
                <a:cubicBezTo>
                  <a:pt x="147752" y="647408"/>
                  <a:pt x="160124" y="644556"/>
                  <a:pt x="163931" y="634097"/>
                </a:cubicBezTo>
                <a:cubicBezTo>
                  <a:pt x="168690" y="620786"/>
                  <a:pt x="165834" y="605573"/>
                  <a:pt x="155366" y="595114"/>
                </a:cubicBezTo>
                <a:cubicBezTo>
                  <a:pt x="147752" y="588459"/>
                  <a:pt x="135380" y="591311"/>
                  <a:pt x="131574" y="601770"/>
                </a:cubicBezTo>
                <a:close/>
                <a:moveTo>
                  <a:pt x="78279" y="374528"/>
                </a:moveTo>
                <a:cubicBezTo>
                  <a:pt x="72569" y="376430"/>
                  <a:pt x="67811" y="380233"/>
                  <a:pt x="65907" y="385938"/>
                </a:cubicBezTo>
                <a:lnTo>
                  <a:pt x="46873" y="431576"/>
                </a:lnTo>
                <a:cubicBezTo>
                  <a:pt x="31646" y="471510"/>
                  <a:pt x="62101" y="492427"/>
                  <a:pt x="73521" y="468657"/>
                </a:cubicBezTo>
                <a:lnTo>
                  <a:pt x="100168" y="407806"/>
                </a:lnTo>
                <a:cubicBezTo>
                  <a:pt x="107781" y="391643"/>
                  <a:pt x="96361" y="368823"/>
                  <a:pt x="78279" y="374528"/>
                </a:cubicBezTo>
                <a:close/>
                <a:moveTo>
                  <a:pt x="231501" y="544722"/>
                </a:moveTo>
                <a:cubicBezTo>
                  <a:pt x="229598" y="535214"/>
                  <a:pt x="231501" y="525706"/>
                  <a:pt x="236259" y="518099"/>
                </a:cubicBezTo>
                <a:lnTo>
                  <a:pt x="263858" y="472461"/>
                </a:lnTo>
                <a:cubicBezTo>
                  <a:pt x="280989" y="443937"/>
                  <a:pt x="307636" y="422068"/>
                  <a:pt x="338090" y="410659"/>
                </a:cubicBezTo>
                <a:lnTo>
                  <a:pt x="363786" y="400200"/>
                </a:lnTo>
                <a:cubicBezTo>
                  <a:pt x="378061" y="394495"/>
                  <a:pt x="383771" y="377381"/>
                  <a:pt x="375206" y="365020"/>
                </a:cubicBezTo>
                <a:cubicBezTo>
                  <a:pt x="365689" y="350758"/>
                  <a:pt x="346655" y="344102"/>
                  <a:pt x="330477" y="349807"/>
                </a:cubicBezTo>
                <a:lnTo>
                  <a:pt x="315249" y="355512"/>
                </a:lnTo>
                <a:cubicBezTo>
                  <a:pt x="279085" y="368823"/>
                  <a:pt x="247680" y="394495"/>
                  <a:pt x="229598" y="428724"/>
                </a:cubicBezTo>
                <a:lnTo>
                  <a:pt x="187723" y="504788"/>
                </a:lnTo>
                <a:cubicBezTo>
                  <a:pt x="182965" y="513345"/>
                  <a:pt x="181062" y="522853"/>
                  <a:pt x="182965" y="532361"/>
                </a:cubicBezTo>
                <a:lnTo>
                  <a:pt x="201047" y="636950"/>
                </a:lnTo>
                <a:cubicBezTo>
                  <a:pt x="202950" y="646458"/>
                  <a:pt x="201047" y="655966"/>
                  <a:pt x="195337" y="663572"/>
                </a:cubicBezTo>
                <a:lnTo>
                  <a:pt x="186772" y="674982"/>
                </a:lnTo>
                <a:cubicBezTo>
                  <a:pt x="181062" y="683539"/>
                  <a:pt x="177255" y="705407"/>
                  <a:pt x="186772" y="720620"/>
                </a:cubicBezTo>
                <a:cubicBezTo>
                  <a:pt x="193433" y="730128"/>
                  <a:pt x="205805" y="731079"/>
                  <a:pt x="216274" y="715866"/>
                </a:cubicBezTo>
                <a:lnTo>
                  <a:pt x="243873" y="678785"/>
                </a:lnTo>
                <a:cubicBezTo>
                  <a:pt x="249583" y="671178"/>
                  <a:pt x="251486" y="661670"/>
                  <a:pt x="249583" y="652162"/>
                </a:cubicBezTo>
                <a:lnTo>
                  <a:pt x="231501" y="544722"/>
                </a:lnTo>
                <a:close/>
                <a:moveTo>
                  <a:pt x="565543" y="190072"/>
                </a:moveTo>
                <a:cubicBezTo>
                  <a:pt x="573157" y="203384"/>
                  <a:pt x="591239" y="208138"/>
                  <a:pt x="608369" y="202433"/>
                </a:cubicBezTo>
                <a:cubicBezTo>
                  <a:pt x="621693" y="197679"/>
                  <a:pt x="626451" y="181515"/>
                  <a:pt x="618838" y="170106"/>
                </a:cubicBezTo>
                <a:cubicBezTo>
                  <a:pt x="609321" y="156794"/>
                  <a:pt x="593142" y="151090"/>
                  <a:pt x="577915" y="156794"/>
                </a:cubicBezTo>
                <a:cubicBezTo>
                  <a:pt x="563640" y="162499"/>
                  <a:pt x="557930" y="178663"/>
                  <a:pt x="565543" y="190072"/>
                </a:cubicBezTo>
                <a:close/>
                <a:moveTo>
                  <a:pt x="462761" y="364069"/>
                </a:moveTo>
                <a:cubicBezTo>
                  <a:pt x="477036" y="358364"/>
                  <a:pt x="482747" y="341250"/>
                  <a:pt x="474181" y="328890"/>
                </a:cubicBezTo>
                <a:cubicBezTo>
                  <a:pt x="463713" y="314628"/>
                  <a:pt x="445631" y="307972"/>
                  <a:pt x="428500" y="314628"/>
                </a:cubicBezTo>
                <a:cubicBezTo>
                  <a:pt x="413273" y="320332"/>
                  <a:pt x="407563" y="337447"/>
                  <a:pt x="415177" y="350758"/>
                </a:cubicBezTo>
                <a:cubicBezTo>
                  <a:pt x="424694" y="365971"/>
                  <a:pt x="443727" y="370725"/>
                  <a:pt x="462761" y="364069"/>
                </a:cubicBezTo>
                <a:close/>
                <a:moveTo>
                  <a:pt x="245776" y="265186"/>
                </a:moveTo>
                <a:cubicBezTo>
                  <a:pt x="230549" y="270891"/>
                  <a:pt x="224839" y="288005"/>
                  <a:pt x="232453" y="301316"/>
                </a:cubicBezTo>
                <a:cubicBezTo>
                  <a:pt x="241018" y="316529"/>
                  <a:pt x="261003" y="321283"/>
                  <a:pt x="280037" y="314628"/>
                </a:cubicBezTo>
                <a:cubicBezTo>
                  <a:pt x="294312" y="308923"/>
                  <a:pt x="300023" y="291808"/>
                  <a:pt x="291457" y="279448"/>
                </a:cubicBezTo>
                <a:cubicBezTo>
                  <a:pt x="280989" y="265186"/>
                  <a:pt x="261955" y="259481"/>
                  <a:pt x="245776" y="265186"/>
                </a:cubicBezTo>
                <a:close/>
                <a:moveTo>
                  <a:pt x="406612" y="67419"/>
                </a:moveTo>
                <a:cubicBezTo>
                  <a:pt x="418984" y="62665"/>
                  <a:pt x="423742" y="47452"/>
                  <a:pt x="416128" y="36993"/>
                </a:cubicBezTo>
                <a:cubicBezTo>
                  <a:pt x="407563" y="24633"/>
                  <a:pt x="391385" y="18928"/>
                  <a:pt x="377109" y="24633"/>
                </a:cubicBezTo>
                <a:cubicBezTo>
                  <a:pt x="363786" y="29387"/>
                  <a:pt x="359027" y="44600"/>
                  <a:pt x="365689" y="56009"/>
                </a:cubicBezTo>
                <a:cubicBezTo>
                  <a:pt x="373302" y="68370"/>
                  <a:pt x="390433" y="73124"/>
                  <a:pt x="406612" y="67419"/>
                </a:cubicBezTo>
                <a:close/>
                <a:moveTo>
                  <a:pt x="486553" y="43649"/>
                </a:moveTo>
                <a:cubicBezTo>
                  <a:pt x="498925" y="38895"/>
                  <a:pt x="502732" y="24633"/>
                  <a:pt x="496070" y="14174"/>
                </a:cubicBezTo>
                <a:cubicBezTo>
                  <a:pt x="487505" y="1814"/>
                  <a:pt x="472278" y="-2940"/>
                  <a:pt x="458003" y="1814"/>
                </a:cubicBezTo>
                <a:cubicBezTo>
                  <a:pt x="445631" y="6568"/>
                  <a:pt x="439921" y="20830"/>
                  <a:pt x="446582" y="32239"/>
                </a:cubicBezTo>
                <a:cubicBezTo>
                  <a:pt x="454196" y="45551"/>
                  <a:pt x="470375" y="49354"/>
                  <a:pt x="486553" y="43649"/>
                </a:cubicBezTo>
                <a:close/>
                <a:moveTo>
                  <a:pt x="532234" y="291808"/>
                </a:moveTo>
                <a:lnTo>
                  <a:pt x="513201" y="385938"/>
                </a:lnTo>
                <a:cubicBezTo>
                  <a:pt x="511297" y="394495"/>
                  <a:pt x="504635" y="402101"/>
                  <a:pt x="497022" y="405905"/>
                </a:cubicBezTo>
                <a:lnTo>
                  <a:pt x="369496" y="456297"/>
                </a:lnTo>
                <a:cubicBezTo>
                  <a:pt x="336187" y="469608"/>
                  <a:pt x="308588" y="492427"/>
                  <a:pt x="289554" y="521902"/>
                </a:cubicBezTo>
                <a:lnTo>
                  <a:pt x="283844" y="528558"/>
                </a:lnTo>
                <a:cubicBezTo>
                  <a:pt x="279085" y="536164"/>
                  <a:pt x="277182" y="545672"/>
                  <a:pt x="278134" y="555180"/>
                </a:cubicBezTo>
                <a:lnTo>
                  <a:pt x="289554" y="615081"/>
                </a:lnTo>
                <a:lnTo>
                  <a:pt x="321911" y="573246"/>
                </a:lnTo>
                <a:cubicBezTo>
                  <a:pt x="340945" y="545672"/>
                  <a:pt x="368544" y="524755"/>
                  <a:pt x="398998" y="511444"/>
                </a:cubicBezTo>
                <a:lnTo>
                  <a:pt x="550316" y="448691"/>
                </a:lnTo>
                <a:cubicBezTo>
                  <a:pt x="558882" y="444887"/>
                  <a:pt x="564592" y="437281"/>
                  <a:pt x="566495" y="428724"/>
                </a:cubicBezTo>
                <a:lnTo>
                  <a:pt x="583625" y="332693"/>
                </a:lnTo>
                <a:cubicBezTo>
                  <a:pt x="584577" y="327939"/>
                  <a:pt x="586481" y="324136"/>
                  <a:pt x="589336" y="320332"/>
                </a:cubicBezTo>
                <a:cubicBezTo>
                  <a:pt x="596949" y="311775"/>
                  <a:pt x="643582" y="296562"/>
                  <a:pt x="667374" y="287054"/>
                </a:cubicBezTo>
                <a:cubicBezTo>
                  <a:pt x="680698" y="282300"/>
                  <a:pt x="685456" y="266137"/>
                  <a:pt x="677843" y="254727"/>
                </a:cubicBezTo>
                <a:cubicBezTo>
                  <a:pt x="668326" y="241416"/>
                  <a:pt x="651195" y="235711"/>
                  <a:pt x="635968" y="241416"/>
                </a:cubicBezTo>
                <a:cubicBezTo>
                  <a:pt x="611225" y="250924"/>
                  <a:pt x="564592" y="266137"/>
                  <a:pt x="549365" y="272792"/>
                </a:cubicBezTo>
                <a:cubicBezTo>
                  <a:pt x="539848" y="275645"/>
                  <a:pt x="534138" y="283251"/>
                  <a:pt x="532234" y="291808"/>
                </a:cubicBezTo>
                <a:close/>
                <a:moveTo>
                  <a:pt x="718765" y="346955"/>
                </a:moveTo>
                <a:cubicBezTo>
                  <a:pt x="709248" y="333644"/>
                  <a:pt x="693070" y="327939"/>
                  <a:pt x="677843" y="333644"/>
                </a:cubicBezTo>
                <a:lnTo>
                  <a:pt x="634065" y="352660"/>
                </a:lnTo>
                <a:cubicBezTo>
                  <a:pt x="620741" y="357414"/>
                  <a:pt x="615031" y="373577"/>
                  <a:pt x="622645" y="384987"/>
                </a:cubicBezTo>
                <a:cubicBezTo>
                  <a:pt x="630258" y="398298"/>
                  <a:pt x="648340" y="403052"/>
                  <a:pt x="665471" y="397347"/>
                </a:cubicBezTo>
                <a:lnTo>
                  <a:pt x="709248" y="378331"/>
                </a:lnTo>
                <a:cubicBezTo>
                  <a:pt x="721620" y="374528"/>
                  <a:pt x="727330" y="358364"/>
                  <a:pt x="718765" y="346955"/>
                </a:cubicBezTo>
                <a:close/>
                <a:moveTo>
                  <a:pt x="460858" y="559934"/>
                </a:moveTo>
                <a:lnTo>
                  <a:pt x="423742" y="576098"/>
                </a:lnTo>
                <a:cubicBezTo>
                  <a:pt x="415177" y="579901"/>
                  <a:pt x="406612" y="585606"/>
                  <a:pt x="399950" y="592262"/>
                </a:cubicBezTo>
                <a:lnTo>
                  <a:pt x="338090" y="652162"/>
                </a:lnTo>
                <a:cubicBezTo>
                  <a:pt x="331428" y="658818"/>
                  <a:pt x="322863" y="664523"/>
                  <a:pt x="314298" y="668326"/>
                </a:cubicBezTo>
                <a:lnTo>
                  <a:pt x="302878" y="674031"/>
                </a:lnTo>
                <a:lnTo>
                  <a:pt x="291457" y="678785"/>
                </a:lnTo>
                <a:cubicBezTo>
                  <a:pt x="290506" y="678785"/>
                  <a:pt x="290506" y="678785"/>
                  <a:pt x="289554" y="679736"/>
                </a:cubicBezTo>
                <a:cubicBezTo>
                  <a:pt x="275279" y="686391"/>
                  <a:pt x="262907" y="697801"/>
                  <a:pt x="256245" y="709210"/>
                </a:cubicBezTo>
                <a:cubicBezTo>
                  <a:pt x="253390" y="713014"/>
                  <a:pt x="252438" y="719669"/>
                  <a:pt x="261003" y="716817"/>
                </a:cubicBezTo>
                <a:lnTo>
                  <a:pt x="261003" y="716817"/>
                </a:lnTo>
                <a:lnTo>
                  <a:pt x="261003" y="716817"/>
                </a:lnTo>
                <a:cubicBezTo>
                  <a:pt x="261003" y="716817"/>
                  <a:pt x="261003" y="716817"/>
                  <a:pt x="261003" y="716817"/>
                </a:cubicBezTo>
                <a:cubicBezTo>
                  <a:pt x="261955" y="716817"/>
                  <a:pt x="262907" y="715866"/>
                  <a:pt x="263858" y="715866"/>
                </a:cubicBezTo>
                <a:lnTo>
                  <a:pt x="323815" y="689244"/>
                </a:lnTo>
                <a:cubicBezTo>
                  <a:pt x="332380" y="685440"/>
                  <a:pt x="340945" y="679736"/>
                  <a:pt x="347607" y="673080"/>
                </a:cubicBezTo>
                <a:lnTo>
                  <a:pt x="405660" y="616983"/>
                </a:lnTo>
                <a:cubicBezTo>
                  <a:pt x="412322" y="610327"/>
                  <a:pt x="420887" y="604622"/>
                  <a:pt x="429452" y="600819"/>
                </a:cubicBezTo>
                <a:lnTo>
                  <a:pt x="497974" y="570393"/>
                </a:lnTo>
                <a:lnTo>
                  <a:pt x="487505" y="563738"/>
                </a:lnTo>
                <a:cubicBezTo>
                  <a:pt x="479892" y="557082"/>
                  <a:pt x="469423" y="556131"/>
                  <a:pt x="460858" y="559934"/>
                </a:cubicBezTo>
                <a:close/>
                <a:moveTo>
                  <a:pt x="594094" y="542820"/>
                </a:moveTo>
                <a:lnTo>
                  <a:pt x="553171" y="561836"/>
                </a:lnTo>
                <a:cubicBezTo>
                  <a:pt x="544606" y="565639"/>
                  <a:pt x="536041" y="571344"/>
                  <a:pt x="529379" y="578000"/>
                </a:cubicBezTo>
                <a:lnTo>
                  <a:pt x="504635" y="600819"/>
                </a:lnTo>
                <a:cubicBezTo>
                  <a:pt x="501780" y="603671"/>
                  <a:pt x="504635" y="608425"/>
                  <a:pt x="508442" y="606524"/>
                </a:cubicBezTo>
                <a:lnTo>
                  <a:pt x="527476" y="597967"/>
                </a:lnTo>
                <a:cubicBezTo>
                  <a:pt x="553171" y="586557"/>
                  <a:pt x="577915" y="569443"/>
                  <a:pt x="598853" y="550426"/>
                </a:cubicBezTo>
                <a:cubicBezTo>
                  <a:pt x="601708" y="545672"/>
                  <a:pt x="597901" y="540918"/>
                  <a:pt x="594094" y="542820"/>
                </a:cubicBezTo>
                <a:close/>
                <a:moveTo>
                  <a:pt x="495119" y="539017"/>
                </a:moveTo>
                <a:lnTo>
                  <a:pt x="511297" y="548525"/>
                </a:lnTo>
                <a:cubicBezTo>
                  <a:pt x="518911" y="553279"/>
                  <a:pt x="528428" y="554230"/>
                  <a:pt x="536993" y="550426"/>
                </a:cubicBezTo>
                <a:lnTo>
                  <a:pt x="560785" y="539968"/>
                </a:lnTo>
                <a:cubicBezTo>
                  <a:pt x="570302" y="536164"/>
                  <a:pt x="589336" y="520952"/>
                  <a:pt x="594094" y="510493"/>
                </a:cubicBezTo>
                <a:cubicBezTo>
                  <a:pt x="597901" y="503837"/>
                  <a:pt x="593142" y="500985"/>
                  <a:pt x="588384" y="502886"/>
                </a:cubicBezTo>
                <a:lnTo>
                  <a:pt x="546510" y="520952"/>
                </a:lnTo>
                <a:cubicBezTo>
                  <a:pt x="537945" y="524755"/>
                  <a:pt x="528428" y="523804"/>
                  <a:pt x="520814" y="519050"/>
                </a:cubicBezTo>
                <a:lnTo>
                  <a:pt x="502732" y="506690"/>
                </a:lnTo>
                <a:cubicBezTo>
                  <a:pt x="495119" y="501935"/>
                  <a:pt x="485602" y="500985"/>
                  <a:pt x="477036" y="503837"/>
                </a:cubicBezTo>
                <a:lnTo>
                  <a:pt x="416128" y="529509"/>
                </a:lnTo>
                <a:cubicBezTo>
                  <a:pt x="384723" y="542820"/>
                  <a:pt x="358075" y="564689"/>
                  <a:pt x="339042" y="592262"/>
                </a:cubicBezTo>
                <a:lnTo>
                  <a:pt x="469423" y="535214"/>
                </a:lnTo>
                <a:cubicBezTo>
                  <a:pt x="477036" y="534263"/>
                  <a:pt x="487505" y="534263"/>
                  <a:pt x="495119" y="539017"/>
                </a:cubicBezTo>
                <a:close/>
                <a:moveTo>
                  <a:pt x="670229" y="423970"/>
                </a:moveTo>
                <a:lnTo>
                  <a:pt x="566495" y="469608"/>
                </a:lnTo>
                <a:cubicBezTo>
                  <a:pt x="553171" y="475313"/>
                  <a:pt x="539848" y="481018"/>
                  <a:pt x="535089" y="496231"/>
                </a:cubicBezTo>
                <a:cubicBezTo>
                  <a:pt x="531283" y="505739"/>
                  <a:pt x="538896" y="507640"/>
                  <a:pt x="542703" y="505739"/>
                </a:cubicBezTo>
                <a:lnTo>
                  <a:pt x="654050" y="457248"/>
                </a:lnTo>
                <a:cubicBezTo>
                  <a:pt x="662616" y="453445"/>
                  <a:pt x="670229" y="446789"/>
                  <a:pt x="675939" y="439183"/>
                </a:cubicBezTo>
                <a:lnTo>
                  <a:pt x="678794" y="434429"/>
                </a:lnTo>
                <a:cubicBezTo>
                  <a:pt x="681649" y="428724"/>
                  <a:pt x="675939" y="421117"/>
                  <a:pt x="670229" y="423970"/>
                </a:cubicBezTo>
                <a:close/>
                <a:moveTo>
                  <a:pt x="342849" y="613179"/>
                </a:moveTo>
                <a:cubicBezTo>
                  <a:pt x="328573" y="619835"/>
                  <a:pt x="316201" y="631245"/>
                  <a:pt x="309539" y="642654"/>
                </a:cubicBezTo>
                <a:cubicBezTo>
                  <a:pt x="306684" y="646458"/>
                  <a:pt x="305733" y="653113"/>
                  <a:pt x="315249" y="650261"/>
                </a:cubicBezTo>
                <a:cubicBezTo>
                  <a:pt x="324766" y="646458"/>
                  <a:pt x="343800" y="631245"/>
                  <a:pt x="348559" y="620786"/>
                </a:cubicBezTo>
                <a:cubicBezTo>
                  <a:pt x="351414" y="613179"/>
                  <a:pt x="347607" y="610327"/>
                  <a:pt x="342849" y="613179"/>
                </a:cubicBezTo>
                <a:close/>
                <a:moveTo>
                  <a:pt x="428500" y="618884"/>
                </a:moveTo>
                <a:cubicBezTo>
                  <a:pt x="414225" y="625540"/>
                  <a:pt x="401853" y="636950"/>
                  <a:pt x="395191" y="648359"/>
                </a:cubicBezTo>
                <a:cubicBezTo>
                  <a:pt x="392336" y="652162"/>
                  <a:pt x="391385" y="658818"/>
                  <a:pt x="400901" y="655966"/>
                </a:cubicBezTo>
                <a:cubicBezTo>
                  <a:pt x="410418" y="652162"/>
                  <a:pt x="429452" y="636950"/>
                  <a:pt x="434210" y="626491"/>
                </a:cubicBezTo>
                <a:cubicBezTo>
                  <a:pt x="438017" y="619835"/>
                  <a:pt x="433259" y="616983"/>
                  <a:pt x="428500" y="618884"/>
                </a:cubicBezTo>
                <a:close/>
                <a:moveTo>
                  <a:pt x="480843" y="593213"/>
                </a:moveTo>
                <a:cubicBezTo>
                  <a:pt x="466568" y="599868"/>
                  <a:pt x="454196" y="611278"/>
                  <a:pt x="447534" y="622687"/>
                </a:cubicBezTo>
                <a:cubicBezTo>
                  <a:pt x="444679" y="626491"/>
                  <a:pt x="443727" y="633146"/>
                  <a:pt x="453244" y="630294"/>
                </a:cubicBezTo>
                <a:cubicBezTo>
                  <a:pt x="462761" y="626491"/>
                  <a:pt x="481795" y="611278"/>
                  <a:pt x="486553" y="600819"/>
                </a:cubicBezTo>
                <a:cubicBezTo>
                  <a:pt x="490360" y="593213"/>
                  <a:pt x="485602" y="591311"/>
                  <a:pt x="480843" y="593213"/>
                </a:cubicBezTo>
                <a:close/>
                <a:moveTo>
                  <a:pt x="645485" y="478165"/>
                </a:moveTo>
                <a:cubicBezTo>
                  <a:pt x="631210" y="484821"/>
                  <a:pt x="618838" y="496231"/>
                  <a:pt x="612176" y="507640"/>
                </a:cubicBezTo>
                <a:cubicBezTo>
                  <a:pt x="609321" y="511444"/>
                  <a:pt x="608369" y="518099"/>
                  <a:pt x="617886" y="515247"/>
                </a:cubicBezTo>
                <a:cubicBezTo>
                  <a:pt x="627403" y="511444"/>
                  <a:pt x="646437" y="496231"/>
                  <a:pt x="651195" y="485772"/>
                </a:cubicBezTo>
                <a:cubicBezTo>
                  <a:pt x="654050" y="478165"/>
                  <a:pt x="649292" y="476264"/>
                  <a:pt x="645485" y="478165"/>
                </a:cubicBezTo>
                <a:close/>
              </a:path>
            </a:pathLst>
          </a:custGeom>
          <a:noFill/>
          <a:ln w="9525"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0"/>
          <p:cNvSpPr/>
          <p:nvPr/>
        </p:nvSpPr>
        <p:spPr>
          <a:xfrm>
            <a:off x="829309" y="2742502"/>
            <a:ext cx="227273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5379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69" name="Google Shape;469;p20"/>
          <p:cNvSpPr/>
          <p:nvPr/>
        </p:nvSpPr>
        <p:spPr>
          <a:xfrm>
            <a:off x="812800" y="1358500"/>
            <a:ext cx="2305753"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20"/>
          <p:cNvSpPr/>
          <p:nvPr/>
        </p:nvSpPr>
        <p:spPr>
          <a:xfrm>
            <a:off x="3465241" y="1375009"/>
            <a:ext cx="2272735" cy="2740489"/>
          </a:xfrm>
          <a:custGeom>
            <a:avLst/>
            <a:gdLst/>
            <a:ahLst/>
            <a:cxnLst/>
            <a:rect l="l" t="t" r="r" b="b"/>
            <a:pathLst>
              <a:path w="3644" h="4391" extrusionOk="0">
                <a:moveTo>
                  <a:pt x="2173" y="0"/>
                </a:moveTo>
                <a:lnTo>
                  <a:pt x="1470" y="0"/>
                </a:lnTo>
                <a:lnTo>
                  <a:pt x="1470" y="0"/>
                </a:lnTo>
                <a:cubicBezTo>
                  <a:pt x="658" y="0"/>
                  <a:pt x="0" y="658"/>
                  <a:pt x="0" y="1469"/>
                </a:cubicBezTo>
                <a:lnTo>
                  <a:pt x="0" y="4390"/>
                </a:lnTo>
                <a:lnTo>
                  <a:pt x="3643" y="4390"/>
                </a:lnTo>
                <a:lnTo>
                  <a:pt x="3643" y="1469"/>
                </a:lnTo>
                <a:lnTo>
                  <a:pt x="3643" y="1469"/>
                </a:lnTo>
                <a:cubicBezTo>
                  <a:pt x="3643" y="658"/>
                  <a:pt x="2985" y="0"/>
                  <a:pt x="2173" y="0"/>
                </a:cubicBezTo>
              </a:path>
            </a:pathLst>
          </a:custGeom>
          <a:solidFill>
            <a:srgbClr val="ED862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1" name="Google Shape;471;p20"/>
          <p:cNvSpPr/>
          <p:nvPr/>
        </p:nvSpPr>
        <p:spPr>
          <a:xfrm>
            <a:off x="3448733" y="3689016"/>
            <a:ext cx="2305753" cy="1810484"/>
          </a:xfrm>
          <a:custGeom>
            <a:avLst/>
            <a:gdLst/>
            <a:ahLst/>
            <a:cxnLst/>
            <a:rect l="l" t="t" r="r" b="b"/>
            <a:pathLst>
              <a:path w="3694" h="2900" extrusionOk="0">
                <a:moveTo>
                  <a:pt x="1495" y="2899"/>
                </a:moveTo>
                <a:lnTo>
                  <a:pt x="1495" y="2899"/>
                </a:lnTo>
                <a:cubicBezTo>
                  <a:pt x="671" y="2899"/>
                  <a:pt x="0" y="2228"/>
                  <a:pt x="0" y="1403"/>
                </a:cubicBezTo>
                <a:lnTo>
                  <a:pt x="0" y="648"/>
                </a:lnTo>
                <a:lnTo>
                  <a:pt x="1173" y="648"/>
                </a:lnTo>
                <a:lnTo>
                  <a:pt x="1173" y="648"/>
                </a:lnTo>
                <a:cubicBezTo>
                  <a:pt x="1187" y="289"/>
                  <a:pt x="1484" y="0"/>
                  <a:pt x="1847" y="0"/>
                </a:cubicBezTo>
                <a:lnTo>
                  <a:pt x="1847" y="0"/>
                </a:lnTo>
                <a:cubicBezTo>
                  <a:pt x="2209" y="0"/>
                  <a:pt x="2507" y="289"/>
                  <a:pt x="2520" y="648"/>
                </a:cubicBezTo>
                <a:lnTo>
                  <a:pt x="3693" y="648"/>
                </a:lnTo>
                <a:lnTo>
                  <a:pt x="3693" y="1403"/>
                </a:lnTo>
                <a:lnTo>
                  <a:pt x="3693" y="1403"/>
                </a:lnTo>
                <a:cubicBezTo>
                  <a:pt x="3693" y="2228"/>
                  <a:pt x="3023" y="2899"/>
                  <a:pt x="2198" y="2899"/>
                </a:cubicBezTo>
                <a:lnTo>
                  <a:pt x="1495"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2" name="Google Shape;472;p20"/>
          <p:cNvSpPr/>
          <p:nvPr/>
        </p:nvSpPr>
        <p:spPr>
          <a:xfrm>
            <a:off x="6098423" y="2742502"/>
            <a:ext cx="227273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53795">
              <a:alpha val="78039"/>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3" name="Google Shape;473;p20"/>
          <p:cNvSpPr/>
          <p:nvPr/>
        </p:nvSpPr>
        <p:spPr>
          <a:xfrm>
            <a:off x="6081914" y="1358500"/>
            <a:ext cx="2305753"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4" name="Google Shape;474;p20"/>
          <p:cNvSpPr/>
          <p:nvPr/>
        </p:nvSpPr>
        <p:spPr>
          <a:xfrm>
            <a:off x="8734356" y="1375009"/>
            <a:ext cx="2272735" cy="2740489"/>
          </a:xfrm>
          <a:custGeom>
            <a:avLst/>
            <a:gdLst/>
            <a:ahLst/>
            <a:cxnLst/>
            <a:rect l="l" t="t" r="r" b="b"/>
            <a:pathLst>
              <a:path w="3643" h="4391" extrusionOk="0">
                <a:moveTo>
                  <a:pt x="2172" y="0"/>
                </a:moveTo>
                <a:lnTo>
                  <a:pt x="1470" y="0"/>
                </a:lnTo>
                <a:lnTo>
                  <a:pt x="1470" y="0"/>
                </a:lnTo>
                <a:cubicBezTo>
                  <a:pt x="658" y="0"/>
                  <a:pt x="0" y="658"/>
                  <a:pt x="0" y="1469"/>
                </a:cubicBezTo>
                <a:lnTo>
                  <a:pt x="0" y="4390"/>
                </a:lnTo>
                <a:lnTo>
                  <a:pt x="3642" y="4390"/>
                </a:lnTo>
                <a:lnTo>
                  <a:pt x="3642" y="1469"/>
                </a:lnTo>
                <a:lnTo>
                  <a:pt x="3642" y="1469"/>
                </a:lnTo>
                <a:cubicBezTo>
                  <a:pt x="3642" y="658"/>
                  <a:pt x="2984" y="0"/>
                  <a:pt x="2172" y="0"/>
                </a:cubicBezTo>
              </a:path>
            </a:pathLst>
          </a:custGeom>
          <a:solidFill>
            <a:srgbClr val="ED8623">
              <a:alpha val="68235"/>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5" name="Google Shape;475;p20"/>
          <p:cNvSpPr/>
          <p:nvPr/>
        </p:nvSpPr>
        <p:spPr>
          <a:xfrm>
            <a:off x="8717847" y="3689016"/>
            <a:ext cx="2305753" cy="1810484"/>
          </a:xfrm>
          <a:custGeom>
            <a:avLst/>
            <a:gdLst/>
            <a:ahLst/>
            <a:cxnLst/>
            <a:rect l="l" t="t" r="r" b="b"/>
            <a:pathLst>
              <a:path w="3694" h="2900" extrusionOk="0">
                <a:moveTo>
                  <a:pt x="1496" y="2899"/>
                </a:moveTo>
                <a:lnTo>
                  <a:pt x="1496" y="2899"/>
                </a:lnTo>
                <a:cubicBezTo>
                  <a:pt x="671" y="2899"/>
                  <a:pt x="0" y="2228"/>
                  <a:pt x="0" y="1403"/>
                </a:cubicBezTo>
                <a:lnTo>
                  <a:pt x="0" y="648"/>
                </a:lnTo>
                <a:lnTo>
                  <a:pt x="1174" y="648"/>
                </a:lnTo>
                <a:lnTo>
                  <a:pt x="1174" y="648"/>
                </a:lnTo>
                <a:cubicBezTo>
                  <a:pt x="1187" y="289"/>
                  <a:pt x="1484" y="0"/>
                  <a:pt x="1847" y="0"/>
                </a:cubicBezTo>
                <a:lnTo>
                  <a:pt x="1847" y="0"/>
                </a:lnTo>
                <a:cubicBezTo>
                  <a:pt x="2210" y="0"/>
                  <a:pt x="2506" y="289"/>
                  <a:pt x="2520" y="648"/>
                </a:cubicBezTo>
                <a:lnTo>
                  <a:pt x="3693" y="648"/>
                </a:lnTo>
                <a:lnTo>
                  <a:pt x="3693" y="1403"/>
                </a:lnTo>
                <a:lnTo>
                  <a:pt x="3693" y="1403"/>
                </a:lnTo>
                <a:cubicBezTo>
                  <a:pt x="3693" y="2228"/>
                  <a:pt x="3023" y="2899"/>
                  <a:pt x="2198" y="2899"/>
                </a:cubicBezTo>
                <a:lnTo>
                  <a:pt x="1496" y="2899"/>
                </a:lnTo>
              </a:path>
            </a:pathLst>
          </a:custGeom>
          <a:solidFill>
            <a:srgbClr val="291D4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20"/>
          <p:cNvSpPr txBox="1"/>
          <p:nvPr/>
        </p:nvSpPr>
        <p:spPr>
          <a:xfrm>
            <a:off x="821432" y="3446036"/>
            <a:ext cx="2264103" cy="1231066"/>
          </a:xfrm>
          <a:prstGeom prst="rect">
            <a:avLst/>
          </a:prstGeom>
          <a:noFill/>
          <a:ln>
            <a:noFill/>
          </a:ln>
        </p:spPr>
        <p:txBody>
          <a:bodyPr spcFirstLastPara="1" wrap="square" lIns="91425" tIns="45700" rIns="91425" bIns="45700" anchor="t" anchorCtr="0">
            <a:spAutoFit/>
          </a:bodyPr>
          <a:lstStyle/>
          <a:p>
            <a:pPr algn="ctr"/>
            <a:r>
              <a:rPr lang="en-US" sz="2000" b="1">
                <a:solidFill>
                  <a:schemeClr val="lt1"/>
                </a:solidFill>
                <a:latin typeface="Calibri"/>
                <a:ea typeface="Calibri"/>
                <a:cs typeface="Calibri"/>
                <a:sym typeface="Calibri"/>
              </a:rPr>
              <a:t>What surprised you the most in the activity?</a:t>
            </a:r>
            <a:endParaRPr lang="en-US">
              <a:solidFill>
                <a:schemeClr val="lt1"/>
              </a:solidFill>
            </a:endParaRPr>
          </a:p>
          <a:p>
            <a:pPr marL="0" marR="0" lvl="0" indent="0" algn="ctr" rtl="0">
              <a:spcBef>
                <a:spcPts val="0"/>
              </a:spcBef>
              <a:spcAft>
                <a:spcPts val="0"/>
              </a:spcAft>
              <a:buNone/>
            </a:pPr>
            <a:endParaRPr/>
          </a:p>
        </p:txBody>
      </p:sp>
      <p:grpSp>
        <p:nvGrpSpPr>
          <p:cNvPr id="477" name="Google Shape;477;p20"/>
          <p:cNvGrpSpPr/>
          <p:nvPr/>
        </p:nvGrpSpPr>
        <p:grpSpPr>
          <a:xfrm>
            <a:off x="4242133" y="4284343"/>
            <a:ext cx="749219" cy="845450"/>
            <a:chOff x="4643578" y="432838"/>
            <a:chExt cx="1028134" cy="1160188"/>
          </a:xfrm>
        </p:grpSpPr>
        <p:sp>
          <p:nvSpPr>
            <p:cNvPr id="478" name="Google Shape;478;p20"/>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79" name="Google Shape;479;p20"/>
            <p:cNvGrpSpPr/>
            <p:nvPr/>
          </p:nvGrpSpPr>
          <p:grpSpPr>
            <a:xfrm>
              <a:off x="4643578" y="432838"/>
              <a:ext cx="1028134" cy="1160188"/>
              <a:chOff x="4643578" y="432838"/>
              <a:chExt cx="1028134" cy="1160188"/>
            </a:xfrm>
          </p:grpSpPr>
          <p:sp>
            <p:nvSpPr>
              <p:cNvPr id="480" name="Google Shape;480;p20"/>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1" name="Google Shape;481;p20"/>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82" name="Google Shape;482;p20"/>
          <p:cNvGrpSpPr/>
          <p:nvPr/>
        </p:nvGrpSpPr>
        <p:grpSpPr>
          <a:xfrm>
            <a:off x="6793771" y="1708707"/>
            <a:ext cx="812324" cy="762205"/>
            <a:chOff x="6615628" y="2116894"/>
            <a:chExt cx="1066935" cy="1001107"/>
          </a:xfrm>
        </p:grpSpPr>
        <p:sp>
          <p:nvSpPr>
            <p:cNvPr id="483" name="Google Shape;483;p20"/>
            <p:cNvSpPr/>
            <p:nvPr/>
          </p:nvSpPr>
          <p:spPr>
            <a:xfrm>
              <a:off x="7164181" y="2221119"/>
              <a:ext cx="357393" cy="537581"/>
            </a:xfrm>
            <a:custGeom>
              <a:avLst/>
              <a:gdLst/>
              <a:ahLst/>
              <a:cxnLst/>
              <a:rect l="l" t="t" r="r" b="b"/>
              <a:pathLst>
                <a:path w="357393" h="537581" extrusionOk="0">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4" name="Google Shape;484;p20"/>
            <p:cNvSpPr/>
            <p:nvPr/>
          </p:nvSpPr>
          <p:spPr>
            <a:xfrm>
              <a:off x="7361660" y="2296927"/>
              <a:ext cx="93253" cy="100442"/>
            </a:xfrm>
            <a:custGeom>
              <a:avLst/>
              <a:gdLst/>
              <a:ahLst/>
              <a:cxnLst/>
              <a:rect l="l" t="t" r="r" b="b"/>
              <a:pathLst>
                <a:path w="93253" h="100442" extrusionOk="0">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5" name="Google Shape;485;p20"/>
            <p:cNvSpPr/>
            <p:nvPr/>
          </p:nvSpPr>
          <p:spPr>
            <a:xfrm>
              <a:off x="7328747" y="2116894"/>
              <a:ext cx="32913" cy="68569"/>
            </a:xfrm>
            <a:custGeom>
              <a:avLst/>
              <a:gdLst/>
              <a:ahLst/>
              <a:cxnLst/>
              <a:rect l="l" t="t" r="r" b="b"/>
              <a:pathLst>
                <a:path w="32913" h="68569" extrusionOk="0">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6" name="Google Shape;486;p20"/>
            <p:cNvSpPr/>
            <p:nvPr/>
          </p:nvSpPr>
          <p:spPr>
            <a:xfrm>
              <a:off x="7205857" y="2139370"/>
              <a:ext cx="50892" cy="68034"/>
            </a:xfrm>
            <a:custGeom>
              <a:avLst/>
              <a:gdLst/>
              <a:ahLst/>
              <a:cxnLst/>
              <a:rect l="l" t="t" r="r" b="b"/>
              <a:pathLst>
                <a:path w="50892" h="68034" extrusionOk="0">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7" name="Google Shape;487;p20"/>
            <p:cNvSpPr/>
            <p:nvPr/>
          </p:nvSpPr>
          <p:spPr>
            <a:xfrm>
              <a:off x="7110698" y="2208776"/>
              <a:ext cx="62787" cy="58969"/>
            </a:xfrm>
            <a:custGeom>
              <a:avLst/>
              <a:gdLst/>
              <a:ahLst/>
              <a:cxnLst/>
              <a:rect l="l" t="t" r="r" b="b"/>
              <a:pathLst>
                <a:path w="62787" h="58969" extrusionOk="0">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8" name="Google Shape;488;p20"/>
            <p:cNvSpPr/>
            <p:nvPr/>
          </p:nvSpPr>
          <p:spPr>
            <a:xfrm>
              <a:off x="7055994" y="2313154"/>
              <a:ext cx="67758" cy="46322"/>
            </a:xfrm>
            <a:custGeom>
              <a:avLst/>
              <a:gdLst/>
              <a:ahLst/>
              <a:cxnLst/>
              <a:rect l="l" t="t" r="r" b="b"/>
              <a:pathLst>
                <a:path w="67758" h="46322" extrusionOk="0">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89" name="Google Shape;489;p20"/>
            <p:cNvSpPr/>
            <p:nvPr/>
          </p:nvSpPr>
          <p:spPr>
            <a:xfrm>
              <a:off x="7042363" y="2426288"/>
              <a:ext cx="72448" cy="37330"/>
            </a:xfrm>
            <a:custGeom>
              <a:avLst/>
              <a:gdLst/>
              <a:ahLst/>
              <a:cxnLst/>
              <a:rect l="l" t="t" r="r" b="b"/>
              <a:pathLst>
                <a:path w="72448" h="37330" extrusionOk="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0" name="Google Shape;490;p20"/>
            <p:cNvSpPr/>
            <p:nvPr/>
          </p:nvSpPr>
          <p:spPr>
            <a:xfrm>
              <a:off x="7572853" y="2426826"/>
              <a:ext cx="71312" cy="38398"/>
            </a:xfrm>
            <a:custGeom>
              <a:avLst/>
              <a:gdLst/>
              <a:ahLst/>
              <a:cxnLst/>
              <a:rect l="l" t="t" r="r" b="b"/>
              <a:pathLst>
                <a:path w="71312" h="38398" extrusionOk="0">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1" name="Google Shape;491;p20"/>
            <p:cNvSpPr/>
            <p:nvPr/>
          </p:nvSpPr>
          <p:spPr>
            <a:xfrm>
              <a:off x="7563912" y="2313659"/>
              <a:ext cx="67253" cy="44597"/>
            </a:xfrm>
            <a:custGeom>
              <a:avLst/>
              <a:gdLst/>
              <a:ahLst/>
              <a:cxnLst/>
              <a:rect l="l" t="t" r="r" b="b"/>
              <a:pathLst>
                <a:path w="67253" h="44597" extrusionOk="0">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2" name="Google Shape;492;p20"/>
            <p:cNvSpPr/>
            <p:nvPr/>
          </p:nvSpPr>
          <p:spPr>
            <a:xfrm>
              <a:off x="7509084" y="2210148"/>
              <a:ext cx="63768" cy="58969"/>
            </a:xfrm>
            <a:custGeom>
              <a:avLst/>
              <a:gdLst/>
              <a:ahLst/>
              <a:cxnLst/>
              <a:rect l="l" t="t" r="r" b="b"/>
              <a:pathLst>
                <a:path w="63768" h="58969" extrusionOk="0">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3" name="Google Shape;493;p20"/>
            <p:cNvSpPr/>
            <p:nvPr/>
          </p:nvSpPr>
          <p:spPr>
            <a:xfrm>
              <a:off x="7425430" y="2137807"/>
              <a:ext cx="49712" cy="69597"/>
            </a:xfrm>
            <a:custGeom>
              <a:avLst/>
              <a:gdLst/>
              <a:ahLst/>
              <a:cxnLst/>
              <a:rect l="l" t="t" r="r" b="b"/>
              <a:pathLst>
                <a:path w="49712" h="69597" extrusionOk="0">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4" name="Google Shape;494;p20"/>
            <p:cNvSpPr/>
            <p:nvPr/>
          </p:nvSpPr>
          <p:spPr>
            <a:xfrm>
              <a:off x="6615628" y="2654475"/>
              <a:ext cx="1066935" cy="463526"/>
            </a:xfrm>
            <a:custGeom>
              <a:avLst/>
              <a:gdLst/>
              <a:ahLst/>
              <a:cxnLst/>
              <a:rect l="l" t="t" r="r" b="b"/>
              <a:pathLst>
                <a:path w="1066935" h="463526" extrusionOk="0">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95" name="Google Shape;495;p20"/>
          <p:cNvGrpSpPr/>
          <p:nvPr/>
        </p:nvGrpSpPr>
        <p:grpSpPr>
          <a:xfrm>
            <a:off x="1673244" y="1838548"/>
            <a:ext cx="656077" cy="655963"/>
            <a:chOff x="3258209" y="1217582"/>
            <a:chExt cx="4712093" cy="4711281"/>
          </a:xfrm>
        </p:grpSpPr>
        <p:sp>
          <p:nvSpPr>
            <p:cNvPr id="496" name="Google Shape;496;p20"/>
            <p:cNvSpPr/>
            <p:nvPr/>
          </p:nvSpPr>
          <p:spPr>
            <a:xfrm>
              <a:off x="3258209" y="1217582"/>
              <a:ext cx="4712093" cy="4711281"/>
            </a:xfrm>
            <a:custGeom>
              <a:avLst/>
              <a:gdLst/>
              <a:ahLst/>
              <a:cxnLst/>
              <a:rect l="l" t="t" r="r" b="b"/>
              <a:pathLst>
                <a:path w="4712093" h="4711281" extrusionOk="0">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20"/>
            <p:cNvSpPr/>
            <p:nvPr/>
          </p:nvSpPr>
          <p:spPr>
            <a:xfrm>
              <a:off x="4321547" y="1521788"/>
              <a:ext cx="2432424" cy="1369773"/>
            </a:xfrm>
            <a:custGeom>
              <a:avLst/>
              <a:gdLst/>
              <a:ahLst/>
              <a:cxnLst/>
              <a:rect l="l" t="t" r="r" b="b"/>
              <a:pathLst>
                <a:path w="2432424" h="1369773" extrusionOk="0">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20"/>
            <p:cNvSpPr/>
            <p:nvPr/>
          </p:nvSpPr>
          <p:spPr>
            <a:xfrm>
              <a:off x="3564070" y="4360023"/>
              <a:ext cx="1346369" cy="1271701"/>
            </a:xfrm>
            <a:custGeom>
              <a:avLst/>
              <a:gdLst/>
              <a:ahLst/>
              <a:cxnLst/>
              <a:rect l="l" t="t" r="r" b="b"/>
              <a:pathLst>
                <a:path w="1346369" h="1271701" extrusionOk="0">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20"/>
            <p:cNvSpPr/>
            <p:nvPr/>
          </p:nvSpPr>
          <p:spPr>
            <a:xfrm>
              <a:off x="3563837" y="2991095"/>
              <a:ext cx="1345650" cy="1268459"/>
            </a:xfrm>
            <a:custGeom>
              <a:avLst/>
              <a:gdLst/>
              <a:ahLst/>
              <a:cxnLst/>
              <a:rect l="l" t="t" r="r" b="b"/>
              <a:pathLst>
                <a:path w="1345650" h="1268459" extrusionOk="0">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20"/>
            <p:cNvSpPr/>
            <p:nvPr/>
          </p:nvSpPr>
          <p:spPr>
            <a:xfrm>
              <a:off x="4932330" y="3349034"/>
              <a:ext cx="1818786" cy="146602"/>
            </a:xfrm>
            <a:custGeom>
              <a:avLst/>
              <a:gdLst/>
              <a:ahLst/>
              <a:cxnLst/>
              <a:rect l="l" t="t" r="r" b="b"/>
              <a:pathLst>
                <a:path w="1818786" h="146602" extrusionOk="0">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1" name="Google Shape;501;p20"/>
            <p:cNvSpPr/>
            <p:nvPr/>
          </p:nvSpPr>
          <p:spPr>
            <a:xfrm>
              <a:off x="4932330" y="3956389"/>
              <a:ext cx="1818786" cy="146602"/>
            </a:xfrm>
            <a:custGeom>
              <a:avLst/>
              <a:gdLst/>
              <a:ahLst/>
              <a:cxnLst/>
              <a:rect l="l" t="t" r="r" b="b"/>
              <a:pathLst>
                <a:path w="1818786" h="146602" extrusionOk="0">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2" name="Google Shape;502;p20"/>
            <p:cNvSpPr/>
            <p:nvPr/>
          </p:nvSpPr>
          <p:spPr>
            <a:xfrm>
              <a:off x="4933282" y="3653664"/>
              <a:ext cx="1515179" cy="146602"/>
            </a:xfrm>
            <a:custGeom>
              <a:avLst/>
              <a:gdLst/>
              <a:ahLst/>
              <a:cxnLst/>
              <a:rect l="l" t="t" r="r" b="b"/>
              <a:pathLst>
                <a:path w="1515179" h="146602" extrusionOk="0">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3" name="Google Shape;503;p20"/>
            <p:cNvSpPr/>
            <p:nvPr/>
          </p:nvSpPr>
          <p:spPr>
            <a:xfrm>
              <a:off x="4934233" y="4717010"/>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4" name="Google Shape;504;p20"/>
            <p:cNvSpPr/>
            <p:nvPr/>
          </p:nvSpPr>
          <p:spPr>
            <a:xfrm>
              <a:off x="4934233" y="5021639"/>
              <a:ext cx="828970" cy="144699"/>
            </a:xfrm>
            <a:custGeom>
              <a:avLst/>
              <a:gdLst/>
              <a:ahLst/>
              <a:cxnLst/>
              <a:rect l="l" t="t" r="r" b="b"/>
              <a:pathLst>
                <a:path w="828970" h="144699" extrusionOk="0">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5" name="Google Shape;505;p20"/>
            <p:cNvSpPr/>
            <p:nvPr/>
          </p:nvSpPr>
          <p:spPr>
            <a:xfrm>
              <a:off x="4933282" y="5325317"/>
              <a:ext cx="829922" cy="145650"/>
            </a:xfrm>
            <a:custGeom>
              <a:avLst/>
              <a:gdLst/>
              <a:ahLst/>
              <a:cxnLst/>
              <a:rect l="l" t="t" r="r" b="b"/>
              <a:pathLst>
                <a:path w="829922" h="145650" extrusionOk="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6" name="Google Shape;506;p20"/>
            <p:cNvSpPr/>
            <p:nvPr/>
          </p:nvSpPr>
          <p:spPr>
            <a:xfrm>
              <a:off x="6603596" y="3651760"/>
              <a:ext cx="146568" cy="148506"/>
            </a:xfrm>
            <a:custGeom>
              <a:avLst/>
              <a:gdLst/>
              <a:ahLst/>
              <a:cxnLst/>
              <a:rect l="l" t="t" r="r" b="b"/>
              <a:pathLst>
                <a:path w="146568" h="148506" extrusionOk="0">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7" name="Google Shape;507;p20"/>
            <p:cNvSpPr/>
            <p:nvPr/>
          </p:nvSpPr>
          <p:spPr>
            <a:xfrm>
              <a:off x="5996382" y="1982011"/>
              <a:ext cx="451127" cy="449328"/>
            </a:xfrm>
            <a:custGeom>
              <a:avLst/>
              <a:gdLst/>
              <a:ahLst/>
              <a:cxnLst/>
              <a:rect l="l" t="t" r="r" b="b"/>
              <a:pathLst>
                <a:path w="451127" h="449328" extrusionOk="0">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8" name="Google Shape;508;p20"/>
            <p:cNvSpPr/>
            <p:nvPr/>
          </p:nvSpPr>
          <p:spPr>
            <a:xfrm>
              <a:off x="5313028" y="1981059"/>
              <a:ext cx="449224" cy="451232"/>
            </a:xfrm>
            <a:custGeom>
              <a:avLst/>
              <a:gdLst/>
              <a:ahLst/>
              <a:cxnLst/>
              <a:rect l="l" t="t" r="r" b="b"/>
              <a:pathLst>
                <a:path w="449224" h="451232" extrusionOk="0">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9" name="Google Shape;509;p20"/>
            <p:cNvSpPr/>
            <p:nvPr/>
          </p:nvSpPr>
          <p:spPr>
            <a:xfrm>
              <a:off x="4629675" y="1981059"/>
              <a:ext cx="448272" cy="451232"/>
            </a:xfrm>
            <a:custGeom>
              <a:avLst/>
              <a:gdLst/>
              <a:ahLst/>
              <a:cxnLst/>
              <a:rect l="l" t="t" r="r" b="b"/>
              <a:pathLst>
                <a:path w="448272" h="451232" extrusionOk="0">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510" name="Google Shape;510;p20"/>
          <p:cNvGrpSpPr/>
          <p:nvPr/>
        </p:nvGrpSpPr>
        <p:grpSpPr>
          <a:xfrm>
            <a:off x="9447519" y="4215914"/>
            <a:ext cx="846408" cy="982307"/>
            <a:chOff x="2403525" y="3625384"/>
            <a:chExt cx="853935" cy="991043"/>
          </a:xfrm>
        </p:grpSpPr>
        <p:sp>
          <p:nvSpPr>
            <p:cNvPr id="511" name="Google Shape;511;p20"/>
            <p:cNvSpPr/>
            <p:nvPr/>
          </p:nvSpPr>
          <p:spPr>
            <a:xfrm>
              <a:off x="2403525" y="3625384"/>
              <a:ext cx="853935" cy="991043"/>
            </a:xfrm>
            <a:custGeom>
              <a:avLst/>
              <a:gdLst/>
              <a:ahLst/>
              <a:cxnLst/>
              <a:rect l="l" t="t" r="r" b="b"/>
              <a:pathLst>
                <a:path w="853935" h="991043" extrusionOk="0">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2" name="Google Shape;512;p20"/>
            <p:cNvSpPr/>
            <p:nvPr/>
          </p:nvSpPr>
          <p:spPr>
            <a:xfrm>
              <a:off x="2592262" y="4172728"/>
              <a:ext cx="170086" cy="102379"/>
            </a:xfrm>
            <a:custGeom>
              <a:avLst/>
              <a:gdLst/>
              <a:ahLst/>
              <a:cxnLst/>
              <a:rect l="l" t="t" r="r" b="b"/>
              <a:pathLst>
                <a:path w="170086" h="102379" extrusionOk="0">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3" name="Google Shape;513;p20"/>
            <p:cNvSpPr/>
            <p:nvPr/>
          </p:nvSpPr>
          <p:spPr>
            <a:xfrm>
              <a:off x="2779628" y="4206241"/>
              <a:ext cx="102434" cy="171023"/>
            </a:xfrm>
            <a:custGeom>
              <a:avLst/>
              <a:gdLst/>
              <a:ahLst/>
              <a:cxnLst/>
              <a:rect l="l" t="t" r="r" b="b"/>
              <a:pathLst>
                <a:path w="102434" h="171023" extrusionOk="0">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14" name="Google Shape;514;p20"/>
            <p:cNvSpPr/>
            <p:nvPr/>
          </p:nvSpPr>
          <p:spPr>
            <a:xfrm>
              <a:off x="2899237" y="4173246"/>
              <a:ext cx="169747" cy="101861"/>
            </a:xfrm>
            <a:custGeom>
              <a:avLst/>
              <a:gdLst/>
              <a:ahLst/>
              <a:cxnLst/>
              <a:rect l="l" t="t" r="r" b="b"/>
              <a:pathLst>
                <a:path w="169747" h="101861" extrusionOk="0">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515" name="Google Shape;515;p20"/>
          <p:cNvSpPr txBox="1"/>
          <p:nvPr/>
        </p:nvSpPr>
        <p:spPr>
          <a:xfrm>
            <a:off x="3536201" y="1969297"/>
            <a:ext cx="2112223" cy="16311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What factors do you think influence the bias in images generated by AI?</a:t>
            </a:r>
          </a:p>
        </p:txBody>
      </p:sp>
      <p:sp>
        <p:nvSpPr>
          <p:cNvPr id="516" name="Google Shape;516;p20"/>
          <p:cNvSpPr txBox="1"/>
          <p:nvPr/>
        </p:nvSpPr>
        <p:spPr>
          <a:xfrm>
            <a:off x="6229793" y="3243183"/>
            <a:ext cx="2026711" cy="193895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What lessons have you learned from this activity about how AIs ‘understand’ our instructions?</a:t>
            </a:r>
          </a:p>
        </p:txBody>
      </p:sp>
      <p:sp>
        <p:nvSpPr>
          <p:cNvPr id="517" name="Google Shape;517;p20"/>
          <p:cNvSpPr txBox="1"/>
          <p:nvPr/>
        </p:nvSpPr>
        <p:spPr>
          <a:xfrm>
            <a:off x="8742542" y="2494511"/>
            <a:ext cx="2218284" cy="70784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a:solidFill>
                  <a:schemeClr val="lt1"/>
                </a:solidFill>
                <a:latin typeface="Calibri"/>
                <a:ea typeface="Calibri"/>
                <a:cs typeface="Calibri"/>
                <a:sym typeface="Calibri"/>
              </a:rPr>
              <a:t>Do you think bias in AI is inevitable? </a:t>
            </a:r>
          </a:p>
        </p:txBody>
      </p:sp>
      <p:sp>
        <p:nvSpPr>
          <p:cNvPr id="4" name="Google Shape;302;p11">
            <a:extLst>
              <a:ext uri="{FF2B5EF4-FFF2-40B4-BE49-F238E27FC236}">
                <a16:creationId xmlns:a16="http://schemas.microsoft.com/office/drawing/2014/main" id="{804FB0EF-6492-773B-FDA8-31F17C54950D}"/>
              </a:ext>
            </a:extLst>
          </p:cNvPr>
          <p:cNvSpPr txBox="1">
            <a:spLocks/>
          </p:cNvSpPr>
          <p:nvPr/>
        </p:nvSpPr>
        <p:spPr>
          <a:xfrm>
            <a:off x="351369" y="311517"/>
            <a:ext cx="11461089"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lnSpc>
                <a:spcPct val="90000"/>
              </a:lnSpc>
              <a:buClr>
                <a:srgbClr val="653795"/>
              </a:buClr>
              <a:buSzPts val="3600"/>
            </a:pPr>
            <a:r>
              <a:rPr lang="en-US" sz="4800" b="1" dirty="0">
                <a:solidFill>
                  <a:srgbClr val="ED8623"/>
                </a:solidFill>
                <a:latin typeface="Calibri" panose="020F0502020204030204" pitchFamily="34" charset="0"/>
                <a:ea typeface="Calibri" panose="020F0502020204030204" pitchFamily="34" charset="0"/>
                <a:cs typeface="Calibri" panose="020F0502020204030204" pitchFamily="34" charset="0"/>
              </a:rPr>
              <a:t>Feedback session</a:t>
            </a:r>
          </a:p>
        </p:txBody>
      </p:sp>
    </p:spTree>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66">
          <a:extLst>
            <a:ext uri="{FF2B5EF4-FFF2-40B4-BE49-F238E27FC236}">
              <a16:creationId xmlns:a16="http://schemas.microsoft.com/office/drawing/2014/main" id="{5AB24AD3-5C26-9C37-FA3E-A5AA880E5388}"/>
            </a:ext>
          </a:extLst>
        </p:cNvPr>
        <p:cNvGrpSpPr/>
        <p:nvPr/>
      </p:nvGrpSpPr>
      <p:grpSpPr>
        <a:xfrm>
          <a:off x="0" y="0"/>
          <a:ext cx="0" cy="0"/>
          <a:chOff x="0" y="0"/>
          <a:chExt cx="0" cy="0"/>
        </a:xfrm>
      </p:grpSpPr>
      <p:sp>
        <p:nvSpPr>
          <p:cNvPr id="267" name="Google Shape;267;p7">
            <a:extLst>
              <a:ext uri="{FF2B5EF4-FFF2-40B4-BE49-F238E27FC236}">
                <a16:creationId xmlns:a16="http://schemas.microsoft.com/office/drawing/2014/main" id="{B444D775-0820-8DA6-7676-DA4E7FA427BA}"/>
              </a:ext>
            </a:extLst>
          </p:cNvPr>
          <p:cNvSpPr txBox="1">
            <a:spLocks noGrp="1"/>
          </p:cNvSpPr>
          <p:nvPr>
            <p:ph type="body" idx="1"/>
          </p:nvPr>
        </p:nvSpPr>
        <p:spPr>
          <a:xfrm>
            <a:off x="590309" y="2501179"/>
            <a:ext cx="461772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Recap and Key terms</a:t>
            </a:r>
            <a:endParaRPr dirty="0"/>
          </a:p>
        </p:txBody>
      </p:sp>
      <p:sp>
        <p:nvSpPr>
          <p:cNvPr id="268" name="Google Shape;268;p7">
            <a:extLst>
              <a:ext uri="{FF2B5EF4-FFF2-40B4-BE49-F238E27FC236}">
                <a16:creationId xmlns:a16="http://schemas.microsoft.com/office/drawing/2014/main" id="{1E2389FF-EEB3-D448-CA0C-8C9A13E3041B}"/>
              </a:ext>
            </a:extLst>
          </p:cNvPr>
          <p:cNvSpPr txBox="1">
            <a:spLocks noGrp="1"/>
          </p:cNvSpPr>
          <p:nvPr>
            <p:ph type="body" idx="2"/>
          </p:nvPr>
        </p:nvSpPr>
        <p:spPr>
          <a:xfrm>
            <a:off x="352931" y="121300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pic>
        <p:nvPicPr>
          <p:cNvPr id="4" name="Picture Placeholder 7">
            <a:extLst>
              <a:ext uri="{FF2B5EF4-FFF2-40B4-BE49-F238E27FC236}">
                <a16:creationId xmlns:a16="http://schemas.microsoft.com/office/drawing/2014/main" id="{763720F3-3082-C91B-7232-2170C6D7391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635270" y="1729840"/>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pic>
        <p:nvPicPr>
          <p:cNvPr id="270" name="Google Shape;270;p7">
            <a:extLst>
              <a:ext uri="{FF2B5EF4-FFF2-40B4-BE49-F238E27FC236}">
                <a16:creationId xmlns:a16="http://schemas.microsoft.com/office/drawing/2014/main" id="{01F436AC-BE7E-0FF9-E919-DA97859ADA81}"/>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7398141">
            <a:off x="9081912" y="284029"/>
            <a:ext cx="5127676" cy="4367161"/>
          </a:xfrm>
          <a:prstGeom prst="rect">
            <a:avLst/>
          </a:prstGeom>
          <a:noFill/>
          <a:ln>
            <a:noFill/>
          </a:ln>
        </p:spPr>
      </p:pic>
    </p:spTree>
    <p:extLst>
      <p:ext uri="{BB962C8B-B14F-4D97-AF65-F5344CB8AC3E}">
        <p14:creationId xmlns:p14="http://schemas.microsoft.com/office/powerpoint/2010/main" val="160114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cle: Hollow 3">
            <a:extLst>
              <a:ext uri="{FF2B5EF4-FFF2-40B4-BE49-F238E27FC236}">
                <a16:creationId xmlns:a16="http://schemas.microsoft.com/office/drawing/2014/main" id="{8A4DDFD7-BA25-4A42-F984-112440FB2AA6}"/>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 Placeholder 2">
            <a:extLst>
              <a:ext uri="{FF2B5EF4-FFF2-40B4-BE49-F238E27FC236}">
                <a16:creationId xmlns:a16="http://schemas.microsoft.com/office/drawing/2014/main" id="{D1D99089-CF51-ADD8-8B36-D4AB7D0C0888}"/>
              </a:ext>
            </a:extLst>
          </p:cNvPr>
          <p:cNvSpPr txBox="1">
            <a:spLocks/>
          </p:cNvSpPr>
          <p:nvPr/>
        </p:nvSpPr>
        <p:spPr>
          <a:xfrm>
            <a:off x="1518968" y="2858825"/>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B2391DAB-9C6F-D6F0-166E-EC16DF30F995}"/>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1665AC65-AC4D-9CB7-31B6-1E3EF3D29606}"/>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306D24EE-4730-CAC1-48C3-678E824C0D59}"/>
              </a:ext>
            </a:extLst>
          </p:cNvPr>
          <p:cNvSpPr/>
          <p:nvPr/>
        </p:nvSpPr>
        <p:spPr>
          <a:xfrm>
            <a:off x="691105" y="926145"/>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916C78D-AA4E-ADD2-0BAF-7C2528926869}"/>
              </a:ext>
            </a:extLst>
          </p:cNvPr>
          <p:cNvSpPr>
            <a:spLocks noGrp="1"/>
          </p:cNvSpPr>
          <p:nvPr>
            <p:ph type="body" sz="quarter" idx="48"/>
          </p:nvPr>
        </p:nvSpPr>
        <p:spPr>
          <a:xfrm>
            <a:off x="897551" y="1273575"/>
            <a:ext cx="1448242" cy="570175"/>
          </a:xfrm>
        </p:spPr>
        <p:txBody>
          <a:bodyPr/>
          <a:lstStyle/>
          <a:p>
            <a:r>
              <a:rPr lang="en-GB" sz="4000" b="1" dirty="0">
                <a:solidFill>
                  <a:schemeClr val="bg1"/>
                </a:solidFill>
              </a:rPr>
              <a:t>   1</a:t>
            </a:r>
          </a:p>
        </p:txBody>
      </p:sp>
      <p:sp>
        <p:nvSpPr>
          <p:cNvPr id="9" name="Text Placeholder 1">
            <a:extLst>
              <a:ext uri="{FF2B5EF4-FFF2-40B4-BE49-F238E27FC236}">
                <a16:creationId xmlns:a16="http://schemas.microsoft.com/office/drawing/2014/main" id="{BAF0CAAD-6619-4AC4-38B5-0E3925B9E54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Definition of Ethics</a:t>
            </a:r>
          </a:p>
          <a:p>
            <a:endParaRPr lang="en-GB" sz="2400" dirty="0">
              <a:solidFill>
                <a:srgbClr val="282666"/>
              </a:solidFill>
            </a:endParaRPr>
          </a:p>
          <a:p>
            <a:r>
              <a:rPr lang="en-GB" sz="2400" b="0" dirty="0">
                <a:solidFill>
                  <a:srgbClr val="282666"/>
                </a:solidFill>
              </a:rPr>
              <a:t>Ethics refers to the principles that guide our decision-making about what is right or wrong, good or bad. It shapes individual behaviour, societal norms, and professional practices.</a:t>
            </a:r>
            <a:endParaRPr lang="en-US" sz="2400" b="0" dirty="0">
              <a:solidFill>
                <a:srgbClr val="282666"/>
              </a:solidFill>
            </a:endParaRPr>
          </a:p>
        </p:txBody>
      </p:sp>
      <p:sp>
        <p:nvSpPr>
          <p:cNvPr id="2" name="Google Shape;267;p7">
            <a:extLst>
              <a:ext uri="{FF2B5EF4-FFF2-40B4-BE49-F238E27FC236}">
                <a16:creationId xmlns:a16="http://schemas.microsoft.com/office/drawing/2014/main" id="{BE6115F3-2DA3-9391-EE83-25EE72044C4D}"/>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What is Ethics?</a:t>
            </a:r>
          </a:p>
        </p:txBody>
      </p:sp>
    </p:spTree>
    <p:extLst>
      <p:ext uri="{BB962C8B-B14F-4D97-AF65-F5344CB8AC3E}">
        <p14:creationId xmlns:p14="http://schemas.microsoft.com/office/powerpoint/2010/main" val="271259868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7AD49-8FB4-E90C-EB08-B656DC4AC486}"/>
              </a:ext>
            </a:extLst>
          </p:cNvPr>
          <p:cNvSpPr>
            <a:spLocks noGrp="1"/>
          </p:cNvSpPr>
          <p:nvPr>
            <p:ph type="body" idx="1"/>
          </p:nvPr>
        </p:nvSpPr>
        <p:spPr>
          <a:xfrm>
            <a:off x="341181" y="1270662"/>
            <a:ext cx="11158765" cy="6303971"/>
          </a:xfrm>
        </p:spPr>
        <p:txBody>
          <a:bodyPr/>
          <a:lstStyle/>
          <a:p>
            <a:pPr marL="571500" indent="-342900">
              <a:buFont typeface="Arial" panose="020B0604020202020204" pitchFamily="34" charset="0"/>
              <a:buChar char="•"/>
            </a:pPr>
            <a:r>
              <a:rPr lang="en-GB" b="1" dirty="0"/>
              <a:t>Ethics</a:t>
            </a:r>
            <a:r>
              <a:rPr lang="en-GB" dirty="0"/>
              <a:t> – Principles that guide decisions about what is right or wrong.</a:t>
            </a:r>
          </a:p>
          <a:p>
            <a:pPr marL="571500" indent="-342900">
              <a:buFont typeface="Arial" panose="020B0604020202020204" pitchFamily="34" charset="0"/>
              <a:buChar char="•"/>
            </a:pPr>
            <a:r>
              <a:rPr lang="en-GB" b="1" dirty="0"/>
              <a:t>AI Ethics </a:t>
            </a:r>
            <a:r>
              <a:rPr lang="en-GB" dirty="0"/>
              <a:t>– Ensuring AI is designed and used fairly, transparently, and responsibly.</a:t>
            </a:r>
          </a:p>
          <a:p>
            <a:pPr marL="571500" indent="-342900">
              <a:buFont typeface="Arial" panose="020B0604020202020204" pitchFamily="34" charset="0"/>
              <a:buChar char="•"/>
            </a:pPr>
            <a:r>
              <a:rPr lang="en-GB" b="1" dirty="0"/>
              <a:t>Bias </a:t>
            </a:r>
            <a:r>
              <a:rPr lang="en-GB" dirty="0"/>
              <a:t>– Unfair or unbalanced views that can appear in AI due to its training data.</a:t>
            </a:r>
          </a:p>
          <a:p>
            <a:pPr marL="571500" indent="-342900">
              <a:buFont typeface="Arial" panose="020B0604020202020204" pitchFamily="34" charset="0"/>
              <a:buChar char="•"/>
            </a:pPr>
            <a:r>
              <a:rPr lang="en-GB" b="1" dirty="0"/>
              <a:t>Stereotype</a:t>
            </a:r>
            <a:r>
              <a:rPr lang="en-GB" dirty="0"/>
              <a:t> – A fixed idea about a group of people that may not be true or fair.</a:t>
            </a:r>
          </a:p>
          <a:p>
            <a:pPr marL="571500" indent="-342900">
              <a:buFont typeface="Arial" panose="020B0604020202020204" pitchFamily="34" charset="0"/>
              <a:buChar char="•"/>
            </a:pPr>
            <a:r>
              <a:rPr lang="en-GB" b="1" dirty="0"/>
              <a:t>Representation</a:t>
            </a:r>
            <a:r>
              <a:rPr lang="en-GB" dirty="0"/>
              <a:t> – Who is shown (or missing) in media or AI-generated content.</a:t>
            </a:r>
          </a:p>
          <a:p>
            <a:pPr marL="571500" indent="-342900">
              <a:buFont typeface="Arial" panose="020B0604020202020204" pitchFamily="34" charset="0"/>
              <a:buChar char="•"/>
            </a:pPr>
            <a:r>
              <a:rPr lang="en-GB" b="1" dirty="0"/>
              <a:t>Prompt</a:t>
            </a:r>
            <a:r>
              <a:rPr lang="en-GB" dirty="0"/>
              <a:t> – The instruction or question given to an AI tool to generate a response.</a:t>
            </a:r>
          </a:p>
          <a:p>
            <a:pPr marL="571500" indent="-342900">
              <a:buFont typeface="Arial" panose="020B0604020202020204" pitchFamily="34" charset="0"/>
              <a:buChar char="•"/>
            </a:pPr>
            <a:r>
              <a:rPr lang="en-GB" b="1" dirty="0"/>
              <a:t>Algorithm</a:t>
            </a:r>
            <a:r>
              <a:rPr lang="en-GB" dirty="0"/>
              <a:t> – A set of rules AI systems follow to make decisions or create content.</a:t>
            </a:r>
          </a:p>
          <a:p>
            <a:pPr marL="571500" indent="-342900">
              <a:buFont typeface="Arial" panose="020B0604020202020204" pitchFamily="34" charset="0"/>
              <a:buChar char="•"/>
            </a:pPr>
            <a:r>
              <a:rPr lang="en-GB" b="1" dirty="0"/>
              <a:t>Transparency</a:t>
            </a:r>
            <a:r>
              <a:rPr lang="en-GB" dirty="0"/>
              <a:t> – Clear understanding of how AI makes decisions.</a:t>
            </a:r>
          </a:p>
          <a:p>
            <a:pPr marL="571500" indent="-342900">
              <a:buFont typeface="Arial" panose="020B0604020202020204" pitchFamily="34" charset="0"/>
              <a:buChar char="•"/>
            </a:pPr>
            <a:r>
              <a:rPr lang="en-GB" b="1" dirty="0"/>
              <a:t>Privacy</a:t>
            </a:r>
            <a:r>
              <a:rPr lang="en-GB" dirty="0"/>
              <a:t> – Protecting personal data and ensuring it’s used responsibly.</a:t>
            </a:r>
          </a:p>
        </p:txBody>
      </p:sp>
      <p:sp>
        <p:nvSpPr>
          <p:cNvPr id="3" name="Text Placeholder 2">
            <a:extLst>
              <a:ext uri="{FF2B5EF4-FFF2-40B4-BE49-F238E27FC236}">
                <a16:creationId xmlns:a16="http://schemas.microsoft.com/office/drawing/2014/main" id="{E3FA8770-6D91-D1EB-42AE-189DF650B076}"/>
              </a:ext>
            </a:extLst>
          </p:cNvPr>
          <p:cNvSpPr>
            <a:spLocks noGrp="1"/>
          </p:cNvSpPr>
          <p:nvPr>
            <p:ph type="body" idx="2"/>
          </p:nvPr>
        </p:nvSpPr>
        <p:spPr>
          <a:xfrm>
            <a:off x="692054" y="123650"/>
            <a:ext cx="10614687" cy="803654"/>
          </a:xfrm>
        </p:spPr>
        <p:txBody>
          <a:bodyPr/>
          <a:lstStyle/>
          <a:p>
            <a:r>
              <a:rPr lang="en-GB" dirty="0"/>
              <a:t>Key terms to remember!!</a:t>
            </a:r>
          </a:p>
        </p:txBody>
      </p:sp>
    </p:spTree>
    <p:extLst>
      <p:ext uri="{BB962C8B-B14F-4D97-AF65-F5344CB8AC3E}">
        <p14:creationId xmlns:p14="http://schemas.microsoft.com/office/powerpoint/2010/main" val="2286779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7" name="Google Shape;687;p22"/>
          <p:cNvSpPr txBox="1">
            <a:spLocks noGrp="1"/>
          </p:cNvSpPr>
          <p:nvPr>
            <p:ph type="body" idx="3"/>
          </p:nvPr>
        </p:nvSpPr>
        <p:spPr>
          <a:xfrm>
            <a:off x="603661" y="4708722"/>
            <a:ext cx="4414577" cy="67934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800"/>
              <a:buNone/>
            </a:pPr>
            <a:r>
              <a:rPr lang="en-US" dirty="0"/>
              <a:t>www.</a:t>
            </a:r>
            <a:r>
              <a:rPr lang="en-US" b="1" dirty="0"/>
              <a:t>headstart-ai.</a:t>
            </a:r>
            <a:r>
              <a:rPr lang="en-US" dirty="0"/>
              <a:t>eu</a:t>
            </a:r>
            <a:endParaRPr dirty="0"/>
          </a:p>
        </p:txBody>
      </p:sp>
      <p:grpSp>
        <p:nvGrpSpPr>
          <p:cNvPr id="688" name="Google Shape;688;p22"/>
          <p:cNvGrpSpPr/>
          <p:nvPr/>
        </p:nvGrpSpPr>
        <p:grpSpPr>
          <a:xfrm>
            <a:off x="10460162" y="4708721"/>
            <a:ext cx="429017" cy="429017"/>
            <a:chOff x="1950027" y="2499889"/>
            <a:chExt cx="850463" cy="850463"/>
          </a:xfrm>
        </p:grpSpPr>
        <p:sp>
          <p:nvSpPr>
            <p:cNvPr id="689" name="Google Shape;689;p2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90" name="Google Shape;690;p22"/>
            <p:cNvGrpSpPr/>
            <p:nvPr/>
          </p:nvGrpSpPr>
          <p:grpSpPr>
            <a:xfrm>
              <a:off x="2107521" y="2657382"/>
              <a:ext cx="535476" cy="535477"/>
              <a:chOff x="2107521" y="2657382"/>
              <a:chExt cx="535476" cy="535477"/>
            </a:xfrm>
          </p:grpSpPr>
          <p:sp>
            <p:nvSpPr>
              <p:cNvPr id="691" name="Google Shape;691;p2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2" name="Google Shape;692;p2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3" name="Google Shape;693;p2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94" name="Google Shape;694;p22"/>
          <p:cNvGrpSpPr/>
          <p:nvPr/>
        </p:nvGrpSpPr>
        <p:grpSpPr>
          <a:xfrm>
            <a:off x="9401920" y="4708721"/>
            <a:ext cx="429017" cy="429017"/>
            <a:chOff x="-147782" y="2499889"/>
            <a:chExt cx="850463" cy="850463"/>
          </a:xfrm>
        </p:grpSpPr>
        <p:sp>
          <p:nvSpPr>
            <p:cNvPr id="695" name="Google Shape;695;p2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6" name="Google Shape;696;p22"/>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97" name="Google Shape;697;p22"/>
          <p:cNvGrpSpPr/>
          <p:nvPr/>
        </p:nvGrpSpPr>
        <p:grpSpPr>
          <a:xfrm>
            <a:off x="10988966" y="4708721"/>
            <a:ext cx="429017" cy="429017"/>
            <a:chOff x="2998302" y="2499889"/>
            <a:chExt cx="850463" cy="850463"/>
          </a:xfrm>
        </p:grpSpPr>
        <p:sp>
          <p:nvSpPr>
            <p:cNvPr id="698" name="Google Shape;698;p2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9" name="Google Shape;699;p2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700" name="Google Shape;700;p22"/>
          <p:cNvGrpSpPr/>
          <p:nvPr/>
        </p:nvGrpSpPr>
        <p:grpSpPr>
          <a:xfrm>
            <a:off x="8873117" y="4708721"/>
            <a:ext cx="429017" cy="429334"/>
            <a:chOff x="-1196056" y="2499889"/>
            <a:chExt cx="850463" cy="851092"/>
          </a:xfrm>
        </p:grpSpPr>
        <p:sp>
          <p:nvSpPr>
            <p:cNvPr id="701" name="Google Shape;701;p2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2" name="Google Shape;702;p2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03" name="Google Shape;703;p22"/>
          <p:cNvSpPr/>
          <p:nvPr/>
        </p:nvSpPr>
        <p:spPr>
          <a:xfrm>
            <a:off x="9931042" y="4708721"/>
            <a:ext cx="429017" cy="429017"/>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D862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704" name="Google Shape;704;p22" descr="World with solid fill"/>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9953814" y="4733863"/>
            <a:ext cx="376188" cy="376188"/>
          </a:xfrm>
          <a:prstGeom prst="rect">
            <a:avLst/>
          </a:prstGeom>
          <a:noFill/>
          <a:ln>
            <a:noFill/>
          </a:ln>
        </p:spPr>
      </p:pic>
      <p:pic>
        <p:nvPicPr>
          <p:cNvPr id="705" name="Google Shape;705;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rot="-1140275">
            <a:off x="5110733" y="5208550"/>
            <a:ext cx="5127676" cy="4367161"/>
          </a:xfrm>
          <a:prstGeom prst="rect">
            <a:avLst/>
          </a:prstGeom>
          <a:noFill/>
          <a:ln>
            <a:noFill/>
          </a:ln>
        </p:spPr>
      </p:pic>
    </p:spTree>
    <p:extLst>
      <p:ext uri="{BB962C8B-B14F-4D97-AF65-F5344CB8AC3E}">
        <p14:creationId xmlns:p14="http://schemas.microsoft.com/office/powerpoint/2010/main" val="347161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C0DEA-CDE5-1D9F-E741-BC38CDFEC10D}"/>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276509E5-269B-A16B-B597-47BED2E8A499}"/>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 name="Text Placeholder 2">
            <a:extLst>
              <a:ext uri="{FF2B5EF4-FFF2-40B4-BE49-F238E27FC236}">
                <a16:creationId xmlns:a16="http://schemas.microsoft.com/office/drawing/2014/main" id="{63AF3D4C-5B57-B632-9F87-290039648441}"/>
              </a:ext>
            </a:extLst>
          </p:cNvPr>
          <p:cNvSpPr txBox="1">
            <a:spLocks/>
          </p:cNvSpPr>
          <p:nvPr/>
        </p:nvSpPr>
        <p:spPr>
          <a:xfrm>
            <a:off x="1311483" y="422632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95A15929-8737-153E-5FA4-9C9AD3617AD9}"/>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1F4E68CF-82FE-C7E0-07A4-08E60C1C65F9}"/>
              </a:ext>
            </a:extLst>
          </p:cNvPr>
          <p:cNvSpPr/>
          <p:nvPr/>
        </p:nvSpPr>
        <p:spPr>
          <a:xfrm>
            <a:off x="1759742" y="2111221"/>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EC457EA5-EFA6-D01F-222D-A4FFA85F648F}"/>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AC56CC19-10D3-1221-F2C3-4B02246A54A7}"/>
              </a:ext>
            </a:extLst>
          </p:cNvPr>
          <p:cNvSpPr txBox="1">
            <a:spLocks/>
          </p:cNvSpPr>
          <p:nvPr/>
        </p:nvSpPr>
        <p:spPr>
          <a:xfrm>
            <a:off x="1893542" y="2462218"/>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10" name="Text Placeholder 1">
            <a:extLst>
              <a:ext uri="{FF2B5EF4-FFF2-40B4-BE49-F238E27FC236}">
                <a16:creationId xmlns:a16="http://schemas.microsoft.com/office/drawing/2014/main" id="{CF8AEDB4-A263-1572-925A-7CE043911DBD}"/>
              </a:ext>
            </a:extLst>
          </p:cNvPr>
          <p:cNvSpPr>
            <a:spLocks noGrp="1"/>
          </p:cNvSpPr>
          <p:nvPr>
            <p:ph type="body" sz="quarter" idx="30"/>
          </p:nvPr>
        </p:nvSpPr>
        <p:spPr>
          <a:xfrm>
            <a:off x="3560282" y="1415134"/>
            <a:ext cx="7320235" cy="3796953"/>
          </a:xfrm>
        </p:spPr>
        <p:txBody>
          <a:bodyPr/>
          <a:lstStyle/>
          <a:p>
            <a:r>
              <a:rPr lang="en-GB" sz="2400" dirty="0">
                <a:solidFill>
                  <a:srgbClr val="ED8623"/>
                </a:solidFill>
              </a:rPr>
              <a:t>Core Components</a:t>
            </a:r>
          </a:p>
          <a:p>
            <a:endParaRPr lang="en-GB" sz="2400" dirty="0">
              <a:solidFill>
                <a:srgbClr val="282666"/>
              </a:solidFill>
            </a:endParaRPr>
          </a:p>
          <a:p>
            <a:r>
              <a:rPr lang="en-GB" sz="2400" dirty="0">
                <a:solidFill>
                  <a:srgbClr val="282666"/>
                </a:solidFill>
              </a:rPr>
              <a:t>Morality: </a:t>
            </a:r>
            <a:r>
              <a:rPr lang="en-GB" sz="2400" b="0" dirty="0">
                <a:solidFill>
                  <a:srgbClr val="282666"/>
                </a:solidFill>
              </a:rPr>
              <a:t>Personal beliefs about right and wrong.</a:t>
            </a:r>
          </a:p>
          <a:p>
            <a:r>
              <a:rPr lang="en-GB" sz="2400" dirty="0">
                <a:solidFill>
                  <a:srgbClr val="282666"/>
                </a:solidFill>
              </a:rPr>
              <a:t>Values: </a:t>
            </a:r>
            <a:r>
              <a:rPr lang="en-GB" sz="2400" b="0" dirty="0">
                <a:solidFill>
                  <a:srgbClr val="282666"/>
                </a:solidFill>
              </a:rPr>
              <a:t>Priorities and standards individuals or societies deem important.</a:t>
            </a:r>
          </a:p>
          <a:p>
            <a:r>
              <a:rPr lang="en-GB" sz="2400" dirty="0">
                <a:solidFill>
                  <a:srgbClr val="282666"/>
                </a:solidFill>
              </a:rPr>
              <a:t>Principles: </a:t>
            </a:r>
            <a:r>
              <a:rPr lang="en-GB" sz="2400" b="0" dirty="0">
                <a:solidFill>
                  <a:srgbClr val="282666"/>
                </a:solidFill>
              </a:rPr>
              <a:t>Fundamental truths or rules that guide actions.</a:t>
            </a:r>
            <a:endParaRPr lang="en-US" sz="2400" b="0" dirty="0">
              <a:solidFill>
                <a:srgbClr val="282666"/>
              </a:solidFill>
            </a:endParaRPr>
          </a:p>
        </p:txBody>
      </p:sp>
      <p:sp>
        <p:nvSpPr>
          <p:cNvPr id="12" name="Google Shape;267;p7">
            <a:extLst>
              <a:ext uri="{FF2B5EF4-FFF2-40B4-BE49-F238E27FC236}">
                <a16:creationId xmlns:a16="http://schemas.microsoft.com/office/drawing/2014/main" id="{1F2C57A2-C089-D7AC-BFCE-DE4DD5921B90}"/>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What is Ethics?</a:t>
            </a:r>
          </a:p>
        </p:txBody>
      </p:sp>
    </p:spTree>
    <p:extLst>
      <p:ext uri="{BB962C8B-B14F-4D97-AF65-F5344CB8AC3E}">
        <p14:creationId xmlns:p14="http://schemas.microsoft.com/office/powerpoint/2010/main" val="355436105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16F41-DA08-6985-27BC-25671328210E}"/>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5AD97A16-3D48-FA36-A34C-BE0AA16477CB}"/>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 name="Text Placeholder 2">
            <a:extLst>
              <a:ext uri="{FF2B5EF4-FFF2-40B4-BE49-F238E27FC236}">
                <a16:creationId xmlns:a16="http://schemas.microsoft.com/office/drawing/2014/main" id="{D05D6F1C-1579-E466-1E75-F0A7D1A43174}"/>
              </a:ext>
            </a:extLst>
          </p:cNvPr>
          <p:cNvSpPr txBox="1">
            <a:spLocks/>
          </p:cNvSpPr>
          <p:nvPr/>
        </p:nvSpPr>
        <p:spPr>
          <a:xfrm>
            <a:off x="142335" y="5201070"/>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8" name="Oval 7">
            <a:extLst>
              <a:ext uri="{FF2B5EF4-FFF2-40B4-BE49-F238E27FC236}">
                <a16:creationId xmlns:a16="http://schemas.microsoft.com/office/drawing/2014/main" id="{FB64FBBB-ADD5-DD99-70B9-6871359EF3C0}"/>
              </a:ext>
            </a:extLst>
          </p:cNvPr>
          <p:cNvSpPr/>
          <p:nvPr/>
        </p:nvSpPr>
        <p:spPr>
          <a:xfrm>
            <a:off x="1651169" y="3890322"/>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05499A3C-6AA2-6D37-19F1-DBF6FB2A8341}"/>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E8A24A7B-CD71-0467-4FF4-2F6064887A80}"/>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979E2398-1A10-3031-F761-8CA8AAC97D3D}"/>
              </a:ext>
            </a:extLst>
          </p:cNvPr>
          <p:cNvSpPr txBox="1">
            <a:spLocks/>
          </p:cNvSpPr>
          <p:nvPr/>
        </p:nvSpPr>
        <p:spPr>
          <a:xfrm>
            <a:off x="1895376" y="4226319"/>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11" name="Text Placeholder 1">
            <a:extLst>
              <a:ext uri="{FF2B5EF4-FFF2-40B4-BE49-F238E27FC236}">
                <a16:creationId xmlns:a16="http://schemas.microsoft.com/office/drawing/2014/main" id="{27245CD5-42A7-0DEE-72C2-7F56ABEB3E46}"/>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Branches of Ethics</a:t>
            </a:r>
          </a:p>
          <a:p>
            <a:endParaRPr lang="en-GB" sz="2400" dirty="0">
              <a:solidFill>
                <a:srgbClr val="282666"/>
              </a:solidFill>
            </a:endParaRPr>
          </a:p>
          <a:p>
            <a:r>
              <a:rPr lang="en-GB" sz="2400" dirty="0">
                <a:solidFill>
                  <a:srgbClr val="282666"/>
                </a:solidFill>
              </a:rPr>
              <a:t>Personal Ethics: </a:t>
            </a:r>
            <a:r>
              <a:rPr lang="en-GB" sz="2400" b="0" dirty="0">
                <a:solidFill>
                  <a:srgbClr val="282666"/>
                </a:solidFill>
              </a:rPr>
              <a:t>How individuals act based on their beliefs.</a:t>
            </a:r>
          </a:p>
          <a:p>
            <a:r>
              <a:rPr lang="en-GB" sz="2400" dirty="0">
                <a:solidFill>
                  <a:srgbClr val="282666"/>
                </a:solidFill>
              </a:rPr>
              <a:t>Professional Ethics: </a:t>
            </a:r>
            <a:r>
              <a:rPr lang="en-GB" sz="2400" b="0" dirty="0">
                <a:solidFill>
                  <a:srgbClr val="282666"/>
                </a:solidFill>
              </a:rPr>
              <a:t>Rules and standards in workplaces or industries (e.g., medical ethics).Social Ethics: Collective actions and societal norms (e.g., justice, equality).</a:t>
            </a:r>
          </a:p>
          <a:p>
            <a:r>
              <a:rPr lang="en-GB" sz="2400" dirty="0">
                <a:solidFill>
                  <a:srgbClr val="282666"/>
                </a:solidFill>
              </a:rPr>
              <a:t>Environmental Ethics: </a:t>
            </a:r>
            <a:r>
              <a:rPr lang="en-GB" sz="2400" b="0" dirty="0">
                <a:solidFill>
                  <a:srgbClr val="282666"/>
                </a:solidFill>
              </a:rPr>
              <a:t>Responsibilities toward the planet and other species.</a:t>
            </a:r>
            <a:endParaRPr lang="en-US" sz="2400" b="0" dirty="0">
              <a:solidFill>
                <a:srgbClr val="282666"/>
              </a:solidFill>
            </a:endParaRPr>
          </a:p>
        </p:txBody>
      </p:sp>
      <p:sp>
        <p:nvSpPr>
          <p:cNvPr id="12" name="Google Shape;267;p7">
            <a:extLst>
              <a:ext uri="{FF2B5EF4-FFF2-40B4-BE49-F238E27FC236}">
                <a16:creationId xmlns:a16="http://schemas.microsoft.com/office/drawing/2014/main" id="{949A76AD-C4B7-025B-0EBC-52A477CF541E}"/>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What is Ethics?</a:t>
            </a:r>
          </a:p>
        </p:txBody>
      </p:sp>
    </p:spTree>
    <p:extLst>
      <p:ext uri="{BB962C8B-B14F-4D97-AF65-F5344CB8AC3E}">
        <p14:creationId xmlns:p14="http://schemas.microsoft.com/office/powerpoint/2010/main" val="3500747840"/>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71F0-8EB5-9B57-2627-14779BDDD021}"/>
            </a:ext>
          </a:extLst>
        </p:cNvPr>
        <p:cNvGrpSpPr/>
        <p:nvPr/>
      </p:nvGrpSpPr>
      <p:grpSpPr>
        <a:xfrm>
          <a:off x="0" y="0"/>
          <a:ext cx="0" cy="0"/>
          <a:chOff x="0" y="0"/>
          <a:chExt cx="0" cy="0"/>
        </a:xfrm>
      </p:grpSpPr>
      <p:sp>
        <p:nvSpPr>
          <p:cNvPr id="4" name="Circle: Hollow 3">
            <a:extLst>
              <a:ext uri="{FF2B5EF4-FFF2-40B4-BE49-F238E27FC236}">
                <a16:creationId xmlns:a16="http://schemas.microsoft.com/office/drawing/2014/main" id="{4D579AA8-78FA-9142-B421-1F3B64665CED}"/>
              </a:ext>
            </a:extLst>
          </p:cNvPr>
          <p:cNvSpPr/>
          <p:nvPr/>
        </p:nvSpPr>
        <p:spPr>
          <a:xfrm>
            <a:off x="-2230916" y="1182374"/>
            <a:ext cx="4990641" cy="4993447"/>
          </a:xfrm>
          <a:prstGeom prst="donut">
            <a:avLst/>
          </a:prstGeom>
          <a:solidFill>
            <a:srgbClr val="653795"/>
          </a:solidFill>
          <a:ln>
            <a:solidFill>
              <a:srgbClr val="6537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8" name="Oval 7">
            <a:extLst>
              <a:ext uri="{FF2B5EF4-FFF2-40B4-BE49-F238E27FC236}">
                <a16:creationId xmlns:a16="http://schemas.microsoft.com/office/drawing/2014/main" id="{191D2AF2-710F-BDCE-2179-C9F139574700}"/>
              </a:ext>
            </a:extLst>
          </p:cNvPr>
          <p:cNvSpPr/>
          <p:nvPr/>
        </p:nvSpPr>
        <p:spPr>
          <a:xfrm>
            <a:off x="598176" y="5107396"/>
            <a:ext cx="1448242" cy="1426632"/>
          </a:xfrm>
          <a:prstGeom prst="ellipse">
            <a:avLst/>
          </a:prstGeom>
          <a:solidFill>
            <a:srgbClr val="ED8623"/>
          </a:solidFill>
          <a:ln w="1270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2">
            <a:extLst>
              <a:ext uri="{FF2B5EF4-FFF2-40B4-BE49-F238E27FC236}">
                <a16:creationId xmlns:a16="http://schemas.microsoft.com/office/drawing/2014/main" id="{BC48B1D8-6F86-3F35-F3B0-B68BAA37F862}"/>
              </a:ext>
            </a:extLst>
          </p:cNvPr>
          <p:cNvSpPr>
            <a:spLocks noGrp="1"/>
          </p:cNvSpPr>
          <p:nvPr>
            <p:ph type="body" sz="quarter" idx="48"/>
          </p:nvPr>
        </p:nvSpPr>
        <p:spPr>
          <a:xfrm>
            <a:off x="311500" y="1541046"/>
            <a:ext cx="1448242" cy="570175"/>
          </a:xfrm>
        </p:spPr>
        <p:txBody>
          <a:bodyPr/>
          <a:lstStyle/>
          <a:p>
            <a:r>
              <a:rPr lang="en-GB" sz="4000" b="1" dirty="0">
                <a:solidFill>
                  <a:schemeClr val="bg1"/>
                </a:solidFill>
              </a:rPr>
              <a:t>    1</a:t>
            </a:r>
          </a:p>
        </p:txBody>
      </p:sp>
      <p:sp>
        <p:nvSpPr>
          <p:cNvPr id="5" name="Text Placeholder 2">
            <a:extLst>
              <a:ext uri="{FF2B5EF4-FFF2-40B4-BE49-F238E27FC236}">
                <a16:creationId xmlns:a16="http://schemas.microsoft.com/office/drawing/2014/main" id="{87834B54-2010-483C-EAB4-D3FF1AF59E01}"/>
              </a:ext>
            </a:extLst>
          </p:cNvPr>
          <p:cNvSpPr txBox="1">
            <a:spLocks/>
          </p:cNvSpPr>
          <p:nvPr/>
        </p:nvSpPr>
        <p:spPr>
          <a:xfrm>
            <a:off x="1452867" y="255566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2</a:t>
            </a:r>
          </a:p>
        </p:txBody>
      </p:sp>
      <p:sp>
        <p:nvSpPr>
          <p:cNvPr id="6" name="Text Placeholder 2">
            <a:extLst>
              <a:ext uri="{FF2B5EF4-FFF2-40B4-BE49-F238E27FC236}">
                <a16:creationId xmlns:a16="http://schemas.microsoft.com/office/drawing/2014/main" id="{D844BE2C-6ABE-A49C-70AD-B4CFD338D52E}"/>
              </a:ext>
            </a:extLst>
          </p:cNvPr>
          <p:cNvSpPr txBox="1">
            <a:spLocks/>
          </p:cNvSpPr>
          <p:nvPr/>
        </p:nvSpPr>
        <p:spPr>
          <a:xfrm>
            <a:off x="1452867" y="3966073"/>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3</a:t>
            </a:r>
          </a:p>
        </p:txBody>
      </p:sp>
      <p:sp>
        <p:nvSpPr>
          <p:cNvPr id="7" name="Text Placeholder 2">
            <a:extLst>
              <a:ext uri="{FF2B5EF4-FFF2-40B4-BE49-F238E27FC236}">
                <a16:creationId xmlns:a16="http://schemas.microsoft.com/office/drawing/2014/main" id="{760DD4A0-8D10-B8EB-3BA5-F3B2379F6DF6}"/>
              </a:ext>
            </a:extLst>
          </p:cNvPr>
          <p:cNvSpPr txBox="1">
            <a:spLocks/>
          </p:cNvSpPr>
          <p:nvPr/>
        </p:nvSpPr>
        <p:spPr>
          <a:xfrm>
            <a:off x="598176" y="5522991"/>
            <a:ext cx="1448242" cy="570175"/>
          </a:xfrm>
          <a:prstGeom prst="rect">
            <a:avLst/>
          </a:prstGeom>
        </p:spPr>
        <p:txBody>
          <a:bodyPr numCol="1" spcCol="288000" anchor="t">
            <a:noAutofit/>
          </a:bodyPr>
          <a:lstStyle>
            <a:lvl1pPr marL="0" indent="0" algn="l" defTabSz="3343281" rtl="0" eaLnBrk="1" latinLnBrk="0" hangingPunct="1">
              <a:lnSpc>
                <a:spcPct val="100000"/>
              </a:lnSpc>
              <a:spcBef>
                <a:spcPts val="0"/>
              </a:spcBef>
              <a:buFont typeface="Arial" panose="020B0604020202020204" pitchFamily="34" charset="0"/>
              <a:buNone/>
              <a:defRPr sz="2400" b="0" i="0" kern="1200">
                <a:solidFill>
                  <a:srgbClr val="243D83"/>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4000" b="1" dirty="0">
                <a:solidFill>
                  <a:schemeClr val="bg1"/>
                </a:solidFill>
              </a:rPr>
              <a:t>    4</a:t>
            </a:r>
          </a:p>
        </p:txBody>
      </p:sp>
      <p:sp>
        <p:nvSpPr>
          <p:cNvPr id="11" name="Text Placeholder 1">
            <a:extLst>
              <a:ext uri="{FF2B5EF4-FFF2-40B4-BE49-F238E27FC236}">
                <a16:creationId xmlns:a16="http://schemas.microsoft.com/office/drawing/2014/main" id="{BDCD5621-82A4-DDBF-3631-4A4AD10D9854}"/>
              </a:ext>
            </a:extLst>
          </p:cNvPr>
          <p:cNvSpPr txBox="1">
            <a:spLocks/>
          </p:cNvSpPr>
          <p:nvPr/>
        </p:nvSpPr>
        <p:spPr>
          <a:xfrm>
            <a:off x="3560282" y="1415134"/>
            <a:ext cx="7320235" cy="3796953"/>
          </a:xfrm>
          <a:prstGeom prst="rect">
            <a:avLst/>
          </a:prstGeom>
        </p:spPr>
        <p:txBody>
          <a:bodyPr>
            <a:noAutofit/>
          </a:bodyPr>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000000"/>
              </a:buClr>
              <a:buFont typeface="Arial"/>
              <a:buNone/>
              <a:defRPr sz="3600" b="1" i="0" u="none" strike="noStrike" cap="none">
                <a:solidFill>
                  <a:srgbClr val="F37321"/>
                </a:solidFill>
                <a:latin typeface="Calibri" panose="020F0502020204030204" pitchFamily="34" charset="0"/>
                <a:ea typeface="Open Sans" panose="020B0606030504020204" pitchFamily="34" charset="0"/>
                <a:cs typeface="Calibri" panose="020F0502020204030204" pitchFamily="34" charset="0"/>
                <a:sym typeface="Arial"/>
              </a:defRPr>
            </a:lvl1pPr>
            <a:lvl2pPr marL="609593" marR="0" lvl="1"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2pPr>
            <a:lvl3pPr marL="1219185" marR="0" lvl="2"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3pPr>
            <a:lvl4pPr marL="1828778" marR="0" lvl="3"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4pPr>
            <a:lvl5pPr marL="2438374" marR="0" lvl="4" indent="0" algn="l" rtl="0">
              <a:lnSpc>
                <a:spcPct val="100000"/>
              </a:lnSpc>
              <a:spcBef>
                <a:spcPts val="0"/>
              </a:spcBef>
              <a:spcAft>
                <a:spcPts val="0"/>
              </a:spcAft>
              <a:buClr>
                <a:srgbClr val="000000"/>
              </a:buClr>
              <a:buFont typeface="Arial"/>
              <a:buNone/>
              <a:defRPr sz="5161" b="0" i="0" u="none" strike="noStrike" cap="none">
                <a:solidFill>
                  <a:srgbClr val="011E3B"/>
                </a:solidFill>
                <a:latin typeface="Montserrat" pitchFamily="2" charset="77"/>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rgbClr val="ED8623"/>
                </a:solidFill>
              </a:rPr>
              <a:t>Why is Ethics important?</a:t>
            </a:r>
          </a:p>
          <a:p>
            <a:endParaRPr lang="en-GB" sz="2400" dirty="0">
              <a:solidFill>
                <a:srgbClr val="282666"/>
              </a:solidFill>
            </a:endParaRPr>
          </a:p>
          <a:p>
            <a:r>
              <a:rPr lang="en-GB" sz="2400" dirty="0">
                <a:solidFill>
                  <a:srgbClr val="282666"/>
                </a:solidFill>
              </a:rPr>
              <a:t>Builds Trust: </a:t>
            </a:r>
            <a:r>
              <a:rPr lang="en-GB" sz="2400" b="0" dirty="0">
                <a:solidFill>
                  <a:srgbClr val="282666"/>
                </a:solidFill>
              </a:rPr>
              <a:t>Ensures reliability and accountability in relationships and organisations.</a:t>
            </a:r>
          </a:p>
          <a:p>
            <a:r>
              <a:rPr lang="en-GB" sz="2400" dirty="0">
                <a:solidFill>
                  <a:srgbClr val="282666"/>
                </a:solidFill>
              </a:rPr>
              <a:t>Promotes Fairness: </a:t>
            </a:r>
            <a:r>
              <a:rPr lang="en-GB" sz="2400" b="0" dirty="0">
                <a:solidFill>
                  <a:srgbClr val="282666"/>
                </a:solidFill>
              </a:rPr>
              <a:t>Supports equality and justice in society.</a:t>
            </a:r>
          </a:p>
          <a:p>
            <a:r>
              <a:rPr lang="en-GB" sz="2400" dirty="0">
                <a:solidFill>
                  <a:srgbClr val="282666"/>
                </a:solidFill>
              </a:rPr>
              <a:t>Encourages Accountability: </a:t>
            </a:r>
            <a:r>
              <a:rPr lang="en-GB" sz="2400" b="0" dirty="0">
                <a:solidFill>
                  <a:srgbClr val="282666"/>
                </a:solidFill>
              </a:rPr>
              <a:t>Guides people and institutions to act responsibly.</a:t>
            </a:r>
          </a:p>
          <a:p>
            <a:r>
              <a:rPr lang="en-GB" sz="2400" dirty="0">
                <a:solidFill>
                  <a:srgbClr val="282666"/>
                </a:solidFill>
              </a:rPr>
              <a:t>Fosters Growth: </a:t>
            </a:r>
            <a:r>
              <a:rPr lang="en-GB" sz="2400" b="0" dirty="0">
                <a:solidFill>
                  <a:srgbClr val="282666"/>
                </a:solidFill>
              </a:rPr>
              <a:t>Drives progress by addressing moral dilemmas.</a:t>
            </a:r>
            <a:endParaRPr lang="en-US" sz="2400" b="0" dirty="0">
              <a:solidFill>
                <a:srgbClr val="282666"/>
              </a:solidFill>
            </a:endParaRPr>
          </a:p>
        </p:txBody>
      </p:sp>
      <p:sp>
        <p:nvSpPr>
          <p:cNvPr id="12" name="Google Shape;267;p7">
            <a:extLst>
              <a:ext uri="{FF2B5EF4-FFF2-40B4-BE49-F238E27FC236}">
                <a16:creationId xmlns:a16="http://schemas.microsoft.com/office/drawing/2014/main" id="{0DD0719F-288D-A1E0-39EC-39890C80D69B}"/>
              </a:ext>
            </a:extLst>
          </p:cNvPr>
          <p:cNvSpPr txBox="1">
            <a:spLocks/>
          </p:cNvSpPr>
          <p:nvPr/>
        </p:nvSpPr>
        <p:spPr>
          <a:xfrm>
            <a:off x="3560282" y="297134"/>
            <a:ext cx="6294122" cy="125802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90000"/>
              </a:lnSpc>
              <a:buClr>
                <a:schemeClr val="lt1"/>
              </a:buClr>
              <a:buSzPts val="4800"/>
            </a:pPr>
            <a:r>
              <a:rPr lang="en-US" sz="3600" b="1" dirty="0">
                <a:solidFill>
                  <a:srgbClr val="653795"/>
                </a:solidFill>
                <a:latin typeface="Calibri" panose="020F0502020204030204" pitchFamily="34" charset="0"/>
                <a:cs typeface="Calibri" panose="020F0502020204030204" pitchFamily="34" charset="0"/>
              </a:rPr>
              <a:t>What is Ethics?</a:t>
            </a:r>
          </a:p>
        </p:txBody>
      </p:sp>
    </p:spTree>
    <p:extLst>
      <p:ext uri="{BB962C8B-B14F-4D97-AF65-F5344CB8AC3E}">
        <p14:creationId xmlns:p14="http://schemas.microsoft.com/office/powerpoint/2010/main" val="78259501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962AB-F1F2-00E1-0258-F5B679E95C93}"/>
              </a:ext>
            </a:extLst>
          </p:cNvPr>
          <p:cNvSpPr>
            <a:spLocks noGrp="1"/>
          </p:cNvSpPr>
          <p:nvPr>
            <p:ph type="body" idx="1"/>
          </p:nvPr>
        </p:nvSpPr>
        <p:spPr>
          <a:xfrm>
            <a:off x="7845373" y="574908"/>
            <a:ext cx="3881120" cy="1049221"/>
          </a:xfrm>
        </p:spPr>
        <p:txBody>
          <a:bodyPr/>
          <a:lstStyle/>
          <a:p>
            <a:r>
              <a:rPr lang="en-GB" sz="3600" b="1" dirty="0"/>
              <a:t>Ethical decision making</a:t>
            </a:r>
          </a:p>
        </p:txBody>
      </p:sp>
      <p:sp>
        <p:nvSpPr>
          <p:cNvPr id="4" name="Text Placeholder 3">
            <a:extLst>
              <a:ext uri="{FF2B5EF4-FFF2-40B4-BE49-F238E27FC236}">
                <a16:creationId xmlns:a16="http://schemas.microsoft.com/office/drawing/2014/main" id="{84921238-AA7A-CF61-376C-3DAB1A4931B3}"/>
              </a:ext>
            </a:extLst>
          </p:cNvPr>
          <p:cNvSpPr>
            <a:spLocks noGrp="1"/>
          </p:cNvSpPr>
          <p:nvPr>
            <p:ph type="body" idx="3"/>
          </p:nvPr>
        </p:nvSpPr>
        <p:spPr>
          <a:xfrm>
            <a:off x="838570" y="4493361"/>
            <a:ext cx="10755843" cy="1235941"/>
          </a:xfrm>
        </p:spPr>
        <p:txBody>
          <a:bodyPr/>
          <a:lstStyle/>
          <a:p>
            <a:r>
              <a:rPr lang="en-GB" dirty="0"/>
              <a:t>Is it right?</a:t>
            </a:r>
          </a:p>
          <a:p>
            <a:r>
              <a:rPr lang="en-GB" dirty="0"/>
              <a:t>Is it fair?</a:t>
            </a:r>
          </a:p>
          <a:p>
            <a:r>
              <a:rPr lang="en-GB" dirty="0"/>
              <a:t>Does it respect others?</a:t>
            </a:r>
          </a:p>
          <a:p>
            <a:r>
              <a:rPr lang="en-GB" dirty="0"/>
              <a:t>What are the consequences?</a:t>
            </a:r>
          </a:p>
        </p:txBody>
      </p:sp>
      <p:pic>
        <p:nvPicPr>
          <p:cNvPr id="7" name="Picture 6">
            <a:extLst>
              <a:ext uri="{FF2B5EF4-FFF2-40B4-BE49-F238E27FC236}">
                <a16:creationId xmlns:a16="http://schemas.microsoft.com/office/drawing/2014/main" id="{7B2C7793-553A-A41B-2E67-1EE535019258}"/>
              </a:ext>
            </a:extLst>
          </p:cNvPr>
          <p:cNvPicPr>
            <a:picLocks noChangeAspect="1"/>
          </p:cNvPicPr>
          <p:nvPr/>
        </p:nvPicPr>
        <p:blipFill>
          <a:blip r:embed="rId2"/>
          <a:stretch>
            <a:fillRect/>
          </a:stretch>
        </p:blipFill>
        <p:spPr>
          <a:xfrm>
            <a:off x="-86359" y="-1178913"/>
            <a:ext cx="6858000" cy="6858000"/>
          </a:xfrm>
          <a:prstGeom prst="rect">
            <a:avLst/>
          </a:prstGeom>
        </p:spPr>
      </p:pic>
      <p:sp>
        <p:nvSpPr>
          <p:cNvPr id="8" name="Text Placeholder 1">
            <a:extLst>
              <a:ext uri="{FF2B5EF4-FFF2-40B4-BE49-F238E27FC236}">
                <a16:creationId xmlns:a16="http://schemas.microsoft.com/office/drawing/2014/main" id="{AB049064-8F03-D2A8-BD62-1A41BF669214}"/>
              </a:ext>
            </a:extLst>
          </p:cNvPr>
          <p:cNvSpPr txBox="1">
            <a:spLocks/>
          </p:cNvSpPr>
          <p:nvPr/>
        </p:nvSpPr>
        <p:spPr>
          <a:xfrm>
            <a:off x="8961120" y="2009524"/>
            <a:ext cx="2765373" cy="1049221"/>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r" rtl="0">
              <a:lnSpc>
                <a:spcPct val="90000"/>
              </a:lnSpc>
              <a:spcBef>
                <a:spcPts val="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GB" dirty="0"/>
              <a:t>Key Questions to ask!!</a:t>
            </a:r>
          </a:p>
        </p:txBody>
      </p:sp>
    </p:spTree>
    <p:extLst>
      <p:ext uri="{BB962C8B-B14F-4D97-AF65-F5344CB8AC3E}">
        <p14:creationId xmlns:p14="http://schemas.microsoft.com/office/powerpoint/2010/main" val="199186174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cd0d43f-31f3-4c96-8ab6-63ba6eabab9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BA05074AC3484A9F903DEE4EAD40F8" ma:contentTypeVersion="6" ma:contentTypeDescription="Create a new document." ma:contentTypeScope="" ma:versionID="144c39bd3303653cd7041109168b761a">
  <xsd:schema xmlns:xsd="http://www.w3.org/2001/XMLSchema" xmlns:xs="http://www.w3.org/2001/XMLSchema" xmlns:p="http://schemas.microsoft.com/office/2006/metadata/properties" xmlns:ns3="6cd0d43f-31f3-4c96-8ab6-63ba6eabab94" targetNamespace="http://schemas.microsoft.com/office/2006/metadata/properties" ma:root="true" ma:fieldsID="dd6f4c19f30646a78804ad78503bb780" ns3:_="">
    <xsd:import namespace="6cd0d43f-31f3-4c96-8ab6-63ba6eabab94"/>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d0d43f-31f3-4c96-8ab6-63ba6eabab94"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8930EA0-E774-4970-9543-38A5D13C89DC}">
  <ds:schemaRefs>
    <ds:schemaRef ds:uri="6cd0d43f-31f3-4c96-8ab6-63ba6eabab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01796424-D2AD-4C14-AC96-791384E23246}">
  <ds:schemaRefs>
    <ds:schemaRef ds:uri="6cd0d43f-31f3-4c96-8ab6-63ba6eabab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86A3D814-925E-48EA-A401-1E4A6D3123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10310</TotalTime>
  <Words>2430</Words>
  <Application>Microsoft Office PowerPoint</Application>
  <PresentationFormat>Widescreen</PresentationFormat>
  <Paragraphs>329</Paragraphs>
  <Slides>51</Slides>
  <Notes>30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Montserrat Light</vt:lpstr>
      <vt:lpstr>Calibri</vt:lpstr>
      <vt:lpstr>Montserrat</vt:lpstr>
      <vt:lpstr>Arial</vt:lpstr>
      <vt:lpstr>Arial,Sans-Serif</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Paula Whyte ( Momentum Consulting )</cp:lastModifiedBy>
  <cp:revision>24</cp:revision>
  <dcterms:created xsi:type="dcterms:W3CDTF">2020-10-14T13:32:04Z</dcterms:created>
  <dcterms:modified xsi:type="dcterms:W3CDTF">2025-07-24T09:48:36Z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0x01010095BA05074AC3484A9F903DEE4EAD40F8</vt:lpwstr>
  </property>
</Properties>
</file>