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6"/>
  </p:notesMasterIdLst>
  <p:sldIdLst>
    <p:sldId id="258" r:id="rId2"/>
    <p:sldId id="261" r:id="rId3"/>
    <p:sldId id="325" r:id="rId4"/>
    <p:sldId id="4307" r:id="rId5"/>
    <p:sldId id="4309" r:id="rId6"/>
    <p:sldId id="4317" r:id="rId7"/>
    <p:sldId id="4318" r:id="rId8"/>
    <p:sldId id="4321" r:id="rId9"/>
    <p:sldId id="4322" r:id="rId10"/>
    <p:sldId id="4308" r:id="rId11"/>
    <p:sldId id="4316" r:id="rId12"/>
    <p:sldId id="4320" r:id="rId13"/>
    <p:sldId id="4324" r:id="rId14"/>
    <p:sldId id="4325" r:id="rId15"/>
    <p:sldId id="4323" r:id="rId16"/>
    <p:sldId id="722" r:id="rId17"/>
    <p:sldId id="4331" r:id="rId18"/>
    <p:sldId id="4332" r:id="rId19"/>
    <p:sldId id="4343" r:id="rId20"/>
    <p:sldId id="4333" r:id="rId21"/>
    <p:sldId id="4305" r:id="rId22"/>
    <p:sldId id="4335" r:id="rId23"/>
    <p:sldId id="4338" r:id="rId24"/>
    <p:sldId id="4339" r:id="rId25"/>
    <p:sldId id="4340" r:id="rId26"/>
    <p:sldId id="4336" r:id="rId27"/>
    <p:sldId id="4337" r:id="rId28"/>
    <p:sldId id="4341" r:id="rId29"/>
    <p:sldId id="4342" r:id="rId30"/>
    <p:sldId id="4310" r:id="rId31"/>
    <p:sldId id="4306" r:id="rId32"/>
    <p:sldId id="322" r:id="rId33"/>
    <p:sldId id="332" r:id="rId34"/>
    <p:sldId id="431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72C"/>
    <a:srgbClr val="282666"/>
    <a:srgbClr val="ED8623"/>
    <a:srgbClr val="653795"/>
    <a:srgbClr val="404040"/>
    <a:srgbClr val="FDBD22"/>
    <a:srgbClr val="595959"/>
    <a:srgbClr val="D9552F"/>
    <a:srgbClr val="20376B"/>
    <a:srgbClr val="DE0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35"/>
    <p:restoredTop sz="95082"/>
  </p:normalViewPr>
  <p:slideViewPr>
    <p:cSldViewPr snapToGrid="0" snapToObjects="1">
      <p:cViewPr varScale="1">
        <p:scale>
          <a:sx n="100" d="100"/>
          <a:sy n="100" d="100"/>
        </p:scale>
        <p:origin x="228"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7/24/2025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8EBF414E-38F1-B14E-39E8-00C11EAFF014}"/>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995C949-6795-437B-BBEE-386B3F2791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396336F8-D435-0764-8FEE-74A25A0DD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523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err="1">
                <a:solidFill>
                  <a:schemeClr val="bg1"/>
                </a:solidFill>
                <a:effectLst/>
                <a:latin typeface="+mn-lt"/>
                <a:ea typeface="+mn-ea"/>
                <a:cs typeface="+mn-cs"/>
                <a:sym typeface="Quattrocento Sans"/>
              </a:rPr>
              <a:t>HeadStart</a:t>
            </a:r>
            <a:r>
              <a:rPr lang="en-IE" sz="2400" b="1" i="0" u="none" strike="noStrike" kern="1200" baseline="0" dirty="0">
                <a:solidFill>
                  <a:schemeClr val="bg1"/>
                </a:solidFill>
                <a:effectLst/>
                <a:latin typeface="+mn-lt"/>
                <a:ea typeface="+mn-ea"/>
                <a:cs typeface="+mn-cs"/>
                <a:sym typeface="Quattrocento Sans"/>
              </a:rPr>
              <a: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8F985243-4F6C-A070-216C-5735263B5FC7}"/>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653795"/>
          </a:solidFill>
          <a:ln w="24491" cap="flat">
            <a:solidFill>
              <a:srgbClr val="653795"/>
            </a:solidFill>
            <a:prstDash val="solid"/>
            <a:miter/>
          </a:ln>
        </p:spPr>
        <p:txBody>
          <a:bodyPr rtlCol="0" anchor="ctr"/>
          <a:lstStyle/>
          <a:p>
            <a:endParaRPr lang="en-US"/>
          </a:p>
        </p:txBody>
      </p:sp>
      <p:sp>
        <p:nvSpPr>
          <p:cNvPr id="4" name="Text Placeholder 23">
            <a:extLst>
              <a:ext uri="{FF2B5EF4-FFF2-40B4-BE49-F238E27FC236}">
                <a16:creationId xmlns:a16="http://schemas.microsoft.com/office/drawing/2014/main" id="{F477ED6B-B9CA-4285-3F4A-511E48974454}"/>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C984D0A3-69B0-7DDF-03C9-355EC6A9A056}"/>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9" name="Picture Placeholder 5">
            <a:extLst>
              <a:ext uri="{FF2B5EF4-FFF2-40B4-BE49-F238E27FC236}">
                <a16:creationId xmlns:a16="http://schemas.microsoft.com/office/drawing/2014/main" id="{C6D8C921-AF43-CAA0-DF5B-FB55DA9D4537}"/>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666349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39486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Freeform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624598" y="19283"/>
            <a:ext cx="6315371" cy="681943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388233"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pic>
        <p:nvPicPr>
          <p:cNvPr id="17" name="Picture 16">
            <a:extLst>
              <a:ext uri="{FF2B5EF4-FFF2-40B4-BE49-F238E27FC236}">
                <a16:creationId xmlns:a16="http://schemas.microsoft.com/office/drawing/2014/main" id="{544C4E92-44C0-52E3-F5BF-E1FE3845A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7" y="890990"/>
            <a:ext cx="5022030" cy="1316118"/>
          </a:xfrm>
          <a:prstGeom prst="rect">
            <a:avLst/>
          </a:prstGeom>
        </p:spPr>
      </p:pic>
      <p:sp>
        <p:nvSpPr>
          <p:cNvPr id="18" name="Freeform 17">
            <a:extLst>
              <a:ext uri="{FF2B5EF4-FFF2-40B4-BE49-F238E27FC236}">
                <a16:creationId xmlns:a16="http://schemas.microsoft.com/office/drawing/2014/main" id="{12FAB2F2-1FC0-5327-17DE-B8FE08A80275}"/>
              </a:ext>
            </a:extLst>
          </p:cNvPr>
          <p:cNvSpPr/>
          <p:nvPr userDrawn="1"/>
        </p:nvSpPr>
        <p:spPr>
          <a:xfrm>
            <a:off x="-76381"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1" name="Rectangle 20">
            <a:extLst>
              <a:ext uri="{FF2B5EF4-FFF2-40B4-BE49-F238E27FC236}">
                <a16:creationId xmlns:a16="http://schemas.microsoft.com/office/drawing/2014/main" id="{FB656322-6EB4-CF9D-5DC4-A3F6C25A2FAD}"/>
              </a:ext>
            </a:extLst>
          </p:cNvPr>
          <p:cNvSpPr/>
          <p:nvPr userDrawn="1"/>
        </p:nvSpPr>
        <p:spPr>
          <a:xfrm>
            <a:off x="2423887" y="5826190"/>
            <a:ext cx="3840214" cy="707886"/>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GB"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EDBF7F7-BA67-60B1-7F34-C52EC0B28A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215" y="5964268"/>
            <a:ext cx="1474507" cy="308617"/>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957507"/>
      </p:ext>
    </p:extLst>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1_Cover Slide ">
  <p:cSld name="2_Cover Slide ">
    <p:spTree>
      <p:nvGrpSpPr>
        <p:cNvPr id="1" name="Shape 31"/>
        <p:cNvGrpSpPr/>
        <p:nvPr/>
      </p:nvGrpSpPr>
      <p:grpSpPr>
        <a:xfrm>
          <a:off x="0" y="0"/>
          <a:ext cx="0" cy="0"/>
          <a:chOff x="0" y="0"/>
          <a:chExt cx="0" cy="0"/>
        </a:xfrm>
      </p:grpSpPr>
      <p:sp>
        <p:nvSpPr>
          <p:cNvPr id="32" name="Google Shape;32;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34" name="Google Shape;34;p26"/>
          <p:cNvSpPr>
            <a:spLocks noGrp="1"/>
          </p:cNvSpPr>
          <p:nvPr>
            <p:ph type="pic" idx="2"/>
          </p:nvPr>
        </p:nvSpPr>
        <p:spPr>
          <a:xfrm>
            <a:off x="5274194" y="0"/>
            <a:ext cx="6917806" cy="3550043"/>
          </a:xfrm>
          <a:prstGeom prst="rect">
            <a:avLst/>
          </a:prstGeom>
          <a:solidFill>
            <a:srgbClr val="F2F2F2"/>
          </a:solidFill>
          <a:ln>
            <a:noFill/>
          </a:ln>
        </p:spPr>
      </p:sp>
      <p:sp>
        <p:nvSpPr>
          <p:cNvPr id="35" name="Google Shape;35;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 name="Google Shape;36;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AA90B66C-A203-019D-04CE-0F7F520C3A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385" y="6021926"/>
            <a:ext cx="1936204" cy="405251"/>
          </a:xfrm>
          <a:prstGeom prst="rect">
            <a:avLst/>
          </a:prstGeom>
        </p:spPr>
      </p:pic>
    </p:spTree>
    <p:extLst>
      <p:ext uri="{BB962C8B-B14F-4D97-AF65-F5344CB8AC3E}">
        <p14:creationId xmlns:p14="http://schemas.microsoft.com/office/powerpoint/2010/main" val="3300455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3606070" y="2277872"/>
            <a:ext cx="3534828" cy="38169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0" y="2418938"/>
            <a:ext cx="3816959" cy="3534827"/>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D6A4EAA4-8455-6BCC-2CF4-864D4D63E800}"/>
              </a:ext>
            </a:extLst>
          </p:cNvPr>
          <p:cNvSpPr>
            <a:spLocks noGrp="1"/>
          </p:cNvSpPr>
          <p:nvPr>
            <p:ph type="pic" sz="quarter" idx="19"/>
          </p:nvPr>
        </p:nvSpPr>
        <p:spPr>
          <a:xfrm>
            <a:off x="5631688" y="3073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25" name="Freeform 24">
            <a:extLst>
              <a:ext uri="{FF2B5EF4-FFF2-40B4-BE49-F238E27FC236}">
                <a16:creationId xmlns:a16="http://schemas.microsoft.com/office/drawing/2014/main" id="{949EE7B9-0A52-681F-9A24-CED55CEF641C}"/>
              </a:ext>
            </a:extLst>
          </p:cNvPr>
          <p:cNvSpPr/>
          <p:nvPr userDrawn="1"/>
        </p:nvSpPr>
        <p:spPr>
          <a:xfrm>
            <a:off x="0" y="5739113"/>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65379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6" name="Text Placeholder 23">
            <a:extLst>
              <a:ext uri="{FF2B5EF4-FFF2-40B4-BE49-F238E27FC236}">
                <a16:creationId xmlns:a16="http://schemas.microsoft.com/office/drawing/2014/main" id="{84E3125C-118B-88A9-DDE9-54EFA0993307}"/>
              </a:ext>
            </a:extLst>
          </p:cNvPr>
          <p:cNvSpPr>
            <a:spLocks noGrp="1"/>
          </p:cNvSpPr>
          <p:nvPr>
            <p:ph type="body" sz="quarter" idx="18" hasCustomPrompt="1"/>
          </p:nvPr>
        </p:nvSpPr>
        <p:spPr>
          <a:xfrm>
            <a:off x="558314" y="5905960"/>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8314" y="4269122"/>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8314" y="3646396"/>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29" name="Picture 28">
            <a:extLst>
              <a:ext uri="{FF2B5EF4-FFF2-40B4-BE49-F238E27FC236}">
                <a16:creationId xmlns:a16="http://schemas.microsoft.com/office/drawing/2014/main" id="{247B1633-C907-4E95-676F-9B188CD496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8" y="822700"/>
            <a:ext cx="5022030" cy="1316118"/>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Overview/Content Slide">
  <p:cSld name="1_Overview/Content Slide">
    <p:spTree>
      <p:nvGrpSpPr>
        <p:cNvPr id="1" name="Shape 92"/>
        <p:cNvGrpSpPr/>
        <p:nvPr/>
      </p:nvGrpSpPr>
      <p:grpSpPr>
        <a:xfrm>
          <a:off x="0" y="0"/>
          <a:ext cx="0" cy="0"/>
          <a:chOff x="0" y="0"/>
          <a:chExt cx="0" cy="0"/>
        </a:xfrm>
      </p:grpSpPr>
      <p:sp>
        <p:nvSpPr>
          <p:cNvPr id="93" name="Google Shape;93;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4" name="Google Shape;94;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5" name="Google Shape;95;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7" name="Google Shape;107;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8" name="Google Shape;108;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9" name="Google Shape;109;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10" name="Google Shape;110;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12" name="Google Shape;112;p29"/>
          <p:cNvSpPr/>
          <p:nvPr/>
        </p:nvSpPr>
        <p:spPr>
          <a:xfrm>
            <a:off x="2388367" y="5941347"/>
            <a:ext cx="4295995"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2" name="Picture 1">
            <a:extLst>
              <a:ext uri="{FF2B5EF4-FFF2-40B4-BE49-F238E27FC236}">
                <a16:creationId xmlns:a16="http://schemas.microsoft.com/office/drawing/2014/main" id="{535FD47A-07E0-9653-7D54-AC8EAF25DD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7385" y="6021926"/>
            <a:ext cx="1474507" cy="308617"/>
          </a:xfrm>
          <a:prstGeom prst="rect">
            <a:avLst/>
          </a:prstGeom>
        </p:spPr>
      </p:pic>
      <p:sp>
        <p:nvSpPr>
          <p:cNvPr id="3" name="Google Shape;112;p29">
            <a:extLst>
              <a:ext uri="{FF2B5EF4-FFF2-40B4-BE49-F238E27FC236}">
                <a16:creationId xmlns:a16="http://schemas.microsoft.com/office/drawing/2014/main" id="{116B6F23-3F6F-3217-1C80-515D2ABE0A82}"/>
              </a:ext>
            </a:extLst>
          </p:cNvPr>
          <p:cNvSpPr/>
          <p:nvPr userDrawn="1"/>
        </p:nvSpPr>
        <p:spPr>
          <a:xfrm>
            <a:off x="2466183" y="6605622"/>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4" name="Picture 2">
            <a:extLst>
              <a:ext uri="{FF2B5EF4-FFF2-40B4-BE49-F238E27FC236}">
                <a16:creationId xmlns:a16="http://schemas.microsoft.com/office/drawing/2014/main" id="{21D97C3F-9DD6-E583-C773-96A1A96AB697}"/>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77385" y="6462962"/>
            <a:ext cx="876630" cy="30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479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Text Slide 02">
  <p:cSld name="1_Photo/Text Slide 02">
    <p:spTree>
      <p:nvGrpSpPr>
        <p:cNvPr id="1" name="Shape 136"/>
        <p:cNvGrpSpPr/>
        <p:nvPr/>
      </p:nvGrpSpPr>
      <p:grpSpPr>
        <a:xfrm>
          <a:off x="0" y="0"/>
          <a:ext cx="0" cy="0"/>
          <a:chOff x="0" y="0"/>
          <a:chExt cx="0" cy="0"/>
        </a:xfrm>
      </p:grpSpPr>
      <p:sp>
        <p:nvSpPr>
          <p:cNvPr id="137" name="Google Shape;137;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09706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01">
  <p:cSld name="1_Divider 01">
    <p:spTree>
      <p:nvGrpSpPr>
        <p:cNvPr id="1" name="Shape 113"/>
        <p:cNvGrpSpPr/>
        <p:nvPr/>
      </p:nvGrpSpPr>
      <p:grpSpPr>
        <a:xfrm>
          <a:off x="0" y="0"/>
          <a:ext cx="0" cy="0"/>
          <a:chOff x="0" y="0"/>
          <a:chExt cx="0" cy="0"/>
        </a:xfrm>
      </p:grpSpPr>
      <p:sp>
        <p:nvSpPr>
          <p:cNvPr id="114" name="Google Shape;114;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30"/>
          <p:cNvSpPr>
            <a:spLocks noGrp="1"/>
          </p:cNvSpPr>
          <p:nvPr>
            <p:ph type="pic" idx="3"/>
          </p:nvPr>
        </p:nvSpPr>
        <p:spPr>
          <a:xfrm>
            <a:off x="5635270" y="1729840"/>
            <a:ext cx="6560312" cy="4556399"/>
          </a:xfrm>
          <a:prstGeom prst="rect">
            <a:avLst/>
          </a:prstGeom>
          <a:solidFill>
            <a:srgbClr val="F2F2F2"/>
          </a:solidFill>
          <a:ln>
            <a:noFill/>
          </a:ln>
        </p:spPr>
      </p:sp>
    </p:spTree>
    <p:extLst>
      <p:ext uri="{BB962C8B-B14F-4D97-AF65-F5344CB8AC3E}">
        <p14:creationId xmlns:p14="http://schemas.microsoft.com/office/powerpoint/2010/main" val="1800207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Only Slide">
  <p:cSld name="1_Text Only Slide">
    <p:spTree>
      <p:nvGrpSpPr>
        <p:cNvPr id="1" name="Shape 127"/>
        <p:cNvGrpSpPr/>
        <p:nvPr/>
      </p:nvGrpSpPr>
      <p:grpSpPr>
        <a:xfrm>
          <a:off x="0" y="0"/>
          <a:ext cx="0" cy="0"/>
          <a:chOff x="0" y="0"/>
          <a:chExt cx="0" cy="0"/>
        </a:xfrm>
      </p:grpSpPr>
      <p:sp>
        <p:nvSpPr>
          <p:cNvPr id="128" name="Google Shape;128;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1928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43C88785-5CB4-D6C1-5F48-052C57C50527}"/>
              </a:ext>
            </a:extLst>
          </p:cNvPr>
          <p:cNvSpPr/>
          <p:nvPr userDrawn="1"/>
        </p:nvSpPr>
        <p:spPr>
          <a:xfrm>
            <a:off x="5274194" y="1798390"/>
            <a:ext cx="6917806" cy="5059610"/>
          </a:xfrm>
          <a:custGeom>
            <a:avLst/>
            <a:gdLst>
              <a:gd name="connsiteX0" fmla="*/ 0 w 6917806"/>
              <a:gd name="connsiteY0" fmla="*/ 0 h 5059610"/>
              <a:gd name="connsiteX1" fmla="*/ 5615096 w 6917806"/>
              <a:gd name="connsiteY1" fmla="*/ 0 h 5059610"/>
              <a:gd name="connsiteX2" fmla="*/ 6917806 w 6917806"/>
              <a:gd name="connsiteY2" fmla="*/ 0 h 5059610"/>
              <a:gd name="connsiteX3" fmla="*/ 6917806 w 6917806"/>
              <a:gd name="connsiteY3" fmla="*/ 5059610 h 5059610"/>
              <a:gd name="connsiteX4" fmla="*/ 5937743 w 6917806"/>
              <a:gd name="connsiteY4" fmla="*/ 5059610 h 5059610"/>
              <a:gd name="connsiteX5" fmla="*/ 720168 w 6917806"/>
              <a:gd name="connsiteY5" fmla="*/ 5059610 h 5059610"/>
              <a:gd name="connsiteX6" fmla="*/ 605365 w 6917806"/>
              <a:gd name="connsiteY6" fmla="*/ 4868333 h 5059610"/>
              <a:gd name="connsiteX7" fmla="*/ 26206 w 6917806"/>
              <a:gd name="connsiteY7" fmla="*/ 3154262 h 5059610"/>
              <a:gd name="connsiteX8" fmla="*/ 10466 w 6917806"/>
              <a:gd name="connsiteY8" fmla="*/ 2988345 h 5059610"/>
              <a:gd name="connsiteX9" fmla="*/ 0 w 6917806"/>
              <a:gd name="connsiteY9" fmla="*/ 2988345 h 5059610"/>
              <a:gd name="connsiteX10" fmla="*/ 0 w 6917806"/>
              <a:gd name="connsiteY10" fmla="*/ 1798935 h 5059610"/>
              <a:gd name="connsiteX11" fmla="*/ 0 w 6917806"/>
              <a:gd name="connsiteY11" fmla="*/ 1189410 h 5059610"/>
              <a:gd name="connsiteX12" fmla="*/ 0 w 6917806"/>
              <a:gd name="connsiteY12" fmla="*/ 0 h 505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17806" h="505961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5A9475E5-1F0A-0894-2F78-DE9DE2604D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082" y="1223066"/>
            <a:ext cx="5022030" cy="1316118"/>
          </a:xfrm>
          <a:prstGeom prst="rect">
            <a:avLst/>
          </a:prstGeom>
        </p:spPr>
      </p:pic>
      <p:sp>
        <p:nvSpPr>
          <p:cNvPr id="10" name="Picture Placeholder 19">
            <a:extLst>
              <a:ext uri="{FF2B5EF4-FFF2-40B4-BE49-F238E27FC236}">
                <a16:creationId xmlns:a16="http://schemas.microsoft.com/office/drawing/2014/main" id="{474AE6B5-76C7-55D2-3D41-B93ED9872627}"/>
              </a:ext>
            </a:extLst>
          </p:cNvPr>
          <p:cNvSpPr>
            <a:spLocks noGrp="1"/>
          </p:cNvSpPr>
          <p:nvPr>
            <p:ph type="pic" sz="quarter" idx="17"/>
          </p:nvPr>
        </p:nvSpPr>
        <p:spPr>
          <a:xfrm>
            <a:off x="5274194" y="0"/>
            <a:ext cx="6917806" cy="3550043"/>
          </a:xfrm>
          <a:custGeom>
            <a:avLst/>
            <a:gdLst>
              <a:gd name="connsiteX0" fmla="*/ 0 w 4817040"/>
              <a:gd name="connsiteY0" fmla="*/ 0 h 6357480"/>
              <a:gd name="connsiteX1" fmla="*/ 4817040 w 4817040"/>
              <a:gd name="connsiteY1" fmla="*/ 0 h 6357480"/>
              <a:gd name="connsiteX2" fmla="*/ 4817040 w 4817040"/>
              <a:gd name="connsiteY2" fmla="*/ 6357480 h 6357480"/>
              <a:gd name="connsiteX3" fmla="*/ 0 w 4817040"/>
              <a:gd name="connsiteY3" fmla="*/ 6357480 h 6357480"/>
            </a:gdLst>
            <a:ahLst/>
            <a:cxnLst>
              <a:cxn ang="0">
                <a:pos x="connsiteX0" y="connsiteY0"/>
              </a:cxn>
              <a:cxn ang="0">
                <a:pos x="connsiteX1" y="connsiteY1"/>
              </a:cxn>
              <a:cxn ang="0">
                <a:pos x="connsiteX2" y="connsiteY2"/>
              </a:cxn>
              <a:cxn ang="0">
                <a:pos x="connsiteX3" y="connsiteY3"/>
              </a:cxn>
            </a:cxnLst>
            <a:rect l="l" t="t" r="r" b="b"/>
            <a:pathLst>
              <a:path w="4817040" h="6357480">
                <a:moveTo>
                  <a:pt x="0" y="0"/>
                </a:moveTo>
                <a:lnTo>
                  <a:pt x="4817040" y="0"/>
                </a:lnTo>
                <a:lnTo>
                  <a:pt x="4817040" y="6357480"/>
                </a:lnTo>
                <a:lnTo>
                  <a:pt x="0" y="635748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3" name="Freeform 12">
            <a:extLst>
              <a:ext uri="{FF2B5EF4-FFF2-40B4-BE49-F238E27FC236}">
                <a16:creationId xmlns:a16="http://schemas.microsoft.com/office/drawing/2014/main" id="{A25130DE-8277-44F2-3CC2-2EA55D99B5DA}"/>
              </a:ext>
            </a:extLst>
          </p:cNvPr>
          <p:cNvSpPr/>
          <p:nvPr userDrawn="1"/>
        </p:nvSpPr>
        <p:spPr>
          <a:xfrm>
            <a:off x="0" y="454027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23">
            <a:extLst>
              <a:ext uri="{FF2B5EF4-FFF2-40B4-BE49-F238E27FC236}">
                <a16:creationId xmlns:a16="http://schemas.microsoft.com/office/drawing/2014/main" id="{2FE3392B-4533-2C4F-0EA9-E5C938F6A618}"/>
              </a:ext>
            </a:extLst>
          </p:cNvPr>
          <p:cNvSpPr>
            <a:spLocks noGrp="1"/>
          </p:cNvSpPr>
          <p:nvPr>
            <p:ph type="body" sz="quarter" idx="18" hasCustomPrompt="1"/>
          </p:nvPr>
        </p:nvSpPr>
        <p:spPr>
          <a:xfrm>
            <a:off x="558314" y="47071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7" name="Picture 16">
            <a:extLst>
              <a:ext uri="{FF2B5EF4-FFF2-40B4-BE49-F238E27FC236}">
                <a16:creationId xmlns:a16="http://schemas.microsoft.com/office/drawing/2014/main" id="{D358041E-6D0F-84F0-6039-F9665C04F0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8314" y="5893536"/>
            <a:ext cx="2411456" cy="505463"/>
          </a:xfrm>
          <a:prstGeom prst="rect">
            <a:avLst/>
          </a:prstGeom>
        </p:spPr>
      </p:pic>
      <p:sp>
        <p:nvSpPr>
          <p:cNvPr id="24" name="Text Placeholder 23">
            <a:extLst>
              <a:ext uri="{FF2B5EF4-FFF2-40B4-BE49-F238E27FC236}">
                <a16:creationId xmlns:a16="http://schemas.microsoft.com/office/drawing/2014/main" id="{C6A2AC93-7ECA-4575-BD20-DA4F871FAD11}"/>
              </a:ext>
            </a:extLst>
          </p:cNvPr>
          <p:cNvSpPr>
            <a:spLocks noGrp="1"/>
          </p:cNvSpPr>
          <p:nvPr>
            <p:ph type="body" sz="quarter" idx="15" hasCustomPrompt="1"/>
          </p:nvPr>
        </p:nvSpPr>
        <p:spPr>
          <a:xfrm>
            <a:off x="6849871" y="4981171"/>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5" name="Text Placeholder 23">
            <a:extLst>
              <a:ext uri="{FF2B5EF4-FFF2-40B4-BE49-F238E27FC236}">
                <a16:creationId xmlns:a16="http://schemas.microsoft.com/office/drawing/2014/main" id="{D2BC7861-40D5-33E2-1BC4-05D829C960E7}"/>
              </a:ext>
            </a:extLst>
          </p:cNvPr>
          <p:cNvSpPr>
            <a:spLocks noGrp="1"/>
          </p:cNvSpPr>
          <p:nvPr>
            <p:ph type="body" sz="quarter" idx="16" hasCustomPrompt="1"/>
          </p:nvPr>
        </p:nvSpPr>
        <p:spPr>
          <a:xfrm>
            <a:off x="6849872" y="4358445"/>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Tree>
    <p:extLst>
      <p:ext uri="{BB962C8B-B14F-4D97-AF65-F5344CB8AC3E}">
        <p14:creationId xmlns:p14="http://schemas.microsoft.com/office/powerpoint/2010/main" val="3691602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Freeform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Freeform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Freeform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7940474"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sp>
        <p:nvSpPr>
          <p:cNvPr id="7" name="Rectangle 6">
            <a:extLst>
              <a:ext uri="{FF2B5EF4-FFF2-40B4-BE49-F238E27FC236}">
                <a16:creationId xmlns:a16="http://schemas.microsoft.com/office/drawing/2014/main" id="{B2125C8F-A68F-E0B1-A045-6709A5AFA422}"/>
              </a:ext>
            </a:extLst>
          </p:cNvPr>
          <p:cNvSpPr/>
          <p:nvPr userDrawn="1"/>
        </p:nvSpPr>
        <p:spPr>
          <a:xfrm>
            <a:off x="2423886" y="6097505"/>
            <a:ext cx="4295995" cy="707886"/>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GB"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8BE1A8-7CB8-A167-74EC-196733812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9241" y="6145876"/>
            <a:ext cx="1474507" cy="308617"/>
          </a:xfrm>
          <a:prstGeom prst="rect">
            <a:avLst/>
          </a:prstGeom>
        </p:spPr>
      </p:pic>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B1DF4ED-120F-5185-DA64-F1079F463BE5}"/>
              </a:ext>
            </a:extLst>
          </p:cNvPr>
          <p:cNvCxnSpPr/>
          <p:nvPr userDrawn="1"/>
        </p:nvCxnSpPr>
        <p:spPr>
          <a:xfrm>
            <a:off x="11761235" y="6607509"/>
            <a:ext cx="265889" cy="0"/>
          </a:xfrm>
          <a:prstGeom prst="line">
            <a:avLst/>
          </a:prstGeom>
          <a:ln>
            <a:solidFill>
              <a:srgbClr val="ED862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40B0A15-D5FF-CB0D-6FCD-CA1C99A0FA52}"/>
              </a:ext>
            </a:extLst>
          </p:cNvPr>
          <p:cNvSpPr txBox="1"/>
          <p:nvPr userDrawn="1"/>
        </p:nvSpPr>
        <p:spPr>
          <a:xfrm rot="16200000">
            <a:off x="10158979" y="4764587"/>
            <a:ext cx="3470400" cy="215444"/>
          </a:xfrm>
          <a:prstGeom prst="rect">
            <a:avLst/>
          </a:prstGeom>
          <a:noFill/>
        </p:spPr>
        <p:txBody>
          <a:bodyPr wrap="square" rtlCol="0">
            <a:spAutoFit/>
          </a:bodyPr>
          <a:lstStyle/>
          <a:p>
            <a:r>
              <a:rPr lang="en-US" sz="800" b="1" dirty="0">
                <a:solidFill>
                  <a:srgbClr val="282666"/>
                </a:solidFill>
              </a:rPr>
              <a:t>HeadStart</a:t>
            </a:r>
            <a:r>
              <a:rPr lang="en-US" sz="800" dirty="0">
                <a:solidFill>
                  <a:srgbClr val="282666"/>
                </a:solidFill>
              </a:rPr>
              <a:t>   a future in AI for girls </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87" r:id="rId3"/>
    <p:sldLayoutId id="2147483881" r:id="rId4"/>
    <p:sldLayoutId id="2147483888" r:id="rId5"/>
    <p:sldLayoutId id="2147483842" r:id="rId6"/>
    <p:sldLayoutId id="2147483840" r:id="rId7"/>
    <p:sldLayoutId id="2147483880" r:id="rId8"/>
    <p:sldLayoutId id="2147483889" r:id="rId9"/>
    <p:sldLayoutId id="2147483861" r:id="rId10"/>
    <p:sldLayoutId id="2147483890" r:id="rId11"/>
    <p:sldLayoutId id="2147483884" r:id="rId12"/>
    <p:sldLayoutId id="2147483841" r:id="rId13"/>
    <p:sldLayoutId id="2147483879" r:id="rId14"/>
    <p:sldLayoutId id="2147483878" r:id="rId15"/>
    <p:sldLayoutId id="2147483891" r:id="rId16"/>
    <p:sldLayoutId id="2147483853" r:id="rId17"/>
    <p:sldLayoutId id="2147483892" r:id="rId18"/>
    <p:sldLayoutId id="2147483893" r:id="rId19"/>
    <p:sldLayoutId id="2147483894" r:id="rId20"/>
    <p:sldLayoutId id="2147483895" r:id="rId21"/>
    <p:sldLayoutId id="2147483896" r:id="rId22"/>
    <p:sldLayoutId id="2147483897"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openai.com/chatgpt" TargetMode="Externa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sider.ai/extensions" TargetMode="External"/><Relationship Id="rId2" Type="http://schemas.openxmlformats.org/officeDocument/2006/relationships/hyperlink" Target="https://www.aiforwork.co/"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7ENuHeezd9U?feature=oembed" TargetMode="External"/><Relationship Id="rId5" Type="http://schemas.openxmlformats.org/officeDocument/2006/relationships/hyperlink" Target="https://www.youtube.com/watch?v=7ENuHeezd9U" TargetMode="Externa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anva.com/"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anva.com/" TargetMode="Externa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anva.com/" TargetMode="Externa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yB_cQlJgzGw?feature=oembed" TargetMode="External"/><Relationship Id="rId5" Type="http://schemas.openxmlformats.org/officeDocument/2006/relationships/hyperlink" Target="https://www.youtube.com/watch?v=yB_cQlJgzGw" TargetMode="Externa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hyperlink" Target="https://openai.com/index/dall-e-3/" TargetMode="External"/><Relationship Id="rId2" Type="http://schemas.openxmlformats.org/officeDocument/2006/relationships/hyperlink" Target="https://claude.ai/login?returnTo=%2F%3F" TargetMode="Externa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hyperlink" Target="https://www.synthesia.io/?r=0&amp;msclkid=47be788f69571a4bf8d81f6e18fa1f8a" TargetMode="External"/><Relationship Id="rId4" Type="http://schemas.openxmlformats.org/officeDocument/2006/relationships/hyperlink" Target="https://lyricstudio.ne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ZZoT005p8ko?feature=oembed" TargetMode="External"/><Relationship Id="rId5" Type="http://schemas.openxmlformats.org/officeDocument/2006/relationships/hyperlink" Target="https://www.youtube.com/watch?v=ZZoT005p8ko" TargetMode="Externa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59bMh59JQDo?feature=oembed" TargetMode="External"/><Relationship Id="rId5" Type="http://schemas.openxmlformats.org/officeDocument/2006/relationships/hyperlink" Target="https://www.youtube.com/watch?v=59bMh59JQDo" TargetMode="Externa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ojjn9T_fuUw?feature=oembed" TargetMode="External"/><Relationship Id="rId5" Type="http://schemas.openxmlformats.org/officeDocument/2006/relationships/hyperlink" Target="https://www.youtube.com/watch?v=ojjn9T_fuUw" TargetMode="Externa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s://podcasts.apple.com/gb/podcast/nvidia-ai-podcast/id1186480811" TargetMode="External"/><Relationship Id="rId7" Type="http://schemas.openxmlformats.org/officeDocument/2006/relationships/hyperlink" Target="https://podcasts.apple.com/gb/podcast/linear-digressions/id941219323" TargetMode="External"/><Relationship Id="rId12"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3.xml"/><Relationship Id="rId6" Type="http://schemas.openxmlformats.org/officeDocument/2006/relationships/image" Target="../media/image36.jpeg"/><Relationship Id="rId11" Type="http://schemas.openxmlformats.org/officeDocument/2006/relationships/hyperlink" Target="https://podcasts.apple.com/gb/podcast/ai-today-podcast-artificial-intelligence-insights-experts/id1279927057" TargetMode="External"/><Relationship Id="rId5" Type="http://schemas.openxmlformats.org/officeDocument/2006/relationships/hyperlink" Target="https://podcasts.apple.com/gb/podcast/ai-in-business/id1725551490" TargetMode="External"/><Relationship Id="rId10" Type="http://schemas.openxmlformats.org/officeDocument/2006/relationships/image" Target="../media/image38.jpeg"/><Relationship Id="rId4" Type="http://schemas.openxmlformats.org/officeDocument/2006/relationships/image" Target="../media/image35.png"/><Relationship Id="rId9" Type="http://schemas.openxmlformats.org/officeDocument/2006/relationships/hyperlink" Target="https://podcasts.apple.com/gb/podcast/data-skeptic/id890348705"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openai.com/" TargetMode="External"/><Relationship Id="rId2" Type="http://schemas.openxmlformats.org/officeDocument/2006/relationships/hyperlink" Target="https://openai.com/chatgpt" TargetMode="Externa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hyperlink" Target="https://zapier.com/blog/small-language-models/" TargetMode="External"/><Relationship Id="rId4" Type="http://schemas.openxmlformats.org/officeDocument/2006/relationships/hyperlink" Target="https://zapier.com/blog/multimodal-ai/"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canva.com/"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t>www.</a:t>
            </a:r>
            <a:r>
              <a:rPr lang="en-US" b="1" dirty="0"/>
              <a:t>headstart-ai.</a:t>
            </a:r>
            <a:r>
              <a:rPr lang="en-US" dirty="0"/>
              <a:t>eu</a:t>
            </a:r>
            <a:endParaRPr dirty="0"/>
          </a:p>
        </p:txBody>
      </p:sp>
      <p:sp>
        <p:nvSpPr>
          <p:cNvPr id="203" name="Google Shape;203;p3"/>
          <p:cNvSpPr txBox="1">
            <a:spLocks noGrp="1"/>
          </p:cNvSpPr>
          <p:nvPr>
            <p:ph type="body" idx="3"/>
          </p:nvPr>
        </p:nvSpPr>
        <p:spPr>
          <a:xfrm>
            <a:off x="6849871" y="4569894"/>
            <a:ext cx="5089964"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GB" dirty="0"/>
              <a:t>From Curious to Confident – Navigating AI Tools</a:t>
            </a:r>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MODULE 3</a:t>
            </a:r>
            <a:endParaRPr dirty="0"/>
          </a:p>
        </p:txBody>
      </p:sp>
      <p:pic>
        <p:nvPicPr>
          <p:cNvPr id="7" name="Picture Placeholder 6">
            <a:extLst>
              <a:ext uri="{FF2B5EF4-FFF2-40B4-BE49-F238E27FC236}">
                <a16:creationId xmlns:a16="http://schemas.microsoft.com/office/drawing/2014/main" id="{13711142-B314-6BE5-A980-71CCB9D2468E}"/>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pic>
        <p:nvPicPr>
          <p:cNvPr id="2" name="Picture 2">
            <a:extLst>
              <a:ext uri="{FF2B5EF4-FFF2-40B4-BE49-F238E27FC236}">
                <a16:creationId xmlns:a16="http://schemas.microsoft.com/office/drawing/2014/main" id="{C8E874E0-D657-37D0-AEAC-8619783BF75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63132" y="5995995"/>
            <a:ext cx="1358679" cy="475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C77FAC-04C6-2B4E-FD82-A7239ACDBBF3}"/>
              </a:ext>
            </a:extLst>
          </p:cNvPr>
          <p:cNvSpPr>
            <a:spLocks noGrp="1"/>
          </p:cNvSpPr>
          <p:nvPr>
            <p:ph type="body" sz="quarter" idx="16"/>
          </p:nvPr>
        </p:nvSpPr>
        <p:spPr>
          <a:xfrm>
            <a:off x="1619810" y="2472714"/>
            <a:ext cx="4400744" cy="3066422"/>
          </a:xfrm>
          <a:prstGeom prst="rect">
            <a:avLst/>
          </a:prstGeom>
        </p:spPr>
        <p:txBody>
          <a:bodyPr/>
          <a:lstStyle/>
          <a:p>
            <a:r>
              <a:rPr lang="en-US" dirty="0"/>
              <a:t>AI for Making Life Easier</a:t>
            </a:r>
          </a:p>
        </p:txBody>
      </p:sp>
      <p:sp>
        <p:nvSpPr>
          <p:cNvPr id="5" name="Text Placeholder 4">
            <a:extLst>
              <a:ext uri="{FF2B5EF4-FFF2-40B4-BE49-F238E27FC236}">
                <a16:creationId xmlns:a16="http://schemas.microsoft.com/office/drawing/2014/main" id="{7E710972-BCF9-A188-BD38-8E2A64DF3406}"/>
              </a:ext>
            </a:extLst>
          </p:cNvPr>
          <p:cNvSpPr>
            <a:spLocks noGrp="1"/>
          </p:cNvSpPr>
          <p:nvPr>
            <p:ph type="body" sz="quarter" idx="17"/>
          </p:nvPr>
        </p:nvSpPr>
        <p:spPr>
          <a:prstGeom prst="rect">
            <a:avLst/>
          </a:prstGeom>
        </p:spPr>
        <p:txBody>
          <a:bodyPr/>
          <a:lstStyle/>
          <a:p>
            <a:r>
              <a:rPr lang="en-US" dirty="0"/>
              <a:t>02</a:t>
            </a:r>
          </a:p>
        </p:txBody>
      </p:sp>
      <p:pic>
        <p:nvPicPr>
          <p:cNvPr id="8" name="Picture Placeholder 7">
            <a:extLst>
              <a:ext uri="{FF2B5EF4-FFF2-40B4-BE49-F238E27FC236}">
                <a16:creationId xmlns:a16="http://schemas.microsoft.com/office/drawing/2014/main" id="{30B354C3-4DB8-CE6D-786A-2AD2FAF5B0A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r="-55"/>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9" name="Picture 8">
            <a:extLst>
              <a:ext uri="{FF2B5EF4-FFF2-40B4-BE49-F238E27FC236}">
                <a16:creationId xmlns:a16="http://schemas.microsoft.com/office/drawing/2014/main" id="{53BFB25A-C6BB-D23D-8ACF-8F58EADB12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428486">
            <a:off x="3451738" y="4033039"/>
            <a:ext cx="5127676" cy="4367161"/>
          </a:xfrm>
          <a:prstGeom prst="rect">
            <a:avLst/>
          </a:prstGeom>
        </p:spPr>
      </p:pic>
    </p:spTree>
    <p:extLst>
      <p:ext uri="{BB962C8B-B14F-4D97-AF65-F5344CB8AC3E}">
        <p14:creationId xmlns:p14="http://schemas.microsoft.com/office/powerpoint/2010/main" val="3688116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798381" y="1768279"/>
            <a:ext cx="7588238" cy="3849918"/>
          </a:xfrm>
        </p:spPr>
        <p:txBody>
          <a:bodyPr/>
          <a:lstStyle/>
          <a:p>
            <a:pPr marL="0" indent="0"/>
            <a:r>
              <a:rPr lang="en-US" dirty="0"/>
              <a:t>Artificial Intelligence is a tool for creativity as well as being a powerful asset for </a:t>
            </a:r>
            <a:r>
              <a:rPr lang="en-US" i="1" dirty="0"/>
              <a:t>boosting productivity</a:t>
            </a:r>
            <a:r>
              <a:rPr lang="en-US" dirty="0"/>
              <a:t>. It helps you get things done faster—like coming up with ideas, sorting tasks, or creating content—so you can spend more time on what matters.</a:t>
            </a:r>
          </a:p>
          <a:p>
            <a:pPr marL="0" indent="0"/>
            <a:r>
              <a:rPr lang="en-US" dirty="0"/>
              <a:t>In this section, we will explore how ChatGPT and Canva AI can be used to enhance productivity in everyday tasks, from </a:t>
            </a:r>
            <a:r>
              <a:rPr lang="en-US" dirty="0" err="1"/>
              <a:t>organising</a:t>
            </a:r>
            <a:r>
              <a:rPr lang="en-US" dirty="0"/>
              <a:t> information to designing professional-quality visuals in minutes. By experimenting with these tools, we want you to gain confidence in using AI to simplify workloads, save time, and improve efficiency in academic, personal, and professional projects.</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p:txBody>
          <a:bodyPr/>
          <a:lstStyle/>
          <a:p>
            <a:r>
              <a:rPr lang="en-US" dirty="0"/>
              <a:t>AI for Productivity</a:t>
            </a:r>
          </a:p>
        </p:txBody>
      </p:sp>
      <p:pic>
        <p:nvPicPr>
          <p:cNvPr id="2" name="Picture 1" descr="iPhone6_mockup_front_white.png">
            <a:extLst>
              <a:ext uri="{FF2B5EF4-FFF2-40B4-BE49-F238E27FC236}">
                <a16:creationId xmlns:a16="http://schemas.microsoft.com/office/drawing/2014/main" id="{FBCB1E17-FB97-3A31-FAA1-6CD48C5C63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3" name="Rectangle 2">
            <a:extLst>
              <a:ext uri="{FF2B5EF4-FFF2-40B4-BE49-F238E27FC236}">
                <a16:creationId xmlns:a16="http://schemas.microsoft.com/office/drawing/2014/main" id="{57E4E56A-4636-45D5-B9B5-5F74355A0921}"/>
              </a:ext>
            </a:extLst>
          </p:cNvPr>
          <p:cNvSpPr/>
          <p:nvPr/>
        </p:nvSpPr>
        <p:spPr>
          <a:xfrm>
            <a:off x="8860972" y="1153887"/>
            <a:ext cx="2530324" cy="4441370"/>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406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9CE0A-E7C3-D087-D198-2002EE5E7B82}"/>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25E10378-DF80-7CC4-2BA6-26841E576242}"/>
              </a:ext>
            </a:extLst>
          </p:cNvPr>
          <p:cNvSpPr>
            <a:spLocks noChangeArrowheads="1"/>
          </p:cNvSpPr>
          <p:nvPr/>
        </p:nvSpPr>
        <p:spPr bwMode="auto">
          <a:xfrm>
            <a:off x="51838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63DA2C6A-3A44-B34E-6DAB-05285478DDF7}"/>
              </a:ext>
            </a:extLst>
          </p:cNvPr>
          <p:cNvSpPr>
            <a:spLocks noChangeArrowheads="1"/>
          </p:cNvSpPr>
          <p:nvPr/>
        </p:nvSpPr>
        <p:spPr bwMode="auto">
          <a:xfrm>
            <a:off x="51838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328C91B0-FA01-717A-4C22-355BAD3C8753}"/>
              </a:ext>
            </a:extLst>
          </p:cNvPr>
          <p:cNvSpPr>
            <a:spLocks noChangeArrowheads="1"/>
          </p:cNvSpPr>
          <p:nvPr/>
        </p:nvSpPr>
        <p:spPr bwMode="auto">
          <a:xfrm>
            <a:off x="430077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88FCFD2D-FEA2-BA10-92AC-C787D89E3F7A}"/>
              </a:ext>
            </a:extLst>
          </p:cNvPr>
          <p:cNvSpPr>
            <a:spLocks noChangeArrowheads="1"/>
          </p:cNvSpPr>
          <p:nvPr/>
        </p:nvSpPr>
        <p:spPr bwMode="auto">
          <a:xfrm>
            <a:off x="430077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15F91FB6-E7A2-E064-5324-F558AF8530E7}"/>
              </a:ext>
            </a:extLst>
          </p:cNvPr>
          <p:cNvSpPr>
            <a:spLocks noChangeArrowheads="1"/>
          </p:cNvSpPr>
          <p:nvPr/>
        </p:nvSpPr>
        <p:spPr bwMode="auto">
          <a:xfrm>
            <a:off x="8074171" y="1313313"/>
            <a:ext cx="3590459" cy="5102597"/>
          </a:xfrm>
          <a:custGeom>
            <a:avLst/>
            <a:gdLst>
              <a:gd name="T0" fmla="*/ 180 w 3234"/>
              <a:gd name="T1" fmla="*/ 0 h 8984"/>
              <a:gd name="T2" fmla="*/ 180 w 3234"/>
              <a:gd name="T3" fmla="*/ 0 h 8984"/>
              <a:gd name="T4" fmla="*/ 0 w 3234"/>
              <a:gd name="T5" fmla="*/ 197 h 8984"/>
              <a:gd name="T6" fmla="*/ 0 w 3234"/>
              <a:gd name="T7" fmla="*/ 5401 h 8984"/>
              <a:gd name="T8" fmla="*/ 0 w 3234"/>
              <a:gd name="T9" fmla="*/ 7221 h 8984"/>
              <a:gd name="T10" fmla="*/ 0 w 3234"/>
              <a:gd name="T11" fmla="*/ 8370 h 8984"/>
              <a:gd name="T12" fmla="*/ 0 w 3234"/>
              <a:gd name="T13" fmla="*/ 8370 h 8984"/>
              <a:gd name="T14" fmla="*/ 180 w 3234"/>
              <a:gd name="T15" fmla="*/ 8567 h 8984"/>
              <a:gd name="T16" fmla="*/ 511 w 3234"/>
              <a:gd name="T17" fmla="*/ 8567 h 8984"/>
              <a:gd name="T18" fmla="*/ 511 w 3234"/>
              <a:gd name="T19" fmla="*/ 8567 h 8984"/>
              <a:gd name="T20" fmla="*/ 622 w 3234"/>
              <a:gd name="T21" fmla="*/ 8610 h 8984"/>
              <a:gd name="T22" fmla="*/ 622 w 3234"/>
              <a:gd name="T23" fmla="*/ 8610 h 8984"/>
              <a:gd name="T24" fmla="*/ 1617 w 3234"/>
              <a:gd name="T25" fmla="*/ 8983 h 8984"/>
              <a:gd name="T26" fmla="*/ 1617 w 3234"/>
              <a:gd name="T27" fmla="*/ 8983 h 8984"/>
              <a:gd name="T28" fmla="*/ 2611 w 3234"/>
              <a:gd name="T29" fmla="*/ 8610 h 8984"/>
              <a:gd name="T30" fmla="*/ 2611 w 3234"/>
              <a:gd name="T31" fmla="*/ 8610 h 8984"/>
              <a:gd name="T32" fmla="*/ 2722 w 3234"/>
              <a:gd name="T33" fmla="*/ 8567 h 8984"/>
              <a:gd name="T34" fmla="*/ 3052 w 3234"/>
              <a:gd name="T35" fmla="*/ 8567 h 8984"/>
              <a:gd name="T36" fmla="*/ 3052 w 3234"/>
              <a:gd name="T37" fmla="*/ 8567 h 8984"/>
              <a:gd name="T38" fmla="*/ 3233 w 3234"/>
              <a:gd name="T39" fmla="*/ 8370 h 8984"/>
              <a:gd name="T40" fmla="*/ 3233 w 3234"/>
              <a:gd name="T41" fmla="*/ 7221 h 8984"/>
              <a:gd name="T42" fmla="*/ 3233 w 3234"/>
              <a:gd name="T43" fmla="*/ 5401 h 8984"/>
              <a:gd name="T44" fmla="*/ 3233 w 3234"/>
              <a:gd name="T45" fmla="*/ 197 h 8984"/>
              <a:gd name="T46" fmla="*/ 3233 w 3234"/>
              <a:gd name="T47" fmla="*/ 197 h 8984"/>
              <a:gd name="T48" fmla="*/ 3052 w 3234"/>
              <a:gd name="T49" fmla="*/ 0 h 8984"/>
              <a:gd name="T50" fmla="*/ 180 w 3234"/>
              <a:gd name="T51"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34" h="8984">
                <a:moveTo>
                  <a:pt x="180" y="0"/>
                </a:moveTo>
                <a:lnTo>
                  <a:pt x="180" y="0"/>
                </a:lnTo>
                <a:cubicBezTo>
                  <a:pt x="80" y="0"/>
                  <a:pt x="0" y="89"/>
                  <a:pt x="0" y="197"/>
                </a:cubicBezTo>
                <a:lnTo>
                  <a:pt x="0" y="5401"/>
                </a:lnTo>
                <a:lnTo>
                  <a:pt x="0" y="7221"/>
                </a:lnTo>
                <a:lnTo>
                  <a:pt x="0" y="8370"/>
                </a:lnTo>
                <a:lnTo>
                  <a:pt x="0" y="8370"/>
                </a:lnTo>
                <a:cubicBezTo>
                  <a:pt x="0" y="8479"/>
                  <a:pt x="80" y="8567"/>
                  <a:pt x="180" y="8567"/>
                </a:cubicBezTo>
                <a:lnTo>
                  <a:pt x="511" y="8567"/>
                </a:lnTo>
                <a:lnTo>
                  <a:pt x="511" y="8567"/>
                </a:lnTo>
                <a:cubicBezTo>
                  <a:pt x="551" y="8567"/>
                  <a:pt x="590" y="8583"/>
                  <a:pt x="622" y="8610"/>
                </a:cubicBezTo>
                <a:lnTo>
                  <a:pt x="622" y="8610"/>
                </a:lnTo>
                <a:cubicBezTo>
                  <a:pt x="896" y="8843"/>
                  <a:pt x="1241" y="8983"/>
                  <a:pt x="1617" y="8983"/>
                </a:cubicBezTo>
                <a:lnTo>
                  <a:pt x="1617" y="8983"/>
                </a:lnTo>
                <a:cubicBezTo>
                  <a:pt x="1992" y="8983"/>
                  <a:pt x="2338" y="8843"/>
                  <a:pt x="2611" y="8610"/>
                </a:cubicBezTo>
                <a:lnTo>
                  <a:pt x="2611" y="8610"/>
                </a:lnTo>
                <a:cubicBezTo>
                  <a:pt x="2643" y="8583"/>
                  <a:pt x="2682" y="8567"/>
                  <a:pt x="2722" y="8567"/>
                </a:cubicBezTo>
                <a:lnTo>
                  <a:pt x="3052" y="8567"/>
                </a:lnTo>
                <a:lnTo>
                  <a:pt x="3052" y="8567"/>
                </a:lnTo>
                <a:cubicBezTo>
                  <a:pt x="3152" y="8567"/>
                  <a:pt x="3233" y="8479"/>
                  <a:pt x="3233" y="8370"/>
                </a:cubicBezTo>
                <a:lnTo>
                  <a:pt x="3233" y="7221"/>
                </a:lnTo>
                <a:lnTo>
                  <a:pt x="3233" y="5401"/>
                </a:lnTo>
                <a:lnTo>
                  <a:pt x="3233" y="197"/>
                </a:lnTo>
                <a:lnTo>
                  <a:pt x="3233" y="197"/>
                </a:lnTo>
                <a:cubicBezTo>
                  <a:pt x="3233" y="89"/>
                  <a:pt x="3152" y="0"/>
                  <a:pt x="3052" y="0"/>
                </a:cubicBezTo>
                <a:lnTo>
                  <a:pt x="180" y="0"/>
                </a:lnTo>
              </a:path>
            </a:pathLst>
          </a:custGeom>
          <a:solidFill>
            <a:srgbClr val="653795">
              <a:alpha val="77506"/>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CF569843-39AC-F0E0-E708-0F82204FB10F}"/>
              </a:ext>
            </a:extLst>
          </p:cNvPr>
          <p:cNvSpPr>
            <a:spLocks noChangeArrowheads="1"/>
          </p:cNvSpPr>
          <p:nvPr/>
        </p:nvSpPr>
        <p:spPr bwMode="auto">
          <a:xfrm>
            <a:off x="8074171" y="1306398"/>
            <a:ext cx="3590459" cy="2036530"/>
          </a:xfrm>
          <a:custGeom>
            <a:avLst/>
            <a:gdLst>
              <a:gd name="T0" fmla="*/ 1617 w 3234"/>
              <a:gd name="T1" fmla="*/ 3582 h 3583"/>
              <a:gd name="T2" fmla="*/ 1617 w 3234"/>
              <a:gd name="T3" fmla="*/ 3582 h 3583"/>
              <a:gd name="T4" fmla="*/ 1617 w 3234"/>
              <a:gd name="T5" fmla="*/ 3582 h 3583"/>
              <a:gd name="T6" fmla="*/ 0 w 3234"/>
              <a:gd name="T7" fmla="*/ 1965 h 3583"/>
              <a:gd name="T8" fmla="*/ 0 w 3234"/>
              <a:gd name="T9" fmla="*/ 0 h 3583"/>
              <a:gd name="T10" fmla="*/ 3233 w 3234"/>
              <a:gd name="T11" fmla="*/ 0 h 3583"/>
              <a:gd name="T12" fmla="*/ 3233 w 3234"/>
              <a:gd name="T13" fmla="*/ 1965 h 3583"/>
              <a:gd name="T14" fmla="*/ 3233 w 3234"/>
              <a:gd name="T15" fmla="*/ 1965 h 3583"/>
              <a:gd name="T16" fmla="*/ 1617 w 3234"/>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4" h="3583">
                <a:moveTo>
                  <a:pt x="1617" y="3582"/>
                </a:moveTo>
                <a:lnTo>
                  <a:pt x="1617" y="3582"/>
                </a:lnTo>
                <a:lnTo>
                  <a:pt x="1617" y="3582"/>
                </a:lnTo>
                <a:cubicBezTo>
                  <a:pt x="724" y="3582"/>
                  <a:pt x="0" y="2858"/>
                  <a:pt x="0" y="1965"/>
                </a:cubicBezTo>
                <a:lnTo>
                  <a:pt x="0" y="0"/>
                </a:lnTo>
                <a:lnTo>
                  <a:pt x="3233" y="0"/>
                </a:lnTo>
                <a:lnTo>
                  <a:pt x="3233" y="1965"/>
                </a:lnTo>
                <a:lnTo>
                  <a:pt x="3233" y="1965"/>
                </a:lnTo>
                <a:cubicBezTo>
                  <a:pt x="3233"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8" name="CuadroTexto 553">
            <a:extLst>
              <a:ext uri="{FF2B5EF4-FFF2-40B4-BE49-F238E27FC236}">
                <a16:creationId xmlns:a16="http://schemas.microsoft.com/office/drawing/2014/main" id="{53F40279-7079-DBAE-ADC2-2A3F05C66994}"/>
              </a:ext>
            </a:extLst>
          </p:cNvPr>
          <p:cNvSpPr txBox="1"/>
          <p:nvPr/>
        </p:nvSpPr>
        <p:spPr>
          <a:xfrm>
            <a:off x="518380" y="2324663"/>
            <a:ext cx="3679251" cy="410001"/>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Step 1: Craft a Good Prompt</a:t>
            </a:r>
          </a:p>
        </p:txBody>
      </p:sp>
      <p:grpSp>
        <p:nvGrpSpPr>
          <p:cNvPr id="24" name="Graphic 3">
            <a:extLst>
              <a:ext uri="{FF2B5EF4-FFF2-40B4-BE49-F238E27FC236}">
                <a16:creationId xmlns:a16="http://schemas.microsoft.com/office/drawing/2014/main" id="{18C6FFC3-843D-7141-D3DC-68DF335345B0}"/>
              </a:ext>
            </a:extLst>
          </p:cNvPr>
          <p:cNvGrpSpPr/>
          <p:nvPr/>
        </p:nvGrpSpPr>
        <p:grpSpPr>
          <a:xfrm>
            <a:off x="5786068" y="1439506"/>
            <a:ext cx="619321" cy="719437"/>
            <a:chOff x="4643578" y="432838"/>
            <a:chExt cx="1028134" cy="1160188"/>
          </a:xfrm>
          <a:solidFill>
            <a:schemeClr val="bg1"/>
          </a:solidFill>
        </p:grpSpPr>
        <p:sp>
          <p:nvSpPr>
            <p:cNvPr id="25" name="Freeform 1035">
              <a:extLst>
                <a:ext uri="{FF2B5EF4-FFF2-40B4-BE49-F238E27FC236}">
                  <a16:creationId xmlns:a16="http://schemas.microsoft.com/office/drawing/2014/main" id="{68EBED74-A085-4403-AD09-21ABB2BC67C7}"/>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26" name="Graphic 3">
              <a:extLst>
                <a:ext uri="{FF2B5EF4-FFF2-40B4-BE49-F238E27FC236}">
                  <a16:creationId xmlns:a16="http://schemas.microsoft.com/office/drawing/2014/main" id="{8C7AA49A-3815-7FEB-2C6D-164ED2C560B9}"/>
                </a:ext>
              </a:extLst>
            </p:cNvPr>
            <p:cNvGrpSpPr/>
            <p:nvPr/>
          </p:nvGrpSpPr>
          <p:grpSpPr>
            <a:xfrm>
              <a:off x="4643578" y="432838"/>
              <a:ext cx="1028134" cy="1160188"/>
              <a:chOff x="4643578" y="432838"/>
              <a:chExt cx="1028134" cy="1160188"/>
            </a:xfrm>
            <a:grpFill/>
          </p:grpSpPr>
          <p:sp>
            <p:nvSpPr>
              <p:cNvPr id="27" name="Freeform 1037">
                <a:extLst>
                  <a:ext uri="{FF2B5EF4-FFF2-40B4-BE49-F238E27FC236}">
                    <a16:creationId xmlns:a16="http://schemas.microsoft.com/office/drawing/2014/main" id="{5A025AE5-DF33-E8CD-15A2-25AAB6D80F5D}"/>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28" name="Freeform 1038">
                <a:extLst>
                  <a:ext uri="{FF2B5EF4-FFF2-40B4-BE49-F238E27FC236}">
                    <a16:creationId xmlns:a16="http://schemas.microsoft.com/office/drawing/2014/main" id="{4B73F190-6204-3DB5-4023-ED7507B1AC54}"/>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nvGrpSpPr>
          <p:cNvPr id="31" name="Graphic 3">
            <a:extLst>
              <a:ext uri="{FF2B5EF4-FFF2-40B4-BE49-F238E27FC236}">
                <a16:creationId xmlns:a16="http://schemas.microsoft.com/office/drawing/2014/main" id="{D14EC90E-AE29-C58E-4002-DA32DD95B08F}"/>
              </a:ext>
            </a:extLst>
          </p:cNvPr>
          <p:cNvGrpSpPr/>
          <p:nvPr/>
        </p:nvGrpSpPr>
        <p:grpSpPr>
          <a:xfrm>
            <a:off x="9556067" y="1412697"/>
            <a:ext cx="606796" cy="655526"/>
            <a:chOff x="6615628" y="2116894"/>
            <a:chExt cx="1066935" cy="1001108"/>
          </a:xfrm>
          <a:solidFill>
            <a:schemeClr val="bg1"/>
          </a:solidFill>
        </p:grpSpPr>
        <p:sp>
          <p:nvSpPr>
            <p:cNvPr id="32" name="Freeform 1130">
              <a:extLst>
                <a:ext uri="{FF2B5EF4-FFF2-40B4-BE49-F238E27FC236}">
                  <a16:creationId xmlns:a16="http://schemas.microsoft.com/office/drawing/2014/main" id="{CACD06FE-F4B9-883C-9868-55A6F5764714}"/>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33" name="Freeform 1131">
              <a:extLst>
                <a:ext uri="{FF2B5EF4-FFF2-40B4-BE49-F238E27FC236}">
                  <a16:creationId xmlns:a16="http://schemas.microsoft.com/office/drawing/2014/main" id="{8FAB094C-2E3B-CA7F-D22A-F762D3CC4157}"/>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34" name="Freeform 1132">
              <a:extLst>
                <a:ext uri="{FF2B5EF4-FFF2-40B4-BE49-F238E27FC236}">
                  <a16:creationId xmlns:a16="http://schemas.microsoft.com/office/drawing/2014/main" id="{5E4B139F-4834-EDD4-6C07-7C3D9D1693DC}"/>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35" name="Freeform 1133">
              <a:extLst>
                <a:ext uri="{FF2B5EF4-FFF2-40B4-BE49-F238E27FC236}">
                  <a16:creationId xmlns:a16="http://schemas.microsoft.com/office/drawing/2014/main" id="{FD86F32E-D9FA-AAFC-D1A3-1432E7E42A1F}"/>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36" name="Freeform 1134">
              <a:extLst>
                <a:ext uri="{FF2B5EF4-FFF2-40B4-BE49-F238E27FC236}">
                  <a16:creationId xmlns:a16="http://schemas.microsoft.com/office/drawing/2014/main" id="{42B1354E-1816-34DB-BB7F-EAA945081A9A}"/>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37" name="Freeform 1135">
              <a:extLst>
                <a:ext uri="{FF2B5EF4-FFF2-40B4-BE49-F238E27FC236}">
                  <a16:creationId xmlns:a16="http://schemas.microsoft.com/office/drawing/2014/main" id="{33C6BE82-A661-481B-A6AF-C2E97DA606AC}"/>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38" name="Freeform 1136">
              <a:extLst>
                <a:ext uri="{FF2B5EF4-FFF2-40B4-BE49-F238E27FC236}">
                  <a16:creationId xmlns:a16="http://schemas.microsoft.com/office/drawing/2014/main" id="{F2AA68C2-8F1E-D356-A98C-035CB439C5A8}"/>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39" name="Freeform 1137">
              <a:extLst>
                <a:ext uri="{FF2B5EF4-FFF2-40B4-BE49-F238E27FC236}">
                  <a16:creationId xmlns:a16="http://schemas.microsoft.com/office/drawing/2014/main" id="{A98A0A5F-79CA-F7CA-3CDC-A286796745D9}"/>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40" name="Freeform 1138">
              <a:extLst>
                <a:ext uri="{FF2B5EF4-FFF2-40B4-BE49-F238E27FC236}">
                  <a16:creationId xmlns:a16="http://schemas.microsoft.com/office/drawing/2014/main" id="{410FCC38-6F59-0215-0F4F-2017E8EC1751}"/>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41" name="Freeform 1139">
              <a:extLst>
                <a:ext uri="{FF2B5EF4-FFF2-40B4-BE49-F238E27FC236}">
                  <a16:creationId xmlns:a16="http://schemas.microsoft.com/office/drawing/2014/main" id="{588E69DB-E98F-BD29-3E1D-93CEF11E9B16}"/>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42" name="Freeform 1140">
              <a:extLst>
                <a:ext uri="{FF2B5EF4-FFF2-40B4-BE49-F238E27FC236}">
                  <a16:creationId xmlns:a16="http://schemas.microsoft.com/office/drawing/2014/main" id="{36261E27-EFA9-A976-3749-7C059EC0356F}"/>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43" name="Freeform 1141">
              <a:extLst>
                <a:ext uri="{FF2B5EF4-FFF2-40B4-BE49-F238E27FC236}">
                  <a16:creationId xmlns:a16="http://schemas.microsoft.com/office/drawing/2014/main" id="{521ABF2C-21CA-EB83-2A6A-8B42A901EB1A}"/>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nvGrpSpPr>
          <p:cNvPr id="47" name="Group 46">
            <a:extLst>
              <a:ext uri="{FF2B5EF4-FFF2-40B4-BE49-F238E27FC236}">
                <a16:creationId xmlns:a16="http://schemas.microsoft.com/office/drawing/2014/main" id="{12268A4F-41AC-064B-59D9-3148181118CB}"/>
              </a:ext>
            </a:extLst>
          </p:cNvPr>
          <p:cNvGrpSpPr/>
          <p:nvPr/>
        </p:nvGrpSpPr>
        <p:grpSpPr>
          <a:xfrm>
            <a:off x="1989151" y="1529158"/>
            <a:ext cx="616029" cy="672179"/>
            <a:chOff x="3258209" y="1217582"/>
            <a:chExt cx="4712093" cy="4711281"/>
          </a:xfrm>
          <a:solidFill>
            <a:schemeClr val="bg1"/>
          </a:solidFill>
        </p:grpSpPr>
        <p:sp>
          <p:nvSpPr>
            <p:cNvPr id="48" name="Freeform 16">
              <a:extLst>
                <a:ext uri="{FF2B5EF4-FFF2-40B4-BE49-F238E27FC236}">
                  <a16:creationId xmlns:a16="http://schemas.microsoft.com/office/drawing/2014/main" id="{BD54B136-99A2-D249-A716-2878A080B1F9}"/>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49" name="Freeform 18">
              <a:extLst>
                <a:ext uri="{FF2B5EF4-FFF2-40B4-BE49-F238E27FC236}">
                  <a16:creationId xmlns:a16="http://schemas.microsoft.com/office/drawing/2014/main" id="{18EBACC1-9317-0206-74A2-F5C917828744}"/>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50" name="Freeform 19">
              <a:extLst>
                <a:ext uri="{FF2B5EF4-FFF2-40B4-BE49-F238E27FC236}">
                  <a16:creationId xmlns:a16="http://schemas.microsoft.com/office/drawing/2014/main" id="{24405DC2-24AC-0F27-7553-783168B8836F}"/>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51" name="Freeform 20">
              <a:extLst>
                <a:ext uri="{FF2B5EF4-FFF2-40B4-BE49-F238E27FC236}">
                  <a16:creationId xmlns:a16="http://schemas.microsoft.com/office/drawing/2014/main" id="{6A1C102B-C30E-DDFF-5B59-524EBBCC365E}"/>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52" name="Freeform 21">
              <a:extLst>
                <a:ext uri="{FF2B5EF4-FFF2-40B4-BE49-F238E27FC236}">
                  <a16:creationId xmlns:a16="http://schemas.microsoft.com/office/drawing/2014/main" id="{3E06683B-6E80-FAA1-DA5A-40967E26C1B1}"/>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3" name="Freeform 22">
              <a:extLst>
                <a:ext uri="{FF2B5EF4-FFF2-40B4-BE49-F238E27FC236}">
                  <a16:creationId xmlns:a16="http://schemas.microsoft.com/office/drawing/2014/main" id="{D3A081A1-4293-43A5-F42D-AECDF6ACDA90}"/>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4" name="Freeform 23">
              <a:extLst>
                <a:ext uri="{FF2B5EF4-FFF2-40B4-BE49-F238E27FC236}">
                  <a16:creationId xmlns:a16="http://schemas.microsoft.com/office/drawing/2014/main" id="{814C9FC5-3832-6056-E9CB-2EE5A060D917}"/>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55" name="Freeform 24">
              <a:extLst>
                <a:ext uri="{FF2B5EF4-FFF2-40B4-BE49-F238E27FC236}">
                  <a16:creationId xmlns:a16="http://schemas.microsoft.com/office/drawing/2014/main" id="{55A44282-701A-CABC-A49E-46E00B9ACAA1}"/>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6" name="Freeform 25">
              <a:extLst>
                <a:ext uri="{FF2B5EF4-FFF2-40B4-BE49-F238E27FC236}">
                  <a16:creationId xmlns:a16="http://schemas.microsoft.com/office/drawing/2014/main" id="{B852F808-5E4B-8E2F-2834-99A07ED20FB8}"/>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7" name="Freeform 26">
              <a:extLst>
                <a:ext uri="{FF2B5EF4-FFF2-40B4-BE49-F238E27FC236}">
                  <a16:creationId xmlns:a16="http://schemas.microsoft.com/office/drawing/2014/main" id="{808D8D21-1F83-E60A-30CC-50D4A1629CEA}"/>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58" name="Freeform 27">
              <a:extLst>
                <a:ext uri="{FF2B5EF4-FFF2-40B4-BE49-F238E27FC236}">
                  <a16:creationId xmlns:a16="http://schemas.microsoft.com/office/drawing/2014/main" id="{7904F87C-12F7-4A65-203A-36EE1CA4F74F}"/>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59" name="Freeform 28">
              <a:extLst>
                <a:ext uri="{FF2B5EF4-FFF2-40B4-BE49-F238E27FC236}">
                  <a16:creationId xmlns:a16="http://schemas.microsoft.com/office/drawing/2014/main" id="{5B9B84C2-07F0-7C4F-A5D4-C2D7EE190ACB}"/>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60" name="Freeform 29">
              <a:extLst>
                <a:ext uri="{FF2B5EF4-FFF2-40B4-BE49-F238E27FC236}">
                  <a16:creationId xmlns:a16="http://schemas.microsoft.com/office/drawing/2014/main" id="{7DBC48F4-1F45-5485-E61D-BF8C8FB8D68E}"/>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61" name="Freeform 30">
              <a:extLst>
                <a:ext uri="{FF2B5EF4-FFF2-40B4-BE49-F238E27FC236}">
                  <a16:creationId xmlns:a16="http://schemas.microsoft.com/office/drawing/2014/main" id="{4BC8672D-5AA4-6540-4DA4-F532B51E6C95}"/>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sp>
        <p:nvSpPr>
          <p:cNvPr id="124" name="CuadroTexto 553">
            <a:extLst>
              <a:ext uri="{FF2B5EF4-FFF2-40B4-BE49-F238E27FC236}">
                <a16:creationId xmlns:a16="http://schemas.microsoft.com/office/drawing/2014/main" id="{8E0B44F2-5358-CEB7-08CE-3CF0E5AE7E7D}"/>
              </a:ext>
            </a:extLst>
          </p:cNvPr>
          <p:cNvSpPr txBox="1"/>
          <p:nvPr/>
        </p:nvSpPr>
        <p:spPr>
          <a:xfrm>
            <a:off x="4279836" y="2331655"/>
            <a:ext cx="3679251" cy="410001"/>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Step 2: Iterating on Responses</a:t>
            </a:r>
          </a:p>
        </p:txBody>
      </p:sp>
      <p:sp>
        <p:nvSpPr>
          <p:cNvPr id="125" name="CuadroTexto 553">
            <a:extLst>
              <a:ext uri="{FF2B5EF4-FFF2-40B4-BE49-F238E27FC236}">
                <a16:creationId xmlns:a16="http://schemas.microsoft.com/office/drawing/2014/main" id="{17B89280-6ACD-237B-7865-6907F0D5A760}"/>
              </a:ext>
            </a:extLst>
          </p:cNvPr>
          <p:cNvSpPr txBox="1"/>
          <p:nvPr/>
        </p:nvSpPr>
        <p:spPr>
          <a:xfrm>
            <a:off x="7979738" y="2334559"/>
            <a:ext cx="3679251"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Step 3: Experiment with Applications</a:t>
            </a:r>
          </a:p>
        </p:txBody>
      </p:sp>
      <p:sp>
        <p:nvSpPr>
          <p:cNvPr id="5" name="TextBox 4">
            <a:extLst>
              <a:ext uri="{FF2B5EF4-FFF2-40B4-BE49-F238E27FC236}">
                <a16:creationId xmlns:a16="http://schemas.microsoft.com/office/drawing/2014/main" id="{7792B817-326D-D98C-00A1-226FB55F5FF9}"/>
              </a:ext>
            </a:extLst>
          </p:cNvPr>
          <p:cNvSpPr txBox="1"/>
          <p:nvPr/>
        </p:nvSpPr>
        <p:spPr>
          <a:xfrm>
            <a:off x="697116" y="3342928"/>
            <a:ext cx="3420714" cy="2970044"/>
          </a:xfrm>
          <a:prstGeom prst="rect">
            <a:avLst/>
          </a:prstGeom>
          <a:noFill/>
        </p:spPr>
        <p:txBody>
          <a:bodyPr wrap="square" rtlCol="0">
            <a:spAutoFit/>
          </a:bodyPr>
          <a:lstStyle/>
          <a:p>
            <a:r>
              <a:rPr lang="en-IE" sz="1700" b="1" dirty="0">
                <a:solidFill>
                  <a:schemeClr val="bg1"/>
                </a:solidFill>
              </a:rPr>
              <a:t>- Be </a:t>
            </a:r>
            <a:r>
              <a:rPr lang="en-US" sz="1700" b="1" dirty="0">
                <a:solidFill>
                  <a:schemeClr val="bg1"/>
                </a:solidFill>
              </a:rPr>
              <a:t>specific with your request: </a:t>
            </a:r>
          </a:p>
          <a:p>
            <a:pPr marL="0" indent="0"/>
            <a:r>
              <a:rPr lang="en-US" sz="1700" dirty="0">
                <a:solidFill>
                  <a:schemeClr val="bg1"/>
                </a:solidFill>
              </a:rPr>
              <a:t>General: </a:t>
            </a:r>
            <a:r>
              <a:rPr lang="en-US" sz="1700" i="1" dirty="0">
                <a:solidFill>
                  <a:schemeClr val="bg1"/>
                </a:solidFill>
              </a:rPr>
              <a:t>Tell me about climate change  </a:t>
            </a:r>
          </a:p>
          <a:p>
            <a:pPr marL="0" indent="0"/>
            <a:r>
              <a:rPr lang="en-US" sz="1700" dirty="0">
                <a:solidFill>
                  <a:schemeClr val="bg1"/>
                </a:solidFill>
              </a:rPr>
              <a:t>Specific: </a:t>
            </a:r>
            <a:r>
              <a:rPr lang="en-US" sz="1700" i="1" dirty="0">
                <a:solidFill>
                  <a:schemeClr val="bg1"/>
                </a:solidFill>
              </a:rPr>
              <a:t>Explain the causes of climate change in simple terms for a 12-year-old.</a:t>
            </a:r>
          </a:p>
          <a:p>
            <a:pPr marL="0" indent="0"/>
            <a:r>
              <a:rPr lang="en-US" sz="1700" b="1" dirty="0">
                <a:solidFill>
                  <a:schemeClr val="bg1"/>
                </a:solidFill>
              </a:rPr>
              <a:t>- Ask ChatGPT to perform tasks:</a:t>
            </a:r>
          </a:p>
          <a:p>
            <a:pPr marL="0" indent="0"/>
            <a:r>
              <a:rPr lang="en-US" sz="1700" i="1" dirty="0">
                <a:solidFill>
                  <a:schemeClr val="bg1"/>
                </a:solidFill>
              </a:rPr>
              <a:t>Describe, list, translate, shorten, etc.  E.g., Generate 3 creative ideas for a science project</a:t>
            </a:r>
          </a:p>
          <a:p>
            <a:endParaRPr lang="en-IE" sz="1700" dirty="0">
              <a:solidFill>
                <a:schemeClr val="bg1"/>
              </a:solidFill>
            </a:endParaRPr>
          </a:p>
        </p:txBody>
      </p:sp>
      <p:sp>
        <p:nvSpPr>
          <p:cNvPr id="6" name="TextBox 5">
            <a:extLst>
              <a:ext uri="{FF2B5EF4-FFF2-40B4-BE49-F238E27FC236}">
                <a16:creationId xmlns:a16="http://schemas.microsoft.com/office/drawing/2014/main" id="{8C34E496-5D52-3619-BF0A-9F8691C4A6A8}"/>
              </a:ext>
            </a:extLst>
          </p:cNvPr>
          <p:cNvSpPr txBox="1"/>
          <p:nvPr/>
        </p:nvSpPr>
        <p:spPr>
          <a:xfrm>
            <a:off x="4463358" y="3429000"/>
            <a:ext cx="3299360" cy="1661993"/>
          </a:xfrm>
          <a:prstGeom prst="rect">
            <a:avLst/>
          </a:prstGeom>
          <a:noFill/>
        </p:spPr>
        <p:txBody>
          <a:bodyPr wrap="square" rtlCol="0">
            <a:spAutoFit/>
          </a:bodyPr>
          <a:lstStyle/>
          <a:p>
            <a:r>
              <a:rPr lang="en-US" sz="1700" dirty="0">
                <a:solidFill>
                  <a:schemeClr val="bg1"/>
                </a:solidFill>
              </a:rPr>
              <a:t>If the first response doesn’t meet your needs, refine your prompt.</a:t>
            </a:r>
          </a:p>
          <a:p>
            <a:endParaRPr lang="en-US" sz="1700" dirty="0">
              <a:solidFill>
                <a:schemeClr val="bg1"/>
              </a:solidFill>
            </a:endParaRPr>
          </a:p>
          <a:p>
            <a:r>
              <a:rPr lang="en-US" sz="1700" dirty="0">
                <a:solidFill>
                  <a:schemeClr val="bg1"/>
                </a:solidFill>
              </a:rPr>
              <a:t>E.g., </a:t>
            </a:r>
            <a:r>
              <a:rPr lang="en-US" sz="1700" i="1" dirty="0">
                <a:solidFill>
                  <a:schemeClr val="bg1"/>
                </a:solidFill>
              </a:rPr>
              <a:t>Add more details, Make it shorter, or Focus on..</a:t>
            </a:r>
            <a:r>
              <a:rPr lang="en-US" sz="1700" dirty="0">
                <a:solidFill>
                  <a:schemeClr val="bg1"/>
                </a:solidFill>
              </a:rPr>
              <a:t>.</a:t>
            </a:r>
          </a:p>
          <a:p>
            <a:endParaRPr lang="en-IE" sz="1700" dirty="0">
              <a:solidFill>
                <a:schemeClr val="bg1"/>
              </a:solidFill>
            </a:endParaRPr>
          </a:p>
        </p:txBody>
      </p:sp>
      <p:sp>
        <p:nvSpPr>
          <p:cNvPr id="7" name="TextBox 6">
            <a:extLst>
              <a:ext uri="{FF2B5EF4-FFF2-40B4-BE49-F238E27FC236}">
                <a16:creationId xmlns:a16="http://schemas.microsoft.com/office/drawing/2014/main" id="{CEB165BF-F1C0-F082-E41E-4A40A7E43B1C}"/>
              </a:ext>
            </a:extLst>
          </p:cNvPr>
          <p:cNvSpPr txBox="1"/>
          <p:nvPr/>
        </p:nvSpPr>
        <p:spPr>
          <a:xfrm>
            <a:off x="8113501" y="3447804"/>
            <a:ext cx="3411724" cy="1923604"/>
          </a:xfrm>
          <a:prstGeom prst="rect">
            <a:avLst/>
          </a:prstGeom>
          <a:noFill/>
        </p:spPr>
        <p:txBody>
          <a:bodyPr wrap="square" rtlCol="0">
            <a:spAutoFit/>
          </a:bodyPr>
          <a:lstStyle/>
          <a:p>
            <a:pPr marL="285750" indent="-285750">
              <a:buFont typeface="Arial" panose="020B0604020202020204" pitchFamily="34" charset="0"/>
              <a:buChar char="•"/>
            </a:pPr>
            <a:r>
              <a:rPr lang="en-US" sz="1700" b="1" dirty="0">
                <a:solidFill>
                  <a:schemeClr val="bg1"/>
                </a:solidFill>
              </a:rPr>
              <a:t>Learning Tool</a:t>
            </a:r>
            <a:r>
              <a:rPr lang="en-US" sz="1700" dirty="0">
                <a:solidFill>
                  <a:schemeClr val="bg1"/>
                </a:solidFill>
              </a:rPr>
              <a:t>: Ask for explanations of difficult topics.</a:t>
            </a:r>
          </a:p>
          <a:p>
            <a:pPr marL="285750" indent="-285750">
              <a:buFont typeface="Arial" panose="020B0604020202020204" pitchFamily="34" charset="0"/>
              <a:buChar char="•"/>
            </a:pPr>
            <a:r>
              <a:rPr lang="en-US" sz="1700" b="1" dirty="0">
                <a:solidFill>
                  <a:schemeClr val="bg1"/>
                </a:solidFill>
              </a:rPr>
              <a:t>Writing Assistant</a:t>
            </a:r>
            <a:r>
              <a:rPr lang="en-US" sz="1700" dirty="0">
                <a:solidFill>
                  <a:schemeClr val="bg1"/>
                </a:solidFill>
              </a:rPr>
              <a:t>: Use it to draft outlines, essays, summaries.</a:t>
            </a:r>
          </a:p>
          <a:p>
            <a:pPr marL="285750" indent="-285750">
              <a:buFont typeface="Arial" panose="020B0604020202020204" pitchFamily="34" charset="0"/>
              <a:buChar char="•"/>
            </a:pPr>
            <a:r>
              <a:rPr lang="en-US" sz="1700" b="1" dirty="0">
                <a:solidFill>
                  <a:schemeClr val="bg1"/>
                </a:solidFill>
              </a:rPr>
              <a:t>Creative Tool</a:t>
            </a:r>
            <a:r>
              <a:rPr lang="en-US" sz="1700" dirty="0">
                <a:solidFill>
                  <a:schemeClr val="bg1"/>
                </a:solidFill>
              </a:rPr>
              <a:t>: Generate poetry, stories, or brainstorming ideas.</a:t>
            </a:r>
          </a:p>
          <a:p>
            <a:pPr marL="285750" indent="-285750">
              <a:buFont typeface="Arial" panose="020B0604020202020204" pitchFamily="34" charset="0"/>
              <a:buChar char="•"/>
            </a:pPr>
            <a:endParaRPr lang="en-IE" sz="1700" dirty="0">
              <a:solidFill>
                <a:schemeClr val="bg1"/>
              </a:solidFill>
            </a:endParaRPr>
          </a:p>
        </p:txBody>
      </p:sp>
      <p:sp>
        <p:nvSpPr>
          <p:cNvPr id="8" name="Text Placeholder 2">
            <a:extLst>
              <a:ext uri="{FF2B5EF4-FFF2-40B4-BE49-F238E27FC236}">
                <a16:creationId xmlns:a16="http://schemas.microsoft.com/office/drawing/2014/main" id="{29804040-AE06-AF82-8AE7-45996B1DE47B}"/>
              </a:ext>
            </a:extLst>
          </p:cNvPr>
          <p:cNvSpPr txBox="1">
            <a:spLocks/>
          </p:cNvSpPr>
          <p:nvPr/>
        </p:nvSpPr>
        <p:spPr>
          <a:xfrm>
            <a:off x="685924" y="375567"/>
            <a:ext cx="9037497" cy="385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dirty="0">
                <a:solidFill>
                  <a:srgbClr val="653795"/>
                </a:solidFill>
              </a:rPr>
              <a:t>Basic </a:t>
            </a:r>
            <a:r>
              <a:rPr lang="en-IE" sz="3600" b="1" dirty="0">
                <a:solidFill>
                  <a:srgbClr val="653795"/>
                </a:solidFill>
                <a:hlinkClick r:id="rId2">
                  <a:extLst>
                    <a:ext uri="{A12FA001-AC4F-418D-AE19-62706E023703}">
                      <ahyp:hlinkClr xmlns:ahyp="http://schemas.microsoft.com/office/drawing/2018/hyperlinkcolor" val="tx"/>
                    </a:ext>
                  </a:extLst>
                </a:hlinkClick>
              </a:rPr>
              <a:t>ChatGPT</a:t>
            </a:r>
            <a:r>
              <a:rPr lang="en-IE" sz="3600" dirty="0">
                <a:solidFill>
                  <a:srgbClr val="653795"/>
                </a:solidFill>
              </a:rPr>
              <a:t> </a:t>
            </a:r>
            <a:r>
              <a:rPr lang="en-IE" sz="3600" b="1" dirty="0">
                <a:solidFill>
                  <a:srgbClr val="653795"/>
                </a:solidFill>
              </a:rPr>
              <a:t>steps of use </a:t>
            </a:r>
          </a:p>
          <a:p>
            <a:pPr marL="0" indent="0">
              <a:buNone/>
            </a:pPr>
            <a:r>
              <a:rPr lang="en-IE" sz="3600" dirty="0">
                <a:solidFill>
                  <a:srgbClr val="653795"/>
                </a:solidFill>
              </a:rPr>
              <a:t> </a:t>
            </a:r>
          </a:p>
        </p:txBody>
      </p:sp>
      <p:pic>
        <p:nvPicPr>
          <p:cNvPr id="2050" name="Picture 2" descr="OpenAI Logo png">
            <a:extLst>
              <a:ext uri="{FF2B5EF4-FFF2-40B4-BE49-F238E27FC236}">
                <a16:creationId xmlns:a16="http://schemas.microsoft.com/office/drawing/2014/main" id="{793B237A-14D0-1F23-D925-A9DE5DBEB5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27049" y="-179382"/>
            <a:ext cx="2429512" cy="151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881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ACD4A-1036-4B7F-E23C-6D34D43C7C7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940A73F-9FFA-99DE-4786-D3F1D4E1F275}"/>
              </a:ext>
            </a:extLst>
          </p:cNvPr>
          <p:cNvSpPr>
            <a:spLocks noGrp="1"/>
          </p:cNvSpPr>
          <p:nvPr>
            <p:ph type="body" sz="quarter" idx="18"/>
          </p:nvPr>
        </p:nvSpPr>
        <p:spPr>
          <a:xfrm>
            <a:off x="449990" y="1888893"/>
            <a:ext cx="11292019" cy="4712327"/>
          </a:xfrm>
        </p:spPr>
        <p:txBody>
          <a:bodyPr/>
          <a:lstStyle/>
          <a:p>
            <a:pPr>
              <a:buFont typeface="+mj-lt"/>
              <a:buAutoNum type="arabicPeriod"/>
            </a:pPr>
            <a:r>
              <a:rPr lang="en-US" sz="2000" b="1" dirty="0"/>
              <a:t>Custom Instructions: </a:t>
            </a:r>
            <a:r>
              <a:rPr lang="en-US" sz="2000" dirty="0" err="1"/>
              <a:t>Personalise</a:t>
            </a:r>
            <a:r>
              <a:rPr lang="en-US" sz="2000" dirty="0"/>
              <a:t> ChatGPT’s responses by providing specific business or personal context.</a:t>
            </a:r>
          </a:p>
          <a:p>
            <a:pPr>
              <a:buFont typeface="+mj-lt"/>
              <a:buAutoNum type="arabicPeriod"/>
            </a:pPr>
            <a:r>
              <a:rPr lang="en-US" sz="2000" b="1" dirty="0"/>
              <a:t>Prompt Engineering: </a:t>
            </a:r>
            <a:r>
              <a:rPr lang="en-US" sz="2000" dirty="0"/>
              <a:t>Craft clear prompts to improve ChatGPT's output quality. Use </a:t>
            </a:r>
            <a:r>
              <a:rPr lang="en-US" sz="2000" b="1" dirty="0">
                <a:hlinkClick r:id="rId2"/>
              </a:rPr>
              <a:t>prompt tools</a:t>
            </a:r>
            <a:endParaRPr lang="en-US" sz="2000" b="1" dirty="0"/>
          </a:p>
          <a:p>
            <a:pPr>
              <a:buFont typeface="+mj-lt"/>
              <a:buAutoNum type="arabicPeriod"/>
            </a:pPr>
            <a:r>
              <a:rPr lang="en-US" sz="2000" b="1" dirty="0" err="1"/>
              <a:t>Summarisation</a:t>
            </a:r>
            <a:r>
              <a:rPr lang="en-US" sz="2000" b="1" dirty="0"/>
              <a:t>: </a:t>
            </a:r>
            <a:r>
              <a:rPr lang="en-US" sz="2000" dirty="0"/>
              <a:t>Use ‘TL;DR’ to condense long articles or videos.</a:t>
            </a:r>
          </a:p>
          <a:p>
            <a:pPr>
              <a:buFont typeface="+mj-lt"/>
              <a:buAutoNum type="arabicPeriod"/>
            </a:pPr>
            <a:r>
              <a:rPr lang="en-US" sz="2000" b="1" dirty="0"/>
              <a:t>Understanding Colloquial Language: </a:t>
            </a:r>
            <a:r>
              <a:rPr lang="en-US" sz="2000" dirty="0"/>
              <a:t>Translate slang &amp; idioms with better accuracy than traditional tools.</a:t>
            </a:r>
          </a:p>
          <a:p>
            <a:pPr>
              <a:buFont typeface="+mj-lt"/>
              <a:buAutoNum type="arabicPeriod"/>
            </a:pPr>
            <a:r>
              <a:rPr lang="en-US" sz="2000" b="1" dirty="0"/>
              <a:t>Reverse Prompting: </a:t>
            </a:r>
            <a:r>
              <a:rPr lang="en-US" sz="2000" dirty="0"/>
              <a:t>Provide a fact or idea &amp; ask ChatGPT for supporting evidence.</a:t>
            </a:r>
          </a:p>
          <a:p>
            <a:pPr>
              <a:buFont typeface="+mj-lt"/>
              <a:buAutoNum type="arabicPeriod"/>
            </a:pPr>
            <a:r>
              <a:rPr lang="en-US" sz="2000" b="1" dirty="0"/>
              <a:t>Sider Extension: </a:t>
            </a:r>
            <a:r>
              <a:rPr lang="en-US" sz="2000" dirty="0"/>
              <a:t>Access ChatGPT anywhere with the </a:t>
            </a:r>
            <a:r>
              <a:rPr lang="en-US" sz="2000" b="1" dirty="0">
                <a:hlinkClick r:id="rId3"/>
              </a:rPr>
              <a:t>Sider Chrome extension</a:t>
            </a:r>
            <a:r>
              <a:rPr lang="en-US" sz="2000" dirty="0"/>
              <a:t>.</a:t>
            </a:r>
          </a:p>
          <a:p>
            <a:pPr>
              <a:buFont typeface="+mj-lt"/>
              <a:buAutoNum type="arabicPeriod"/>
            </a:pPr>
            <a:r>
              <a:rPr lang="en-US" sz="2000" b="1" dirty="0"/>
              <a:t>Meeting Transcriptions: </a:t>
            </a:r>
            <a:r>
              <a:rPr lang="en-US" sz="2000" dirty="0"/>
              <a:t>Transcribe meetings &amp; extract key points using ChatGPT.</a:t>
            </a:r>
          </a:p>
          <a:p>
            <a:pPr>
              <a:buFont typeface="+mj-lt"/>
              <a:buAutoNum type="arabicPeriod"/>
            </a:pPr>
            <a:r>
              <a:rPr lang="en-US" sz="2000" b="1" dirty="0"/>
              <a:t>Content Repurposing: </a:t>
            </a:r>
            <a:r>
              <a:rPr lang="en-US" sz="2000" dirty="0"/>
              <a:t>Adapt existing content for different formats &amp; platforms.</a:t>
            </a:r>
          </a:p>
          <a:p>
            <a:pPr>
              <a:buFont typeface="+mj-lt"/>
              <a:buAutoNum type="arabicPeriod"/>
            </a:pPr>
            <a:r>
              <a:rPr lang="en-US" sz="2000" b="1" dirty="0"/>
              <a:t>Networking Assistance: </a:t>
            </a:r>
            <a:r>
              <a:rPr lang="en-US" sz="2000" dirty="0"/>
              <a:t>Generate </a:t>
            </a:r>
            <a:r>
              <a:rPr lang="en-US" sz="2000" dirty="0" err="1"/>
              <a:t>personalised</a:t>
            </a:r>
            <a:r>
              <a:rPr lang="en-US" sz="2000" dirty="0"/>
              <a:t> networking messages.</a:t>
            </a:r>
          </a:p>
          <a:p>
            <a:pPr>
              <a:buFont typeface="+mj-lt"/>
              <a:buAutoNum type="arabicPeriod"/>
            </a:pPr>
            <a:r>
              <a:rPr lang="en-US" sz="2000" b="1" dirty="0"/>
              <a:t>Communication Refinement: </a:t>
            </a:r>
            <a:r>
              <a:rPr lang="en-US" sz="2000" dirty="0"/>
              <a:t>Improve clarity &amp; conciseness in written communication.</a:t>
            </a:r>
          </a:p>
        </p:txBody>
      </p:sp>
      <p:sp>
        <p:nvSpPr>
          <p:cNvPr id="4" name="Text Placeholder 3">
            <a:extLst>
              <a:ext uri="{FF2B5EF4-FFF2-40B4-BE49-F238E27FC236}">
                <a16:creationId xmlns:a16="http://schemas.microsoft.com/office/drawing/2014/main" id="{967F1FB4-5AF5-D8E7-862B-956F857A4091}"/>
              </a:ext>
            </a:extLst>
          </p:cNvPr>
          <p:cNvSpPr>
            <a:spLocks noGrp="1"/>
          </p:cNvSpPr>
          <p:nvPr>
            <p:ph type="body" sz="quarter" idx="16"/>
          </p:nvPr>
        </p:nvSpPr>
        <p:spPr>
          <a:xfrm>
            <a:off x="449990" y="413798"/>
            <a:ext cx="10830200" cy="803654"/>
          </a:xfrm>
        </p:spPr>
        <p:txBody>
          <a:bodyPr/>
          <a:lstStyle/>
          <a:p>
            <a:r>
              <a:rPr lang="en-US" dirty="0"/>
              <a:t>Using ChatGPT for </a:t>
            </a:r>
            <a:r>
              <a:rPr lang="en-US" i="1" dirty="0"/>
              <a:t>smarter work..</a:t>
            </a:r>
            <a:r>
              <a:rPr lang="en-US" dirty="0"/>
              <a:t>.</a:t>
            </a:r>
          </a:p>
        </p:txBody>
      </p:sp>
      <p:grpSp>
        <p:nvGrpSpPr>
          <p:cNvPr id="3" name="Group 2">
            <a:extLst>
              <a:ext uri="{FF2B5EF4-FFF2-40B4-BE49-F238E27FC236}">
                <a16:creationId xmlns:a16="http://schemas.microsoft.com/office/drawing/2014/main" id="{66D67AB9-9F79-EFAE-DD6A-D340B54D9C9E}"/>
              </a:ext>
            </a:extLst>
          </p:cNvPr>
          <p:cNvGrpSpPr/>
          <p:nvPr/>
        </p:nvGrpSpPr>
        <p:grpSpPr>
          <a:xfrm>
            <a:off x="10464800" y="473181"/>
            <a:ext cx="1042251" cy="1152419"/>
            <a:chOff x="10387608" y="788458"/>
            <a:chExt cx="896094" cy="896083"/>
          </a:xfrm>
          <a:solidFill>
            <a:srgbClr val="653795"/>
          </a:solidFill>
        </p:grpSpPr>
        <p:sp>
          <p:nvSpPr>
            <p:cNvPr id="7" name="Freeform 196">
              <a:extLst>
                <a:ext uri="{FF2B5EF4-FFF2-40B4-BE49-F238E27FC236}">
                  <a16:creationId xmlns:a16="http://schemas.microsoft.com/office/drawing/2014/main" id="{7E980A97-A606-5C93-2AFE-558D14A85C64}"/>
                </a:ext>
              </a:extLst>
            </p:cNvPr>
            <p:cNvSpPr/>
            <p:nvPr/>
          </p:nvSpPr>
          <p:spPr>
            <a:xfrm>
              <a:off x="10700650" y="810127"/>
              <a:ext cx="289473" cy="332422"/>
            </a:xfrm>
            <a:custGeom>
              <a:avLst/>
              <a:gdLst>
                <a:gd name="connsiteX0" fmla="*/ 144942 w 289473"/>
                <a:gd name="connsiteY0" fmla="*/ 0 h 332422"/>
                <a:gd name="connsiteX1" fmla="*/ 289473 w 289473"/>
                <a:gd name="connsiteY1" fmla="*/ 144531 h 332422"/>
                <a:gd name="connsiteX2" fmla="*/ 210885 w 289473"/>
                <a:gd name="connsiteY2" fmla="*/ 273706 h 332422"/>
                <a:gd name="connsiteX3" fmla="*/ 202754 w 289473"/>
                <a:gd name="connsiteY3" fmla="*/ 286353 h 332422"/>
                <a:gd name="connsiteX4" fmla="*/ 202754 w 289473"/>
                <a:gd name="connsiteY4" fmla="*/ 332422 h 332422"/>
                <a:gd name="connsiteX5" fmla="*/ 188302 w 289473"/>
                <a:gd name="connsiteY5" fmla="*/ 332422 h 332422"/>
                <a:gd name="connsiteX6" fmla="*/ 188302 w 289473"/>
                <a:gd name="connsiteY6" fmla="*/ 187891 h 332422"/>
                <a:gd name="connsiteX7" fmla="*/ 173848 w 289473"/>
                <a:gd name="connsiteY7" fmla="*/ 173438 h 332422"/>
                <a:gd name="connsiteX8" fmla="*/ 159395 w 289473"/>
                <a:gd name="connsiteY8" fmla="*/ 187891 h 332422"/>
                <a:gd name="connsiteX9" fmla="*/ 159395 w 289473"/>
                <a:gd name="connsiteY9" fmla="*/ 332422 h 332422"/>
                <a:gd name="connsiteX10" fmla="*/ 130489 w 289473"/>
                <a:gd name="connsiteY10" fmla="*/ 332422 h 332422"/>
                <a:gd name="connsiteX11" fmla="*/ 130489 w 289473"/>
                <a:gd name="connsiteY11" fmla="*/ 187891 h 332422"/>
                <a:gd name="connsiteX12" fmla="*/ 116036 w 289473"/>
                <a:gd name="connsiteY12" fmla="*/ 173438 h 332422"/>
                <a:gd name="connsiteX13" fmla="*/ 101582 w 289473"/>
                <a:gd name="connsiteY13" fmla="*/ 187891 h 332422"/>
                <a:gd name="connsiteX14" fmla="*/ 101582 w 289473"/>
                <a:gd name="connsiteY14" fmla="*/ 332422 h 332422"/>
                <a:gd name="connsiteX15" fmla="*/ 87129 w 289473"/>
                <a:gd name="connsiteY15" fmla="*/ 332422 h 332422"/>
                <a:gd name="connsiteX16" fmla="*/ 87129 w 289473"/>
                <a:gd name="connsiteY16" fmla="*/ 286353 h 332422"/>
                <a:gd name="connsiteX17" fmla="*/ 78999 w 289473"/>
                <a:gd name="connsiteY17" fmla="*/ 273706 h 332422"/>
                <a:gd name="connsiteX18" fmla="*/ 15767 w 289473"/>
                <a:gd name="connsiteY18" fmla="*/ 79492 h 332422"/>
                <a:gd name="connsiteX19" fmla="*/ 144942 w 289473"/>
                <a:gd name="connsiteY19" fmla="*/ 0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9473" h="332422">
                  <a:moveTo>
                    <a:pt x="144942" y="0"/>
                  </a:moveTo>
                  <a:cubicBezTo>
                    <a:pt x="224434" y="0"/>
                    <a:pt x="289473" y="65039"/>
                    <a:pt x="289473" y="144531"/>
                  </a:cubicBezTo>
                  <a:cubicBezTo>
                    <a:pt x="289473" y="198731"/>
                    <a:pt x="258760" y="248413"/>
                    <a:pt x="210885" y="273706"/>
                  </a:cubicBezTo>
                  <a:cubicBezTo>
                    <a:pt x="206368" y="276416"/>
                    <a:pt x="202754" y="280933"/>
                    <a:pt x="202754" y="286353"/>
                  </a:cubicBezTo>
                  <a:lnTo>
                    <a:pt x="202754" y="332422"/>
                  </a:lnTo>
                  <a:lnTo>
                    <a:pt x="188302" y="332422"/>
                  </a:lnTo>
                  <a:lnTo>
                    <a:pt x="188302" y="187891"/>
                  </a:lnTo>
                  <a:cubicBezTo>
                    <a:pt x="188302" y="179761"/>
                    <a:pt x="181978" y="173438"/>
                    <a:pt x="173848" y="173438"/>
                  </a:cubicBezTo>
                  <a:cubicBezTo>
                    <a:pt x="165718" y="173438"/>
                    <a:pt x="159395" y="179761"/>
                    <a:pt x="159395" y="187891"/>
                  </a:cubicBezTo>
                  <a:lnTo>
                    <a:pt x="159395" y="332422"/>
                  </a:lnTo>
                  <a:lnTo>
                    <a:pt x="130489" y="332422"/>
                  </a:lnTo>
                  <a:lnTo>
                    <a:pt x="130489" y="187891"/>
                  </a:lnTo>
                  <a:cubicBezTo>
                    <a:pt x="130489" y="179761"/>
                    <a:pt x="124165" y="173438"/>
                    <a:pt x="116036" y="173438"/>
                  </a:cubicBezTo>
                  <a:cubicBezTo>
                    <a:pt x="107906" y="173438"/>
                    <a:pt x="101582" y="179761"/>
                    <a:pt x="101582" y="187891"/>
                  </a:cubicBezTo>
                  <a:lnTo>
                    <a:pt x="101582" y="332422"/>
                  </a:lnTo>
                  <a:lnTo>
                    <a:pt x="87129" y="332422"/>
                  </a:lnTo>
                  <a:lnTo>
                    <a:pt x="87129" y="286353"/>
                  </a:lnTo>
                  <a:cubicBezTo>
                    <a:pt x="87129" y="280933"/>
                    <a:pt x="84420" y="275513"/>
                    <a:pt x="78999" y="273706"/>
                  </a:cubicBezTo>
                  <a:cubicBezTo>
                    <a:pt x="7637" y="237573"/>
                    <a:pt x="-20366" y="149951"/>
                    <a:pt x="15767" y="79492"/>
                  </a:cubicBezTo>
                  <a:cubicBezTo>
                    <a:pt x="40157" y="30713"/>
                    <a:pt x="89839" y="0"/>
                    <a:pt x="144942" y="0"/>
                  </a:cubicBezTo>
                  <a:close/>
                </a:path>
              </a:pathLst>
            </a:custGeom>
            <a:solidFill>
              <a:srgbClr val="ED8623"/>
            </a:solidFill>
            <a:ln w="9028" cap="flat">
              <a:noFill/>
              <a:prstDash val="solid"/>
              <a:miter/>
            </a:ln>
          </p:spPr>
          <p:txBody>
            <a:bodyPr rtlCol="0" anchor="ctr"/>
            <a:lstStyle/>
            <a:p>
              <a:endParaRPr lang="en-US"/>
            </a:p>
          </p:txBody>
        </p:sp>
        <p:grpSp>
          <p:nvGrpSpPr>
            <p:cNvPr id="9" name="Graphic 2">
              <a:extLst>
                <a:ext uri="{FF2B5EF4-FFF2-40B4-BE49-F238E27FC236}">
                  <a16:creationId xmlns:a16="http://schemas.microsoft.com/office/drawing/2014/main" id="{08E4A9FF-7EB2-C7F4-C688-B71B8CB77743}"/>
                </a:ext>
              </a:extLst>
            </p:cNvPr>
            <p:cNvGrpSpPr/>
            <p:nvPr/>
          </p:nvGrpSpPr>
          <p:grpSpPr>
            <a:xfrm>
              <a:off x="10387608" y="788458"/>
              <a:ext cx="896094" cy="896083"/>
              <a:chOff x="10387608" y="788458"/>
              <a:chExt cx="896094" cy="896083"/>
            </a:xfrm>
            <a:grpFill/>
          </p:grpSpPr>
          <p:grpSp>
            <p:nvGrpSpPr>
              <p:cNvPr id="10" name="Graphic 2">
                <a:extLst>
                  <a:ext uri="{FF2B5EF4-FFF2-40B4-BE49-F238E27FC236}">
                    <a16:creationId xmlns:a16="http://schemas.microsoft.com/office/drawing/2014/main" id="{EDDD4719-5E0C-C0BB-BF0D-90D81F36F679}"/>
                  </a:ext>
                </a:extLst>
              </p:cNvPr>
              <p:cNvGrpSpPr/>
              <p:nvPr/>
            </p:nvGrpSpPr>
            <p:grpSpPr>
              <a:xfrm>
                <a:off x="10647765" y="1164229"/>
                <a:ext cx="375781" cy="505860"/>
                <a:chOff x="10647765" y="1164229"/>
                <a:chExt cx="375781" cy="505860"/>
              </a:xfrm>
              <a:grpFill/>
            </p:grpSpPr>
            <p:sp>
              <p:nvSpPr>
                <p:cNvPr id="16" name="Freeform 204">
                  <a:extLst>
                    <a:ext uri="{FF2B5EF4-FFF2-40B4-BE49-F238E27FC236}">
                      <a16:creationId xmlns:a16="http://schemas.microsoft.com/office/drawing/2014/main" id="{F4F00AE5-D185-ADB4-E799-D5F185677AF1}"/>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p>
              </p:txBody>
            </p:sp>
            <p:sp>
              <p:nvSpPr>
                <p:cNvPr id="17" name="Freeform 205">
                  <a:extLst>
                    <a:ext uri="{FF2B5EF4-FFF2-40B4-BE49-F238E27FC236}">
                      <a16:creationId xmlns:a16="http://schemas.microsoft.com/office/drawing/2014/main" id="{44C0C67F-89BC-CFB1-3B15-C780165CBFE8}"/>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p>
              </p:txBody>
            </p:sp>
            <p:sp>
              <p:nvSpPr>
                <p:cNvPr id="18" name="Freeform 206">
                  <a:extLst>
                    <a:ext uri="{FF2B5EF4-FFF2-40B4-BE49-F238E27FC236}">
                      <a16:creationId xmlns:a16="http://schemas.microsoft.com/office/drawing/2014/main" id="{4070A73A-FBB4-4963-7469-3582D6F08F4B}"/>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FAA418E5-9B3C-F2D5-E42E-75124FFD8B22}"/>
                  </a:ext>
                </a:extLst>
              </p:cNvPr>
              <p:cNvGrpSpPr/>
              <p:nvPr/>
            </p:nvGrpSpPr>
            <p:grpSpPr>
              <a:xfrm>
                <a:off x="10387608" y="788458"/>
                <a:ext cx="896094" cy="896083"/>
                <a:chOff x="10387608" y="788458"/>
                <a:chExt cx="896094" cy="896083"/>
              </a:xfrm>
              <a:grpFill/>
            </p:grpSpPr>
            <p:sp>
              <p:nvSpPr>
                <p:cNvPr id="12" name="Freeform 200">
                  <a:extLst>
                    <a:ext uri="{FF2B5EF4-FFF2-40B4-BE49-F238E27FC236}">
                      <a16:creationId xmlns:a16="http://schemas.microsoft.com/office/drawing/2014/main" id="{D533F824-4E64-1943-A7AB-DF73290D0BEC}"/>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p>
              </p:txBody>
            </p:sp>
            <p:sp>
              <p:nvSpPr>
                <p:cNvPr id="13" name="Freeform 201">
                  <a:extLst>
                    <a:ext uri="{FF2B5EF4-FFF2-40B4-BE49-F238E27FC236}">
                      <a16:creationId xmlns:a16="http://schemas.microsoft.com/office/drawing/2014/main" id="{23557CBB-CE8D-292A-3EA3-96439AE4EBD8}"/>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p>
              </p:txBody>
            </p:sp>
            <p:sp>
              <p:nvSpPr>
                <p:cNvPr id="14" name="Freeform 202">
                  <a:extLst>
                    <a:ext uri="{FF2B5EF4-FFF2-40B4-BE49-F238E27FC236}">
                      <a16:creationId xmlns:a16="http://schemas.microsoft.com/office/drawing/2014/main" id="{F096A7CA-B252-A64F-98AE-CD128496FDB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p>
              </p:txBody>
            </p:sp>
            <p:sp>
              <p:nvSpPr>
                <p:cNvPr id="15" name="Freeform 203">
                  <a:extLst>
                    <a:ext uri="{FF2B5EF4-FFF2-40B4-BE49-F238E27FC236}">
                      <a16:creationId xmlns:a16="http://schemas.microsoft.com/office/drawing/2014/main" id="{E7A3AC43-F65F-0C4B-3167-F4C10C4BC953}"/>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72777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48998" y="1814795"/>
            <a:ext cx="4660311" cy="3849918"/>
          </a:xfrm>
        </p:spPr>
        <p:txBody>
          <a:bodyPr/>
          <a:lstStyle/>
          <a:p>
            <a:pPr>
              <a:buNone/>
            </a:pPr>
            <a:r>
              <a:rPr lang="en-US" dirty="0"/>
              <a:t>​This video presents innovative ways to </a:t>
            </a:r>
            <a:r>
              <a:rPr lang="en-US" dirty="0" err="1"/>
              <a:t>utilise</a:t>
            </a:r>
            <a:r>
              <a:rPr lang="en-US" dirty="0"/>
              <a:t> ChatGPT for enhanced </a:t>
            </a:r>
            <a:r>
              <a:rPr lang="en-US" b="1" dirty="0"/>
              <a:t>productivity and creativity</a:t>
            </a:r>
            <a:r>
              <a:rPr lang="en-US" dirty="0"/>
              <a:t>. These hacks demonstrate ChatGPT's versatility in various professional scenarios, from enhancing communication to streamlining workflows.​</a:t>
            </a:r>
          </a:p>
          <a:p>
            <a:r>
              <a:rPr lang="en-US" dirty="0"/>
              <a:t>For a visual walkthrough of these hacks, you can watch the full video here:</a:t>
            </a:r>
          </a:p>
          <a:p>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a:t>10 Game-Changing ChatGPT Hacks to Boost Productivity!</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7371" y="1685486"/>
            <a:ext cx="8620338" cy="4894769"/>
          </a:xfrm>
          <a:prstGeom prst="rect">
            <a:avLst/>
          </a:prstGeom>
        </p:spPr>
      </p:pic>
      <p:pic>
        <p:nvPicPr>
          <p:cNvPr id="6" name="Online Media 5" title="10 ChatGPT Hacks That Will Blow Your Mind!">
            <a:hlinkClick r:id="" action="ppaction://media"/>
            <a:extLst>
              <a:ext uri="{FF2B5EF4-FFF2-40B4-BE49-F238E27FC236}">
                <a16:creationId xmlns:a16="http://schemas.microsoft.com/office/drawing/2014/main" id="{F8645583-AC34-FADA-DC9F-AF536900B032}"/>
              </a:ext>
            </a:extLst>
          </p:cNvPr>
          <p:cNvPicPr>
            <a:picLocks noRot="1" noChangeAspect="1"/>
          </p:cNvPicPr>
          <p:nvPr>
            <a:videoFile r:link="rId1"/>
          </p:nvPr>
        </p:nvPicPr>
        <p:blipFill>
          <a:blip r:embed="rId4"/>
          <a:stretch>
            <a:fillRect/>
          </a:stretch>
        </p:blipFill>
        <p:spPr>
          <a:xfrm>
            <a:off x="5443773" y="1814795"/>
            <a:ext cx="5880009" cy="3648364"/>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218546"/>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0A3438E4-87CF-6B5D-B3CB-34FDF5FA7AFE}"/>
              </a:ext>
            </a:extLst>
          </p:cNvPr>
          <p:cNvSpPr txBox="1"/>
          <p:nvPr/>
        </p:nvSpPr>
        <p:spPr>
          <a:xfrm>
            <a:off x="6643255" y="6133007"/>
            <a:ext cx="7800108" cy="369332"/>
          </a:xfrm>
          <a:prstGeom prst="rect">
            <a:avLst/>
          </a:prstGeom>
          <a:noFill/>
        </p:spPr>
        <p:txBody>
          <a:bodyPr wrap="square">
            <a:spAutoFit/>
          </a:bodyPr>
          <a:lstStyle/>
          <a:p>
            <a:r>
              <a:rPr lang="en-US" dirty="0">
                <a:hlinkClick r:id="rId5"/>
              </a:rPr>
              <a:t>10 ChatGPT Hacks That Will Blow Your Mind!</a:t>
            </a:r>
            <a:endParaRPr lang="en-IE" dirty="0"/>
          </a:p>
        </p:txBody>
      </p:sp>
    </p:spTree>
    <p:extLst>
      <p:ext uri="{BB962C8B-B14F-4D97-AF65-F5344CB8AC3E}">
        <p14:creationId xmlns:p14="http://schemas.microsoft.com/office/powerpoint/2010/main" val="261136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E11D4-770A-7997-0E9A-51C70C075373}"/>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7BECC2DE-7A8F-BAA7-9689-7E52E3791086}"/>
              </a:ext>
            </a:extLst>
          </p:cNvPr>
          <p:cNvSpPr>
            <a:spLocks noChangeArrowheads="1"/>
          </p:cNvSpPr>
          <p:nvPr/>
        </p:nvSpPr>
        <p:spPr bwMode="auto">
          <a:xfrm>
            <a:off x="51838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756534A3-6AE4-8A57-9667-69269016B72A}"/>
              </a:ext>
            </a:extLst>
          </p:cNvPr>
          <p:cNvSpPr>
            <a:spLocks noChangeArrowheads="1"/>
          </p:cNvSpPr>
          <p:nvPr/>
        </p:nvSpPr>
        <p:spPr bwMode="auto">
          <a:xfrm>
            <a:off x="51838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ACE3A496-47DD-7951-CE22-018E4FB959F7}"/>
              </a:ext>
            </a:extLst>
          </p:cNvPr>
          <p:cNvSpPr>
            <a:spLocks noChangeArrowheads="1"/>
          </p:cNvSpPr>
          <p:nvPr/>
        </p:nvSpPr>
        <p:spPr bwMode="auto">
          <a:xfrm>
            <a:off x="430077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D011B47F-2C27-BAA8-C0A4-D4A774FDEBC4}"/>
              </a:ext>
            </a:extLst>
          </p:cNvPr>
          <p:cNvSpPr>
            <a:spLocks noChangeArrowheads="1"/>
          </p:cNvSpPr>
          <p:nvPr/>
        </p:nvSpPr>
        <p:spPr bwMode="auto">
          <a:xfrm>
            <a:off x="430077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AAC92BFF-1D4A-8FE5-E7DF-4C9DCF1C4AE8}"/>
              </a:ext>
            </a:extLst>
          </p:cNvPr>
          <p:cNvSpPr>
            <a:spLocks noChangeArrowheads="1"/>
          </p:cNvSpPr>
          <p:nvPr/>
        </p:nvSpPr>
        <p:spPr bwMode="auto">
          <a:xfrm>
            <a:off x="8074171" y="1313313"/>
            <a:ext cx="3590459" cy="5102597"/>
          </a:xfrm>
          <a:custGeom>
            <a:avLst/>
            <a:gdLst>
              <a:gd name="T0" fmla="*/ 180 w 3234"/>
              <a:gd name="T1" fmla="*/ 0 h 8984"/>
              <a:gd name="T2" fmla="*/ 180 w 3234"/>
              <a:gd name="T3" fmla="*/ 0 h 8984"/>
              <a:gd name="T4" fmla="*/ 0 w 3234"/>
              <a:gd name="T5" fmla="*/ 197 h 8984"/>
              <a:gd name="T6" fmla="*/ 0 w 3234"/>
              <a:gd name="T7" fmla="*/ 5401 h 8984"/>
              <a:gd name="T8" fmla="*/ 0 w 3234"/>
              <a:gd name="T9" fmla="*/ 7221 h 8984"/>
              <a:gd name="T10" fmla="*/ 0 w 3234"/>
              <a:gd name="T11" fmla="*/ 8370 h 8984"/>
              <a:gd name="T12" fmla="*/ 0 w 3234"/>
              <a:gd name="T13" fmla="*/ 8370 h 8984"/>
              <a:gd name="T14" fmla="*/ 180 w 3234"/>
              <a:gd name="T15" fmla="*/ 8567 h 8984"/>
              <a:gd name="T16" fmla="*/ 511 w 3234"/>
              <a:gd name="T17" fmla="*/ 8567 h 8984"/>
              <a:gd name="T18" fmla="*/ 511 w 3234"/>
              <a:gd name="T19" fmla="*/ 8567 h 8984"/>
              <a:gd name="T20" fmla="*/ 622 w 3234"/>
              <a:gd name="T21" fmla="*/ 8610 h 8984"/>
              <a:gd name="T22" fmla="*/ 622 w 3234"/>
              <a:gd name="T23" fmla="*/ 8610 h 8984"/>
              <a:gd name="T24" fmla="*/ 1617 w 3234"/>
              <a:gd name="T25" fmla="*/ 8983 h 8984"/>
              <a:gd name="T26" fmla="*/ 1617 w 3234"/>
              <a:gd name="T27" fmla="*/ 8983 h 8984"/>
              <a:gd name="T28" fmla="*/ 2611 w 3234"/>
              <a:gd name="T29" fmla="*/ 8610 h 8984"/>
              <a:gd name="T30" fmla="*/ 2611 w 3234"/>
              <a:gd name="T31" fmla="*/ 8610 h 8984"/>
              <a:gd name="T32" fmla="*/ 2722 w 3234"/>
              <a:gd name="T33" fmla="*/ 8567 h 8984"/>
              <a:gd name="T34" fmla="*/ 3052 w 3234"/>
              <a:gd name="T35" fmla="*/ 8567 h 8984"/>
              <a:gd name="T36" fmla="*/ 3052 w 3234"/>
              <a:gd name="T37" fmla="*/ 8567 h 8984"/>
              <a:gd name="T38" fmla="*/ 3233 w 3234"/>
              <a:gd name="T39" fmla="*/ 8370 h 8984"/>
              <a:gd name="T40" fmla="*/ 3233 w 3234"/>
              <a:gd name="T41" fmla="*/ 7221 h 8984"/>
              <a:gd name="T42" fmla="*/ 3233 w 3234"/>
              <a:gd name="T43" fmla="*/ 5401 h 8984"/>
              <a:gd name="T44" fmla="*/ 3233 w 3234"/>
              <a:gd name="T45" fmla="*/ 197 h 8984"/>
              <a:gd name="T46" fmla="*/ 3233 w 3234"/>
              <a:gd name="T47" fmla="*/ 197 h 8984"/>
              <a:gd name="T48" fmla="*/ 3052 w 3234"/>
              <a:gd name="T49" fmla="*/ 0 h 8984"/>
              <a:gd name="T50" fmla="*/ 180 w 3234"/>
              <a:gd name="T51"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34" h="8984">
                <a:moveTo>
                  <a:pt x="180" y="0"/>
                </a:moveTo>
                <a:lnTo>
                  <a:pt x="180" y="0"/>
                </a:lnTo>
                <a:cubicBezTo>
                  <a:pt x="80" y="0"/>
                  <a:pt x="0" y="89"/>
                  <a:pt x="0" y="197"/>
                </a:cubicBezTo>
                <a:lnTo>
                  <a:pt x="0" y="5401"/>
                </a:lnTo>
                <a:lnTo>
                  <a:pt x="0" y="7221"/>
                </a:lnTo>
                <a:lnTo>
                  <a:pt x="0" y="8370"/>
                </a:lnTo>
                <a:lnTo>
                  <a:pt x="0" y="8370"/>
                </a:lnTo>
                <a:cubicBezTo>
                  <a:pt x="0" y="8479"/>
                  <a:pt x="80" y="8567"/>
                  <a:pt x="180" y="8567"/>
                </a:cubicBezTo>
                <a:lnTo>
                  <a:pt x="511" y="8567"/>
                </a:lnTo>
                <a:lnTo>
                  <a:pt x="511" y="8567"/>
                </a:lnTo>
                <a:cubicBezTo>
                  <a:pt x="551" y="8567"/>
                  <a:pt x="590" y="8583"/>
                  <a:pt x="622" y="8610"/>
                </a:cubicBezTo>
                <a:lnTo>
                  <a:pt x="622" y="8610"/>
                </a:lnTo>
                <a:cubicBezTo>
                  <a:pt x="896" y="8843"/>
                  <a:pt x="1241" y="8983"/>
                  <a:pt x="1617" y="8983"/>
                </a:cubicBezTo>
                <a:lnTo>
                  <a:pt x="1617" y="8983"/>
                </a:lnTo>
                <a:cubicBezTo>
                  <a:pt x="1992" y="8983"/>
                  <a:pt x="2338" y="8843"/>
                  <a:pt x="2611" y="8610"/>
                </a:cubicBezTo>
                <a:lnTo>
                  <a:pt x="2611" y="8610"/>
                </a:lnTo>
                <a:cubicBezTo>
                  <a:pt x="2643" y="8583"/>
                  <a:pt x="2682" y="8567"/>
                  <a:pt x="2722" y="8567"/>
                </a:cubicBezTo>
                <a:lnTo>
                  <a:pt x="3052" y="8567"/>
                </a:lnTo>
                <a:lnTo>
                  <a:pt x="3052" y="8567"/>
                </a:lnTo>
                <a:cubicBezTo>
                  <a:pt x="3152" y="8567"/>
                  <a:pt x="3233" y="8479"/>
                  <a:pt x="3233" y="8370"/>
                </a:cubicBezTo>
                <a:lnTo>
                  <a:pt x="3233" y="7221"/>
                </a:lnTo>
                <a:lnTo>
                  <a:pt x="3233" y="5401"/>
                </a:lnTo>
                <a:lnTo>
                  <a:pt x="3233" y="197"/>
                </a:lnTo>
                <a:lnTo>
                  <a:pt x="3233" y="197"/>
                </a:lnTo>
                <a:cubicBezTo>
                  <a:pt x="3233" y="89"/>
                  <a:pt x="3152" y="0"/>
                  <a:pt x="3052" y="0"/>
                </a:cubicBezTo>
                <a:lnTo>
                  <a:pt x="180" y="0"/>
                </a:lnTo>
              </a:path>
            </a:pathLst>
          </a:custGeom>
          <a:solidFill>
            <a:srgbClr val="653795">
              <a:alpha val="77506"/>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1174C421-96AD-8A25-28F6-C803A612AC28}"/>
              </a:ext>
            </a:extLst>
          </p:cNvPr>
          <p:cNvSpPr>
            <a:spLocks noChangeArrowheads="1"/>
          </p:cNvSpPr>
          <p:nvPr/>
        </p:nvSpPr>
        <p:spPr bwMode="auto">
          <a:xfrm>
            <a:off x="8074171" y="1306398"/>
            <a:ext cx="3590459" cy="2036530"/>
          </a:xfrm>
          <a:custGeom>
            <a:avLst/>
            <a:gdLst>
              <a:gd name="T0" fmla="*/ 1617 w 3234"/>
              <a:gd name="T1" fmla="*/ 3582 h 3583"/>
              <a:gd name="T2" fmla="*/ 1617 w 3234"/>
              <a:gd name="T3" fmla="*/ 3582 h 3583"/>
              <a:gd name="T4" fmla="*/ 1617 w 3234"/>
              <a:gd name="T5" fmla="*/ 3582 h 3583"/>
              <a:gd name="T6" fmla="*/ 0 w 3234"/>
              <a:gd name="T7" fmla="*/ 1965 h 3583"/>
              <a:gd name="T8" fmla="*/ 0 w 3234"/>
              <a:gd name="T9" fmla="*/ 0 h 3583"/>
              <a:gd name="T10" fmla="*/ 3233 w 3234"/>
              <a:gd name="T11" fmla="*/ 0 h 3583"/>
              <a:gd name="T12" fmla="*/ 3233 w 3234"/>
              <a:gd name="T13" fmla="*/ 1965 h 3583"/>
              <a:gd name="T14" fmla="*/ 3233 w 3234"/>
              <a:gd name="T15" fmla="*/ 1965 h 3583"/>
              <a:gd name="T16" fmla="*/ 1617 w 3234"/>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4" h="3583">
                <a:moveTo>
                  <a:pt x="1617" y="3582"/>
                </a:moveTo>
                <a:lnTo>
                  <a:pt x="1617" y="3582"/>
                </a:lnTo>
                <a:lnTo>
                  <a:pt x="1617" y="3582"/>
                </a:lnTo>
                <a:cubicBezTo>
                  <a:pt x="724" y="3582"/>
                  <a:pt x="0" y="2858"/>
                  <a:pt x="0" y="1965"/>
                </a:cubicBezTo>
                <a:lnTo>
                  <a:pt x="0" y="0"/>
                </a:lnTo>
                <a:lnTo>
                  <a:pt x="3233" y="0"/>
                </a:lnTo>
                <a:lnTo>
                  <a:pt x="3233" y="1965"/>
                </a:lnTo>
                <a:lnTo>
                  <a:pt x="3233" y="1965"/>
                </a:lnTo>
                <a:cubicBezTo>
                  <a:pt x="3233"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8" name="CuadroTexto 553">
            <a:extLst>
              <a:ext uri="{FF2B5EF4-FFF2-40B4-BE49-F238E27FC236}">
                <a16:creationId xmlns:a16="http://schemas.microsoft.com/office/drawing/2014/main" id="{81A0CDB3-9908-8454-DC1A-7F0B4AB286AF}"/>
              </a:ext>
            </a:extLst>
          </p:cNvPr>
          <p:cNvSpPr txBox="1"/>
          <p:nvPr/>
        </p:nvSpPr>
        <p:spPr>
          <a:xfrm>
            <a:off x="594067" y="2324663"/>
            <a:ext cx="3265969"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Step 1: Choose a Design &amp; Let AI Assist You</a:t>
            </a:r>
          </a:p>
        </p:txBody>
      </p:sp>
      <p:grpSp>
        <p:nvGrpSpPr>
          <p:cNvPr id="24" name="Graphic 3">
            <a:extLst>
              <a:ext uri="{FF2B5EF4-FFF2-40B4-BE49-F238E27FC236}">
                <a16:creationId xmlns:a16="http://schemas.microsoft.com/office/drawing/2014/main" id="{C0D3DA28-44A3-49EA-FF6E-10A6D965EB64}"/>
              </a:ext>
            </a:extLst>
          </p:cNvPr>
          <p:cNvGrpSpPr/>
          <p:nvPr/>
        </p:nvGrpSpPr>
        <p:grpSpPr>
          <a:xfrm>
            <a:off x="5786068" y="1439506"/>
            <a:ext cx="619321" cy="719437"/>
            <a:chOff x="4643578" y="432838"/>
            <a:chExt cx="1028134" cy="1160188"/>
          </a:xfrm>
          <a:solidFill>
            <a:schemeClr val="bg1"/>
          </a:solidFill>
        </p:grpSpPr>
        <p:sp>
          <p:nvSpPr>
            <p:cNvPr id="25" name="Freeform 1035">
              <a:extLst>
                <a:ext uri="{FF2B5EF4-FFF2-40B4-BE49-F238E27FC236}">
                  <a16:creationId xmlns:a16="http://schemas.microsoft.com/office/drawing/2014/main" id="{D4969508-E394-DBBB-6378-B3A1BCBAA95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26" name="Graphic 3">
              <a:extLst>
                <a:ext uri="{FF2B5EF4-FFF2-40B4-BE49-F238E27FC236}">
                  <a16:creationId xmlns:a16="http://schemas.microsoft.com/office/drawing/2014/main" id="{0510D19A-C0EC-DF6D-01E1-A68072A0370A}"/>
                </a:ext>
              </a:extLst>
            </p:cNvPr>
            <p:cNvGrpSpPr/>
            <p:nvPr/>
          </p:nvGrpSpPr>
          <p:grpSpPr>
            <a:xfrm>
              <a:off x="4643578" y="432838"/>
              <a:ext cx="1028134" cy="1160188"/>
              <a:chOff x="4643578" y="432838"/>
              <a:chExt cx="1028134" cy="1160188"/>
            </a:xfrm>
            <a:grpFill/>
          </p:grpSpPr>
          <p:sp>
            <p:nvSpPr>
              <p:cNvPr id="27" name="Freeform 1037">
                <a:extLst>
                  <a:ext uri="{FF2B5EF4-FFF2-40B4-BE49-F238E27FC236}">
                    <a16:creationId xmlns:a16="http://schemas.microsoft.com/office/drawing/2014/main" id="{1827DB90-D2CC-D461-8169-337C8765D8E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28" name="Freeform 1038">
                <a:extLst>
                  <a:ext uri="{FF2B5EF4-FFF2-40B4-BE49-F238E27FC236}">
                    <a16:creationId xmlns:a16="http://schemas.microsoft.com/office/drawing/2014/main" id="{E344D52C-70BE-6D48-FE07-0BADE308D664}"/>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nvGrpSpPr>
          <p:cNvPr id="31" name="Graphic 3">
            <a:extLst>
              <a:ext uri="{FF2B5EF4-FFF2-40B4-BE49-F238E27FC236}">
                <a16:creationId xmlns:a16="http://schemas.microsoft.com/office/drawing/2014/main" id="{68945768-5B44-7248-9388-2D9D6EA009C0}"/>
              </a:ext>
            </a:extLst>
          </p:cNvPr>
          <p:cNvGrpSpPr/>
          <p:nvPr/>
        </p:nvGrpSpPr>
        <p:grpSpPr>
          <a:xfrm>
            <a:off x="9556067" y="1412697"/>
            <a:ext cx="606796" cy="655526"/>
            <a:chOff x="6615628" y="2116894"/>
            <a:chExt cx="1066935" cy="1001108"/>
          </a:xfrm>
          <a:solidFill>
            <a:schemeClr val="bg1"/>
          </a:solidFill>
        </p:grpSpPr>
        <p:sp>
          <p:nvSpPr>
            <p:cNvPr id="32" name="Freeform 1130">
              <a:extLst>
                <a:ext uri="{FF2B5EF4-FFF2-40B4-BE49-F238E27FC236}">
                  <a16:creationId xmlns:a16="http://schemas.microsoft.com/office/drawing/2014/main" id="{6F781318-C7B2-2E8D-6CA9-7449783D07D5}"/>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33" name="Freeform 1131">
              <a:extLst>
                <a:ext uri="{FF2B5EF4-FFF2-40B4-BE49-F238E27FC236}">
                  <a16:creationId xmlns:a16="http://schemas.microsoft.com/office/drawing/2014/main" id="{BD0CCD43-179C-D918-927A-25E170EE7986}"/>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34" name="Freeform 1132">
              <a:extLst>
                <a:ext uri="{FF2B5EF4-FFF2-40B4-BE49-F238E27FC236}">
                  <a16:creationId xmlns:a16="http://schemas.microsoft.com/office/drawing/2014/main" id="{1E8D3786-6A58-E4BF-9FAB-87CD5B546152}"/>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35" name="Freeform 1133">
              <a:extLst>
                <a:ext uri="{FF2B5EF4-FFF2-40B4-BE49-F238E27FC236}">
                  <a16:creationId xmlns:a16="http://schemas.microsoft.com/office/drawing/2014/main" id="{DF198C47-26B8-011F-BA7E-0C2643F48060}"/>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36" name="Freeform 1134">
              <a:extLst>
                <a:ext uri="{FF2B5EF4-FFF2-40B4-BE49-F238E27FC236}">
                  <a16:creationId xmlns:a16="http://schemas.microsoft.com/office/drawing/2014/main" id="{FDD8888E-EB64-7958-5334-D7BA1956C08A}"/>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37" name="Freeform 1135">
              <a:extLst>
                <a:ext uri="{FF2B5EF4-FFF2-40B4-BE49-F238E27FC236}">
                  <a16:creationId xmlns:a16="http://schemas.microsoft.com/office/drawing/2014/main" id="{71442D16-5D59-B18E-BFC4-80EAFE2A7188}"/>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38" name="Freeform 1136">
              <a:extLst>
                <a:ext uri="{FF2B5EF4-FFF2-40B4-BE49-F238E27FC236}">
                  <a16:creationId xmlns:a16="http://schemas.microsoft.com/office/drawing/2014/main" id="{AAEAB659-5650-4B3B-1AD8-7132ED36D585}"/>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39" name="Freeform 1137">
              <a:extLst>
                <a:ext uri="{FF2B5EF4-FFF2-40B4-BE49-F238E27FC236}">
                  <a16:creationId xmlns:a16="http://schemas.microsoft.com/office/drawing/2014/main" id="{E9D32B2A-60FE-6819-98B9-8F5163F62BC4}"/>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40" name="Freeform 1138">
              <a:extLst>
                <a:ext uri="{FF2B5EF4-FFF2-40B4-BE49-F238E27FC236}">
                  <a16:creationId xmlns:a16="http://schemas.microsoft.com/office/drawing/2014/main" id="{080D8316-E544-A10C-1C89-D66A82C752C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41" name="Freeform 1139">
              <a:extLst>
                <a:ext uri="{FF2B5EF4-FFF2-40B4-BE49-F238E27FC236}">
                  <a16:creationId xmlns:a16="http://schemas.microsoft.com/office/drawing/2014/main" id="{F50A1C89-5F9B-3896-8496-6BBA9A0E32ED}"/>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42" name="Freeform 1140">
              <a:extLst>
                <a:ext uri="{FF2B5EF4-FFF2-40B4-BE49-F238E27FC236}">
                  <a16:creationId xmlns:a16="http://schemas.microsoft.com/office/drawing/2014/main" id="{477F4FA7-6687-8CE9-8905-2EBB4C39F383}"/>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43" name="Freeform 1141">
              <a:extLst>
                <a:ext uri="{FF2B5EF4-FFF2-40B4-BE49-F238E27FC236}">
                  <a16:creationId xmlns:a16="http://schemas.microsoft.com/office/drawing/2014/main" id="{60363554-8FCE-ED17-F657-A407FF66DC4A}"/>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nvGrpSpPr>
          <p:cNvPr id="47" name="Group 46">
            <a:extLst>
              <a:ext uri="{FF2B5EF4-FFF2-40B4-BE49-F238E27FC236}">
                <a16:creationId xmlns:a16="http://schemas.microsoft.com/office/drawing/2014/main" id="{90F6298B-7F05-D7EA-B5C0-2754555236BF}"/>
              </a:ext>
            </a:extLst>
          </p:cNvPr>
          <p:cNvGrpSpPr/>
          <p:nvPr/>
        </p:nvGrpSpPr>
        <p:grpSpPr>
          <a:xfrm>
            <a:off x="1989151" y="1529158"/>
            <a:ext cx="616029" cy="672179"/>
            <a:chOff x="3258209" y="1217582"/>
            <a:chExt cx="4712093" cy="4711281"/>
          </a:xfrm>
          <a:solidFill>
            <a:schemeClr val="bg1"/>
          </a:solidFill>
        </p:grpSpPr>
        <p:sp>
          <p:nvSpPr>
            <p:cNvPr id="48" name="Freeform 16">
              <a:extLst>
                <a:ext uri="{FF2B5EF4-FFF2-40B4-BE49-F238E27FC236}">
                  <a16:creationId xmlns:a16="http://schemas.microsoft.com/office/drawing/2014/main" id="{C0482327-978A-15E3-F851-BA85E3ADDE8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49" name="Freeform 18">
              <a:extLst>
                <a:ext uri="{FF2B5EF4-FFF2-40B4-BE49-F238E27FC236}">
                  <a16:creationId xmlns:a16="http://schemas.microsoft.com/office/drawing/2014/main" id="{73971FCD-B267-A435-8171-F3768C4CA23E}"/>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50" name="Freeform 19">
              <a:extLst>
                <a:ext uri="{FF2B5EF4-FFF2-40B4-BE49-F238E27FC236}">
                  <a16:creationId xmlns:a16="http://schemas.microsoft.com/office/drawing/2014/main" id="{03E0F39C-6EF5-04FF-FA0B-882113861452}"/>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51" name="Freeform 20">
              <a:extLst>
                <a:ext uri="{FF2B5EF4-FFF2-40B4-BE49-F238E27FC236}">
                  <a16:creationId xmlns:a16="http://schemas.microsoft.com/office/drawing/2014/main" id="{29E55E07-FA07-9B40-83FB-186526AF9E93}"/>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52" name="Freeform 21">
              <a:extLst>
                <a:ext uri="{FF2B5EF4-FFF2-40B4-BE49-F238E27FC236}">
                  <a16:creationId xmlns:a16="http://schemas.microsoft.com/office/drawing/2014/main" id="{64CC7D9B-D6A2-8AA9-A4AD-FF540EAA684A}"/>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3" name="Freeform 22">
              <a:extLst>
                <a:ext uri="{FF2B5EF4-FFF2-40B4-BE49-F238E27FC236}">
                  <a16:creationId xmlns:a16="http://schemas.microsoft.com/office/drawing/2014/main" id="{CBA73330-C773-49EB-7A25-2DC3BA22AF9D}"/>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4" name="Freeform 23">
              <a:extLst>
                <a:ext uri="{FF2B5EF4-FFF2-40B4-BE49-F238E27FC236}">
                  <a16:creationId xmlns:a16="http://schemas.microsoft.com/office/drawing/2014/main" id="{CA2E97CD-3D5B-B60C-8672-A96B03D9CFB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55" name="Freeform 24">
              <a:extLst>
                <a:ext uri="{FF2B5EF4-FFF2-40B4-BE49-F238E27FC236}">
                  <a16:creationId xmlns:a16="http://schemas.microsoft.com/office/drawing/2014/main" id="{72421D7C-25EF-BDFB-F53B-DBCB590A9DB0}"/>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6" name="Freeform 25">
              <a:extLst>
                <a:ext uri="{FF2B5EF4-FFF2-40B4-BE49-F238E27FC236}">
                  <a16:creationId xmlns:a16="http://schemas.microsoft.com/office/drawing/2014/main" id="{04302008-D733-AEFB-646E-918B48963E35}"/>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7" name="Freeform 26">
              <a:extLst>
                <a:ext uri="{FF2B5EF4-FFF2-40B4-BE49-F238E27FC236}">
                  <a16:creationId xmlns:a16="http://schemas.microsoft.com/office/drawing/2014/main" id="{1F842440-B338-57B4-9F7A-A3273FFCCBA9}"/>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58" name="Freeform 27">
              <a:extLst>
                <a:ext uri="{FF2B5EF4-FFF2-40B4-BE49-F238E27FC236}">
                  <a16:creationId xmlns:a16="http://schemas.microsoft.com/office/drawing/2014/main" id="{5FB10077-CB5A-5FC3-B83E-81595C1792F1}"/>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59" name="Freeform 28">
              <a:extLst>
                <a:ext uri="{FF2B5EF4-FFF2-40B4-BE49-F238E27FC236}">
                  <a16:creationId xmlns:a16="http://schemas.microsoft.com/office/drawing/2014/main" id="{E974AECD-4AA2-3043-1E7C-7429101D71C6}"/>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60" name="Freeform 29">
              <a:extLst>
                <a:ext uri="{FF2B5EF4-FFF2-40B4-BE49-F238E27FC236}">
                  <a16:creationId xmlns:a16="http://schemas.microsoft.com/office/drawing/2014/main" id="{2015A899-B7E1-4096-1A82-AF8E785D356A}"/>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61" name="Freeform 30">
              <a:extLst>
                <a:ext uri="{FF2B5EF4-FFF2-40B4-BE49-F238E27FC236}">
                  <a16:creationId xmlns:a16="http://schemas.microsoft.com/office/drawing/2014/main" id="{20FC59BA-4C56-B6C8-36A2-11730A7A95F9}"/>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sp>
        <p:nvSpPr>
          <p:cNvPr id="124" name="CuadroTexto 553">
            <a:extLst>
              <a:ext uri="{FF2B5EF4-FFF2-40B4-BE49-F238E27FC236}">
                <a16:creationId xmlns:a16="http://schemas.microsoft.com/office/drawing/2014/main" id="{075FDF92-C3E0-8B6C-600E-B99F9CAEF983}"/>
              </a:ext>
            </a:extLst>
          </p:cNvPr>
          <p:cNvSpPr txBox="1"/>
          <p:nvPr/>
        </p:nvSpPr>
        <p:spPr>
          <a:xfrm>
            <a:off x="4279836" y="2331655"/>
            <a:ext cx="3679251"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Step 2: Enhance Your Content with AI Tools</a:t>
            </a:r>
          </a:p>
        </p:txBody>
      </p:sp>
      <p:sp>
        <p:nvSpPr>
          <p:cNvPr id="125" name="CuadroTexto 553">
            <a:extLst>
              <a:ext uri="{FF2B5EF4-FFF2-40B4-BE49-F238E27FC236}">
                <a16:creationId xmlns:a16="http://schemas.microsoft.com/office/drawing/2014/main" id="{F00332A4-80DE-8B48-06B9-115DAD5C6216}"/>
              </a:ext>
            </a:extLst>
          </p:cNvPr>
          <p:cNvSpPr txBox="1"/>
          <p:nvPr/>
        </p:nvSpPr>
        <p:spPr>
          <a:xfrm>
            <a:off x="7979738" y="2334559"/>
            <a:ext cx="3679251"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Step 3: </a:t>
            </a:r>
            <a:r>
              <a:rPr lang="en-US" sz="2000" b="1" dirty="0" err="1">
                <a:solidFill>
                  <a:schemeClr val="bg1"/>
                </a:solidFill>
                <a:latin typeface="Calibri" panose="020F0502020204030204" pitchFamily="34" charset="0"/>
                <a:ea typeface="Lato" charset="0"/>
                <a:cs typeface="Calibri" panose="020F0502020204030204" pitchFamily="34" charset="0"/>
              </a:rPr>
              <a:t>Finalise</a:t>
            </a:r>
            <a:r>
              <a:rPr lang="en-US" sz="2000" b="1" dirty="0">
                <a:solidFill>
                  <a:schemeClr val="bg1"/>
                </a:solidFill>
                <a:latin typeface="Calibri" panose="020F0502020204030204" pitchFamily="34" charset="0"/>
                <a:ea typeface="Lato" charset="0"/>
                <a:cs typeface="Calibri" panose="020F0502020204030204" pitchFamily="34" charset="0"/>
              </a:rPr>
              <a:t>, Collaborate &amp; Share</a:t>
            </a:r>
          </a:p>
        </p:txBody>
      </p:sp>
      <p:sp>
        <p:nvSpPr>
          <p:cNvPr id="5" name="TextBox 4">
            <a:extLst>
              <a:ext uri="{FF2B5EF4-FFF2-40B4-BE49-F238E27FC236}">
                <a16:creationId xmlns:a16="http://schemas.microsoft.com/office/drawing/2014/main" id="{6F9794F5-CF80-3554-204A-237E10316194}"/>
              </a:ext>
            </a:extLst>
          </p:cNvPr>
          <p:cNvSpPr txBox="1"/>
          <p:nvPr/>
        </p:nvSpPr>
        <p:spPr>
          <a:xfrm>
            <a:off x="697116" y="3342928"/>
            <a:ext cx="3420714" cy="2708434"/>
          </a:xfrm>
          <a:prstGeom prst="rect">
            <a:avLst/>
          </a:prstGeom>
          <a:noFill/>
        </p:spPr>
        <p:txBody>
          <a:bodyPr wrap="square" rtlCol="0">
            <a:spAutoFit/>
          </a:bodyPr>
          <a:lstStyle/>
          <a:p>
            <a:pPr marL="180000" indent="-180000">
              <a:buFont typeface="Arial" panose="020B0604020202020204" pitchFamily="34" charset="0"/>
              <a:buChar char="•"/>
            </a:pPr>
            <a:r>
              <a:rPr lang="en-US" sz="1700" dirty="0">
                <a:solidFill>
                  <a:schemeClr val="bg1"/>
                </a:solidFill>
              </a:rPr>
              <a:t>Open </a:t>
            </a:r>
            <a:r>
              <a:rPr lang="en-US" sz="1700" dirty="0">
                <a:solidFill>
                  <a:schemeClr val="bg1"/>
                </a:solidFill>
                <a:hlinkClick r:id="rId2"/>
              </a:rPr>
              <a:t>Canva</a:t>
            </a:r>
            <a:r>
              <a:rPr lang="en-US" sz="1700" dirty="0">
                <a:solidFill>
                  <a:schemeClr val="bg1"/>
                </a:solidFill>
              </a:rPr>
              <a:t> &amp; select what you want to create (a presentation, social media post, or poster)</a:t>
            </a:r>
          </a:p>
          <a:p>
            <a:pPr marL="180000" indent="-180000">
              <a:buFont typeface="Arial" panose="020B0604020202020204" pitchFamily="34" charset="0"/>
              <a:buChar char="•"/>
            </a:pPr>
            <a:r>
              <a:rPr lang="en-US" sz="1700" dirty="0">
                <a:solidFill>
                  <a:schemeClr val="bg1"/>
                </a:solidFill>
              </a:rPr>
              <a:t>Use Magic Design to get AI-powered template suggestions based on your content or uploaded images.</a:t>
            </a:r>
          </a:p>
          <a:p>
            <a:pPr marL="180000" indent="-180000">
              <a:buFont typeface="Arial" panose="020B0604020202020204" pitchFamily="34" charset="0"/>
              <a:buChar char="•"/>
            </a:pPr>
            <a:r>
              <a:rPr lang="en-US" sz="1700" dirty="0" err="1">
                <a:solidFill>
                  <a:schemeClr val="bg1"/>
                </a:solidFill>
              </a:rPr>
              <a:t>Customise</a:t>
            </a:r>
            <a:r>
              <a:rPr lang="en-US" sz="1700" dirty="0">
                <a:solidFill>
                  <a:schemeClr val="bg1"/>
                </a:solidFill>
              </a:rPr>
              <a:t> the design by selecting styles, fonts, &amp; </a:t>
            </a:r>
            <a:r>
              <a:rPr lang="en-US" sz="1700" dirty="0" err="1">
                <a:solidFill>
                  <a:schemeClr val="bg1"/>
                </a:solidFill>
              </a:rPr>
              <a:t>colours</a:t>
            </a:r>
            <a:r>
              <a:rPr lang="en-US" sz="1700" dirty="0">
                <a:solidFill>
                  <a:schemeClr val="bg1"/>
                </a:solidFill>
              </a:rPr>
              <a:t> that fit your vision.</a:t>
            </a:r>
            <a:endParaRPr lang="en-IE" sz="1700" dirty="0">
              <a:solidFill>
                <a:schemeClr val="bg1"/>
              </a:solidFill>
            </a:endParaRPr>
          </a:p>
        </p:txBody>
      </p:sp>
      <p:sp>
        <p:nvSpPr>
          <p:cNvPr id="6" name="TextBox 5">
            <a:extLst>
              <a:ext uri="{FF2B5EF4-FFF2-40B4-BE49-F238E27FC236}">
                <a16:creationId xmlns:a16="http://schemas.microsoft.com/office/drawing/2014/main" id="{BD2C09FF-1111-9B0A-CC43-4159C7BAE6A0}"/>
              </a:ext>
            </a:extLst>
          </p:cNvPr>
          <p:cNvSpPr txBox="1"/>
          <p:nvPr/>
        </p:nvSpPr>
        <p:spPr>
          <a:xfrm>
            <a:off x="4463358" y="3429000"/>
            <a:ext cx="3299360" cy="2446824"/>
          </a:xfrm>
          <a:prstGeom prst="rect">
            <a:avLst/>
          </a:prstGeom>
          <a:noFill/>
        </p:spPr>
        <p:txBody>
          <a:bodyPr wrap="square" rtlCol="0">
            <a:spAutoFit/>
          </a:bodyPr>
          <a:lstStyle/>
          <a:p>
            <a:pPr marL="180000" indent="-180000">
              <a:buFont typeface="Arial" panose="020B0604020202020204" pitchFamily="34" charset="0"/>
              <a:buChar char="•"/>
            </a:pPr>
            <a:r>
              <a:rPr lang="en-US" sz="1700" dirty="0">
                <a:solidFill>
                  <a:schemeClr val="bg1"/>
                </a:solidFill>
              </a:rPr>
              <a:t>Use </a:t>
            </a:r>
            <a:r>
              <a:rPr lang="en-US" sz="1700" b="1" dirty="0">
                <a:solidFill>
                  <a:schemeClr val="bg1"/>
                </a:solidFill>
              </a:rPr>
              <a:t>Magic Write </a:t>
            </a:r>
            <a:r>
              <a:rPr lang="en-US" sz="1700" dirty="0">
                <a:solidFill>
                  <a:schemeClr val="bg1"/>
                </a:solidFill>
              </a:rPr>
              <a:t>to generate catchy text (e.g., headlines, captions, or blog content).</a:t>
            </a:r>
          </a:p>
          <a:p>
            <a:pPr marL="180000" indent="-180000">
              <a:buFont typeface="Arial" panose="020B0604020202020204" pitchFamily="34" charset="0"/>
              <a:buChar char="•"/>
            </a:pPr>
            <a:r>
              <a:rPr lang="en-US" sz="1700" dirty="0">
                <a:solidFill>
                  <a:schemeClr val="bg1"/>
                </a:solidFill>
              </a:rPr>
              <a:t>Try </a:t>
            </a:r>
            <a:r>
              <a:rPr lang="en-US" sz="1700" b="1" dirty="0">
                <a:solidFill>
                  <a:schemeClr val="bg1"/>
                </a:solidFill>
              </a:rPr>
              <a:t>Text-to-Image AI </a:t>
            </a:r>
            <a:r>
              <a:rPr lang="en-US" sz="1700" dirty="0">
                <a:solidFill>
                  <a:schemeClr val="bg1"/>
                </a:solidFill>
              </a:rPr>
              <a:t>to create unique visuals from descriptions (e.g., “a futuristic city at night”).</a:t>
            </a:r>
          </a:p>
          <a:p>
            <a:pPr marL="180000" indent="-180000">
              <a:buFont typeface="Arial" panose="020B0604020202020204" pitchFamily="34" charset="0"/>
              <a:buChar char="•"/>
            </a:pPr>
            <a:r>
              <a:rPr lang="en-US" sz="1700" dirty="0">
                <a:solidFill>
                  <a:schemeClr val="bg1"/>
                </a:solidFill>
              </a:rPr>
              <a:t>Use </a:t>
            </a:r>
            <a:r>
              <a:rPr lang="en-US" sz="1700" b="1" dirty="0">
                <a:solidFill>
                  <a:schemeClr val="bg1"/>
                </a:solidFill>
              </a:rPr>
              <a:t>Background Remover </a:t>
            </a:r>
            <a:r>
              <a:rPr lang="en-US" sz="1700" dirty="0">
                <a:solidFill>
                  <a:schemeClr val="bg1"/>
                </a:solidFill>
              </a:rPr>
              <a:t>(Pro feature) to cut out backgrounds in one click &amp; refine your design.</a:t>
            </a:r>
            <a:endParaRPr lang="en-IE" sz="1700" dirty="0">
              <a:solidFill>
                <a:schemeClr val="bg1"/>
              </a:solidFill>
            </a:endParaRPr>
          </a:p>
        </p:txBody>
      </p:sp>
      <p:sp>
        <p:nvSpPr>
          <p:cNvPr id="7" name="TextBox 6">
            <a:extLst>
              <a:ext uri="{FF2B5EF4-FFF2-40B4-BE49-F238E27FC236}">
                <a16:creationId xmlns:a16="http://schemas.microsoft.com/office/drawing/2014/main" id="{883FA97B-8A41-99C5-D1A0-CD8DFE3C8D3D}"/>
              </a:ext>
            </a:extLst>
          </p:cNvPr>
          <p:cNvSpPr txBox="1"/>
          <p:nvPr/>
        </p:nvSpPr>
        <p:spPr>
          <a:xfrm>
            <a:off x="8113501" y="3447804"/>
            <a:ext cx="3545488" cy="2185214"/>
          </a:xfrm>
          <a:prstGeom prst="rect">
            <a:avLst/>
          </a:prstGeom>
          <a:noFill/>
        </p:spPr>
        <p:txBody>
          <a:bodyPr wrap="square" rtlCol="0">
            <a:spAutoFit/>
          </a:bodyPr>
          <a:lstStyle/>
          <a:p>
            <a:pPr marL="285750" indent="-285750">
              <a:buFont typeface="Arial" panose="020B0604020202020204" pitchFamily="34" charset="0"/>
              <a:buChar char="•"/>
            </a:pPr>
            <a:r>
              <a:rPr lang="en-US" sz="1700" dirty="0">
                <a:solidFill>
                  <a:schemeClr val="bg1"/>
                </a:solidFill>
              </a:rPr>
              <a:t>Let AI suggest </a:t>
            </a:r>
            <a:r>
              <a:rPr lang="en-US" sz="1700" b="1" dirty="0">
                <a:solidFill>
                  <a:schemeClr val="bg1"/>
                </a:solidFill>
              </a:rPr>
              <a:t>layout adjustments </a:t>
            </a:r>
            <a:r>
              <a:rPr lang="en-US" sz="1700" dirty="0">
                <a:solidFill>
                  <a:schemeClr val="bg1"/>
                </a:solidFill>
              </a:rPr>
              <a:t>&amp; formatting improvements.</a:t>
            </a:r>
          </a:p>
          <a:p>
            <a:pPr marL="285750" indent="-285750">
              <a:buFont typeface="Arial" panose="020B0604020202020204" pitchFamily="34" charset="0"/>
              <a:buChar char="•"/>
            </a:pPr>
            <a:r>
              <a:rPr lang="en-US" sz="1700" dirty="0">
                <a:solidFill>
                  <a:schemeClr val="bg1"/>
                </a:solidFill>
              </a:rPr>
              <a:t>Use</a:t>
            </a:r>
            <a:r>
              <a:rPr lang="en-US" sz="1700" b="1" dirty="0">
                <a:solidFill>
                  <a:schemeClr val="bg1"/>
                </a:solidFill>
              </a:rPr>
              <a:t> AI-powered translation </a:t>
            </a:r>
            <a:r>
              <a:rPr lang="en-US" sz="1700" dirty="0">
                <a:solidFill>
                  <a:schemeClr val="bg1"/>
                </a:solidFill>
              </a:rPr>
              <a:t>if creating content in multiple languages.</a:t>
            </a:r>
          </a:p>
          <a:p>
            <a:pPr marL="285750" indent="-285750">
              <a:buFont typeface="Arial" panose="020B0604020202020204" pitchFamily="34" charset="0"/>
              <a:buChar char="•"/>
            </a:pPr>
            <a:r>
              <a:rPr lang="en-US" sz="1700" b="1" dirty="0">
                <a:solidFill>
                  <a:schemeClr val="bg1"/>
                </a:solidFill>
              </a:rPr>
              <a:t>Download, schedule </a:t>
            </a:r>
            <a:r>
              <a:rPr lang="en-US" sz="1700" dirty="0">
                <a:solidFill>
                  <a:schemeClr val="bg1"/>
                </a:solidFill>
              </a:rPr>
              <a:t>for social media posting, or collaborate with teammates directly in Canva.</a:t>
            </a:r>
            <a:endParaRPr lang="en-IE" sz="1700" dirty="0">
              <a:solidFill>
                <a:schemeClr val="bg1"/>
              </a:solidFill>
            </a:endParaRPr>
          </a:p>
        </p:txBody>
      </p:sp>
      <p:sp>
        <p:nvSpPr>
          <p:cNvPr id="8" name="Text Placeholder 2">
            <a:extLst>
              <a:ext uri="{FF2B5EF4-FFF2-40B4-BE49-F238E27FC236}">
                <a16:creationId xmlns:a16="http://schemas.microsoft.com/office/drawing/2014/main" id="{3D0490F4-E265-170F-F579-39732C362D10}"/>
              </a:ext>
            </a:extLst>
          </p:cNvPr>
          <p:cNvSpPr txBox="1">
            <a:spLocks/>
          </p:cNvSpPr>
          <p:nvPr/>
        </p:nvSpPr>
        <p:spPr>
          <a:xfrm>
            <a:off x="685924" y="375567"/>
            <a:ext cx="9037497" cy="385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dirty="0">
                <a:solidFill>
                  <a:srgbClr val="653795"/>
                </a:solidFill>
              </a:rPr>
              <a:t>Basic </a:t>
            </a:r>
            <a:r>
              <a:rPr lang="en-IE" sz="3600" b="1" dirty="0">
                <a:solidFill>
                  <a:srgbClr val="653795"/>
                </a:solidFill>
                <a:hlinkClick r:id="rId2">
                  <a:extLst>
                    <a:ext uri="{A12FA001-AC4F-418D-AE19-62706E023703}">
                      <ahyp:hlinkClr xmlns:ahyp="http://schemas.microsoft.com/office/drawing/2018/hyperlinkcolor" val="tx"/>
                    </a:ext>
                  </a:extLst>
                </a:hlinkClick>
              </a:rPr>
              <a:t>Canva</a:t>
            </a:r>
            <a:r>
              <a:rPr lang="en-IE" sz="3600" b="1" dirty="0">
                <a:solidFill>
                  <a:srgbClr val="653795"/>
                </a:solidFill>
              </a:rPr>
              <a:t> AI</a:t>
            </a:r>
            <a:r>
              <a:rPr lang="en-IE" sz="3600" dirty="0">
                <a:solidFill>
                  <a:srgbClr val="653795"/>
                </a:solidFill>
              </a:rPr>
              <a:t> Steps</a:t>
            </a:r>
            <a:r>
              <a:rPr lang="en-IE" sz="3600" b="1" dirty="0">
                <a:solidFill>
                  <a:srgbClr val="653795"/>
                </a:solidFill>
              </a:rPr>
              <a:t> </a:t>
            </a:r>
          </a:p>
          <a:p>
            <a:pPr marL="0" indent="0">
              <a:buNone/>
            </a:pPr>
            <a:r>
              <a:rPr lang="en-IE" sz="3600" dirty="0">
                <a:solidFill>
                  <a:srgbClr val="653795"/>
                </a:solidFill>
              </a:rPr>
              <a:t> </a:t>
            </a:r>
          </a:p>
        </p:txBody>
      </p:sp>
      <p:pic>
        <p:nvPicPr>
          <p:cNvPr id="2050" name="Picture 2">
            <a:hlinkClick r:id="rId2"/>
            <a:extLst>
              <a:ext uri="{FF2B5EF4-FFF2-40B4-BE49-F238E27FC236}">
                <a16:creationId xmlns:a16="http://schemas.microsoft.com/office/drawing/2014/main" id="{1AC62B25-721D-C550-E591-91BCB3F18F2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9427049" y="0"/>
            <a:ext cx="2429512" cy="114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873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09BB3AC-1529-64D2-1F95-C42F6419B079}"/>
              </a:ext>
            </a:extLst>
          </p:cNvPr>
          <p:cNvSpPr>
            <a:spLocks noChangeArrowheads="1"/>
          </p:cNvSpPr>
          <p:nvPr/>
        </p:nvSpPr>
        <p:spPr bwMode="auto">
          <a:xfrm>
            <a:off x="829309" y="2742502"/>
            <a:ext cx="2272735" cy="3594924"/>
          </a:xfrm>
          <a:custGeom>
            <a:avLst/>
            <a:gdLst>
              <a:gd name="T0" fmla="*/ 2172 w 3642"/>
              <a:gd name="T1" fmla="*/ 4391 h 4392"/>
              <a:gd name="T2" fmla="*/ 1469 w 3642"/>
              <a:gd name="T3" fmla="*/ 4391 h 4392"/>
              <a:gd name="T4" fmla="*/ 1469 w 3642"/>
              <a:gd name="T5" fmla="*/ 4391 h 4392"/>
              <a:gd name="T6" fmla="*/ 0 w 3642"/>
              <a:gd name="T7" fmla="*/ 2921 h 4392"/>
              <a:gd name="T8" fmla="*/ 0 w 3642"/>
              <a:gd name="T9" fmla="*/ 0 h 4392"/>
              <a:gd name="T10" fmla="*/ 3641 w 3642"/>
              <a:gd name="T11" fmla="*/ 0 h 4392"/>
              <a:gd name="T12" fmla="*/ 3641 w 3642"/>
              <a:gd name="T13" fmla="*/ 2921 h 4392"/>
              <a:gd name="T14" fmla="*/ 3641 w 3642"/>
              <a:gd name="T15" fmla="*/ 2921 h 4392"/>
              <a:gd name="T16" fmla="*/ 2172 w 3642"/>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2" h="4392">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a:effectLst/>
        </p:spPr>
        <p:txBody>
          <a:bodyPr wrap="none" anchor="ctr"/>
          <a:lstStyle/>
          <a:p>
            <a:endParaRPr lang="en-US"/>
          </a:p>
        </p:txBody>
      </p:sp>
      <p:sp>
        <p:nvSpPr>
          <p:cNvPr id="6" name="Freeform 171">
            <a:extLst>
              <a:ext uri="{FF2B5EF4-FFF2-40B4-BE49-F238E27FC236}">
                <a16:creationId xmlns:a16="http://schemas.microsoft.com/office/drawing/2014/main" id="{431F35A1-1C2E-A751-F81D-358E8A06602E}"/>
              </a:ext>
            </a:extLst>
          </p:cNvPr>
          <p:cNvSpPr>
            <a:spLocks noChangeArrowheads="1"/>
          </p:cNvSpPr>
          <p:nvPr/>
        </p:nvSpPr>
        <p:spPr bwMode="auto">
          <a:xfrm>
            <a:off x="812800" y="1358500"/>
            <a:ext cx="2305753" cy="1807731"/>
          </a:xfrm>
          <a:custGeom>
            <a:avLst/>
            <a:gdLst>
              <a:gd name="T0" fmla="*/ 1847 w 3694"/>
              <a:gd name="T1" fmla="*/ 2898 h 2899"/>
              <a:gd name="T2" fmla="*/ 1847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19 w 3694"/>
              <a:gd name="T23" fmla="*/ 2250 h 2899"/>
              <a:gd name="T24" fmla="*/ 2519 w 3694"/>
              <a:gd name="T25" fmla="*/ 2250 h 2899"/>
              <a:gd name="T26" fmla="*/ 1847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a:effectLst/>
        </p:spPr>
        <p:txBody>
          <a:bodyPr wrap="none" anchor="ctr"/>
          <a:lstStyle/>
          <a:p>
            <a:endParaRPr lang="en-US"/>
          </a:p>
        </p:txBody>
      </p:sp>
      <p:sp>
        <p:nvSpPr>
          <p:cNvPr id="7" name="Freeform 173">
            <a:extLst>
              <a:ext uri="{FF2B5EF4-FFF2-40B4-BE49-F238E27FC236}">
                <a16:creationId xmlns:a16="http://schemas.microsoft.com/office/drawing/2014/main" id="{262622A4-0395-299A-F3CD-7F6A999F9D6B}"/>
              </a:ext>
            </a:extLst>
          </p:cNvPr>
          <p:cNvSpPr>
            <a:spLocks noChangeArrowheads="1"/>
          </p:cNvSpPr>
          <p:nvPr/>
        </p:nvSpPr>
        <p:spPr bwMode="auto">
          <a:xfrm>
            <a:off x="3465241" y="1375009"/>
            <a:ext cx="2272735" cy="3586157"/>
          </a:xfrm>
          <a:custGeom>
            <a:avLst/>
            <a:gdLst>
              <a:gd name="T0" fmla="*/ 2173 w 3644"/>
              <a:gd name="T1" fmla="*/ 0 h 4391"/>
              <a:gd name="T2" fmla="*/ 1470 w 3644"/>
              <a:gd name="T3" fmla="*/ 0 h 4391"/>
              <a:gd name="T4" fmla="*/ 1470 w 3644"/>
              <a:gd name="T5" fmla="*/ 0 h 4391"/>
              <a:gd name="T6" fmla="*/ 0 w 3644"/>
              <a:gd name="T7" fmla="*/ 1469 h 4391"/>
              <a:gd name="T8" fmla="*/ 0 w 3644"/>
              <a:gd name="T9" fmla="*/ 4390 h 4391"/>
              <a:gd name="T10" fmla="*/ 3643 w 3644"/>
              <a:gd name="T11" fmla="*/ 4390 h 4391"/>
              <a:gd name="T12" fmla="*/ 3643 w 3644"/>
              <a:gd name="T13" fmla="*/ 1469 h 4391"/>
              <a:gd name="T14" fmla="*/ 3643 w 3644"/>
              <a:gd name="T15" fmla="*/ 1469 h 4391"/>
              <a:gd name="T16" fmla="*/ 2173 w 3644"/>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4" h="4391">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a:effectLst/>
        </p:spPr>
        <p:txBody>
          <a:bodyPr wrap="none" anchor="ctr"/>
          <a:lstStyle/>
          <a:p>
            <a:endParaRPr lang="en-US"/>
          </a:p>
        </p:txBody>
      </p:sp>
      <p:sp>
        <p:nvSpPr>
          <p:cNvPr id="8" name="Freeform 174">
            <a:extLst>
              <a:ext uri="{FF2B5EF4-FFF2-40B4-BE49-F238E27FC236}">
                <a16:creationId xmlns:a16="http://schemas.microsoft.com/office/drawing/2014/main" id="{A946FBE7-594F-017A-9DF1-A4BB9F355567}"/>
              </a:ext>
            </a:extLst>
          </p:cNvPr>
          <p:cNvSpPr>
            <a:spLocks noChangeArrowheads="1"/>
          </p:cNvSpPr>
          <p:nvPr/>
        </p:nvSpPr>
        <p:spPr bwMode="auto">
          <a:xfrm>
            <a:off x="3480750" y="4526942"/>
            <a:ext cx="2305753" cy="1810484"/>
          </a:xfrm>
          <a:custGeom>
            <a:avLst/>
            <a:gdLst>
              <a:gd name="T0" fmla="*/ 1495 w 3694"/>
              <a:gd name="T1" fmla="*/ 2899 h 2900"/>
              <a:gd name="T2" fmla="*/ 1495 w 3694"/>
              <a:gd name="T3" fmla="*/ 2899 h 2900"/>
              <a:gd name="T4" fmla="*/ 0 w 3694"/>
              <a:gd name="T5" fmla="*/ 1403 h 2900"/>
              <a:gd name="T6" fmla="*/ 0 w 3694"/>
              <a:gd name="T7" fmla="*/ 648 h 2900"/>
              <a:gd name="T8" fmla="*/ 1173 w 3694"/>
              <a:gd name="T9" fmla="*/ 648 h 2900"/>
              <a:gd name="T10" fmla="*/ 1173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5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a:effectLst/>
        </p:spPr>
        <p:txBody>
          <a:bodyPr wrap="none" anchor="ctr"/>
          <a:lstStyle/>
          <a:p>
            <a:endParaRPr lang="en-US" dirty="0"/>
          </a:p>
        </p:txBody>
      </p:sp>
      <p:sp>
        <p:nvSpPr>
          <p:cNvPr id="9" name="Freeform 176">
            <a:extLst>
              <a:ext uri="{FF2B5EF4-FFF2-40B4-BE49-F238E27FC236}">
                <a16:creationId xmlns:a16="http://schemas.microsoft.com/office/drawing/2014/main" id="{10F7B711-2F49-E6E0-364F-0521CBEAD314}"/>
              </a:ext>
            </a:extLst>
          </p:cNvPr>
          <p:cNvSpPr>
            <a:spLocks noChangeArrowheads="1"/>
          </p:cNvSpPr>
          <p:nvPr/>
        </p:nvSpPr>
        <p:spPr bwMode="auto">
          <a:xfrm>
            <a:off x="6098423" y="2742502"/>
            <a:ext cx="2272735" cy="3594924"/>
          </a:xfrm>
          <a:custGeom>
            <a:avLst/>
            <a:gdLst>
              <a:gd name="T0" fmla="*/ 2172 w 3643"/>
              <a:gd name="T1" fmla="*/ 4391 h 4392"/>
              <a:gd name="T2" fmla="*/ 1469 w 3643"/>
              <a:gd name="T3" fmla="*/ 4391 h 4392"/>
              <a:gd name="T4" fmla="*/ 1469 w 3643"/>
              <a:gd name="T5" fmla="*/ 4391 h 4392"/>
              <a:gd name="T6" fmla="*/ 0 w 3643"/>
              <a:gd name="T7" fmla="*/ 2921 h 4392"/>
              <a:gd name="T8" fmla="*/ 0 w 3643"/>
              <a:gd name="T9" fmla="*/ 0 h 4392"/>
              <a:gd name="T10" fmla="*/ 3642 w 3643"/>
              <a:gd name="T11" fmla="*/ 0 h 4392"/>
              <a:gd name="T12" fmla="*/ 3642 w 3643"/>
              <a:gd name="T13" fmla="*/ 2921 h 4392"/>
              <a:gd name="T14" fmla="*/ 3642 w 3643"/>
              <a:gd name="T15" fmla="*/ 2921 h 4392"/>
              <a:gd name="T16" fmla="*/ 2172 w 3643"/>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2">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8303"/>
            </a:srgbClr>
          </a:solidFill>
          <a:ln>
            <a:noFill/>
          </a:ln>
          <a:effectLst/>
        </p:spPr>
        <p:txBody>
          <a:bodyPr wrap="none" anchor="ctr"/>
          <a:lstStyle/>
          <a:p>
            <a:endParaRPr lang="en-US"/>
          </a:p>
        </p:txBody>
      </p:sp>
      <p:sp>
        <p:nvSpPr>
          <p:cNvPr id="10" name="Freeform 177">
            <a:extLst>
              <a:ext uri="{FF2B5EF4-FFF2-40B4-BE49-F238E27FC236}">
                <a16:creationId xmlns:a16="http://schemas.microsoft.com/office/drawing/2014/main" id="{CA3272E6-BE90-88C3-D804-EC893D16FC95}"/>
              </a:ext>
            </a:extLst>
          </p:cNvPr>
          <p:cNvSpPr>
            <a:spLocks noChangeArrowheads="1"/>
          </p:cNvSpPr>
          <p:nvPr/>
        </p:nvSpPr>
        <p:spPr bwMode="auto">
          <a:xfrm>
            <a:off x="6081914" y="1358500"/>
            <a:ext cx="2305753" cy="1807731"/>
          </a:xfrm>
          <a:custGeom>
            <a:avLst/>
            <a:gdLst>
              <a:gd name="T0" fmla="*/ 1846 w 3694"/>
              <a:gd name="T1" fmla="*/ 2898 h 2899"/>
              <a:gd name="T2" fmla="*/ 1846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20 w 3694"/>
              <a:gd name="T23" fmla="*/ 2250 h 2899"/>
              <a:gd name="T24" fmla="*/ 2520 w 3694"/>
              <a:gd name="T25" fmla="*/ 2250 h 2899"/>
              <a:gd name="T26" fmla="*/ 1846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a:effectLst/>
        </p:spPr>
        <p:txBody>
          <a:bodyPr wrap="none" anchor="ctr"/>
          <a:lstStyle/>
          <a:p>
            <a:endParaRPr lang="en-US"/>
          </a:p>
        </p:txBody>
      </p:sp>
      <p:sp>
        <p:nvSpPr>
          <p:cNvPr id="11" name="Freeform 179">
            <a:extLst>
              <a:ext uri="{FF2B5EF4-FFF2-40B4-BE49-F238E27FC236}">
                <a16:creationId xmlns:a16="http://schemas.microsoft.com/office/drawing/2014/main" id="{BFF7F4E1-63AB-7540-3541-B2D49589671C}"/>
              </a:ext>
            </a:extLst>
          </p:cNvPr>
          <p:cNvSpPr>
            <a:spLocks noChangeArrowheads="1"/>
          </p:cNvSpPr>
          <p:nvPr/>
        </p:nvSpPr>
        <p:spPr bwMode="auto">
          <a:xfrm>
            <a:off x="8734356" y="1375009"/>
            <a:ext cx="2272735" cy="3605721"/>
          </a:xfrm>
          <a:custGeom>
            <a:avLst/>
            <a:gdLst>
              <a:gd name="T0" fmla="*/ 2172 w 3643"/>
              <a:gd name="T1" fmla="*/ 0 h 4391"/>
              <a:gd name="T2" fmla="*/ 1470 w 3643"/>
              <a:gd name="T3" fmla="*/ 0 h 4391"/>
              <a:gd name="T4" fmla="*/ 1470 w 3643"/>
              <a:gd name="T5" fmla="*/ 0 h 4391"/>
              <a:gd name="T6" fmla="*/ 0 w 3643"/>
              <a:gd name="T7" fmla="*/ 1469 h 4391"/>
              <a:gd name="T8" fmla="*/ 0 w 3643"/>
              <a:gd name="T9" fmla="*/ 4390 h 4391"/>
              <a:gd name="T10" fmla="*/ 3642 w 3643"/>
              <a:gd name="T11" fmla="*/ 4390 h 4391"/>
              <a:gd name="T12" fmla="*/ 3642 w 3643"/>
              <a:gd name="T13" fmla="*/ 1469 h 4391"/>
              <a:gd name="T14" fmla="*/ 3642 w 3643"/>
              <a:gd name="T15" fmla="*/ 1469 h 4391"/>
              <a:gd name="T16" fmla="*/ 2172 w 3643"/>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1">
                <a:moveTo>
                  <a:pt x="2172" y="0"/>
                </a:moveTo>
                <a:lnTo>
                  <a:pt x="1470" y="0"/>
                </a:lnTo>
                <a:lnTo>
                  <a:pt x="1470" y="0"/>
                </a:lnTo>
                <a:cubicBezTo>
                  <a:pt x="658" y="0"/>
                  <a:pt x="0" y="658"/>
                  <a:pt x="0" y="1469"/>
                </a:cubicBezTo>
                <a:lnTo>
                  <a:pt x="0" y="4390"/>
                </a:lnTo>
                <a:lnTo>
                  <a:pt x="3642" y="4390"/>
                </a:lnTo>
                <a:lnTo>
                  <a:pt x="3642" y="1469"/>
                </a:lnTo>
                <a:lnTo>
                  <a:pt x="3642" y="1469"/>
                </a:lnTo>
                <a:cubicBezTo>
                  <a:pt x="3642" y="658"/>
                  <a:pt x="2984" y="0"/>
                  <a:pt x="2172" y="0"/>
                </a:cubicBezTo>
              </a:path>
            </a:pathLst>
          </a:custGeom>
          <a:solidFill>
            <a:srgbClr val="ED8623">
              <a:alpha val="68274"/>
            </a:srgbClr>
          </a:solidFill>
          <a:ln>
            <a:noFill/>
          </a:ln>
          <a:effectLst/>
        </p:spPr>
        <p:txBody>
          <a:bodyPr wrap="none" anchor="ctr"/>
          <a:lstStyle/>
          <a:p>
            <a:endParaRPr lang="en-US"/>
          </a:p>
        </p:txBody>
      </p:sp>
      <p:sp>
        <p:nvSpPr>
          <p:cNvPr id="12" name="Freeform 180">
            <a:extLst>
              <a:ext uri="{FF2B5EF4-FFF2-40B4-BE49-F238E27FC236}">
                <a16:creationId xmlns:a16="http://schemas.microsoft.com/office/drawing/2014/main" id="{E2C3CCFC-8318-3173-65F9-9331C5F02145}"/>
              </a:ext>
            </a:extLst>
          </p:cNvPr>
          <p:cNvSpPr>
            <a:spLocks noChangeArrowheads="1"/>
          </p:cNvSpPr>
          <p:nvPr/>
        </p:nvSpPr>
        <p:spPr bwMode="auto">
          <a:xfrm>
            <a:off x="8717846" y="4536555"/>
            <a:ext cx="2305753" cy="1810484"/>
          </a:xfrm>
          <a:custGeom>
            <a:avLst/>
            <a:gdLst>
              <a:gd name="T0" fmla="*/ 1496 w 3694"/>
              <a:gd name="T1" fmla="*/ 2899 h 2900"/>
              <a:gd name="T2" fmla="*/ 1496 w 3694"/>
              <a:gd name="T3" fmla="*/ 2899 h 2900"/>
              <a:gd name="T4" fmla="*/ 0 w 3694"/>
              <a:gd name="T5" fmla="*/ 1403 h 2900"/>
              <a:gd name="T6" fmla="*/ 0 w 3694"/>
              <a:gd name="T7" fmla="*/ 648 h 2900"/>
              <a:gd name="T8" fmla="*/ 1174 w 3694"/>
              <a:gd name="T9" fmla="*/ 648 h 2900"/>
              <a:gd name="T10" fmla="*/ 1174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6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6" y="2899"/>
                </a:moveTo>
                <a:lnTo>
                  <a:pt x="1496" y="2899"/>
                </a:lnTo>
                <a:cubicBezTo>
                  <a:pt x="671" y="2899"/>
                  <a:pt x="0" y="2228"/>
                  <a:pt x="0" y="1403"/>
                </a:cubicBezTo>
                <a:lnTo>
                  <a:pt x="0" y="648"/>
                </a:lnTo>
                <a:lnTo>
                  <a:pt x="1174" y="648"/>
                </a:lnTo>
                <a:lnTo>
                  <a:pt x="1174" y="648"/>
                </a:lnTo>
                <a:cubicBezTo>
                  <a:pt x="1187" y="289"/>
                  <a:pt x="1484" y="0"/>
                  <a:pt x="1847" y="0"/>
                </a:cubicBezTo>
                <a:lnTo>
                  <a:pt x="1847" y="0"/>
                </a:lnTo>
                <a:cubicBezTo>
                  <a:pt x="2210" y="0"/>
                  <a:pt x="2506" y="289"/>
                  <a:pt x="2520" y="648"/>
                </a:cubicBezTo>
                <a:lnTo>
                  <a:pt x="3693" y="648"/>
                </a:lnTo>
                <a:lnTo>
                  <a:pt x="3693" y="1403"/>
                </a:lnTo>
                <a:lnTo>
                  <a:pt x="3693" y="1403"/>
                </a:lnTo>
                <a:cubicBezTo>
                  <a:pt x="3693" y="2228"/>
                  <a:pt x="3023" y="2899"/>
                  <a:pt x="2198" y="2899"/>
                </a:cubicBezTo>
                <a:lnTo>
                  <a:pt x="1496" y="2899"/>
                </a:lnTo>
              </a:path>
            </a:pathLst>
          </a:custGeom>
          <a:solidFill>
            <a:srgbClr val="291D4A"/>
          </a:solidFill>
          <a:ln>
            <a:noFill/>
          </a:ln>
          <a:effectLst/>
        </p:spPr>
        <p:txBody>
          <a:bodyPr wrap="none" anchor="ctr"/>
          <a:lstStyle/>
          <a:p>
            <a:endParaRPr lang="en-US" dirty="0"/>
          </a:p>
        </p:txBody>
      </p:sp>
      <p:sp>
        <p:nvSpPr>
          <p:cNvPr id="30" name="CuadroTexto 553">
            <a:extLst>
              <a:ext uri="{FF2B5EF4-FFF2-40B4-BE49-F238E27FC236}">
                <a16:creationId xmlns:a16="http://schemas.microsoft.com/office/drawing/2014/main" id="{7DB773CF-08B5-C888-E35C-78474D5DA6E4}"/>
              </a:ext>
            </a:extLst>
          </p:cNvPr>
          <p:cNvSpPr txBox="1"/>
          <p:nvPr/>
        </p:nvSpPr>
        <p:spPr>
          <a:xfrm>
            <a:off x="879641" y="3007081"/>
            <a:ext cx="2264103" cy="2862322"/>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This prompt-based graphic design tool allows users to input ideas and instantly generate multiple professional and editable design templates.</a:t>
            </a:r>
          </a:p>
        </p:txBody>
      </p:sp>
      <p:sp>
        <p:nvSpPr>
          <p:cNvPr id="69" name="CuadroTexto 553">
            <a:extLst>
              <a:ext uri="{FF2B5EF4-FFF2-40B4-BE49-F238E27FC236}">
                <a16:creationId xmlns:a16="http://schemas.microsoft.com/office/drawing/2014/main" id="{7F669BAB-1727-9458-15D1-EED318B624E8}"/>
              </a:ext>
            </a:extLst>
          </p:cNvPr>
          <p:cNvSpPr txBox="1"/>
          <p:nvPr/>
        </p:nvSpPr>
        <p:spPr>
          <a:xfrm>
            <a:off x="3545557" y="1885207"/>
            <a:ext cx="2182515" cy="2585323"/>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Integrating Leonardo AI, this feature enables users to create images directly within Canva, combining image-making and design capabilities in one platform</a:t>
            </a:r>
          </a:p>
        </p:txBody>
      </p:sp>
      <p:sp>
        <p:nvSpPr>
          <p:cNvPr id="70" name="CuadroTexto 553">
            <a:extLst>
              <a:ext uri="{FF2B5EF4-FFF2-40B4-BE49-F238E27FC236}">
                <a16:creationId xmlns:a16="http://schemas.microsoft.com/office/drawing/2014/main" id="{5ECE0E0F-E36A-BB1B-507E-B35696124DC1}"/>
              </a:ext>
            </a:extLst>
          </p:cNvPr>
          <p:cNvSpPr txBox="1"/>
          <p:nvPr/>
        </p:nvSpPr>
        <p:spPr>
          <a:xfrm>
            <a:off x="6206617" y="3034871"/>
            <a:ext cx="2026711" cy="2308324"/>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Users can create videos using AI prompts, expanding Canva's capabilities beyond static design into dynamic content generation</a:t>
            </a:r>
            <a:endParaRPr lang="en-US" b="1" dirty="0">
              <a:solidFill>
                <a:schemeClr val="bg1"/>
              </a:solidFill>
              <a:latin typeface="Calibri" panose="020F0502020204030204" pitchFamily="34" charset="0"/>
              <a:ea typeface="Lato" charset="0"/>
              <a:cs typeface="Calibri" panose="020F0502020204030204" pitchFamily="34" charset="0"/>
            </a:endParaRPr>
          </a:p>
        </p:txBody>
      </p:sp>
      <p:sp>
        <p:nvSpPr>
          <p:cNvPr id="71" name="CuadroTexto 553">
            <a:extLst>
              <a:ext uri="{FF2B5EF4-FFF2-40B4-BE49-F238E27FC236}">
                <a16:creationId xmlns:a16="http://schemas.microsoft.com/office/drawing/2014/main" id="{A091BCE3-F61E-AA90-16E3-469F42121042}"/>
              </a:ext>
            </a:extLst>
          </p:cNvPr>
          <p:cNvSpPr txBox="1"/>
          <p:nvPr/>
        </p:nvSpPr>
        <p:spPr>
          <a:xfrm>
            <a:off x="8805316" y="2088615"/>
            <a:ext cx="2218284" cy="2554545"/>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This suite includes tools like Magic Resize, and Magic Eraser, which help to resize designs or remove unwanted elements from images.</a:t>
            </a:r>
          </a:p>
        </p:txBody>
      </p:sp>
      <p:sp>
        <p:nvSpPr>
          <p:cNvPr id="3" name="TextBox 2">
            <a:extLst>
              <a:ext uri="{FF2B5EF4-FFF2-40B4-BE49-F238E27FC236}">
                <a16:creationId xmlns:a16="http://schemas.microsoft.com/office/drawing/2014/main" id="{F414B28B-AD6F-D769-2D5A-256C9C235821}"/>
              </a:ext>
            </a:extLst>
          </p:cNvPr>
          <p:cNvSpPr txBox="1"/>
          <p:nvPr/>
        </p:nvSpPr>
        <p:spPr>
          <a:xfrm>
            <a:off x="1246491" y="1933335"/>
            <a:ext cx="1478903" cy="369332"/>
          </a:xfrm>
          <a:prstGeom prst="rect">
            <a:avLst/>
          </a:prstGeom>
          <a:noFill/>
        </p:spPr>
        <p:txBody>
          <a:bodyPr wrap="square">
            <a:spAutoFit/>
          </a:bodyPr>
          <a:lstStyle/>
          <a:p>
            <a:r>
              <a:rPr lang="en-US" b="1" i="0" dirty="0">
                <a:solidFill>
                  <a:schemeClr val="bg1"/>
                </a:solidFill>
                <a:effectLst/>
              </a:rPr>
              <a:t>Magic Design</a:t>
            </a:r>
            <a:endParaRPr lang="en-IE" dirty="0">
              <a:solidFill>
                <a:schemeClr val="bg1"/>
              </a:solidFill>
            </a:endParaRPr>
          </a:p>
        </p:txBody>
      </p:sp>
      <p:sp>
        <p:nvSpPr>
          <p:cNvPr id="4" name="TextBox 3">
            <a:extLst>
              <a:ext uri="{FF2B5EF4-FFF2-40B4-BE49-F238E27FC236}">
                <a16:creationId xmlns:a16="http://schemas.microsoft.com/office/drawing/2014/main" id="{8F4BE1A9-8009-AE43-10A1-8D1759C23D3D}"/>
              </a:ext>
            </a:extLst>
          </p:cNvPr>
          <p:cNvSpPr txBox="1"/>
          <p:nvPr/>
        </p:nvSpPr>
        <p:spPr>
          <a:xfrm>
            <a:off x="9175006" y="5364656"/>
            <a:ext cx="1478903" cy="369332"/>
          </a:xfrm>
          <a:prstGeom prst="rect">
            <a:avLst/>
          </a:prstGeom>
          <a:noFill/>
        </p:spPr>
        <p:txBody>
          <a:bodyPr wrap="square">
            <a:spAutoFit/>
          </a:bodyPr>
          <a:lstStyle/>
          <a:p>
            <a:r>
              <a:rPr lang="en-US" b="1" i="0" dirty="0">
                <a:solidFill>
                  <a:schemeClr val="bg1"/>
                </a:solidFill>
                <a:effectLst/>
              </a:rPr>
              <a:t>Magic Studio</a:t>
            </a:r>
            <a:endParaRPr lang="en-IE" dirty="0">
              <a:solidFill>
                <a:schemeClr val="bg1"/>
              </a:solidFill>
            </a:endParaRPr>
          </a:p>
        </p:txBody>
      </p:sp>
      <p:sp>
        <p:nvSpPr>
          <p:cNvPr id="13" name="TextBox 12">
            <a:extLst>
              <a:ext uri="{FF2B5EF4-FFF2-40B4-BE49-F238E27FC236}">
                <a16:creationId xmlns:a16="http://schemas.microsoft.com/office/drawing/2014/main" id="{1C4DCE95-BBC5-B7FF-0C20-76021AB42E5E}"/>
              </a:ext>
            </a:extLst>
          </p:cNvPr>
          <p:cNvSpPr txBox="1"/>
          <p:nvPr/>
        </p:nvSpPr>
        <p:spPr>
          <a:xfrm>
            <a:off x="6480522" y="1954943"/>
            <a:ext cx="1478903" cy="646331"/>
          </a:xfrm>
          <a:prstGeom prst="rect">
            <a:avLst/>
          </a:prstGeom>
          <a:noFill/>
        </p:spPr>
        <p:txBody>
          <a:bodyPr wrap="square">
            <a:spAutoFit/>
          </a:bodyPr>
          <a:lstStyle/>
          <a:p>
            <a:pPr algn="ctr"/>
            <a:r>
              <a:rPr lang="en-US" b="1" i="0" dirty="0">
                <a:solidFill>
                  <a:schemeClr val="bg1"/>
                </a:solidFill>
                <a:effectLst/>
              </a:rPr>
              <a:t>AI Video Creation</a:t>
            </a:r>
            <a:endParaRPr lang="en-IE" dirty="0">
              <a:solidFill>
                <a:schemeClr val="bg1"/>
              </a:solidFill>
            </a:endParaRPr>
          </a:p>
        </p:txBody>
      </p:sp>
      <p:sp>
        <p:nvSpPr>
          <p:cNvPr id="14" name="TextBox 13">
            <a:extLst>
              <a:ext uri="{FF2B5EF4-FFF2-40B4-BE49-F238E27FC236}">
                <a16:creationId xmlns:a16="http://schemas.microsoft.com/office/drawing/2014/main" id="{75B08661-D38C-068C-6488-2BE897DD9A25}"/>
              </a:ext>
            </a:extLst>
          </p:cNvPr>
          <p:cNvSpPr txBox="1"/>
          <p:nvPr/>
        </p:nvSpPr>
        <p:spPr>
          <a:xfrm>
            <a:off x="4029361" y="5423383"/>
            <a:ext cx="1478903" cy="369332"/>
          </a:xfrm>
          <a:prstGeom prst="rect">
            <a:avLst/>
          </a:prstGeom>
          <a:noFill/>
        </p:spPr>
        <p:txBody>
          <a:bodyPr wrap="square">
            <a:spAutoFit/>
          </a:bodyPr>
          <a:lstStyle/>
          <a:p>
            <a:r>
              <a:rPr lang="en-US" b="1" i="0" dirty="0">
                <a:solidFill>
                  <a:schemeClr val="bg1"/>
                </a:solidFill>
                <a:effectLst/>
              </a:rPr>
              <a:t>Dream Lab</a:t>
            </a:r>
            <a:endParaRPr lang="en-IE" dirty="0">
              <a:solidFill>
                <a:schemeClr val="bg1"/>
              </a:solidFill>
            </a:endParaRPr>
          </a:p>
        </p:txBody>
      </p:sp>
      <p:pic>
        <p:nvPicPr>
          <p:cNvPr id="15" name="Picture 2">
            <a:hlinkClick r:id="rId2"/>
            <a:extLst>
              <a:ext uri="{FF2B5EF4-FFF2-40B4-BE49-F238E27FC236}">
                <a16:creationId xmlns:a16="http://schemas.microsoft.com/office/drawing/2014/main" id="{7CDD9883-408B-D0DA-2EBF-384765C56C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9427049" y="0"/>
            <a:ext cx="2429512" cy="1144942"/>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3">
            <a:extLst>
              <a:ext uri="{FF2B5EF4-FFF2-40B4-BE49-F238E27FC236}">
                <a16:creationId xmlns:a16="http://schemas.microsoft.com/office/drawing/2014/main" id="{18D35DD0-2F1F-BE91-23DF-FC44B0F5D406}"/>
              </a:ext>
            </a:extLst>
          </p:cNvPr>
          <p:cNvSpPr txBox="1">
            <a:spLocks/>
          </p:cNvSpPr>
          <p:nvPr/>
        </p:nvSpPr>
        <p:spPr>
          <a:xfrm>
            <a:off x="553082" y="329828"/>
            <a:ext cx="843146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653795"/>
                </a:solidFill>
              </a:rPr>
              <a:t>Using Canva AI for </a:t>
            </a:r>
            <a:r>
              <a:rPr lang="en-US" sz="3600" b="1" i="1" dirty="0">
                <a:solidFill>
                  <a:srgbClr val="653795"/>
                </a:solidFill>
              </a:rPr>
              <a:t>smarter</a:t>
            </a:r>
            <a:r>
              <a:rPr lang="en-US" sz="3600" b="1" dirty="0">
                <a:solidFill>
                  <a:srgbClr val="653795"/>
                </a:solidFill>
              </a:rPr>
              <a:t> work...</a:t>
            </a:r>
          </a:p>
        </p:txBody>
      </p:sp>
    </p:spTree>
    <p:extLst>
      <p:ext uri="{BB962C8B-B14F-4D97-AF65-F5344CB8AC3E}">
        <p14:creationId xmlns:p14="http://schemas.microsoft.com/office/powerpoint/2010/main" val="2757682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477F1-7411-7E37-33E1-800CF7D26BD5}"/>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A04BD818-3270-579E-4A09-3F4E9B47AE82}"/>
              </a:ext>
            </a:extLst>
          </p:cNvPr>
          <p:cNvSpPr>
            <a:spLocks noChangeArrowheads="1"/>
          </p:cNvSpPr>
          <p:nvPr/>
        </p:nvSpPr>
        <p:spPr bwMode="auto">
          <a:xfrm>
            <a:off x="829309" y="2742502"/>
            <a:ext cx="2272735" cy="3594924"/>
          </a:xfrm>
          <a:custGeom>
            <a:avLst/>
            <a:gdLst>
              <a:gd name="T0" fmla="*/ 2172 w 3642"/>
              <a:gd name="T1" fmla="*/ 4391 h 4392"/>
              <a:gd name="T2" fmla="*/ 1469 w 3642"/>
              <a:gd name="T3" fmla="*/ 4391 h 4392"/>
              <a:gd name="T4" fmla="*/ 1469 w 3642"/>
              <a:gd name="T5" fmla="*/ 4391 h 4392"/>
              <a:gd name="T6" fmla="*/ 0 w 3642"/>
              <a:gd name="T7" fmla="*/ 2921 h 4392"/>
              <a:gd name="T8" fmla="*/ 0 w 3642"/>
              <a:gd name="T9" fmla="*/ 0 h 4392"/>
              <a:gd name="T10" fmla="*/ 3641 w 3642"/>
              <a:gd name="T11" fmla="*/ 0 h 4392"/>
              <a:gd name="T12" fmla="*/ 3641 w 3642"/>
              <a:gd name="T13" fmla="*/ 2921 h 4392"/>
              <a:gd name="T14" fmla="*/ 3641 w 3642"/>
              <a:gd name="T15" fmla="*/ 2921 h 4392"/>
              <a:gd name="T16" fmla="*/ 2172 w 3642"/>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2" h="4392">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a:effectLst/>
        </p:spPr>
        <p:txBody>
          <a:bodyPr wrap="none" anchor="ctr"/>
          <a:lstStyle/>
          <a:p>
            <a:endParaRPr lang="en-US"/>
          </a:p>
        </p:txBody>
      </p:sp>
      <p:sp>
        <p:nvSpPr>
          <p:cNvPr id="6" name="Freeform 171">
            <a:extLst>
              <a:ext uri="{FF2B5EF4-FFF2-40B4-BE49-F238E27FC236}">
                <a16:creationId xmlns:a16="http://schemas.microsoft.com/office/drawing/2014/main" id="{5CE5BAAB-B697-59FF-1117-16973B685D40}"/>
              </a:ext>
            </a:extLst>
          </p:cNvPr>
          <p:cNvSpPr>
            <a:spLocks noChangeArrowheads="1"/>
          </p:cNvSpPr>
          <p:nvPr/>
        </p:nvSpPr>
        <p:spPr bwMode="auto">
          <a:xfrm>
            <a:off x="812800" y="1358500"/>
            <a:ext cx="2305753" cy="1807731"/>
          </a:xfrm>
          <a:custGeom>
            <a:avLst/>
            <a:gdLst>
              <a:gd name="T0" fmla="*/ 1847 w 3694"/>
              <a:gd name="T1" fmla="*/ 2898 h 2899"/>
              <a:gd name="T2" fmla="*/ 1847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19 w 3694"/>
              <a:gd name="T23" fmla="*/ 2250 h 2899"/>
              <a:gd name="T24" fmla="*/ 2519 w 3694"/>
              <a:gd name="T25" fmla="*/ 2250 h 2899"/>
              <a:gd name="T26" fmla="*/ 1847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a:effectLst/>
        </p:spPr>
        <p:txBody>
          <a:bodyPr wrap="none" anchor="ctr"/>
          <a:lstStyle/>
          <a:p>
            <a:endParaRPr lang="en-US"/>
          </a:p>
        </p:txBody>
      </p:sp>
      <p:sp>
        <p:nvSpPr>
          <p:cNvPr id="7" name="Freeform 173">
            <a:extLst>
              <a:ext uri="{FF2B5EF4-FFF2-40B4-BE49-F238E27FC236}">
                <a16:creationId xmlns:a16="http://schemas.microsoft.com/office/drawing/2014/main" id="{68B812D4-3175-7FEC-9567-ADE92936B297}"/>
              </a:ext>
            </a:extLst>
          </p:cNvPr>
          <p:cNvSpPr>
            <a:spLocks noChangeArrowheads="1"/>
          </p:cNvSpPr>
          <p:nvPr/>
        </p:nvSpPr>
        <p:spPr bwMode="auto">
          <a:xfrm>
            <a:off x="3465241" y="1375009"/>
            <a:ext cx="2272735" cy="3586157"/>
          </a:xfrm>
          <a:custGeom>
            <a:avLst/>
            <a:gdLst>
              <a:gd name="T0" fmla="*/ 2173 w 3644"/>
              <a:gd name="T1" fmla="*/ 0 h 4391"/>
              <a:gd name="T2" fmla="*/ 1470 w 3644"/>
              <a:gd name="T3" fmla="*/ 0 h 4391"/>
              <a:gd name="T4" fmla="*/ 1470 w 3644"/>
              <a:gd name="T5" fmla="*/ 0 h 4391"/>
              <a:gd name="T6" fmla="*/ 0 w 3644"/>
              <a:gd name="T7" fmla="*/ 1469 h 4391"/>
              <a:gd name="T8" fmla="*/ 0 w 3644"/>
              <a:gd name="T9" fmla="*/ 4390 h 4391"/>
              <a:gd name="T10" fmla="*/ 3643 w 3644"/>
              <a:gd name="T11" fmla="*/ 4390 h 4391"/>
              <a:gd name="T12" fmla="*/ 3643 w 3644"/>
              <a:gd name="T13" fmla="*/ 1469 h 4391"/>
              <a:gd name="T14" fmla="*/ 3643 w 3644"/>
              <a:gd name="T15" fmla="*/ 1469 h 4391"/>
              <a:gd name="T16" fmla="*/ 2173 w 3644"/>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4" h="4391">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a:effectLst/>
        </p:spPr>
        <p:txBody>
          <a:bodyPr wrap="none" anchor="ctr"/>
          <a:lstStyle/>
          <a:p>
            <a:endParaRPr lang="en-US"/>
          </a:p>
        </p:txBody>
      </p:sp>
      <p:sp>
        <p:nvSpPr>
          <p:cNvPr id="8" name="Freeform 174">
            <a:extLst>
              <a:ext uri="{FF2B5EF4-FFF2-40B4-BE49-F238E27FC236}">
                <a16:creationId xmlns:a16="http://schemas.microsoft.com/office/drawing/2014/main" id="{59B7666C-63DD-3E38-D139-78445E996941}"/>
              </a:ext>
            </a:extLst>
          </p:cNvPr>
          <p:cNvSpPr>
            <a:spLocks noChangeArrowheads="1"/>
          </p:cNvSpPr>
          <p:nvPr/>
        </p:nvSpPr>
        <p:spPr bwMode="auto">
          <a:xfrm>
            <a:off x="3480750" y="4526942"/>
            <a:ext cx="2305753" cy="1810484"/>
          </a:xfrm>
          <a:custGeom>
            <a:avLst/>
            <a:gdLst>
              <a:gd name="T0" fmla="*/ 1495 w 3694"/>
              <a:gd name="T1" fmla="*/ 2899 h 2900"/>
              <a:gd name="T2" fmla="*/ 1495 w 3694"/>
              <a:gd name="T3" fmla="*/ 2899 h 2900"/>
              <a:gd name="T4" fmla="*/ 0 w 3694"/>
              <a:gd name="T5" fmla="*/ 1403 h 2900"/>
              <a:gd name="T6" fmla="*/ 0 w 3694"/>
              <a:gd name="T7" fmla="*/ 648 h 2900"/>
              <a:gd name="T8" fmla="*/ 1173 w 3694"/>
              <a:gd name="T9" fmla="*/ 648 h 2900"/>
              <a:gd name="T10" fmla="*/ 1173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5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a:effectLst/>
        </p:spPr>
        <p:txBody>
          <a:bodyPr wrap="none" anchor="ctr"/>
          <a:lstStyle/>
          <a:p>
            <a:endParaRPr lang="en-US" dirty="0"/>
          </a:p>
        </p:txBody>
      </p:sp>
      <p:sp>
        <p:nvSpPr>
          <p:cNvPr id="9" name="Freeform 176">
            <a:extLst>
              <a:ext uri="{FF2B5EF4-FFF2-40B4-BE49-F238E27FC236}">
                <a16:creationId xmlns:a16="http://schemas.microsoft.com/office/drawing/2014/main" id="{67F70BD1-83DD-3342-0BAD-E58C02E3FF18}"/>
              </a:ext>
            </a:extLst>
          </p:cNvPr>
          <p:cNvSpPr>
            <a:spLocks noChangeArrowheads="1"/>
          </p:cNvSpPr>
          <p:nvPr/>
        </p:nvSpPr>
        <p:spPr bwMode="auto">
          <a:xfrm>
            <a:off x="6098423" y="2742502"/>
            <a:ext cx="2272735" cy="3594924"/>
          </a:xfrm>
          <a:custGeom>
            <a:avLst/>
            <a:gdLst>
              <a:gd name="T0" fmla="*/ 2172 w 3643"/>
              <a:gd name="T1" fmla="*/ 4391 h 4392"/>
              <a:gd name="T2" fmla="*/ 1469 w 3643"/>
              <a:gd name="T3" fmla="*/ 4391 h 4392"/>
              <a:gd name="T4" fmla="*/ 1469 w 3643"/>
              <a:gd name="T5" fmla="*/ 4391 h 4392"/>
              <a:gd name="T6" fmla="*/ 0 w 3643"/>
              <a:gd name="T7" fmla="*/ 2921 h 4392"/>
              <a:gd name="T8" fmla="*/ 0 w 3643"/>
              <a:gd name="T9" fmla="*/ 0 h 4392"/>
              <a:gd name="T10" fmla="*/ 3642 w 3643"/>
              <a:gd name="T11" fmla="*/ 0 h 4392"/>
              <a:gd name="T12" fmla="*/ 3642 w 3643"/>
              <a:gd name="T13" fmla="*/ 2921 h 4392"/>
              <a:gd name="T14" fmla="*/ 3642 w 3643"/>
              <a:gd name="T15" fmla="*/ 2921 h 4392"/>
              <a:gd name="T16" fmla="*/ 2172 w 3643"/>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2">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8303"/>
            </a:srgbClr>
          </a:solidFill>
          <a:ln>
            <a:noFill/>
          </a:ln>
          <a:effectLst/>
        </p:spPr>
        <p:txBody>
          <a:bodyPr wrap="none" anchor="ctr"/>
          <a:lstStyle/>
          <a:p>
            <a:endParaRPr lang="en-US"/>
          </a:p>
        </p:txBody>
      </p:sp>
      <p:sp>
        <p:nvSpPr>
          <p:cNvPr id="10" name="Freeform 177">
            <a:extLst>
              <a:ext uri="{FF2B5EF4-FFF2-40B4-BE49-F238E27FC236}">
                <a16:creationId xmlns:a16="http://schemas.microsoft.com/office/drawing/2014/main" id="{56FEF8E0-973F-E6E5-4DF7-BFBDD8726535}"/>
              </a:ext>
            </a:extLst>
          </p:cNvPr>
          <p:cNvSpPr>
            <a:spLocks noChangeArrowheads="1"/>
          </p:cNvSpPr>
          <p:nvPr/>
        </p:nvSpPr>
        <p:spPr bwMode="auto">
          <a:xfrm>
            <a:off x="6081914" y="1358500"/>
            <a:ext cx="2305753" cy="1807731"/>
          </a:xfrm>
          <a:custGeom>
            <a:avLst/>
            <a:gdLst>
              <a:gd name="T0" fmla="*/ 1846 w 3694"/>
              <a:gd name="T1" fmla="*/ 2898 h 2899"/>
              <a:gd name="T2" fmla="*/ 1846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20 w 3694"/>
              <a:gd name="T23" fmla="*/ 2250 h 2899"/>
              <a:gd name="T24" fmla="*/ 2520 w 3694"/>
              <a:gd name="T25" fmla="*/ 2250 h 2899"/>
              <a:gd name="T26" fmla="*/ 1846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a:effectLst/>
        </p:spPr>
        <p:txBody>
          <a:bodyPr wrap="none" anchor="ctr"/>
          <a:lstStyle/>
          <a:p>
            <a:endParaRPr lang="en-US"/>
          </a:p>
        </p:txBody>
      </p:sp>
      <p:sp>
        <p:nvSpPr>
          <p:cNvPr id="11" name="Freeform 179">
            <a:extLst>
              <a:ext uri="{FF2B5EF4-FFF2-40B4-BE49-F238E27FC236}">
                <a16:creationId xmlns:a16="http://schemas.microsoft.com/office/drawing/2014/main" id="{72AFE324-36D8-423F-AC4E-D931A04237C6}"/>
              </a:ext>
            </a:extLst>
          </p:cNvPr>
          <p:cNvSpPr>
            <a:spLocks noChangeArrowheads="1"/>
          </p:cNvSpPr>
          <p:nvPr/>
        </p:nvSpPr>
        <p:spPr bwMode="auto">
          <a:xfrm>
            <a:off x="8734356" y="1375009"/>
            <a:ext cx="2272735" cy="3605721"/>
          </a:xfrm>
          <a:custGeom>
            <a:avLst/>
            <a:gdLst>
              <a:gd name="T0" fmla="*/ 2172 w 3643"/>
              <a:gd name="T1" fmla="*/ 0 h 4391"/>
              <a:gd name="T2" fmla="*/ 1470 w 3643"/>
              <a:gd name="T3" fmla="*/ 0 h 4391"/>
              <a:gd name="T4" fmla="*/ 1470 w 3643"/>
              <a:gd name="T5" fmla="*/ 0 h 4391"/>
              <a:gd name="T6" fmla="*/ 0 w 3643"/>
              <a:gd name="T7" fmla="*/ 1469 h 4391"/>
              <a:gd name="T8" fmla="*/ 0 w 3643"/>
              <a:gd name="T9" fmla="*/ 4390 h 4391"/>
              <a:gd name="T10" fmla="*/ 3642 w 3643"/>
              <a:gd name="T11" fmla="*/ 4390 h 4391"/>
              <a:gd name="T12" fmla="*/ 3642 w 3643"/>
              <a:gd name="T13" fmla="*/ 1469 h 4391"/>
              <a:gd name="T14" fmla="*/ 3642 w 3643"/>
              <a:gd name="T15" fmla="*/ 1469 h 4391"/>
              <a:gd name="T16" fmla="*/ 2172 w 3643"/>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1">
                <a:moveTo>
                  <a:pt x="2172" y="0"/>
                </a:moveTo>
                <a:lnTo>
                  <a:pt x="1470" y="0"/>
                </a:lnTo>
                <a:lnTo>
                  <a:pt x="1470" y="0"/>
                </a:lnTo>
                <a:cubicBezTo>
                  <a:pt x="658" y="0"/>
                  <a:pt x="0" y="658"/>
                  <a:pt x="0" y="1469"/>
                </a:cubicBezTo>
                <a:lnTo>
                  <a:pt x="0" y="4390"/>
                </a:lnTo>
                <a:lnTo>
                  <a:pt x="3642" y="4390"/>
                </a:lnTo>
                <a:lnTo>
                  <a:pt x="3642" y="1469"/>
                </a:lnTo>
                <a:lnTo>
                  <a:pt x="3642" y="1469"/>
                </a:lnTo>
                <a:cubicBezTo>
                  <a:pt x="3642" y="658"/>
                  <a:pt x="2984" y="0"/>
                  <a:pt x="2172" y="0"/>
                </a:cubicBezTo>
              </a:path>
            </a:pathLst>
          </a:custGeom>
          <a:solidFill>
            <a:srgbClr val="ED8623">
              <a:alpha val="68274"/>
            </a:srgbClr>
          </a:solidFill>
          <a:ln>
            <a:noFill/>
          </a:ln>
          <a:effectLst/>
        </p:spPr>
        <p:txBody>
          <a:bodyPr wrap="none" anchor="ctr"/>
          <a:lstStyle/>
          <a:p>
            <a:endParaRPr lang="en-US"/>
          </a:p>
        </p:txBody>
      </p:sp>
      <p:sp>
        <p:nvSpPr>
          <p:cNvPr id="12" name="Freeform 180">
            <a:extLst>
              <a:ext uri="{FF2B5EF4-FFF2-40B4-BE49-F238E27FC236}">
                <a16:creationId xmlns:a16="http://schemas.microsoft.com/office/drawing/2014/main" id="{DD96E52F-3FB1-77D2-F732-EB7F7FF94CCD}"/>
              </a:ext>
            </a:extLst>
          </p:cNvPr>
          <p:cNvSpPr>
            <a:spLocks noChangeArrowheads="1"/>
          </p:cNvSpPr>
          <p:nvPr/>
        </p:nvSpPr>
        <p:spPr bwMode="auto">
          <a:xfrm>
            <a:off x="8717846" y="4536555"/>
            <a:ext cx="2305753" cy="1810484"/>
          </a:xfrm>
          <a:custGeom>
            <a:avLst/>
            <a:gdLst>
              <a:gd name="T0" fmla="*/ 1496 w 3694"/>
              <a:gd name="T1" fmla="*/ 2899 h 2900"/>
              <a:gd name="T2" fmla="*/ 1496 w 3694"/>
              <a:gd name="T3" fmla="*/ 2899 h 2900"/>
              <a:gd name="T4" fmla="*/ 0 w 3694"/>
              <a:gd name="T5" fmla="*/ 1403 h 2900"/>
              <a:gd name="T6" fmla="*/ 0 w 3694"/>
              <a:gd name="T7" fmla="*/ 648 h 2900"/>
              <a:gd name="T8" fmla="*/ 1174 w 3694"/>
              <a:gd name="T9" fmla="*/ 648 h 2900"/>
              <a:gd name="T10" fmla="*/ 1174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6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6" y="2899"/>
                </a:moveTo>
                <a:lnTo>
                  <a:pt x="1496" y="2899"/>
                </a:lnTo>
                <a:cubicBezTo>
                  <a:pt x="671" y="2899"/>
                  <a:pt x="0" y="2228"/>
                  <a:pt x="0" y="1403"/>
                </a:cubicBezTo>
                <a:lnTo>
                  <a:pt x="0" y="648"/>
                </a:lnTo>
                <a:lnTo>
                  <a:pt x="1174" y="648"/>
                </a:lnTo>
                <a:lnTo>
                  <a:pt x="1174" y="648"/>
                </a:lnTo>
                <a:cubicBezTo>
                  <a:pt x="1187" y="289"/>
                  <a:pt x="1484" y="0"/>
                  <a:pt x="1847" y="0"/>
                </a:cubicBezTo>
                <a:lnTo>
                  <a:pt x="1847" y="0"/>
                </a:lnTo>
                <a:cubicBezTo>
                  <a:pt x="2210" y="0"/>
                  <a:pt x="2506" y="289"/>
                  <a:pt x="2520" y="648"/>
                </a:cubicBezTo>
                <a:lnTo>
                  <a:pt x="3693" y="648"/>
                </a:lnTo>
                <a:lnTo>
                  <a:pt x="3693" y="1403"/>
                </a:lnTo>
                <a:lnTo>
                  <a:pt x="3693" y="1403"/>
                </a:lnTo>
                <a:cubicBezTo>
                  <a:pt x="3693" y="2228"/>
                  <a:pt x="3023" y="2899"/>
                  <a:pt x="2198" y="2899"/>
                </a:cubicBezTo>
                <a:lnTo>
                  <a:pt x="1496" y="2899"/>
                </a:lnTo>
              </a:path>
            </a:pathLst>
          </a:custGeom>
          <a:solidFill>
            <a:srgbClr val="291D4A"/>
          </a:solidFill>
          <a:ln>
            <a:noFill/>
          </a:ln>
          <a:effectLst/>
        </p:spPr>
        <p:txBody>
          <a:bodyPr wrap="none" anchor="ctr"/>
          <a:lstStyle/>
          <a:p>
            <a:endParaRPr lang="en-US" dirty="0"/>
          </a:p>
        </p:txBody>
      </p:sp>
      <p:sp>
        <p:nvSpPr>
          <p:cNvPr id="30" name="CuadroTexto 553">
            <a:extLst>
              <a:ext uri="{FF2B5EF4-FFF2-40B4-BE49-F238E27FC236}">
                <a16:creationId xmlns:a16="http://schemas.microsoft.com/office/drawing/2014/main" id="{1C2276AB-CE34-2EA7-7B6C-5305EA0798F5}"/>
              </a:ext>
            </a:extLst>
          </p:cNvPr>
          <p:cNvSpPr txBox="1"/>
          <p:nvPr/>
        </p:nvSpPr>
        <p:spPr>
          <a:xfrm>
            <a:off x="819405" y="3177868"/>
            <a:ext cx="2264103" cy="2246769"/>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This tool enables users to generate, edit, and adapt text directly within designs, improving efficiency in crafting written content</a:t>
            </a:r>
          </a:p>
        </p:txBody>
      </p:sp>
      <p:sp>
        <p:nvSpPr>
          <p:cNvPr id="69" name="CuadroTexto 553">
            <a:extLst>
              <a:ext uri="{FF2B5EF4-FFF2-40B4-BE49-F238E27FC236}">
                <a16:creationId xmlns:a16="http://schemas.microsoft.com/office/drawing/2014/main" id="{946FD8A0-ADA1-6113-7171-EE4264C6FA8F}"/>
              </a:ext>
            </a:extLst>
          </p:cNvPr>
          <p:cNvSpPr txBox="1"/>
          <p:nvPr/>
        </p:nvSpPr>
        <p:spPr>
          <a:xfrm>
            <a:off x="3545557" y="1885207"/>
            <a:ext cx="2182515" cy="2246769"/>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This feature automates the animation of design elements, allowing users to create engaging visuals easily</a:t>
            </a:r>
          </a:p>
        </p:txBody>
      </p:sp>
      <p:sp>
        <p:nvSpPr>
          <p:cNvPr id="70" name="CuadroTexto 553">
            <a:extLst>
              <a:ext uri="{FF2B5EF4-FFF2-40B4-BE49-F238E27FC236}">
                <a16:creationId xmlns:a16="http://schemas.microsoft.com/office/drawing/2014/main" id="{3142AC5D-0A8B-69F6-249B-E2708249DA04}"/>
              </a:ext>
            </a:extLst>
          </p:cNvPr>
          <p:cNvSpPr txBox="1"/>
          <p:nvPr/>
        </p:nvSpPr>
        <p:spPr>
          <a:xfrm>
            <a:off x="6238819" y="3367847"/>
            <a:ext cx="2026711" cy="2554545"/>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For video editing, this tool identifies key moments in videos and allows for quick extraction and use</a:t>
            </a: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71" name="CuadroTexto 553">
            <a:extLst>
              <a:ext uri="{FF2B5EF4-FFF2-40B4-BE49-F238E27FC236}">
                <a16:creationId xmlns:a16="http://schemas.microsoft.com/office/drawing/2014/main" id="{EA6ADAD2-A468-B44D-6A21-4AED5CDDD224}"/>
              </a:ext>
            </a:extLst>
          </p:cNvPr>
          <p:cNvSpPr txBox="1"/>
          <p:nvPr/>
        </p:nvSpPr>
        <p:spPr>
          <a:xfrm>
            <a:off x="8786275" y="1997381"/>
            <a:ext cx="2218284" cy="2554545"/>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This AI tool simplifies the process of isolating subjects from backgrounds in images for cleaner, more professional designs.</a:t>
            </a:r>
          </a:p>
        </p:txBody>
      </p:sp>
      <p:sp>
        <p:nvSpPr>
          <p:cNvPr id="3" name="TextBox 2">
            <a:extLst>
              <a:ext uri="{FF2B5EF4-FFF2-40B4-BE49-F238E27FC236}">
                <a16:creationId xmlns:a16="http://schemas.microsoft.com/office/drawing/2014/main" id="{992D442B-3951-2029-26AB-21D9E8070920}"/>
              </a:ext>
            </a:extLst>
          </p:cNvPr>
          <p:cNvSpPr txBox="1"/>
          <p:nvPr/>
        </p:nvSpPr>
        <p:spPr>
          <a:xfrm>
            <a:off x="1246491" y="1933335"/>
            <a:ext cx="1569137" cy="400110"/>
          </a:xfrm>
          <a:prstGeom prst="rect">
            <a:avLst/>
          </a:prstGeom>
          <a:noFill/>
        </p:spPr>
        <p:txBody>
          <a:bodyPr wrap="square">
            <a:spAutoFit/>
          </a:bodyPr>
          <a:lstStyle/>
          <a:p>
            <a:r>
              <a:rPr lang="en-US" sz="2000" b="1" i="0" dirty="0">
                <a:solidFill>
                  <a:schemeClr val="bg1"/>
                </a:solidFill>
                <a:effectLst/>
              </a:rPr>
              <a:t>Magic Write </a:t>
            </a:r>
            <a:endParaRPr lang="en-IE" sz="2000" dirty="0">
              <a:solidFill>
                <a:schemeClr val="bg1"/>
              </a:solidFill>
            </a:endParaRPr>
          </a:p>
        </p:txBody>
      </p:sp>
      <p:sp>
        <p:nvSpPr>
          <p:cNvPr id="4" name="TextBox 3">
            <a:extLst>
              <a:ext uri="{FF2B5EF4-FFF2-40B4-BE49-F238E27FC236}">
                <a16:creationId xmlns:a16="http://schemas.microsoft.com/office/drawing/2014/main" id="{44401006-BFD5-3C8F-4FA9-D990F8D331C1}"/>
              </a:ext>
            </a:extLst>
          </p:cNvPr>
          <p:cNvSpPr txBox="1"/>
          <p:nvPr/>
        </p:nvSpPr>
        <p:spPr>
          <a:xfrm>
            <a:off x="9175006" y="5249159"/>
            <a:ext cx="1478903" cy="707886"/>
          </a:xfrm>
          <a:prstGeom prst="rect">
            <a:avLst/>
          </a:prstGeom>
          <a:noFill/>
        </p:spPr>
        <p:txBody>
          <a:bodyPr wrap="square">
            <a:spAutoFit/>
          </a:bodyPr>
          <a:lstStyle/>
          <a:p>
            <a:pPr algn="ctr"/>
            <a:r>
              <a:rPr lang="en-US" sz="2000" b="1" i="0" dirty="0">
                <a:solidFill>
                  <a:schemeClr val="bg1"/>
                </a:solidFill>
                <a:effectLst/>
              </a:rPr>
              <a:t>Background Remover</a:t>
            </a:r>
            <a:endParaRPr lang="en-IE" sz="2000" dirty="0">
              <a:solidFill>
                <a:schemeClr val="bg1"/>
              </a:solidFill>
            </a:endParaRPr>
          </a:p>
        </p:txBody>
      </p:sp>
      <p:sp>
        <p:nvSpPr>
          <p:cNvPr id="13" name="TextBox 12">
            <a:extLst>
              <a:ext uri="{FF2B5EF4-FFF2-40B4-BE49-F238E27FC236}">
                <a16:creationId xmlns:a16="http://schemas.microsoft.com/office/drawing/2014/main" id="{BF8EA671-5AA1-7BA8-955A-7CF0B901AC8E}"/>
              </a:ext>
            </a:extLst>
          </p:cNvPr>
          <p:cNvSpPr txBox="1"/>
          <p:nvPr/>
        </p:nvSpPr>
        <p:spPr>
          <a:xfrm>
            <a:off x="6480522" y="1908422"/>
            <a:ext cx="1478903" cy="707886"/>
          </a:xfrm>
          <a:prstGeom prst="rect">
            <a:avLst/>
          </a:prstGeom>
          <a:noFill/>
        </p:spPr>
        <p:txBody>
          <a:bodyPr wrap="square">
            <a:spAutoFit/>
          </a:bodyPr>
          <a:lstStyle/>
          <a:p>
            <a:pPr algn="ctr"/>
            <a:r>
              <a:rPr lang="en-US" sz="2000" b="1" i="0" dirty="0">
                <a:solidFill>
                  <a:schemeClr val="bg1"/>
                </a:solidFill>
                <a:effectLst/>
              </a:rPr>
              <a:t>Automatic Highlights</a:t>
            </a:r>
            <a:endParaRPr lang="en-IE" sz="2000" dirty="0">
              <a:solidFill>
                <a:schemeClr val="bg1"/>
              </a:solidFill>
            </a:endParaRPr>
          </a:p>
        </p:txBody>
      </p:sp>
      <p:sp>
        <p:nvSpPr>
          <p:cNvPr id="14" name="TextBox 13">
            <a:extLst>
              <a:ext uri="{FF2B5EF4-FFF2-40B4-BE49-F238E27FC236}">
                <a16:creationId xmlns:a16="http://schemas.microsoft.com/office/drawing/2014/main" id="{441AC5BE-71ED-47BE-FFBF-E25B91B30885}"/>
              </a:ext>
            </a:extLst>
          </p:cNvPr>
          <p:cNvSpPr txBox="1"/>
          <p:nvPr/>
        </p:nvSpPr>
        <p:spPr>
          <a:xfrm>
            <a:off x="3784349" y="5374067"/>
            <a:ext cx="1723915" cy="400110"/>
          </a:xfrm>
          <a:prstGeom prst="rect">
            <a:avLst/>
          </a:prstGeom>
          <a:noFill/>
        </p:spPr>
        <p:txBody>
          <a:bodyPr wrap="square">
            <a:spAutoFit/>
          </a:bodyPr>
          <a:lstStyle/>
          <a:p>
            <a:pPr algn="ctr"/>
            <a:r>
              <a:rPr lang="en-US" sz="2000" b="1" i="0" dirty="0">
                <a:solidFill>
                  <a:schemeClr val="bg1"/>
                </a:solidFill>
                <a:effectLst/>
              </a:rPr>
              <a:t>AI Animation</a:t>
            </a:r>
            <a:endParaRPr lang="en-IE" sz="2000" dirty="0">
              <a:solidFill>
                <a:schemeClr val="bg1"/>
              </a:solidFill>
            </a:endParaRPr>
          </a:p>
        </p:txBody>
      </p:sp>
      <p:pic>
        <p:nvPicPr>
          <p:cNvPr id="15" name="Picture 2">
            <a:hlinkClick r:id="rId2"/>
            <a:extLst>
              <a:ext uri="{FF2B5EF4-FFF2-40B4-BE49-F238E27FC236}">
                <a16:creationId xmlns:a16="http://schemas.microsoft.com/office/drawing/2014/main" id="{DB5E944D-6EC0-0F82-E586-91FB214644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9427049" y="0"/>
            <a:ext cx="2429512" cy="114494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3">
            <a:extLst>
              <a:ext uri="{FF2B5EF4-FFF2-40B4-BE49-F238E27FC236}">
                <a16:creationId xmlns:a16="http://schemas.microsoft.com/office/drawing/2014/main" id="{AADDCA83-68E9-E56D-BF4B-7C2CC520CCE1}"/>
              </a:ext>
            </a:extLst>
          </p:cNvPr>
          <p:cNvSpPr txBox="1">
            <a:spLocks/>
          </p:cNvSpPr>
          <p:nvPr/>
        </p:nvSpPr>
        <p:spPr>
          <a:xfrm>
            <a:off x="553082" y="353230"/>
            <a:ext cx="843146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653795"/>
                </a:solidFill>
              </a:rPr>
              <a:t>Using Canva AI for </a:t>
            </a:r>
            <a:r>
              <a:rPr lang="en-US" sz="3600" b="1" i="1" dirty="0">
                <a:solidFill>
                  <a:srgbClr val="653795"/>
                </a:solidFill>
              </a:rPr>
              <a:t>smarter</a:t>
            </a:r>
            <a:r>
              <a:rPr lang="en-US" sz="3600" b="1" dirty="0">
                <a:solidFill>
                  <a:srgbClr val="653795"/>
                </a:solidFill>
              </a:rPr>
              <a:t> work...</a:t>
            </a:r>
          </a:p>
        </p:txBody>
      </p:sp>
    </p:spTree>
    <p:extLst>
      <p:ext uri="{BB962C8B-B14F-4D97-AF65-F5344CB8AC3E}">
        <p14:creationId xmlns:p14="http://schemas.microsoft.com/office/powerpoint/2010/main" val="3310171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48998" y="1814795"/>
            <a:ext cx="4660311" cy="3849918"/>
          </a:xfrm>
        </p:spPr>
        <p:txBody>
          <a:bodyPr/>
          <a:lstStyle/>
          <a:p>
            <a:pPr>
              <a:buNone/>
            </a:pPr>
            <a:r>
              <a:rPr lang="en-US" dirty="0"/>
              <a:t>​This video presents innovative ways to </a:t>
            </a:r>
            <a:r>
              <a:rPr lang="en-US" dirty="0" err="1"/>
              <a:t>utilise</a:t>
            </a:r>
            <a:r>
              <a:rPr lang="en-US" dirty="0"/>
              <a:t> Canva for enhanced </a:t>
            </a:r>
            <a:r>
              <a:rPr lang="en-US" b="1" dirty="0"/>
              <a:t>productivity and creativity</a:t>
            </a:r>
            <a:r>
              <a:rPr lang="en-US" dirty="0"/>
              <a:t>. Canva's new AI tools, streamline the design process, reinforcing Canva's position as a leading design platform​</a:t>
            </a:r>
          </a:p>
          <a:p>
            <a:r>
              <a:rPr lang="en-US" dirty="0"/>
              <a:t>For a visual walkthrough of these tools, you can watch the full video here:</a:t>
            </a:r>
          </a:p>
          <a:p>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dirty="0"/>
              <a:t>Canva </a:t>
            </a:r>
            <a:r>
              <a:rPr lang="en-US" dirty="0" err="1"/>
              <a:t>Revolutionises</a:t>
            </a:r>
            <a:r>
              <a:rPr lang="en-US" dirty="0"/>
              <a:t> Design!</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7371" y="1685486"/>
            <a:ext cx="8620338" cy="4894769"/>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218546"/>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Online Media 7" title="NEW CANVA AI Revolutionizes Design Forever: Full-Demo">
            <a:hlinkClick r:id="" action="ppaction://media"/>
            <a:extLst>
              <a:ext uri="{FF2B5EF4-FFF2-40B4-BE49-F238E27FC236}">
                <a16:creationId xmlns:a16="http://schemas.microsoft.com/office/drawing/2014/main" id="{1C5814FE-BF9A-8684-B0A7-3486A1D15C3A}"/>
              </a:ext>
            </a:extLst>
          </p:cNvPr>
          <p:cNvPicPr>
            <a:picLocks noRot="1" noChangeAspect="1"/>
          </p:cNvPicPr>
          <p:nvPr>
            <a:videoFile r:link="rId1"/>
          </p:nvPr>
        </p:nvPicPr>
        <p:blipFill>
          <a:blip r:embed="rId4"/>
          <a:stretch>
            <a:fillRect/>
          </a:stretch>
        </p:blipFill>
        <p:spPr>
          <a:xfrm>
            <a:off x="5426363" y="1901579"/>
            <a:ext cx="5888182" cy="3454677"/>
          </a:xfrm>
          <a:prstGeom prst="rect">
            <a:avLst/>
          </a:prstGeom>
        </p:spPr>
      </p:pic>
      <p:sp>
        <p:nvSpPr>
          <p:cNvPr id="11" name="TextBox 10">
            <a:extLst>
              <a:ext uri="{FF2B5EF4-FFF2-40B4-BE49-F238E27FC236}">
                <a16:creationId xmlns:a16="http://schemas.microsoft.com/office/drawing/2014/main" id="{E8A574BC-53A6-3FF6-0806-F51C19131864}"/>
              </a:ext>
            </a:extLst>
          </p:cNvPr>
          <p:cNvSpPr txBox="1"/>
          <p:nvPr/>
        </p:nvSpPr>
        <p:spPr>
          <a:xfrm>
            <a:off x="5885873" y="6210923"/>
            <a:ext cx="7800108" cy="369332"/>
          </a:xfrm>
          <a:prstGeom prst="rect">
            <a:avLst/>
          </a:prstGeom>
          <a:noFill/>
        </p:spPr>
        <p:txBody>
          <a:bodyPr wrap="square">
            <a:spAutoFit/>
          </a:bodyPr>
          <a:lstStyle/>
          <a:p>
            <a:r>
              <a:rPr lang="en-US" dirty="0">
                <a:hlinkClick r:id="rId5"/>
              </a:rPr>
              <a:t>NEW CANVA AI Revolutionizes Design Forever: Full-Demo</a:t>
            </a:r>
            <a:endParaRPr lang="en-IE" dirty="0"/>
          </a:p>
        </p:txBody>
      </p:sp>
    </p:spTree>
    <p:extLst>
      <p:ext uri="{BB962C8B-B14F-4D97-AF65-F5344CB8AC3E}">
        <p14:creationId xmlns:p14="http://schemas.microsoft.com/office/powerpoint/2010/main" val="260331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1B34C4-6F07-2749-A686-E2A88AA8C3AE}"/>
              </a:ext>
            </a:extLst>
          </p:cNvPr>
          <p:cNvSpPr>
            <a:spLocks noGrp="1"/>
          </p:cNvSpPr>
          <p:nvPr>
            <p:ph type="body" sz="quarter" idx="19"/>
          </p:nvPr>
        </p:nvSpPr>
        <p:spPr>
          <a:xfrm>
            <a:off x="544933" y="941779"/>
            <a:ext cx="3270322" cy="385564"/>
          </a:xfrm>
        </p:spPr>
        <p:txBody>
          <a:bodyPr/>
          <a:lstStyle/>
          <a:p>
            <a:r>
              <a:rPr lang="en-IE" dirty="0"/>
              <a:t>Other Tools</a:t>
            </a:r>
          </a:p>
        </p:txBody>
      </p:sp>
      <p:sp>
        <p:nvSpPr>
          <p:cNvPr id="4" name="Text Placeholder 3">
            <a:extLst>
              <a:ext uri="{FF2B5EF4-FFF2-40B4-BE49-F238E27FC236}">
                <a16:creationId xmlns:a16="http://schemas.microsoft.com/office/drawing/2014/main" id="{045D0729-B65D-D41D-1A99-C68D3A002840}"/>
              </a:ext>
            </a:extLst>
          </p:cNvPr>
          <p:cNvSpPr>
            <a:spLocks noGrp="1"/>
          </p:cNvSpPr>
          <p:nvPr>
            <p:ph type="body" sz="quarter" idx="20"/>
          </p:nvPr>
        </p:nvSpPr>
        <p:spPr>
          <a:xfrm>
            <a:off x="4309241" y="1814476"/>
            <a:ext cx="7346731" cy="3849918"/>
          </a:xfrm>
        </p:spPr>
        <p:txBody>
          <a:bodyPr/>
          <a:lstStyle/>
          <a:p>
            <a:r>
              <a:rPr lang="en-IE" b="1" dirty="0">
                <a:hlinkClick r:id="rId2"/>
              </a:rPr>
              <a:t>Claude</a:t>
            </a:r>
            <a:r>
              <a:rPr lang="en-IE" dirty="0"/>
              <a:t> is an AI assistant trained by Anthropic. It stands out for its preciseness in coding tasks and its ‘coaching’ approach or conversations, but like Chat GPT it is a generative AI tool.</a:t>
            </a:r>
          </a:p>
          <a:p>
            <a:r>
              <a:rPr lang="en-IE" b="1" dirty="0">
                <a:hlinkClick r:id="rId3"/>
              </a:rPr>
              <a:t>DALL-E 3</a:t>
            </a:r>
            <a:r>
              <a:rPr lang="en-IE" dirty="0"/>
              <a:t>: </a:t>
            </a:r>
            <a:r>
              <a:rPr lang="en-US" dirty="0"/>
              <a:t>Open AI trained a neural network called DALL-E that helps users create new images by only using graphic prompts (human text). </a:t>
            </a:r>
          </a:p>
          <a:p>
            <a:r>
              <a:rPr lang="en-US" b="1" dirty="0">
                <a:hlinkClick r:id="rId4"/>
              </a:rPr>
              <a:t>Lyric Studio</a:t>
            </a:r>
            <a:r>
              <a:rPr lang="en-US" dirty="0"/>
              <a:t>: An AI-powered songwriting tool that helps create lyrics based on the user’s genre or topic.</a:t>
            </a:r>
          </a:p>
          <a:p>
            <a:r>
              <a:rPr lang="en-IE" b="1" dirty="0">
                <a:hlinkClick r:id="rId5"/>
              </a:rPr>
              <a:t>Synth</a:t>
            </a:r>
            <a:r>
              <a:rPr lang="az-Cyrl-AZ" b="1" dirty="0">
                <a:hlinkClick r:id="rId5"/>
              </a:rPr>
              <a:t>е</a:t>
            </a:r>
            <a:r>
              <a:rPr lang="en-IE" b="1" dirty="0" err="1">
                <a:hlinkClick r:id="rId5"/>
              </a:rPr>
              <a:t>sia</a:t>
            </a:r>
            <a:r>
              <a:rPr lang="en-IE" dirty="0"/>
              <a:t>: An AI vid</a:t>
            </a:r>
            <a:r>
              <a:rPr lang="az-Cyrl-AZ" dirty="0"/>
              <a:t>е</a:t>
            </a:r>
            <a:r>
              <a:rPr lang="en-IE" dirty="0"/>
              <a:t>o g</a:t>
            </a:r>
            <a:r>
              <a:rPr lang="az-Cyrl-AZ" dirty="0"/>
              <a:t>е</a:t>
            </a:r>
            <a:r>
              <a:rPr lang="en-IE" dirty="0"/>
              <a:t>n</a:t>
            </a:r>
            <a:r>
              <a:rPr lang="az-Cyrl-AZ" dirty="0"/>
              <a:t>е</a:t>
            </a:r>
            <a:r>
              <a:rPr lang="en-IE" dirty="0" err="1"/>
              <a:t>rator</a:t>
            </a:r>
            <a:r>
              <a:rPr lang="en-IE" dirty="0"/>
              <a:t> platform </a:t>
            </a:r>
            <a:r>
              <a:rPr lang="en-IE" dirty="0" err="1"/>
              <a:t>wh</a:t>
            </a:r>
            <a:r>
              <a:rPr lang="az-Cyrl-AZ" dirty="0"/>
              <a:t>е</a:t>
            </a:r>
            <a:r>
              <a:rPr lang="en-IE" dirty="0"/>
              <a:t>r</a:t>
            </a:r>
            <a:r>
              <a:rPr lang="az-Cyrl-AZ" dirty="0"/>
              <a:t>е </a:t>
            </a:r>
            <a:r>
              <a:rPr lang="en-IE" dirty="0"/>
              <a:t>you can g</a:t>
            </a:r>
            <a:r>
              <a:rPr lang="az-Cyrl-AZ" dirty="0"/>
              <a:t>е</a:t>
            </a:r>
            <a:r>
              <a:rPr lang="en-IE" dirty="0"/>
              <a:t>n</a:t>
            </a:r>
            <a:r>
              <a:rPr lang="az-Cyrl-AZ" dirty="0"/>
              <a:t>е</a:t>
            </a:r>
            <a:r>
              <a:rPr lang="en-IE" dirty="0"/>
              <a:t>rat</a:t>
            </a:r>
            <a:r>
              <a:rPr lang="az-Cyrl-AZ" dirty="0"/>
              <a:t>е </a:t>
            </a:r>
            <a:r>
              <a:rPr lang="en-IE" dirty="0"/>
              <a:t>prof</a:t>
            </a:r>
            <a:r>
              <a:rPr lang="az-Cyrl-AZ" dirty="0"/>
              <a:t>е</a:t>
            </a:r>
            <a:r>
              <a:rPr lang="en-IE" dirty="0" err="1"/>
              <a:t>ssional</a:t>
            </a:r>
            <a:r>
              <a:rPr lang="en-IE" dirty="0"/>
              <a:t> vid</a:t>
            </a:r>
            <a:r>
              <a:rPr lang="az-Cyrl-AZ" dirty="0"/>
              <a:t>е</a:t>
            </a:r>
            <a:r>
              <a:rPr lang="en-IE" dirty="0" err="1"/>
              <a:t>os</a:t>
            </a:r>
            <a:r>
              <a:rPr lang="en-IE" dirty="0"/>
              <a:t> that are high-quality, </a:t>
            </a:r>
            <a:r>
              <a:rPr lang="en-IE" dirty="0" err="1"/>
              <a:t>scalabl</a:t>
            </a:r>
            <a:r>
              <a:rPr lang="az-Cyrl-AZ" dirty="0"/>
              <a:t>е, </a:t>
            </a:r>
            <a:r>
              <a:rPr lang="en-IE" dirty="0"/>
              <a:t>and </a:t>
            </a:r>
            <a:r>
              <a:rPr lang="en-IE" dirty="0" err="1"/>
              <a:t>affordabl</a:t>
            </a:r>
            <a:r>
              <a:rPr lang="az-Cyrl-AZ" dirty="0"/>
              <a:t>е. </a:t>
            </a:r>
            <a:endParaRPr lang="en-IE" dirty="0"/>
          </a:p>
        </p:txBody>
      </p:sp>
      <p:sp>
        <p:nvSpPr>
          <p:cNvPr id="5" name="Text Placeholder 4">
            <a:extLst>
              <a:ext uri="{FF2B5EF4-FFF2-40B4-BE49-F238E27FC236}">
                <a16:creationId xmlns:a16="http://schemas.microsoft.com/office/drawing/2014/main" id="{6218BAB8-7160-E7A2-453A-A8452A70CBC0}"/>
              </a:ext>
            </a:extLst>
          </p:cNvPr>
          <p:cNvSpPr>
            <a:spLocks noGrp="1"/>
          </p:cNvSpPr>
          <p:nvPr>
            <p:ph type="body" sz="quarter" idx="16"/>
          </p:nvPr>
        </p:nvSpPr>
        <p:spPr>
          <a:xfrm>
            <a:off x="4426303" y="656500"/>
            <a:ext cx="6961476" cy="803654"/>
          </a:xfrm>
        </p:spPr>
        <p:txBody>
          <a:bodyPr/>
          <a:lstStyle/>
          <a:p>
            <a:r>
              <a:rPr lang="en-US" sz="2400" dirty="0"/>
              <a:t>While this module focused on just two tools—ChatGPT &amp; Canva AI—there’s a whole world of other exciting AI tools out there to explore including…</a:t>
            </a:r>
            <a:endParaRPr lang="en-IE" sz="2400" dirty="0"/>
          </a:p>
        </p:txBody>
      </p:sp>
      <p:pic>
        <p:nvPicPr>
          <p:cNvPr id="6" name="Picture 8" descr="A picture containing text&#10;&#10;Description automatically generated">
            <a:extLst>
              <a:ext uri="{FF2B5EF4-FFF2-40B4-BE49-F238E27FC236}">
                <a16:creationId xmlns:a16="http://schemas.microsoft.com/office/drawing/2014/main" id="{43DB0A44-65EA-0DA4-0ABE-22C958FECDC3}"/>
              </a:ext>
            </a:extLst>
          </p:cNvPr>
          <p:cNvPicPr>
            <a:picLocks noChangeAspect="1"/>
          </p:cNvPicPr>
          <p:nvPr/>
        </p:nvPicPr>
        <p:blipFill>
          <a:blip r:embed="rId6"/>
          <a:stretch>
            <a:fillRect/>
          </a:stretch>
        </p:blipFill>
        <p:spPr>
          <a:xfrm>
            <a:off x="301971" y="3802567"/>
            <a:ext cx="3285677" cy="2377442"/>
          </a:xfrm>
          <a:prstGeom prst="rect">
            <a:avLst/>
          </a:prstGeom>
        </p:spPr>
      </p:pic>
    </p:spTree>
    <p:extLst>
      <p:ext uri="{BB962C8B-B14F-4D97-AF65-F5344CB8AC3E}">
        <p14:creationId xmlns:p14="http://schemas.microsoft.com/office/powerpoint/2010/main" val="1453242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Exploring AI Tools</a:t>
            </a:r>
            <a:endParaRPr dirty="0"/>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for making life easier</a:t>
            </a:r>
            <a:endParaRPr dirty="0"/>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Identifying Trustworthy Content</a:t>
            </a:r>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Building Confidence Through Practice</a:t>
            </a:r>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Recap and key terms</a:t>
            </a:r>
            <a:endParaRPr dirty="0">
              <a:solidFill>
                <a:srgbClr val="282666"/>
              </a:solidFill>
            </a:endParaRPr>
          </a:p>
        </p:txBody>
      </p:sp>
      <p:sp>
        <p:nvSpPr>
          <p:cNvPr id="262" name="Google Shape;262;p6"/>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a:t>Module overview</a:t>
            </a:r>
            <a:endParaRPr dirty="0"/>
          </a:p>
        </p:txBody>
      </p:sp>
      <p:sp>
        <p:nvSpPr>
          <p:cNvPr id="2" name="Google Shape;252;p6">
            <a:extLst>
              <a:ext uri="{FF2B5EF4-FFF2-40B4-BE49-F238E27FC236}">
                <a16:creationId xmlns:a16="http://schemas.microsoft.com/office/drawing/2014/main" id="{9098864D-A26E-87D4-AB6C-FB2B4B507C2B}"/>
              </a:ext>
            </a:extLst>
          </p:cNvPr>
          <p:cNvSpPr txBox="1">
            <a:spLocks/>
          </p:cNvSpPr>
          <p:nvPr/>
        </p:nvSpPr>
        <p:spPr>
          <a:xfrm>
            <a:off x="953911" y="1337990"/>
            <a:ext cx="4608000" cy="375905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dirty="0">
                <a:solidFill>
                  <a:schemeClr val="bg1"/>
                </a:solidFill>
              </a:rPr>
              <a:t>This module introduces learners to user-friendly AI tools like ChatGPT and Canva AI. Through hands-on activities, they learn how to use these tools for creativity, communication, and productivity. The session also explores how to identify trustworthy AI-generated content, encouraging learners to think critically and experiment confidently with new technologies.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AAD4E5-BA48-A97D-9C23-6DB10FACAB82}"/>
              </a:ext>
            </a:extLst>
          </p:cNvPr>
          <p:cNvSpPr>
            <a:spLocks noGrp="1"/>
          </p:cNvSpPr>
          <p:nvPr>
            <p:ph type="body" sz="quarter" idx="16"/>
          </p:nvPr>
        </p:nvSpPr>
        <p:spPr>
          <a:xfrm>
            <a:off x="1619810" y="2472714"/>
            <a:ext cx="4808150" cy="3066422"/>
          </a:xfrm>
        </p:spPr>
        <p:txBody>
          <a:bodyPr/>
          <a:lstStyle/>
          <a:p>
            <a:r>
              <a:rPr lang="en-US" dirty="0"/>
              <a:t>Identifying Trustworthy Content</a:t>
            </a:r>
          </a:p>
          <a:p>
            <a:endParaRPr lang="en-IE" dirty="0"/>
          </a:p>
        </p:txBody>
      </p:sp>
      <p:sp>
        <p:nvSpPr>
          <p:cNvPr id="3" name="Text Placeholder 2">
            <a:extLst>
              <a:ext uri="{FF2B5EF4-FFF2-40B4-BE49-F238E27FC236}">
                <a16:creationId xmlns:a16="http://schemas.microsoft.com/office/drawing/2014/main" id="{DB2964B7-8B8F-01DD-EECA-55D7BF86066F}"/>
              </a:ext>
            </a:extLst>
          </p:cNvPr>
          <p:cNvSpPr>
            <a:spLocks noGrp="1"/>
          </p:cNvSpPr>
          <p:nvPr>
            <p:ph type="body" sz="quarter" idx="17"/>
          </p:nvPr>
        </p:nvSpPr>
        <p:spPr/>
        <p:txBody>
          <a:bodyPr/>
          <a:lstStyle/>
          <a:p>
            <a:r>
              <a:rPr lang="en-IE" dirty="0"/>
              <a:t>03</a:t>
            </a:r>
          </a:p>
        </p:txBody>
      </p:sp>
      <p:pic>
        <p:nvPicPr>
          <p:cNvPr id="6" name="Picture Placeholder 5" descr="Laughing girl thumbs up">
            <a:extLst>
              <a:ext uri="{FF2B5EF4-FFF2-40B4-BE49-F238E27FC236}">
                <a16:creationId xmlns:a16="http://schemas.microsoft.com/office/drawing/2014/main" id="{B506E36F-41FE-2F1A-5A73-239EEFAAB1D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9123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01A27FE-298D-D44E-39D0-56786DDCD5B0}"/>
              </a:ext>
            </a:extLst>
          </p:cNvPr>
          <p:cNvSpPr>
            <a:spLocks noGrp="1"/>
          </p:cNvSpPr>
          <p:nvPr>
            <p:ph type="body" sz="quarter" idx="13"/>
          </p:nvPr>
        </p:nvSpPr>
        <p:spPr>
          <a:xfrm>
            <a:off x="618819" y="1330458"/>
            <a:ext cx="4802284" cy="2675613"/>
          </a:xfrm>
        </p:spPr>
        <p:txBody>
          <a:bodyPr>
            <a:normAutofit/>
          </a:bodyPr>
          <a:lstStyle/>
          <a:p>
            <a:r>
              <a:rPr lang="en-US" sz="2800" dirty="0"/>
              <a:t>Success in creating AI would be the biggest event in human history. Unfortunately, it might also be the last, </a:t>
            </a:r>
            <a:r>
              <a:rPr lang="en-US" sz="2800" b="1" dirty="0">
                <a:solidFill>
                  <a:srgbClr val="ED8623"/>
                </a:solidFill>
              </a:rPr>
              <a:t>unless we learn how to avoid the risks</a:t>
            </a:r>
          </a:p>
        </p:txBody>
      </p:sp>
      <p:pic>
        <p:nvPicPr>
          <p:cNvPr id="11" name="Picture Placeholder 10">
            <a:extLst>
              <a:ext uri="{FF2B5EF4-FFF2-40B4-BE49-F238E27FC236}">
                <a16:creationId xmlns:a16="http://schemas.microsoft.com/office/drawing/2014/main" id="{59FE8760-C09D-7C47-681D-6E490FE6EEA9}"/>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2009" r="2009"/>
          <a:stretch>
            <a:fillRect/>
          </a:stretch>
        </p:blipFill>
        <p:spPr/>
      </p:pic>
      <p:sp>
        <p:nvSpPr>
          <p:cNvPr id="8" name="Freeform 7">
            <a:extLst>
              <a:ext uri="{FF2B5EF4-FFF2-40B4-BE49-F238E27FC236}">
                <a16:creationId xmlns:a16="http://schemas.microsoft.com/office/drawing/2014/main" id="{E557DE07-ABFE-2457-BB4B-EBA879007949}"/>
              </a:ext>
            </a:extLst>
          </p:cNvPr>
          <p:cNvSpPr/>
          <p:nvPr/>
        </p:nvSpPr>
        <p:spPr>
          <a:xfrm>
            <a:off x="4183739" y="3657600"/>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2" name="Graphic 43">
            <a:extLst>
              <a:ext uri="{FF2B5EF4-FFF2-40B4-BE49-F238E27FC236}">
                <a16:creationId xmlns:a16="http://schemas.microsoft.com/office/drawing/2014/main" id="{D5DE6AA4-2579-2F7E-7B1F-2AA22E548A3D}"/>
              </a:ext>
            </a:extLst>
          </p:cNvPr>
          <p:cNvSpPr/>
          <p:nvPr/>
        </p:nvSpPr>
        <p:spPr>
          <a:xfrm>
            <a:off x="9063067" y="3352800"/>
            <a:ext cx="4576882" cy="4606729"/>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154893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A7C4953-0B68-2696-63CE-E84BAF79AB3B}"/>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p:blipFill>
        <p:spPr>
          <a:xfrm>
            <a:off x="8493" y="267786"/>
            <a:ext cx="7587626" cy="4331221"/>
          </a:xfrm>
        </p:spPr>
      </p:pic>
      <p:sp>
        <p:nvSpPr>
          <p:cNvPr id="3" name="Text Placeholder 2">
            <a:extLst>
              <a:ext uri="{FF2B5EF4-FFF2-40B4-BE49-F238E27FC236}">
                <a16:creationId xmlns:a16="http://schemas.microsoft.com/office/drawing/2014/main" id="{FC23F9C6-B66D-FE89-BE39-43F5BB146129}"/>
              </a:ext>
            </a:extLst>
          </p:cNvPr>
          <p:cNvSpPr>
            <a:spLocks noGrp="1"/>
          </p:cNvSpPr>
          <p:nvPr>
            <p:ph type="body" sz="quarter" idx="18"/>
          </p:nvPr>
        </p:nvSpPr>
        <p:spPr>
          <a:xfrm>
            <a:off x="164687" y="4236898"/>
            <a:ext cx="3893836" cy="1049221"/>
          </a:xfrm>
        </p:spPr>
        <p:txBody>
          <a:bodyPr/>
          <a:lstStyle/>
          <a:p>
            <a:pPr>
              <a:lnSpc>
                <a:spcPct val="100000"/>
              </a:lnSpc>
            </a:pPr>
            <a:r>
              <a:rPr lang="en-US" sz="3600" b="1" dirty="0"/>
              <a:t>Why Evaluating AI-Generated Content is Important…</a:t>
            </a:r>
          </a:p>
          <a:p>
            <a:pPr>
              <a:lnSpc>
                <a:spcPct val="100000"/>
              </a:lnSpc>
            </a:pPr>
            <a:endParaRPr lang="en-IE" sz="3600" b="1" dirty="0"/>
          </a:p>
        </p:txBody>
      </p:sp>
      <p:sp>
        <p:nvSpPr>
          <p:cNvPr id="5" name="Text Placeholder 4">
            <a:extLst>
              <a:ext uri="{FF2B5EF4-FFF2-40B4-BE49-F238E27FC236}">
                <a16:creationId xmlns:a16="http://schemas.microsoft.com/office/drawing/2014/main" id="{075CC279-D81F-6FA6-FA0C-9140D377F9B2}"/>
              </a:ext>
            </a:extLst>
          </p:cNvPr>
          <p:cNvSpPr>
            <a:spLocks noGrp="1"/>
          </p:cNvSpPr>
          <p:nvPr>
            <p:ph type="body" sz="quarter" idx="20"/>
          </p:nvPr>
        </p:nvSpPr>
        <p:spPr>
          <a:xfrm>
            <a:off x="7662108" y="642939"/>
            <a:ext cx="3893836" cy="5453458"/>
          </a:xfrm>
        </p:spPr>
        <p:txBody>
          <a:bodyPr/>
          <a:lstStyle/>
          <a:p>
            <a:r>
              <a:rPr lang="en-US" dirty="0"/>
              <a:t>AI tools like ChatGPT can provide quick and insightful responses, </a:t>
            </a:r>
            <a:r>
              <a:rPr lang="en-US" b="1" dirty="0"/>
              <a:t>but they are not perfect</a:t>
            </a:r>
            <a:r>
              <a:rPr lang="en-US" dirty="0"/>
              <a:t>. </a:t>
            </a:r>
          </a:p>
          <a:p>
            <a:r>
              <a:rPr lang="en-US" dirty="0"/>
              <a:t>AI can generate…</a:t>
            </a:r>
          </a:p>
          <a:p>
            <a:endParaRPr lang="en-US" dirty="0"/>
          </a:p>
          <a:p>
            <a:endParaRPr lang="en-US" dirty="0"/>
          </a:p>
          <a:p>
            <a:endParaRPr lang="en-US" dirty="0"/>
          </a:p>
          <a:p>
            <a:endParaRPr lang="en-US" dirty="0"/>
          </a:p>
          <a:p>
            <a:endParaRPr lang="en-IE" dirty="0"/>
          </a:p>
        </p:txBody>
      </p:sp>
      <p:sp>
        <p:nvSpPr>
          <p:cNvPr id="8" name="Freeform 1">
            <a:extLst>
              <a:ext uri="{FF2B5EF4-FFF2-40B4-BE49-F238E27FC236}">
                <a16:creationId xmlns:a16="http://schemas.microsoft.com/office/drawing/2014/main" id="{69F40B40-B271-9C53-66F3-56DD7923ECDE}"/>
              </a:ext>
            </a:extLst>
          </p:cNvPr>
          <p:cNvSpPr>
            <a:spLocks noChangeArrowheads="1"/>
          </p:cNvSpPr>
          <p:nvPr/>
        </p:nvSpPr>
        <p:spPr bwMode="auto">
          <a:xfrm>
            <a:off x="5981661" y="2930131"/>
            <a:ext cx="1980331" cy="2018518"/>
          </a:xfrm>
          <a:custGeom>
            <a:avLst/>
            <a:gdLst>
              <a:gd name="T0" fmla="*/ 2258 w 4964"/>
              <a:gd name="T1" fmla="*/ 4839 h 4964"/>
              <a:gd name="T2" fmla="*/ 123 w 4964"/>
              <a:gd name="T3" fmla="*/ 2705 h 4964"/>
              <a:gd name="T4" fmla="*/ 123 w 4964"/>
              <a:gd name="T5" fmla="*/ 2705 h 4964"/>
              <a:gd name="T6" fmla="*/ 123 w 4964"/>
              <a:gd name="T7" fmla="*/ 2257 h 4964"/>
              <a:gd name="T8" fmla="*/ 2258 w 4964"/>
              <a:gd name="T9" fmla="*/ 124 h 4964"/>
              <a:gd name="T10" fmla="*/ 2258 w 4964"/>
              <a:gd name="T11" fmla="*/ 124 h 4964"/>
              <a:gd name="T12" fmla="*/ 2705 w 4964"/>
              <a:gd name="T13" fmla="*/ 124 h 4964"/>
              <a:gd name="T14" fmla="*/ 4840 w 4964"/>
              <a:gd name="T15" fmla="*/ 2257 h 4964"/>
              <a:gd name="T16" fmla="*/ 4840 w 4964"/>
              <a:gd name="T17" fmla="*/ 2257 h 4964"/>
              <a:gd name="T18" fmla="*/ 4840 w 4964"/>
              <a:gd name="T19" fmla="*/ 2705 h 4964"/>
              <a:gd name="T20" fmla="*/ 2705 w 4964"/>
              <a:gd name="T21" fmla="*/ 4839 h 4964"/>
              <a:gd name="T22" fmla="*/ 2705 w 4964"/>
              <a:gd name="T23" fmla="*/ 4839 h 4964"/>
              <a:gd name="T24" fmla="*/ 2258 w 4964"/>
              <a:gd name="T25" fmla="*/ 4839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4" h="4964">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6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174">
            <a:extLst>
              <a:ext uri="{FF2B5EF4-FFF2-40B4-BE49-F238E27FC236}">
                <a16:creationId xmlns:a16="http://schemas.microsoft.com/office/drawing/2014/main" id="{D68421F3-F133-E844-5804-8637E539305A}"/>
              </a:ext>
            </a:extLst>
          </p:cNvPr>
          <p:cNvSpPr>
            <a:spLocks noChangeArrowheads="1"/>
          </p:cNvSpPr>
          <p:nvPr/>
        </p:nvSpPr>
        <p:spPr bwMode="auto">
          <a:xfrm>
            <a:off x="6102442" y="3047733"/>
            <a:ext cx="1732350" cy="1765755"/>
          </a:xfrm>
          <a:custGeom>
            <a:avLst/>
            <a:gdLst>
              <a:gd name="T0" fmla="*/ 1948 w 4344"/>
              <a:gd name="T1" fmla="*/ 4218 h 4343"/>
              <a:gd name="T2" fmla="*/ 123 w 4344"/>
              <a:gd name="T3" fmla="*/ 2394 h 4343"/>
              <a:gd name="T4" fmla="*/ 123 w 4344"/>
              <a:gd name="T5" fmla="*/ 2394 h 4343"/>
              <a:gd name="T6" fmla="*/ 123 w 4344"/>
              <a:gd name="T7" fmla="*/ 1946 h 4343"/>
              <a:gd name="T8" fmla="*/ 1948 w 4344"/>
              <a:gd name="T9" fmla="*/ 123 h 4343"/>
              <a:gd name="T10" fmla="*/ 1948 w 4344"/>
              <a:gd name="T11" fmla="*/ 123 h 4343"/>
              <a:gd name="T12" fmla="*/ 2395 w 4344"/>
              <a:gd name="T13" fmla="*/ 123 h 4343"/>
              <a:gd name="T14" fmla="*/ 4219 w 4344"/>
              <a:gd name="T15" fmla="*/ 1946 h 4343"/>
              <a:gd name="T16" fmla="*/ 4219 w 4344"/>
              <a:gd name="T17" fmla="*/ 1946 h 4343"/>
              <a:gd name="T18" fmla="*/ 4219 w 4344"/>
              <a:gd name="T19" fmla="*/ 2394 h 4343"/>
              <a:gd name="T20" fmla="*/ 2395 w 4344"/>
              <a:gd name="T21" fmla="*/ 4218 h 4343"/>
              <a:gd name="T22" fmla="*/ 2395 w 4344"/>
              <a:gd name="T23" fmla="*/ 4218 h 4343"/>
              <a:gd name="T24" fmla="*/ 1948 w 4344"/>
              <a:gd name="T25" fmla="*/ 4218 h 4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4" h="4343">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a:effectLst/>
        </p:spPr>
        <p:txBody>
          <a:bodyPr wrap="none" anchor="ctr"/>
          <a:lstStyle/>
          <a:p>
            <a:endParaRPr lang="en-US"/>
          </a:p>
        </p:txBody>
      </p:sp>
      <p:sp>
        <p:nvSpPr>
          <p:cNvPr id="10" name="CuadroTexto 553">
            <a:extLst>
              <a:ext uri="{FF2B5EF4-FFF2-40B4-BE49-F238E27FC236}">
                <a16:creationId xmlns:a16="http://schemas.microsoft.com/office/drawing/2014/main" id="{8A1F08DB-0A56-F8D7-17FB-BA16A4E41F5B}"/>
              </a:ext>
            </a:extLst>
          </p:cNvPr>
          <p:cNvSpPr txBox="1"/>
          <p:nvPr/>
        </p:nvSpPr>
        <p:spPr>
          <a:xfrm>
            <a:off x="6219682" y="3529012"/>
            <a:ext cx="1517959"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Incorrect Information</a:t>
            </a:r>
          </a:p>
        </p:txBody>
      </p:sp>
      <p:sp>
        <p:nvSpPr>
          <p:cNvPr id="11" name="Freeform 1">
            <a:extLst>
              <a:ext uri="{FF2B5EF4-FFF2-40B4-BE49-F238E27FC236}">
                <a16:creationId xmlns:a16="http://schemas.microsoft.com/office/drawing/2014/main" id="{FB6E5D29-A1BB-81EF-5111-5A3CA95D0AE0}"/>
              </a:ext>
            </a:extLst>
          </p:cNvPr>
          <p:cNvSpPr>
            <a:spLocks noChangeArrowheads="1"/>
          </p:cNvSpPr>
          <p:nvPr/>
        </p:nvSpPr>
        <p:spPr bwMode="auto">
          <a:xfrm>
            <a:off x="8100064" y="2883147"/>
            <a:ext cx="1980331" cy="2018518"/>
          </a:xfrm>
          <a:custGeom>
            <a:avLst/>
            <a:gdLst>
              <a:gd name="T0" fmla="*/ 2258 w 4964"/>
              <a:gd name="T1" fmla="*/ 4839 h 4964"/>
              <a:gd name="T2" fmla="*/ 123 w 4964"/>
              <a:gd name="T3" fmla="*/ 2705 h 4964"/>
              <a:gd name="T4" fmla="*/ 123 w 4964"/>
              <a:gd name="T5" fmla="*/ 2705 h 4964"/>
              <a:gd name="T6" fmla="*/ 123 w 4964"/>
              <a:gd name="T7" fmla="*/ 2257 h 4964"/>
              <a:gd name="T8" fmla="*/ 2258 w 4964"/>
              <a:gd name="T9" fmla="*/ 124 h 4964"/>
              <a:gd name="T10" fmla="*/ 2258 w 4964"/>
              <a:gd name="T11" fmla="*/ 124 h 4964"/>
              <a:gd name="T12" fmla="*/ 2705 w 4964"/>
              <a:gd name="T13" fmla="*/ 124 h 4964"/>
              <a:gd name="T14" fmla="*/ 4840 w 4964"/>
              <a:gd name="T15" fmla="*/ 2257 h 4964"/>
              <a:gd name="T16" fmla="*/ 4840 w 4964"/>
              <a:gd name="T17" fmla="*/ 2257 h 4964"/>
              <a:gd name="T18" fmla="*/ 4840 w 4964"/>
              <a:gd name="T19" fmla="*/ 2705 h 4964"/>
              <a:gd name="T20" fmla="*/ 2705 w 4964"/>
              <a:gd name="T21" fmla="*/ 4839 h 4964"/>
              <a:gd name="T22" fmla="*/ 2705 w 4964"/>
              <a:gd name="T23" fmla="*/ 4839 h 4964"/>
              <a:gd name="T24" fmla="*/ 2258 w 4964"/>
              <a:gd name="T25" fmla="*/ 4839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4" h="4964">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6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174">
            <a:extLst>
              <a:ext uri="{FF2B5EF4-FFF2-40B4-BE49-F238E27FC236}">
                <a16:creationId xmlns:a16="http://schemas.microsoft.com/office/drawing/2014/main" id="{6F621DFB-1B6C-4E04-79EA-3E27BB4D3E21}"/>
              </a:ext>
            </a:extLst>
          </p:cNvPr>
          <p:cNvSpPr>
            <a:spLocks noChangeArrowheads="1"/>
          </p:cNvSpPr>
          <p:nvPr/>
        </p:nvSpPr>
        <p:spPr bwMode="auto">
          <a:xfrm>
            <a:off x="8224054" y="3018308"/>
            <a:ext cx="1732350" cy="1765755"/>
          </a:xfrm>
          <a:custGeom>
            <a:avLst/>
            <a:gdLst>
              <a:gd name="T0" fmla="*/ 1948 w 4344"/>
              <a:gd name="T1" fmla="*/ 4218 h 4343"/>
              <a:gd name="T2" fmla="*/ 123 w 4344"/>
              <a:gd name="T3" fmla="*/ 2394 h 4343"/>
              <a:gd name="T4" fmla="*/ 123 w 4344"/>
              <a:gd name="T5" fmla="*/ 2394 h 4343"/>
              <a:gd name="T6" fmla="*/ 123 w 4344"/>
              <a:gd name="T7" fmla="*/ 1946 h 4343"/>
              <a:gd name="T8" fmla="*/ 1948 w 4344"/>
              <a:gd name="T9" fmla="*/ 123 h 4343"/>
              <a:gd name="T10" fmla="*/ 1948 w 4344"/>
              <a:gd name="T11" fmla="*/ 123 h 4343"/>
              <a:gd name="T12" fmla="*/ 2395 w 4344"/>
              <a:gd name="T13" fmla="*/ 123 h 4343"/>
              <a:gd name="T14" fmla="*/ 4219 w 4344"/>
              <a:gd name="T15" fmla="*/ 1946 h 4343"/>
              <a:gd name="T16" fmla="*/ 4219 w 4344"/>
              <a:gd name="T17" fmla="*/ 1946 h 4343"/>
              <a:gd name="T18" fmla="*/ 4219 w 4344"/>
              <a:gd name="T19" fmla="*/ 2394 h 4343"/>
              <a:gd name="T20" fmla="*/ 2395 w 4344"/>
              <a:gd name="T21" fmla="*/ 4218 h 4343"/>
              <a:gd name="T22" fmla="*/ 2395 w 4344"/>
              <a:gd name="T23" fmla="*/ 4218 h 4343"/>
              <a:gd name="T24" fmla="*/ 1948 w 4344"/>
              <a:gd name="T25" fmla="*/ 4218 h 4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4" h="4343">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ED8623"/>
          </a:solidFill>
          <a:ln>
            <a:noFill/>
          </a:ln>
          <a:effectLst/>
        </p:spPr>
        <p:txBody>
          <a:bodyPr wrap="none" anchor="ctr"/>
          <a:lstStyle/>
          <a:p>
            <a:endParaRPr lang="en-US"/>
          </a:p>
        </p:txBody>
      </p:sp>
      <p:sp>
        <p:nvSpPr>
          <p:cNvPr id="13" name="CuadroTexto 553">
            <a:extLst>
              <a:ext uri="{FF2B5EF4-FFF2-40B4-BE49-F238E27FC236}">
                <a16:creationId xmlns:a16="http://schemas.microsoft.com/office/drawing/2014/main" id="{284526A4-C349-39E0-81CF-936F035B07FC}"/>
              </a:ext>
            </a:extLst>
          </p:cNvPr>
          <p:cNvSpPr txBox="1"/>
          <p:nvPr/>
        </p:nvSpPr>
        <p:spPr>
          <a:xfrm>
            <a:off x="8356032" y="3490808"/>
            <a:ext cx="1561555"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Biased Information</a:t>
            </a:r>
          </a:p>
        </p:txBody>
      </p:sp>
      <p:sp>
        <p:nvSpPr>
          <p:cNvPr id="14" name="Freeform 1">
            <a:extLst>
              <a:ext uri="{FF2B5EF4-FFF2-40B4-BE49-F238E27FC236}">
                <a16:creationId xmlns:a16="http://schemas.microsoft.com/office/drawing/2014/main" id="{ABE13E3B-58C8-9D33-8B94-301C58BF18CF}"/>
              </a:ext>
            </a:extLst>
          </p:cNvPr>
          <p:cNvSpPr>
            <a:spLocks noChangeArrowheads="1"/>
          </p:cNvSpPr>
          <p:nvPr/>
        </p:nvSpPr>
        <p:spPr bwMode="auto">
          <a:xfrm>
            <a:off x="10199379" y="2930131"/>
            <a:ext cx="1980331" cy="2018518"/>
          </a:xfrm>
          <a:custGeom>
            <a:avLst/>
            <a:gdLst>
              <a:gd name="T0" fmla="*/ 2258 w 4964"/>
              <a:gd name="T1" fmla="*/ 4839 h 4964"/>
              <a:gd name="T2" fmla="*/ 123 w 4964"/>
              <a:gd name="T3" fmla="*/ 2705 h 4964"/>
              <a:gd name="T4" fmla="*/ 123 w 4964"/>
              <a:gd name="T5" fmla="*/ 2705 h 4964"/>
              <a:gd name="T6" fmla="*/ 123 w 4964"/>
              <a:gd name="T7" fmla="*/ 2257 h 4964"/>
              <a:gd name="T8" fmla="*/ 2258 w 4964"/>
              <a:gd name="T9" fmla="*/ 124 h 4964"/>
              <a:gd name="T10" fmla="*/ 2258 w 4964"/>
              <a:gd name="T11" fmla="*/ 124 h 4964"/>
              <a:gd name="T12" fmla="*/ 2705 w 4964"/>
              <a:gd name="T13" fmla="*/ 124 h 4964"/>
              <a:gd name="T14" fmla="*/ 4840 w 4964"/>
              <a:gd name="T15" fmla="*/ 2257 h 4964"/>
              <a:gd name="T16" fmla="*/ 4840 w 4964"/>
              <a:gd name="T17" fmla="*/ 2257 h 4964"/>
              <a:gd name="T18" fmla="*/ 4840 w 4964"/>
              <a:gd name="T19" fmla="*/ 2705 h 4964"/>
              <a:gd name="T20" fmla="*/ 2705 w 4964"/>
              <a:gd name="T21" fmla="*/ 4839 h 4964"/>
              <a:gd name="T22" fmla="*/ 2705 w 4964"/>
              <a:gd name="T23" fmla="*/ 4839 h 4964"/>
              <a:gd name="T24" fmla="*/ 2258 w 4964"/>
              <a:gd name="T25" fmla="*/ 4839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4" h="4964">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6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282666"/>
              </a:solidFill>
            </a:endParaRPr>
          </a:p>
        </p:txBody>
      </p:sp>
      <p:sp>
        <p:nvSpPr>
          <p:cNvPr id="15" name="Freeform 174">
            <a:extLst>
              <a:ext uri="{FF2B5EF4-FFF2-40B4-BE49-F238E27FC236}">
                <a16:creationId xmlns:a16="http://schemas.microsoft.com/office/drawing/2014/main" id="{F1725FFA-6F26-2BF9-5AFA-884B086DCCAB}"/>
              </a:ext>
            </a:extLst>
          </p:cNvPr>
          <p:cNvSpPr>
            <a:spLocks noChangeArrowheads="1"/>
          </p:cNvSpPr>
          <p:nvPr/>
        </p:nvSpPr>
        <p:spPr bwMode="auto">
          <a:xfrm>
            <a:off x="10320160" y="3047733"/>
            <a:ext cx="1732350" cy="1765755"/>
          </a:xfrm>
          <a:custGeom>
            <a:avLst/>
            <a:gdLst>
              <a:gd name="T0" fmla="*/ 1948 w 4344"/>
              <a:gd name="T1" fmla="*/ 4218 h 4343"/>
              <a:gd name="T2" fmla="*/ 123 w 4344"/>
              <a:gd name="T3" fmla="*/ 2394 h 4343"/>
              <a:gd name="T4" fmla="*/ 123 w 4344"/>
              <a:gd name="T5" fmla="*/ 2394 h 4343"/>
              <a:gd name="T6" fmla="*/ 123 w 4344"/>
              <a:gd name="T7" fmla="*/ 1946 h 4343"/>
              <a:gd name="T8" fmla="*/ 1948 w 4344"/>
              <a:gd name="T9" fmla="*/ 123 h 4343"/>
              <a:gd name="T10" fmla="*/ 1948 w 4344"/>
              <a:gd name="T11" fmla="*/ 123 h 4343"/>
              <a:gd name="T12" fmla="*/ 2395 w 4344"/>
              <a:gd name="T13" fmla="*/ 123 h 4343"/>
              <a:gd name="T14" fmla="*/ 4219 w 4344"/>
              <a:gd name="T15" fmla="*/ 1946 h 4343"/>
              <a:gd name="T16" fmla="*/ 4219 w 4344"/>
              <a:gd name="T17" fmla="*/ 1946 h 4343"/>
              <a:gd name="T18" fmla="*/ 4219 w 4344"/>
              <a:gd name="T19" fmla="*/ 2394 h 4343"/>
              <a:gd name="T20" fmla="*/ 2395 w 4344"/>
              <a:gd name="T21" fmla="*/ 4218 h 4343"/>
              <a:gd name="T22" fmla="*/ 2395 w 4344"/>
              <a:gd name="T23" fmla="*/ 4218 h 4343"/>
              <a:gd name="T24" fmla="*/ 1948 w 4344"/>
              <a:gd name="T25" fmla="*/ 4218 h 4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4" h="4343">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282666"/>
          </a:solidFill>
          <a:ln>
            <a:noFill/>
          </a:ln>
          <a:effectLst/>
        </p:spPr>
        <p:txBody>
          <a:bodyPr wrap="none" anchor="ctr"/>
          <a:lstStyle/>
          <a:p>
            <a:endParaRPr lang="en-US"/>
          </a:p>
        </p:txBody>
      </p:sp>
      <p:sp>
        <p:nvSpPr>
          <p:cNvPr id="16" name="CuadroTexto 553">
            <a:extLst>
              <a:ext uri="{FF2B5EF4-FFF2-40B4-BE49-F238E27FC236}">
                <a16:creationId xmlns:a16="http://schemas.microsoft.com/office/drawing/2014/main" id="{A0BA5AFC-F912-68BC-0D3F-15A4A6806E7F}"/>
              </a:ext>
            </a:extLst>
          </p:cNvPr>
          <p:cNvSpPr txBox="1"/>
          <p:nvPr/>
        </p:nvSpPr>
        <p:spPr>
          <a:xfrm>
            <a:off x="10437400" y="3529012"/>
            <a:ext cx="1517959"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Misleading Information</a:t>
            </a:r>
          </a:p>
        </p:txBody>
      </p:sp>
      <p:sp>
        <p:nvSpPr>
          <p:cNvPr id="18" name="TextBox 17">
            <a:extLst>
              <a:ext uri="{FF2B5EF4-FFF2-40B4-BE49-F238E27FC236}">
                <a16:creationId xmlns:a16="http://schemas.microsoft.com/office/drawing/2014/main" id="{46C9776B-4816-1B3F-2EED-C51943E181BE}"/>
              </a:ext>
            </a:extLst>
          </p:cNvPr>
          <p:cNvSpPr txBox="1"/>
          <p:nvPr/>
        </p:nvSpPr>
        <p:spPr>
          <a:xfrm>
            <a:off x="5450708" y="5131064"/>
            <a:ext cx="6105236" cy="1200329"/>
          </a:xfrm>
          <a:prstGeom prst="rect">
            <a:avLst/>
          </a:prstGeom>
          <a:noFill/>
        </p:spPr>
        <p:txBody>
          <a:bodyPr wrap="square">
            <a:spAutoFit/>
          </a:bodyPr>
          <a:lstStyle/>
          <a:p>
            <a:r>
              <a:rPr lang="en-US" sz="2400" dirty="0">
                <a:solidFill>
                  <a:srgbClr val="282666"/>
                </a:solidFill>
              </a:rPr>
              <a:t>Assessing AI-generated content's reliability is crucial to making </a:t>
            </a:r>
            <a:r>
              <a:rPr lang="en-US" sz="2400" b="1" dirty="0">
                <a:solidFill>
                  <a:srgbClr val="282666"/>
                </a:solidFill>
              </a:rPr>
              <a:t>informed decisions </a:t>
            </a:r>
            <a:r>
              <a:rPr lang="en-US" sz="2400" dirty="0">
                <a:solidFill>
                  <a:srgbClr val="282666"/>
                </a:solidFill>
              </a:rPr>
              <a:t>and </a:t>
            </a:r>
            <a:r>
              <a:rPr lang="en-US" sz="2400" b="1" dirty="0">
                <a:solidFill>
                  <a:srgbClr val="282666"/>
                </a:solidFill>
              </a:rPr>
              <a:t>avoiding misinformation</a:t>
            </a:r>
            <a:r>
              <a:rPr lang="en-US" sz="2400" dirty="0">
                <a:solidFill>
                  <a:srgbClr val="282666"/>
                </a:solidFill>
              </a:rPr>
              <a:t>.</a:t>
            </a:r>
          </a:p>
        </p:txBody>
      </p:sp>
    </p:spTree>
    <p:extLst>
      <p:ext uri="{BB962C8B-B14F-4D97-AF65-F5344CB8AC3E}">
        <p14:creationId xmlns:p14="http://schemas.microsoft.com/office/powerpoint/2010/main" val="4057816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47935" y="1435948"/>
            <a:ext cx="4809156" cy="3849918"/>
          </a:xfrm>
        </p:spPr>
        <p:txBody>
          <a:bodyPr/>
          <a:lstStyle/>
          <a:p>
            <a:pPr marL="0" indent="0">
              <a:buNone/>
            </a:pPr>
            <a:r>
              <a:rPr lang="en-US" dirty="0"/>
              <a:t>ChatGPT can generate convincing but incorrect information, especially in technical contexts. Users must be cautious, as it may provide realistic-sounding answers that are entirely fabricated. Relying on ChatGPT without verification can lead to significant misinformation and credibility issues.</a:t>
            </a:r>
          </a:p>
          <a:p>
            <a:pPr marL="0" indent="0">
              <a:buNone/>
            </a:pPr>
            <a:endParaRPr lang="en-US" sz="400" dirty="0"/>
          </a:p>
          <a:p>
            <a:pPr marL="0" indent="0">
              <a:buNone/>
            </a:pPr>
            <a:r>
              <a:rPr lang="en-US" dirty="0"/>
              <a:t>Watch this video for an example of when it is confidently wrong:</a:t>
            </a:r>
          </a:p>
          <a:p>
            <a:pPr marL="0" indent="0"/>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dirty="0"/>
              <a:t>Incorrect Information in AI…</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4308" y="1390373"/>
            <a:ext cx="9059808" cy="5144307"/>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440525"/>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Online Media 11" title="When ChatGPT is confidently wrong">
            <a:hlinkClick r:id="" action="ppaction://media"/>
            <a:extLst>
              <a:ext uri="{FF2B5EF4-FFF2-40B4-BE49-F238E27FC236}">
                <a16:creationId xmlns:a16="http://schemas.microsoft.com/office/drawing/2014/main" id="{5AAB922D-C0A3-6EF4-9391-AEACF7F61232}"/>
              </a:ext>
            </a:extLst>
          </p:cNvPr>
          <p:cNvPicPr>
            <a:picLocks noRot="1" noChangeAspect="1"/>
          </p:cNvPicPr>
          <p:nvPr>
            <a:videoFile r:link="rId1"/>
          </p:nvPr>
        </p:nvPicPr>
        <p:blipFill>
          <a:blip r:embed="rId4"/>
          <a:stretch>
            <a:fillRect/>
          </a:stretch>
        </p:blipFill>
        <p:spPr>
          <a:xfrm>
            <a:off x="5582885" y="1648540"/>
            <a:ext cx="6175006" cy="3637326"/>
          </a:xfrm>
          <a:prstGeom prst="rect">
            <a:avLst/>
          </a:prstGeom>
        </p:spPr>
      </p:pic>
      <p:sp>
        <p:nvSpPr>
          <p:cNvPr id="14" name="TextBox 13">
            <a:extLst>
              <a:ext uri="{FF2B5EF4-FFF2-40B4-BE49-F238E27FC236}">
                <a16:creationId xmlns:a16="http://schemas.microsoft.com/office/drawing/2014/main" id="{B2BCA107-5D6B-E71F-1B08-823BBEF9D82D}"/>
              </a:ext>
            </a:extLst>
          </p:cNvPr>
          <p:cNvSpPr txBox="1"/>
          <p:nvPr/>
        </p:nvSpPr>
        <p:spPr>
          <a:xfrm>
            <a:off x="6525491" y="6049045"/>
            <a:ext cx="8044872" cy="369332"/>
          </a:xfrm>
          <a:prstGeom prst="rect">
            <a:avLst/>
          </a:prstGeom>
          <a:noFill/>
        </p:spPr>
        <p:txBody>
          <a:bodyPr wrap="square">
            <a:spAutoFit/>
          </a:bodyPr>
          <a:lstStyle/>
          <a:p>
            <a:r>
              <a:rPr lang="en-US" dirty="0">
                <a:hlinkClick r:id="rId5"/>
              </a:rPr>
              <a:t>When ChatGPT is confidently wrong</a:t>
            </a:r>
            <a:endParaRPr lang="en-IE" dirty="0"/>
          </a:p>
        </p:txBody>
      </p:sp>
    </p:spTree>
    <p:extLst>
      <p:ext uri="{BB962C8B-B14F-4D97-AF65-F5344CB8AC3E}">
        <p14:creationId xmlns:p14="http://schemas.microsoft.com/office/powerpoint/2010/main" val="296903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47935" y="1435948"/>
            <a:ext cx="4809156" cy="3849918"/>
          </a:xfrm>
        </p:spPr>
        <p:txBody>
          <a:bodyPr/>
          <a:lstStyle/>
          <a:p>
            <a:pPr marL="0" indent="0">
              <a:buNone/>
            </a:pPr>
            <a:r>
              <a:rPr lang="en-US" dirty="0"/>
              <a:t>​Bias in AI arises from human influence during machine learning, affecting technology like image recognition. Three types of bias include </a:t>
            </a:r>
            <a:r>
              <a:rPr lang="en-US" b="1" dirty="0"/>
              <a:t>interaction bias</a:t>
            </a:r>
            <a:r>
              <a:rPr lang="en-US" dirty="0"/>
              <a:t>, </a:t>
            </a:r>
            <a:r>
              <a:rPr lang="en-US" b="1" dirty="0"/>
              <a:t>latent bias</a:t>
            </a:r>
            <a:r>
              <a:rPr lang="en-US" dirty="0"/>
              <a:t>, and </a:t>
            </a:r>
            <a:r>
              <a:rPr lang="en-US" b="1" dirty="0"/>
              <a:t>selection bias</a:t>
            </a:r>
            <a:r>
              <a:rPr lang="en-US" dirty="0"/>
              <a:t>. Addressing these issues requires awareness and collective effort to ensure technology serves everyone fairly and does not perpetuate negative biases.</a:t>
            </a:r>
          </a:p>
          <a:p>
            <a:pPr marL="0" indent="0">
              <a:buNone/>
            </a:pPr>
            <a:r>
              <a:rPr lang="en-US" dirty="0"/>
              <a:t>Watch this video for an explanation:</a:t>
            </a:r>
          </a:p>
          <a:p>
            <a:pPr marL="0" indent="0"/>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dirty="0"/>
              <a:t>Bias Information in AI…</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4308" y="1390373"/>
            <a:ext cx="9059808" cy="5144307"/>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218546"/>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Online Media 7" title="3 types of bias in AI | Machine learning">
            <a:hlinkClick r:id="" action="ppaction://media"/>
            <a:extLst>
              <a:ext uri="{FF2B5EF4-FFF2-40B4-BE49-F238E27FC236}">
                <a16:creationId xmlns:a16="http://schemas.microsoft.com/office/drawing/2014/main" id="{61C439D7-050F-9FBA-1AC2-EB7F5DEAF687}"/>
              </a:ext>
            </a:extLst>
          </p:cNvPr>
          <p:cNvPicPr>
            <a:picLocks noRot="1" noChangeAspect="1"/>
          </p:cNvPicPr>
          <p:nvPr>
            <a:videoFile r:link="rId1"/>
          </p:nvPr>
        </p:nvPicPr>
        <p:blipFill>
          <a:blip r:embed="rId4"/>
          <a:stretch>
            <a:fillRect/>
          </a:stretch>
        </p:blipFill>
        <p:spPr>
          <a:xfrm>
            <a:off x="5545483" y="1739102"/>
            <a:ext cx="6277458" cy="3546764"/>
          </a:xfrm>
          <a:prstGeom prst="rect">
            <a:avLst/>
          </a:prstGeom>
        </p:spPr>
      </p:pic>
      <p:sp>
        <p:nvSpPr>
          <p:cNvPr id="11" name="TextBox 10">
            <a:extLst>
              <a:ext uri="{FF2B5EF4-FFF2-40B4-BE49-F238E27FC236}">
                <a16:creationId xmlns:a16="http://schemas.microsoft.com/office/drawing/2014/main" id="{88B0C51B-5FAE-FBCA-3CFA-927DD6CEDE40}"/>
              </a:ext>
            </a:extLst>
          </p:cNvPr>
          <p:cNvSpPr txBox="1"/>
          <p:nvPr/>
        </p:nvSpPr>
        <p:spPr>
          <a:xfrm>
            <a:off x="6756906" y="6165348"/>
            <a:ext cx="8044872" cy="369332"/>
          </a:xfrm>
          <a:prstGeom prst="rect">
            <a:avLst/>
          </a:prstGeom>
          <a:noFill/>
        </p:spPr>
        <p:txBody>
          <a:bodyPr wrap="square">
            <a:spAutoFit/>
          </a:bodyPr>
          <a:lstStyle/>
          <a:p>
            <a:r>
              <a:rPr lang="en-US" dirty="0">
                <a:hlinkClick r:id="rId5"/>
              </a:rPr>
              <a:t>3 types of bias in AI | Machine learning</a:t>
            </a:r>
            <a:endParaRPr lang="en-IE" dirty="0"/>
          </a:p>
        </p:txBody>
      </p:sp>
    </p:spTree>
    <p:extLst>
      <p:ext uri="{BB962C8B-B14F-4D97-AF65-F5344CB8AC3E}">
        <p14:creationId xmlns:p14="http://schemas.microsoft.com/office/powerpoint/2010/main" val="5651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47935" y="1435948"/>
            <a:ext cx="4809156" cy="3849918"/>
          </a:xfrm>
        </p:spPr>
        <p:txBody>
          <a:bodyPr/>
          <a:lstStyle/>
          <a:p>
            <a:pPr marL="0" indent="0">
              <a:buNone/>
            </a:pPr>
            <a:r>
              <a:rPr lang="en-US" dirty="0"/>
              <a:t>This video highlights the growing problem of AI-generated "bad science" videos on YouTube, which target children with false information and misinformation, often beating legitimate science content in the algorithm</a:t>
            </a:r>
          </a:p>
          <a:p>
            <a:pPr marL="0" indent="0">
              <a:buNone/>
            </a:pPr>
            <a:endParaRPr lang="en-US" sz="400" dirty="0"/>
          </a:p>
          <a:p>
            <a:pPr marL="0" indent="0">
              <a:buNone/>
            </a:pPr>
            <a:r>
              <a:rPr lang="en-US" dirty="0"/>
              <a:t>Watch the video here made by the BBC Global Disinformation team:</a:t>
            </a:r>
          </a:p>
          <a:p>
            <a:pPr marL="0" indent="0"/>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dirty="0"/>
              <a:t>Misinformation Information in AI…</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4308" y="1390373"/>
            <a:ext cx="9059808" cy="5144307"/>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119774"/>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Online Media 5" title="Bad science: AI used to target kids with disinformation on YouTube - BBC World Service">
            <a:hlinkClick r:id="" action="ppaction://media"/>
            <a:extLst>
              <a:ext uri="{FF2B5EF4-FFF2-40B4-BE49-F238E27FC236}">
                <a16:creationId xmlns:a16="http://schemas.microsoft.com/office/drawing/2014/main" id="{959A1C50-7268-6DE0-41B5-75FA0C5BEA43}"/>
              </a:ext>
            </a:extLst>
          </p:cNvPr>
          <p:cNvPicPr>
            <a:picLocks noRot="1" noChangeAspect="1"/>
          </p:cNvPicPr>
          <p:nvPr>
            <a:videoFile r:link="rId1"/>
          </p:nvPr>
        </p:nvPicPr>
        <p:blipFill>
          <a:blip r:embed="rId4"/>
          <a:stretch>
            <a:fillRect/>
          </a:stretch>
        </p:blipFill>
        <p:spPr>
          <a:xfrm>
            <a:off x="5516139" y="1705944"/>
            <a:ext cx="6241752" cy="3579922"/>
          </a:xfrm>
          <a:prstGeom prst="rect">
            <a:avLst/>
          </a:prstGeom>
        </p:spPr>
      </p:pic>
      <p:sp>
        <p:nvSpPr>
          <p:cNvPr id="11" name="TextBox 10">
            <a:extLst>
              <a:ext uri="{FF2B5EF4-FFF2-40B4-BE49-F238E27FC236}">
                <a16:creationId xmlns:a16="http://schemas.microsoft.com/office/drawing/2014/main" id="{48D3DC0F-0493-4A2E-3D89-5CC769AC4E27}"/>
              </a:ext>
            </a:extLst>
          </p:cNvPr>
          <p:cNvSpPr txBox="1"/>
          <p:nvPr/>
        </p:nvSpPr>
        <p:spPr>
          <a:xfrm>
            <a:off x="5874328" y="5961305"/>
            <a:ext cx="6169890" cy="646331"/>
          </a:xfrm>
          <a:prstGeom prst="rect">
            <a:avLst/>
          </a:prstGeom>
          <a:noFill/>
        </p:spPr>
        <p:txBody>
          <a:bodyPr wrap="square">
            <a:spAutoFit/>
          </a:bodyPr>
          <a:lstStyle/>
          <a:p>
            <a:r>
              <a:rPr lang="en-US" dirty="0">
                <a:hlinkClick r:id="rId5"/>
              </a:rPr>
              <a:t>Bad science: AI used to target kids with disinformation on YouTube - BBC World Service</a:t>
            </a:r>
            <a:endParaRPr lang="en-IE" dirty="0"/>
          </a:p>
        </p:txBody>
      </p:sp>
    </p:spTree>
    <p:extLst>
      <p:ext uri="{BB962C8B-B14F-4D97-AF65-F5344CB8AC3E}">
        <p14:creationId xmlns:p14="http://schemas.microsoft.com/office/powerpoint/2010/main" val="37329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CEFC6-619B-B142-890D-DE11E3B780E5}"/>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B93AC9E0-A852-AFA5-AF46-6CC2D1FBD42E}"/>
              </a:ext>
            </a:extLst>
          </p:cNvPr>
          <p:cNvSpPr>
            <a:spLocks noChangeArrowheads="1"/>
          </p:cNvSpPr>
          <p:nvPr/>
        </p:nvSpPr>
        <p:spPr bwMode="auto">
          <a:xfrm>
            <a:off x="436218" y="1415152"/>
            <a:ext cx="2043817" cy="4979499"/>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99D61527-340F-6685-6595-C94CB41158B0}"/>
              </a:ext>
            </a:extLst>
          </p:cNvPr>
          <p:cNvSpPr>
            <a:spLocks noChangeArrowheads="1"/>
          </p:cNvSpPr>
          <p:nvPr/>
        </p:nvSpPr>
        <p:spPr bwMode="auto">
          <a:xfrm>
            <a:off x="436218" y="1415152"/>
            <a:ext cx="2043817"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b="1" dirty="0">
              <a:solidFill>
                <a:schemeClr val="bg1"/>
              </a:solidFill>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0CD1D85-85B4-0DEA-08A3-EA263F6BA462}"/>
              </a:ext>
            </a:extLst>
          </p:cNvPr>
          <p:cNvSpPr>
            <a:spLocks noChangeArrowheads="1"/>
          </p:cNvSpPr>
          <p:nvPr/>
        </p:nvSpPr>
        <p:spPr bwMode="auto">
          <a:xfrm>
            <a:off x="2679487" y="1415152"/>
            <a:ext cx="2045703" cy="4979499"/>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35C512EE-270B-D4B7-0644-B7AC3B707B30}"/>
              </a:ext>
            </a:extLst>
          </p:cNvPr>
          <p:cNvSpPr>
            <a:spLocks noChangeArrowheads="1"/>
          </p:cNvSpPr>
          <p:nvPr/>
        </p:nvSpPr>
        <p:spPr bwMode="auto">
          <a:xfrm>
            <a:off x="2679487" y="1415152"/>
            <a:ext cx="2045703"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EF6F911D-62D2-EE48-8993-8F369A1EE1CA}"/>
              </a:ext>
            </a:extLst>
          </p:cNvPr>
          <p:cNvSpPr>
            <a:spLocks noChangeArrowheads="1"/>
          </p:cNvSpPr>
          <p:nvPr/>
        </p:nvSpPr>
        <p:spPr bwMode="auto">
          <a:xfrm>
            <a:off x="4903570" y="1415152"/>
            <a:ext cx="2045703" cy="4979499"/>
          </a:xfrm>
          <a:custGeom>
            <a:avLst/>
            <a:gdLst>
              <a:gd name="T0" fmla="*/ 180 w 3234"/>
              <a:gd name="T1" fmla="*/ 0 h 8984"/>
              <a:gd name="T2" fmla="*/ 180 w 3234"/>
              <a:gd name="T3" fmla="*/ 0 h 8984"/>
              <a:gd name="T4" fmla="*/ 0 w 3234"/>
              <a:gd name="T5" fmla="*/ 197 h 8984"/>
              <a:gd name="T6" fmla="*/ 0 w 3234"/>
              <a:gd name="T7" fmla="*/ 5401 h 8984"/>
              <a:gd name="T8" fmla="*/ 0 w 3234"/>
              <a:gd name="T9" fmla="*/ 7221 h 8984"/>
              <a:gd name="T10" fmla="*/ 0 w 3234"/>
              <a:gd name="T11" fmla="*/ 8370 h 8984"/>
              <a:gd name="T12" fmla="*/ 0 w 3234"/>
              <a:gd name="T13" fmla="*/ 8370 h 8984"/>
              <a:gd name="T14" fmla="*/ 180 w 3234"/>
              <a:gd name="T15" fmla="*/ 8567 h 8984"/>
              <a:gd name="T16" fmla="*/ 511 w 3234"/>
              <a:gd name="T17" fmla="*/ 8567 h 8984"/>
              <a:gd name="T18" fmla="*/ 511 w 3234"/>
              <a:gd name="T19" fmla="*/ 8567 h 8984"/>
              <a:gd name="T20" fmla="*/ 622 w 3234"/>
              <a:gd name="T21" fmla="*/ 8610 h 8984"/>
              <a:gd name="T22" fmla="*/ 622 w 3234"/>
              <a:gd name="T23" fmla="*/ 8610 h 8984"/>
              <a:gd name="T24" fmla="*/ 1617 w 3234"/>
              <a:gd name="T25" fmla="*/ 8983 h 8984"/>
              <a:gd name="T26" fmla="*/ 1617 w 3234"/>
              <a:gd name="T27" fmla="*/ 8983 h 8984"/>
              <a:gd name="T28" fmla="*/ 2611 w 3234"/>
              <a:gd name="T29" fmla="*/ 8610 h 8984"/>
              <a:gd name="T30" fmla="*/ 2611 w 3234"/>
              <a:gd name="T31" fmla="*/ 8610 h 8984"/>
              <a:gd name="T32" fmla="*/ 2722 w 3234"/>
              <a:gd name="T33" fmla="*/ 8567 h 8984"/>
              <a:gd name="T34" fmla="*/ 3052 w 3234"/>
              <a:gd name="T35" fmla="*/ 8567 h 8984"/>
              <a:gd name="T36" fmla="*/ 3052 w 3234"/>
              <a:gd name="T37" fmla="*/ 8567 h 8984"/>
              <a:gd name="T38" fmla="*/ 3233 w 3234"/>
              <a:gd name="T39" fmla="*/ 8370 h 8984"/>
              <a:gd name="T40" fmla="*/ 3233 w 3234"/>
              <a:gd name="T41" fmla="*/ 7221 h 8984"/>
              <a:gd name="T42" fmla="*/ 3233 w 3234"/>
              <a:gd name="T43" fmla="*/ 5401 h 8984"/>
              <a:gd name="T44" fmla="*/ 3233 w 3234"/>
              <a:gd name="T45" fmla="*/ 197 h 8984"/>
              <a:gd name="T46" fmla="*/ 3233 w 3234"/>
              <a:gd name="T47" fmla="*/ 197 h 8984"/>
              <a:gd name="T48" fmla="*/ 3052 w 3234"/>
              <a:gd name="T49" fmla="*/ 0 h 8984"/>
              <a:gd name="T50" fmla="*/ 180 w 3234"/>
              <a:gd name="T51"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34" h="8984">
                <a:moveTo>
                  <a:pt x="180" y="0"/>
                </a:moveTo>
                <a:lnTo>
                  <a:pt x="180" y="0"/>
                </a:lnTo>
                <a:cubicBezTo>
                  <a:pt x="80" y="0"/>
                  <a:pt x="0" y="89"/>
                  <a:pt x="0" y="197"/>
                </a:cubicBezTo>
                <a:lnTo>
                  <a:pt x="0" y="5401"/>
                </a:lnTo>
                <a:lnTo>
                  <a:pt x="0" y="7221"/>
                </a:lnTo>
                <a:lnTo>
                  <a:pt x="0" y="8370"/>
                </a:lnTo>
                <a:lnTo>
                  <a:pt x="0" y="8370"/>
                </a:lnTo>
                <a:cubicBezTo>
                  <a:pt x="0" y="8479"/>
                  <a:pt x="80" y="8567"/>
                  <a:pt x="180" y="8567"/>
                </a:cubicBezTo>
                <a:lnTo>
                  <a:pt x="511" y="8567"/>
                </a:lnTo>
                <a:lnTo>
                  <a:pt x="511" y="8567"/>
                </a:lnTo>
                <a:cubicBezTo>
                  <a:pt x="551" y="8567"/>
                  <a:pt x="590" y="8583"/>
                  <a:pt x="622" y="8610"/>
                </a:cubicBezTo>
                <a:lnTo>
                  <a:pt x="622" y="8610"/>
                </a:lnTo>
                <a:cubicBezTo>
                  <a:pt x="896" y="8843"/>
                  <a:pt x="1241" y="8983"/>
                  <a:pt x="1617" y="8983"/>
                </a:cubicBezTo>
                <a:lnTo>
                  <a:pt x="1617" y="8983"/>
                </a:lnTo>
                <a:cubicBezTo>
                  <a:pt x="1992" y="8983"/>
                  <a:pt x="2338" y="8843"/>
                  <a:pt x="2611" y="8610"/>
                </a:cubicBezTo>
                <a:lnTo>
                  <a:pt x="2611" y="8610"/>
                </a:lnTo>
                <a:cubicBezTo>
                  <a:pt x="2643" y="8583"/>
                  <a:pt x="2682" y="8567"/>
                  <a:pt x="2722" y="8567"/>
                </a:cubicBezTo>
                <a:lnTo>
                  <a:pt x="3052" y="8567"/>
                </a:lnTo>
                <a:lnTo>
                  <a:pt x="3052" y="8567"/>
                </a:lnTo>
                <a:cubicBezTo>
                  <a:pt x="3152" y="8567"/>
                  <a:pt x="3233" y="8479"/>
                  <a:pt x="3233" y="8370"/>
                </a:cubicBezTo>
                <a:lnTo>
                  <a:pt x="3233" y="7221"/>
                </a:lnTo>
                <a:lnTo>
                  <a:pt x="3233" y="5401"/>
                </a:lnTo>
                <a:lnTo>
                  <a:pt x="3233" y="197"/>
                </a:lnTo>
                <a:lnTo>
                  <a:pt x="3233" y="197"/>
                </a:lnTo>
                <a:cubicBezTo>
                  <a:pt x="3233" y="89"/>
                  <a:pt x="3152" y="0"/>
                  <a:pt x="3052" y="0"/>
                </a:cubicBezTo>
                <a:lnTo>
                  <a:pt x="180" y="0"/>
                </a:lnTo>
              </a:path>
            </a:pathLst>
          </a:custGeom>
          <a:solidFill>
            <a:srgbClr val="653795">
              <a:alpha val="77506"/>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7A5552AB-A4FB-17C1-6915-C7A10479835C}"/>
              </a:ext>
            </a:extLst>
          </p:cNvPr>
          <p:cNvSpPr>
            <a:spLocks noChangeArrowheads="1"/>
          </p:cNvSpPr>
          <p:nvPr/>
        </p:nvSpPr>
        <p:spPr bwMode="auto">
          <a:xfrm>
            <a:off x="4903570" y="1415152"/>
            <a:ext cx="2045703" cy="1987400"/>
          </a:xfrm>
          <a:custGeom>
            <a:avLst/>
            <a:gdLst>
              <a:gd name="T0" fmla="*/ 1617 w 3234"/>
              <a:gd name="T1" fmla="*/ 3582 h 3583"/>
              <a:gd name="T2" fmla="*/ 1617 w 3234"/>
              <a:gd name="T3" fmla="*/ 3582 h 3583"/>
              <a:gd name="T4" fmla="*/ 1617 w 3234"/>
              <a:gd name="T5" fmla="*/ 3582 h 3583"/>
              <a:gd name="T6" fmla="*/ 0 w 3234"/>
              <a:gd name="T7" fmla="*/ 1965 h 3583"/>
              <a:gd name="T8" fmla="*/ 0 w 3234"/>
              <a:gd name="T9" fmla="*/ 0 h 3583"/>
              <a:gd name="T10" fmla="*/ 3233 w 3234"/>
              <a:gd name="T11" fmla="*/ 0 h 3583"/>
              <a:gd name="T12" fmla="*/ 3233 w 3234"/>
              <a:gd name="T13" fmla="*/ 1965 h 3583"/>
              <a:gd name="T14" fmla="*/ 3233 w 3234"/>
              <a:gd name="T15" fmla="*/ 1965 h 3583"/>
              <a:gd name="T16" fmla="*/ 1617 w 3234"/>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4" h="3583">
                <a:moveTo>
                  <a:pt x="1617" y="3582"/>
                </a:moveTo>
                <a:lnTo>
                  <a:pt x="1617" y="3582"/>
                </a:lnTo>
                <a:lnTo>
                  <a:pt x="1617" y="3582"/>
                </a:lnTo>
                <a:cubicBezTo>
                  <a:pt x="724" y="3582"/>
                  <a:pt x="0" y="2858"/>
                  <a:pt x="0" y="1965"/>
                </a:cubicBezTo>
                <a:lnTo>
                  <a:pt x="0" y="0"/>
                </a:lnTo>
                <a:lnTo>
                  <a:pt x="3233" y="0"/>
                </a:lnTo>
                <a:lnTo>
                  <a:pt x="3233" y="1965"/>
                </a:lnTo>
                <a:lnTo>
                  <a:pt x="3233" y="1965"/>
                </a:lnTo>
                <a:cubicBezTo>
                  <a:pt x="3233"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7BFD04D7-25D5-0147-1CE3-43C105D45525}"/>
              </a:ext>
            </a:extLst>
          </p:cNvPr>
          <p:cNvSpPr>
            <a:spLocks noChangeArrowheads="1"/>
          </p:cNvSpPr>
          <p:nvPr/>
        </p:nvSpPr>
        <p:spPr bwMode="auto">
          <a:xfrm>
            <a:off x="7111700" y="1414409"/>
            <a:ext cx="2045703" cy="4979499"/>
          </a:xfrm>
          <a:custGeom>
            <a:avLst/>
            <a:gdLst>
              <a:gd name="T0" fmla="*/ 180 w 3235"/>
              <a:gd name="T1" fmla="*/ 0 h 8984"/>
              <a:gd name="T2" fmla="*/ 180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0 w 3235"/>
              <a:gd name="T15" fmla="*/ 8567 h 8984"/>
              <a:gd name="T16" fmla="*/ 511 w 3235"/>
              <a:gd name="T17" fmla="*/ 8567 h 8984"/>
              <a:gd name="T18" fmla="*/ 511 w 3235"/>
              <a:gd name="T19" fmla="*/ 8567 h 8984"/>
              <a:gd name="T20" fmla="*/ 621 w 3235"/>
              <a:gd name="T21" fmla="*/ 8610 h 8984"/>
              <a:gd name="T22" fmla="*/ 621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2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0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0" y="0"/>
                </a:moveTo>
                <a:lnTo>
                  <a:pt x="180" y="0"/>
                </a:lnTo>
                <a:cubicBezTo>
                  <a:pt x="81" y="0"/>
                  <a:pt x="0" y="89"/>
                  <a:pt x="0" y="197"/>
                </a:cubicBezTo>
                <a:lnTo>
                  <a:pt x="0" y="5401"/>
                </a:lnTo>
                <a:lnTo>
                  <a:pt x="0" y="7221"/>
                </a:lnTo>
                <a:lnTo>
                  <a:pt x="0" y="8370"/>
                </a:lnTo>
                <a:lnTo>
                  <a:pt x="0" y="8370"/>
                </a:lnTo>
                <a:cubicBezTo>
                  <a:pt x="0" y="8479"/>
                  <a:pt x="81" y="8567"/>
                  <a:pt x="180" y="8567"/>
                </a:cubicBezTo>
                <a:lnTo>
                  <a:pt x="511" y="8567"/>
                </a:lnTo>
                <a:lnTo>
                  <a:pt x="511" y="8567"/>
                </a:lnTo>
                <a:cubicBezTo>
                  <a:pt x="551" y="8567"/>
                  <a:pt x="589" y="8583"/>
                  <a:pt x="621" y="8610"/>
                </a:cubicBezTo>
                <a:lnTo>
                  <a:pt x="621" y="8610"/>
                </a:lnTo>
                <a:cubicBezTo>
                  <a:pt x="896" y="8843"/>
                  <a:pt x="1241" y="8983"/>
                  <a:pt x="1617" y="8983"/>
                </a:cubicBezTo>
                <a:lnTo>
                  <a:pt x="1617" y="8983"/>
                </a:lnTo>
                <a:lnTo>
                  <a:pt x="1617" y="8983"/>
                </a:lnTo>
                <a:cubicBezTo>
                  <a:pt x="1992" y="8983"/>
                  <a:pt x="2337" y="8843"/>
                  <a:pt x="2612" y="8610"/>
                </a:cubicBezTo>
                <a:lnTo>
                  <a:pt x="2612" y="8610"/>
                </a:lnTo>
                <a:cubicBezTo>
                  <a:pt x="2643" y="8583"/>
                  <a:pt x="2682" y="8567"/>
                  <a:pt x="2722"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0" y="0"/>
                </a:lnTo>
              </a:path>
            </a:pathLst>
          </a:custGeom>
          <a:solidFill>
            <a:srgbClr val="ED8623">
              <a:alpha val="69000"/>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AA90F294-7D3F-1962-4411-D57153D42A0F}"/>
              </a:ext>
            </a:extLst>
          </p:cNvPr>
          <p:cNvSpPr>
            <a:spLocks noChangeArrowheads="1"/>
          </p:cNvSpPr>
          <p:nvPr/>
        </p:nvSpPr>
        <p:spPr bwMode="auto">
          <a:xfrm>
            <a:off x="7111700" y="1414409"/>
            <a:ext cx="2045703"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3"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8" name="CuadroTexto 553">
            <a:extLst>
              <a:ext uri="{FF2B5EF4-FFF2-40B4-BE49-F238E27FC236}">
                <a16:creationId xmlns:a16="http://schemas.microsoft.com/office/drawing/2014/main" id="{ABEC8C4E-7B69-05A3-F97E-8D707BC51B04}"/>
              </a:ext>
            </a:extLst>
          </p:cNvPr>
          <p:cNvSpPr txBox="1"/>
          <p:nvPr/>
        </p:nvSpPr>
        <p:spPr>
          <a:xfrm>
            <a:off x="404153" y="3452256"/>
            <a:ext cx="2091507" cy="2446824"/>
          </a:xfrm>
          <a:prstGeom prst="rect">
            <a:avLst/>
          </a:prstGeom>
          <a:noFill/>
        </p:spPr>
        <p:txBody>
          <a:bodyPr wrap="square" rtlCol="0">
            <a:spAutoFit/>
          </a:bodyPr>
          <a:lstStyle/>
          <a:p>
            <a:pPr marL="144000" indent="-144000" algn="ctr">
              <a:buFont typeface="Arial" panose="020B0604020202020204" pitchFamily="34" charset="0"/>
              <a:buChar char="•"/>
            </a:pPr>
            <a:r>
              <a:rPr lang="en-US" sz="1700" dirty="0">
                <a:solidFill>
                  <a:schemeClr val="bg1"/>
                </a:solidFill>
              </a:rPr>
              <a:t>Ask: Where is the information coming from?</a:t>
            </a:r>
          </a:p>
          <a:p>
            <a:pPr marL="144000" indent="-144000" algn="ctr">
              <a:buFont typeface="Arial" panose="020B0604020202020204" pitchFamily="34" charset="0"/>
              <a:buChar char="•"/>
            </a:pPr>
            <a:r>
              <a:rPr lang="en-US" sz="1700" dirty="0">
                <a:solidFill>
                  <a:schemeClr val="bg1"/>
                </a:solidFill>
              </a:rPr>
              <a:t>Cross-check facts with reliable sources (government websites, academic papers)</a:t>
            </a:r>
            <a:endParaRPr lang="en-US" sz="1700" b="1" dirty="0">
              <a:solidFill>
                <a:schemeClr val="bg1"/>
              </a:solidFill>
              <a:latin typeface="Calibri" panose="020F0502020204030204" pitchFamily="34" charset="0"/>
              <a:ea typeface="Lato" charset="0"/>
              <a:cs typeface="Calibri" panose="020F0502020204030204" pitchFamily="34" charset="0"/>
            </a:endParaRPr>
          </a:p>
        </p:txBody>
      </p:sp>
      <p:grpSp>
        <p:nvGrpSpPr>
          <p:cNvPr id="47" name="Group 46">
            <a:extLst>
              <a:ext uri="{FF2B5EF4-FFF2-40B4-BE49-F238E27FC236}">
                <a16:creationId xmlns:a16="http://schemas.microsoft.com/office/drawing/2014/main" id="{D9A3EC5F-1238-D54C-3FA6-7DCCC1A4DCAC}"/>
              </a:ext>
            </a:extLst>
          </p:cNvPr>
          <p:cNvGrpSpPr/>
          <p:nvPr/>
        </p:nvGrpSpPr>
        <p:grpSpPr>
          <a:xfrm>
            <a:off x="709650" y="1535833"/>
            <a:ext cx="505810" cy="655963"/>
            <a:chOff x="3258209" y="1217582"/>
            <a:chExt cx="4712093" cy="4711281"/>
          </a:xfrm>
          <a:solidFill>
            <a:schemeClr val="bg1"/>
          </a:solidFill>
        </p:grpSpPr>
        <p:sp>
          <p:nvSpPr>
            <p:cNvPr id="48" name="Freeform 16">
              <a:extLst>
                <a:ext uri="{FF2B5EF4-FFF2-40B4-BE49-F238E27FC236}">
                  <a16:creationId xmlns:a16="http://schemas.microsoft.com/office/drawing/2014/main" id="{CE4F1915-B88B-8566-39E9-0A4BE56DD0A4}"/>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49" name="Freeform 18">
              <a:extLst>
                <a:ext uri="{FF2B5EF4-FFF2-40B4-BE49-F238E27FC236}">
                  <a16:creationId xmlns:a16="http://schemas.microsoft.com/office/drawing/2014/main" id="{D78D4B22-655D-8074-389D-9DAAA4099066}"/>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50" name="Freeform 19">
              <a:extLst>
                <a:ext uri="{FF2B5EF4-FFF2-40B4-BE49-F238E27FC236}">
                  <a16:creationId xmlns:a16="http://schemas.microsoft.com/office/drawing/2014/main" id="{C96CBAAC-73F2-196F-533B-93B0E3877A8A}"/>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51" name="Freeform 20">
              <a:extLst>
                <a:ext uri="{FF2B5EF4-FFF2-40B4-BE49-F238E27FC236}">
                  <a16:creationId xmlns:a16="http://schemas.microsoft.com/office/drawing/2014/main" id="{81F682DE-2AA5-9A41-CCFD-0CD0B4E563B7}"/>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52" name="Freeform 21">
              <a:extLst>
                <a:ext uri="{FF2B5EF4-FFF2-40B4-BE49-F238E27FC236}">
                  <a16:creationId xmlns:a16="http://schemas.microsoft.com/office/drawing/2014/main" id="{C8F870CA-08CB-FAE9-DC0E-310EF8A8F45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3" name="Freeform 22">
              <a:extLst>
                <a:ext uri="{FF2B5EF4-FFF2-40B4-BE49-F238E27FC236}">
                  <a16:creationId xmlns:a16="http://schemas.microsoft.com/office/drawing/2014/main" id="{1874ED3B-14E3-4CC6-2CE8-9C78A4133395}"/>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4" name="Freeform 23">
              <a:extLst>
                <a:ext uri="{FF2B5EF4-FFF2-40B4-BE49-F238E27FC236}">
                  <a16:creationId xmlns:a16="http://schemas.microsoft.com/office/drawing/2014/main" id="{32E512A1-E3FC-3644-6847-59940FD01191}"/>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55" name="Freeform 24">
              <a:extLst>
                <a:ext uri="{FF2B5EF4-FFF2-40B4-BE49-F238E27FC236}">
                  <a16:creationId xmlns:a16="http://schemas.microsoft.com/office/drawing/2014/main" id="{02177AA5-369E-0805-4AC9-260F203929E6}"/>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6" name="Freeform 25">
              <a:extLst>
                <a:ext uri="{FF2B5EF4-FFF2-40B4-BE49-F238E27FC236}">
                  <a16:creationId xmlns:a16="http://schemas.microsoft.com/office/drawing/2014/main" id="{2510C5A1-1F37-4C8B-D5A7-AC44B3A04D34}"/>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7" name="Freeform 26">
              <a:extLst>
                <a:ext uri="{FF2B5EF4-FFF2-40B4-BE49-F238E27FC236}">
                  <a16:creationId xmlns:a16="http://schemas.microsoft.com/office/drawing/2014/main" id="{7E4491FC-8A4B-005E-3B67-1DEC509F6773}"/>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58" name="Freeform 27">
              <a:extLst>
                <a:ext uri="{FF2B5EF4-FFF2-40B4-BE49-F238E27FC236}">
                  <a16:creationId xmlns:a16="http://schemas.microsoft.com/office/drawing/2014/main" id="{EF93478A-A1E7-3882-3F1D-C956B1FC1B9B}"/>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59" name="Freeform 28">
              <a:extLst>
                <a:ext uri="{FF2B5EF4-FFF2-40B4-BE49-F238E27FC236}">
                  <a16:creationId xmlns:a16="http://schemas.microsoft.com/office/drawing/2014/main" id="{DBF21BB1-7F30-7E67-FD41-380A01E965A0}"/>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60" name="Freeform 29">
              <a:extLst>
                <a:ext uri="{FF2B5EF4-FFF2-40B4-BE49-F238E27FC236}">
                  <a16:creationId xmlns:a16="http://schemas.microsoft.com/office/drawing/2014/main" id="{9C733155-4AFA-E56E-4F53-6EF0A0D58737}"/>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61" name="Freeform 30">
              <a:extLst>
                <a:ext uri="{FF2B5EF4-FFF2-40B4-BE49-F238E27FC236}">
                  <a16:creationId xmlns:a16="http://schemas.microsoft.com/office/drawing/2014/main" id="{ED4078A6-F0AD-9111-D6DB-8A8AD24CB40B}"/>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nvGrpSpPr>
          <p:cNvPr id="64" name="Graphic 2">
            <a:extLst>
              <a:ext uri="{FF2B5EF4-FFF2-40B4-BE49-F238E27FC236}">
                <a16:creationId xmlns:a16="http://schemas.microsoft.com/office/drawing/2014/main" id="{1F1C6758-B6C0-2CD7-52E9-1E13D85B3A56}"/>
              </a:ext>
            </a:extLst>
          </p:cNvPr>
          <p:cNvGrpSpPr/>
          <p:nvPr/>
        </p:nvGrpSpPr>
        <p:grpSpPr>
          <a:xfrm>
            <a:off x="5146908" y="1531914"/>
            <a:ext cx="586837" cy="666940"/>
            <a:chOff x="2403525" y="3625384"/>
            <a:chExt cx="853935" cy="991043"/>
          </a:xfrm>
          <a:solidFill>
            <a:schemeClr val="bg1"/>
          </a:solidFill>
        </p:grpSpPr>
        <p:sp>
          <p:nvSpPr>
            <p:cNvPr id="65" name="Freeform 64">
              <a:extLst>
                <a:ext uri="{FF2B5EF4-FFF2-40B4-BE49-F238E27FC236}">
                  <a16:creationId xmlns:a16="http://schemas.microsoft.com/office/drawing/2014/main" id="{42AB1E58-A233-FF0C-0D0C-0F6C53D81A5B}"/>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9522608-A47F-6DB9-2E71-AD06397B482E}"/>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C381A8D0-9A2C-95FB-D4BA-FD768ED9754C}"/>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612CB9A3-8A20-2813-928F-5FDAD9E49578}"/>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sp>
        <p:nvSpPr>
          <p:cNvPr id="124" name="CuadroTexto 553">
            <a:extLst>
              <a:ext uri="{FF2B5EF4-FFF2-40B4-BE49-F238E27FC236}">
                <a16:creationId xmlns:a16="http://schemas.microsoft.com/office/drawing/2014/main" id="{5712DE04-EFF3-788D-1119-FD16E10D2B27}"/>
              </a:ext>
            </a:extLst>
          </p:cNvPr>
          <p:cNvSpPr txBox="1"/>
          <p:nvPr/>
        </p:nvSpPr>
        <p:spPr>
          <a:xfrm>
            <a:off x="2661424" y="3462813"/>
            <a:ext cx="2093437" cy="2708434"/>
          </a:xfrm>
          <a:prstGeom prst="rect">
            <a:avLst/>
          </a:prstGeom>
          <a:noFill/>
        </p:spPr>
        <p:txBody>
          <a:bodyPr wrap="square" rtlCol="0">
            <a:spAutoFit/>
          </a:bodyPr>
          <a:lstStyle/>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Compare AI-generated responses with other credible sources.</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Use fact-checking websites like FactCheck.org, or Reuters Fact Check to verify claims.</a:t>
            </a:r>
          </a:p>
        </p:txBody>
      </p:sp>
      <p:sp>
        <p:nvSpPr>
          <p:cNvPr id="125" name="CuadroTexto 553">
            <a:extLst>
              <a:ext uri="{FF2B5EF4-FFF2-40B4-BE49-F238E27FC236}">
                <a16:creationId xmlns:a16="http://schemas.microsoft.com/office/drawing/2014/main" id="{9504A446-F7DD-4FAC-3A16-BADF63E2F73C}"/>
              </a:ext>
            </a:extLst>
          </p:cNvPr>
          <p:cNvSpPr txBox="1"/>
          <p:nvPr/>
        </p:nvSpPr>
        <p:spPr>
          <a:xfrm>
            <a:off x="4823471" y="3410054"/>
            <a:ext cx="2181716" cy="2446824"/>
          </a:xfrm>
          <a:prstGeom prst="rect">
            <a:avLst/>
          </a:prstGeom>
          <a:noFill/>
        </p:spPr>
        <p:txBody>
          <a:bodyPr wrap="square" rtlCol="0">
            <a:spAutoFit/>
          </a:bodyPr>
          <a:lstStyle/>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AI learns from data, which may contain biases.</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Be aware of one-sided answers</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Ask AI for multiple perspectives on a topic to identify potential biases</a:t>
            </a:r>
          </a:p>
        </p:txBody>
      </p:sp>
      <p:sp>
        <p:nvSpPr>
          <p:cNvPr id="126" name="CuadroTexto 553">
            <a:extLst>
              <a:ext uri="{FF2B5EF4-FFF2-40B4-BE49-F238E27FC236}">
                <a16:creationId xmlns:a16="http://schemas.microsoft.com/office/drawing/2014/main" id="{E73868EC-066A-EB65-E488-296BA86B6BD0}"/>
              </a:ext>
            </a:extLst>
          </p:cNvPr>
          <p:cNvSpPr txBox="1"/>
          <p:nvPr/>
        </p:nvSpPr>
        <p:spPr>
          <a:xfrm>
            <a:off x="7008957" y="3451513"/>
            <a:ext cx="2178742" cy="2185214"/>
          </a:xfrm>
          <a:prstGeom prst="rect">
            <a:avLst/>
          </a:prstGeom>
          <a:noFill/>
        </p:spPr>
        <p:txBody>
          <a:bodyPr wrap="square" rtlCol="0">
            <a:spAutoFit/>
          </a:bodyPr>
          <a:lstStyle/>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AI knowledge may not include recent developments</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For current events, always consult news sources, official reports, or research articles</a:t>
            </a:r>
          </a:p>
        </p:txBody>
      </p:sp>
      <p:sp>
        <p:nvSpPr>
          <p:cNvPr id="5" name="Freeform 1">
            <a:extLst>
              <a:ext uri="{FF2B5EF4-FFF2-40B4-BE49-F238E27FC236}">
                <a16:creationId xmlns:a16="http://schemas.microsoft.com/office/drawing/2014/main" id="{A7F022D4-E6BA-261D-FE00-4B71A666DC71}"/>
              </a:ext>
            </a:extLst>
          </p:cNvPr>
          <p:cNvSpPr>
            <a:spLocks noChangeArrowheads="1"/>
          </p:cNvSpPr>
          <p:nvPr/>
        </p:nvSpPr>
        <p:spPr bwMode="auto">
          <a:xfrm>
            <a:off x="9299305" y="1414409"/>
            <a:ext cx="2045703" cy="4979499"/>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6" name="Freeform 2">
            <a:extLst>
              <a:ext uri="{FF2B5EF4-FFF2-40B4-BE49-F238E27FC236}">
                <a16:creationId xmlns:a16="http://schemas.microsoft.com/office/drawing/2014/main" id="{B280465D-8F4C-3221-18D6-E13CE820A610}"/>
              </a:ext>
            </a:extLst>
          </p:cNvPr>
          <p:cNvSpPr>
            <a:spLocks noChangeArrowheads="1"/>
          </p:cNvSpPr>
          <p:nvPr/>
        </p:nvSpPr>
        <p:spPr bwMode="auto">
          <a:xfrm>
            <a:off x="9299305" y="1414409"/>
            <a:ext cx="2045703"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dirty="0">
              <a:latin typeface="Calibri" panose="020F0502020204030204" pitchFamily="34" charset="0"/>
              <a:cs typeface="Calibri" panose="020F0502020204030204" pitchFamily="34" charset="0"/>
            </a:endParaRPr>
          </a:p>
        </p:txBody>
      </p:sp>
      <p:sp>
        <p:nvSpPr>
          <p:cNvPr id="7" name="CuadroTexto 553">
            <a:extLst>
              <a:ext uri="{FF2B5EF4-FFF2-40B4-BE49-F238E27FC236}">
                <a16:creationId xmlns:a16="http://schemas.microsoft.com/office/drawing/2014/main" id="{370F9C1D-C1AB-A293-E5E8-405C64910D8C}"/>
              </a:ext>
            </a:extLst>
          </p:cNvPr>
          <p:cNvSpPr txBox="1"/>
          <p:nvPr/>
        </p:nvSpPr>
        <p:spPr>
          <a:xfrm>
            <a:off x="9187200" y="3481562"/>
            <a:ext cx="2178741" cy="2446824"/>
          </a:xfrm>
          <a:prstGeom prst="rect">
            <a:avLst/>
          </a:prstGeom>
          <a:noFill/>
        </p:spPr>
        <p:txBody>
          <a:bodyPr wrap="square" rtlCol="0">
            <a:spAutoFit/>
          </a:bodyPr>
          <a:lstStyle/>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If multiple sources provide the same information, it is more likely to be accurate.</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If AI-generated content contradicts facts, investigate further</a:t>
            </a:r>
          </a:p>
        </p:txBody>
      </p:sp>
      <p:sp>
        <p:nvSpPr>
          <p:cNvPr id="63" name="TextBox 62">
            <a:extLst>
              <a:ext uri="{FF2B5EF4-FFF2-40B4-BE49-F238E27FC236}">
                <a16:creationId xmlns:a16="http://schemas.microsoft.com/office/drawing/2014/main" id="{24D983C3-AA8A-598B-9F7A-EA911F585E5A}"/>
              </a:ext>
            </a:extLst>
          </p:cNvPr>
          <p:cNvSpPr txBox="1"/>
          <p:nvPr/>
        </p:nvSpPr>
        <p:spPr>
          <a:xfrm>
            <a:off x="552139" y="418900"/>
            <a:ext cx="11154358" cy="646331"/>
          </a:xfrm>
          <a:prstGeom prst="rect">
            <a:avLst/>
          </a:prstGeom>
          <a:noFill/>
        </p:spPr>
        <p:txBody>
          <a:bodyPr wrap="square">
            <a:spAutoFit/>
          </a:bodyPr>
          <a:lstStyle/>
          <a:p>
            <a:r>
              <a:rPr lang="en-US" sz="3600" b="1" dirty="0">
                <a:solidFill>
                  <a:srgbClr val="ED8623"/>
                </a:solidFill>
              </a:rPr>
              <a:t>Key Factors for Evaluating Trustworthy Content</a:t>
            </a:r>
            <a:endParaRPr lang="en-IE" sz="3600" b="1" dirty="0">
              <a:solidFill>
                <a:srgbClr val="ED8623"/>
              </a:solidFill>
            </a:endParaRPr>
          </a:p>
        </p:txBody>
      </p:sp>
      <p:sp>
        <p:nvSpPr>
          <p:cNvPr id="70" name="TextBox 69">
            <a:extLst>
              <a:ext uri="{FF2B5EF4-FFF2-40B4-BE49-F238E27FC236}">
                <a16:creationId xmlns:a16="http://schemas.microsoft.com/office/drawing/2014/main" id="{7F3F69BB-AB33-B734-FF7F-8ACF985E5203}"/>
              </a:ext>
            </a:extLst>
          </p:cNvPr>
          <p:cNvSpPr txBox="1"/>
          <p:nvPr/>
        </p:nvSpPr>
        <p:spPr>
          <a:xfrm>
            <a:off x="468267" y="2262442"/>
            <a:ext cx="1920712" cy="707886"/>
          </a:xfrm>
          <a:prstGeom prst="rect">
            <a:avLst/>
          </a:prstGeom>
          <a:noFill/>
        </p:spPr>
        <p:txBody>
          <a:bodyPr wrap="square">
            <a:spAutoFit/>
          </a:bodyPr>
          <a:lstStyle/>
          <a:p>
            <a:pPr algn="ctr"/>
            <a:r>
              <a:rPr lang="en-IE" sz="2000" b="1" dirty="0">
                <a:solidFill>
                  <a:schemeClr val="bg1"/>
                </a:solidFill>
              </a:rPr>
              <a:t>Source Verification</a:t>
            </a:r>
            <a:endParaRPr lang="en-US" sz="2000" b="1" dirty="0">
              <a:solidFill>
                <a:schemeClr val="bg1"/>
              </a:solidFill>
              <a:latin typeface="Calibri" panose="020F0502020204030204" pitchFamily="34" charset="0"/>
              <a:cs typeface="Calibri" panose="020F0502020204030204" pitchFamily="34" charset="0"/>
            </a:endParaRPr>
          </a:p>
        </p:txBody>
      </p:sp>
      <p:grpSp>
        <p:nvGrpSpPr>
          <p:cNvPr id="71" name="Graphic 3">
            <a:extLst>
              <a:ext uri="{FF2B5EF4-FFF2-40B4-BE49-F238E27FC236}">
                <a16:creationId xmlns:a16="http://schemas.microsoft.com/office/drawing/2014/main" id="{C980F4D3-6A27-E264-C510-5B37D443124E}"/>
              </a:ext>
            </a:extLst>
          </p:cNvPr>
          <p:cNvGrpSpPr/>
          <p:nvPr/>
        </p:nvGrpSpPr>
        <p:grpSpPr>
          <a:xfrm>
            <a:off x="9491321" y="1548499"/>
            <a:ext cx="607568" cy="641945"/>
            <a:chOff x="696736" y="5325926"/>
            <a:chExt cx="1103277" cy="1106018"/>
          </a:xfrm>
          <a:solidFill>
            <a:schemeClr val="bg1"/>
          </a:solidFill>
        </p:grpSpPr>
        <p:sp>
          <p:nvSpPr>
            <p:cNvPr id="72" name="Freeform 1002">
              <a:extLst>
                <a:ext uri="{FF2B5EF4-FFF2-40B4-BE49-F238E27FC236}">
                  <a16:creationId xmlns:a16="http://schemas.microsoft.com/office/drawing/2014/main" id="{FE6CABE2-1943-FC8E-D5A6-2FB0E7582F06}"/>
                </a:ext>
              </a:extLst>
            </p:cNvPr>
            <p:cNvSpPr/>
            <p:nvPr/>
          </p:nvSpPr>
          <p:spPr>
            <a:xfrm>
              <a:off x="696736" y="5325926"/>
              <a:ext cx="924311" cy="773459"/>
            </a:xfrm>
            <a:custGeom>
              <a:avLst/>
              <a:gdLst>
                <a:gd name="connsiteX0" fmla="*/ 74053 w 924311"/>
                <a:gd name="connsiteY0" fmla="*/ 773459 h 773459"/>
                <a:gd name="connsiteX1" fmla="*/ 82283 w 924311"/>
                <a:gd name="connsiteY1" fmla="*/ 737803 h 773459"/>
                <a:gd name="connsiteX2" fmla="*/ 41142 w 924311"/>
                <a:gd name="connsiteY2" fmla="*/ 682948 h 773459"/>
                <a:gd name="connsiteX3" fmla="*/ 41142 w 924311"/>
                <a:gd name="connsiteY3" fmla="*/ 93254 h 773459"/>
                <a:gd name="connsiteX4" fmla="*/ 95997 w 924311"/>
                <a:gd name="connsiteY4" fmla="*/ 38399 h 773459"/>
                <a:gd name="connsiteX5" fmla="*/ 833800 w 924311"/>
                <a:gd name="connsiteY5" fmla="*/ 38399 h 773459"/>
                <a:gd name="connsiteX6" fmla="*/ 888656 w 924311"/>
                <a:gd name="connsiteY6" fmla="*/ 93254 h 773459"/>
                <a:gd name="connsiteX7" fmla="*/ 888656 w 924311"/>
                <a:gd name="connsiteY7" fmla="*/ 112453 h 773459"/>
                <a:gd name="connsiteX8" fmla="*/ 924311 w 924311"/>
                <a:gd name="connsiteY8" fmla="*/ 112453 h 773459"/>
                <a:gd name="connsiteX9" fmla="*/ 924311 w 924311"/>
                <a:gd name="connsiteY9" fmla="*/ 93254 h 773459"/>
                <a:gd name="connsiteX10" fmla="*/ 831058 w 924311"/>
                <a:gd name="connsiteY10" fmla="*/ 0 h 773459"/>
                <a:gd name="connsiteX11" fmla="*/ 93253 w 924311"/>
                <a:gd name="connsiteY11" fmla="*/ 0 h 773459"/>
                <a:gd name="connsiteX12" fmla="*/ 0 w 924311"/>
                <a:gd name="connsiteY12" fmla="*/ 93254 h 773459"/>
                <a:gd name="connsiteX13" fmla="*/ 0 w 924311"/>
                <a:gd name="connsiteY13" fmla="*/ 685691 h 773459"/>
                <a:gd name="connsiteX14" fmla="*/ 74053 w 924311"/>
                <a:gd name="connsiteY14" fmla="*/ 773459 h 7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4311" h="773459">
                  <a:moveTo>
                    <a:pt x="74053" y="773459"/>
                  </a:moveTo>
                  <a:lnTo>
                    <a:pt x="82283" y="737803"/>
                  </a:lnTo>
                  <a:cubicBezTo>
                    <a:pt x="57597" y="732318"/>
                    <a:pt x="41142" y="710375"/>
                    <a:pt x="41142" y="682948"/>
                  </a:cubicBezTo>
                  <a:lnTo>
                    <a:pt x="41142" y="93254"/>
                  </a:lnTo>
                  <a:cubicBezTo>
                    <a:pt x="41142" y="63084"/>
                    <a:pt x="65825" y="38399"/>
                    <a:pt x="95997" y="38399"/>
                  </a:cubicBezTo>
                  <a:lnTo>
                    <a:pt x="833800" y="38399"/>
                  </a:lnTo>
                  <a:cubicBezTo>
                    <a:pt x="863972" y="38399"/>
                    <a:pt x="888656" y="63084"/>
                    <a:pt x="888656" y="93254"/>
                  </a:cubicBezTo>
                  <a:lnTo>
                    <a:pt x="888656" y="112453"/>
                  </a:lnTo>
                  <a:lnTo>
                    <a:pt x="924311" y="112453"/>
                  </a:lnTo>
                  <a:lnTo>
                    <a:pt x="924311" y="93254"/>
                  </a:lnTo>
                  <a:cubicBezTo>
                    <a:pt x="924311" y="41141"/>
                    <a:pt x="883170" y="0"/>
                    <a:pt x="831058" y="0"/>
                  </a:cubicBezTo>
                  <a:lnTo>
                    <a:pt x="93253" y="0"/>
                  </a:lnTo>
                  <a:cubicBezTo>
                    <a:pt x="41142" y="0"/>
                    <a:pt x="0" y="41141"/>
                    <a:pt x="0" y="93254"/>
                  </a:cubicBezTo>
                  <a:lnTo>
                    <a:pt x="0" y="685691"/>
                  </a:lnTo>
                  <a:cubicBezTo>
                    <a:pt x="2742" y="726832"/>
                    <a:pt x="32912" y="765231"/>
                    <a:pt x="74053" y="773459"/>
                  </a:cubicBezTo>
                  <a:close/>
                </a:path>
              </a:pathLst>
            </a:custGeom>
            <a:grpFill/>
            <a:ln w="27426" cap="flat">
              <a:noFill/>
              <a:prstDash val="solid"/>
              <a:miter/>
            </a:ln>
          </p:spPr>
          <p:txBody>
            <a:bodyPr rtlCol="0" anchor="ctr"/>
            <a:lstStyle/>
            <a:p>
              <a:endParaRPr lang="en-US"/>
            </a:p>
          </p:txBody>
        </p:sp>
        <p:sp>
          <p:nvSpPr>
            <p:cNvPr id="73" name="Freeform 1003">
              <a:extLst>
                <a:ext uri="{FF2B5EF4-FFF2-40B4-BE49-F238E27FC236}">
                  <a16:creationId xmlns:a16="http://schemas.microsoft.com/office/drawing/2014/main" id="{C629D115-8BD9-7836-7BCD-4D2BD098F56F}"/>
                </a:ext>
              </a:extLst>
            </p:cNvPr>
            <p:cNvSpPr/>
            <p:nvPr/>
          </p:nvSpPr>
          <p:spPr>
            <a:xfrm>
              <a:off x="847588" y="5402723"/>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74" name="Freeform 1004">
              <a:extLst>
                <a:ext uri="{FF2B5EF4-FFF2-40B4-BE49-F238E27FC236}">
                  <a16:creationId xmlns:a16="http://schemas.microsoft.com/office/drawing/2014/main" id="{37776B02-9BCF-3154-4498-5CD856DEED03}"/>
                </a:ext>
              </a:extLst>
            </p:cNvPr>
            <p:cNvSpPr/>
            <p:nvPr/>
          </p:nvSpPr>
          <p:spPr>
            <a:xfrm>
              <a:off x="921643" y="5402723"/>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75" name="Freeform 1005">
              <a:extLst>
                <a:ext uri="{FF2B5EF4-FFF2-40B4-BE49-F238E27FC236}">
                  <a16:creationId xmlns:a16="http://schemas.microsoft.com/office/drawing/2014/main" id="{AF2AEDA7-305E-5C57-F4E2-4731458A6C48}"/>
                </a:ext>
              </a:extLst>
            </p:cNvPr>
            <p:cNvSpPr/>
            <p:nvPr/>
          </p:nvSpPr>
          <p:spPr>
            <a:xfrm>
              <a:off x="896958" y="5624886"/>
              <a:ext cx="903056" cy="807057"/>
            </a:xfrm>
            <a:custGeom>
              <a:avLst/>
              <a:gdLst>
                <a:gd name="connsiteX0" fmla="*/ 732319 w 903056"/>
                <a:gd name="connsiteY0" fmla="*/ 496440 h 807057"/>
                <a:gd name="connsiteX1" fmla="*/ 762489 w 903056"/>
                <a:gd name="connsiteY1" fmla="*/ 496440 h 807057"/>
                <a:gd name="connsiteX2" fmla="*/ 762489 w 903056"/>
                <a:gd name="connsiteY2" fmla="*/ 460785 h 807057"/>
                <a:gd name="connsiteX3" fmla="*/ 740547 w 903056"/>
                <a:gd name="connsiteY3" fmla="*/ 460785 h 807057"/>
                <a:gd name="connsiteX4" fmla="*/ 724090 w 903056"/>
                <a:gd name="connsiteY4" fmla="*/ 329131 h 807057"/>
                <a:gd name="connsiteX5" fmla="*/ 724090 w 903056"/>
                <a:gd name="connsiteY5" fmla="*/ 148109 h 807057"/>
                <a:gd name="connsiteX6" fmla="*/ 688434 w 903056"/>
                <a:gd name="connsiteY6" fmla="*/ 148109 h 807057"/>
                <a:gd name="connsiteX7" fmla="*/ 688434 w 903056"/>
                <a:gd name="connsiteY7" fmla="*/ 266048 h 807057"/>
                <a:gd name="connsiteX8" fmla="*/ 652778 w 903056"/>
                <a:gd name="connsiteY8" fmla="*/ 227650 h 807057"/>
                <a:gd name="connsiteX9" fmla="*/ 652778 w 903056"/>
                <a:gd name="connsiteY9" fmla="*/ 74055 h 807057"/>
                <a:gd name="connsiteX10" fmla="*/ 617123 w 903056"/>
                <a:gd name="connsiteY10" fmla="*/ 74055 h 807057"/>
                <a:gd name="connsiteX11" fmla="*/ 617123 w 903056"/>
                <a:gd name="connsiteY11" fmla="*/ 200222 h 807057"/>
                <a:gd name="connsiteX12" fmla="*/ 581467 w 903056"/>
                <a:gd name="connsiteY12" fmla="*/ 183765 h 807057"/>
                <a:gd name="connsiteX13" fmla="*/ 581467 w 903056"/>
                <a:gd name="connsiteY13" fmla="*/ 0 h 807057"/>
                <a:gd name="connsiteX14" fmla="*/ 545810 w 903056"/>
                <a:gd name="connsiteY14" fmla="*/ 0 h 807057"/>
                <a:gd name="connsiteX15" fmla="*/ 545810 w 903056"/>
                <a:gd name="connsiteY15" fmla="*/ 172795 h 807057"/>
                <a:gd name="connsiteX16" fmla="*/ 510154 w 903056"/>
                <a:gd name="connsiteY16" fmla="*/ 167309 h 807057"/>
                <a:gd name="connsiteX17" fmla="*/ 510154 w 903056"/>
                <a:gd name="connsiteY17" fmla="*/ 38399 h 807057"/>
                <a:gd name="connsiteX18" fmla="*/ 474498 w 903056"/>
                <a:gd name="connsiteY18" fmla="*/ 38399 h 807057"/>
                <a:gd name="connsiteX19" fmla="*/ 474498 w 903056"/>
                <a:gd name="connsiteY19" fmla="*/ 167309 h 807057"/>
                <a:gd name="connsiteX20" fmla="*/ 438843 w 903056"/>
                <a:gd name="connsiteY20" fmla="*/ 172795 h 807057"/>
                <a:gd name="connsiteX21" fmla="*/ 438843 w 903056"/>
                <a:gd name="connsiteY21" fmla="*/ 112453 h 807057"/>
                <a:gd name="connsiteX22" fmla="*/ 403187 w 903056"/>
                <a:gd name="connsiteY22" fmla="*/ 112453 h 807057"/>
                <a:gd name="connsiteX23" fmla="*/ 403187 w 903056"/>
                <a:gd name="connsiteY23" fmla="*/ 183765 h 807057"/>
                <a:gd name="connsiteX24" fmla="*/ 367530 w 903056"/>
                <a:gd name="connsiteY24" fmla="*/ 200222 h 807057"/>
                <a:gd name="connsiteX25" fmla="*/ 367530 w 903056"/>
                <a:gd name="connsiteY25" fmla="*/ 90512 h 807057"/>
                <a:gd name="connsiteX26" fmla="*/ 331874 w 903056"/>
                <a:gd name="connsiteY26" fmla="*/ 90512 h 807057"/>
                <a:gd name="connsiteX27" fmla="*/ 331874 w 903056"/>
                <a:gd name="connsiteY27" fmla="*/ 224907 h 807057"/>
                <a:gd name="connsiteX28" fmla="*/ 296219 w 903056"/>
                <a:gd name="connsiteY28" fmla="*/ 263305 h 807057"/>
                <a:gd name="connsiteX29" fmla="*/ 296219 w 903056"/>
                <a:gd name="connsiteY29" fmla="*/ 126167 h 807057"/>
                <a:gd name="connsiteX30" fmla="*/ 260563 w 903056"/>
                <a:gd name="connsiteY30" fmla="*/ 126167 h 807057"/>
                <a:gd name="connsiteX31" fmla="*/ 260563 w 903056"/>
                <a:gd name="connsiteY31" fmla="*/ 326389 h 807057"/>
                <a:gd name="connsiteX32" fmla="*/ 244105 w 903056"/>
                <a:gd name="connsiteY32" fmla="*/ 458042 h 807057"/>
                <a:gd name="connsiteX33" fmla="*/ 0 w 903056"/>
                <a:gd name="connsiteY33" fmla="*/ 458042 h 807057"/>
                <a:gd name="connsiteX34" fmla="*/ 0 w 903056"/>
                <a:gd name="connsiteY34" fmla="*/ 493697 h 807057"/>
                <a:gd name="connsiteX35" fmla="*/ 249591 w 903056"/>
                <a:gd name="connsiteY35" fmla="*/ 493697 h 807057"/>
                <a:gd name="connsiteX36" fmla="*/ 570495 w 903056"/>
                <a:gd name="connsiteY36" fmla="*/ 666492 h 807057"/>
                <a:gd name="connsiteX37" fmla="*/ 644550 w 903056"/>
                <a:gd name="connsiteY37" fmla="*/ 630835 h 807057"/>
                <a:gd name="connsiteX38" fmla="*/ 814602 w 903056"/>
                <a:gd name="connsiteY38" fmla="*/ 800887 h 807057"/>
                <a:gd name="connsiteX39" fmla="*/ 842030 w 903056"/>
                <a:gd name="connsiteY39" fmla="*/ 800887 h 807057"/>
                <a:gd name="connsiteX40" fmla="*/ 896885 w 903056"/>
                <a:gd name="connsiteY40" fmla="*/ 746032 h 807057"/>
                <a:gd name="connsiteX41" fmla="*/ 896885 w 903056"/>
                <a:gd name="connsiteY41" fmla="*/ 718604 h 807057"/>
                <a:gd name="connsiteX42" fmla="*/ 721348 w 903056"/>
                <a:gd name="connsiteY42" fmla="*/ 543067 h 807057"/>
                <a:gd name="connsiteX43" fmla="*/ 732319 w 903056"/>
                <a:gd name="connsiteY43" fmla="*/ 496440 h 807057"/>
                <a:gd name="connsiteX44" fmla="*/ 263305 w 903056"/>
                <a:gd name="connsiteY44" fmla="*/ 422385 h 807057"/>
                <a:gd name="connsiteX45" fmla="*/ 485470 w 903056"/>
                <a:gd name="connsiteY45" fmla="*/ 200222 h 807057"/>
                <a:gd name="connsiteX46" fmla="*/ 707634 w 903056"/>
                <a:gd name="connsiteY46" fmla="*/ 422385 h 807057"/>
                <a:gd name="connsiteX47" fmla="*/ 485470 w 903056"/>
                <a:gd name="connsiteY47" fmla="*/ 644549 h 807057"/>
                <a:gd name="connsiteX48" fmla="*/ 263305 w 903056"/>
                <a:gd name="connsiteY48" fmla="*/ 422385 h 807057"/>
                <a:gd name="connsiteX49" fmla="*/ 847514 w 903056"/>
                <a:gd name="connsiteY49" fmla="*/ 737803 h 807057"/>
                <a:gd name="connsiteX50" fmla="*/ 817344 w 903056"/>
                <a:gd name="connsiteY50" fmla="*/ 767973 h 807057"/>
                <a:gd name="connsiteX51" fmla="*/ 661006 w 903056"/>
                <a:gd name="connsiteY51" fmla="*/ 611637 h 807057"/>
                <a:gd name="connsiteX52" fmla="*/ 688434 w 903056"/>
                <a:gd name="connsiteY52" fmla="*/ 581466 h 807057"/>
                <a:gd name="connsiteX53" fmla="*/ 847514 w 903056"/>
                <a:gd name="connsiteY53" fmla="*/ 737803 h 80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03056" h="807057">
                  <a:moveTo>
                    <a:pt x="732319" y="496440"/>
                  </a:moveTo>
                  <a:lnTo>
                    <a:pt x="762489" y="496440"/>
                  </a:lnTo>
                  <a:lnTo>
                    <a:pt x="762489" y="460785"/>
                  </a:lnTo>
                  <a:lnTo>
                    <a:pt x="740547" y="460785"/>
                  </a:lnTo>
                  <a:cubicBezTo>
                    <a:pt x="748775" y="416900"/>
                    <a:pt x="743289" y="370273"/>
                    <a:pt x="724090" y="329131"/>
                  </a:cubicBezTo>
                  <a:lnTo>
                    <a:pt x="724090" y="148109"/>
                  </a:lnTo>
                  <a:lnTo>
                    <a:pt x="688434" y="148109"/>
                  </a:lnTo>
                  <a:lnTo>
                    <a:pt x="688434" y="266048"/>
                  </a:lnTo>
                  <a:cubicBezTo>
                    <a:pt x="677464" y="252334"/>
                    <a:pt x="663750" y="238621"/>
                    <a:pt x="652778" y="227650"/>
                  </a:cubicBezTo>
                  <a:lnTo>
                    <a:pt x="652778" y="74055"/>
                  </a:lnTo>
                  <a:lnTo>
                    <a:pt x="617123" y="74055"/>
                  </a:lnTo>
                  <a:lnTo>
                    <a:pt x="617123" y="200222"/>
                  </a:lnTo>
                  <a:cubicBezTo>
                    <a:pt x="606151" y="194736"/>
                    <a:pt x="592437" y="186508"/>
                    <a:pt x="581467" y="183765"/>
                  </a:cubicBezTo>
                  <a:lnTo>
                    <a:pt x="581467" y="0"/>
                  </a:lnTo>
                  <a:lnTo>
                    <a:pt x="545810" y="0"/>
                  </a:lnTo>
                  <a:lnTo>
                    <a:pt x="545810" y="172795"/>
                  </a:lnTo>
                  <a:cubicBezTo>
                    <a:pt x="534840" y="170052"/>
                    <a:pt x="521126" y="167309"/>
                    <a:pt x="510154" y="167309"/>
                  </a:cubicBezTo>
                  <a:lnTo>
                    <a:pt x="510154" y="38399"/>
                  </a:lnTo>
                  <a:lnTo>
                    <a:pt x="474498" y="38399"/>
                  </a:lnTo>
                  <a:lnTo>
                    <a:pt x="474498" y="167309"/>
                  </a:lnTo>
                  <a:cubicBezTo>
                    <a:pt x="460785" y="167309"/>
                    <a:pt x="449813" y="170052"/>
                    <a:pt x="438843" y="172795"/>
                  </a:cubicBezTo>
                  <a:lnTo>
                    <a:pt x="438843" y="112453"/>
                  </a:lnTo>
                  <a:lnTo>
                    <a:pt x="403187" y="112453"/>
                  </a:lnTo>
                  <a:lnTo>
                    <a:pt x="403187" y="183765"/>
                  </a:lnTo>
                  <a:cubicBezTo>
                    <a:pt x="389473" y="189250"/>
                    <a:pt x="378502" y="194736"/>
                    <a:pt x="367530" y="200222"/>
                  </a:cubicBezTo>
                  <a:lnTo>
                    <a:pt x="367530" y="90512"/>
                  </a:lnTo>
                  <a:lnTo>
                    <a:pt x="331874" y="90512"/>
                  </a:lnTo>
                  <a:lnTo>
                    <a:pt x="331874" y="224907"/>
                  </a:lnTo>
                  <a:cubicBezTo>
                    <a:pt x="318160" y="235878"/>
                    <a:pt x="307190" y="249592"/>
                    <a:pt x="296219" y="263305"/>
                  </a:cubicBezTo>
                  <a:lnTo>
                    <a:pt x="296219" y="126167"/>
                  </a:lnTo>
                  <a:lnTo>
                    <a:pt x="260563" y="126167"/>
                  </a:lnTo>
                  <a:lnTo>
                    <a:pt x="260563" y="326389"/>
                  </a:lnTo>
                  <a:cubicBezTo>
                    <a:pt x="244105" y="367530"/>
                    <a:pt x="238621" y="414157"/>
                    <a:pt x="244105" y="458042"/>
                  </a:cubicBezTo>
                  <a:lnTo>
                    <a:pt x="0" y="458042"/>
                  </a:lnTo>
                  <a:lnTo>
                    <a:pt x="0" y="493697"/>
                  </a:lnTo>
                  <a:lnTo>
                    <a:pt x="249591" y="493697"/>
                  </a:lnTo>
                  <a:cubicBezTo>
                    <a:pt x="290733" y="630835"/>
                    <a:pt x="433357" y="707633"/>
                    <a:pt x="570495" y="666492"/>
                  </a:cubicBezTo>
                  <a:cubicBezTo>
                    <a:pt x="597923" y="658263"/>
                    <a:pt x="622609" y="647292"/>
                    <a:pt x="644550" y="630835"/>
                  </a:cubicBezTo>
                  <a:lnTo>
                    <a:pt x="814602" y="800887"/>
                  </a:lnTo>
                  <a:cubicBezTo>
                    <a:pt x="822830" y="809115"/>
                    <a:pt x="833800" y="809115"/>
                    <a:pt x="842030" y="800887"/>
                  </a:cubicBezTo>
                  <a:lnTo>
                    <a:pt x="896885" y="746032"/>
                  </a:lnTo>
                  <a:cubicBezTo>
                    <a:pt x="905113" y="737803"/>
                    <a:pt x="905113" y="726832"/>
                    <a:pt x="896885" y="718604"/>
                  </a:cubicBezTo>
                  <a:lnTo>
                    <a:pt x="721348" y="543067"/>
                  </a:lnTo>
                  <a:cubicBezTo>
                    <a:pt x="721348" y="532096"/>
                    <a:pt x="726833" y="515640"/>
                    <a:pt x="732319" y="496440"/>
                  </a:cubicBezTo>
                  <a:close/>
                  <a:moveTo>
                    <a:pt x="263305" y="422385"/>
                  </a:moveTo>
                  <a:cubicBezTo>
                    <a:pt x="263305" y="298961"/>
                    <a:pt x="362046" y="200222"/>
                    <a:pt x="485470" y="200222"/>
                  </a:cubicBezTo>
                  <a:cubicBezTo>
                    <a:pt x="608895" y="200222"/>
                    <a:pt x="707634" y="298961"/>
                    <a:pt x="707634" y="422385"/>
                  </a:cubicBezTo>
                  <a:cubicBezTo>
                    <a:pt x="707634" y="545810"/>
                    <a:pt x="608895" y="644549"/>
                    <a:pt x="485470" y="644549"/>
                  </a:cubicBezTo>
                  <a:cubicBezTo>
                    <a:pt x="364788" y="644549"/>
                    <a:pt x="266049" y="545810"/>
                    <a:pt x="263305" y="422385"/>
                  </a:cubicBezTo>
                  <a:close/>
                  <a:moveTo>
                    <a:pt x="847514" y="737803"/>
                  </a:moveTo>
                  <a:lnTo>
                    <a:pt x="817344" y="767973"/>
                  </a:lnTo>
                  <a:lnTo>
                    <a:pt x="661006" y="611637"/>
                  </a:lnTo>
                  <a:cubicBezTo>
                    <a:pt x="671978" y="603408"/>
                    <a:pt x="680206" y="592437"/>
                    <a:pt x="688434" y="581466"/>
                  </a:cubicBezTo>
                  <a:lnTo>
                    <a:pt x="847514" y="737803"/>
                  </a:lnTo>
                  <a:close/>
                </a:path>
              </a:pathLst>
            </a:custGeom>
            <a:grpFill/>
            <a:ln w="27426" cap="flat">
              <a:noFill/>
              <a:prstDash val="solid"/>
              <a:miter/>
            </a:ln>
          </p:spPr>
          <p:txBody>
            <a:bodyPr rtlCol="0" anchor="ctr"/>
            <a:lstStyle/>
            <a:p>
              <a:endParaRPr lang="en-US" dirty="0"/>
            </a:p>
          </p:txBody>
        </p:sp>
        <p:sp>
          <p:nvSpPr>
            <p:cNvPr id="76" name="Freeform 1006">
              <a:extLst>
                <a:ext uri="{FF2B5EF4-FFF2-40B4-BE49-F238E27FC236}">
                  <a16:creationId xmlns:a16="http://schemas.microsoft.com/office/drawing/2014/main" id="{31084BA2-5735-8B94-B23E-A550FB95564B}"/>
                </a:ext>
              </a:extLst>
            </p:cNvPr>
            <p:cNvSpPr/>
            <p:nvPr/>
          </p:nvSpPr>
          <p:spPr>
            <a:xfrm>
              <a:off x="1198662" y="5863507"/>
              <a:ext cx="367529" cy="367529"/>
            </a:xfrm>
            <a:custGeom>
              <a:avLst/>
              <a:gdLst>
                <a:gd name="connsiteX0" fmla="*/ 183766 w 367529"/>
                <a:gd name="connsiteY0" fmla="*/ 0 h 367529"/>
                <a:gd name="connsiteX1" fmla="*/ 0 w 367529"/>
                <a:gd name="connsiteY1" fmla="*/ 183765 h 367529"/>
                <a:gd name="connsiteX2" fmla="*/ 183766 w 367529"/>
                <a:gd name="connsiteY2" fmla="*/ 367530 h 367529"/>
                <a:gd name="connsiteX3" fmla="*/ 367530 w 367529"/>
                <a:gd name="connsiteY3" fmla="*/ 183765 h 367529"/>
                <a:gd name="connsiteX4" fmla="*/ 183766 w 367529"/>
                <a:gd name="connsiteY4" fmla="*/ 0 h 367529"/>
                <a:gd name="connsiteX5" fmla="*/ 93253 w 367529"/>
                <a:gd name="connsiteY5" fmla="*/ 68569 h 367529"/>
                <a:gd name="connsiteX6" fmla="*/ 93253 w 367529"/>
                <a:gd name="connsiteY6" fmla="*/ 183765 h 367529"/>
                <a:gd name="connsiteX7" fmla="*/ 128910 w 367529"/>
                <a:gd name="connsiteY7" fmla="*/ 183765 h 367529"/>
                <a:gd name="connsiteX8" fmla="*/ 128910 w 367529"/>
                <a:gd name="connsiteY8" fmla="*/ 46626 h 367529"/>
                <a:gd name="connsiteX9" fmla="*/ 164566 w 367529"/>
                <a:gd name="connsiteY9" fmla="*/ 38399 h 367529"/>
                <a:gd name="connsiteX10" fmla="*/ 164566 w 367529"/>
                <a:gd name="connsiteY10" fmla="*/ 183765 h 367529"/>
                <a:gd name="connsiteX11" fmla="*/ 200222 w 367529"/>
                <a:gd name="connsiteY11" fmla="*/ 183765 h 367529"/>
                <a:gd name="connsiteX12" fmla="*/ 200222 w 367529"/>
                <a:gd name="connsiteY12" fmla="*/ 38399 h 367529"/>
                <a:gd name="connsiteX13" fmla="*/ 235877 w 367529"/>
                <a:gd name="connsiteY13" fmla="*/ 46626 h 367529"/>
                <a:gd name="connsiteX14" fmla="*/ 235877 w 367529"/>
                <a:gd name="connsiteY14" fmla="*/ 183765 h 367529"/>
                <a:gd name="connsiteX15" fmla="*/ 271533 w 367529"/>
                <a:gd name="connsiteY15" fmla="*/ 183765 h 367529"/>
                <a:gd name="connsiteX16" fmla="*/ 271533 w 367529"/>
                <a:gd name="connsiteY16" fmla="*/ 68569 h 367529"/>
                <a:gd name="connsiteX17" fmla="*/ 320904 w 367529"/>
                <a:gd name="connsiteY17" fmla="*/ 219421 h 367529"/>
                <a:gd name="connsiteX18" fmla="*/ 35656 w 367529"/>
                <a:gd name="connsiteY18" fmla="*/ 219421 h 367529"/>
                <a:gd name="connsiteX19" fmla="*/ 93253 w 367529"/>
                <a:gd name="connsiteY19" fmla="*/ 68569 h 367529"/>
                <a:gd name="connsiteX20" fmla="*/ 183766 w 367529"/>
                <a:gd name="connsiteY20" fmla="*/ 331874 h 367529"/>
                <a:gd name="connsiteX21" fmla="*/ 54855 w 367529"/>
                <a:gd name="connsiteY21" fmla="*/ 257819 h 367529"/>
                <a:gd name="connsiteX22" fmla="*/ 309932 w 367529"/>
                <a:gd name="connsiteY22" fmla="*/ 257819 h 367529"/>
                <a:gd name="connsiteX23" fmla="*/ 183766 w 367529"/>
                <a:gd name="connsiteY23" fmla="*/ 331874 h 3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7529" h="367529">
                  <a:moveTo>
                    <a:pt x="183766" y="0"/>
                  </a:moveTo>
                  <a:cubicBezTo>
                    <a:pt x="82283" y="0"/>
                    <a:pt x="0" y="82283"/>
                    <a:pt x="0" y="183765"/>
                  </a:cubicBezTo>
                  <a:cubicBezTo>
                    <a:pt x="0" y="285247"/>
                    <a:pt x="82283" y="367530"/>
                    <a:pt x="183766" y="367530"/>
                  </a:cubicBezTo>
                  <a:cubicBezTo>
                    <a:pt x="285247" y="367530"/>
                    <a:pt x="367530" y="285247"/>
                    <a:pt x="367530" y="183765"/>
                  </a:cubicBezTo>
                  <a:cubicBezTo>
                    <a:pt x="367530" y="82283"/>
                    <a:pt x="285247" y="0"/>
                    <a:pt x="183766" y="0"/>
                  </a:cubicBezTo>
                  <a:close/>
                  <a:moveTo>
                    <a:pt x="93253" y="68569"/>
                  </a:moveTo>
                  <a:lnTo>
                    <a:pt x="93253" y="183765"/>
                  </a:lnTo>
                  <a:lnTo>
                    <a:pt x="128910" y="183765"/>
                  </a:lnTo>
                  <a:lnTo>
                    <a:pt x="128910" y="46626"/>
                  </a:lnTo>
                  <a:cubicBezTo>
                    <a:pt x="139880" y="41141"/>
                    <a:pt x="153594" y="38399"/>
                    <a:pt x="164566" y="38399"/>
                  </a:cubicBezTo>
                  <a:lnTo>
                    <a:pt x="164566" y="183765"/>
                  </a:lnTo>
                  <a:lnTo>
                    <a:pt x="200222" y="183765"/>
                  </a:lnTo>
                  <a:lnTo>
                    <a:pt x="200222" y="38399"/>
                  </a:lnTo>
                  <a:cubicBezTo>
                    <a:pt x="213936" y="41141"/>
                    <a:pt x="224907" y="43884"/>
                    <a:pt x="235877" y="46626"/>
                  </a:cubicBezTo>
                  <a:lnTo>
                    <a:pt x="235877" y="183765"/>
                  </a:lnTo>
                  <a:lnTo>
                    <a:pt x="271533" y="183765"/>
                  </a:lnTo>
                  <a:lnTo>
                    <a:pt x="271533" y="68569"/>
                  </a:lnTo>
                  <a:cubicBezTo>
                    <a:pt x="318160" y="104225"/>
                    <a:pt x="337360" y="164566"/>
                    <a:pt x="320904" y="219421"/>
                  </a:cubicBezTo>
                  <a:lnTo>
                    <a:pt x="35656" y="219421"/>
                  </a:lnTo>
                  <a:cubicBezTo>
                    <a:pt x="27428" y="164566"/>
                    <a:pt x="46627" y="104225"/>
                    <a:pt x="93253" y="68569"/>
                  </a:cubicBezTo>
                  <a:close/>
                  <a:moveTo>
                    <a:pt x="183766" y="331874"/>
                  </a:moveTo>
                  <a:cubicBezTo>
                    <a:pt x="131653" y="331874"/>
                    <a:pt x="82283" y="304447"/>
                    <a:pt x="54855" y="257819"/>
                  </a:cubicBezTo>
                  <a:lnTo>
                    <a:pt x="309932" y="257819"/>
                  </a:lnTo>
                  <a:cubicBezTo>
                    <a:pt x="285247" y="304447"/>
                    <a:pt x="235877" y="331874"/>
                    <a:pt x="183766" y="331874"/>
                  </a:cubicBezTo>
                  <a:close/>
                </a:path>
              </a:pathLst>
            </a:custGeom>
            <a:grpFill/>
            <a:ln w="27426" cap="flat">
              <a:noFill/>
              <a:prstDash val="solid"/>
              <a:miter/>
            </a:ln>
          </p:spPr>
          <p:txBody>
            <a:bodyPr rtlCol="0" anchor="ctr"/>
            <a:lstStyle/>
            <a:p>
              <a:endParaRPr lang="en-US"/>
            </a:p>
          </p:txBody>
        </p:sp>
        <p:sp>
          <p:nvSpPr>
            <p:cNvPr id="77" name="Freeform 1007">
              <a:extLst>
                <a:ext uri="{FF2B5EF4-FFF2-40B4-BE49-F238E27FC236}">
                  <a16:creationId xmlns:a16="http://schemas.microsoft.com/office/drawing/2014/main" id="{BD9B6FE1-E1C6-1536-757F-4414E55FC02C}"/>
                </a:ext>
              </a:extLst>
            </p:cNvPr>
            <p:cNvSpPr/>
            <p:nvPr/>
          </p:nvSpPr>
          <p:spPr>
            <a:xfrm>
              <a:off x="811931" y="5476778"/>
              <a:ext cx="921570" cy="773459"/>
            </a:xfrm>
            <a:custGeom>
              <a:avLst/>
              <a:gdLst>
                <a:gd name="connsiteX0" fmla="*/ 0 w 921570"/>
                <a:gd name="connsiteY0" fmla="*/ 90511 h 773459"/>
                <a:gd name="connsiteX1" fmla="*/ 0 w 921570"/>
                <a:gd name="connsiteY1" fmla="*/ 680205 h 773459"/>
                <a:gd name="connsiteX2" fmla="*/ 93255 w 921570"/>
                <a:gd name="connsiteY2" fmla="*/ 773459 h 773459"/>
                <a:gd name="connsiteX3" fmla="*/ 331876 w 921570"/>
                <a:gd name="connsiteY3" fmla="*/ 773459 h 773459"/>
                <a:gd name="connsiteX4" fmla="*/ 331876 w 921570"/>
                <a:gd name="connsiteY4" fmla="*/ 737803 h 773459"/>
                <a:gd name="connsiteX5" fmla="*/ 93255 w 921570"/>
                <a:gd name="connsiteY5" fmla="*/ 737803 h 773459"/>
                <a:gd name="connsiteX6" fmla="*/ 38399 w 921570"/>
                <a:gd name="connsiteY6" fmla="*/ 682948 h 773459"/>
                <a:gd name="connsiteX7" fmla="*/ 38399 w 921570"/>
                <a:gd name="connsiteY7" fmla="*/ 93254 h 773459"/>
                <a:gd name="connsiteX8" fmla="*/ 93255 w 921570"/>
                <a:gd name="connsiteY8" fmla="*/ 38399 h 773459"/>
                <a:gd name="connsiteX9" fmla="*/ 831060 w 921570"/>
                <a:gd name="connsiteY9" fmla="*/ 38399 h 773459"/>
                <a:gd name="connsiteX10" fmla="*/ 885915 w 921570"/>
                <a:gd name="connsiteY10" fmla="*/ 93254 h 773459"/>
                <a:gd name="connsiteX11" fmla="*/ 885915 w 921570"/>
                <a:gd name="connsiteY11" fmla="*/ 682948 h 773459"/>
                <a:gd name="connsiteX12" fmla="*/ 872201 w 921570"/>
                <a:gd name="connsiteY12" fmla="*/ 718604 h 773459"/>
                <a:gd name="connsiteX13" fmla="*/ 899629 w 921570"/>
                <a:gd name="connsiteY13" fmla="*/ 743289 h 773459"/>
                <a:gd name="connsiteX14" fmla="*/ 921571 w 921570"/>
                <a:gd name="connsiteY14" fmla="*/ 682948 h 773459"/>
                <a:gd name="connsiteX15" fmla="*/ 921571 w 921570"/>
                <a:gd name="connsiteY15" fmla="*/ 93254 h 773459"/>
                <a:gd name="connsiteX16" fmla="*/ 828316 w 921570"/>
                <a:gd name="connsiteY16" fmla="*/ 0 h 773459"/>
                <a:gd name="connsiteX17" fmla="*/ 90513 w 921570"/>
                <a:gd name="connsiteY17" fmla="*/ 0 h 773459"/>
                <a:gd name="connsiteX18" fmla="*/ 0 w 921570"/>
                <a:gd name="connsiteY18" fmla="*/ 90511 h 7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570" h="773459">
                  <a:moveTo>
                    <a:pt x="0" y="90511"/>
                  </a:moveTo>
                  <a:lnTo>
                    <a:pt x="0" y="680205"/>
                  </a:lnTo>
                  <a:cubicBezTo>
                    <a:pt x="0" y="732318"/>
                    <a:pt x="41142" y="773459"/>
                    <a:pt x="93255" y="773459"/>
                  </a:cubicBezTo>
                  <a:lnTo>
                    <a:pt x="331876" y="773459"/>
                  </a:lnTo>
                  <a:lnTo>
                    <a:pt x="331876" y="737803"/>
                  </a:lnTo>
                  <a:lnTo>
                    <a:pt x="93255" y="737803"/>
                  </a:lnTo>
                  <a:cubicBezTo>
                    <a:pt x="63085" y="737803"/>
                    <a:pt x="38399" y="713118"/>
                    <a:pt x="38399" y="682948"/>
                  </a:cubicBezTo>
                  <a:lnTo>
                    <a:pt x="38399" y="93254"/>
                  </a:lnTo>
                  <a:cubicBezTo>
                    <a:pt x="38399" y="63083"/>
                    <a:pt x="63085" y="38399"/>
                    <a:pt x="93255" y="38399"/>
                  </a:cubicBezTo>
                  <a:lnTo>
                    <a:pt x="831060" y="38399"/>
                  </a:lnTo>
                  <a:cubicBezTo>
                    <a:pt x="861230" y="38399"/>
                    <a:pt x="885915" y="63083"/>
                    <a:pt x="885915" y="93254"/>
                  </a:cubicBezTo>
                  <a:lnTo>
                    <a:pt x="885915" y="682948"/>
                  </a:lnTo>
                  <a:cubicBezTo>
                    <a:pt x="885915" y="696661"/>
                    <a:pt x="880429" y="710375"/>
                    <a:pt x="872201" y="718604"/>
                  </a:cubicBezTo>
                  <a:lnTo>
                    <a:pt x="899629" y="743289"/>
                  </a:lnTo>
                  <a:cubicBezTo>
                    <a:pt x="913343" y="726832"/>
                    <a:pt x="921571" y="704890"/>
                    <a:pt x="921571" y="682948"/>
                  </a:cubicBezTo>
                  <a:lnTo>
                    <a:pt x="921571" y="93254"/>
                  </a:lnTo>
                  <a:cubicBezTo>
                    <a:pt x="921571" y="41141"/>
                    <a:pt x="880429" y="0"/>
                    <a:pt x="828316" y="0"/>
                  </a:cubicBezTo>
                  <a:lnTo>
                    <a:pt x="90513" y="0"/>
                  </a:lnTo>
                  <a:cubicBezTo>
                    <a:pt x="41142" y="0"/>
                    <a:pt x="0" y="41141"/>
                    <a:pt x="0" y="90511"/>
                  </a:cubicBezTo>
                  <a:close/>
                </a:path>
              </a:pathLst>
            </a:custGeom>
            <a:grpFill/>
            <a:ln w="27426" cap="flat">
              <a:noFill/>
              <a:prstDash val="solid"/>
              <a:miter/>
            </a:ln>
          </p:spPr>
          <p:txBody>
            <a:bodyPr rtlCol="0" anchor="ctr"/>
            <a:lstStyle/>
            <a:p>
              <a:endParaRPr lang="en-US"/>
            </a:p>
          </p:txBody>
        </p:sp>
        <p:sp>
          <p:nvSpPr>
            <p:cNvPr id="78" name="Freeform 1008">
              <a:extLst>
                <a:ext uri="{FF2B5EF4-FFF2-40B4-BE49-F238E27FC236}">
                  <a16:creationId xmlns:a16="http://schemas.microsoft.com/office/drawing/2014/main" id="{7577CE18-5F9D-7C33-E978-1C55C40444A5}"/>
                </a:ext>
              </a:extLst>
            </p:cNvPr>
            <p:cNvSpPr/>
            <p:nvPr/>
          </p:nvSpPr>
          <p:spPr>
            <a:xfrm>
              <a:off x="885987" y="555083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79" name="Freeform 1009">
              <a:extLst>
                <a:ext uri="{FF2B5EF4-FFF2-40B4-BE49-F238E27FC236}">
                  <a16:creationId xmlns:a16="http://schemas.microsoft.com/office/drawing/2014/main" id="{9FB4A051-D834-3D2B-1A49-7901607F250E}"/>
                </a:ext>
              </a:extLst>
            </p:cNvPr>
            <p:cNvSpPr/>
            <p:nvPr/>
          </p:nvSpPr>
          <p:spPr>
            <a:xfrm>
              <a:off x="960041" y="5550832"/>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80" name="Freeform 1010">
              <a:extLst>
                <a:ext uri="{FF2B5EF4-FFF2-40B4-BE49-F238E27FC236}">
                  <a16:creationId xmlns:a16="http://schemas.microsoft.com/office/drawing/2014/main" id="{4A358582-A198-6236-5B18-C885D0538C78}"/>
                </a:ext>
              </a:extLst>
            </p:cNvPr>
            <p:cNvSpPr/>
            <p:nvPr/>
          </p:nvSpPr>
          <p:spPr>
            <a:xfrm>
              <a:off x="1031353" y="5550832"/>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81" name="Freeform 1011">
              <a:extLst>
                <a:ext uri="{FF2B5EF4-FFF2-40B4-BE49-F238E27FC236}">
                  <a16:creationId xmlns:a16="http://schemas.microsoft.com/office/drawing/2014/main" id="{5A919997-1801-EFB1-0D6F-B8AACD3A68F4}"/>
                </a:ext>
              </a:extLst>
            </p:cNvPr>
            <p:cNvSpPr/>
            <p:nvPr/>
          </p:nvSpPr>
          <p:spPr>
            <a:xfrm>
              <a:off x="921643" y="5937562"/>
              <a:ext cx="35655" cy="109710"/>
            </a:xfrm>
            <a:custGeom>
              <a:avLst/>
              <a:gdLst>
                <a:gd name="connsiteX0" fmla="*/ -1 w 35655"/>
                <a:gd name="connsiteY0" fmla="*/ 0 h 109710"/>
                <a:gd name="connsiteX1" fmla="*/ 35655 w 35655"/>
                <a:gd name="connsiteY1" fmla="*/ 0 h 109710"/>
                <a:gd name="connsiteX2" fmla="*/ 35655 w 35655"/>
                <a:gd name="connsiteY2" fmla="*/ 109710 h 109710"/>
                <a:gd name="connsiteX3" fmla="*/ -1 w 35655"/>
                <a:gd name="connsiteY3" fmla="*/ 109710 h 109710"/>
              </a:gdLst>
              <a:ahLst/>
              <a:cxnLst>
                <a:cxn ang="0">
                  <a:pos x="connsiteX0" y="connsiteY0"/>
                </a:cxn>
                <a:cxn ang="0">
                  <a:pos x="connsiteX1" y="connsiteY1"/>
                </a:cxn>
                <a:cxn ang="0">
                  <a:pos x="connsiteX2" y="connsiteY2"/>
                </a:cxn>
                <a:cxn ang="0">
                  <a:pos x="connsiteX3" y="connsiteY3"/>
                </a:cxn>
              </a:cxnLst>
              <a:rect l="l" t="t" r="r" b="b"/>
              <a:pathLst>
                <a:path w="35655" h="109710">
                  <a:moveTo>
                    <a:pt x="-1" y="0"/>
                  </a:moveTo>
                  <a:lnTo>
                    <a:pt x="35655" y="0"/>
                  </a:lnTo>
                  <a:lnTo>
                    <a:pt x="35655" y="109710"/>
                  </a:lnTo>
                  <a:lnTo>
                    <a:pt x="-1" y="109710"/>
                  </a:lnTo>
                  <a:close/>
                </a:path>
              </a:pathLst>
            </a:custGeom>
            <a:grpFill/>
            <a:ln w="27426" cap="flat">
              <a:noFill/>
              <a:prstDash val="solid"/>
              <a:miter/>
            </a:ln>
          </p:spPr>
          <p:txBody>
            <a:bodyPr rtlCol="0" anchor="ctr"/>
            <a:lstStyle/>
            <a:p>
              <a:endParaRPr lang="en-US"/>
            </a:p>
          </p:txBody>
        </p:sp>
        <p:sp>
          <p:nvSpPr>
            <p:cNvPr id="82" name="Freeform 1012">
              <a:extLst>
                <a:ext uri="{FF2B5EF4-FFF2-40B4-BE49-F238E27FC236}">
                  <a16:creationId xmlns:a16="http://schemas.microsoft.com/office/drawing/2014/main" id="{29536EE5-A533-8E6D-ABEA-6E5EC77F2142}"/>
                </a:ext>
              </a:extLst>
            </p:cNvPr>
            <p:cNvSpPr/>
            <p:nvPr/>
          </p:nvSpPr>
          <p:spPr>
            <a:xfrm>
              <a:off x="995697" y="5827851"/>
              <a:ext cx="35655" cy="222163"/>
            </a:xfrm>
            <a:custGeom>
              <a:avLst/>
              <a:gdLst>
                <a:gd name="connsiteX0" fmla="*/ 0 w 35655"/>
                <a:gd name="connsiteY0" fmla="*/ 0 h 222163"/>
                <a:gd name="connsiteX1" fmla="*/ 35655 w 35655"/>
                <a:gd name="connsiteY1" fmla="*/ 0 h 222163"/>
                <a:gd name="connsiteX2" fmla="*/ 35655 w 35655"/>
                <a:gd name="connsiteY2" fmla="*/ 222164 h 222163"/>
                <a:gd name="connsiteX3" fmla="*/ 0 w 35655"/>
                <a:gd name="connsiteY3" fmla="*/ 222164 h 222163"/>
              </a:gdLst>
              <a:ahLst/>
              <a:cxnLst>
                <a:cxn ang="0">
                  <a:pos x="connsiteX0" y="connsiteY0"/>
                </a:cxn>
                <a:cxn ang="0">
                  <a:pos x="connsiteX1" y="connsiteY1"/>
                </a:cxn>
                <a:cxn ang="0">
                  <a:pos x="connsiteX2" y="connsiteY2"/>
                </a:cxn>
                <a:cxn ang="0">
                  <a:pos x="connsiteX3" y="connsiteY3"/>
                </a:cxn>
              </a:cxnLst>
              <a:rect l="l" t="t" r="r" b="b"/>
              <a:pathLst>
                <a:path w="35655" h="222163">
                  <a:moveTo>
                    <a:pt x="0" y="0"/>
                  </a:moveTo>
                  <a:lnTo>
                    <a:pt x="35655" y="0"/>
                  </a:lnTo>
                  <a:lnTo>
                    <a:pt x="35655" y="222164"/>
                  </a:lnTo>
                  <a:lnTo>
                    <a:pt x="0" y="222164"/>
                  </a:lnTo>
                  <a:close/>
                </a:path>
              </a:pathLst>
            </a:custGeom>
            <a:grpFill/>
            <a:ln w="27426" cap="flat">
              <a:noFill/>
              <a:prstDash val="solid"/>
              <a:miter/>
            </a:ln>
          </p:spPr>
          <p:txBody>
            <a:bodyPr rtlCol="0" anchor="ctr"/>
            <a:lstStyle/>
            <a:p>
              <a:endParaRPr lang="en-US"/>
            </a:p>
          </p:txBody>
        </p:sp>
        <p:sp>
          <p:nvSpPr>
            <p:cNvPr id="83" name="Freeform 1013">
              <a:extLst>
                <a:ext uri="{FF2B5EF4-FFF2-40B4-BE49-F238E27FC236}">
                  <a16:creationId xmlns:a16="http://schemas.microsoft.com/office/drawing/2014/main" id="{D75CA789-3AE7-F08C-7197-365346B23376}"/>
                </a:ext>
              </a:extLst>
            </p:cNvPr>
            <p:cNvSpPr/>
            <p:nvPr/>
          </p:nvSpPr>
          <p:spPr>
            <a:xfrm>
              <a:off x="1069752" y="5882706"/>
              <a:ext cx="35655" cy="167308"/>
            </a:xfrm>
            <a:custGeom>
              <a:avLst/>
              <a:gdLst>
                <a:gd name="connsiteX0" fmla="*/ 0 w 35655"/>
                <a:gd name="connsiteY0" fmla="*/ 0 h 167308"/>
                <a:gd name="connsiteX1" fmla="*/ 35656 w 35655"/>
                <a:gd name="connsiteY1" fmla="*/ 0 h 167308"/>
                <a:gd name="connsiteX2" fmla="*/ 35656 w 35655"/>
                <a:gd name="connsiteY2" fmla="*/ 167308 h 167308"/>
                <a:gd name="connsiteX3" fmla="*/ 0 w 35655"/>
                <a:gd name="connsiteY3" fmla="*/ 167308 h 167308"/>
              </a:gdLst>
              <a:ahLst/>
              <a:cxnLst>
                <a:cxn ang="0">
                  <a:pos x="connsiteX0" y="connsiteY0"/>
                </a:cxn>
                <a:cxn ang="0">
                  <a:pos x="connsiteX1" y="connsiteY1"/>
                </a:cxn>
                <a:cxn ang="0">
                  <a:pos x="connsiteX2" y="connsiteY2"/>
                </a:cxn>
                <a:cxn ang="0">
                  <a:pos x="connsiteX3" y="connsiteY3"/>
                </a:cxn>
              </a:cxnLst>
              <a:rect l="l" t="t" r="r" b="b"/>
              <a:pathLst>
                <a:path w="35655" h="167308">
                  <a:moveTo>
                    <a:pt x="0" y="0"/>
                  </a:moveTo>
                  <a:lnTo>
                    <a:pt x="35656" y="0"/>
                  </a:lnTo>
                  <a:lnTo>
                    <a:pt x="35656" y="167308"/>
                  </a:lnTo>
                  <a:lnTo>
                    <a:pt x="0" y="167308"/>
                  </a:lnTo>
                  <a:close/>
                </a:path>
              </a:pathLst>
            </a:custGeom>
            <a:grpFill/>
            <a:ln w="27426" cap="flat">
              <a:noFill/>
              <a:prstDash val="solid"/>
              <a:miter/>
            </a:ln>
          </p:spPr>
          <p:txBody>
            <a:bodyPr rtlCol="0" anchor="ctr"/>
            <a:lstStyle/>
            <a:p>
              <a:endParaRPr lang="en-US"/>
            </a:p>
          </p:txBody>
        </p:sp>
      </p:grpSp>
      <p:sp>
        <p:nvSpPr>
          <p:cNvPr id="110" name="TextBox 109">
            <a:extLst>
              <a:ext uri="{FF2B5EF4-FFF2-40B4-BE49-F238E27FC236}">
                <a16:creationId xmlns:a16="http://schemas.microsoft.com/office/drawing/2014/main" id="{534AA7DF-F921-8DC0-580F-5175E1C766C1}"/>
              </a:ext>
            </a:extLst>
          </p:cNvPr>
          <p:cNvSpPr txBox="1"/>
          <p:nvPr/>
        </p:nvSpPr>
        <p:spPr>
          <a:xfrm>
            <a:off x="2938481" y="2258815"/>
            <a:ext cx="1543668" cy="707886"/>
          </a:xfrm>
          <a:prstGeom prst="rect">
            <a:avLst/>
          </a:prstGeom>
          <a:noFill/>
        </p:spPr>
        <p:txBody>
          <a:bodyPr wrap="square">
            <a:spAutoFit/>
          </a:bodyPr>
          <a:lstStyle/>
          <a:p>
            <a:pPr algn="ctr"/>
            <a:r>
              <a:rPr lang="en-IE" sz="2000" b="1" dirty="0">
                <a:solidFill>
                  <a:schemeClr val="bg1"/>
                </a:solidFill>
              </a:rPr>
              <a:t>Fact Checking </a:t>
            </a:r>
            <a:endParaRPr lang="en-US" sz="2000" b="1" dirty="0">
              <a:solidFill>
                <a:schemeClr val="bg1"/>
              </a:solidFill>
              <a:latin typeface="Calibri" panose="020F0502020204030204" pitchFamily="34" charset="0"/>
              <a:cs typeface="Calibri" panose="020F0502020204030204" pitchFamily="34" charset="0"/>
            </a:endParaRPr>
          </a:p>
        </p:txBody>
      </p:sp>
      <p:sp>
        <p:nvSpPr>
          <p:cNvPr id="111" name="TextBox 110">
            <a:extLst>
              <a:ext uri="{FF2B5EF4-FFF2-40B4-BE49-F238E27FC236}">
                <a16:creationId xmlns:a16="http://schemas.microsoft.com/office/drawing/2014/main" id="{3B6EA10B-6DFF-012A-752D-55C226BF18A0}"/>
              </a:ext>
            </a:extLst>
          </p:cNvPr>
          <p:cNvSpPr txBox="1"/>
          <p:nvPr/>
        </p:nvSpPr>
        <p:spPr>
          <a:xfrm>
            <a:off x="9419649" y="2258815"/>
            <a:ext cx="1831358" cy="707886"/>
          </a:xfrm>
          <a:prstGeom prst="rect">
            <a:avLst/>
          </a:prstGeom>
          <a:noFill/>
        </p:spPr>
        <p:txBody>
          <a:bodyPr wrap="square">
            <a:spAutoFit/>
          </a:bodyPr>
          <a:lstStyle/>
          <a:p>
            <a:pPr algn="ctr"/>
            <a:r>
              <a:rPr lang="en-IE" sz="2000" b="1" dirty="0">
                <a:solidFill>
                  <a:schemeClr val="bg1"/>
                </a:solidFill>
              </a:rPr>
              <a:t>Consistency Across Sources</a:t>
            </a:r>
            <a:endParaRPr lang="en-US" sz="2000" b="1" dirty="0">
              <a:solidFill>
                <a:schemeClr val="bg1"/>
              </a:solidFill>
              <a:latin typeface="Calibri" panose="020F0502020204030204" pitchFamily="34" charset="0"/>
              <a:cs typeface="Calibri" panose="020F0502020204030204" pitchFamily="34" charset="0"/>
            </a:endParaRPr>
          </a:p>
        </p:txBody>
      </p:sp>
      <p:sp>
        <p:nvSpPr>
          <p:cNvPr id="112" name="TextBox 111">
            <a:extLst>
              <a:ext uri="{FF2B5EF4-FFF2-40B4-BE49-F238E27FC236}">
                <a16:creationId xmlns:a16="http://schemas.microsoft.com/office/drawing/2014/main" id="{AE08384B-603E-DE0A-BF77-7B2D16BB8923}"/>
              </a:ext>
            </a:extLst>
          </p:cNvPr>
          <p:cNvSpPr txBox="1"/>
          <p:nvPr/>
        </p:nvSpPr>
        <p:spPr>
          <a:xfrm>
            <a:off x="7187072" y="2261699"/>
            <a:ext cx="1831358" cy="707886"/>
          </a:xfrm>
          <a:prstGeom prst="rect">
            <a:avLst/>
          </a:prstGeom>
          <a:noFill/>
        </p:spPr>
        <p:txBody>
          <a:bodyPr wrap="square">
            <a:spAutoFit/>
          </a:bodyPr>
          <a:lstStyle/>
          <a:p>
            <a:pPr algn="ctr"/>
            <a:r>
              <a:rPr lang="en-US" sz="2000" b="1" dirty="0">
                <a:solidFill>
                  <a:schemeClr val="bg1"/>
                </a:solidFill>
              </a:rPr>
              <a:t>Up-to-Date Information.</a:t>
            </a:r>
            <a:endParaRPr lang="en-US" sz="2000" b="1" dirty="0">
              <a:solidFill>
                <a:schemeClr val="bg1"/>
              </a:solidFill>
              <a:latin typeface="Calibri" panose="020F0502020204030204" pitchFamily="34" charset="0"/>
              <a:cs typeface="Calibri" panose="020F0502020204030204" pitchFamily="34" charset="0"/>
            </a:endParaRPr>
          </a:p>
        </p:txBody>
      </p:sp>
      <p:sp>
        <p:nvSpPr>
          <p:cNvPr id="113" name="TextBox 112">
            <a:extLst>
              <a:ext uri="{FF2B5EF4-FFF2-40B4-BE49-F238E27FC236}">
                <a16:creationId xmlns:a16="http://schemas.microsoft.com/office/drawing/2014/main" id="{F34EEF6B-D985-56E8-CDAF-8D431A28E65E}"/>
              </a:ext>
            </a:extLst>
          </p:cNvPr>
          <p:cNvSpPr txBox="1"/>
          <p:nvPr/>
        </p:nvSpPr>
        <p:spPr>
          <a:xfrm>
            <a:off x="4991134" y="2311193"/>
            <a:ext cx="1833856" cy="707886"/>
          </a:xfrm>
          <a:prstGeom prst="rect">
            <a:avLst/>
          </a:prstGeom>
          <a:noFill/>
        </p:spPr>
        <p:txBody>
          <a:bodyPr wrap="square">
            <a:spAutoFit/>
          </a:bodyPr>
          <a:lstStyle/>
          <a:p>
            <a:pPr algn="ctr"/>
            <a:r>
              <a:rPr lang="en-IE" sz="2000" b="1" dirty="0">
                <a:solidFill>
                  <a:schemeClr val="bg1"/>
                </a:solidFill>
              </a:rPr>
              <a:t>Bias &amp; Objectivity</a:t>
            </a:r>
            <a:endParaRPr lang="en-US" sz="2000" b="1" dirty="0">
              <a:solidFill>
                <a:schemeClr val="bg1"/>
              </a:solidFill>
              <a:latin typeface="Calibri" panose="020F0502020204030204" pitchFamily="34" charset="0"/>
              <a:cs typeface="Calibri" panose="020F0502020204030204" pitchFamily="34" charset="0"/>
            </a:endParaRPr>
          </a:p>
        </p:txBody>
      </p:sp>
      <p:grpSp>
        <p:nvGrpSpPr>
          <p:cNvPr id="114" name="Graphic 3">
            <a:extLst>
              <a:ext uri="{FF2B5EF4-FFF2-40B4-BE49-F238E27FC236}">
                <a16:creationId xmlns:a16="http://schemas.microsoft.com/office/drawing/2014/main" id="{EDEB4F84-88B0-C9D4-59F4-CF33DB9797BC}"/>
              </a:ext>
            </a:extLst>
          </p:cNvPr>
          <p:cNvGrpSpPr/>
          <p:nvPr/>
        </p:nvGrpSpPr>
        <p:grpSpPr>
          <a:xfrm>
            <a:off x="7313667" y="1518699"/>
            <a:ext cx="486740" cy="672354"/>
            <a:chOff x="6581549" y="3720971"/>
            <a:chExt cx="910599" cy="1009336"/>
          </a:xfrm>
          <a:solidFill>
            <a:schemeClr val="bg1"/>
          </a:solidFill>
        </p:grpSpPr>
        <p:sp>
          <p:nvSpPr>
            <p:cNvPr id="115" name="Freeform 1286">
              <a:extLst>
                <a:ext uri="{FF2B5EF4-FFF2-40B4-BE49-F238E27FC236}">
                  <a16:creationId xmlns:a16="http://schemas.microsoft.com/office/drawing/2014/main" id="{BA836332-9EE4-7898-F74E-200C95C7B1CF}"/>
                </a:ext>
              </a:extLst>
            </p:cNvPr>
            <p:cNvSpPr/>
            <p:nvPr/>
          </p:nvSpPr>
          <p:spPr>
            <a:xfrm>
              <a:off x="6600749" y="3819711"/>
              <a:ext cx="847514" cy="181022"/>
            </a:xfrm>
            <a:custGeom>
              <a:avLst/>
              <a:gdLst>
                <a:gd name="connsiteX0" fmla="*/ 161823 w 847514"/>
                <a:gd name="connsiteY0" fmla="*/ 181022 h 181022"/>
                <a:gd name="connsiteX1" fmla="*/ 0 w 847514"/>
                <a:gd name="connsiteY1" fmla="*/ 181022 h 181022"/>
                <a:gd name="connsiteX2" fmla="*/ 0 w 847514"/>
                <a:gd name="connsiteY2" fmla="*/ 43884 h 181022"/>
                <a:gd name="connsiteX3" fmla="*/ 43884 w 847514"/>
                <a:gd name="connsiteY3" fmla="*/ 0 h 181022"/>
                <a:gd name="connsiteX4" fmla="*/ 106968 w 847514"/>
                <a:gd name="connsiteY4" fmla="*/ 0 h 181022"/>
                <a:gd name="connsiteX5" fmla="*/ 106968 w 847514"/>
                <a:gd name="connsiteY5" fmla="*/ 43884 h 181022"/>
                <a:gd name="connsiteX6" fmla="*/ 150852 w 847514"/>
                <a:gd name="connsiteY6" fmla="*/ 87768 h 181022"/>
                <a:gd name="connsiteX7" fmla="*/ 164566 w 847514"/>
                <a:gd name="connsiteY7" fmla="*/ 74054 h 181022"/>
                <a:gd name="connsiteX8" fmla="*/ 150852 w 847514"/>
                <a:gd name="connsiteY8" fmla="*/ 60341 h 181022"/>
                <a:gd name="connsiteX9" fmla="*/ 134395 w 847514"/>
                <a:gd name="connsiteY9" fmla="*/ 43884 h 181022"/>
                <a:gd name="connsiteX10" fmla="*/ 134395 w 847514"/>
                <a:gd name="connsiteY10" fmla="*/ 0 h 181022"/>
                <a:gd name="connsiteX11" fmla="*/ 644550 w 847514"/>
                <a:gd name="connsiteY11" fmla="*/ 0 h 181022"/>
                <a:gd name="connsiteX12" fmla="*/ 644550 w 847514"/>
                <a:gd name="connsiteY12" fmla="*/ 43884 h 181022"/>
                <a:gd name="connsiteX13" fmla="*/ 688435 w 847514"/>
                <a:gd name="connsiteY13" fmla="*/ 87768 h 181022"/>
                <a:gd name="connsiteX14" fmla="*/ 702149 w 847514"/>
                <a:gd name="connsiteY14" fmla="*/ 74054 h 181022"/>
                <a:gd name="connsiteX15" fmla="*/ 688435 w 847514"/>
                <a:gd name="connsiteY15" fmla="*/ 60341 h 181022"/>
                <a:gd name="connsiteX16" fmla="*/ 671978 w 847514"/>
                <a:gd name="connsiteY16" fmla="*/ 43884 h 181022"/>
                <a:gd name="connsiteX17" fmla="*/ 671978 w 847514"/>
                <a:gd name="connsiteY17" fmla="*/ 0 h 181022"/>
                <a:gd name="connsiteX18" fmla="*/ 803631 w 847514"/>
                <a:gd name="connsiteY18" fmla="*/ 0 h 181022"/>
                <a:gd name="connsiteX19" fmla="*/ 847515 w 847514"/>
                <a:gd name="connsiteY19" fmla="*/ 43884 h 181022"/>
                <a:gd name="connsiteX20" fmla="*/ 847515 w 847514"/>
                <a:gd name="connsiteY20" fmla="*/ 181022 h 181022"/>
                <a:gd name="connsiteX21" fmla="*/ 213936 w 847514"/>
                <a:gd name="connsiteY21" fmla="*/ 181022 h 18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7514" h="181022">
                  <a:moveTo>
                    <a:pt x="161823" y="181022"/>
                  </a:moveTo>
                  <a:lnTo>
                    <a:pt x="0" y="181022"/>
                  </a:lnTo>
                  <a:lnTo>
                    <a:pt x="0" y="43884"/>
                  </a:lnTo>
                  <a:cubicBezTo>
                    <a:pt x="0" y="19199"/>
                    <a:pt x="19199" y="0"/>
                    <a:pt x="43884" y="0"/>
                  </a:cubicBezTo>
                  <a:lnTo>
                    <a:pt x="106968" y="0"/>
                  </a:lnTo>
                  <a:lnTo>
                    <a:pt x="106968" y="43884"/>
                  </a:lnTo>
                  <a:cubicBezTo>
                    <a:pt x="106968" y="68569"/>
                    <a:pt x="126167" y="87768"/>
                    <a:pt x="150852" y="87768"/>
                  </a:cubicBezTo>
                  <a:cubicBezTo>
                    <a:pt x="159080" y="87768"/>
                    <a:pt x="164566" y="82283"/>
                    <a:pt x="164566" y="74054"/>
                  </a:cubicBezTo>
                  <a:cubicBezTo>
                    <a:pt x="164566" y="65826"/>
                    <a:pt x="159080" y="60341"/>
                    <a:pt x="150852" y="60341"/>
                  </a:cubicBezTo>
                  <a:cubicBezTo>
                    <a:pt x="142623" y="60341"/>
                    <a:pt x="134395" y="52112"/>
                    <a:pt x="134395" y="43884"/>
                  </a:cubicBezTo>
                  <a:lnTo>
                    <a:pt x="134395" y="0"/>
                  </a:lnTo>
                  <a:lnTo>
                    <a:pt x="644550" y="0"/>
                  </a:lnTo>
                  <a:lnTo>
                    <a:pt x="644550" y="43884"/>
                  </a:lnTo>
                  <a:cubicBezTo>
                    <a:pt x="644550" y="68569"/>
                    <a:pt x="663749" y="87768"/>
                    <a:pt x="688435" y="87768"/>
                  </a:cubicBezTo>
                  <a:cubicBezTo>
                    <a:pt x="696663" y="87768"/>
                    <a:pt x="702149" y="82283"/>
                    <a:pt x="702149" y="74054"/>
                  </a:cubicBezTo>
                  <a:cubicBezTo>
                    <a:pt x="702149" y="65826"/>
                    <a:pt x="696663" y="60341"/>
                    <a:pt x="688435" y="60341"/>
                  </a:cubicBezTo>
                  <a:cubicBezTo>
                    <a:pt x="680206" y="60341"/>
                    <a:pt x="671978" y="52112"/>
                    <a:pt x="671978" y="43884"/>
                  </a:cubicBezTo>
                  <a:lnTo>
                    <a:pt x="671978" y="0"/>
                  </a:lnTo>
                  <a:lnTo>
                    <a:pt x="803631" y="0"/>
                  </a:lnTo>
                  <a:cubicBezTo>
                    <a:pt x="828315" y="0"/>
                    <a:pt x="847515" y="19199"/>
                    <a:pt x="847515" y="43884"/>
                  </a:cubicBezTo>
                  <a:lnTo>
                    <a:pt x="847515" y="181022"/>
                  </a:lnTo>
                  <a:lnTo>
                    <a:pt x="213936" y="181022"/>
                  </a:lnTo>
                </a:path>
              </a:pathLst>
            </a:custGeom>
            <a:solidFill>
              <a:srgbClr val="ED8623"/>
            </a:solidFill>
            <a:ln w="27426" cap="flat">
              <a:noFill/>
              <a:prstDash val="solid"/>
              <a:miter/>
            </a:ln>
          </p:spPr>
          <p:txBody>
            <a:bodyPr rtlCol="0" anchor="ctr"/>
            <a:lstStyle/>
            <a:p>
              <a:endParaRPr lang="en-US" dirty="0"/>
            </a:p>
          </p:txBody>
        </p:sp>
        <p:sp>
          <p:nvSpPr>
            <p:cNvPr id="116" name="Freeform 1287">
              <a:extLst>
                <a:ext uri="{FF2B5EF4-FFF2-40B4-BE49-F238E27FC236}">
                  <a16:creationId xmlns:a16="http://schemas.microsoft.com/office/drawing/2014/main" id="{DF5E7787-F98F-B6EF-D764-6B56C5AFAAC0}"/>
                </a:ext>
              </a:extLst>
            </p:cNvPr>
            <p:cNvSpPr/>
            <p:nvPr/>
          </p:nvSpPr>
          <p:spPr>
            <a:xfrm>
              <a:off x="6581549" y="3720971"/>
              <a:ext cx="910599" cy="1009336"/>
            </a:xfrm>
            <a:custGeom>
              <a:avLst/>
              <a:gdLst>
                <a:gd name="connsiteX0" fmla="*/ 715862 w 910599"/>
                <a:gd name="connsiteY0" fmla="*/ 496440 h 1009336"/>
                <a:gd name="connsiteX1" fmla="*/ 787175 w 910599"/>
                <a:gd name="connsiteY1" fmla="*/ 496440 h 1009336"/>
                <a:gd name="connsiteX2" fmla="*/ 817345 w 910599"/>
                <a:gd name="connsiteY2" fmla="*/ 466270 h 1009336"/>
                <a:gd name="connsiteX3" fmla="*/ 817345 w 910599"/>
                <a:gd name="connsiteY3" fmla="*/ 394958 h 1009336"/>
                <a:gd name="connsiteX4" fmla="*/ 787175 w 910599"/>
                <a:gd name="connsiteY4" fmla="*/ 364787 h 1009336"/>
                <a:gd name="connsiteX5" fmla="*/ 715862 w 910599"/>
                <a:gd name="connsiteY5" fmla="*/ 364787 h 1009336"/>
                <a:gd name="connsiteX6" fmla="*/ 685692 w 910599"/>
                <a:gd name="connsiteY6" fmla="*/ 394958 h 1009336"/>
                <a:gd name="connsiteX7" fmla="*/ 685692 w 910599"/>
                <a:gd name="connsiteY7" fmla="*/ 466270 h 1009336"/>
                <a:gd name="connsiteX8" fmla="*/ 715862 w 910599"/>
                <a:gd name="connsiteY8" fmla="*/ 496440 h 1009336"/>
                <a:gd name="connsiteX9" fmla="*/ 715862 w 910599"/>
                <a:gd name="connsiteY9" fmla="*/ 397701 h 1009336"/>
                <a:gd name="connsiteX10" fmla="*/ 784432 w 910599"/>
                <a:gd name="connsiteY10" fmla="*/ 397701 h 1009336"/>
                <a:gd name="connsiteX11" fmla="*/ 784432 w 910599"/>
                <a:gd name="connsiteY11" fmla="*/ 466270 h 1009336"/>
                <a:gd name="connsiteX12" fmla="*/ 715862 w 910599"/>
                <a:gd name="connsiteY12" fmla="*/ 466270 h 1009336"/>
                <a:gd name="connsiteX13" fmla="*/ 715862 w 910599"/>
                <a:gd name="connsiteY13" fmla="*/ 397701 h 1009336"/>
                <a:gd name="connsiteX14" fmla="*/ 715862 w 910599"/>
                <a:gd name="connsiteY14" fmla="*/ 685691 h 1009336"/>
                <a:gd name="connsiteX15" fmla="*/ 787175 w 910599"/>
                <a:gd name="connsiteY15" fmla="*/ 685691 h 1009336"/>
                <a:gd name="connsiteX16" fmla="*/ 817345 w 910599"/>
                <a:gd name="connsiteY16" fmla="*/ 655520 h 1009336"/>
                <a:gd name="connsiteX17" fmla="*/ 817345 w 910599"/>
                <a:gd name="connsiteY17" fmla="*/ 584208 h 1009336"/>
                <a:gd name="connsiteX18" fmla="*/ 787175 w 910599"/>
                <a:gd name="connsiteY18" fmla="*/ 554038 h 1009336"/>
                <a:gd name="connsiteX19" fmla="*/ 715862 w 910599"/>
                <a:gd name="connsiteY19" fmla="*/ 554038 h 1009336"/>
                <a:gd name="connsiteX20" fmla="*/ 685692 w 910599"/>
                <a:gd name="connsiteY20" fmla="*/ 584208 h 1009336"/>
                <a:gd name="connsiteX21" fmla="*/ 685692 w 910599"/>
                <a:gd name="connsiteY21" fmla="*/ 655520 h 1009336"/>
                <a:gd name="connsiteX22" fmla="*/ 715862 w 910599"/>
                <a:gd name="connsiteY22" fmla="*/ 685691 h 1009336"/>
                <a:gd name="connsiteX23" fmla="*/ 715862 w 910599"/>
                <a:gd name="connsiteY23" fmla="*/ 586951 h 1009336"/>
                <a:gd name="connsiteX24" fmla="*/ 784432 w 910599"/>
                <a:gd name="connsiteY24" fmla="*/ 586951 h 1009336"/>
                <a:gd name="connsiteX25" fmla="*/ 784432 w 910599"/>
                <a:gd name="connsiteY25" fmla="*/ 655520 h 1009336"/>
                <a:gd name="connsiteX26" fmla="*/ 715862 w 910599"/>
                <a:gd name="connsiteY26" fmla="*/ 655520 h 1009336"/>
                <a:gd name="connsiteX27" fmla="*/ 715862 w 910599"/>
                <a:gd name="connsiteY27" fmla="*/ 586951 h 1009336"/>
                <a:gd name="connsiteX28" fmla="*/ 512898 w 910599"/>
                <a:gd name="connsiteY28" fmla="*/ 496440 h 1009336"/>
                <a:gd name="connsiteX29" fmla="*/ 584210 w 910599"/>
                <a:gd name="connsiteY29" fmla="*/ 496440 h 1009336"/>
                <a:gd name="connsiteX30" fmla="*/ 614380 w 910599"/>
                <a:gd name="connsiteY30" fmla="*/ 466270 h 1009336"/>
                <a:gd name="connsiteX31" fmla="*/ 614380 w 910599"/>
                <a:gd name="connsiteY31" fmla="*/ 394958 h 1009336"/>
                <a:gd name="connsiteX32" fmla="*/ 584210 w 910599"/>
                <a:gd name="connsiteY32" fmla="*/ 364787 h 1009336"/>
                <a:gd name="connsiteX33" fmla="*/ 512898 w 910599"/>
                <a:gd name="connsiteY33" fmla="*/ 364787 h 1009336"/>
                <a:gd name="connsiteX34" fmla="*/ 482727 w 910599"/>
                <a:gd name="connsiteY34" fmla="*/ 394958 h 1009336"/>
                <a:gd name="connsiteX35" fmla="*/ 482727 w 910599"/>
                <a:gd name="connsiteY35" fmla="*/ 466270 h 1009336"/>
                <a:gd name="connsiteX36" fmla="*/ 512898 w 910599"/>
                <a:gd name="connsiteY36" fmla="*/ 496440 h 1009336"/>
                <a:gd name="connsiteX37" fmla="*/ 512898 w 910599"/>
                <a:gd name="connsiteY37" fmla="*/ 397701 h 1009336"/>
                <a:gd name="connsiteX38" fmla="*/ 581467 w 910599"/>
                <a:gd name="connsiteY38" fmla="*/ 397701 h 1009336"/>
                <a:gd name="connsiteX39" fmla="*/ 581467 w 910599"/>
                <a:gd name="connsiteY39" fmla="*/ 466270 h 1009336"/>
                <a:gd name="connsiteX40" fmla="*/ 512898 w 910599"/>
                <a:gd name="connsiteY40" fmla="*/ 466270 h 1009336"/>
                <a:gd name="connsiteX41" fmla="*/ 512898 w 910599"/>
                <a:gd name="connsiteY41" fmla="*/ 397701 h 1009336"/>
                <a:gd name="connsiteX42" fmla="*/ 181023 w 910599"/>
                <a:gd name="connsiteY42" fmla="*/ 735060 h 1009336"/>
                <a:gd name="connsiteX43" fmla="*/ 109711 w 910599"/>
                <a:gd name="connsiteY43" fmla="*/ 735060 h 1009336"/>
                <a:gd name="connsiteX44" fmla="*/ 79540 w 910599"/>
                <a:gd name="connsiteY44" fmla="*/ 765231 h 1009336"/>
                <a:gd name="connsiteX45" fmla="*/ 79540 w 910599"/>
                <a:gd name="connsiteY45" fmla="*/ 836542 h 1009336"/>
                <a:gd name="connsiteX46" fmla="*/ 109711 w 910599"/>
                <a:gd name="connsiteY46" fmla="*/ 866713 h 1009336"/>
                <a:gd name="connsiteX47" fmla="*/ 181023 w 910599"/>
                <a:gd name="connsiteY47" fmla="*/ 866713 h 1009336"/>
                <a:gd name="connsiteX48" fmla="*/ 211193 w 910599"/>
                <a:gd name="connsiteY48" fmla="*/ 836542 h 1009336"/>
                <a:gd name="connsiteX49" fmla="*/ 211193 w 910599"/>
                <a:gd name="connsiteY49" fmla="*/ 765231 h 1009336"/>
                <a:gd name="connsiteX50" fmla="*/ 181023 w 910599"/>
                <a:gd name="connsiteY50" fmla="*/ 735060 h 1009336"/>
                <a:gd name="connsiteX51" fmla="*/ 181023 w 910599"/>
                <a:gd name="connsiteY51" fmla="*/ 833800 h 1009336"/>
                <a:gd name="connsiteX52" fmla="*/ 112454 w 910599"/>
                <a:gd name="connsiteY52" fmla="*/ 833800 h 1009336"/>
                <a:gd name="connsiteX53" fmla="*/ 112454 w 910599"/>
                <a:gd name="connsiteY53" fmla="*/ 765231 h 1009336"/>
                <a:gd name="connsiteX54" fmla="*/ 181023 w 910599"/>
                <a:gd name="connsiteY54" fmla="*/ 765231 h 1009336"/>
                <a:gd name="connsiteX55" fmla="*/ 181023 w 910599"/>
                <a:gd name="connsiteY55" fmla="*/ 833800 h 1009336"/>
                <a:gd name="connsiteX56" fmla="*/ 181023 w 910599"/>
                <a:gd name="connsiteY56" fmla="*/ 367530 h 1009336"/>
                <a:gd name="connsiteX57" fmla="*/ 109711 w 910599"/>
                <a:gd name="connsiteY57" fmla="*/ 367530 h 1009336"/>
                <a:gd name="connsiteX58" fmla="*/ 79540 w 910599"/>
                <a:gd name="connsiteY58" fmla="*/ 397701 h 1009336"/>
                <a:gd name="connsiteX59" fmla="*/ 79540 w 910599"/>
                <a:gd name="connsiteY59" fmla="*/ 469013 h 1009336"/>
                <a:gd name="connsiteX60" fmla="*/ 109711 w 910599"/>
                <a:gd name="connsiteY60" fmla="*/ 499183 h 1009336"/>
                <a:gd name="connsiteX61" fmla="*/ 181023 w 910599"/>
                <a:gd name="connsiteY61" fmla="*/ 499183 h 1009336"/>
                <a:gd name="connsiteX62" fmla="*/ 211193 w 910599"/>
                <a:gd name="connsiteY62" fmla="*/ 469013 h 1009336"/>
                <a:gd name="connsiteX63" fmla="*/ 211193 w 910599"/>
                <a:gd name="connsiteY63" fmla="*/ 397701 h 1009336"/>
                <a:gd name="connsiteX64" fmla="*/ 181023 w 910599"/>
                <a:gd name="connsiteY64" fmla="*/ 367530 h 1009336"/>
                <a:gd name="connsiteX65" fmla="*/ 181023 w 910599"/>
                <a:gd name="connsiteY65" fmla="*/ 466270 h 1009336"/>
                <a:gd name="connsiteX66" fmla="*/ 112454 w 910599"/>
                <a:gd name="connsiteY66" fmla="*/ 466270 h 1009336"/>
                <a:gd name="connsiteX67" fmla="*/ 112454 w 910599"/>
                <a:gd name="connsiteY67" fmla="*/ 397701 h 1009336"/>
                <a:gd name="connsiteX68" fmla="*/ 181023 w 910599"/>
                <a:gd name="connsiteY68" fmla="*/ 397701 h 1009336"/>
                <a:gd name="connsiteX69" fmla="*/ 181023 w 910599"/>
                <a:gd name="connsiteY69" fmla="*/ 466270 h 1009336"/>
                <a:gd name="connsiteX70" fmla="*/ 512898 w 910599"/>
                <a:gd name="connsiteY70" fmla="*/ 680205 h 1009336"/>
                <a:gd name="connsiteX71" fmla="*/ 584210 w 910599"/>
                <a:gd name="connsiteY71" fmla="*/ 680205 h 1009336"/>
                <a:gd name="connsiteX72" fmla="*/ 614380 w 910599"/>
                <a:gd name="connsiteY72" fmla="*/ 650035 h 1009336"/>
                <a:gd name="connsiteX73" fmla="*/ 614380 w 910599"/>
                <a:gd name="connsiteY73" fmla="*/ 578723 h 1009336"/>
                <a:gd name="connsiteX74" fmla="*/ 584210 w 910599"/>
                <a:gd name="connsiteY74" fmla="*/ 548552 h 1009336"/>
                <a:gd name="connsiteX75" fmla="*/ 512898 w 910599"/>
                <a:gd name="connsiteY75" fmla="*/ 548552 h 1009336"/>
                <a:gd name="connsiteX76" fmla="*/ 482727 w 910599"/>
                <a:gd name="connsiteY76" fmla="*/ 578723 h 1009336"/>
                <a:gd name="connsiteX77" fmla="*/ 482727 w 910599"/>
                <a:gd name="connsiteY77" fmla="*/ 650035 h 1009336"/>
                <a:gd name="connsiteX78" fmla="*/ 512898 w 910599"/>
                <a:gd name="connsiteY78" fmla="*/ 680205 h 1009336"/>
                <a:gd name="connsiteX79" fmla="*/ 512898 w 910599"/>
                <a:gd name="connsiteY79" fmla="*/ 581466 h 1009336"/>
                <a:gd name="connsiteX80" fmla="*/ 581467 w 910599"/>
                <a:gd name="connsiteY80" fmla="*/ 581466 h 1009336"/>
                <a:gd name="connsiteX81" fmla="*/ 581467 w 910599"/>
                <a:gd name="connsiteY81" fmla="*/ 650035 h 1009336"/>
                <a:gd name="connsiteX82" fmla="*/ 512898 w 910599"/>
                <a:gd name="connsiteY82" fmla="*/ 650035 h 1009336"/>
                <a:gd name="connsiteX83" fmla="*/ 512898 w 910599"/>
                <a:gd name="connsiteY83" fmla="*/ 581466 h 1009336"/>
                <a:gd name="connsiteX84" fmla="*/ 828316 w 910599"/>
                <a:gd name="connsiteY84" fmla="*/ 65827 h 1009336"/>
                <a:gd name="connsiteX85" fmla="*/ 765232 w 910599"/>
                <a:gd name="connsiteY85" fmla="*/ 65827 h 1009336"/>
                <a:gd name="connsiteX86" fmla="*/ 765232 w 910599"/>
                <a:gd name="connsiteY86" fmla="*/ 43884 h 1009336"/>
                <a:gd name="connsiteX87" fmla="*/ 721348 w 910599"/>
                <a:gd name="connsiteY87" fmla="*/ 0 h 1009336"/>
                <a:gd name="connsiteX88" fmla="*/ 715862 w 910599"/>
                <a:gd name="connsiteY88" fmla="*/ 0 h 1009336"/>
                <a:gd name="connsiteX89" fmla="*/ 671978 w 910599"/>
                <a:gd name="connsiteY89" fmla="*/ 43884 h 1009336"/>
                <a:gd name="connsiteX90" fmla="*/ 671978 w 910599"/>
                <a:gd name="connsiteY90" fmla="*/ 65827 h 1009336"/>
                <a:gd name="connsiteX91" fmla="*/ 230392 w 910599"/>
                <a:gd name="connsiteY91" fmla="*/ 65827 h 1009336"/>
                <a:gd name="connsiteX92" fmla="*/ 230392 w 910599"/>
                <a:gd name="connsiteY92" fmla="*/ 43884 h 1009336"/>
                <a:gd name="connsiteX93" fmla="*/ 186509 w 910599"/>
                <a:gd name="connsiteY93" fmla="*/ 0 h 1009336"/>
                <a:gd name="connsiteX94" fmla="*/ 181023 w 910599"/>
                <a:gd name="connsiteY94" fmla="*/ 0 h 1009336"/>
                <a:gd name="connsiteX95" fmla="*/ 137138 w 910599"/>
                <a:gd name="connsiteY95" fmla="*/ 43884 h 1009336"/>
                <a:gd name="connsiteX96" fmla="*/ 137138 w 910599"/>
                <a:gd name="connsiteY96" fmla="*/ 65827 h 1009336"/>
                <a:gd name="connsiteX97" fmla="*/ 74055 w 910599"/>
                <a:gd name="connsiteY97" fmla="*/ 65827 h 1009336"/>
                <a:gd name="connsiteX98" fmla="*/ 0 w 910599"/>
                <a:gd name="connsiteY98" fmla="*/ 139881 h 1009336"/>
                <a:gd name="connsiteX99" fmla="*/ 0 w 910599"/>
                <a:gd name="connsiteY99" fmla="*/ 935282 h 1009336"/>
                <a:gd name="connsiteX100" fmla="*/ 74055 w 910599"/>
                <a:gd name="connsiteY100" fmla="*/ 1009337 h 1009336"/>
                <a:gd name="connsiteX101" fmla="*/ 836544 w 910599"/>
                <a:gd name="connsiteY101" fmla="*/ 1009337 h 1009336"/>
                <a:gd name="connsiteX102" fmla="*/ 910599 w 910599"/>
                <a:gd name="connsiteY102" fmla="*/ 935282 h 1009336"/>
                <a:gd name="connsiteX103" fmla="*/ 910599 w 910599"/>
                <a:gd name="connsiteY103" fmla="*/ 139881 h 1009336"/>
                <a:gd name="connsiteX104" fmla="*/ 828316 w 910599"/>
                <a:gd name="connsiteY104" fmla="*/ 65827 h 1009336"/>
                <a:gd name="connsiteX105" fmla="*/ 828316 w 910599"/>
                <a:gd name="connsiteY105" fmla="*/ 65827 h 1009336"/>
                <a:gd name="connsiteX106" fmla="*/ 699406 w 910599"/>
                <a:gd name="connsiteY106" fmla="*/ 43884 h 1009336"/>
                <a:gd name="connsiteX107" fmla="*/ 715862 w 910599"/>
                <a:gd name="connsiteY107" fmla="*/ 27428 h 1009336"/>
                <a:gd name="connsiteX108" fmla="*/ 721348 w 910599"/>
                <a:gd name="connsiteY108" fmla="*/ 27428 h 1009336"/>
                <a:gd name="connsiteX109" fmla="*/ 737804 w 910599"/>
                <a:gd name="connsiteY109" fmla="*/ 43884 h 1009336"/>
                <a:gd name="connsiteX110" fmla="*/ 737804 w 910599"/>
                <a:gd name="connsiteY110" fmla="*/ 65827 h 1009336"/>
                <a:gd name="connsiteX111" fmla="*/ 699406 w 910599"/>
                <a:gd name="connsiteY111" fmla="*/ 65827 h 1009336"/>
                <a:gd name="connsiteX112" fmla="*/ 699406 w 910599"/>
                <a:gd name="connsiteY112" fmla="*/ 43884 h 1009336"/>
                <a:gd name="connsiteX113" fmla="*/ 159081 w 910599"/>
                <a:gd name="connsiteY113" fmla="*/ 43884 h 1009336"/>
                <a:gd name="connsiteX114" fmla="*/ 175537 w 910599"/>
                <a:gd name="connsiteY114" fmla="*/ 27428 h 1009336"/>
                <a:gd name="connsiteX115" fmla="*/ 181023 w 910599"/>
                <a:gd name="connsiteY115" fmla="*/ 27428 h 1009336"/>
                <a:gd name="connsiteX116" fmla="*/ 197480 w 910599"/>
                <a:gd name="connsiteY116" fmla="*/ 43884 h 1009336"/>
                <a:gd name="connsiteX117" fmla="*/ 197480 w 910599"/>
                <a:gd name="connsiteY117" fmla="*/ 65827 h 1009336"/>
                <a:gd name="connsiteX118" fmla="*/ 159081 w 910599"/>
                <a:gd name="connsiteY118" fmla="*/ 65827 h 1009336"/>
                <a:gd name="connsiteX119" fmla="*/ 159081 w 910599"/>
                <a:gd name="connsiteY119" fmla="*/ 43884 h 1009336"/>
                <a:gd name="connsiteX120" fmla="*/ 159081 w 910599"/>
                <a:gd name="connsiteY120" fmla="*/ 43884 h 1009336"/>
                <a:gd name="connsiteX121" fmla="*/ 874943 w 910599"/>
                <a:gd name="connsiteY121" fmla="*/ 938025 h 1009336"/>
                <a:gd name="connsiteX122" fmla="*/ 831059 w 910599"/>
                <a:gd name="connsiteY122" fmla="*/ 981909 h 1009336"/>
                <a:gd name="connsiteX123" fmla="*/ 68569 w 910599"/>
                <a:gd name="connsiteY123" fmla="*/ 981909 h 1009336"/>
                <a:gd name="connsiteX124" fmla="*/ 24685 w 910599"/>
                <a:gd name="connsiteY124" fmla="*/ 938025 h 1009336"/>
                <a:gd name="connsiteX125" fmla="*/ 24685 w 910599"/>
                <a:gd name="connsiteY125" fmla="*/ 938025 h 1009336"/>
                <a:gd name="connsiteX126" fmla="*/ 68569 w 910599"/>
                <a:gd name="connsiteY126" fmla="*/ 951738 h 1009336"/>
                <a:gd name="connsiteX127" fmla="*/ 669235 w 910599"/>
                <a:gd name="connsiteY127" fmla="*/ 951738 h 1009336"/>
                <a:gd name="connsiteX128" fmla="*/ 721348 w 910599"/>
                <a:gd name="connsiteY128" fmla="*/ 929797 h 1009336"/>
                <a:gd name="connsiteX129" fmla="*/ 874943 w 910599"/>
                <a:gd name="connsiteY129" fmla="*/ 776202 h 1009336"/>
                <a:gd name="connsiteX130" fmla="*/ 874943 w 910599"/>
                <a:gd name="connsiteY130" fmla="*/ 938025 h 1009336"/>
                <a:gd name="connsiteX131" fmla="*/ 704892 w 910599"/>
                <a:gd name="connsiteY131" fmla="*/ 905112 h 1009336"/>
                <a:gd name="connsiteX132" fmla="*/ 707635 w 910599"/>
                <a:gd name="connsiteY132" fmla="*/ 891398 h 1009336"/>
                <a:gd name="connsiteX133" fmla="*/ 707635 w 910599"/>
                <a:gd name="connsiteY133" fmla="*/ 789916 h 1009336"/>
                <a:gd name="connsiteX134" fmla="*/ 740547 w 910599"/>
                <a:gd name="connsiteY134" fmla="*/ 757003 h 1009336"/>
                <a:gd name="connsiteX135" fmla="*/ 839287 w 910599"/>
                <a:gd name="connsiteY135" fmla="*/ 757003 h 1009336"/>
                <a:gd name="connsiteX136" fmla="*/ 853001 w 910599"/>
                <a:gd name="connsiteY136" fmla="*/ 754260 h 1009336"/>
                <a:gd name="connsiteX137" fmla="*/ 704892 w 910599"/>
                <a:gd name="connsiteY137" fmla="*/ 905112 h 1009336"/>
                <a:gd name="connsiteX138" fmla="*/ 874943 w 910599"/>
                <a:gd name="connsiteY138" fmla="*/ 279762 h 1009336"/>
                <a:gd name="connsiteX139" fmla="*/ 241364 w 910599"/>
                <a:gd name="connsiteY139" fmla="*/ 279762 h 1009336"/>
                <a:gd name="connsiteX140" fmla="*/ 227650 w 910599"/>
                <a:gd name="connsiteY140" fmla="*/ 293475 h 1009336"/>
                <a:gd name="connsiteX141" fmla="*/ 241364 w 910599"/>
                <a:gd name="connsiteY141" fmla="*/ 307189 h 1009336"/>
                <a:gd name="connsiteX142" fmla="*/ 874943 w 910599"/>
                <a:gd name="connsiteY142" fmla="*/ 307189 h 1009336"/>
                <a:gd name="connsiteX143" fmla="*/ 874943 w 910599"/>
                <a:gd name="connsiteY143" fmla="*/ 691176 h 1009336"/>
                <a:gd name="connsiteX144" fmla="*/ 842030 w 910599"/>
                <a:gd name="connsiteY144" fmla="*/ 724089 h 1009336"/>
                <a:gd name="connsiteX145" fmla="*/ 743290 w 910599"/>
                <a:gd name="connsiteY145" fmla="*/ 724089 h 1009336"/>
                <a:gd name="connsiteX146" fmla="*/ 680207 w 910599"/>
                <a:gd name="connsiteY146" fmla="*/ 787173 h 1009336"/>
                <a:gd name="connsiteX147" fmla="*/ 680207 w 910599"/>
                <a:gd name="connsiteY147" fmla="*/ 885912 h 1009336"/>
                <a:gd name="connsiteX148" fmla="*/ 647293 w 910599"/>
                <a:gd name="connsiteY148" fmla="*/ 918825 h 1009336"/>
                <a:gd name="connsiteX149" fmla="*/ 71312 w 910599"/>
                <a:gd name="connsiteY149" fmla="*/ 918825 h 1009336"/>
                <a:gd name="connsiteX150" fmla="*/ 27428 w 910599"/>
                <a:gd name="connsiteY150" fmla="*/ 874941 h 1009336"/>
                <a:gd name="connsiteX151" fmla="*/ 27428 w 910599"/>
                <a:gd name="connsiteY151" fmla="*/ 304447 h 1009336"/>
                <a:gd name="connsiteX152" fmla="*/ 189251 w 910599"/>
                <a:gd name="connsiteY152" fmla="*/ 304447 h 1009336"/>
                <a:gd name="connsiteX153" fmla="*/ 202965 w 910599"/>
                <a:gd name="connsiteY153" fmla="*/ 290733 h 1009336"/>
                <a:gd name="connsiteX154" fmla="*/ 189251 w 910599"/>
                <a:gd name="connsiteY154" fmla="*/ 277019 h 1009336"/>
                <a:gd name="connsiteX155" fmla="*/ 27428 w 910599"/>
                <a:gd name="connsiteY155" fmla="*/ 277019 h 1009336"/>
                <a:gd name="connsiteX156" fmla="*/ 27428 w 910599"/>
                <a:gd name="connsiteY156" fmla="*/ 139881 h 1009336"/>
                <a:gd name="connsiteX157" fmla="*/ 71312 w 910599"/>
                <a:gd name="connsiteY157" fmla="*/ 95997 h 1009336"/>
                <a:gd name="connsiteX158" fmla="*/ 134395 w 910599"/>
                <a:gd name="connsiteY158" fmla="*/ 95997 h 1009336"/>
                <a:gd name="connsiteX159" fmla="*/ 134395 w 910599"/>
                <a:gd name="connsiteY159" fmla="*/ 139881 h 1009336"/>
                <a:gd name="connsiteX160" fmla="*/ 178280 w 910599"/>
                <a:gd name="connsiteY160" fmla="*/ 183765 h 1009336"/>
                <a:gd name="connsiteX161" fmla="*/ 191994 w 910599"/>
                <a:gd name="connsiteY161" fmla="*/ 170051 h 1009336"/>
                <a:gd name="connsiteX162" fmla="*/ 178280 w 910599"/>
                <a:gd name="connsiteY162" fmla="*/ 156337 h 1009336"/>
                <a:gd name="connsiteX163" fmla="*/ 161823 w 910599"/>
                <a:gd name="connsiteY163" fmla="*/ 139881 h 1009336"/>
                <a:gd name="connsiteX164" fmla="*/ 161823 w 910599"/>
                <a:gd name="connsiteY164" fmla="*/ 95997 h 1009336"/>
                <a:gd name="connsiteX165" fmla="*/ 671978 w 910599"/>
                <a:gd name="connsiteY165" fmla="*/ 95997 h 1009336"/>
                <a:gd name="connsiteX166" fmla="*/ 671978 w 910599"/>
                <a:gd name="connsiteY166" fmla="*/ 139881 h 1009336"/>
                <a:gd name="connsiteX167" fmla="*/ 715862 w 910599"/>
                <a:gd name="connsiteY167" fmla="*/ 183765 h 1009336"/>
                <a:gd name="connsiteX168" fmla="*/ 729576 w 910599"/>
                <a:gd name="connsiteY168" fmla="*/ 170051 h 1009336"/>
                <a:gd name="connsiteX169" fmla="*/ 715862 w 910599"/>
                <a:gd name="connsiteY169" fmla="*/ 156337 h 1009336"/>
                <a:gd name="connsiteX170" fmla="*/ 699406 w 910599"/>
                <a:gd name="connsiteY170" fmla="*/ 139881 h 1009336"/>
                <a:gd name="connsiteX171" fmla="*/ 699406 w 910599"/>
                <a:gd name="connsiteY171" fmla="*/ 95997 h 1009336"/>
                <a:gd name="connsiteX172" fmla="*/ 831059 w 910599"/>
                <a:gd name="connsiteY172" fmla="*/ 95997 h 1009336"/>
                <a:gd name="connsiteX173" fmla="*/ 874943 w 910599"/>
                <a:gd name="connsiteY173" fmla="*/ 139881 h 1009336"/>
                <a:gd name="connsiteX174" fmla="*/ 874943 w 910599"/>
                <a:gd name="connsiteY174" fmla="*/ 279762 h 1009336"/>
                <a:gd name="connsiteX175" fmla="*/ 181023 w 910599"/>
                <a:gd name="connsiteY175" fmla="*/ 551295 h 1009336"/>
                <a:gd name="connsiteX176" fmla="*/ 109711 w 910599"/>
                <a:gd name="connsiteY176" fmla="*/ 551295 h 1009336"/>
                <a:gd name="connsiteX177" fmla="*/ 79540 w 910599"/>
                <a:gd name="connsiteY177" fmla="*/ 581466 h 1009336"/>
                <a:gd name="connsiteX178" fmla="*/ 79540 w 910599"/>
                <a:gd name="connsiteY178" fmla="*/ 652778 h 1009336"/>
                <a:gd name="connsiteX179" fmla="*/ 109711 w 910599"/>
                <a:gd name="connsiteY179" fmla="*/ 682948 h 1009336"/>
                <a:gd name="connsiteX180" fmla="*/ 181023 w 910599"/>
                <a:gd name="connsiteY180" fmla="*/ 682948 h 1009336"/>
                <a:gd name="connsiteX181" fmla="*/ 211193 w 910599"/>
                <a:gd name="connsiteY181" fmla="*/ 652778 h 1009336"/>
                <a:gd name="connsiteX182" fmla="*/ 211193 w 910599"/>
                <a:gd name="connsiteY182" fmla="*/ 581466 h 1009336"/>
                <a:gd name="connsiteX183" fmla="*/ 181023 w 910599"/>
                <a:gd name="connsiteY183" fmla="*/ 551295 h 1009336"/>
                <a:gd name="connsiteX184" fmla="*/ 181023 w 910599"/>
                <a:gd name="connsiteY184" fmla="*/ 650035 h 1009336"/>
                <a:gd name="connsiteX185" fmla="*/ 112454 w 910599"/>
                <a:gd name="connsiteY185" fmla="*/ 650035 h 1009336"/>
                <a:gd name="connsiteX186" fmla="*/ 112454 w 910599"/>
                <a:gd name="connsiteY186" fmla="*/ 581466 h 1009336"/>
                <a:gd name="connsiteX187" fmla="*/ 181023 w 910599"/>
                <a:gd name="connsiteY187" fmla="*/ 581466 h 1009336"/>
                <a:gd name="connsiteX188" fmla="*/ 181023 w 910599"/>
                <a:gd name="connsiteY188" fmla="*/ 650035 h 1009336"/>
                <a:gd name="connsiteX189" fmla="*/ 312675 w 910599"/>
                <a:gd name="connsiteY189" fmla="*/ 496440 h 1009336"/>
                <a:gd name="connsiteX190" fmla="*/ 383987 w 910599"/>
                <a:gd name="connsiteY190" fmla="*/ 496440 h 1009336"/>
                <a:gd name="connsiteX191" fmla="*/ 414158 w 910599"/>
                <a:gd name="connsiteY191" fmla="*/ 466270 h 1009336"/>
                <a:gd name="connsiteX192" fmla="*/ 414158 w 910599"/>
                <a:gd name="connsiteY192" fmla="*/ 394958 h 1009336"/>
                <a:gd name="connsiteX193" fmla="*/ 383987 w 910599"/>
                <a:gd name="connsiteY193" fmla="*/ 364787 h 1009336"/>
                <a:gd name="connsiteX194" fmla="*/ 312675 w 910599"/>
                <a:gd name="connsiteY194" fmla="*/ 364787 h 1009336"/>
                <a:gd name="connsiteX195" fmla="*/ 282506 w 910599"/>
                <a:gd name="connsiteY195" fmla="*/ 394958 h 1009336"/>
                <a:gd name="connsiteX196" fmla="*/ 282506 w 910599"/>
                <a:gd name="connsiteY196" fmla="*/ 466270 h 1009336"/>
                <a:gd name="connsiteX197" fmla="*/ 312675 w 910599"/>
                <a:gd name="connsiteY197" fmla="*/ 496440 h 1009336"/>
                <a:gd name="connsiteX198" fmla="*/ 312675 w 910599"/>
                <a:gd name="connsiteY198" fmla="*/ 397701 h 1009336"/>
                <a:gd name="connsiteX199" fmla="*/ 381245 w 910599"/>
                <a:gd name="connsiteY199" fmla="*/ 397701 h 1009336"/>
                <a:gd name="connsiteX200" fmla="*/ 381245 w 910599"/>
                <a:gd name="connsiteY200" fmla="*/ 466270 h 1009336"/>
                <a:gd name="connsiteX201" fmla="*/ 312675 w 910599"/>
                <a:gd name="connsiteY201" fmla="*/ 466270 h 1009336"/>
                <a:gd name="connsiteX202" fmla="*/ 312675 w 910599"/>
                <a:gd name="connsiteY202" fmla="*/ 397701 h 1009336"/>
                <a:gd name="connsiteX203" fmla="*/ 512898 w 910599"/>
                <a:gd name="connsiteY203" fmla="*/ 833800 h 1009336"/>
                <a:gd name="connsiteX204" fmla="*/ 499184 w 910599"/>
                <a:gd name="connsiteY204" fmla="*/ 820086 h 1009336"/>
                <a:gd name="connsiteX205" fmla="*/ 485470 w 910599"/>
                <a:gd name="connsiteY205" fmla="*/ 833800 h 1009336"/>
                <a:gd name="connsiteX206" fmla="*/ 515641 w 910599"/>
                <a:gd name="connsiteY206" fmla="*/ 863970 h 1009336"/>
                <a:gd name="connsiteX207" fmla="*/ 586952 w 910599"/>
                <a:gd name="connsiteY207" fmla="*/ 863970 h 1009336"/>
                <a:gd name="connsiteX208" fmla="*/ 617123 w 910599"/>
                <a:gd name="connsiteY208" fmla="*/ 833800 h 1009336"/>
                <a:gd name="connsiteX209" fmla="*/ 617123 w 910599"/>
                <a:gd name="connsiteY209" fmla="*/ 762488 h 1009336"/>
                <a:gd name="connsiteX210" fmla="*/ 586952 w 910599"/>
                <a:gd name="connsiteY210" fmla="*/ 732317 h 1009336"/>
                <a:gd name="connsiteX211" fmla="*/ 515641 w 910599"/>
                <a:gd name="connsiteY211" fmla="*/ 732317 h 1009336"/>
                <a:gd name="connsiteX212" fmla="*/ 485470 w 910599"/>
                <a:gd name="connsiteY212" fmla="*/ 762488 h 1009336"/>
                <a:gd name="connsiteX213" fmla="*/ 485470 w 910599"/>
                <a:gd name="connsiteY213" fmla="*/ 781687 h 1009336"/>
                <a:gd name="connsiteX214" fmla="*/ 499184 w 910599"/>
                <a:gd name="connsiteY214" fmla="*/ 795401 h 1009336"/>
                <a:gd name="connsiteX215" fmla="*/ 512898 w 910599"/>
                <a:gd name="connsiteY215" fmla="*/ 781687 h 1009336"/>
                <a:gd name="connsiteX216" fmla="*/ 512898 w 910599"/>
                <a:gd name="connsiteY216" fmla="*/ 762488 h 1009336"/>
                <a:gd name="connsiteX217" fmla="*/ 581467 w 910599"/>
                <a:gd name="connsiteY217" fmla="*/ 762488 h 1009336"/>
                <a:gd name="connsiteX218" fmla="*/ 581467 w 910599"/>
                <a:gd name="connsiteY218" fmla="*/ 831057 h 1009336"/>
                <a:gd name="connsiteX219" fmla="*/ 512898 w 910599"/>
                <a:gd name="connsiteY219" fmla="*/ 831057 h 1009336"/>
                <a:gd name="connsiteX220" fmla="*/ 312675 w 910599"/>
                <a:gd name="connsiteY220" fmla="*/ 680205 h 1009336"/>
                <a:gd name="connsiteX221" fmla="*/ 383987 w 910599"/>
                <a:gd name="connsiteY221" fmla="*/ 680205 h 1009336"/>
                <a:gd name="connsiteX222" fmla="*/ 414158 w 910599"/>
                <a:gd name="connsiteY222" fmla="*/ 650035 h 1009336"/>
                <a:gd name="connsiteX223" fmla="*/ 414158 w 910599"/>
                <a:gd name="connsiteY223" fmla="*/ 578723 h 1009336"/>
                <a:gd name="connsiteX224" fmla="*/ 383987 w 910599"/>
                <a:gd name="connsiteY224" fmla="*/ 548552 h 1009336"/>
                <a:gd name="connsiteX225" fmla="*/ 312675 w 910599"/>
                <a:gd name="connsiteY225" fmla="*/ 548552 h 1009336"/>
                <a:gd name="connsiteX226" fmla="*/ 282506 w 910599"/>
                <a:gd name="connsiteY226" fmla="*/ 578723 h 1009336"/>
                <a:gd name="connsiteX227" fmla="*/ 282506 w 910599"/>
                <a:gd name="connsiteY227" fmla="*/ 650035 h 1009336"/>
                <a:gd name="connsiteX228" fmla="*/ 312675 w 910599"/>
                <a:gd name="connsiteY228" fmla="*/ 680205 h 1009336"/>
                <a:gd name="connsiteX229" fmla="*/ 312675 w 910599"/>
                <a:gd name="connsiteY229" fmla="*/ 581466 h 1009336"/>
                <a:gd name="connsiteX230" fmla="*/ 381245 w 910599"/>
                <a:gd name="connsiteY230" fmla="*/ 581466 h 1009336"/>
                <a:gd name="connsiteX231" fmla="*/ 381245 w 910599"/>
                <a:gd name="connsiteY231" fmla="*/ 650035 h 1009336"/>
                <a:gd name="connsiteX232" fmla="*/ 312675 w 910599"/>
                <a:gd name="connsiteY232" fmla="*/ 650035 h 1009336"/>
                <a:gd name="connsiteX233" fmla="*/ 312675 w 910599"/>
                <a:gd name="connsiteY233" fmla="*/ 581466 h 1009336"/>
                <a:gd name="connsiteX234" fmla="*/ 312675 w 910599"/>
                <a:gd name="connsiteY234" fmla="*/ 863970 h 1009336"/>
                <a:gd name="connsiteX235" fmla="*/ 383987 w 910599"/>
                <a:gd name="connsiteY235" fmla="*/ 863970 h 1009336"/>
                <a:gd name="connsiteX236" fmla="*/ 414158 w 910599"/>
                <a:gd name="connsiteY236" fmla="*/ 833800 h 1009336"/>
                <a:gd name="connsiteX237" fmla="*/ 414158 w 910599"/>
                <a:gd name="connsiteY237" fmla="*/ 762488 h 1009336"/>
                <a:gd name="connsiteX238" fmla="*/ 383987 w 910599"/>
                <a:gd name="connsiteY238" fmla="*/ 732317 h 1009336"/>
                <a:gd name="connsiteX239" fmla="*/ 312675 w 910599"/>
                <a:gd name="connsiteY239" fmla="*/ 732317 h 1009336"/>
                <a:gd name="connsiteX240" fmla="*/ 282506 w 910599"/>
                <a:gd name="connsiteY240" fmla="*/ 762488 h 1009336"/>
                <a:gd name="connsiteX241" fmla="*/ 282506 w 910599"/>
                <a:gd name="connsiteY241" fmla="*/ 833800 h 1009336"/>
                <a:gd name="connsiteX242" fmla="*/ 312675 w 910599"/>
                <a:gd name="connsiteY242" fmla="*/ 863970 h 1009336"/>
                <a:gd name="connsiteX243" fmla="*/ 312675 w 910599"/>
                <a:gd name="connsiteY243" fmla="*/ 765231 h 1009336"/>
                <a:gd name="connsiteX244" fmla="*/ 381245 w 910599"/>
                <a:gd name="connsiteY244" fmla="*/ 765231 h 1009336"/>
                <a:gd name="connsiteX245" fmla="*/ 381245 w 910599"/>
                <a:gd name="connsiteY245" fmla="*/ 833800 h 1009336"/>
                <a:gd name="connsiteX246" fmla="*/ 312675 w 910599"/>
                <a:gd name="connsiteY246" fmla="*/ 833800 h 1009336"/>
                <a:gd name="connsiteX247" fmla="*/ 312675 w 910599"/>
                <a:gd name="connsiteY247" fmla="*/ 765231 h 100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910599" h="1009336">
                  <a:moveTo>
                    <a:pt x="715862" y="496440"/>
                  </a:moveTo>
                  <a:lnTo>
                    <a:pt x="787175" y="496440"/>
                  </a:lnTo>
                  <a:cubicBezTo>
                    <a:pt x="803631" y="496440"/>
                    <a:pt x="817345" y="482726"/>
                    <a:pt x="817345" y="466270"/>
                  </a:cubicBezTo>
                  <a:lnTo>
                    <a:pt x="817345" y="394958"/>
                  </a:lnTo>
                  <a:cubicBezTo>
                    <a:pt x="817345" y="378501"/>
                    <a:pt x="803631" y="364787"/>
                    <a:pt x="787175" y="364787"/>
                  </a:cubicBezTo>
                  <a:lnTo>
                    <a:pt x="715862" y="364787"/>
                  </a:lnTo>
                  <a:cubicBezTo>
                    <a:pt x="699406" y="364787"/>
                    <a:pt x="685692" y="378501"/>
                    <a:pt x="685692" y="394958"/>
                  </a:cubicBezTo>
                  <a:lnTo>
                    <a:pt x="685692" y="466270"/>
                  </a:lnTo>
                  <a:cubicBezTo>
                    <a:pt x="685692" y="482726"/>
                    <a:pt x="699406" y="496440"/>
                    <a:pt x="715862" y="496440"/>
                  </a:cubicBezTo>
                  <a:close/>
                  <a:moveTo>
                    <a:pt x="715862" y="397701"/>
                  </a:moveTo>
                  <a:lnTo>
                    <a:pt x="784432" y="397701"/>
                  </a:lnTo>
                  <a:lnTo>
                    <a:pt x="784432" y="466270"/>
                  </a:lnTo>
                  <a:lnTo>
                    <a:pt x="715862" y="466270"/>
                  </a:lnTo>
                  <a:lnTo>
                    <a:pt x="715862" y="397701"/>
                  </a:lnTo>
                  <a:close/>
                  <a:moveTo>
                    <a:pt x="715862" y="685691"/>
                  </a:moveTo>
                  <a:lnTo>
                    <a:pt x="787175" y="685691"/>
                  </a:lnTo>
                  <a:cubicBezTo>
                    <a:pt x="803631" y="685691"/>
                    <a:pt x="817345" y="671977"/>
                    <a:pt x="817345" y="655520"/>
                  </a:cubicBezTo>
                  <a:lnTo>
                    <a:pt x="817345" y="584208"/>
                  </a:lnTo>
                  <a:cubicBezTo>
                    <a:pt x="817345" y="567752"/>
                    <a:pt x="803631" y="554038"/>
                    <a:pt x="787175" y="554038"/>
                  </a:cubicBezTo>
                  <a:lnTo>
                    <a:pt x="715862" y="554038"/>
                  </a:lnTo>
                  <a:cubicBezTo>
                    <a:pt x="699406" y="554038"/>
                    <a:pt x="685692" y="567752"/>
                    <a:pt x="685692" y="584208"/>
                  </a:cubicBezTo>
                  <a:lnTo>
                    <a:pt x="685692" y="655520"/>
                  </a:lnTo>
                  <a:cubicBezTo>
                    <a:pt x="685692" y="671977"/>
                    <a:pt x="699406" y="685691"/>
                    <a:pt x="715862" y="685691"/>
                  </a:cubicBezTo>
                  <a:close/>
                  <a:moveTo>
                    <a:pt x="715862" y="586951"/>
                  </a:moveTo>
                  <a:lnTo>
                    <a:pt x="784432" y="586951"/>
                  </a:lnTo>
                  <a:lnTo>
                    <a:pt x="784432" y="655520"/>
                  </a:lnTo>
                  <a:lnTo>
                    <a:pt x="715862" y="655520"/>
                  </a:lnTo>
                  <a:lnTo>
                    <a:pt x="715862" y="586951"/>
                  </a:lnTo>
                  <a:close/>
                  <a:moveTo>
                    <a:pt x="512898" y="496440"/>
                  </a:moveTo>
                  <a:lnTo>
                    <a:pt x="584210" y="496440"/>
                  </a:lnTo>
                  <a:cubicBezTo>
                    <a:pt x="600666" y="496440"/>
                    <a:pt x="614380" y="482726"/>
                    <a:pt x="614380" y="466270"/>
                  </a:cubicBezTo>
                  <a:lnTo>
                    <a:pt x="614380" y="394958"/>
                  </a:lnTo>
                  <a:cubicBezTo>
                    <a:pt x="614380" y="378501"/>
                    <a:pt x="600666" y="364787"/>
                    <a:pt x="584210" y="364787"/>
                  </a:cubicBezTo>
                  <a:lnTo>
                    <a:pt x="512898" y="364787"/>
                  </a:lnTo>
                  <a:cubicBezTo>
                    <a:pt x="496441" y="364787"/>
                    <a:pt x="482727" y="378501"/>
                    <a:pt x="482727" y="394958"/>
                  </a:cubicBezTo>
                  <a:lnTo>
                    <a:pt x="482727" y="466270"/>
                  </a:lnTo>
                  <a:cubicBezTo>
                    <a:pt x="482727" y="482726"/>
                    <a:pt x="496441" y="496440"/>
                    <a:pt x="512898" y="496440"/>
                  </a:cubicBezTo>
                  <a:close/>
                  <a:moveTo>
                    <a:pt x="512898" y="397701"/>
                  </a:moveTo>
                  <a:lnTo>
                    <a:pt x="581467" y="397701"/>
                  </a:lnTo>
                  <a:lnTo>
                    <a:pt x="581467" y="466270"/>
                  </a:lnTo>
                  <a:lnTo>
                    <a:pt x="512898" y="466270"/>
                  </a:lnTo>
                  <a:lnTo>
                    <a:pt x="512898" y="397701"/>
                  </a:lnTo>
                  <a:close/>
                  <a:moveTo>
                    <a:pt x="181023" y="735060"/>
                  </a:moveTo>
                  <a:lnTo>
                    <a:pt x="109711" y="735060"/>
                  </a:lnTo>
                  <a:cubicBezTo>
                    <a:pt x="93254" y="735060"/>
                    <a:pt x="79540" y="748774"/>
                    <a:pt x="79540" y="765231"/>
                  </a:cubicBezTo>
                  <a:lnTo>
                    <a:pt x="79540" y="836542"/>
                  </a:lnTo>
                  <a:cubicBezTo>
                    <a:pt x="79540" y="852999"/>
                    <a:pt x="93254" y="866713"/>
                    <a:pt x="109711" y="866713"/>
                  </a:cubicBezTo>
                  <a:lnTo>
                    <a:pt x="181023" y="866713"/>
                  </a:lnTo>
                  <a:cubicBezTo>
                    <a:pt x="197480" y="866713"/>
                    <a:pt x="211193" y="852999"/>
                    <a:pt x="211193" y="836542"/>
                  </a:cubicBezTo>
                  <a:lnTo>
                    <a:pt x="211193" y="765231"/>
                  </a:lnTo>
                  <a:cubicBezTo>
                    <a:pt x="208450" y="748774"/>
                    <a:pt x="197480" y="735060"/>
                    <a:pt x="181023" y="735060"/>
                  </a:cubicBezTo>
                  <a:close/>
                  <a:moveTo>
                    <a:pt x="181023" y="833800"/>
                  </a:moveTo>
                  <a:lnTo>
                    <a:pt x="112454" y="833800"/>
                  </a:lnTo>
                  <a:lnTo>
                    <a:pt x="112454" y="765231"/>
                  </a:lnTo>
                  <a:lnTo>
                    <a:pt x="181023" y="765231"/>
                  </a:lnTo>
                  <a:lnTo>
                    <a:pt x="181023" y="833800"/>
                  </a:lnTo>
                  <a:close/>
                  <a:moveTo>
                    <a:pt x="181023" y="367530"/>
                  </a:moveTo>
                  <a:lnTo>
                    <a:pt x="109711" y="367530"/>
                  </a:lnTo>
                  <a:cubicBezTo>
                    <a:pt x="93254" y="367530"/>
                    <a:pt x="79540" y="381244"/>
                    <a:pt x="79540" y="397701"/>
                  </a:cubicBezTo>
                  <a:lnTo>
                    <a:pt x="79540" y="469013"/>
                  </a:lnTo>
                  <a:cubicBezTo>
                    <a:pt x="79540" y="485469"/>
                    <a:pt x="93254" y="499183"/>
                    <a:pt x="109711" y="499183"/>
                  </a:cubicBezTo>
                  <a:lnTo>
                    <a:pt x="181023" y="499183"/>
                  </a:lnTo>
                  <a:cubicBezTo>
                    <a:pt x="197480" y="499183"/>
                    <a:pt x="211193" y="485469"/>
                    <a:pt x="211193" y="469013"/>
                  </a:cubicBezTo>
                  <a:lnTo>
                    <a:pt x="211193" y="397701"/>
                  </a:lnTo>
                  <a:cubicBezTo>
                    <a:pt x="208450" y="381244"/>
                    <a:pt x="197480" y="367530"/>
                    <a:pt x="181023" y="367530"/>
                  </a:cubicBezTo>
                  <a:close/>
                  <a:moveTo>
                    <a:pt x="181023" y="466270"/>
                  </a:moveTo>
                  <a:lnTo>
                    <a:pt x="112454" y="466270"/>
                  </a:lnTo>
                  <a:lnTo>
                    <a:pt x="112454" y="397701"/>
                  </a:lnTo>
                  <a:lnTo>
                    <a:pt x="181023" y="397701"/>
                  </a:lnTo>
                  <a:lnTo>
                    <a:pt x="181023" y="466270"/>
                  </a:lnTo>
                  <a:close/>
                  <a:moveTo>
                    <a:pt x="512898" y="680205"/>
                  </a:moveTo>
                  <a:lnTo>
                    <a:pt x="584210" y="680205"/>
                  </a:lnTo>
                  <a:cubicBezTo>
                    <a:pt x="600666" y="680205"/>
                    <a:pt x="614380" y="666491"/>
                    <a:pt x="614380" y="650035"/>
                  </a:cubicBezTo>
                  <a:lnTo>
                    <a:pt x="614380" y="578723"/>
                  </a:lnTo>
                  <a:cubicBezTo>
                    <a:pt x="614380" y="562266"/>
                    <a:pt x="600666" y="548552"/>
                    <a:pt x="584210" y="548552"/>
                  </a:cubicBezTo>
                  <a:lnTo>
                    <a:pt x="512898" y="548552"/>
                  </a:lnTo>
                  <a:cubicBezTo>
                    <a:pt x="496441" y="548552"/>
                    <a:pt x="482727" y="562266"/>
                    <a:pt x="482727" y="578723"/>
                  </a:cubicBezTo>
                  <a:lnTo>
                    <a:pt x="482727" y="650035"/>
                  </a:lnTo>
                  <a:cubicBezTo>
                    <a:pt x="482727" y="666491"/>
                    <a:pt x="496441" y="680205"/>
                    <a:pt x="512898" y="680205"/>
                  </a:cubicBezTo>
                  <a:close/>
                  <a:moveTo>
                    <a:pt x="512898" y="581466"/>
                  </a:moveTo>
                  <a:lnTo>
                    <a:pt x="581467" y="581466"/>
                  </a:lnTo>
                  <a:lnTo>
                    <a:pt x="581467" y="650035"/>
                  </a:lnTo>
                  <a:lnTo>
                    <a:pt x="512898" y="650035"/>
                  </a:lnTo>
                  <a:lnTo>
                    <a:pt x="512898" y="581466"/>
                  </a:lnTo>
                  <a:close/>
                  <a:moveTo>
                    <a:pt x="828316" y="65827"/>
                  </a:moveTo>
                  <a:lnTo>
                    <a:pt x="765232" y="65827"/>
                  </a:lnTo>
                  <a:lnTo>
                    <a:pt x="765232" y="43884"/>
                  </a:lnTo>
                  <a:cubicBezTo>
                    <a:pt x="765232" y="19199"/>
                    <a:pt x="746033" y="0"/>
                    <a:pt x="721348" y="0"/>
                  </a:cubicBezTo>
                  <a:lnTo>
                    <a:pt x="715862" y="0"/>
                  </a:lnTo>
                  <a:cubicBezTo>
                    <a:pt x="691178" y="0"/>
                    <a:pt x="671978" y="19199"/>
                    <a:pt x="671978" y="43884"/>
                  </a:cubicBezTo>
                  <a:lnTo>
                    <a:pt x="671978" y="65827"/>
                  </a:lnTo>
                  <a:lnTo>
                    <a:pt x="230392" y="65827"/>
                  </a:lnTo>
                  <a:lnTo>
                    <a:pt x="230392" y="43884"/>
                  </a:lnTo>
                  <a:cubicBezTo>
                    <a:pt x="230392" y="19199"/>
                    <a:pt x="211193" y="0"/>
                    <a:pt x="186509" y="0"/>
                  </a:cubicBezTo>
                  <a:lnTo>
                    <a:pt x="181023" y="0"/>
                  </a:lnTo>
                  <a:cubicBezTo>
                    <a:pt x="156338" y="0"/>
                    <a:pt x="137138" y="19199"/>
                    <a:pt x="137138" y="43884"/>
                  </a:cubicBezTo>
                  <a:lnTo>
                    <a:pt x="137138" y="65827"/>
                  </a:lnTo>
                  <a:lnTo>
                    <a:pt x="74055" y="65827"/>
                  </a:lnTo>
                  <a:cubicBezTo>
                    <a:pt x="32914" y="65827"/>
                    <a:pt x="0" y="98740"/>
                    <a:pt x="0" y="139881"/>
                  </a:cubicBezTo>
                  <a:lnTo>
                    <a:pt x="0" y="935282"/>
                  </a:lnTo>
                  <a:cubicBezTo>
                    <a:pt x="0" y="976424"/>
                    <a:pt x="32914" y="1009337"/>
                    <a:pt x="74055" y="1009337"/>
                  </a:cubicBezTo>
                  <a:lnTo>
                    <a:pt x="836544" y="1009337"/>
                  </a:lnTo>
                  <a:cubicBezTo>
                    <a:pt x="877686" y="1009337"/>
                    <a:pt x="910599" y="976424"/>
                    <a:pt x="910599" y="935282"/>
                  </a:cubicBezTo>
                  <a:lnTo>
                    <a:pt x="910599" y="139881"/>
                  </a:lnTo>
                  <a:cubicBezTo>
                    <a:pt x="902370" y="101482"/>
                    <a:pt x="869458" y="65827"/>
                    <a:pt x="828316" y="65827"/>
                  </a:cubicBezTo>
                  <a:lnTo>
                    <a:pt x="828316" y="65827"/>
                  </a:lnTo>
                  <a:close/>
                  <a:moveTo>
                    <a:pt x="699406" y="43884"/>
                  </a:moveTo>
                  <a:cubicBezTo>
                    <a:pt x="699406" y="35656"/>
                    <a:pt x="707635" y="27428"/>
                    <a:pt x="715862" y="27428"/>
                  </a:cubicBezTo>
                  <a:lnTo>
                    <a:pt x="721348" y="27428"/>
                  </a:lnTo>
                  <a:cubicBezTo>
                    <a:pt x="729576" y="27428"/>
                    <a:pt x="737804" y="35656"/>
                    <a:pt x="737804" y="43884"/>
                  </a:cubicBezTo>
                  <a:lnTo>
                    <a:pt x="737804" y="65827"/>
                  </a:lnTo>
                  <a:lnTo>
                    <a:pt x="699406" y="65827"/>
                  </a:lnTo>
                  <a:lnTo>
                    <a:pt x="699406" y="43884"/>
                  </a:lnTo>
                  <a:close/>
                  <a:moveTo>
                    <a:pt x="159081" y="43884"/>
                  </a:moveTo>
                  <a:cubicBezTo>
                    <a:pt x="159081" y="35656"/>
                    <a:pt x="167309" y="27428"/>
                    <a:pt x="175537" y="27428"/>
                  </a:cubicBezTo>
                  <a:lnTo>
                    <a:pt x="181023" y="27428"/>
                  </a:lnTo>
                  <a:cubicBezTo>
                    <a:pt x="189251" y="27428"/>
                    <a:pt x="197480" y="35656"/>
                    <a:pt x="197480" y="43884"/>
                  </a:cubicBezTo>
                  <a:lnTo>
                    <a:pt x="197480" y="65827"/>
                  </a:lnTo>
                  <a:lnTo>
                    <a:pt x="159081" y="65827"/>
                  </a:lnTo>
                  <a:lnTo>
                    <a:pt x="159081" y="43884"/>
                  </a:lnTo>
                  <a:lnTo>
                    <a:pt x="159081" y="43884"/>
                  </a:lnTo>
                  <a:close/>
                  <a:moveTo>
                    <a:pt x="874943" y="938025"/>
                  </a:moveTo>
                  <a:cubicBezTo>
                    <a:pt x="874943" y="962710"/>
                    <a:pt x="855744" y="981909"/>
                    <a:pt x="831059" y="981909"/>
                  </a:cubicBezTo>
                  <a:lnTo>
                    <a:pt x="68569" y="981909"/>
                  </a:lnTo>
                  <a:cubicBezTo>
                    <a:pt x="43884" y="981909"/>
                    <a:pt x="24685" y="962710"/>
                    <a:pt x="24685" y="938025"/>
                  </a:cubicBezTo>
                  <a:lnTo>
                    <a:pt x="24685" y="938025"/>
                  </a:lnTo>
                  <a:cubicBezTo>
                    <a:pt x="38399" y="946253"/>
                    <a:pt x="52112" y="951738"/>
                    <a:pt x="68569" y="951738"/>
                  </a:cubicBezTo>
                  <a:lnTo>
                    <a:pt x="669235" y="951738"/>
                  </a:lnTo>
                  <a:cubicBezTo>
                    <a:pt x="688435" y="951738"/>
                    <a:pt x="707635" y="943510"/>
                    <a:pt x="721348" y="929797"/>
                  </a:cubicBezTo>
                  <a:lnTo>
                    <a:pt x="874943" y="776202"/>
                  </a:lnTo>
                  <a:lnTo>
                    <a:pt x="874943" y="938025"/>
                  </a:lnTo>
                  <a:close/>
                  <a:moveTo>
                    <a:pt x="704892" y="905112"/>
                  </a:moveTo>
                  <a:cubicBezTo>
                    <a:pt x="704892" y="899626"/>
                    <a:pt x="707635" y="894141"/>
                    <a:pt x="707635" y="891398"/>
                  </a:cubicBezTo>
                  <a:lnTo>
                    <a:pt x="707635" y="789916"/>
                  </a:lnTo>
                  <a:cubicBezTo>
                    <a:pt x="707635" y="770716"/>
                    <a:pt x="724090" y="757003"/>
                    <a:pt x="740547" y="757003"/>
                  </a:cubicBezTo>
                  <a:lnTo>
                    <a:pt x="839287" y="757003"/>
                  </a:lnTo>
                  <a:cubicBezTo>
                    <a:pt x="844773" y="757003"/>
                    <a:pt x="850258" y="757003"/>
                    <a:pt x="853001" y="754260"/>
                  </a:cubicBezTo>
                  <a:lnTo>
                    <a:pt x="704892" y="905112"/>
                  </a:lnTo>
                  <a:close/>
                  <a:moveTo>
                    <a:pt x="874943" y="279762"/>
                  </a:moveTo>
                  <a:lnTo>
                    <a:pt x="241364" y="279762"/>
                  </a:lnTo>
                  <a:cubicBezTo>
                    <a:pt x="233135" y="279762"/>
                    <a:pt x="227650" y="285248"/>
                    <a:pt x="227650" y="293475"/>
                  </a:cubicBezTo>
                  <a:cubicBezTo>
                    <a:pt x="227650" y="301704"/>
                    <a:pt x="233135" y="307189"/>
                    <a:pt x="241364" y="307189"/>
                  </a:cubicBezTo>
                  <a:lnTo>
                    <a:pt x="874943" y="307189"/>
                  </a:lnTo>
                  <a:lnTo>
                    <a:pt x="874943" y="691176"/>
                  </a:lnTo>
                  <a:cubicBezTo>
                    <a:pt x="874943" y="710376"/>
                    <a:pt x="858487" y="724089"/>
                    <a:pt x="842030" y="724089"/>
                  </a:cubicBezTo>
                  <a:lnTo>
                    <a:pt x="743290" y="724089"/>
                  </a:lnTo>
                  <a:cubicBezTo>
                    <a:pt x="707635" y="724089"/>
                    <a:pt x="680207" y="751517"/>
                    <a:pt x="680207" y="787173"/>
                  </a:cubicBezTo>
                  <a:lnTo>
                    <a:pt x="680207" y="885912"/>
                  </a:lnTo>
                  <a:cubicBezTo>
                    <a:pt x="680207" y="905112"/>
                    <a:pt x="663750" y="918825"/>
                    <a:pt x="647293" y="918825"/>
                  </a:cubicBezTo>
                  <a:lnTo>
                    <a:pt x="71312" y="918825"/>
                  </a:lnTo>
                  <a:cubicBezTo>
                    <a:pt x="46627" y="918825"/>
                    <a:pt x="27428" y="899626"/>
                    <a:pt x="27428" y="874941"/>
                  </a:cubicBezTo>
                  <a:lnTo>
                    <a:pt x="27428" y="304447"/>
                  </a:lnTo>
                  <a:lnTo>
                    <a:pt x="189251" y="304447"/>
                  </a:lnTo>
                  <a:cubicBezTo>
                    <a:pt x="197480" y="304447"/>
                    <a:pt x="202965" y="298961"/>
                    <a:pt x="202965" y="290733"/>
                  </a:cubicBezTo>
                  <a:cubicBezTo>
                    <a:pt x="202965" y="282505"/>
                    <a:pt x="197480" y="277019"/>
                    <a:pt x="189251" y="277019"/>
                  </a:cubicBezTo>
                  <a:lnTo>
                    <a:pt x="27428" y="277019"/>
                  </a:lnTo>
                  <a:lnTo>
                    <a:pt x="27428" y="139881"/>
                  </a:lnTo>
                  <a:cubicBezTo>
                    <a:pt x="27428" y="115196"/>
                    <a:pt x="46627" y="95997"/>
                    <a:pt x="71312" y="95997"/>
                  </a:cubicBezTo>
                  <a:lnTo>
                    <a:pt x="134395" y="95997"/>
                  </a:lnTo>
                  <a:lnTo>
                    <a:pt x="134395" y="139881"/>
                  </a:lnTo>
                  <a:cubicBezTo>
                    <a:pt x="134395" y="164566"/>
                    <a:pt x="153595" y="183765"/>
                    <a:pt x="178280" y="183765"/>
                  </a:cubicBezTo>
                  <a:cubicBezTo>
                    <a:pt x="186509" y="183765"/>
                    <a:pt x="191994" y="178280"/>
                    <a:pt x="191994" y="170051"/>
                  </a:cubicBezTo>
                  <a:cubicBezTo>
                    <a:pt x="191994" y="161823"/>
                    <a:pt x="186509" y="156337"/>
                    <a:pt x="178280" y="156337"/>
                  </a:cubicBezTo>
                  <a:cubicBezTo>
                    <a:pt x="170052" y="156337"/>
                    <a:pt x="161823" y="148109"/>
                    <a:pt x="161823" y="139881"/>
                  </a:cubicBezTo>
                  <a:lnTo>
                    <a:pt x="161823" y="95997"/>
                  </a:lnTo>
                  <a:lnTo>
                    <a:pt x="671978" y="95997"/>
                  </a:lnTo>
                  <a:lnTo>
                    <a:pt x="671978" y="139881"/>
                  </a:lnTo>
                  <a:cubicBezTo>
                    <a:pt x="671978" y="164566"/>
                    <a:pt x="691178" y="183765"/>
                    <a:pt x="715862" y="183765"/>
                  </a:cubicBezTo>
                  <a:cubicBezTo>
                    <a:pt x="724090" y="183765"/>
                    <a:pt x="729576" y="178280"/>
                    <a:pt x="729576" y="170051"/>
                  </a:cubicBezTo>
                  <a:cubicBezTo>
                    <a:pt x="729576" y="161823"/>
                    <a:pt x="724090" y="156337"/>
                    <a:pt x="715862" y="156337"/>
                  </a:cubicBezTo>
                  <a:cubicBezTo>
                    <a:pt x="707635" y="156337"/>
                    <a:pt x="699406" y="148109"/>
                    <a:pt x="699406" y="139881"/>
                  </a:cubicBezTo>
                  <a:lnTo>
                    <a:pt x="699406" y="95997"/>
                  </a:lnTo>
                  <a:lnTo>
                    <a:pt x="831059" y="95997"/>
                  </a:lnTo>
                  <a:cubicBezTo>
                    <a:pt x="855744" y="95997"/>
                    <a:pt x="874943" y="115196"/>
                    <a:pt x="874943" y="139881"/>
                  </a:cubicBezTo>
                  <a:lnTo>
                    <a:pt x="874943" y="279762"/>
                  </a:lnTo>
                  <a:close/>
                  <a:moveTo>
                    <a:pt x="181023" y="551295"/>
                  </a:moveTo>
                  <a:lnTo>
                    <a:pt x="109711" y="551295"/>
                  </a:lnTo>
                  <a:cubicBezTo>
                    <a:pt x="93254" y="551295"/>
                    <a:pt x="79540" y="565009"/>
                    <a:pt x="79540" y="581466"/>
                  </a:cubicBezTo>
                  <a:lnTo>
                    <a:pt x="79540" y="652778"/>
                  </a:lnTo>
                  <a:cubicBezTo>
                    <a:pt x="79540" y="669234"/>
                    <a:pt x="93254" y="682948"/>
                    <a:pt x="109711" y="682948"/>
                  </a:cubicBezTo>
                  <a:lnTo>
                    <a:pt x="181023" y="682948"/>
                  </a:lnTo>
                  <a:cubicBezTo>
                    <a:pt x="197480" y="682948"/>
                    <a:pt x="211193" y="669234"/>
                    <a:pt x="211193" y="652778"/>
                  </a:cubicBezTo>
                  <a:lnTo>
                    <a:pt x="211193" y="581466"/>
                  </a:lnTo>
                  <a:cubicBezTo>
                    <a:pt x="208450" y="565009"/>
                    <a:pt x="197480" y="551295"/>
                    <a:pt x="181023" y="551295"/>
                  </a:cubicBezTo>
                  <a:close/>
                  <a:moveTo>
                    <a:pt x="181023" y="650035"/>
                  </a:moveTo>
                  <a:lnTo>
                    <a:pt x="112454" y="650035"/>
                  </a:lnTo>
                  <a:lnTo>
                    <a:pt x="112454" y="581466"/>
                  </a:lnTo>
                  <a:lnTo>
                    <a:pt x="181023" y="581466"/>
                  </a:lnTo>
                  <a:lnTo>
                    <a:pt x="181023" y="650035"/>
                  </a:lnTo>
                  <a:close/>
                  <a:moveTo>
                    <a:pt x="312675" y="496440"/>
                  </a:moveTo>
                  <a:lnTo>
                    <a:pt x="383987" y="496440"/>
                  </a:lnTo>
                  <a:cubicBezTo>
                    <a:pt x="400444" y="496440"/>
                    <a:pt x="414158" y="482726"/>
                    <a:pt x="414158" y="466270"/>
                  </a:cubicBezTo>
                  <a:lnTo>
                    <a:pt x="414158" y="394958"/>
                  </a:lnTo>
                  <a:cubicBezTo>
                    <a:pt x="414158" y="378501"/>
                    <a:pt x="400444" y="364787"/>
                    <a:pt x="383987" y="364787"/>
                  </a:cubicBezTo>
                  <a:lnTo>
                    <a:pt x="312675" y="364787"/>
                  </a:lnTo>
                  <a:cubicBezTo>
                    <a:pt x="296219" y="364787"/>
                    <a:pt x="282506" y="378501"/>
                    <a:pt x="282506" y="394958"/>
                  </a:cubicBezTo>
                  <a:lnTo>
                    <a:pt x="282506" y="466270"/>
                  </a:lnTo>
                  <a:cubicBezTo>
                    <a:pt x="282506" y="482726"/>
                    <a:pt x="296219" y="496440"/>
                    <a:pt x="312675" y="496440"/>
                  </a:cubicBezTo>
                  <a:close/>
                  <a:moveTo>
                    <a:pt x="312675" y="397701"/>
                  </a:moveTo>
                  <a:lnTo>
                    <a:pt x="381245" y="397701"/>
                  </a:lnTo>
                  <a:lnTo>
                    <a:pt x="381245" y="466270"/>
                  </a:lnTo>
                  <a:lnTo>
                    <a:pt x="312675" y="466270"/>
                  </a:lnTo>
                  <a:lnTo>
                    <a:pt x="312675" y="397701"/>
                  </a:lnTo>
                  <a:close/>
                  <a:moveTo>
                    <a:pt x="512898" y="833800"/>
                  </a:moveTo>
                  <a:cubicBezTo>
                    <a:pt x="512898" y="825572"/>
                    <a:pt x="504669" y="820086"/>
                    <a:pt x="499184" y="820086"/>
                  </a:cubicBezTo>
                  <a:cubicBezTo>
                    <a:pt x="490955" y="820086"/>
                    <a:pt x="485470" y="825572"/>
                    <a:pt x="485470" y="833800"/>
                  </a:cubicBezTo>
                  <a:cubicBezTo>
                    <a:pt x="485470" y="850256"/>
                    <a:pt x="499184" y="863970"/>
                    <a:pt x="515641" y="863970"/>
                  </a:cubicBezTo>
                  <a:lnTo>
                    <a:pt x="586952" y="863970"/>
                  </a:lnTo>
                  <a:cubicBezTo>
                    <a:pt x="603409" y="863970"/>
                    <a:pt x="617123" y="850256"/>
                    <a:pt x="617123" y="833800"/>
                  </a:cubicBezTo>
                  <a:lnTo>
                    <a:pt x="617123" y="762488"/>
                  </a:lnTo>
                  <a:cubicBezTo>
                    <a:pt x="617123" y="746031"/>
                    <a:pt x="603409" y="732317"/>
                    <a:pt x="586952" y="732317"/>
                  </a:cubicBezTo>
                  <a:lnTo>
                    <a:pt x="515641" y="732317"/>
                  </a:lnTo>
                  <a:cubicBezTo>
                    <a:pt x="499184" y="732317"/>
                    <a:pt x="485470" y="746031"/>
                    <a:pt x="485470" y="762488"/>
                  </a:cubicBezTo>
                  <a:lnTo>
                    <a:pt x="485470" y="781687"/>
                  </a:lnTo>
                  <a:cubicBezTo>
                    <a:pt x="485470" y="789916"/>
                    <a:pt x="490955" y="795401"/>
                    <a:pt x="499184" y="795401"/>
                  </a:cubicBezTo>
                  <a:cubicBezTo>
                    <a:pt x="507412" y="795401"/>
                    <a:pt x="512898" y="789916"/>
                    <a:pt x="512898" y="781687"/>
                  </a:cubicBezTo>
                  <a:lnTo>
                    <a:pt x="512898" y="762488"/>
                  </a:lnTo>
                  <a:lnTo>
                    <a:pt x="581467" y="762488"/>
                  </a:lnTo>
                  <a:lnTo>
                    <a:pt x="581467" y="831057"/>
                  </a:lnTo>
                  <a:lnTo>
                    <a:pt x="512898" y="831057"/>
                  </a:lnTo>
                  <a:close/>
                  <a:moveTo>
                    <a:pt x="312675" y="680205"/>
                  </a:moveTo>
                  <a:lnTo>
                    <a:pt x="383987" y="680205"/>
                  </a:lnTo>
                  <a:cubicBezTo>
                    <a:pt x="400444" y="680205"/>
                    <a:pt x="414158" y="666491"/>
                    <a:pt x="414158" y="650035"/>
                  </a:cubicBezTo>
                  <a:lnTo>
                    <a:pt x="414158" y="578723"/>
                  </a:lnTo>
                  <a:cubicBezTo>
                    <a:pt x="414158" y="562266"/>
                    <a:pt x="400444" y="548552"/>
                    <a:pt x="383987" y="548552"/>
                  </a:cubicBezTo>
                  <a:lnTo>
                    <a:pt x="312675" y="548552"/>
                  </a:lnTo>
                  <a:cubicBezTo>
                    <a:pt x="296219" y="548552"/>
                    <a:pt x="282506" y="562266"/>
                    <a:pt x="282506" y="578723"/>
                  </a:cubicBezTo>
                  <a:lnTo>
                    <a:pt x="282506" y="650035"/>
                  </a:lnTo>
                  <a:cubicBezTo>
                    <a:pt x="282506" y="666491"/>
                    <a:pt x="296219" y="680205"/>
                    <a:pt x="312675" y="680205"/>
                  </a:cubicBezTo>
                  <a:close/>
                  <a:moveTo>
                    <a:pt x="312675" y="581466"/>
                  </a:moveTo>
                  <a:lnTo>
                    <a:pt x="381245" y="581466"/>
                  </a:lnTo>
                  <a:lnTo>
                    <a:pt x="381245" y="650035"/>
                  </a:lnTo>
                  <a:lnTo>
                    <a:pt x="312675" y="650035"/>
                  </a:lnTo>
                  <a:lnTo>
                    <a:pt x="312675" y="581466"/>
                  </a:lnTo>
                  <a:close/>
                  <a:moveTo>
                    <a:pt x="312675" y="863970"/>
                  </a:moveTo>
                  <a:lnTo>
                    <a:pt x="383987" y="863970"/>
                  </a:lnTo>
                  <a:cubicBezTo>
                    <a:pt x="400444" y="863970"/>
                    <a:pt x="414158" y="850256"/>
                    <a:pt x="414158" y="833800"/>
                  </a:cubicBezTo>
                  <a:lnTo>
                    <a:pt x="414158" y="762488"/>
                  </a:lnTo>
                  <a:cubicBezTo>
                    <a:pt x="414158" y="746031"/>
                    <a:pt x="400444" y="732317"/>
                    <a:pt x="383987" y="732317"/>
                  </a:cubicBezTo>
                  <a:lnTo>
                    <a:pt x="312675" y="732317"/>
                  </a:lnTo>
                  <a:cubicBezTo>
                    <a:pt x="296219" y="732317"/>
                    <a:pt x="282506" y="746031"/>
                    <a:pt x="282506" y="762488"/>
                  </a:cubicBezTo>
                  <a:lnTo>
                    <a:pt x="282506" y="833800"/>
                  </a:lnTo>
                  <a:cubicBezTo>
                    <a:pt x="282506" y="850256"/>
                    <a:pt x="296219" y="863970"/>
                    <a:pt x="312675" y="863970"/>
                  </a:cubicBezTo>
                  <a:close/>
                  <a:moveTo>
                    <a:pt x="312675" y="765231"/>
                  </a:moveTo>
                  <a:lnTo>
                    <a:pt x="381245" y="765231"/>
                  </a:lnTo>
                  <a:lnTo>
                    <a:pt x="381245" y="833800"/>
                  </a:lnTo>
                  <a:lnTo>
                    <a:pt x="312675" y="833800"/>
                  </a:lnTo>
                  <a:lnTo>
                    <a:pt x="312675" y="765231"/>
                  </a:lnTo>
                  <a:close/>
                </a:path>
              </a:pathLst>
            </a:custGeom>
            <a:grpFill/>
            <a:ln w="27426" cap="flat">
              <a:noFill/>
              <a:prstDash val="solid"/>
              <a:miter/>
            </a:ln>
          </p:spPr>
          <p:txBody>
            <a:bodyPr rtlCol="0" anchor="ctr"/>
            <a:lstStyle/>
            <a:p>
              <a:endParaRPr lang="en-US"/>
            </a:p>
          </p:txBody>
        </p:sp>
      </p:grpSp>
      <p:grpSp>
        <p:nvGrpSpPr>
          <p:cNvPr id="117" name="Group 116">
            <a:extLst>
              <a:ext uri="{FF2B5EF4-FFF2-40B4-BE49-F238E27FC236}">
                <a16:creationId xmlns:a16="http://schemas.microsoft.com/office/drawing/2014/main" id="{4F557487-4DDE-D036-7211-ABF8BB4B4C53}"/>
              </a:ext>
            </a:extLst>
          </p:cNvPr>
          <p:cNvGrpSpPr/>
          <p:nvPr/>
        </p:nvGrpSpPr>
        <p:grpSpPr>
          <a:xfrm>
            <a:off x="2970096" y="1527270"/>
            <a:ext cx="468413" cy="631071"/>
            <a:chOff x="8138828" y="4016838"/>
            <a:chExt cx="981393" cy="1151177"/>
          </a:xfrm>
          <a:solidFill>
            <a:schemeClr val="bg1"/>
          </a:solidFill>
        </p:grpSpPr>
        <p:sp>
          <p:nvSpPr>
            <p:cNvPr id="118" name="Freeform 245">
              <a:extLst>
                <a:ext uri="{FF2B5EF4-FFF2-40B4-BE49-F238E27FC236}">
                  <a16:creationId xmlns:a16="http://schemas.microsoft.com/office/drawing/2014/main" id="{583153D0-D53F-2C83-6050-C1A18D1249A8}"/>
                </a:ext>
              </a:extLst>
            </p:cNvPr>
            <p:cNvSpPr/>
            <p:nvPr/>
          </p:nvSpPr>
          <p:spPr>
            <a:xfrm>
              <a:off x="8169112" y="4554473"/>
              <a:ext cx="928064" cy="288186"/>
            </a:xfrm>
            <a:custGeom>
              <a:avLst/>
              <a:gdLst>
                <a:gd name="connsiteX0" fmla="*/ 0 w 928064"/>
                <a:gd name="connsiteY0" fmla="*/ 0 h 288186"/>
                <a:gd name="connsiteX1" fmla="*/ 928064 w 928064"/>
                <a:gd name="connsiteY1" fmla="*/ 0 h 288186"/>
                <a:gd name="connsiteX2" fmla="*/ 928064 w 928064"/>
                <a:gd name="connsiteY2" fmla="*/ 288187 h 288186"/>
                <a:gd name="connsiteX3" fmla="*/ 0 w 928064"/>
                <a:gd name="connsiteY3" fmla="*/ 288187 h 288186"/>
              </a:gdLst>
              <a:ahLst/>
              <a:cxnLst>
                <a:cxn ang="0">
                  <a:pos x="connsiteX0" y="connsiteY0"/>
                </a:cxn>
                <a:cxn ang="0">
                  <a:pos x="connsiteX1" y="connsiteY1"/>
                </a:cxn>
                <a:cxn ang="0">
                  <a:pos x="connsiteX2" y="connsiteY2"/>
                </a:cxn>
                <a:cxn ang="0">
                  <a:pos x="connsiteX3" y="connsiteY3"/>
                </a:cxn>
              </a:cxnLst>
              <a:rect l="l" t="t" r="r" b="b"/>
              <a:pathLst>
                <a:path w="928064" h="288186">
                  <a:moveTo>
                    <a:pt x="0" y="0"/>
                  </a:moveTo>
                  <a:lnTo>
                    <a:pt x="928064" y="0"/>
                  </a:lnTo>
                  <a:lnTo>
                    <a:pt x="928064" y="288187"/>
                  </a:lnTo>
                  <a:lnTo>
                    <a:pt x="0" y="288187"/>
                  </a:lnTo>
                  <a:close/>
                </a:path>
              </a:pathLst>
            </a:custGeom>
            <a:solidFill>
              <a:srgbClr val="ED8623"/>
            </a:solidFill>
            <a:ln w="4819" cap="flat">
              <a:noFill/>
              <a:prstDash val="solid"/>
              <a:miter/>
            </a:ln>
          </p:spPr>
          <p:txBody>
            <a:bodyPr rtlCol="0" anchor="ctr"/>
            <a:lstStyle/>
            <a:p>
              <a:endParaRPr lang="en-US"/>
            </a:p>
          </p:txBody>
        </p:sp>
        <p:grpSp>
          <p:nvGrpSpPr>
            <p:cNvPr id="119" name="Group 118">
              <a:extLst>
                <a:ext uri="{FF2B5EF4-FFF2-40B4-BE49-F238E27FC236}">
                  <a16:creationId xmlns:a16="http://schemas.microsoft.com/office/drawing/2014/main" id="{E6983269-E53B-C69D-3B70-18A8E5B087A9}"/>
                </a:ext>
              </a:extLst>
            </p:cNvPr>
            <p:cNvGrpSpPr/>
            <p:nvPr/>
          </p:nvGrpSpPr>
          <p:grpSpPr>
            <a:xfrm>
              <a:off x="8138828" y="4016838"/>
              <a:ext cx="981393" cy="1151177"/>
              <a:chOff x="8138828" y="4016838"/>
              <a:chExt cx="981393" cy="1151177"/>
            </a:xfrm>
            <a:grpFill/>
          </p:grpSpPr>
          <p:sp>
            <p:nvSpPr>
              <p:cNvPr id="120" name="Freeform 228">
                <a:extLst>
                  <a:ext uri="{FF2B5EF4-FFF2-40B4-BE49-F238E27FC236}">
                    <a16:creationId xmlns:a16="http://schemas.microsoft.com/office/drawing/2014/main" id="{6A347EC5-1F80-6AE6-D0A2-50E586AA1585}"/>
                  </a:ext>
                </a:extLst>
              </p:cNvPr>
              <p:cNvSpPr/>
              <p:nvPr/>
            </p:nvSpPr>
            <p:spPr>
              <a:xfrm>
                <a:off x="8453330" y="4596248"/>
                <a:ext cx="160267" cy="195292"/>
              </a:xfrm>
              <a:custGeom>
                <a:avLst/>
                <a:gdLst>
                  <a:gd name="connsiteX0" fmla="*/ 159785 w 160267"/>
                  <a:gd name="connsiteY0" fmla="*/ 178347 h 195292"/>
                  <a:gd name="connsiteX1" fmla="*/ 146754 w 160267"/>
                  <a:gd name="connsiteY1" fmla="*/ 194760 h 195292"/>
                  <a:gd name="connsiteX2" fmla="*/ 128415 w 160267"/>
                  <a:gd name="connsiteY2" fmla="*/ 185588 h 195292"/>
                  <a:gd name="connsiteX3" fmla="*/ 119245 w 160267"/>
                  <a:gd name="connsiteY3" fmla="*/ 162900 h 195292"/>
                  <a:gd name="connsiteX4" fmla="*/ 109111 w 160267"/>
                  <a:gd name="connsiteY4" fmla="*/ 155659 h 195292"/>
                  <a:gd name="connsiteX5" fmla="*/ 50714 w 160267"/>
                  <a:gd name="connsiteY5" fmla="*/ 155659 h 195292"/>
                  <a:gd name="connsiteX6" fmla="*/ 40580 w 160267"/>
                  <a:gd name="connsiteY6" fmla="*/ 162900 h 195292"/>
                  <a:gd name="connsiteX7" fmla="*/ 32375 w 160267"/>
                  <a:gd name="connsiteY7" fmla="*/ 183657 h 195292"/>
                  <a:gd name="connsiteX8" fmla="*/ 10658 w 160267"/>
                  <a:gd name="connsiteY8" fmla="*/ 193794 h 195292"/>
                  <a:gd name="connsiteX9" fmla="*/ 1488 w 160267"/>
                  <a:gd name="connsiteY9" fmla="*/ 171589 h 195292"/>
                  <a:gd name="connsiteX10" fmla="*/ 61815 w 160267"/>
                  <a:gd name="connsiteY10" fmla="*/ 13255 h 195292"/>
                  <a:gd name="connsiteX11" fmla="*/ 80636 w 160267"/>
                  <a:gd name="connsiteY11" fmla="*/ 222 h 195292"/>
                  <a:gd name="connsiteX12" fmla="*/ 98976 w 160267"/>
                  <a:gd name="connsiteY12" fmla="*/ 12290 h 195292"/>
                  <a:gd name="connsiteX13" fmla="*/ 160268 w 160267"/>
                  <a:gd name="connsiteY13" fmla="*/ 172555 h 195292"/>
                  <a:gd name="connsiteX14" fmla="*/ 159785 w 160267"/>
                  <a:gd name="connsiteY14" fmla="*/ 178347 h 195292"/>
                  <a:gd name="connsiteX15" fmla="*/ 55541 w 160267"/>
                  <a:gd name="connsiteY15" fmla="*/ 121386 h 195292"/>
                  <a:gd name="connsiteX16" fmla="*/ 103319 w 160267"/>
                  <a:gd name="connsiteY16" fmla="*/ 121386 h 195292"/>
                  <a:gd name="connsiteX17" fmla="*/ 79671 w 160267"/>
                  <a:gd name="connsiteY17" fmla="*/ 58149 h 19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267" h="195292">
                    <a:moveTo>
                      <a:pt x="159785" y="178347"/>
                    </a:moveTo>
                    <a:cubicBezTo>
                      <a:pt x="159302" y="187036"/>
                      <a:pt x="154959" y="192829"/>
                      <a:pt x="146754" y="194760"/>
                    </a:cubicBezTo>
                    <a:cubicBezTo>
                      <a:pt x="138550" y="196691"/>
                      <a:pt x="131793" y="193312"/>
                      <a:pt x="128415" y="185588"/>
                    </a:cubicBezTo>
                    <a:cubicBezTo>
                      <a:pt x="125037" y="178347"/>
                      <a:pt x="123106" y="170141"/>
                      <a:pt x="119245" y="162900"/>
                    </a:cubicBezTo>
                    <a:cubicBezTo>
                      <a:pt x="117315" y="159521"/>
                      <a:pt x="112489" y="156142"/>
                      <a:pt x="109111" y="155659"/>
                    </a:cubicBezTo>
                    <a:cubicBezTo>
                      <a:pt x="89806" y="155176"/>
                      <a:pt x="70019" y="155176"/>
                      <a:pt x="50714" y="155659"/>
                    </a:cubicBezTo>
                    <a:cubicBezTo>
                      <a:pt x="47336" y="155659"/>
                      <a:pt x="42510" y="159521"/>
                      <a:pt x="40580" y="162900"/>
                    </a:cubicBezTo>
                    <a:cubicBezTo>
                      <a:pt x="36719" y="169175"/>
                      <a:pt x="35271" y="176899"/>
                      <a:pt x="32375" y="183657"/>
                    </a:cubicBezTo>
                    <a:cubicBezTo>
                      <a:pt x="28032" y="193312"/>
                      <a:pt x="19345" y="197173"/>
                      <a:pt x="10658" y="193794"/>
                    </a:cubicBezTo>
                    <a:cubicBezTo>
                      <a:pt x="1488" y="190415"/>
                      <a:pt x="-2373" y="181726"/>
                      <a:pt x="1488" y="171589"/>
                    </a:cubicBezTo>
                    <a:cubicBezTo>
                      <a:pt x="21275" y="118489"/>
                      <a:pt x="41545" y="65872"/>
                      <a:pt x="61815" y="13255"/>
                    </a:cubicBezTo>
                    <a:cubicBezTo>
                      <a:pt x="65193" y="4566"/>
                      <a:pt x="71949" y="-1226"/>
                      <a:pt x="80636" y="222"/>
                    </a:cubicBezTo>
                    <a:cubicBezTo>
                      <a:pt x="87393" y="1670"/>
                      <a:pt x="96563" y="6497"/>
                      <a:pt x="98976" y="12290"/>
                    </a:cubicBezTo>
                    <a:cubicBezTo>
                      <a:pt x="120211" y="65390"/>
                      <a:pt x="139998" y="118972"/>
                      <a:pt x="160268" y="172555"/>
                    </a:cubicBezTo>
                    <a:cubicBezTo>
                      <a:pt x="159785" y="174968"/>
                      <a:pt x="159785" y="176899"/>
                      <a:pt x="159785" y="178347"/>
                    </a:cubicBezTo>
                    <a:close/>
                    <a:moveTo>
                      <a:pt x="55541" y="121386"/>
                    </a:moveTo>
                    <a:cubicBezTo>
                      <a:pt x="72432" y="121386"/>
                      <a:pt x="87393" y="121386"/>
                      <a:pt x="103319" y="121386"/>
                    </a:cubicBezTo>
                    <a:cubicBezTo>
                      <a:pt x="95597" y="100628"/>
                      <a:pt x="87876" y="80837"/>
                      <a:pt x="79671" y="58149"/>
                    </a:cubicBezTo>
                  </a:path>
                </a:pathLst>
              </a:custGeom>
              <a:grpFill/>
              <a:ln w="4819" cap="flat">
                <a:noFill/>
                <a:prstDash val="solid"/>
                <a:miter/>
              </a:ln>
            </p:spPr>
            <p:txBody>
              <a:bodyPr rtlCol="0" anchor="ctr"/>
              <a:lstStyle/>
              <a:p>
                <a:endParaRPr lang="en-US"/>
              </a:p>
            </p:txBody>
          </p:sp>
          <p:sp>
            <p:nvSpPr>
              <p:cNvPr id="121" name="Freeform 234">
                <a:extLst>
                  <a:ext uri="{FF2B5EF4-FFF2-40B4-BE49-F238E27FC236}">
                    <a16:creationId xmlns:a16="http://schemas.microsoft.com/office/drawing/2014/main" id="{DD71F221-EAC8-AC3B-95F2-E30AE7BED1CC}"/>
                  </a:ext>
                </a:extLst>
              </p:cNvPr>
              <p:cNvSpPr/>
              <p:nvPr/>
            </p:nvSpPr>
            <p:spPr>
              <a:xfrm>
                <a:off x="8349394" y="4326412"/>
                <a:ext cx="558201" cy="463509"/>
              </a:xfrm>
              <a:custGeom>
                <a:avLst/>
                <a:gdLst>
                  <a:gd name="connsiteX0" fmla="*/ 330322 w 558201"/>
                  <a:gd name="connsiteY0" fmla="*/ 327985 h 463509"/>
                  <a:gd name="connsiteX1" fmla="*/ 330322 w 558201"/>
                  <a:gd name="connsiteY1" fmla="*/ 285022 h 463509"/>
                  <a:gd name="connsiteX2" fmla="*/ 313430 w 558201"/>
                  <a:gd name="connsiteY2" fmla="*/ 267644 h 463509"/>
                  <a:gd name="connsiteX3" fmla="*/ 297021 w 558201"/>
                  <a:gd name="connsiteY3" fmla="*/ 285505 h 463509"/>
                  <a:gd name="connsiteX4" fmla="*/ 297021 w 558201"/>
                  <a:gd name="connsiteY4" fmla="*/ 294677 h 463509"/>
                  <a:gd name="connsiteX5" fmla="*/ 297021 w 558201"/>
                  <a:gd name="connsiteY5" fmla="*/ 419220 h 463509"/>
                  <a:gd name="connsiteX6" fmla="*/ 297021 w 558201"/>
                  <a:gd name="connsiteY6" fmla="*/ 445287 h 463509"/>
                  <a:gd name="connsiteX7" fmla="*/ 313430 w 558201"/>
                  <a:gd name="connsiteY7" fmla="*/ 463148 h 463509"/>
                  <a:gd name="connsiteX8" fmla="*/ 330322 w 558201"/>
                  <a:gd name="connsiteY8" fmla="*/ 445769 h 463509"/>
                  <a:gd name="connsiteX9" fmla="*/ 330804 w 558201"/>
                  <a:gd name="connsiteY9" fmla="*/ 407634 h 463509"/>
                  <a:gd name="connsiteX10" fmla="*/ 332252 w 558201"/>
                  <a:gd name="connsiteY10" fmla="*/ 398462 h 463509"/>
                  <a:gd name="connsiteX11" fmla="*/ 394509 w 558201"/>
                  <a:gd name="connsiteY11" fmla="*/ 457838 h 463509"/>
                  <a:gd name="connsiteX12" fmla="*/ 418640 w 558201"/>
                  <a:gd name="connsiteY12" fmla="*/ 458320 h 463509"/>
                  <a:gd name="connsiteX13" fmla="*/ 418157 w 558201"/>
                  <a:gd name="connsiteY13" fmla="*/ 434184 h 463509"/>
                  <a:gd name="connsiteX14" fmla="*/ 384374 w 558201"/>
                  <a:gd name="connsiteY14" fmla="*/ 401359 h 463509"/>
                  <a:gd name="connsiteX15" fmla="*/ 346730 w 558201"/>
                  <a:gd name="connsiteY15" fmla="*/ 360327 h 463509"/>
                  <a:gd name="connsiteX16" fmla="*/ 359761 w 558201"/>
                  <a:gd name="connsiteY16" fmla="*/ 348259 h 463509"/>
                  <a:gd name="connsiteX17" fmla="*/ 411883 w 558201"/>
                  <a:gd name="connsiteY17" fmla="*/ 299987 h 463509"/>
                  <a:gd name="connsiteX18" fmla="*/ 413814 w 558201"/>
                  <a:gd name="connsiteY18" fmla="*/ 275850 h 463509"/>
                  <a:gd name="connsiteX19" fmla="*/ 388718 w 558201"/>
                  <a:gd name="connsiteY19" fmla="*/ 275368 h 463509"/>
                  <a:gd name="connsiteX20" fmla="*/ 380513 w 558201"/>
                  <a:gd name="connsiteY20" fmla="*/ 283091 h 463509"/>
                  <a:gd name="connsiteX21" fmla="*/ 330322 w 558201"/>
                  <a:gd name="connsiteY21" fmla="*/ 327985 h 463509"/>
                  <a:gd name="connsiteX22" fmla="*/ 491514 w 558201"/>
                  <a:gd name="connsiteY22" fmla="*/ 303366 h 463509"/>
                  <a:gd name="connsiteX23" fmla="*/ 538810 w 558201"/>
                  <a:gd name="connsiteY23" fmla="*/ 303366 h 463509"/>
                  <a:gd name="connsiteX24" fmla="*/ 558115 w 558201"/>
                  <a:gd name="connsiteY24" fmla="*/ 285988 h 463509"/>
                  <a:gd name="connsiteX25" fmla="*/ 539293 w 558201"/>
                  <a:gd name="connsiteY25" fmla="*/ 269575 h 463509"/>
                  <a:gd name="connsiteX26" fmla="*/ 475106 w 558201"/>
                  <a:gd name="connsiteY26" fmla="*/ 269575 h 463509"/>
                  <a:gd name="connsiteX27" fmla="*/ 457249 w 558201"/>
                  <a:gd name="connsiteY27" fmla="*/ 286953 h 463509"/>
                  <a:gd name="connsiteX28" fmla="*/ 457249 w 558201"/>
                  <a:gd name="connsiteY28" fmla="*/ 445287 h 463509"/>
                  <a:gd name="connsiteX29" fmla="*/ 475106 w 558201"/>
                  <a:gd name="connsiteY29" fmla="*/ 463148 h 463509"/>
                  <a:gd name="connsiteX30" fmla="*/ 541224 w 558201"/>
                  <a:gd name="connsiteY30" fmla="*/ 463148 h 463509"/>
                  <a:gd name="connsiteX31" fmla="*/ 558115 w 558201"/>
                  <a:gd name="connsiteY31" fmla="*/ 444804 h 463509"/>
                  <a:gd name="connsiteX32" fmla="*/ 539293 w 558201"/>
                  <a:gd name="connsiteY32" fmla="*/ 429357 h 463509"/>
                  <a:gd name="connsiteX33" fmla="*/ 491514 w 558201"/>
                  <a:gd name="connsiteY33" fmla="*/ 429357 h 463509"/>
                  <a:gd name="connsiteX34" fmla="*/ 491514 w 558201"/>
                  <a:gd name="connsiteY34" fmla="*/ 382532 h 463509"/>
                  <a:gd name="connsiteX35" fmla="*/ 535915 w 558201"/>
                  <a:gd name="connsiteY35" fmla="*/ 382050 h 463509"/>
                  <a:gd name="connsiteX36" fmla="*/ 550393 w 558201"/>
                  <a:gd name="connsiteY36" fmla="*/ 372395 h 463509"/>
                  <a:gd name="connsiteX37" fmla="*/ 548945 w 558201"/>
                  <a:gd name="connsiteY37" fmla="*/ 356465 h 463509"/>
                  <a:gd name="connsiteX38" fmla="*/ 531571 w 558201"/>
                  <a:gd name="connsiteY38" fmla="*/ 349224 h 463509"/>
                  <a:gd name="connsiteX39" fmla="*/ 491032 w 558201"/>
                  <a:gd name="connsiteY39" fmla="*/ 348742 h 463509"/>
                  <a:gd name="connsiteX40" fmla="*/ 491514 w 558201"/>
                  <a:gd name="connsiteY40" fmla="*/ 303366 h 463509"/>
                  <a:gd name="connsiteX41" fmla="*/ 236212 w 558201"/>
                  <a:gd name="connsiteY41" fmla="*/ 33523 h 463509"/>
                  <a:gd name="connsiteX42" fmla="*/ 396922 w 558201"/>
                  <a:gd name="connsiteY42" fmla="*/ 33523 h 463509"/>
                  <a:gd name="connsiteX43" fmla="*/ 407057 w 558201"/>
                  <a:gd name="connsiteY43" fmla="*/ 33523 h 463509"/>
                  <a:gd name="connsiteX44" fmla="*/ 422018 w 558201"/>
                  <a:gd name="connsiteY44" fmla="*/ 16627 h 463509"/>
                  <a:gd name="connsiteX45" fmla="*/ 407057 w 558201"/>
                  <a:gd name="connsiteY45" fmla="*/ 215 h 463509"/>
                  <a:gd name="connsiteX46" fmla="*/ 399335 w 558201"/>
                  <a:gd name="connsiteY46" fmla="*/ 215 h 463509"/>
                  <a:gd name="connsiteX47" fmla="*/ 73572 w 558201"/>
                  <a:gd name="connsiteY47" fmla="*/ 215 h 463509"/>
                  <a:gd name="connsiteX48" fmla="*/ 64402 w 558201"/>
                  <a:gd name="connsiteY48" fmla="*/ 697 h 463509"/>
                  <a:gd name="connsiteX49" fmla="*/ 50406 w 558201"/>
                  <a:gd name="connsiteY49" fmla="*/ 17110 h 463509"/>
                  <a:gd name="connsiteX50" fmla="*/ 64402 w 558201"/>
                  <a:gd name="connsiteY50" fmla="*/ 33523 h 463509"/>
                  <a:gd name="connsiteX51" fmla="*/ 74537 w 558201"/>
                  <a:gd name="connsiteY51" fmla="*/ 34005 h 463509"/>
                  <a:gd name="connsiteX52" fmla="*/ 236212 w 558201"/>
                  <a:gd name="connsiteY52" fmla="*/ 33523 h 463509"/>
                  <a:gd name="connsiteX53" fmla="*/ 236695 w 558201"/>
                  <a:gd name="connsiteY53" fmla="*/ 101104 h 463509"/>
                  <a:gd name="connsiteX54" fmla="*/ 75019 w 558201"/>
                  <a:gd name="connsiteY54" fmla="*/ 101104 h 463509"/>
                  <a:gd name="connsiteX55" fmla="*/ 63919 w 558201"/>
                  <a:gd name="connsiteY55" fmla="*/ 101587 h 463509"/>
                  <a:gd name="connsiteX56" fmla="*/ 50406 w 558201"/>
                  <a:gd name="connsiteY56" fmla="*/ 117517 h 463509"/>
                  <a:gd name="connsiteX57" fmla="*/ 63919 w 558201"/>
                  <a:gd name="connsiteY57" fmla="*/ 134412 h 463509"/>
                  <a:gd name="connsiteX58" fmla="*/ 75019 w 558201"/>
                  <a:gd name="connsiteY58" fmla="*/ 134895 h 463509"/>
                  <a:gd name="connsiteX59" fmla="*/ 397405 w 558201"/>
                  <a:gd name="connsiteY59" fmla="*/ 134895 h 463509"/>
                  <a:gd name="connsiteX60" fmla="*/ 407540 w 558201"/>
                  <a:gd name="connsiteY60" fmla="*/ 134412 h 463509"/>
                  <a:gd name="connsiteX61" fmla="*/ 422018 w 558201"/>
                  <a:gd name="connsiteY61" fmla="*/ 117517 h 463509"/>
                  <a:gd name="connsiteX62" fmla="*/ 407540 w 558201"/>
                  <a:gd name="connsiteY62" fmla="*/ 101587 h 463509"/>
                  <a:gd name="connsiteX63" fmla="*/ 397405 w 558201"/>
                  <a:gd name="connsiteY63" fmla="*/ 101104 h 463509"/>
                  <a:gd name="connsiteX64" fmla="*/ 236695 w 558201"/>
                  <a:gd name="connsiteY64" fmla="*/ 101104 h 463509"/>
                  <a:gd name="connsiteX65" fmla="*/ 35445 w 558201"/>
                  <a:gd name="connsiteY65" fmla="*/ 347776 h 463509"/>
                  <a:gd name="connsiteX66" fmla="*/ 35445 w 558201"/>
                  <a:gd name="connsiteY66" fmla="*/ 302883 h 463509"/>
                  <a:gd name="connsiteX67" fmla="*/ 78880 w 558201"/>
                  <a:gd name="connsiteY67" fmla="*/ 302883 h 463509"/>
                  <a:gd name="connsiteX68" fmla="*/ 99150 w 558201"/>
                  <a:gd name="connsiteY68" fmla="*/ 285505 h 463509"/>
                  <a:gd name="connsiteX69" fmla="*/ 78880 w 558201"/>
                  <a:gd name="connsiteY69" fmla="*/ 269575 h 463509"/>
                  <a:gd name="connsiteX70" fmla="*/ 21449 w 558201"/>
                  <a:gd name="connsiteY70" fmla="*/ 269575 h 463509"/>
                  <a:gd name="connsiteX71" fmla="*/ 215 w 558201"/>
                  <a:gd name="connsiteY71" fmla="*/ 290332 h 463509"/>
                  <a:gd name="connsiteX72" fmla="*/ 215 w 558201"/>
                  <a:gd name="connsiteY72" fmla="*/ 397014 h 463509"/>
                  <a:gd name="connsiteX73" fmla="*/ 215 w 558201"/>
                  <a:gd name="connsiteY73" fmla="*/ 446252 h 463509"/>
                  <a:gd name="connsiteX74" fmla="*/ 16623 w 558201"/>
                  <a:gd name="connsiteY74" fmla="*/ 463148 h 463509"/>
                  <a:gd name="connsiteX75" fmla="*/ 33515 w 558201"/>
                  <a:gd name="connsiteY75" fmla="*/ 447218 h 463509"/>
                  <a:gd name="connsiteX76" fmla="*/ 33515 w 558201"/>
                  <a:gd name="connsiteY76" fmla="*/ 434667 h 463509"/>
                  <a:gd name="connsiteX77" fmla="*/ 33515 w 558201"/>
                  <a:gd name="connsiteY77" fmla="*/ 381567 h 463509"/>
                  <a:gd name="connsiteX78" fmla="*/ 53784 w 558201"/>
                  <a:gd name="connsiteY78" fmla="*/ 381567 h 463509"/>
                  <a:gd name="connsiteX79" fmla="*/ 74054 w 558201"/>
                  <a:gd name="connsiteY79" fmla="*/ 381567 h 463509"/>
                  <a:gd name="connsiteX80" fmla="*/ 91911 w 558201"/>
                  <a:gd name="connsiteY80" fmla="*/ 370464 h 463509"/>
                  <a:gd name="connsiteX81" fmla="*/ 75985 w 558201"/>
                  <a:gd name="connsiteY81" fmla="*/ 348259 h 463509"/>
                  <a:gd name="connsiteX82" fmla="*/ 35445 w 558201"/>
                  <a:gd name="connsiteY82" fmla="*/ 347776 h 46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8201" h="463509">
                    <a:moveTo>
                      <a:pt x="330322" y="327985"/>
                    </a:moveTo>
                    <a:cubicBezTo>
                      <a:pt x="330322" y="311572"/>
                      <a:pt x="330804" y="298538"/>
                      <a:pt x="330322" y="285022"/>
                    </a:cubicBezTo>
                    <a:cubicBezTo>
                      <a:pt x="329839" y="274402"/>
                      <a:pt x="322600" y="267644"/>
                      <a:pt x="313430" y="267644"/>
                    </a:cubicBezTo>
                    <a:cubicBezTo>
                      <a:pt x="304261" y="267644"/>
                      <a:pt x="297504" y="274885"/>
                      <a:pt x="297021" y="285505"/>
                    </a:cubicBezTo>
                    <a:cubicBezTo>
                      <a:pt x="297021" y="288401"/>
                      <a:pt x="297021" y="291298"/>
                      <a:pt x="297021" y="294677"/>
                    </a:cubicBezTo>
                    <a:cubicBezTo>
                      <a:pt x="297021" y="336191"/>
                      <a:pt x="297021" y="377705"/>
                      <a:pt x="297021" y="419220"/>
                    </a:cubicBezTo>
                    <a:cubicBezTo>
                      <a:pt x="297021" y="427909"/>
                      <a:pt x="297021" y="436598"/>
                      <a:pt x="297021" y="445287"/>
                    </a:cubicBezTo>
                    <a:cubicBezTo>
                      <a:pt x="297504" y="455907"/>
                      <a:pt x="304261" y="463148"/>
                      <a:pt x="313430" y="463148"/>
                    </a:cubicBezTo>
                    <a:cubicBezTo>
                      <a:pt x="322600" y="463148"/>
                      <a:pt x="329839" y="456389"/>
                      <a:pt x="330322" y="445769"/>
                    </a:cubicBezTo>
                    <a:cubicBezTo>
                      <a:pt x="330804" y="433219"/>
                      <a:pt x="330322" y="420185"/>
                      <a:pt x="330804" y="407634"/>
                    </a:cubicBezTo>
                    <a:cubicBezTo>
                      <a:pt x="330804" y="404738"/>
                      <a:pt x="331287" y="402324"/>
                      <a:pt x="332252" y="398462"/>
                    </a:cubicBezTo>
                    <a:cubicBezTo>
                      <a:pt x="353970" y="419220"/>
                      <a:pt x="373757" y="439011"/>
                      <a:pt x="394509" y="457838"/>
                    </a:cubicBezTo>
                    <a:cubicBezTo>
                      <a:pt x="402231" y="465078"/>
                      <a:pt x="411883" y="465078"/>
                      <a:pt x="418640" y="458320"/>
                    </a:cubicBezTo>
                    <a:cubicBezTo>
                      <a:pt x="425396" y="451562"/>
                      <a:pt x="425396" y="441908"/>
                      <a:pt x="418157" y="434184"/>
                    </a:cubicBezTo>
                    <a:cubicBezTo>
                      <a:pt x="407057" y="423081"/>
                      <a:pt x="395474" y="412461"/>
                      <a:pt x="384374" y="401359"/>
                    </a:cubicBezTo>
                    <a:cubicBezTo>
                      <a:pt x="371826" y="388325"/>
                      <a:pt x="359761" y="374326"/>
                      <a:pt x="346730" y="360327"/>
                    </a:cubicBezTo>
                    <a:cubicBezTo>
                      <a:pt x="350109" y="357431"/>
                      <a:pt x="354935" y="352604"/>
                      <a:pt x="359761" y="348259"/>
                    </a:cubicBezTo>
                    <a:cubicBezTo>
                      <a:pt x="377135" y="332329"/>
                      <a:pt x="394509" y="316399"/>
                      <a:pt x="411883" y="299987"/>
                    </a:cubicBezTo>
                    <a:cubicBezTo>
                      <a:pt x="419605" y="292746"/>
                      <a:pt x="420088" y="283091"/>
                      <a:pt x="413814" y="275850"/>
                    </a:cubicBezTo>
                    <a:cubicBezTo>
                      <a:pt x="407057" y="268127"/>
                      <a:pt x="397405" y="268127"/>
                      <a:pt x="388718" y="275368"/>
                    </a:cubicBezTo>
                    <a:cubicBezTo>
                      <a:pt x="385822" y="277781"/>
                      <a:pt x="383409" y="280678"/>
                      <a:pt x="380513" y="283091"/>
                    </a:cubicBezTo>
                    <a:cubicBezTo>
                      <a:pt x="364105" y="297090"/>
                      <a:pt x="348178" y="311572"/>
                      <a:pt x="330322" y="327985"/>
                    </a:cubicBezTo>
                    <a:close/>
                    <a:moveTo>
                      <a:pt x="491514" y="303366"/>
                    </a:moveTo>
                    <a:cubicBezTo>
                      <a:pt x="507923" y="303366"/>
                      <a:pt x="523367" y="303366"/>
                      <a:pt x="538810" y="303366"/>
                    </a:cubicBezTo>
                    <a:cubicBezTo>
                      <a:pt x="550876" y="302883"/>
                      <a:pt x="558115" y="296125"/>
                      <a:pt x="558115" y="285988"/>
                    </a:cubicBezTo>
                    <a:cubicBezTo>
                      <a:pt x="558115" y="276333"/>
                      <a:pt x="550876" y="270058"/>
                      <a:pt x="539293" y="269575"/>
                    </a:cubicBezTo>
                    <a:cubicBezTo>
                      <a:pt x="518058" y="269575"/>
                      <a:pt x="496823" y="269575"/>
                      <a:pt x="475106" y="269575"/>
                    </a:cubicBezTo>
                    <a:cubicBezTo>
                      <a:pt x="464005" y="269575"/>
                      <a:pt x="457249" y="275850"/>
                      <a:pt x="457249" y="286953"/>
                    </a:cubicBezTo>
                    <a:cubicBezTo>
                      <a:pt x="456766" y="339570"/>
                      <a:pt x="456766" y="392670"/>
                      <a:pt x="457249" y="445287"/>
                    </a:cubicBezTo>
                    <a:cubicBezTo>
                      <a:pt x="457249" y="456389"/>
                      <a:pt x="464005" y="462665"/>
                      <a:pt x="475106" y="463148"/>
                    </a:cubicBezTo>
                    <a:cubicBezTo>
                      <a:pt x="497306" y="463630"/>
                      <a:pt x="519506" y="463630"/>
                      <a:pt x="541224" y="463148"/>
                    </a:cubicBezTo>
                    <a:cubicBezTo>
                      <a:pt x="551841" y="463148"/>
                      <a:pt x="559080" y="454459"/>
                      <a:pt x="558115" y="444804"/>
                    </a:cubicBezTo>
                    <a:cubicBezTo>
                      <a:pt x="557150" y="435632"/>
                      <a:pt x="550393" y="429840"/>
                      <a:pt x="539293" y="429357"/>
                    </a:cubicBezTo>
                    <a:cubicBezTo>
                      <a:pt x="523367" y="429357"/>
                      <a:pt x="507441" y="429357"/>
                      <a:pt x="491514" y="429357"/>
                    </a:cubicBezTo>
                    <a:cubicBezTo>
                      <a:pt x="491514" y="412944"/>
                      <a:pt x="491514" y="397980"/>
                      <a:pt x="491514" y="382532"/>
                    </a:cubicBezTo>
                    <a:cubicBezTo>
                      <a:pt x="506958" y="382532"/>
                      <a:pt x="521436" y="383498"/>
                      <a:pt x="535915" y="382050"/>
                    </a:cubicBezTo>
                    <a:cubicBezTo>
                      <a:pt x="541224" y="381567"/>
                      <a:pt x="547980" y="377223"/>
                      <a:pt x="550393" y="372395"/>
                    </a:cubicBezTo>
                    <a:cubicBezTo>
                      <a:pt x="552806" y="368051"/>
                      <a:pt x="551841" y="359362"/>
                      <a:pt x="548945" y="356465"/>
                    </a:cubicBezTo>
                    <a:cubicBezTo>
                      <a:pt x="545084" y="352121"/>
                      <a:pt x="537363" y="349707"/>
                      <a:pt x="531571" y="349224"/>
                    </a:cubicBezTo>
                    <a:cubicBezTo>
                      <a:pt x="518541" y="348259"/>
                      <a:pt x="505028" y="348742"/>
                      <a:pt x="491032" y="348742"/>
                    </a:cubicBezTo>
                    <a:cubicBezTo>
                      <a:pt x="491514" y="333295"/>
                      <a:pt x="491514" y="318813"/>
                      <a:pt x="491514" y="303366"/>
                    </a:cubicBezTo>
                    <a:close/>
                    <a:moveTo>
                      <a:pt x="236212" y="33523"/>
                    </a:moveTo>
                    <a:cubicBezTo>
                      <a:pt x="289782" y="33523"/>
                      <a:pt x="343352" y="33523"/>
                      <a:pt x="396922" y="33523"/>
                    </a:cubicBezTo>
                    <a:cubicBezTo>
                      <a:pt x="400301" y="33523"/>
                      <a:pt x="403679" y="34005"/>
                      <a:pt x="407057" y="33523"/>
                    </a:cubicBezTo>
                    <a:cubicBezTo>
                      <a:pt x="416227" y="32074"/>
                      <a:pt x="422018" y="26282"/>
                      <a:pt x="422018" y="16627"/>
                    </a:cubicBezTo>
                    <a:cubicBezTo>
                      <a:pt x="422018" y="6973"/>
                      <a:pt x="416227" y="1663"/>
                      <a:pt x="407057" y="215"/>
                    </a:cubicBezTo>
                    <a:cubicBezTo>
                      <a:pt x="404644" y="-268"/>
                      <a:pt x="401748" y="215"/>
                      <a:pt x="399335" y="215"/>
                    </a:cubicBezTo>
                    <a:cubicBezTo>
                      <a:pt x="290747" y="215"/>
                      <a:pt x="182160" y="215"/>
                      <a:pt x="73572" y="215"/>
                    </a:cubicBezTo>
                    <a:cubicBezTo>
                      <a:pt x="70676" y="215"/>
                      <a:pt x="67298" y="-268"/>
                      <a:pt x="64402" y="697"/>
                    </a:cubicBezTo>
                    <a:cubicBezTo>
                      <a:pt x="55715" y="2628"/>
                      <a:pt x="50406" y="8421"/>
                      <a:pt x="50406" y="17110"/>
                    </a:cubicBezTo>
                    <a:cubicBezTo>
                      <a:pt x="50406" y="26282"/>
                      <a:pt x="55715" y="31592"/>
                      <a:pt x="64402" y="33523"/>
                    </a:cubicBezTo>
                    <a:cubicBezTo>
                      <a:pt x="67780" y="34005"/>
                      <a:pt x="71159" y="34005"/>
                      <a:pt x="74537" y="34005"/>
                    </a:cubicBezTo>
                    <a:cubicBezTo>
                      <a:pt x="128589" y="34005"/>
                      <a:pt x="182160" y="33523"/>
                      <a:pt x="236212" y="33523"/>
                    </a:cubicBezTo>
                    <a:close/>
                    <a:moveTo>
                      <a:pt x="236695" y="101104"/>
                    </a:moveTo>
                    <a:cubicBezTo>
                      <a:pt x="182642" y="101104"/>
                      <a:pt x="129072" y="101104"/>
                      <a:pt x="75019" y="101104"/>
                    </a:cubicBezTo>
                    <a:cubicBezTo>
                      <a:pt x="71159" y="101104"/>
                      <a:pt x="67298" y="100621"/>
                      <a:pt x="63919" y="101587"/>
                    </a:cubicBezTo>
                    <a:cubicBezTo>
                      <a:pt x="55715" y="103518"/>
                      <a:pt x="50889" y="108828"/>
                      <a:pt x="50406" y="117517"/>
                    </a:cubicBezTo>
                    <a:cubicBezTo>
                      <a:pt x="49924" y="126688"/>
                      <a:pt x="55232" y="132481"/>
                      <a:pt x="63919" y="134412"/>
                    </a:cubicBezTo>
                    <a:cubicBezTo>
                      <a:pt x="67298" y="135377"/>
                      <a:pt x="71159" y="134895"/>
                      <a:pt x="75019" y="134895"/>
                    </a:cubicBezTo>
                    <a:cubicBezTo>
                      <a:pt x="182642" y="134895"/>
                      <a:pt x="289782" y="134895"/>
                      <a:pt x="397405" y="134895"/>
                    </a:cubicBezTo>
                    <a:cubicBezTo>
                      <a:pt x="400783" y="134895"/>
                      <a:pt x="404161" y="135377"/>
                      <a:pt x="407540" y="134412"/>
                    </a:cubicBezTo>
                    <a:cubicBezTo>
                      <a:pt x="416709" y="132481"/>
                      <a:pt x="422018" y="127171"/>
                      <a:pt x="422018" y="117517"/>
                    </a:cubicBezTo>
                    <a:cubicBezTo>
                      <a:pt x="422018" y="108345"/>
                      <a:pt x="416709" y="103035"/>
                      <a:pt x="407540" y="101587"/>
                    </a:cubicBezTo>
                    <a:cubicBezTo>
                      <a:pt x="404161" y="101104"/>
                      <a:pt x="400783" y="101104"/>
                      <a:pt x="397405" y="101104"/>
                    </a:cubicBezTo>
                    <a:cubicBezTo>
                      <a:pt x="343835" y="101104"/>
                      <a:pt x="290265" y="101104"/>
                      <a:pt x="236695" y="101104"/>
                    </a:cubicBezTo>
                    <a:close/>
                    <a:moveTo>
                      <a:pt x="35445" y="347776"/>
                    </a:moveTo>
                    <a:cubicBezTo>
                      <a:pt x="35445" y="331846"/>
                      <a:pt x="35445" y="317847"/>
                      <a:pt x="35445" y="302883"/>
                    </a:cubicBezTo>
                    <a:cubicBezTo>
                      <a:pt x="50406" y="302883"/>
                      <a:pt x="64885" y="302883"/>
                      <a:pt x="78880" y="302883"/>
                    </a:cubicBezTo>
                    <a:cubicBezTo>
                      <a:pt x="91428" y="302883"/>
                      <a:pt x="99633" y="295642"/>
                      <a:pt x="99150" y="285505"/>
                    </a:cubicBezTo>
                    <a:cubicBezTo>
                      <a:pt x="98667" y="275850"/>
                      <a:pt x="91428" y="269575"/>
                      <a:pt x="78880" y="269575"/>
                    </a:cubicBezTo>
                    <a:cubicBezTo>
                      <a:pt x="59576" y="269575"/>
                      <a:pt x="40754" y="269575"/>
                      <a:pt x="21449" y="269575"/>
                    </a:cubicBezTo>
                    <a:cubicBezTo>
                      <a:pt x="6006" y="269575"/>
                      <a:pt x="697" y="275368"/>
                      <a:pt x="215" y="290332"/>
                    </a:cubicBezTo>
                    <a:cubicBezTo>
                      <a:pt x="215" y="326054"/>
                      <a:pt x="215" y="361293"/>
                      <a:pt x="215" y="397014"/>
                    </a:cubicBezTo>
                    <a:cubicBezTo>
                      <a:pt x="215" y="413427"/>
                      <a:pt x="-268" y="429840"/>
                      <a:pt x="215" y="446252"/>
                    </a:cubicBezTo>
                    <a:cubicBezTo>
                      <a:pt x="697" y="455907"/>
                      <a:pt x="7454" y="462665"/>
                      <a:pt x="16623" y="463148"/>
                    </a:cubicBezTo>
                    <a:cubicBezTo>
                      <a:pt x="25310" y="463148"/>
                      <a:pt x="32550" y="456872"/>
                      <a:pt x="33515" y="447218"/>
                    </a:cubicBezTo>
                    <a:cubicBezTo>
                      <a:pt x="33997" y="443356"/>
                      <a:pt x="33515" y="439011"/>
                      <a:pt x="33515" y="434667"/>
                    </a:cubicBezTo>
                    <a:cubicBezTo>
                      <a:pt x="33515" y="417289"/>
                      <a:pt x="33515" y="399911"/>
                      <a:pt x="33515" y="381567"/>
                    </a:cubicBezTo>
                    <a:cubicBezTo>
                      <a:pt x="41237" y="381567"/>
                      <a:pt x="47511" y="381567"/>
                      <a:pt x="53784" y="381567"/>
                    </a:cubicBezTo>
                    <a:cubicBezTo>
                      <a:pt x="60541" y="381567"/>
                      <a:pt x="67298" y="381567"/>
                      <a:pt x="74054" y="381567"/>
                    </a:cubicBezTo>
                    <a:cubicBezTo>
                      <a:pt x="82259" y="381567"/>
                      <a:pt x="89015" y="378671"/>
                      <a:pt x="91911" y="370464"/>
                    </a:cubicBezTo>
                    <a:cubicBezTo>
                      <a:pt x="96254" y="359362"/>
                      <a:pt x="89015" y="348742"/>
                      <a:pt x="75985" y="348259"/>
                    </a:cubicBezTo>
                    <a:cubicBezTo>
                      <a:pt x="62954" y="347294"/>
                      <a:pt x="49441" y="347776"/>
                      <a:pt x="35445" y="347776"/>
                    </a:cubicBezTo>
                    <a:close/>
                  </a:path>
                </a:pathLst>
              </a:custGeom>
              <a:grpFill/>
              <a:ln w="4819" cap="flat">
                <a:noFill/>
                <a:prstDash val="solid"/>
                <a:miter/>
              </a:ln>
            </p:spPr>
            <p:txBody>
              <a:bodyPr rtlCol="0" anchor="ctr"/>
              <a:lstStyle/>
              <a:p>
                <a:endParaRPr lang="en-US"/>
              </a:p>
            </p:txBody>
          </p:sp>
          <p:sp>
            <p:nvSpPr>
              <p:cNvPr id="122" name="Freeform 235">
                <a:extLst>
                  <a:ext uri="{FF2B5EF4-FFF2-40B4-BE49-F238E27FC236}">
                    <a16:creationId xmlns:a16="http://schemas.microsoft.com/office/drawing/2014/main" id="{A62D6769-833E-8458-AE0B-5295B2B6F181}"/>
                  </a:ext>
                </a:extLst>
              </p:cNvPr>
              <p:cNvSpPr/>
              <p:nvPr/>
            </p:nvSpPr>
            <p:spPr>
              <a:xfrm>
                <a:off x="8138828" y="4016838"/>
                <a:ext cx="981393" cy="1151177"/>
              </a:xfrm>
              <a:custGeom>
                <a:avLst/>
                <a:gdLst>
                  <a:gd name="connsiteX0" fmla="*/ 215607 w 981393"/>
                  <a:gd name="connsiteY0" fmla="*/ 1150695 h 1151177"/>
                  <a:gd name="connsiteX1" fmla="*/ 175550 w 981393"/>
                  <a:gd name="connsiteY1" fmla="*/ 1131386 h 1151177"/>
                  <a:gd name="connsiteX2" fmla="*/ 145146 w 981393"/>
                  <a:gd name="connsiteY2" fmla="*/ 1082148 h 1151177"/>
                  <a:gd name="connsiteX3" fmla="*/ 116672 w 981393"/>
                  <a:gd name="connsiteY3" fmla="*/ 1082148 h 1151177"/>
                  <a:gd name="connsiteX4" fmla="*/ 43315 w 981393"/>
                  <a:gd name="connsiteY4" fmla="*/ 996223 h 1151177"/>
                  <a:gd name="connsiteX5" fmla="*/ 43315 w 981393"/>
                  <a:gd name="connsiteY5" fmla="*/ 854785 h 1151177"/>
                  <a:gd name="connsiteX6" fmla="*/ 32697 w 981393"/>
                  <a:gd name="connsiteY6" fmla="*/ 838855 h 1151177"/>
                  <a:gd name="connsiteX7" fmla="*/ 362 w 981393"/>
                  <a:gd name="connsiteY7" fmla="*/ 793479 h 1151177"/>
                  <a:gd name="connsiteX8" fmla="*/ 362 w 981393"/>
                  <a:gd name="connsiteY8" fmla="*/ 558392 h 1151177"/>
                  <a:gd name="connsiteX9" fmla="*/ 33180 w 981393"/>
                  <a:gd name="connsiteY9" fmla="*/ 513498 h 1151177"/>
                  <a:gd name="connsiteX10" fmla="*/ 43315 w 981393"/>
                  <a:gd name="connsiteY10" fmla="*/ 498534 h 1151177"/>
                  <a:gd name="connsiteX11" fmla="*/ 43315 w 981393"/>
                  <a:gd name="connsiteY11" fmla="*/ 405368 h 1151177"/>
                  <a:gd name="connsiteX12" fmla="*/ 43315 w 981393"/>
                  <a:gd name="connsiteY12" fmla="*/ 397645 h 1151177"/>
                  <a:gd name="connsiteX13" fmla="*/ 61171 w 981393"/>
                  <a:gd name="connsiteY13" fmla="*/ 380266 h 1151177"/>
                  <a:gd name="connsiteX14" fmla="*/ 77097 w 981393"/>
                  <a:gd name="connsiteY14" fmla="*/ 398610 h 1151177"/>
                  <a:gd name="connsiteX15" fmla="*/ 77097 w 981393"/>
                  <a:gd name="connsiteY15" fmla="*/ 497569 h 1151177"/>
                  <a:gd name="connsiteX16" fmla="*/ 77097 w 981393"/>
                  <a:gd name="connsiteY16" fmla="*/ 510602 h 1151177"/>
                  <a:gd name="connsiteX17" fmla="*/ 91576 w 981393"/>
                  <a:gd name="connsiteY17" fmla="*/ 510602 h 1151177"/>
                  <a:gd name="connsiteX18" fmla="*/ 621002 w 981393"/>
                  <a:gd name="connsiteY18" fmla="*/ 510602 h 1151177"/>
                  <a:gd name="connsiteX19" fmla="*/ 632102 w 981393"/>
                  <a:gd name="connsiteY19" fmla="*/ 510602 h 1151177"/>
                  <a:gd name="connsiteX20" fmla="*/ 648028 w 981393"/>
                  <a:gd name="connsiteY20" fmla="*/ 527498 h 1151177"/>
                  <a:gd name="connsiteX21" fmla="*/ 632585 w 981393"/>
                  <a:gd name="connsiteY21" fmla="*/ 543910 h 1151177"/>
                  <a:gd name="connsiteX22" fmla="*/ 621485 w 981393"/>
                  <a:gd name="connsiteY22" fmla="*/ 543910 h 1151177"/>
                  <a:gd name="connsiteX23" fmla="*/ 59723 w 981393"/>
                  <a:gd name="connsiteY23" fmla="*/ 543910 h 1151177"/>
                  <a:gd name="connsiteX24" fmla="*/ 34145 w 981393"/>
                  <a:gd name="connsiteY24" fmla="*/ 569977 h 1151177"/>
                  <a:gd name="connsiteX25" fmla="*/ 34145 w 981393"/>
                  <a:gd name="connsiteY25" fmla="*/ 785755 h 1151177"/>
                  <a:gd name="connsiteX26" fmla="*/ 57310 w 981393"/>
                  <a:gd name="connsiteY26" fmla="*/ 809409 h 1151177"/>
                  <a:gd name="connsiteX27" fmla="*/ 924083 w 981393"/>
                  <a:gd name="connsiteY27" fmla="*/ 809409 h 1151177"/>
                  <a:gd name="connsiteX28" fmla="*/ 947248 w 981393"/>
                  <a:gd name="connsiteY28" fmla="*/ 786721 h 1151177"/>
                  <a:gd name="connsiteX29" fmla="*/ 947248 w 981393"/>
                  <a:gd name="connsiteY29" fmla="*/ 566598 h 1151177"/>
                  <a:gd name="connsiteX30" fmla="*/ 925048 w 981393"/>
                  <a:gd name="connsiteY30" fmla="*/ 544393 h 1151177"/>
                  <a:gd name="connsiteX31" fmla="*/ 720420 w 981393"/>
                  <a:gd name="connsiteY31" fmla="*/ 544393 h 1151177"/>
                  <a:gd name="connsiteX32" fmla="*/ 711251 w 981393"/>
                  <a:gd name="connsiteY32" fmla="*/ 544393 h 1151177"/>
                  <a:gd name="connsiteX33" fmla="*/ 693394 w 981393"/>
                  <a:gd name="connsiteY33" fmla="*/ 527980 h 1151177"/>
                  <a:gd name="connsiteX34" fmla="*/ 711733 w 981393"/>
                  <a:gd name="connsiteY34" fmla="*/ 511085 h 1151177"/>
                  <a:gd name="connsiteX35" fmla="*/ 801499 w 981393"/>
                  <a:gd name="connsiteY35" fmla="*/ 511085 h 1151177"/>
                  <a:gd name="connsiteX36" fmla="*/ 816460 w 981393"/>
                  <a:gd name="connsiteY36" fmla="*/ 511085 h 1151177"/>
                  <a:gd name="connsiteX37" fmla="*/ 816460 w 981393"/>
                  <a:gd name="connsiteY37" fmla="*/ 499017 h 1151177"/>
                  <a:gd name="connsiteX38" fmla="*/ 816460 w 981393"/>
                  <a:gd name="connsiteY38" fmla="*/ 91114 h 1151177"/>
                  <a:gd name="connsiteX39" fmla="*/ 759995 w 981393"/>
                  <a:gd name="connsiteY39" fmla="*/ 34636 h 1151177"/>
                  <a:gd name="connsiteX40" fmla="*/ 300065 w 981393"/>
                  <a:gd name="connsiteY40" fmla="*/ 34636 h 1151177"/>
                  <a:gd name="connsiteX41" fmla="*/ 288482 w 981393"/>
                  <a:gd name="connsiteY41" fmla="*/ 34636 h 1151177"/>
                  <a:gd name="connsiteX42" fmla="*/ 288482 w 981393"/>
                  <a:gd name="connsiteY42" fmla="*/ 97872 h 1151177"/>
                  <a:gd name="connsiteX43" fmla="*/ 301512 w 981393"/>
                  <a:gd name="connsiteY43" fmla="*/ 97872 h 1151177"/>
                  <a:gd name="connsiteX44" fmla="*/ 701598 w 981393"/>
                  <a:gd name="connsiteY44" fmla="*/ 97872 h 1151177"/>
                  <a:gd name="connsiteX45" fmla="*/ 741655 w 981393"/>
                  <a:gd name="connsiteY45" fmla="*/ 117181 h 1151177"/>
                  <a:gd name="connsiteX46" fmla="*/ 748412 w 981393"/>
                  <a:gd name="connsiteY46" fmla="*/ 140352 h 1151177"/>
                  <a:gd name="connsiteX47" fmla="*/ 748895 w 981393"/>
                  <a:gd name="connsiteY47" fmla="*/ 199727 h 1151177"/>
                  <a:gd name="connsiteX48" fmla="*/ 703046 w 981393"/>
                  <a:gd name="connsiteY48" fmla="*/ 245586 h 1151177"/>
                  <a:gd name="connsiteX49" fmla="*/ 91576 w 981393"/>
                  <a:gd name="connsiteY49" fmla="*/ 245586 h 1151177"/>
                  <a:gd name="connsiteX50" fmla="*/ 77580 w 981393"/>
                  <a:gd name="connsiteY50" fmla="*/ 245586 h 1151177"/>
                  <a:gd name="connsiteX51" fmla="*/ 77097 w 981393"/>
                  <a:gd name="connsiteY51" fmla="*/ 256206 h 1151177"/>
                  <a:gd name="connsiteX52" fmla="*/ 77097 w 981393"/>
                  <a:gd name="connsiteY52" fmla="*/ 314616 h 1151177"/>
                  <a:gd name="connsiteX53" fmla="*/ 60206 w 981393"/>
                  <a:gd name="connsiteY53" fmla="*/ 335373 h 1151177"/>
                  <a:gd name="connsiteX54" fmla="*/ 43315 w 981393"/>
                  <a:gd name="connsiteY54" fmla="*/ 314133 h 1151177"/>
                  <a:gd name="connsiteX55" fmla="*/ 43797 w 981393"/>
                  <a:gd name="connsiteY55" fmla="*/ 233035 h 1151177"/>
                  <a:gd name="connsiteX56" fmla="*/ 52002 w 981393"/>
                  <a:gd name="connsiteY56" fmla="*/ 213244 h 1151177"/>
                  <a:gd name="connsiteX57" fmla="*/ 257112 w 981393"/>
                  <a:gd name="connsiteY57" fmla="*/ 8086 h 1151177"/>
                  <a:gd name="connsiteX58" fmla="*/ 275934 w 981393"/>
                  <a:gd name="connsiteY58" fmla="*/ 362 h 1151177"/>
                  <a:gd name="connsiteX59" fmla="*/ 767234 w 981393"/>
                  <a:gd name="connsiteY59" fmla="*/ 362 h 1151177"/>
                  <a:gd name="connsiteX60" fmla="*/ 849278 w 981393"/>
                  <a:gd name="connsiteY60" fmla="*/ 66495 h 1151177"/>
                  <a:gd name="connsiteX61" fmla="*/ 876787 w 981393"/>
                  <a:gd name="connsiteY61" fmla="*/ 71323 h 1151177"/>
                  <a:gd name="connsiteX62" fmla="*/ 938079 w 981393"/>
                  <a:gd name="connsiteY62" fmla="*/ 156765 h 1151177"/>
                  <a:gd name="connsiteX63" fmla="*/ 938079 w 981393"/>
                  <a:gd name="connsiteY63" fmla="*/ 495155 h 1151177"/>
                  <a:gd name="connsiteX64" fmla="*/ 951109 w 981393"/>
                  <a:gd name="connsiteY64" fmla="*/ 515429 h 1151177"/>
                  <a:gd name="connsiteX65" fmla="*/ 981031 w 981393"/>
                  <a:gd name="connsiteY65" fmla="*/ 558875 h 1151177"/>
                  <a:gd name="connsiteX66" fmla="*/ 981031 w 981393"/>
                  <a:gd name="connsiteY66" fmla="*/ 794927 h 1151177"/>
                  <a:gd name="connsiteX67" fmla="*/ 946766 w 981393"/>
                  <a:gd name="connsiteY67" fmla="*/ 840303 h 1151177"/>
                  <a:gd name="connsiteX68" fmla="*/ 938079 w 981393"/>
                  <a:gd name="connsiteY68" fmla="*/ 852854 h 1151177"/>
                  <a:gd name="connsiteX69" fmla="*/ 938079 w 981393"/>
                  <a:gd name="connsiteY69" fmla="*/ 1048357 h 1151177"/>
                  <a:gd name="connsiteX70" fmla="*/ 866652 w 981393"/>
                  <a:gd name="connsiteY70" fmla="*/ 1151178 h 1151177"/>
                  <a:gd name="connsiteX71" fmla="*/ 215607 w 981393"/>
                  <a:gd name="connsiteY71" fmla="*/ 1150695 h 1151177"/>
                  <a:gd name="connsiteX72" fmla="*/ 77580 w 981393"/>
                  <a:gd name="connsiteY72" fmla="*/ 843199 h 1151177"/>
                  <a:gd name="connsiteX73" fmla="*/ 77097 w 981393"/>
                  <a:gd name="connsiteY73" fmla="*/ 852371 h 1151177"/>
                  <a:gd name="connsiteX74" fmla="*/ 77097 w 981393"/>
                  <a:gd name="connsiteY74" fmla="*/ 995258 h 1151177"/>
                  <a:gd name="connsiteX75" fmla="*/ 132115 w 981393"/>
                  <a:gd name="connsiteY75" fmla="*/ 1049806 h 1151177"/>
                  <a:gd name="connsiteX76" fmla="*/ 761442 w 981393"/>
                  <a:gd name="connsiteY76" fmla="*/ 1049806 h 1151177"/>
                  <a:gd name="connsiteX77" fmla="*/ 816460 w 981393"/>
                  <a:gd name="connsiteY77" fmla="*/ 994775 h 1151177"/>
                  <a:gd name="connsiteX78" fmla="*/ 816460 w 981393"/>
                  <a:gd name="connsiteY78" fmla="*/ 854302 h 1151177"/>
                  <a:gd name="connsiteX79" fmla="*/ 815978 w 981393"/>
                  <a:gd name="connsiteY79" fmla="*/ 843682 h 1151177"/>
                  <a:gd name="connsiteX80" fmla="*/ 77580 w 981393"/>
                  <a:gd name="connsiteY80" fmla="*/ 843199 h 1151177"/>
                  <a:gd name="connsiteX81" fmla="*/ 903331 w 981393"/>
                  <a:gd name="connsiteY81" fmla="*/ 843199 h 1151177"/>
                  <a:gd name="connsiteX82" fmla="*/ 850243 w 981393"/>
                  <a:gd name="connsiteY82" fmla="*/ 843199 h 1151177"/>
                  <a:gd name="connsiteX83" fmla="*/ 850243 w 981393"/>
                  <a:gd name="connsiteY83" fmla="*/ 855750 h 1151177"/>
                  <a:gd name="connsiteX84" fmla="*/ 850243 w 981393"/>
                  <a:gd name="connsiteY84" fmla="*/ 992844 h 1151177"/>
                  <a:gd name="connsiteX85" fmla="*/ 848795 w 981393"/>
                  <a:gd name="connsiteY85" fmla="*/ 1015049 h 1151177"/>
                  <a:gd name="connsiteX86" fmla="*/ 762890 w 981393"/>
                  <a:gd name="connsiteY86" fmla="*/ 1083114 h 1151177"/>
                  <a:gd name="connsiteX87" fmla="*/ 195338 w 981393"/>
                  <a:gd name="connsiteY87" fmla="*/ 1083114 h 1151177"/>
                  <a:gd name="connsiteX88" fmla="*/ 182307 w 981393"/>
                  <a:gd name="connsiteY88" fmla="*/ 1083114 h 1151177"/>
                  <a:gd name="connsiteX89" fmla="*/ 182307 w 981393"/>
                  <a:gd name="connsiteY89" fmla="*/ 1086493 h 1151177"/>
                  <a:gd name="connsiteX90" fmla="*/ 183755 w 981393"/>
                  <a:gd name="connsiteY90" fmla="*/ 1089389 h 1151177"/>
                  <a:gd name="connsiteX91" fmla="*/ 234429 w 981393"/>
                  <a:gd name="connsiteY91" fmla="*/ 1116422 h 1151177"/>
                  <a:gd name="connsiteX92" fmla="*/ 846865 w 981393"/>
                  <a:gd name="connsiteY92" fmla="*/ 1116422 h 1151177"/>
                  <a:gd name="connsiteX93" fmla="*/ 903331 w 981393"/>
                  <a:gd name="connsiteY93" fmla="*/ 1059943 h 1151177"/>
                  <a:gd name="connsiteX94" fmla="*/ 903331 w 981393"/>
                  <a:gd name="connsiteY94" fmla="*/ 853337 h 1151177"/>
                  <a:gd name="connsiteX95" fmla="*/ 903331 w 981393"/>
                  <a:gd name="connsiteY95" fmla="*/ 843199 h 1151177"/>
                  <a:gd name="connsiteX96" fmla="*/ 286069 w 981393"/>
                  <a:gd name="connsiteY96" fmla="*/ 210347 h 1151177"/>
                  <a:gd name="connsiteX97" fmla="*/ 286551 w 981393"/>
                  <a:gd name="connsiteY97" fmla="*/ 210347 h 1151177"/>
                  <a:gd name="connsiteX98" fmla="*/ 703529 w 981393"/>
                  <a:gd name="connsiteY98" fmla="*/ 210347 h 1151177"/>
                  <a:gd name="connsiteX99" fmla="*/ 715112 w 981393"/>
                  <a:gd name="connsiteY99" fmla="*/ 198279 h 1151177"/>
                  <a:gd name="connsiteX100" fmla="*/ 715112 w 981393"/>
                  <a:gd name="connsiteY100" fmla="*/ 146628 h 1151177"/>
                  <a:gd name="connsiteX101" fmla="*/ 697738 w 981393"/>
                  <a:gd name="connsiteY101" fmla="*/ 129732 h 1151177"/>
                  <a:gd name="connsiteX102" fmla="*/ 301030 w 981393"/>
                  <a:gd name="connsiteY102" fmla="*/ 129732 h 1151177"/>
                  <a:gd name="connsiteX103" fmla="*/ 286069 w 981393"/>
                  <a:gd name="connsiteY103" fmla="*/ 129732 h 1151177"/>
                  <a:gd name="connsiteX104" fmla="*/ 286069 w 981393"/>
                  <a:gd name="connsiteY104" fmla="*/ 210347 h 1151177"/>
                  <a:gd name="connsiteX105" fmla="*/ 851208 w 981393"/>
                  <a:gd name="connsiteY105" fmla="*/ 101252 h 1151177"/>
                  <a:gd name="connsiteX106" fmla="*/ 851208 w 981393"/>
                  <a:gd name="connsiteY106" fmla="*/ 508671 h 1151177"/>
                  <a:gd name="connsiteX107" fmla="*/ 903813 w 981393"/>
                  <a:gd name="connsiteY107" fmla="*/ 508671 h 1151177"/>
                  <a:gd name="connsiteX108" fmla="*/ 903813 w 981393"/>
                  <a:gd name="connsiteY108" fmla="*/ 495638 h 1151177"/>
                  <a:gd name="connsiteX109" fmla="*/ 903813 w 981393"/>
                  <a:gd name="connsiteY109" fmla="*/ 159661 h 1151177"/>
                  <a:gd name="connsiteX110" fmla="*/ 903813 w 981393"/>
                  <a:gd name="connsiteY110" fmla="*/ 148559 h 1151177"/>
                  <a:gd name="connsiteX111" fmla="*/ 851208 w 981393"/>
                  <a:gd name="connsiteY111" fmla="*/ 101252 h 1151177"/>
                  <a:gd name="connsiteX112" fmla="*/ 254216 w 981393"/>
                  <a:gd name="connsiteY112" fmla="*/ 63116 h 1151177"/>
                  <a:gd name="connsiteX113" fmla="*/ 106537 w 981393"/>
                  <a:gd name="connsiteY113" fmla="*/ 210830 h 1151177"/>
                  <a:gd name="connsiteX114" fmla="*/ 221881 w 981393"/>
                  <a:gd name="connsiteY114" fmla="*/ 210830 h 1151177"/>
                  <a:gd name="connsiteX115" fmla="*/ 254216 w 981393"/>
                  <a:gd name="connsiteY115" fmla="*/ 178487 h 1151177"/>
                  <a:gd name="connsiteX116" fmla="*/ 254216 w 981393"/>
                  <a:gd name="connsiteY116" fmla="*/ 68426 h 1151177"/>
                  <a:gd name="connsiteX117" fmla="*/ 254216 w 981393"/>
                  <a:gd name="connsiteY117" fmla="*/ 63116 h 115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81393" h="1151177">
                    <a:moveTo>
                      <a:pt x="215607" y="1150695"/>
                    </a:moveTo>
                    <a:cubicBezTo>
                      <a:pt x="202094" y="1144420"/>
                      <a:pt x="187616" y="1139592"/>
                      <a:pt x="175550" y="1131386"/>
                    </a:cubicBezTo>
                    <a:cubicBezTo>
                      <a:pt x="159142" y="1120283"/>
                      <a:pt x="150455" y="1103388"/>
                      <a:pt x="145146" y="1082148"/>
                    </a:cubicBezTo>
                    <a:cubicBezTo>
                      <a:pt x="135494" y="1082148"/>
                      <a:pt x="125841" y="1083114"/>
                      <a:pt x="116672" y="1082148"/>
                    </a:cubicBezTo>
                    <a:cubicBezTo>
                      <a:pt x="73237" y="1075873"/>
                      <a:pt x="43797" y="1041117"/>
                      <a:pt x="43315" y="996223"/>
                    </a:cubicBezTo>
                    <a:cubicBezTo>
                      <a:pt x="42832" y="948916"/>
                      <a:pt x="42832" y="901609"/>
                      <a:pt x="43315" y="854785"/>
                    </a:cubicBezTo>
                    <a:cubicBezTo>
                      <a:pt x="43315" y="846578"/>
                      <a:pt x="41867" y="841751"/>
                      <a:pt x="32697" y="838855"/>
                    </a:cubicBezTo>
                    <a:cubicBezTo>
                      <a:pt x="11945" y="831614"/>
                      <a:pt x="362" y="815684"/>
                      <a:pt x="362" y="793479"/>
                    </a:cubicBezTo>
                    <a:cubicBezTo>
                      <a:pt x="-121" y="715277"/>
                      <a:pt x="-121" y="637076"/>
                      <a:pt x="362" y="558392"/>
                    </a:cubicBezTo>
                    <a:cubicBezTo>
                      <a:pt x="362" y="536669"/>
                      <a:pt x="12427" y="520739"/>
                      <a:pt x="33180" y="513498"/>
                    </a:cubicBezTo>
                    <a:cubicBezTo>
                      <a:pt x="41867" y="510602"/>
                      <a:pt x="43315" y="506258"/>
                      <a:pt x="43315" y="498534"/>
                    </a:cubicBezTo>
                    <a:cubicBezTo>
                      <a:pt x="42832" y="467640"/>
                      <a:pt x="43315" y="436263"/>
                      <a:pt x="43315" y="405368"/>
                    </a:cubicBezTo>
                    <a:cubicBezTo>
                      <a:pt x="43315" y="402954"/>
                      <a:pt x="43315" y="400058"/>
                      <a:pt x="43315" y="397645"/>
                    </a:cubicBezTo>
                    <a:cubicBezTo>
                      <a:pt x="44280" y="386542"/>
                      <a:pt x="51519" y="379301"/>
                      <a:pt x="61171" y="380266"/>
                    </a:cubicBezTo>
                    <a:cubicBezTo>
                      <a:pt x="70341" y="380749"/>
                      <a:pt x="76615" y="387507"/>
                      <a:pt x="77097" y="398610"/>
                    </a:cubicBezTo>
                    <a:cubicBezTo>
                      <a:pt x="77097" y="431435"/>
                      <a:pt x="77097" y="464743"/>
                      <a:pt x="77097" y="497569"/>
                    </a:cubicBezTo>
                    <a:cubicBezTo>
                      <a:pt x="77097" y="501430"/>
                      <a:pt x="77097" y="505775"/>
                      <a:pt x="77097" y="510602"/>
                    </a:cubicBezTo>
                    <a:cubicBezTo>
                      <a:pt x="82889" y="510602"/>
                      <a:pt x="87232" y="510602"/>
                      <a:pt x="91576" y="510602"/>
                    </a:cubicBezTo>
                    <a:cubicBezTo>
                      <a:pt x="268212" y="510602"/>
                      <a:pt x="444366" y="510602"/>
                      <a:pt x="621002" y="510602"/>
                    </a:cubicBezTo>
                    <a:cubicBezTo>
                      <a:pt x="624863" y="510602"/>
                      <a:pt x="628724" y="510602"/>
                      <a:pt x="632102" y="510602"/>
                    </a:cubicBezTo>
                    <a:cubicBezTo>
                      <a:pt x="641754" y="511568"/>
                      <a:pt x="648511" y="518326"/>
                      <a:pt x="648028" y="527498"/>
                    </a:cubicBezTo>
                    <a:cubicBezTo>
                      <a:pt x="647546" y="537152"/>
                      <a:pt x="642237" y="542462"/>
                      <a:pt x="632585" y="543910"/>
                    </a:cubicBezTo>
                    <a:cubicBezTo>
                      <a:pt x="628724" y="544393"/>
                      <a:pt x="625346" y="543910"/>
                      <a:pt x="621485" y="543910"/>
                    </a:cubicBezTo>
                    <a:cubicBezTo>
                      <a:pt x="434231" y="543910"/>
                      <a:pt x="246977" y="543910"/>
                      <a:pt x="59723" y="543910"/>
                    </a:cubicBezTo>
                    <a:cubicBezTo>
                      <a:pt x="38488" y="543910"/>
                      <a:pt x="34145" y="548255"/>
                      <a:pt x="34145" y="569977"/>
                    </a:cubicBezTo>
                    <a:cubicBezTo>
                      <a:pt x="34145" y="641903"/>
                      <a:pt x="34145" y="713829"/>
                      <a:pt x="34145" y="785755"/>
                    </a:cubicBezTo>
                    <a:cubicBezTo>
                      <a:pt x="34145" y="804099"/>
                      <a:pt x="39454" y="809409"/>
                      <a:pt x="57310" y="809409"/>
                    </a:cubicBezTo>
                    <a:cubicBezTo>
                      <a:pt x="346395" y="809409"/>
                      <a:pt x="634998" y="809409"/>
                      <a:pt x="924083" y="809409"/>
                    </a:cubicBezTo>
                    <a:cubicBezTo>
                      <a:pt x="941457" y="809409"/>
                      <a:pt x="947248" y="804099"/>
                      <a:pt x="947248" y="786721"/>
                    </a:cubicBezTo>
                    <a:cubicBezTo>
                      <a:pt x="947248" y="713347"/>
                      <a:pt x="947248" y="639972"/>
                      <a:pt x="947248" y="566598"/>
                    </a:cubicBezTo>
                    <a:cubicBezTo>
                      <a:pt x="947248" y="549703"/>
                      <a:pt x="941457" y="544393"/>
                      <a:pt x="925048" y="544393"/>
                    </a:cubicBezTo>
                    <a:cubicBezTo>
                      <a:pt x="857000" y="544393"/>
                      <a:pt x="788469" y="544393"/>
                      <a:pt x="720420" y="544393"/>
                    </a:cubicBezTo>
                    <a:cubicBezTo>
                      <a:pt x="717525" y="544393"/>
                      <a:pt x="714629" y="544393"/>
                      <a:pt x="711251" y="544393"/>
                    </a:cubicBezTo>
                    <a:cubicBezTo>
                      <a:pt x="700633" y="543910"/>
                      <a:pt x="693394" y="537152"/>
                      <a:pt x="693394" y="527980"/>
                    </a:cubicBezTo>
                    <a:cubicBezTo>
                      <a:pt x="693394" y="518326"/>
                      <a:pt x="700633" y="511085"/>
                      <a:pt x="711733" y="511085"/>
                    </a:cubicBezTo>
                    <a:cubicBezTo>
                      <a:pt x="741655" y="511085"/>
                      <a:pt x="771577" y="511085"/>
                      <a:pt x="801499" y="511085"/>
                    </a:cubicBezTo>
                    <a:cubicBezTo>
                      <a:pt x="805843" y="511085"/>
                      <a:pt x="810186" y="511085"/>
                      <a:pt x="816460" y="511085"/>
                    </a:cubicBezTo>
                    <a:cubicBezTo>
                      <a:pt x="816460" y="506740"/>
                      <a:pt x="816460" y="502879"/>
                      <a:pt x="816460" y="499017"/>
                    </a:cubicBezTo>
                    <a:cubicBezTo>
                      <a:pt x="816460" y="362888"/>
                      <a:pt x="816460" y="226760"/>
                      <a:pt x="816460" y="91114"/>
                    </a:cubicBezTo>
                    <a:cubicBezTo>
                      <a:pt x="816460" y="54910"/>
                      <a:pt x="796191" y="34636"/>
                      <a:pt x="759995" y="34636"/>
                    </a:cubicBezTo>
                    <a:cubicBezTo>
                      <a:pt x="606524" y="34636"/>
                      <a:pt x="453535" y="34636"/>
                      <a:pt x="300065" y="34636"/>
                    </a:cubicBezTo>
                    <a:cubicBezTo>
                      <a:pt x="296204" y="34636"/>
                      <a:pt x="292825" y="34636"/>
                      <a:pt x="288482" y="34636"/>
                    </a:cubicBezTo>
                    <a:cubicBezTo>
                      <a:pt x="288482" y="55875"/>
                      <a:pt x="288482" y="75667"/>
                      <a:pt x="288482" y="97872"/>
                    </a:cubicBezTo>
                    <a:cubicBezTo>
                      <a:pt x="292825" y="97872"/>
                      <a:pt x="297169" y="97872"/>
                      <a:pt x="301512" y="97872"/>
                    </a:cubicBezTo>
                    <a:cubicBezTo>
                      <a:pt x="434714" y="97872"/>
                      <a:pt x="568397" y="97872"/>
                      <a:pt x="701598" y="97872"/>
                    </a:cubicBezTo>
                    <a:cubicBezTo>
                      <a:pt x="718490" y="97872"/>
                      <a:pt x="732968" y="102217"/>
                      <a:pt x="741655" y="117181"/>
                    </a:cubicBezTo>
                    <a:cubicBezTo>
                      <a:pt x="745516" y="123940"/>
                      <a:pt x="747929" y="132629"/>
                      <a:pt x="748412" y="140352"/>
                    </a:cubicBezTo>
                    <a:cubicBezTo>
                      <a:pt x="749377" y="160144"/>
                      <a:pt x="748895" y="179936"/>
                      <a:pt x="748895" y="199727"/>
                    </a:cubicBezTo>
                    <a:cubicBezTo>
                      <a:pt x="748895" y="229174"/>
                      <a:pt x="732486" y="245586"/>
                      <a:pt x="703046" y="245586"/>
                    </a:cubicBezTo>
                    <a:cubicBezTo>
                      <a:pt x="499384" y="245586"/>
                      <a:pt x="295238" y="245586"/>
                      <a:pt x="91576" y="245586"/>
                    </a:cubicBezTo>
                    <a:cubicBezTo>
                      <a:pt x="87232" y="245586"/>
                      <a:pt x="82889" y="245586"/>
                      <a:pt x="77580" y="245586"/>
                    </a:cubicBezTo>
                    <a:cubicBezTo>
                      <a:pt x="77097" y="249448"/>
                      <a:pt x="77097" y="252827"/>
                      <a:pt x="77097" y="256206"/>
                    </a:cubicBezTo>
                    <a:cubicBezTo>
                      <a:pt x="77097" y="275515"/>
                      <a:pt x="77097" y="295307"/>
                      <a:pt x="77097" y="314616"/>
                    </a:cubicBezTo>
                    <a:cubicBezTo>
                      <a:pt x="77097" y="327649"/>
                      <a:pt x="70341" y="335373"/>
                      <a:pt x="60206" y="335373"/>
                    </a:cubicBezTo>
                    <a:cubicBezTo>
                      <a:pt x="50071" y="335373"/>
                      <a:pt x="43315" y="327167"/>
                      <a:pt x="43315" y="314133"/>
                    </a:cubicBezTo>
                    <a:cubicBezTo>
                      <a:pt x="43315" y="287101"/>
                      <a:pt x="42832" y="260068"/>
                      <a:pt x="43797" y="233035"/>
                    </a:cubicBezTo>
                    <a:cubicBezTo>
                      <a:pt x="43797" y="226277"/>
                      <a:pt x="47175" y="218071"/>
                      <a:pt x="52002" y="213244"/>
                    </a:cubicBezTo>
                    <a:cubicBezTo>
                      <a:pt x="120050" y="144697"/>
                      <a:pt x="188098" y="76150"/>
                      <a:pt x="257112" y="8086"/>
                    </a:cubicBezTo>
                    <a:cubicBezTo>
                      <a:pt x="261456" y="3741"/>
                      <a:pt x="269660" y="362"/>
                      <a:pt x="275934" y="362"/>
                    </a:cubicBezTo>
                    <a:cubicBezTo>
                      <a:pt x="439540" y="-121"/>
                      <a:pt x="603145" y="-121"/>
                      <a:pt x="767234" y="362"/>
                    </a:cubicBezTo>
                    <a:cubicBezTo>
                      <a:pt x="806808" y="362"/>
                      <a:pt x="836247" y="24498"/>
                      <a:pt x="849278" y="66495"/>
                    </a:cubicBezTo>
                    <a:cubicBezTo>
                      <a:pt x="858448" y="67944"/>
                      <a:pt x="867617" y="68909"/>
                      <a:pt x="876787" y="71323"/>
                    </a:cubicBezTo>
                    <a:cubicBezTo>
                      <a:pt x="914913" y="82425"/>
                      <a:pt x="938079" y="114768"/>
                      <a:pt x="938079" y="156765"/>
                    </a:cubicBezTo>
                    <a:cubicBezTo>
                      <a:pt x="938079" y="269722"/>
                      <a:pt x="938079" y="382197"/>
                      <a:pt x="938079" y="495155"/>
                    </a:cubicBezTo>
                    <a:cubicBezTo>
                      <a:pt x="938079" y="505292"/>
                      <a:pt x="939527" y="511085"/>
                      <a:pt x="951109" y="515429"/>
                    </a:cubicBezTo>
                    <a:cubicBezTo>
                      <a:pt x="970414" y="522188"/>
                      <a:pt x="981031" y="538600"/>
                      <a:pt x="981031" y="558875"/>
                    </a:cubicBezTo>
                    <a:cubicBezTo>
                      <a:pt x="981514" y="637559"/>
                      <a:pt x="981514" y="716243"/>
                      <a:pt x="981031" y="794927"/>
                    </a:cubicBezTo>
                    <a:cubicBezTo>
                      <a:pt x="981031" y="815684"/>
                      <a:pt x="967035" y="834028"/>
                      <a:pt x="946766" y="840303"/>
                    </a:cubicBezTo>
                    <a:cubicBezTo>
                      <a:pt x="939527" y="842717"/>
                      <a:pt x="938079" y="846096"/>
                      <a:pt x="938079" y="852854"/>
                    </a:cubicBezTo>
                    <a:cubicBezTo>
                      <a:pt x="938079" y="918022"/>
                      <a:pt x="938079" y="983190"/>
                      <a:pt x="938079" y="1048357"/>
                    </a:cubicBezTo>
                    <a:cubicBezTo>
                      <a:pt x="938079" y="1108698"/>
                      <a:pt x="922635" y="1130903"/>
                      <a:pt x="866652" y="1151178"/>
                    </a:cubicBezTo>
                    <a:cubicBezTo>
                      <a:pt x="648994" y="1150695"/>
                      <a:pt x="432300" y="1150695"/>
                      <a:pt x="215607" y="1150695"/>
                    </a:cubicBezTo>
                    <a:close/>
                    <a:moveTo>
                      <a:pt x="77580" y="843199"/>
                    </a:moveTo>
                    <a:cubicBezTo>
                      <a:pt x="77580" y="846578"/>
                      <a:pt x="77097" y="849475"/>
                      <a:pt x="77097" y="852371"/>
                    </a:cubicBezTo>
                    <a:cubicBezTo>
                      <a:pt x="77097" y="900161"/>
                      <a:pt x="77097" y="947468"/>
                      <a:pt x="77097" y="995258"/>
                    </a:cubicBezTo>
                    <a:cubicBezTo>
                      <a:pt x="77097" y="1028566"/>
                      <a:pt x="98332" y="1049806"/>
                      <a:pt x="132115" y="1049806"/>
                    </a:cubicBezTo>
                    <a:cubicBezTo>
                      <a:pt x="342052" y="1049806"/>
                      <a:pt x="551506" y="1049806"/>
                      <a:pt x="761442" y="1049806"/>
                    </a:cubicBezTo>
                    <a:cubicBezTo>
                      <a:pt x="796191" y="1049806"/>
                      <a:pt x="816460" y="1029531"/>
                      <a:pt x="816460" y="994775"/>
                    </a:cubicBezTo>
                    <a:cubicBezTo>
                      <a:pt x="816460" y="947951"/>
                      <a:pt x="816460" y="901126"/>
                      <a:pt x="816460" y="854302"/>
                    </a:cubicBezTo>
                    <a:cubicBezTo>
                      <a:pt x="816460" y="850923"/>
                      <a:pt x="815978" y="847061"/>
                      <a:pt x="815978" y="843682"/>
                    </a:cubicBezTo>
                    <a:cubicBezTo>
                      <a:pt x="569362" y="843199"/>
                      <a:pt x="323713" y="843199"/>
                      <a:pt x="77580" y="843199"/>
                    </a:cubicBezTo>
                    <a:close/>
                    <a:moveTo>
                      <a:pt x="903331" y="843199"/>
                    </a:moveTo>
                    <a:cubicBezTo>
                      <a:pt x="884991" y="843199"/>
                      <a:pt x="868100" y="843199"/>
                      <a:pt x="850243" y="843199"/>
                    </a:cubicBezTo>
                    <a:cubicBezTo>
                      <a:pt x="850243" y="847544"/>
                      <a:pt x="850243" y="851888"/>
                      <a:pt x="850243" y="855750"/>
                    </a:cubicBezTo>
                    <a:cubicBezTo>
                      <a:pt x="850243" y="901609"/>
                      <a:pt x="850243" y="946985"/>
                      <a:pt x="850243" y="992844"/>
                    </a:cubicBezTo>
                    <a:cubicBezTo>
                      <a:pt x="850243" y="1000085"/>
                      <a:pt x="850243" y="1007809"/>
                      <a:pt x="848795" y="1015049"/>
                    </a:cubicBezTo>
                    <a:cubicBezTo>
                      <a:pt x="840108" y="1056081"/>
                      <a:pt x="806808" y="1083114"/>
                      <a:pt x="762890" y="1083114"/>
                    </a:cubicBezTo>
                    <a:cubicBezTo>
                      <a:pt x="573706" y="1083114"/>
                      <a:pt x="384522" y="1083114"/>
                      <a:pt x="195338" y="1083114"/>
                    </a:cubicBezTo>
                    <a:cubicBezTo>
                      <a:pt x="190994" y="1083114"/>
                      <a:pt x="186651" y="1083114"/>
                      <a:pt x="182307" y="1083114"/>
                    </a:cubicBezTo>
                    <a:cubicBezTo>
                      <a:pt x="182307" y="1085527"/>
                      <a:pt x="182307" y="1086010"/>
                      <a:pt x="182307" y="1086493"/>
                    </a:cubicBezTo>
                    <a:cubicBezTo>
                      <a:pt x="182790" y="1087458"/>
                      <a:pt x="183272" y="1088424"/>
                      <a:pt x="183755" y="1089389"/>
                    </a:cubicBezTo>
                    <a:cubicBezTo>
                      <a:pt x="194855" y="1109181"/>
                      <a:pt x="212229" y="1116422"/>
                      <a:pt x="234429" y="1116422"/>
                    </a:cubicBezTo>
                    <a:cubicBezTo>
                      <a:pt x="438574" y="1116422"/>
                      <a:pt x="642720" y="1116422"/>
                      <a:pt x="846865" y="1116422"/>
                    </a:cubicBezTo>
                    <a:cubicBezTo>
                      <a:pt x="882578" y="1116422"/>
                      <a:pt x="903331" y="1096147"/>
                      <a:pt x="903331" y="1059943"/>
                    </a:cubicBezTo>
                    <a:cubicBezTo>
                      <a:pt x="903331" y="990913"/>
                      <a:pt x="903331" y="921884"/>
                      <a:pt x="903331" y="853337"/>
                    </a:cubicBezTo>
                    <a:cubicBezTo>
                      <a:pt x="903331" y="850440"/>
                      <a:pt x="903331" y="847061"/>
                      <a:pt x="903331" y="843199"/>
                    </a:cubicBezTo>
                    <a:close/>
                    <a:moveTo>
                      <a:pt x="286069" y="210347"/>
                    </a:moveTo>
                    <a:cubicBezTo>
                      <a:pt x="284621" y="209865"/>
                      <a:pt x="285586" y="210347"/>
                      <a:pt x="286551" y="210347"/>
                    </a:cubicBezTo>
                    <a:cubicBezTo>
                      <a:pt x="425544" y="210347"/>
                      <a:pt x="564536" y="210347"/>
                      <a:pt x="703529" y="210347"/>
                    </a:cubicBezTo>
                    <a:cubicBezTo>
                      <a:pt x="712216" y="210347"/>
                      <a:pt x="715594" y="206486"/>
                      <a:pt x="715112" y="198279"/>
                    </a:cubicBezTo>
                    <a:cubicBezTo>
                      <a:pt x="714629" y="180901"/>
                      <a:pt x="715112" y="164006"/>
                      <a:pt x="715112" y="146628"/>
                    </a:cubicBezTo>
                    <a:cubicBezTo>
                      <a:pt x="715112" y="130215"/>
                      <a:pt x="714629" y="129732"/>
                      <a:pt x="697738" y="129732"/>
                    </a:cubicBezTo>
                    <a:cubicBezTo>
                      <a:pt x="565502" y="129732"/>
                      <a:pt x="433266" y="129732"/>
                      <a:pt x="301030" y="129732"/>
                    </a:cubicBezTo>
                    <a:cubicBezTo>
                      <a:pt x="297169" y="129732"/>
                      <a:pt x="292825" y="129732"/>
                      <a:pt x="286069" y="129732"/>
                    </a:cubicBezTo>
                    <a:cubicBezTo>
                      <a:pt x="286069" y="157248"/>
                      <a:pt x="286069" y="182832"/>
                      <a:pt x="286069" y="210347"/>
                    </a:cubicBezTo>
                    <a:close/>
                    <a:moveTo>
                      <a:pt x="851208" y="101252"/>
                    </a:moveTo>
                    <a:cubicBezTo>
                      <a:pt x="851208" y="237863"/>
                      <a:pt x="851208" y="373508"/>
                      <a:pt x="851208" y="508671"/>
                    </a:cubicBezTo>
                    <a:cubicBezTo>
                      <a:pt x="869065" y="508671"/>
                      <a:pt x="885957" y="508671"/>
                      <a:pt x="903813" y="508671"/>
                    </a:cubicBezTo>
                    <a:cubicBezTo>
                      <a:pt x="903813" y="503844"/>
                      <a:pt x="903813" y="499499"/>
                      <a:pt x="903813" y="495638"/>
                    </a:cubicBezTo>
                    <a:cubicBezTo>
                      <a:pt x="903813" y="383645"/>
                      <a:pt x="903813" y="271653"/>
                      <a:pt x="903813" y="159661"/>
                    </a:cubicBezTo>
                    <a:cubicBezTo>
                      <a:pt x="903813" y="155799"/>
                      <a:pt x="903813" y="151938"/>
                      <a:pt x="903813" y="148559"/>
                    </a:cubicBezTo>
                    <a:cubicBezTo>
                      <a:pt x="900435" y="120078"/>
                      <a:pt x="878717" y="99803"/>
                      <a:pt x="851208" y="101252"/>
                    </a:cubicBezTo>
                    <a:close/>
                    <a:moveTo>
                      <a:pt x="254216" y="63116"/>
                    </a:moveTo>
                    <a:cubicBezTo>
                      <a:pt x="205472" y="111872"/>
                      <a:pt x="155281" y="162075"/>
                      <a:pt x="106537" y="210830"/>
                    </a:cubicBezTo>
                    <a:cubicBezTo>
                      <a:pt x="143215" y="210830"/>
                      <a:pt x="182790" y="210830"/>
                      <a:pt x="221881" y="210830"/>
                    </a:cubicBezTo>
                    <a:cubicBezTo>
                      <a:pt x="243599" y="210830"/>
                      <a:pt x="254216" y="200210"/>
                      <a:pt x="254216" y="178487"/>
                    </a:cubicBezTo>
                    <a:cubicBezTo>
                      <a:pt x="254216" y="141800"/>
                      <a:pt x="254216" y="105113"/>
                      <a:pt x="254216" y="68426"/>
                    </a:cubicBezTo>
                    <a:cubicBezTo>
                      <a:pt x="254216" y="65530"/>
                      <a:pt x="254216" y="63116"/>
                      <a:pt x="254216" y="63116"/>
                    </a:cubicBezTo>
                    <a:close/>
                  </a:path>
                </a:pathLst>
              </a:custGeom>
              <a:grpFill/>
              <a:ln w="4819" cap="flat">
                <a:noFill/>
                <a:prstDash val="solid"/>
                <a:miter/>
              </a:ln>
            </p:spPr>
            <p:txBody>
              <a:bodyPr rtlCol="0" anchor="ctr"/>
              <a:lstStyle/>
              <a:p>
                <a:endParaRPr lang="en-US"/>
              </a:p>
            </p:txBody>
          </p:sp>
          <p:sp>
            <p:nvSpPr>
              <p:cNvPr id="123" name="Freeform 236">
                <a:extLst>
                  <a:ext uri="{FF2B5EF4-FFF2-40B4-BE49-F238E27FC236}">
                    <a16:creationId xmlns:a16="http://schemas.microsoft.com/office/drawing/2014/main" id="{0AB58B74-8584-FF54-303B-280E5A708BD0}"/>
                  </a:ext>
                </a:extLst>
              </p:cNvPr>
              <p:cNvSpPr/>
              <p:nvPr/>
            </p:nvSpPr>
            <p:spPr>
              <a:xfrm>
                <a:off x="8645236" y="4594056"/>
                <a:ext cx="127021" cy="195865"/>
              </a:xfrm>
              <a:custGeom>
                <a:avLst/>
                <a:gdLst>
                  <a:gd name="connsiteX0" fmla="*/ 34480 w 127021"/>
                  <a:gd name="connsiteY0" fmla="*/ 60341 h 195865"/>
                  <a:gd name="connsiteX1" fmla="*/ 83707 w 127021"/>
                  <a:gd name="connsiteY1" fmla="*/ 15447 h 195865"/>
                  <a:gd name="connsiteX2" fmla="*/ 91911 w 127021"/>
                  <a:gd name="connsiteY2" fmla="*/ 7724 h 195865"/>
                  <a:gd name="connsiteX3" fmla="*/ 117007 w 127021"/>
                  <a:gd name="connsiteY3" fmla="*/ 8206 h 195865"/>
                  <a:gd name="connsiteX4" fmla="*/ 115076 w 127021"/>
                  <a:gd name="connsiteY4" fmla="*/ 32343 h 195865"/>
                  <a:gd name="connsiteX5" fmla="*/ 62954 w 127021"/>
                  <a:gd name="connsiteY5" fmla="*/ 80615 h 195865"/>
                  <a:gd name="connsiteX6" fmla="*/ 49924 w 127021"/>
                  <a:gd name="connsiteY6" fmla="*/ 92683 h 195865"/>
                  <a:gd name="connsiteX7" fmla="*/ 87567 w 127021"/>
                  <a:gd name="connsiteY7" fmla="*/ 133715 h 195865"/>
                  <a:gd name="connsiteX8" fmla="*/ 121350 w 127021"/>
                  <a:gd name="connsiteY8" fmla="*/ 166540 h 195865"/>
                  <a:gd name="connsiteX9" fmla="*/ 121833 w 127021"/>
                  <a:gd name="connsiteY9" fmla="*/ 190676 h 195865"/>
                  <a:gd name="connsiteX10" fmla="*/ 97702 w 127021"/>
                  <a:gd name="connsiteY10" fmla="*/ 190194 h 195865"/>
                  <a:gd name="connsiteX11" fmla="*/ 35445 w 127021"/>
                  <a:gd name="connsiteY11" fmla="*/ 130818 h 195865"/>
                  <a:gd name="connsiteX12" fmla="*/ 33997 w 127021"/>
                  <a:gd name="connsiteY12" fmla="*/ 139990 h 195865"/>
                  <a:gd name="connsiteX13" fmla="*/ 33515 w 127021"/>
                  <a:gd name="connsiteY13" fmla="*/ 178125 h 195865"/>
                  <a:gd name="connsiteX14" fmla="*/ 16623 w 127021"/>
                  <a:gd name="connsiteY14" fmla="*/ 195504 h 195865"/>
                  <a:gd name="connsiteX15" fmla="*/ 214 w 127021"/>
                  <a:gd name="connsiteY15" fmla="*/ 177643 h 195865"/>
                  <a:gd name="connsiteX16" fmla="*/ 214 w 127021"/>
                  <a:gd name="connsiteY16" fmla="*/ 151576 h 195865"/>
                  <a:gd name="connsiteX17" fmla="*/ 214 w 127021"/>
                  <a:gd name="connsiteY17" fmla="*/ 27033 h 195865"/>
                  <a:gd name="connsiteX18" fmla="*/ 214 w 127021"/>
                  <a:gd name="connsiteY18" fmla="*/ 17861 h 195865"/>
                  <a:gd name="connsiteX19" fmla="*/ 16623 w 127021"/>
                  <a:gd name="connsiteY19" fmla="*/ 0 h 195865"/>
                  <a:gd name="connsiteX20" fmla="*/ 33515 w 127021"/>
                  <a:gd name="connsiteY20" fmla="*/ 17378 h 195865"/>
                  <a:gd name="connsiteX21" fmla="*/ 34480 w 127021"/>
                  <a:gd name="connsiteY21" fmla="*/ 60341 h 19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021" h="195865">
                    <a:moveTo>
                      <a:pt x="34480" y="60341"/>
                    </a:moveTo>
                    <a:cubicBezTo>
                      <a:pt x="52337" y="43928"/>
                      <a:pt x="68263" y="29446"/>
                      <a:pt x="83707" y="15447"/>
                    </a:cubicBezTo>
                    <a:cubicBezTo>
                      <a:pt x="86602" y="13034"/>
                      <a:pt x="89015" y="10137"/>
                      <a:pt x="91911" y="7724"/>
                    </a:cubicBezTo>
                    <a:cubicBezTo>
                      <a:pt x="100598" y="483"/>
                      <a:pt x="110250" y="483"/>
                      <a:pt x="117007" y="8206"/>
                    </a:cubicBezTo>
                    <a:cubicBezTo>
                      <a:pt x="123281" y="14964"/>
                      <a:pt x="122798" y="25102"/>
                      <a:pt x="115076" y="32343"/>
                    </a:cubicBezTo>
                    <a:cubicBezTo>
                      <a:pt x="98185" y="48755"/>
                      <a:pt x="80328" y="64202"/>
                      <a:pt x="62954" y="80615"/>
                    </a:cubicBezTo>
                    <a:cubicBezTo>
                      <a:pt x="58128" y="84960"/>
                      <a:pt x="53302" y="89787"/>
                      <a:pt x="49924" y="92683"/>
                    </a:cubicBezTo>
                    <a:cubicBezTo>
                      <a:pt x="62954" y="106682"/>
                      <a:pt x="75019" y="120681"/>
                      <a:pt x="87567" y="133715"/>
                    </a:cubicBezTo>
                    <a:cubicBezTo>
                      <a:pt x="98668" y="144817"/>
                      <a:pt x="110250" y="155437"/>
                      <a:pt x="121350" y="166540"/>
                    </a:cubicBezTo>
                    <a:cubicBezTo>
                      <a:pt x="129072" y="174264"/>
                      <a:pt x="128590" y="183918"/>
                      <a:pt x="121833" y="190676"/>
                    </a:cubicBezTo>
                    <a:cubicBezTo>
                      <a:pt x="115076" y="197434"/>
                      <a:pt x="105907" y="197917"/>
                      <a:pt x="97702" y="190194"/>
                    </a:cubicBezTo>
                    <a:cubicBezTo>
                      <a:pt x="77433" y="170885"/>
                      <a:pt x="57163" y="151576"/>
                      <a:pt x="35445" y="130818"/>
                    </a:cubicBezTo>
                    <a:cubicBezTo>
                      <a:pt x="34963" y="134680"/>
                      <a:pt x="33997" y="137577"/>
                      <a:pt x="33997" y="139990"/>
                    </a:cubicBezTo>
                    <a:cubicBezTo>
                      <a:pt x="33997" y="152541"/>
                      <a:pt x="34480" y="165575"/>
                      <a:pt x="33515" y="178125"/>
                    </a:cubicBezTo>
                    <a:cubicBezTo>
                      <a:pt x="33032" y="188745"/>
                      <a:pt x="25793" y="195504"/>
                      <a:pt x="16623" y="195504"/>
                    </a:cubicBezTo>
                    <a:cubicBezTo>
                      <a:pt x="7454" y="195504"/>
                      <a:pt x="697" y="188263"/>
                      <a:pt x="214" y="177643"/>
                    </a:cubicBezTo>
                    <a:cubicBezTo>
                      <a:pt x="-268" y="168954"/>
                      <a:pt x="214" y="160265"/>
                      <a:pt x="214" y="151576"/>
                    </a:cubicBezTo>
                    <a:cubicBezTo>
                      <a:pt x="214" y="110061"/>
                      <a:pt x="214" y="68547"/>
                      <a:pt x="214" y="27033"/>
                    </a:cubicBezTo>
                    <a:cubicBezTo>
                      <a:pt x="214" y="24136"/>
                      <a:pt x="214" y="21240"/>
                      <a:pt x="214" y="17861"/>
                    </a:cubicBezTo>
                    <a:cubicBezTo>
                      <a:pt x="697" y="7241"/>
                      <a:pt x="7454" y="0"/>
                      <a:pt x="16623" y="0"/>
                    </a:cubicBezTo>
                    <a:cubicBezTo>
                      <a:pt x="25793" y="0"/>
                      <a:pt x="33032" y="6758"/>
                      <a:pt x="33515" y="17378"/>
                    </a:cubicBezTo>
                    <a:cubicBezTo>
                      <a:pt x="34963" y="30894"/>
                      <a:pt x="34480" y="43928"/>
                      <a:pt x="34480" y="60341"/>
                    </a:cubicBezTo>
                    <a:close/>
                  </a:path>
                </a:pathLst>
              </a:custGeom>
              <a:grpFill/>
              <a:ln w="4819" cap="flat">
                <a:noFill/>
                <a:prstDash val="solid"/>
                <a:miter/>
              </a:ln>
            </p:spPr>
            <p:txBody>
              <a:bodyPr rtlCol="0" anchor="ctr"/>
              <a:lstStyle/>
              <a:p>
                <a:endParaRPr lang="en-US"/>
              </a:p>
            </p:txBody>
          </p:sp>
          <p:sp>
            <p:nvSpPr>
              <p:cNvPr id="127" name="Freeform 237">
                <a:extLst>
                  <a:ext uri="{FF2B5EF4-FFF2-40B4-BE49-F238E27FC236}">
                    <a16:creationId xmlns:a16="http://schemas.microsoft.com/office/drawing/2014/main" id="{6323A712-EC01-08D4-5D4B-F2362E1905CA}"/>
                  </a:ext>
                </a:extLst>
              </p:cNvPr>
              <p:cNvSpPr/>
              <p:nvPr/>
            </p:nvSpPr>
            <p:spPr>
              <a:xfrm>
                <a:off x="8806911" y="4596255"/>
                <a:ext cx="101166" cy="194149"/>
              </a:xfrm>
              <a:custGeom>
                <a:avLst/>
                <a:gdLst>
                  <a:gd name="connsiteX0" fmla="*/ 33997 w 101166"/>
                  <a:gd name="connsiteY0" fmla="*/ 33523 h 194149"/>
                  <a:gd name="connsiteX1" fmla="*/ 33997 w 101166"/>
                  <a:gd name="connsiteY1" fmla="*/ 79381 h 194149"/>
                  <a:gd name="connsiteX2" fmla="*/ 74537 w 101166"/>
                  <a:gd name="connsiteY2" fmla="*/ 79864 h 194149"/>
                  <a:gd name="connsiteX3" fmla="*/ 91911 w 101166"/>
                  <a:gd name="connsiteY3" fmla="*/ 87105 h 194149"/>
                  <a:gd name="connsiteX4" fmla="*/ 93359 w 101166"/>
                  <a:gd name="connsiteY4" fmla="*/ 103035 h 194149"/>
                  <a:gd name="connsiteX5" fmla="*/ 78880 w 101166"/>
                  <a:gd name="connsiteY5" fmla="*/ 112689 h 194149"/>
                  <a:gd name="connsiteX6" fmla="*/ 34480 w 101166"/>
                  <a:gd name="connsiteY6" fmla="*/ 113172 h 194149"/>
                  <a:gd name="connsiteX7" fmla="*/ 34480 w 101166"/>
                  <a:gd name="connsiteY7" fmla="*/ 159996 h 194149"/>
                  <a:gd name="connsiteX8" fmla="*/ 82259 w 101166"/>
                  <a:gd name="connsiteY8" fmla="*/ 159996 h 194149"/>
                  <a:gd name="connsiteX9" fmla="*/ 101081 w 101166"/>
                  <a:gd name="connsiteY9" fmla="*/ 175444 h 194149"/>
                  <a:gd name="connsiteX10" fmla="*/ 84189 w 101166"/>
                  <a:gd name="connsiteY10" fmla="*/ 193787 h 194149"/>
                  <a:gd name="connsiteX11" fmla="*/ 18071 w 101166"/>
                  <a:gd name="connsiteY11" fmla="*/ 193787 h 194149"/>
                  <a:gd name="connsiteX12" fmla="*/ 214 w 101166"/>
                  <a:gd name="connsiteY12" fmla="*/ 175926 h 194149"/>
                  <a:gd name="connsiteX13" fmla="*/ 214 w 101166"/>
                  <a:gd name="connsiteY13" fmla="*/ 17593 h 194149"/>
                  <a:gd name="connsiteX14" fmla="*/ 18071 w 101166"/>
                  <a:gd name="connsiteY14" fmla="*/ 215 h 194149"/>
                  <a:gd name="connsiteX15" fmla="*/ 82259 w 101166"/>
                  <a:gd name="connsiteY15" fmla="*/ 215 h 194149"/>
                  <a:gd name="connsiteX16" fmla="*/ 101081 w 101166"/>
                  <a:gd name="connsiteY16" fmla="*/ 16627 h 194149"/>
                  <a:gd name="connsiteX17" fmla="*/ 81776 w 101166"/>
                  <a:gd name="connsiteY17" fmla="*/ 34005 h 194149"/>
                  <a:gd name="connsiteX18" fmla="*/ 33997 w 101166"/>
                  <a:gd name="connsiteY18" fmla="*/ 33523 h 19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166" h="194149">
                    <a:moveTo>
                      <a:pt x="33997" y="33523"/>
                    </a:moveTo>
                    <a:cubicBezTo>
                      <a:pt x="33997" y="48970"/>
                      <a:pt x="33997" y="63452"/>
                      <a:pt x="33997" y="79381"/>
                    </a:cubicBezTo>
                    <a:cubicBezTo>
                      <a:pt x="47993" y="79381"/>
                      <a:pt x="61024" y="78416"/>
                      <a:pt x="74537" y="79864"/>
                    </a:cubicBezTo>
                    <a:cubicBezTo>
                      <a:pt x="80811" y="80347"/>
                      <a:pt x="88050" y="82761"/>
                      <a:pt x="91911" y="87105"/>
                    </a:cubicBezTo>
                    <a:cubicBezTo>
                      <a:pt x="94807" y="90484"/>
                      <a:pt x="95772" y="99173"/>
                      <a:pt x="93359" y="103035"/>
                    </a:cubicBezTo>
                    <a:cubicBezTo>
                      <a:pt x="90946" y="107862"/>
                      <a:pt x="84189" y="112207"/>
                      <a:pt x="78880" y="112689"/>
                    </a:cubicBezTo>
                    <a:cubicBezTo>
                      <a:pt x="64402" y="114138"/>
                      <a:pt x="49924" y="113172"/>
                      <a:pt x="34480" y="113172"/>
                    </a:cubicBezTo>
                    <a:cubicBezTo>
                      <a:pt x="34480" y="128619"/>
                      <a:pt x="34480" y="143584"/>
                      <a:pt x="34480" y="159996"/>
                    </a:cubicBezTo>
                    <a:cubicBezTo>
                      <a:pt x="50406" y="159996"/>
                      <a:pt x="66332" y="159996"/>
                      <a:pt x="82259" y="159996"/>
                    </a:cubicBezTo>
                    <a:cubicBezTo>
                      <a:pt x="93359" y="159996"/>
                      <a:pt x="100115" y="165789"/>
                      <a:pt x="101081" y="175444"/>
                    </a:cubicBezTo>
                    <a:cubicBezTo>
                      <a:pt x="102046" y="185098"/>
                      <a:pt x="94807" y="193304"/>
                      <a:pt x="84189" y="193787"/>
                    </a:cubicBezTo>
                    <a:cubicBezTo>
                      <a:pt x="61989" y="194270"/>
                      <a:pt x="39789" y="194270"/>
                      <a:pt x="18071" y="193787"/>
                    </a:cubicBezTo>
                    <a:cubicBezTo>
                      <a:pt x="6971" y="193787"/>
                      <a:pt x="697" y="187029"/>
                      <a:pt x="214" y="175926"/>
                    </a:cubicBezTo>
                    <a:cubicBezTo>
                      <a:pt x="214" y="123309"/>
                      <a:pt x="-268" y="70210"/>
                      <a:pt x="214" y="17593"/>
                    </a:cubicBezTo>
                    <a:cubicBezTo>
                      <a:pt x="214" y="6490"/>
                      <a:pt x="6971" y="697"/>
                      <a:pt x="18071" y="215"/>
                    </a:cubicBezTo>
                    <a:cubicBezTo>
                      <a:pt x="39306" y="-268"/>
                      <a:pt x="60541" y="215"/>
                      <a:pt x="82259" y="215"/>
                    </a:cubicBezTo>
                    <a:cubicBezTo>
                      <a:pt x="93841" y="215"/>
                      <a:pt x="101081" y="6490"/>
                      <a:pt x="101081" y="16627"/>
                    </a:cubicBezTo>
                    <a:cubicBezTo>
                      <a:pt x="101081" y="26764"/>
                      <a:pt x="93841" y="33523"/>
                      <a:pt x="81776" y="34005"/>
                    </a:cubicBezTo>
                    <a:cubicBezTo>
                      <a:pt x="65850" y="33523"/>
                      <a:pt x="50406" y="33523"/>
                      <a:pt x="33997" y="33523"/>
                    </a:cubicBezTo>
                    <a:close/>
                  </a:path>
                </a:pathLst>
              </a:custGeom>
              <a:grpFill/>
              <a:ln w="4819" cap="flat">
                <a:noFill/>
                <a:prstDash val="solid"/>
                <a:miter/>
              </a:ln>
            </p:spPr>
            <p:txBody>
              <a:bodyPr rtlCol="0" anchor="ctr"/>
              <a:lstStyle/>
              <a:p>
                <a:endParaRPr lang="en-US"/>
              </a:p>
            </p:txBody>
          </p:sp>
          <p:sp>
            <p:nvSpPr>
              <p:cNvPr id="128" name="Freeform 238">
                <a:extLst>
                  <a:ext uri="{FF2B5EF4-FFF2-40B4-BE49-F238E27FC236}">
                    <a16:creationId xmlns:a16="http://schemas.microsoft.com/office/drawing/2014/main" id="{ADFBF2A9-7DB9-6EE3-0279-853AACF712AB}"/>
                  </a:ext>
                </a:extLst>
              </p:cNvPr>
              <p:cNvSpPr/>
              <p:nvPr/>
            </p:nvSpPr>
            <p:spPr>
              <a:xfrm>
                <a:off x="8399800" y="4326144"/>
                <a:ext cx="371611" cy="33911"/>
              </a:xfrm>
              <a:custGeom>
                <a:avLst/>
                <a:gdLst>
                  <a:gd name="connsiteX0" fmla="*/ 185806 w 371611"/>
                  <a:gd name="connsiteY0" fmla="*/ 33791 h 33911"/>
                  <a:gd name="connsiteX1" fmla="*/ 24131 w 371611"/>
                  <a:gd name="connsiteY1" fmla="*/ 33791 h 33911"/>
                  <a:gd name="connsiteX2" fmla="*/ 13996 w 371611"/>
                  <a:gd name="connsiteY2" fmla="*/ 33308 h 33911"/>
                  <a:gd name="connsiteX3" fmla="*/ 0 w 371611"/>
                  <a:gd name="connsiteY3" fmla="*/ 16895 h 33911"/>
                  <a:gd name="connsiteX4" fmla="*/ 13996 w 371611"/>
                  <a:gd name="connsiteY4" fmla="*/ 483 h 33911"/>
                  <a:gd name="connsiteX5" fmla="*/ 23165 w 371611"/>
                  <a:gd name="connsiteY5" fmla="*/ 0 h 33911"/>
                  <a:gd name="connsiteX6" fmla="*/ 348929 w 371611"/>
                  <a:gd name="connsiteY6" fmla="*/ 0 h 33911"/>
                  <a:gd name="connsiteX7" fmla="*/ 356651 w 371611"/>
                  <a:gd name="connsiteY7" fmla="*/ 0 h 33911"/>
                  <a:gd name="connsiteX8" fmla="*/ 371612 w 371611"/>
                  <a:gd name="connsiteY8" fmla="*/ 16413 h 33911"/>
                  <a:gd name="connsiteX9" fmla="*/ 356651 w 371611"/>
                  <a:gd name="connsiteY9" fmla="*/ 33308 h 33911"/>
                  <a:gd name="connsiteX10" fmla="*/ 346516 w 371611"/>
                  <a:gd name="connsiteY10" fmla="*/ 33308 h 33911"/>
                  <a:gd name="connsiteX11" fmla="*/ 185806 w 371611"/>
                  <a:gd name="connsiteY11" fmla="*/ 33791 h 3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11" h="33911">
                    <a:moveTo>
                      <a:pt x="185806" y="33791"/>
                    </a:moveTo>
                    <a:cubicBezTo>
                      <a:pt x="131753" y="33791"/>
                      <a:pt x="78183" y="33791"/>
                      <a:pt x="24131" y="33791"/>
                    </a:cubicBezTo>
                    <a:cubicBezTo>
                      <a:pt x="20752" y="33791"/>
                      <a:pt x="17374" y="34273"/>
                      <a:pt x="13996" y="33308"/>
                    </a:cubicBezTo>
                    <a:cubicBezTo>
                      <a:pt x="5309" y="31377"/>
                      <a:pt x="0" y="26067"/>
                      <a:pt x="0" y="16895"/>
                    </a:cubicBezTo>
                    <a:cubicBezTo>
                      <a:pt x="0" y="7724"/>
                      <a:pt x="5309" y="2414"/>
                      <a:pt x="13996" y="483"/>
                    </a:cubicBezTo>
                    <a:cubicBezTo>
                      <a:pt x="16891" y="0"/>
                      <a:pt x="19787" y="0"/>
                      <a:pt x="23165" y="0"/>
                    </a:cubicBezTo>
                    <a:cubicBezTo>
                      <a:pt x="131753" y="0"/>
                      <a:pt x="240341" y="0"/>
                      <a:pt x="348929" y="0"/>
                    </a:cubicBezTo>
                    <a:cubicBezTo>
                      <a:pt x="351342" y="0"/>
                      <a:pt x="354238" y="0"/>
                      <a:pt x="356651" y="0"/>
                    </a:cubicBezTo>
                    <a:cubicBezTo>
                      <a:pt x="365821" y="1448"/>
                      <a:pt x="371612" y="7241"/>
                      <a:pt x="371612" y="16413"/>
                    </a:cubicBezTo>
                    <a:cubicBezTo>
                      <a:pt x="371612" y="26067"/>
                      <a:pt x="365821" y="31377"/>
                      <a:pt x="356651" y="33308"/>
                    </a:cubicBezTo>
                    <a:cubicBezTo>
                      <a:pt x="353273" y="33791"/>
                      <a:pt x="349894" y="33308"/>
                      <a:pt x="346516" y="33308"/>
                    </a:cubicBezTo>
                    <a:cubicBezTo>
                      <a:pt x="292946" y="34273"/>
                      <a:pt x="239376" y="33791"/>
                      <a:pt x="185806" y="33791"/>
                    </a:cubicBezTo>
                    <a:close/>
                  </a:path>
                </a:pathLst>
              </a:custGeom>
              <a:grpFill/>
              <a:ln w="4819" cap="flat">
                <a:noFill/>
                <a:prstDash val="solid"/>
                <a:miter/>
              </a:ln>
            </p:spPr>
            <p:txBody>
              <a:bodyPr rtlCol="0" anchor="ctr"/>
              <a:lstStyle/>
              <a:p>
                <a:endParaRPr lang="en-US"/>
              </a:p>
            </p:txBody>
          </p:sp>
          <p:sp>
            <p:nvSpPr>
              <p:cNvPr id="129" name="Freeform 239">
                <a:extLst>
                  <a:ext uri="{FF2B5EF4-FFF2-40B4-BE49-F238E27FC236}">
                    <a16:creationId xmlns:a16="http://schemas.microsoft.com/office/drawing/2014/main" id="{1E8F462A-1CF5-5699-4F0C-3D7608CAAEFD}"/>
                  </a:ext>
                </a:extLst>
              </p:cNvPr>
              <p:cNvSpPr/>
              <p:nvPr/>
            </p:nvSpPr>
            <p:spPr>
              <a:xfrm>
                <a:off x="8399800" y="4427395"/>
                <a:ext cx="371611" cy="34032"/>
              </a:xfrm>
              <a:custGeom>
                <a:avLst/>
                <a:gdLst>
                  <a:gd name="connsiteX0" fmla="*/ 186289 w 371611"/>
                  <a:gd name="connsiteY0" fmla="*/ 121 h 34032"/>
                  <a:gd name="connsiteX1" fmla="*/ 346999 w 371611"/>
                  <a:gd name="connsiteY1" fmla="*/ 121 h 34032"/>
                  <a:gd name="connsiteX2" fmla="*/ 357134 w 371611"/>
                  <a:gd name="connsiteY2" fmla="*/ 603 h 34032"/>
                  <a:gd name="connsiteX3" fmla="*/ 371612 w 371611"/>
                  <a:gd name="connsiteY3" fmla="*/ 16533 h 34032"/>
                  <a:gd name="connsiteX4" fmla="*/ 357134 w 371611"/>
                  <a:gd name="connsiteY4" fmla="*/ 33429 h 34032"/>
                  <a:gd name="connsiteX5" fmla="*/ 346999 w 371611"/>
                  <a:gd name="connsiteY5" fmla="*/ 33911 h 34032"/>
                  <a:gd name="connsiteX6" fmla="*/ 24613 w 371611"/>
                  <a:gd name="connsiteY6" fmla="*/ 33911 h 34032"/>
                  <a:gd name="connsiteX7" fmla="*/ 13513 w 371611"/>
                  <a:gd name="connsiteY7" fmla="*/ 33429 h 34032"/>
                  <a:gd name="connsiteX8" fmla="*/ 0 w 371611"/>
                  <a:gd name="connsiteY8" fmla="*/ 16533 h 34032"/>
                  <a:gd name="connsiteX9" fmla="*/ 13513 w 371611"/>
                  <a:gd name="connsiteY9" fmla="*/ 603 h 34032"/>
                  <a:gd name="connsiteX10" fmla="*/ 24613 w 371611"/>
                  <a:gd name="connsiteY10" fmla="*/ 121 h 34032"/>
                  <a:gd name="connsiteX11" fmla="*/ 186289 w 371611"/>
                  <a:gd name="connsiteY11" fmla="*/ 121 h 3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11" h="34032">
                    <a:moveTo>
                      <a:pt x="186289" y="121"/>
                    </a:moveTo>
                    <a:cubicBezTo>
                      <a:pt x="239859" y="121"/>
                      <a:pt x="293429" y="121"/>
                      <a:pt x="346999" y="121"/>
                    </a:cubicBezTo>
                    <a:cubicBezTo>
                      <a:pt x="350377" y="121"/>
                      <a:pt x="353755" y="-362"/>
                      <a:pt x="357134" y="603"/>
                    </a:cubicBezTo>
                    <a:cubicBezTo>
                      <a:pt x="365821" y="2052"/>
                      <a:pt x="371129" y="7844"/>
                      <a:pt x="371612" y="16533"/>
                    </a:cubicBezTo>
                    <a:cubicBezTo>
                      <a:pt x="371612" y="26188"/>
                      <a:pt x="366303" y="31981"/>
                      <a:pt x="357134" y="33429"/>
                    </a:cubicBezTo>
                    <a:cubicBezTo>
                      <a:pt x="353755" y="33911"/>
                      <a:pt x="350377" y="33911"/>
                      <a:pt x="346999" y="33911"/>
                    </a:cubicBezTo>
                    <a:cubicBezTo>
                      <a:pt x="239376" y="33911"/>
                      <a:pt x="132236" y="33911"/>
                      <a:pt x="24613" y="33911"/>
                    </a:cubicBezTo>
                    <a:cubicBezTo>
                      <a:pt x="20752" y="33911"/>
                      <a:pt x="16891" y="34394"/>
                      <a:pt x="13513" y="33429"/>
                    </a:cubicBezTo>
                    <a:cubicBezTo>
                      <a:pt x="4826" y="31498"/>
                      <a:pt x="0" y="25705"/>
                      <a:pt x="0" y="16533"/>
                    </a:cubicBezTo>
                    <a:cubicBezTo>
                      <a:pt x="483" y="7844"/>
                      <a:pt x="5309" y="2534"/>
                      <a:pt x="13513" y="603"/>
                    </a:cubicBezTo>
                    <a:cubicBezTo>
                      <a:pt x="16891" y="-362"/>
                      <a:pt x="20752" y="121"/>
                      <a:pt x="24613" y="121"/>
                    </a:cubicBezTo>
                    <a:cubicBezTo>
                      <a:pt x="78666" y="121"/>
                      <a:pt x="132719" y="121"/>
                      <a:pt x="186289" y="121"/>
                    </a:cubicBezTo>
                    <a:close/>
                  </a:path>
                </a:pathLst>
              </a:custGeom>
              <a:grpFill/>
              <a:ln w="4819" cap="flat">
                <a:noFill/>
                <a:prstDash val="solid"/>
                <a:miter/>
              </a:ln>
            </p:spPr>
            <p:txBody>
              <a:bodyPr rtlCol="0" anchor="ctr"/>
              <a:lstStyle/>
              <a:p>
                <a:endParaRPr lang="en-US"/>
              </a:p>
            </p:txBody>
          </p:sp>
          <p:sp>
            <p:nvSpPr>
              <p:cNvPr id="130" name="Freeform 240">
                <a:extLst>
                  <a:ext uri="{FF2B5EF4-FFF2-40B4-BE49-F238E27FC236}">
                    <a16:creationId xmlns:a16="http://schemas.microsoft.com/office/drawing/2014/main" id="{686705F8-550D-1000-FDDA-5B706D497CF3}"/>
                  </a:ext>
                </a:extLst>
              </p:cNvPr>
              <p:cNvSpPr/>
              <p:nvPr/>
            </p:nvSpPr>
            <p:spPr>
              <a:xfrm>
                <a:off x="8350359" y="4595504"/>
                <a:ext cx="99170" cy="193596"/>
              </a:xfrm>
              <a:custGeom>
                <a:avLst/>
                <a:gdLst>
                  <a:gd name="connsiteX0" fmla="*/ 34480 w 99170"/>
                  <a:gd name="connsiteY0" fmla="*/ 78684 h 193596"/>
                  <a:gd name="connsiteX1" fmla="*/ 75985 w 99170"/>
                  <a:gd name="connsiteY1" fmla="*/ 78684 h 193596"/>
                  <a:gd name="connsiteX2" fmla="*/ 91911 w 99170"/>
                  <a:gd name="connsiteY2" fmla="*/ 100890 h 193596"/>
                  <a:gd name="connsiteX3" fmla="*/ 74054 w 99170"/>
                  <a:gd name="connsiteY3" fmla="*/ 111992 h 193596"/>
                  <a:gd name="connsiteX4" fmla="*/ 53784 w 99170"/>
                  <a:gd name="connsiteY4" fmla="*/ 111992 h 193596"/>
                  <a:gd name="connsiteX5" fmla="*/ 33515 w 99170"/>
                  <a:gd name="connsiteY5" fmla="*/ 111992 h 193596"/>
                  <a:gd name="connsiteX6" fmla="*/ 33515 w 99170"/>
                  <a:gd name="connsiteY6" fmla="*/ 165092 h 193596"/>
                  <a:gd name="connsiteX7" fmla="*/ 33515 w 99170"/>
                  <a:gd name="connsiteY7" fmla="*/ 177643 h 193596"/>
                  <a:gd name="connsiteX8" fmla="*/ 16623 w 99170"/>
                  <a:gd name="connsiteY8" fmla="*/ 193573 h 193596"/>
                  <a:gd name="connsiteX9" fmla="*/ 215 w 99170"/>
                  <a:gd name="connsiteY9" fmla="*/ 176677 h 193596"/>
                  <a:gd name="connsiteX10" fmla="*/ 215 w 99170"/>
                  <a:gd name="connsiteY10" fmla="*/ 127439 h 193596"/>
                  <a:gd name="connsiteX11" fmla="*/ 215 w 99170"/>
                  <a:gd name="connsiteY11" fmla="*/ 20757 h 193596"/>
                  <a:gd name="connsiteX12" fmla="*/ 21449 w 99170"/>
                  <a:gd name="connsiteY12" fmla="*/ 0 h 193596"/>
                  <a:gd name="connsiteX13" fmla="*/ 78880 w 99170"/>
                  <a:gd name="connsiteY13" fmla="*/ 0 h 193596"/>
                  <a:gd name="connsiteX14" fmla="*/ 99150 w 99170"/>
                  <a:gd name="connsiteY14" fmla="*/ 15930 h 193596"/>
                  <a:gd name="connsiteX15" fmla="*/ 78880 w 99170"/>
                  <a:gd name="connsiteY15" fmla="*/ 33308 h 193596"/>
                  <a:gd name="connsiteX16" fmla="*/ 35445 w 99170"/>
                  <a:gd name="connsiteY16" fmla="*/ 33308 h 193596"/>
                  <a:gd name="connsiteX17" fmla="*/ 34480 w 99170"/>
                  <a:gd name="connsiteY17" fmla="*/ 78684 h 19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170" h="193596">
                    <a:moveTo>
                      <a:pt x="34480" y="78684"/>
                    </a:moveTo>
                    <a:cubicBezTo>
                      <a:pt x="48476" y="78684"/>
                      <a:pt x="61989" y="78201"/>
                      <a:pt x="75985" y="78684"/>
                    </a:cubicBezTo>
                    <a:cubicBezTo>
                      <a:pt x="89015" y="79167"/>
                      <a:pt x="96254" y="89787"/>
                      <a:pt x="91911" y="100890"/>
                    </a:cubicBezTo>
                    <a:cubicBezTo>
                      <a:pt x="89015" y="109096"/>
                      <a:pt x="82259" y="111992"/>
                      <a:pt x="74054" y="111992"/>
                    </a:cubicBezTo>
                    <a:cubicBezTo>
                      <a:pt x="67298" y="111992"/>
                      <a:pt x="60541" y="111992"/>
                      <a:pt x="53784" y="111992"/>
                    </a:cubicBezTo>
                    <a:cubicBezTo>
                      <a:pt x="47511" y="111992"/>
                      <a:pt x="41237" y="111992"/>
                      <a:pt x="33515" y="111992"/>
                    </a:cubicBezTo>
                    <a:cubicBezTo>
                      <a:pt x="33515" y="130336"/>
                      <a:pt x="33515" y="147714"/>
                      <a:pt x="33515" y="165092"/>
                    </a:cubicBezTo>
                    <a:cubicBezTo>
                      <a:pt x="33515" y="169436"/>
                      <a:pt x="33997" y="173298"/>
                      <a:pt x="33515" y="177643"/>
                    </a:cubicBezTo>
                    <a:cubicBezTo>
                      <a:pt x="32550" y="187297"/>
                      <a:pt x="25310" y="194055"/>
                      <a:pt x="16623" y="193573"/>
                    </a:cubicBezTo>
                    <a:cubicBezTo>
                      <a:pt x="7936" y="193573"/>
                      <a:pt x="697" y="186332"/>
                      <a:pt x="215" y="176677"/>
                    </a:cubicBezTo>
                    <a:cubicBezTo>
                      <a:pt x="-268" y="160265"/>
                      <a:pt x="215" y="143852"/>
                      <a:pt x="215" y="127439"/>
                    </a:cubicBezTo>
                    <a:cubicBezTo>
                      <a:pt x="215" y="91718"/>
                      <a:pt x="215" y="56479"/>
                      <a:pt x="215" y="20757"/>
                    </a:cubicBezTo>
                    <a:cubicBezTo>
                      <a:pt x="215" y="5310"/>
                      <a:pt x="6006" y="0"/>
                      <a:pt x="21449" y="0"/>
                    </a:cubicBezTo>
                    <a:cubicBezTo>
                      <a:pt x="40754" y="0"/>
                      <a:pt x="59576" y="0"/>
                      <a:pt x="78880" y="0"/>
                    </a:cubicBezTo>
                    <a:cubicBezTo>
                      <a:pt x="91428" y="0"/>
                      <a:pt x="98667" y="6276"/>
                      <a:pt x="99150" y="15930"/>
                    </a:cubicBezTo>
                    <a:cubicBezTo>
                      <a:pt x="99633" y="26067"/>
                      <a:pt x="91428" y="33308"/>
                      <a:pt x="78880" y="33308"/>
                    </a:cubicBezTo>
                    <a:cubicBezTo>
                      <a:pt x="64885" y="33791"/>
                      <a:pt x="50406" y="33308"/>
                      <a:pt x="35445" y="33308"/>
                    </a:cubicBezTo>
                    <a:cubicBezTo>
                      <a:pt x="34480" y="48755"/>
                      <a:pt x="34480" y="62754"/>
                      <a:pt x="34480" y="78684"/>
                    </a:cubicBezTo>
                    <a:close/>
                  </a:path>
                </a:pathLst>
              </a:custGeom>
              <a:grpFill/>
              <a:ln w="4819" cap="flat">
                <a:noFill/>
                <a:prstDash val="solid"/>
                <a:miter/>
              </a:ln>
            </p:spPr>
            <p:txBody>
              <a:bodyPr rtlCol="0" anchor="ctr"/>
              <a:lstStyle/>
              <a:p>
                <a:endParaRPr lang="en-US"/>
              </a:p>
            </p:txBody>
          </p:sp>
          <p:sp>
            <p:nvSpPr>
              <p:cNvPr id="131" name="Freeform 241">
                <a:extLst>
                  <a:ext uri="{FF2B5EF4-FFF2-40B4-BE49-F238E27FC236}">
                    <a16:creationId xmlns:a16="http://schemas.microsoft.com/office/drawing/2014/main" id="{6F62C9BF-E5A4-358F-26AF-538271116266}"/>
                  </a:ext>
                </a:extLst>
              </p:cNvPr>
              <p:cNvSpPr/>
              <p:nvPr/>
            </p:nvSpPr>
            <p:spPr>
              <a:xfrm>
                <a:off x="8989553" y="4118016"/>
                <a:ext cx="52819" cy="407492"/>
              </a:xfrm>
              <a:custGeom>
                <a:avLst/>
                <a:gdLst>
                  <a:gd name="connsiteX0" fmla="*/ 482 w 52819"/>
                  <a:gd name="connsiteY0" fmla="*/ 73 h 407492"/>
                  <a:gd name="connsiteX1" fmla="*/ 52605 w 52819"/>
                  <a:gd name="connsiteY1" fmla="*/ 47380 h 407492"/>
                  <a:gd name="connsiteX2" fmla="*/ 52605 w 52819"/>
                  <a:gd name="connsiteY2" fmla="*/ 58483 h 407492"/>
                  <a:gd name="connsiteX3" fmla="*/ 52605 w 52819"/>
                  <a:gd name="connsiteY3" fmla="*/ 394459 h 407492"/>
                  <a:gd name="connsiteX4" fmla="*/ 52605 w 52819"/>
                  <a:gd name="connsiteY4" fmla="*/ 407493 h 407492"/>
                  <a:gd name="connsiteX5" fmla="*/ 0 w 52819"/>
                  <a:gd name="connsiteY5" fmla="*/ 407493 h 407492"/>
                  <a:gd name="connsiteX6" fmla="*/ 482 w 52819"/>
                  <a:gd name="connsiteY6" fmla="*/ 73 h 4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19" h="407492">
                    <a:moveTo>
                      <a:pt x="482" y="73"/>
                    </a:moveTo>
                    <a:cubicBezTo>
                      <a:pt x="27991" y="-1375"/>
                      <a:pt x="50192" y="18899"/>
                      <a:pt x="52605" y="47380"/>
                    </a:cubicBezTo>
                    <a:cubicBezTo>
                      <a:pt x="53087" y="51242"/>
                      <a:pt x="52605" y="55104"/>
                      <a:pt x="52605" y="58483"/>
                    </a:cubicBezTo>
                    <a:cubicBezTo>
                      <a:pt x="52605" y="170475"/>
                      <a:pt x="52605" y="282467"/>
                      <a:pt x="52605" y="394459"/>
                    </a:cubicBezTo>
                    <a:cubicBezTo>
                      <a:pt x="52605" y="398321"/>
                      <a:pt x="52605" y="402665"/>
                      <a:pt x="52605" y="407493"/>
                    </a:cubicBezTo>
                    <a:cubicBezTo>
                      <a:pt x="35231" y="407493"/>
                      <a:pt x="17857" y="407493"/>
                      <a:pt x="0" y="407493"/>
                    </a:cubicBezTo>
                    <a:cubicBezTo>
                      <a:pt x="482" y="272330"/>
                      <a:pt x="482" y="136201"/>
                      <a:pt x="482" y="73"/>
                    </a:cubicBezTo>
                    <a:close/>
                  </a:path>
                </a:pathLst>
              </a:custGeom>
              <a:grpFill/>
              <a:ln w="4819" cap="flat">
                <a:noFill/>
                <a:prstDash val="solid"/>
                <a:miter/>
              </a:ln>
            </p:spPr>
            <p:txBody>
              <a:bodyPr rtlCol="0" anchor="ctr"/>
              <a:lstStyle/>
              <a:p>
                <a:endParaRPr lang="en-US"/>
              </a:p>
            </p:txBody>
          </p:sp>
          <p:sp>
            <p:nvSpPr>
              <p:cNvPr id="132" name="Freeform 242">
                <a:extLst>
                  <a:ext uri="{FF2B5EF4-FFF2-40B4-BE49-F238E27FC236}">
                    <a16:creationId xmlns:a16="http://schemas.microsoft.com/office/drawing/2014/main" id="{C77160F9-491A-0EED-98E8-0F5D6022EA2B}"/>
                  </a:ext>
                </a:extLst>
              </p:cNvPr>
              <p:cNvSpPr/>
              <p:nvPr/>
            </p:nvSpPr>
            <p:spPr>
              <a:xfrm>
                <a:off x="8399800" y="4928852"/>
                <a:ext cx="371611" cy="34125"/>
              </a:xfrm>
              <a:custGeom>
                <a:avLst/>
                <a:gdLst>
                  <a:gd name="connsiteX0" fmla="*/ 185806 w 371611"/>
                  <a:gd name="connsiteY0" fmla="*/ 34005 h 34125"/>
                  <a:gd name="connsiteX1" fmla="*/ 24131 w 371611"/>
                  <a:gd name="connsiteY1" fmla="*/ 34005 h 34125"/>
                  <a:gd name="connsiteX2" fmla="*/ 13996 w 371611"/>
                  <a:gd name="connsiteY2" fmla="*/ 33523 h 34125"/>
                  <a:gd name="connsiteX3" fmla="*/ 0 w 371611"/>
                  <a:gd name="connsiteY3" fmla="*/ 17110 h 34125"/>
                  <a:gd name="connsiteX4" fmla="*/ 13996 w 371611"/>
                  <a:gd name="connsiteY4" fmla="*/ 697 h 34125"/>
                  <a:gd name="connsiteX5" fmla="*/ 24131 w 371611"/>
                  <a:gd name="connsiteY5" fmla="*/ 215 h 34125"/>
                  <a:gd name="connsiteX6" fmla="*/ 347481 w 371611"/>
                  <a:gd name="connsiteY6" fmla="*/ 215 h 34125"/>
                  <a:gd name="connsiteX7" fmla="*/ 356651 w 371611"/>
                  <a:gd name="connsiteY7" fmla="*/ 215 h 34125"/>
                  <a:gd name="connsiteX8" fmla="*/ 371612 w 371611"/>
                  <a:gd name="connsiteY8" fmla="*/ 17110 h 34125"/>
                  <a:gd name="connsiteX9" fmla="*/ 356651 w 371611"/>
                  <a:gd name="connsiteY9" fmla="*/ 33523 h 34125"/>
                  <a:gd name="connsiteX10" fmla="*/ 343138 w 371611"/>
                  <a:gd name="connsiteY10" fmla="*/ 33523 h 34125"/>
                  <a:gd name="connsiteX11" fmla="*/ 185806 w 371611"/>
                  <a:gd name="connsiteY11" fmla="*/ 34005 h 3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11" h="34125">
                    <a:moveTo>
                      <a:pt x="185806" y="34005"/>
                    </a:moveTo>
                    <a:cubicBezTo>
                      <a:pt x="131753" y="34005"/>
                      <a:pt x="78183" y="34005"/>
                      <a:pt x="24131" y="34005"/>
                    </a:cubicBezTo>
                    <a:cubicBezTo>
                      <a:pt x="20752" y="34005"/>
                      <a:pt x="17374" y="34488"/>
                      <a:pt x="13996" y="33523"/>
                    </a:cubicBezTo>
                    <a:cubicBezTo>
                      <a:pt x="5309" y="31592"/>
                      <a:pt x="0" y="25799"/>
                      <a:pt x="0" y="17110"/>
                    </a:cubicBezTo>
                    <a:cubicBezTo>
                      <a:pt x="0" y="7938"/>
                      <a:pt x="5309" y="2628"/>
                      <a:pt x="13996" y="697"/>
                    </a:cubicBezTo>
                    <a:cubicBezTo>
                      <a:pt x="17374" y="215"/>
                      <a:pt x="20752" y="215"/>
                      <a:pt x="24131" y="215"/>
                    </a:cubicBezTo>
                    <a:cubicBezTo>
                      <a:pt x="131753" y="215"/>
                      <a:pt x="239859" y="215"/>
                      <a:pt x="347481" y="215"/>
                    </a:cubicBezTo>
                    <a:cubicBezTo>
                      <a:pt x="350377" y="215"/>
                      <a:pt x="353755" y="-268"/>
                      <a:pt x="356651" y="215"/>
                    </a:cubicBezTo>
                    <a:cubicBezTo>
                      <a:pt x="365821" y="1663"/>
                      <a:pt x="371612" y="7455"/>
                      <a:pt x="371612" y="17110"/>
                    </a:cubicBezTo>
                    <a:cubicBezTo>
                      <a:pt x="371612" y="26764"/>
                      <a:pt x="365821" y="32557"/>
                      <a:pt x="356651" y="33523"/>
                    </a:cubicBezTo>
                    <a:cubicBezTo>
                      <a:pt x="352307" y="34005"/>
                      <a:pt x="347481" y="33523"/>
                      <a:pt x="343138" y="33523"/>
                    </a:cubicBezTo>
                    <a:cubicBezTo>
                      <a:pt x="290533" y="34005"/>
                      <a:pt x="237928" y="34005"/>
                      <a:pt x="185806" y="34005"/>
                    </a:cubicBezTo>
                    <a:close/>
                  </a:path>
                </a:pathLst>
              </a:custGeom>
              <a:grpFill/>
              <a:ln w="48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19141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0649B-0B09-2500-519E-2C9B5D51C98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9ADE0FF-C00E-D637-A741-D00F77DD217E}"/>
              </a:ext>
            </a:extLst>
          </p:cNvPr>
          <p:cNvSpPr>
            <a:spLocks noGrp="1"/>
          </p:cNvSpPr>
          <p:nvPr>
            <p:ph type="body" sz="quarter" idx="16"/>
          </p:nvPr>
        </p:nvSpPr>
        <p:spPr>
          <a:xfrm>
            <a:off x="1619810" y="2472714"/>
            <a:ext cx="4283049" cy="3066422"/>
          </a:xfrm>
          <a:prstGeom prst="rect">
            <a:avLst/>
          </a:prstGeom>
        </p:spPr>
        <p:txBody>
          <a:bodyPr/>
          <a:lstStyle/>
          <a:p>
            <a:r>
              <a:rPr lang="en-US" dirty="0"/>
              <a:t>Building Confidence Through Practice</a:t>
            </a:r>
          </a:p>
        </p:txBody>
      </p:sp>
      <p:sp>
        <p:nvSpPr>
          <p:cNvPr id="5" name="Text Placeholder 4">
            <a:extLst>
              <a:ext uri="{FF2B5EF4-FFF2-40B4-BE49-F238E27FC236}">
                <a16:creationId xmlns:a16="http://schemas.microsoft.com/office/drawing/2014/main" id="{EA28DA8B-A5EB-A568-7A5F-D24710DE85D6}"/>
              </a:ext>
            </a:extLst>
          </p:cNvPr>
          <p:cNvSpPr>
            <a:spLocks noGrp="1"/>
          </p:cNvSpPr>
          <p:nvPr>
            <p:ph type="body" sz="quarter" idx="17"/>
          </p:nvPr>
        </p:nvSpPr>
        <p:spPr>
          <a:prstGeom prst="rect">
            <a:avLst/>
          </a:prstGeom>
        </p:spPr>
        <p:txBody>
          <a:bodyPr/>
          <a:lstStyle/>
          <a:p>
            <a:r>
              <a:rPr lang="en-US" dirty="0"/>
              <a:t>04</a:t>
            </a:r>
          </a:p>
        </p:txBody>
      </p:sp>
      <p:pic>
        <p:nvPicPr>
          <p:cNvPr id="8" name="Picture Placeholder 7" descr="Digital technology vision exam eye test">
            <a:extLst>
              <a:ext uri="{FF2B5EF4-FFF2-40B4-BE49-F238E27FC236}">
                <a16:creationId xmlns:a16="http://schemas.microsoft.com/office/drawing/2014/main" id="{8C02A5B9-3D5F-2623-E8B6-4C0F36FB635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9" name="Picture 8">
            <a:extLst>
              <a:ext uri="{FF2B5EF4-FFF2-40B4-BE49-F238E27FC236}">
                <a16:creationId xmlns:a16="http://schemas.microsoft.com/office/drawing/2014/main" id="{88C6CCA4-9159-2777-C4D9-5D079CD647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428486">
            <a:off x="3451738" y="4033039"/>
            <a:ext cx="5127676" cy="4367161"/>
          </a:xfrm>
          <a:prstGeom prst="rect">
            <a:avLst/>
          </a:prstGeom>
        </p:spPr>
      </p:pic>
    </p:spTree>
    <p:extLst>
      <p:ext uri="{BB962C8B-B14F-4D97-AF65-F5344CB8AC3E}">
        <p14:creationId xmlns:p14="http://schemas.microsoft.com/office/powerpoint/2010/main" val="3873703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F34BFD-6A88-4439-C1A4-91673CC0EAE7}"/>
              </a:ext>
            </a:extLst>
          </p:cNvPr>
          <p:cNvSpPr>
            <a:spLocks noGrp="1"/>
          </p:cNvSpPr>
          <p:nvPr>
            <p:ph type="body" sz="quarter" idx="18"/>
          </p:nvPr>
        </p:nvSpPr>
        <p:spPr>
          <a:xfrm>
            <a:off x="675021" y="3582149"/>
            <a:ext cx="2928258" cy="1049221"/>
          </a:xfrm>
        </p:spPr>
        <p:txBody>
          <a:bodyPr/>
          <a:lstStyle/>
          <a:p>
            <a:pPr>
              <a:lnSpc>
                <a:spcPct val="100000"/>
              </a:lnSpc>
            </a:pPr>
            <a:r>
              <a:rPr lang="en-IE" dirty="0"/>
              <a:t>AI-Powered Story Remix Challenge</a:t>
            </a:r>
          </a:p>
        </p:txBody>
      </p:sp>
      <p:sp>
        <p:nvSpPr>
          <p:cNvPr id="3" name="Text Placeholder 2">
            <a:extLst>
              <a:ext uri="{FF2B5EF4-FFF2-40B4-BE49-F238E27FC236}">
                <a16:creationId xmlns:a16="http://schemas.microsoft.com/office/drawing/2014/main" id="{84EBDE80-736D-8A7F-485E-8BD54AE27D2B}"/>
              </a:ext>
            </a:extLst>
          </p:cNvPr>
          <p:cNvSpPr>
            <a:spLocks noGrp="1"/>
          </p:cNvSpPr>
          <p:nvPr>
            <p:ph type="body" sz="quarter" idx="19"/>
          </p:nvPr>
        </p:nvSpPr>
        <p:spPr>
          <a:xfrm>
            <a:off x="691820" y="2457107"/>
            <a:ext cx="2784711" cy="385564"/>
          </a:xfrm>
        </p:spPr>
        <p:txBody>
          <a:bodyPr/>
          <a:lstStyle/>
          <a:p>
            <a:r>
              <a:rPr lang="en-IE" dirty="0"/>
              <a:t>ACTIVITY</a:t>
            </a:r>
          </a:p>
        </p:txBody>
      </p:sp>
      <p:pic>
        <p:nvPicPr>
          <p:cNvPr id="8" name="Picture Placeholder 7" descr="A person with short hair wearing glasses and a blue planet&#10;&#10;AI-generated content may be incorrect.">
            <a:extLst>
              <a:ext uri="{FF2B5EF4-FFF2-40B4-BE49-F238E27FC236}">
                <a16:creationId xmlns:a16="http://schemas.microsoft.com/office/drawing/2014/main" id="{5A06E75A-2573-919C-1B62-F579E20244C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391600" y="0"/>
            <a:ext cx="3423163" cy="1945748"/>
          </a:xfrm>
        </p:spPr>
      </p:pic>
      <p:sp>
        <p:nvSpPr>
          <p:cNvPr id="5" name="Text Placeholder 4">
            <a:extLst>
              <a:ext uri="{FF2B5EF4-FFF2-40B4-BE49-F238E27FC236}">
                <a16:creationId xmlns:a16="http://schemas.microsoft.com/office/drawing/2014/main" id="{63151E79-0988-A41B-2F7A-DA175545AABF}"/>
              </a:ext>
            </a:extLst>
          </p:cNvPr>
          <p:cNvSpPr>
            <a:spLocks noGrp="1"/>
          </p:cNvSpPr>
          <p:nvPr>
            <p:ph type="body" sz="quarter" idx="20"/>
          </p:nvPr>
        </p:nvSpPr>
        <p:spPr>
          <a:xfrm>
            <a:off x="4110273" y="1665838"/>
            <a:ext cx="7690127" cy="4229784"/>
          </a:xfrm>
        </p:spPr>
        <p:txBody>
          <a:bodyPr/>
          <a:lstStyle/>
          <a:p>
            <a:pPr>
              <a:buNone/>
            </a:pPr>
            <a:r>
              <a:rPr lang="en-US" b="1" dirty="0"/>
              <a:t>Objective:</a:t>
            </a:r>
            <a:r>
              <a:rPr lang="en-US" dirty="0"/>
              <a:t> Help learners understand AI’s ability to adapt and generate creative variations.</a:t>
            </a:r>
          </a:p>
          <a:p>
            <a:pPr>
              <a:spcBef>
                <a:spcPts val="600"/>
              </a:spcBef>
              <a:buNone/>
            </a:pPr>
            <a:r>
              <a:rPr lang="en-US" b="1" dirty="0"/>
              <a:t>Instructions:</a:t>
            </a:r>
            <a:endParaRPr lang="en-US" dirty="0"/>
          </a:p>
          <a:p>
            <a:pPr marL="457200" indent="-457200">
              <a:spcBef>
                <a:spcPts val="600"/>
              </a:spcBef>
              <a:buFont typeface="+mj-lt"/>
              <a:buAutoNum type="arabicPeriod"/>
            </a:pPr>
            <a:r>
              <a:rPr lang="en-US" dirty="0"/>
              <a:t>Ask ChatGPT to generate a short story (e.g., “Write a short fairytale about a girl who discovers an AI-powered book.”).</a:t>
            </a:r>
          </a:p>
          <a:p>
            <a:pPr marL="457200" indent="-457200">
              <a:spcBef>
                <a:spcPts val="600"/>
              </a:spcBef>
              <a:buFont typeface="+mj-lt"/>
              <a:buAutoNum type="arabicPeriod"/>
            </a:pPr>
            <a:r>
              <a:rPr lang="en-US" dirty="0"/>
              <a:t>Experiment by tweaking the prompt, asking for: </a:t>
            </a:r>
          </a:p>
          <a:p>
            <a:pPr marL="800100" lvl="1" indent="-342900">
              <a:spcBef>
                <a:spcPts val="0"/>
              </a:spcBef>
              <a:buFont typeface="Arial" panose="020B0604020202020204" pitchFamily="34" charset="0"/>
              <a:buChar char="•"/>
            </a:pPr>
            <a:r>
              <a:rPr lang="en-US" spc="0" dirty="0">
                <a:solidFill>
                  <a:srgbClr val="282666"/>
                </a:solidFill>
                <a:latin typeface="+mn-lt"/>
              </a:rPr>
              <a:t>A different genre (e.g., "Rewrite this as a mystery.")</a:t>
            </a:r>
          </a:p>
          <a:p>
            <a:pPr marL="800100" lvl="1" indent="-342900">
              <a:spcBef>
                <a:spcPts val="0"/>
              </a:spcBef>
              <a:buFont typeface="Arial" panose="020B0604020202020204" pitchFamily="34" charset="0"/>
              <a:buChar char="•"/>
            </a:pPr>
            <a:r>
              <a:rPr lang="en-US" spc="0" dirty="0">
                <a:solidFill>
                  <a:srgbClr val="282666"/>
                </a:solidFill>
                <a:latin typeface="+mn-lt"/>
              </a:rPr>
              <a:t>A different character perspective (e.g.,  the story from the AI book’s point of view.")</a:t>
            </a:r>
          </a:p>
          <a:p>
            <a:pPr marL="800100" lvl="1" indent="-342900">
              <a:spcBef>
                <a:spcPts val="0"/>
              </a:spcBef>
              <a:buFont typeface="Arial" panose="020B0604020202020204" pitchFamily="34" charset="0"/>
              <a:buChar char="•"/>
            </a:pPr>
            <a:r>
              <a:rPr lang="en-US" spc="0" dirty="0">
                <a:solidFill>
                  <a:srgbClr val="282666"/>
                </a:solidFill>
                <a:latin typeface="+mn-lt"/>
              </a:rPr>
              <a:t>A surprise plot twist (e.g., "Add a futuristic setting.")</a:t>
            </a:r>
          </a:p>
          <a:p>
            <a:r>
              <a:rPr lang="en-US" dirty="0"/>
              <a:t>✅ Demonstrates how adjusting inputs &amp; prompts change AI outputs, making learners feel in control of the tool.</a:t>
            </a:r>
          </a:p>
          <a:p>
            <a:endParaRPr lang="en-IE" dirty="0"/>
          </a:p>
        </p:txBody>
      </p:sp>
      <p:sp>
        <p:nvSpPr>
          <p:cNvPr id="6" name="Text Placeholder 5">
            <a:extLst>
              <a:ext uri="{FF2B5EF4-FFF2-40B4-BE49-F238E27FC236}">
                <a16:creationId xmlns:a16="http://schemas.microsoft.com/office/drawing/2014/main" id="{D020DDBC-6034-9BF0-2D6A-03FB50B0CE2A}"/>
              </a:ext>
            </a:extLst>
          </p:cNvPr>
          <p:cNvSpPr>
            <a:spLocks noGrp="1"/>
          </p:cNvSpPr>
          <p:nvPr>
            <p:ph type="body" sz="quarter" idx="16"/>
          </p:nvPr>
        </p:nvSpPr>
        <p:spPr>
          <a:xfrm>
            <a:off x="4110273" y="560551"/>
            <a:ext cx="6961476" cy="803654"/>
          </a:xfrm>
        </p:spPr>
        <p:txBody>
          <a:bodyPr/>
          <a:lstStyle/>
          <a:p>
            <a:r>
              <a:rPr lang="en-IE" dirty="0"/>
              <a:t>Practice makes perfect!</a:t>
            </a:r>
          </a:p>
        </p:txBody>
      </p:sp>
      <p:pic>
        <p:nvPicPr>
          <p:cNvPr id="9" name="Picture 2" descr="Hero image with the OpenAI logo">
            <a:extLst>
              <a:ext uri="{FF2B5EF4-FFF2-40B4-BE49-F238E27FC236}">
                <a16:creationId xmlns:a16="http://schemas.microsoft.com/office/drawing/2014/main" id="{8B90E155-53BC-0929-86D6-3A9204E06D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43588" y="107962"/>
            <a:ext cx="2814119" cy="140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078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B226B-CC75-B0B8-25AC-133B8EEF71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C87C02B-BA0A-8793-20A5-DFBC4EBDE22D}"/>
              </a:ext>
            </a:extLst>
          </p:cNvPr>
          <p:cNvSpPr>
            <a:spLocks noGrp="1"/>
          </p:cNvSpPr>
          <p:nvPr>
            <p:ph type="body" sz="quarter" idx="18"/>
          </p:nvPr>
        </p:nvSpPr>
        <p:spPr>
          <a:xfrm>
            <a:off x="675021" y="3582149"/>
            <a:ext cx="2928258" cy="1049221"/>
          </a:xfrm>
        </p:spPr>
        <p:txBody>
          <a:bodyPr/>
          <a:lstStyle/>
          <a:p>
            <a:pPr>
              <a:lnSpc>
                <a:spcPct val="100000"/>
              </a:lnSpc>
            </a:pPr>
            <a:r>
              <a:rPr lang="en-IE" dirty="0"/>
              <a:t>Experimenting with Prompts for Canva AI</a:t>
            </a:r>
          </a:p>
        </p:txBody>
      </p:sp>
      <p:sp>
        <p:nvSpPr>
          <p:cNvPr id="3" name="Text Placeholder 2">
            <a:extLst>
              <a:ext uri="{FF2B5EF4-FFF2-40B4-BE49-F238E27FC236}">
                <a16:creationId xmlns:a16="http://schemas.microsoft.com/office/drawing/2014/main" id="{8C6F396E-1C7B-C400-7746-33A819E98E64}"/>
              </a:ext>
            </a:extLst>
          </p:cNvPr>
          <p:cNvSpPr>
            <a:spLocks noGrp="1"/>
          </p:cNvSpPr>
          <p:nvPr>
            <p:ph type="body" sz="quarter" idx="19"/>
          </p:nvPr>
        </p:nvSpPr>
        <p:spPr>
          <a:xfrm>
            <a:off x="691820" y="2457107"/>
            <a:ext cx="2784711" cy="385564"/>
          </a:xfrm>
        </p:spPr>
        <p:txBody>
          <a:bodyPr/>
          <a:lstStyle/>
          <a:p>
            <a:r>
              <a:rPr lang="en-IE" dirty="0"/>
              <a:t>ACTIVITY</a:t>
            </a:r>
          </a:p>
        </p:txBody>
      </p:sp>
      <p:pic>
        <p:nvPicPr>
          <p:cNvPr id="8" name="Picture Placeholder 7" descr="Blue hashtag symbol">
            <a:extLst>
              <a:ext uri="{FF2B5EF4-FFF2-40B4-BE49-F238E27FC236}">
                <a16:creationId xmlns:a16="http://schemas.microsoft.com/office/drawing/2014/main" id="{A8CFF9C9-553A-D535-22AA-9367914E939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391600" y="0"/>
            <a:ext cx="3423163" cy="1945748"/>
          </a:xfrm>
        </p:spPr>
      </p:pic>
      <p:sp>
        <p:nvSpPr>
          <p:cNvPr id="5" name="Text Placeholder 4">
            <a:extLst>
              <a:ext uri="{FF2B5EF4-FFF2-40B4-BE49-F238E27FC236}">
                <a16:creationId xmlns:a16="http://schemas.microsoft.com/office/drawing/2014/main" id="{FB3D3EBD-55E9-0A3D-257A-336BC6E3A29B}"/>
              </a:ext>
            </a:extLst>
          </p:cNvPr>
          <p:cNvSpPr>
            <a:spLocks noGrp="1"/>
          </p:cNvSpPr>
          <p:nvPr>
            <p:ph type="body" sz="quarter" idx="20"/>
          </p:nvPr>
        </p:nvSpPr>
        <p:spPr>
          <a:xfrm>
            <a:off x="4110273" y="1665837"/>
            <a:ext cx="7776927" cy="4631611"/>
          </a:xfrm>
        </p:spPr>
        <p:txBody>
          <a:bodyPr/>
          <a:lstStyle/>
          <a:p>
            <a:pPr>
              <a:buNone/>
            </a:pPr>
            <a:r>
              <a:rPr lang="en-US" b="1" dirty="0"/>
              <a:t>Objective:</a:t>
            </a:r>
            <a:r>
              <a:rPr lang="en-US" dirty="0"/>
              <a:t> Help learners enhance their creativity and confidence in using  Canva AI for design &amp; content creation.</a:t>
            </a:r>
          </a:p>
          <a:p>
            <a:pPr>
              <a:spcBef>
                <a:spcPts val="600"/>
              </a:spcBef>
              <a:buNone/>
            </a:pPr>
            <a:r>
              <a:rPr lang="en-US" b="1" dirty="0"/>
              <a:t>Instructions: Select and carry out one of these activities</a:t>
            </a:r>
            <a:endParaRPr lang="en-US" dirty="0"/>
          </a:p>
          <a:p>
            <a:pPr marL="457200" indent="-457200">
              <a:spcBef>
                <a:spcPts val="600"/>
              </a:spcBef>
              <a:buFont typeface="+mj-lt"/>
              <a:buAutoNum type="arabicPeriod"/>
            </a:pPr>
            <a:r>
              <a:rPr lang="en-US" dirty="0">
                <a:highlight>
                  <a:srgbClr val="F2A72C"/>
                </a:highlight>
              </a:rPr>
              <a:t>Magic Write: </a:t>
            </a:r>
            <a:r>
              <a:rPr lang="en-US" dirty="0"/>
              <a:t>“Generate three taglines for a women’s empowerment event.”</a:t>
            </a:r>
          </a:p>
          <a:p>
            <a:pPr marL="457200" indent="-457200">
              <a:spcBef>
                <a:spcPts val="600"/>
              </a:spcBef>
              <a:buFont typeface="+mj-lt"/>
              <a:buAutoNum type="arabicPeriod"/>
            </a:pPr>
            <a:r>
              <a:rPr lang="en-US" dirty="0">
                <a:highlight>
                  <a:srgbClr val="F2A72C"/>
                </a:highlight>
              </a:rPr>
              <a:t>Text-to-Image: </a:t>
            </a:r>
            <a:r>
              <a:rPr lang="en-US" dirty="0"/>
              <a:t>“Create an abstract design with vibrant </a:t>
            </a:r>
            <a:r>
              <a:rPr lang="en-US" dirty="0" err="1"/>
              <a:t>colours</a:t>
            </a:r>
            <a:r>
              <a:rPr lang="en-US" dirty="0"/>
              <a:t> for a digital poster.”</a:t>
            </a:r>
          </a:p>
          <a:p>
            <a:pPr marL="457200" indent="-457200">
              <a:spcBef>
                <a:spcPts val="600"/>
              </a:spcBef>
              <a:buFont typeface="+mj-lt"/>
              <a:buAutoNum type="arabicPeriod"/>
            </a:pPr>
            <a:r>
              <a:rPr lang="en-US" dirty="0">
                <a:highlight>
                  <a:srgbClr val="F2A72C"/>
                </a:highlight>
              </a:rPr>
              <a:t>Template </a:t>
            </a:r>
            <a:r>
              <a:rPr lang="en-US" dirty="0" err="1">
                <a:highlight>
                  <a:srgbClr val="F2A72C"/>
                </a:highlight>
              </a:rPr>
              <a:t>Customisation</a:t>
            </a:r>
            <a:r>
              <a:rPr lang="en-US" dirty="0">
                <a:highlight>
                  <a:srgbClr val="F2A72C"/>
                </a:highlight>
              </a:rPr>
              <a:t>: </a:t>
            </a:r>
            <a:r>
              <a:rPr lang="en-US" dirty="0"/>
              <a:t>Choose a pre-made template for an Instagram post and modify it with your own text and images.</a:t>
            </a:r>
          </a:p>
          <a:p>
            <a:pPr marL="0" indent="0">
              <a:spcBef>
                <a:spcPts val="600"/>
              </a:spcBef>
            </a:pPr>
            <a:r>
              <a:rPr lang="en-US" dirty="0"/>
              <a:t>✅ Demonstrates how Canva AI enhances creativity, efficiency, and </a:t>
            </a:r>
            <a:r>
              <a:rPr lang="en-US" dirty="0" err="1"/>
              <a:t>personalisation</a:t>
            </a:r>
            <a:r>
              <a:rPr lang="en-US" dirty="0"/>
              <a:t>, and can be time-saving.</a:t>
            </a:r>
          </a:p>
          <a:p>
            <a:endParaRPr lang="en-IE" dirty="0"/>
          </a:p>
        </p:txBody>
      </p:sp>
      <p:sp>
        <p:nvSpPr>
          <p:cNvPr id="6" name="Text Placeholder 5">
            <a:extLst>
              <a:ext uri="{FF2B5EF4-FFF2-40B4-BE49-F238E27FC236}">
                <a16:creationId xmlns:a16="http://schemas.microsoft.com/office/drawing/2014/main" id="{5F72CA9B-8D4C-D126-F50E-070ECF7A8FA8}"/>
              </a:ext>
            </a:extLst>
          </p:cNvPr>
          <p:cNvSpPr>
            <a:spLocks noGrp="1"/>
          </p:cNvSpPr>
          <p:nvPr>
            <p:ph type="body" sz="quarter" idx="16"/>
          </p:nvPr>
        </p:nvSpPr>
        <p:spPr>
          <a:xfrm>
            <a:off x="4110273" y="560551"/>
            <a:ext cx="6961476" cy="803654"/>
          </a:xfrm>
        </p:spPr>
        <p:txBody>
          <a:bodyPr/>
          <a:lstStyle/>
          <a:p>
            <a:r>
              <a:rPr lang="en-IE" dirty="0"/>
              <a:t>Practice makes perfect!</a:t>
            </a:r>
          </a:p>
        </p:txBody>
      </p:sp>
      <p:pic>
        <p:nvPicPr>
          <p:cNvPr id="9" name="Picture 2">
            <a:extLst>
              <a:ext uri="{FF2B5EF4-FFF2-40B4-BE49-F238E27FC236}">
                <a16:creationId xmlns:a16="http://schemas.microsoft.com/office/drawing/2014/main" id="{F01E1331-486F-1A43-B224-2F2E964B818B}"/>
              </a:ext>
            </a:extLst>
          </p:cNvPr>
          <p:cNvPicPr>
            <a:picLocks noChangeAspect="1" noChangeArrowheads="1"/>
          </p:cNvPicPr>
          <p:nvPr/>
        </p:nvPicPr>
        <p:blipFill>
          <a:blip r:embed="rId3"/>
          <a:srcRect/>
          <a:stretch/>
        </p:blipFill>
        <p:spPr bwMode="auto">
          <a:xfrm>
            <a:off x="9243588" y="148517"/>
            <a:ext cx="2814119" cy="132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89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0975E-FA10-715B-4D75-8EA68C780389}"/>
              </a:ext>
            </a:extLst>
          </p:cNvPr>
          <p:cNvSpPr>
            <a:spLocks noGrp="1"/>
          </p:cNvSpPr>
          <p:nvPr>
            <p:ph type="body" idx="1"/>
          </p:nvPr>
        </p:nvSpPr>
        <p:spPr>
          <a:xfrm>
            <a:off x="549398" y="1521093"/>
            <a:ext cx="2523411" cy="1049221"/>
          </a:xfrm>
        </p:spPr>
        <p:txBody>
          <a:bodyPr/>
          <a:lstStyle/>
          <a:p>
            <a:pPr marL="228600" indent="0"/>
            <a:r>
              <a:rPr lang="en-GB" sz="3600" b="1" dirty="0"/>
              <a:t>Learning Objectives Module 3</a:t>
            </a:r>
          </a:p>
        </p:txBody>
      </p:sp>
      <p:sp>
        <p:nvSpPr>
          <p:cNvPr id="4" name="Text Placeholder 3">
            <a:extLst>
              <a:ext uri="{FF2B5EF4-FFF2-40B4-BE49-F238E27FC236}">
                <a16:creationId xmlns:a16="http://schemas.microsoft.com/office/drawing/2014/main" id="{C04EF4C4-235C-6427-D052-DCDC3B610350}"/>
              </a:ext>
            </a:extLst>
          </p:cNvPr>
          <p:cNvSpPr>
            <a:spLocks noGrp="1"/>
          </p:cNvSpPr>
          <p:nvPr>
            <p:ph type="body" idx="3"/>
          </p:nvPr>
        </p:nvSpPr>
        <p:spPr>
          <a:xfrm>
            <a:off x="4436029" y="545220"/>
            <a:ext cx="6961476" cy="6220047"/>
          </a:xfrm>
        </p:spPr>
        <p:txBody>
          <a:bodyPr/>
          <a:lstStyle/>
          <a:p>
            <a:r>
              <a:rPr lang="en-GB" b="1" i="1" dirty="0"/>
              <a:t>By the end of this module, learners will be able to:</a:t>
            </a:r>
          </a:p>
          <a:p>
            <a:pPr marL="571500" indent="-342900">
              <a:buFont typeface="Arial" panose="020B0604020202020204" pitchFamily="34" charset="0"/>
              <a:buChar char="•"/>
            </a:pPr>
            <a:r>
              <a:rPr lang="en-GB" dirty="0"/>
              <a:t>Understand what AI tools are and what they can do</a:t>
            </a:r>
          </a:p>
          <a:p>
            <a:pPr marL="571500" indent="-342900">
              <a:buFont typeface="Arial" panose="020B0604020202020204" pitchFamily="34" charset="0"/>
              <a:buChar char="•"/>
            </a:pPr>
            <a:r>
              <a:rPr lang="en-GB" dirty="0"/>
              <a:t>Gain confidence using ChatGPT and Canva AI through simple creative tasks</a:t>
            </a:r>
          </a:p>
          <a:p>
            <a:pPr marL="571500" indent="-342900">
              <a:buFont typeface="Arial" panose="020B0604020202020204" pitchFamily="34" charset="0"/>
              <a:buChar char="•"/>
            </a:pPr>
            <a:r>
              <a:rPr lang="en-GB" dirty="0"/>
              <a:t>Learn how to evaluate AI-generated content critically</a:t>
            </a:r>
          </a:p>
          <a:p>
            <a:pPr marL="571500" indent="-342900">
              <a:buFont typeface="Arial" panose="020B0604020202020204" pitchFamily="34" charset="0"/>
              <a:buChar char="•"/>
            </a:pPr>
            <a:r>
              <a:rPr lang="en-GB" dirty="0"/>
              <a:t>Identify risks like misinformation and bias in AI responses</a:t>
            </a:r>
          </a:p>
          <a:p>
            <a:pPr marL="571500" indent="-342900">
              <a:buFont typeface="Arial" panose="020B0604020202020204" pitchFamily="34" charset="0"/>
              <a:buChar char="•"/>
            </a:pPr>
            <a:r>
              <a:rPr lang="en-GB" dirty="0"/>
              <a:t>Feel more comfortable experimenting and learning through doing</a:t>
            </a:r>
          </a:p>
        </p:txBody>
      </p:sp>
    </p:spTree>
    <p:extLst>
      <p:ext uri="{BB962C8B-B14F-4D97-AF65-F5344CB8AC3E}">
        <p14:creationId xmlns:p14="http://schemas.microsoft.com/office/powerpoint/2010/main" val="360401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EBAD5FA-2186-2A66-787B-0D36D167C9C8}"/>
              </a:ext>
            </a:extLst>
          </p:cNvPr>
          <p:cNvSpPr>
            <a:spLocks noGrp="1"/>
          </p:cNvSpPr>
          <p:nvPr>
            <p:ph type="body" sz="quarter" idx="18"/>
          </p:nvPr>
        </p:nvSpPr>
        <p:spPr>
          <a:xfrm>
            <a:off x="570909" y="3490719"/>
            <a:ext cx="1532272" cy="1049221"/>
          </a:xfrm>
        </p:spPr>
        <p:txBody>
          <a:bodyPr/>
          <a:lstStyle/>
          <a:p>
            <a:r>
              <a:rPr lang="en-US" dirty="0"/>
              <a:t>Podcasts</a:t>
            </a:r>
          </a:p>
        </p:txBody>
      </p:sp>
      <p:pic>
        <p:nvPicPr>
          <p:cNvPr id="10" name="Picture Placeholder 9" descr="Studio microphone">
            <a:extLst>
              <a:ext uri="{FF2B5EF4-FFF2-40B4-BE49-F238E27FC236}">
                <a16:creationId xmlns:a16="http://schemas.microsoft.com/office/drawing/2014/main" id="{631A3B13-D844-E519-A47C-16015EF9B8E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391600" y="0"/>
            <a:ext cx="3423163" cy="1945748"/>
          </a:xfrm>
        </p:spPr>
      </p:pic>
      <p:sp>
        <p:nvSpPr>
          <p:cNvPr id="8" name="Text Placeholder 7">
            <a:extLst>
              <a:ext uri="{FF2B5EF4-FFF2-40B4-BE49-F238E27FC236}">
                <a16:creationId xmlns:a16="http://schemas.microsoft.com/office/drawing/2014/main" id="{2AF2D161-7CCA-664F-7635-F1714B34BC57}"/>
              </a:ext>
            </a:extLst>
          </p:cNvPr>
          <p:cNvSpPr>
            <a:spLocks noGrp="1"/>
          </p:cNvSpPr>
          <p:nvPr>
            <p:ph type="body" sz="quarter" idx="20"/>
          </p:nvPr>
        </p:nvSpPr>
        <p:spPr>
          <a:xfrm>
            <a:off x="4259488" y="690022"/>
            <a:ext cx="7727299" cy="867174"/>
          </a:xfrm>
        </p:spPr>
        <p:txBody>
          <a:bodyPr/>
          <a:lstStyle/>
          <a:p>
            <a:r>
              <a:rPr lang="en-US" dirty="0"/>
              <a:t>Some podcast series that might be of benefit to follow…</a:t>
            </a:r>
          </a:p>
          <a:p>
            <a:endParaRPr lang="en-US" dirty="0"/>
          </a:p>
        </p:txBody>
      </p:sp>
      <p:sp>
        <p:nvSpPr>
          <p:cNvPr id="3" name="Text Placeholder 2">
            <a:extLst>
              <a:ext uri="{FF2B5EF4-FFF2-40B4-BE49-F238E27FC236}">
                <a16:creationId xmlns:a16="http://schemas.microsoft.com/office/drawing/2014/main" id="{5DBC47E1-3227-FA89-BAB9-8E2CB6BD59A8}"/>
              </a:ext>
            </a:extLst>
          </p:cNvPr>
          <p:cNvSpPr>
            <a:spLocks noGrp="1"/>
          </p:cNvSpPr>
          <p:nvPr>
            <p:ph type="body" sz="quarter" idx="19"/>
          </p:nvPr>
        </p:nvSpPr>
        <p:spPr>
          <a:xfrm>
            <a:off x="495711" y="2457107"/>
            <a:ext cx="3423163" cy="385564"/>
          </a:xfrm>
        </p:spPr>
        <p:txBody>
          <a:bodyPr/>
          <a:lstStyle/>
          <a:p>
            <a:r>
              <a:rPr lang="en-IE" dirty="0"/>
              <a:t>Tools to Help</a:t>
            </a:r>
          </a:p>
        </p:txBody>
      </p:sp>
      <p:pic>
        <p:nvPicPr>
          <p:cNvPr id="11" name="Picture 10">
            <a:hlinkClick r:id="rId3"/>
            <a:extLst>
              <a:ext uri="{FF2B5EF4-FFF2-40B4-BE49-F238E27FC236}">
                <a16:creationId xmlns:a16="http://schemas.microsoft.com/office/drawing/2014/main" id="{3C023732-44E0-D5E0-669D-2CD0B1E48F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5658" y="1453268"/>
            <a:ext cx="2212630" cy="2212630"/>
          </a:xfrm>
          <a:prstGeom prst="rect">
            <a:avLst/>
          </a:prstGeom>
        </p:spPr>
      </p:pic>
      <p:pic>
        <p:nvPicPr>
          <p:cNvPr id="12" name="Picture 11">
            <a:hlinkClick r:id="rId5"/>
            <a:extLst>
              <a:ext uri="{FF2B5EF4-FFF2-40B4-BE49-F238E27FC236}">
                <a16:creationId xmlns:a16="http://schemas.microsoft.com/office/drawing/2014/main" id="{42C54E6B-3899-690B-CDF9-F5AACBD9FA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45019" y="1364014"/>
            <a:ext cx="2022506" cy="2022506"/>
          </a:xfrm>
          <a:prstGeom prst="rect">
            <a:avLst/>
          </a:prstGeom>
        </p:spPr>
      </p:pic>
      <p:pic>
        <p:nvPicPr>
          <p:cNvPr id="13" name="Picture 12">
            <a:hlinkClick r:id="rId7"/>
            <a:extLst>
              <a:ext uri="{FF2B5EF4-FFF2-40B4-BE49-F238E27FC236}">
                <a16:creationId xmlns:a16="http://schemas.microsoft.com/office/drawing/2014/main" id="{BD1F742F-6A81-DB63-7288-07BDD662854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24169" y="4325950"/>
            <a:ext cx="2010264" cy="2010264"/>
          </a:xfrm>
          <a:prstGeom prst="rect">
            <a:avLst/>
          </a:prstGeom>
        </p:spPr>
      </p:pic>
      <p:pic>
        <p:nvPicPr>
          <p:cNvPr id="14" name="Picture 13">
            <a:hlinkClick r:id="rId9"/>
            <a:extLst>
              <a:ext uri="{FF2B5EF4-FFF2-40B4-BE49-F238E27FC236}">
                <a16:creationId xmlns:a16="http://schemas.microsoft.com/office/drawing/2014/main" id="{CB275DE4-8B92-D300-4501-5CD8094F4B4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91007" y="3118452"/>
            <a:ext cx="2212630" cy="2212630"/>
          </a:xfrm>
          <a:prstGeom prst="rect">
            <a:avLst/>
          </a:prstGeom>
        </p:spPr>
      </p:pic>
      <p:pic>
        <p:nvPicPr>
          <p:cNvPr id="15" name="Picture 14">
            <a:hlinkClick r:id="rId11"/>
            <a:extLst>
              <a:ext uri="{FF2B5EF4-FFF2-40B4-BE49-F238E27FC236}">
                <a16:creationId xmlns:a16="http://schemas.microsoft.com/office/drawing/2014/main" id="{DB5ACB24-4335-8CFF-0853-0754022C474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314541" y="4258900"/>
            <a:ext cx="1935360" cy="1935360"/>
          </a:xfrm>
          <a:prstGeom prst="rect">
            <a:avLst/>
          </a:prstGeom>
        </p:spPr>
      </p:pic>
    </p:spTree>
    <p:extLst>
      <p:ext uri="{BB962C8B-B14F-4D97-AF65-F5344CB8AC3E}">
        <p14:creationId xmlns:p14="http://schemas.microsoft.com/office/powerpoint/2010/main" val="3697997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26E93AD-5800-F4A1-180C-9D84AFB2EAD4}"/>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t="116" b="116"/>
          <a:stretch>
            <a:fillRect/>
          </a:stretch>
        </p:blipFill>
        <p:spPr/>
      </p:pic>
      <p:sp>
        <p:nvSpPr>
          <p:cNvPr id="4" name="Text Placeholder 3">
            <a:extLst>
              <a:ext uri="{FF2B5EF4-FFF2-40B4-BE49-F238E27FC236}">
                <a16:creationId xmlns:a16="http://schemas.microsoft.com/office/drawing/2014/main" id="{9A622C27-E4FA-321A-D197-1208E814FF97}"/>
              </a:ext>
            </a:extLst>
          </p:cNvPr>
          <p:cNvSpPr>
            <a:spLocks noGrp="1"/>
          </p:cNvSpPr>
          <p:nvPr>
            <p:ph type="body" sz="quarter" idx="13"/>
          </p:nvPr>
        </p:nvSpPr>
        <p:spPr>
          <a:xfrm>
            <a:off x="7977544" y="1068776"/>
            <a:ext cx="4062055" cy="2547025"/>
          </a:xfrm>
        </p:spPr>
        <p:txBody>
          <a:bodyPr/>
          <a:lstStyle/>
          <a:p>
            <a:r>
              <a:rPr lang="en-US" dirty="0"/>
              <a:t>The key to artificial intelligence has always been the representation</a:t>
            </a:r>
          </a:p>
          <a:p>
            <a:endParaRPr lang="en-US" dirty="0"/>
          </a:p>
        </p:txBody>
      </p:sp>
      <p:sp>
        <p:nvSpPr>
          <p:cNvPr id="8" name="Freeform 7">
            <a:extLst>
              <a:ext uri="{FF2B5EF4-FFF2-40B4-BE49-F238E27FC236}">
                <a16:creationId xmlns:a16="http://schemas.microsoft.com/office/drawing/2014/main" id="{66FC444D-5621-6227-442E-A234788C88C7}"/>
              </a:ext>
            </a:extLst>
          </p:cNvPr>
          <p:cNvSpPr/>
          <p:nvPr/>
        </p:nvSpPr>
        <p:spPr>
          <a:xfrm>
            <a:off x="6126362" y="1656488"/>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9" name="Graphic 43">
            <a:extLst>
              <a:ext uri="{FF2B5EF4-FFF2-40B4-BE49-F238E27FC236}">
                <a16:creationId xmlns:a16="http://schemas.microsoft.com/office/drawing/2014/main" id="{1F04960D-2E86-2B5A-E0D7-6C77722A7DE5}"/>
              </a:ext>
            </a:extLst>
          </p:cNvPr>
          <p:cNvSpPr/>
          <p:nvPr/>
        </p:nvSpPr>
        <p:spPr>
          <a:xfrm>
            <a:off x="-1953276" y="3028088"/>
            <a:ext cx="4576882" cy="4606729"/>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95856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4E575138-4170-4A62-F786-503353021F64}"/>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68031E43-A2B4-B9FF-8271-8D9E62847F69}"/>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Recap and key terms</a:t>
            </a:r>
            <a:endParaRPr dirty="0"/>
          </a:p>
        </p:txBody>
      </p:sp>
      <p:sp>
        <p:nvSpPr>
          <p:cNvPr id="268" name="Google Shape;268;p7">
            <a:extLst>
              <a:ext uri="{FF2B5EF4-FFF2-40B4-BE49-F238E27FC236}">
                <a16:creationId xmlns:a16="http://schemas.microsoft.com/office/drawing/2014/main" id="{049CE40D-2462-3816-567C-CD4F5F60FD8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05</a:t>
            </a:r>
            <a:endParaRPr dirty="0"/>
          </a:p>
        </p:txBody>
      </p:sp>
      <p:pic>
        <p:nvPicPr>
          <p:cNvPr id="4" name="Picture Placeholder 7">
            <a:extLst>
              <a:ext uri="{FF2B5EF4-FFF2-40B4-BE49-F238E27FC236}">
                <a16:creationId xmlns:a16="http://schemas.microsoft.com/office/drawing/2014/main" id="{54526DF6-0757-0EB8-0A97-F614CC303EA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9EDB235B-55CF-A9A6-A22D-1958C99007E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4184298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7AD49-8FB4-E90C-EB08-B656DC4AC486}"/>
              </a:ext>
            </a:extLst>
          </p:cNvPr>
          <p:cNvSpPr>
            <a:spLocks noGrp="1"/>
          </p:cNvSpPr>
          <p:nvPr>
            <p:ph type="body" idx="1"/>
          </p:nvPr>
        </p:nvSpPr>
        <p:spPr>
          <a:xfrm>
            <a:off x="341181" y="904902"/>
            <a:ext cx="11158765" cy="6303971"/>
          </a:xfrm>
        </p:spPr>
        <p:txBody>
          <a:bodyPr/>
          <a:lstStyle/>
          <a:p>
            <a:pPr marL="571500" indent="-342900">
              <a:buFont typeface="Arial" panose="020B0604020202020204" pitchFamily="34" charset="0"/>
              <a:buChar char="•"/>
            </a:pPr>
            <a:r>
              <a:rPr lang="en-GB" sz="2200" b="1" dirty="0"/>
              <a:t>Artificial Intelligence </a:t>
            </a:r>
            <a:r>
              <a:rPr lang="en-GB" sz="2200" dirty="0"/>
              <a:t>(AI) – Technology that enables computers to think and learn like humans.</a:t>
            </a:r>
          </a:p>
          <a:p>
            <a:pPr marL="571500" indent="-342900">
              <a:buFont typeface="Arial" panose="020B0604020202020204" pitchFamily="34" charset="0"/>
              <a:buChar char="•"/>
            </a:pPr>
            <a:r>
              <a:rPr lang="en-GB" sz="2200" b="1" dirty="0"/>
              <a:t>Generative AI </a:t>
            </a:r>
            <a:r>
              <a:rPr lang="en-GB" sz="2200" dirty="0"/>
              <a:t>(</a:t>
            </a:r>
            <a:r>
              <a:rPr lang="en-GB" sz="2200" dirty="0" err="1"/>
              <a:t>GenAI</a:t>
            </a:r>
            <a:r>
              <a:rPr lang="en-GB" sz="2200" dirty="0"/>
              <a:t>) – AI that creates new content like text, images, music, and videos.</a:t>
            </a:r>
          </a:p>
          <a:p>
            <a:pPr marL="571500" indent="-342900">
              <a:buFont typeface="Arial" panose="020B0604020202020204" pitchFamily="34" charset="0"/>
              <a:buChar char="•"/>
            </a:pPr>
            <a:r>
              <a:rPr lang="en-GB" sz="2200" b="1" dirty="0"/>
              <a:t>Machine Learning </a:t>
            </a:r>
            <a:r>
              <a:rPr lang="en-GB" sz="2200" dirty="0"/>
              <a:t>(ML) – A subset of AI where machines learn from data without being explicitly programmed.</a:t>
            </a:r>
          </a:p>
          <a:p>
            <a:pPr marL="571500" indent="-342900">
              <a:buFont typeface="Arial" panose="020B0604020202020204" pitchFamily="34" charset="0"/>
              <a:buChar char="•"/>
            </a:pPr>
            <a:r>
              <a:rPr lang="en-GB" sz="2200" b="1" dirty="0"/>
              <a:t>Neural Networks </a:t>
            </a:r>
            <a:r>
              <a:rPr lang="en-GB" sz="2200" dirty="0"/>
              <a:t>– AI models inspired by the human brain, used for processing data and making decisions.</a:t>
            </a:r>
          </a:p>
          <a:p>
            <a:pPr marL="571500" indent="-342900">
              <a:buFont typeface="Arial" panose="020B0604020202020204" pitchFamily="34" charset="0"/>
              <a:buChar char="•"/>
            </a:pPr>
            <a:r>
              <a:rPr lang="en-GB" sz="2200" b="1" dirty="0"/>
              <a:t>Generative Adversarial Networks </a:t>
            </a:r>
            <a:r>
              <a:rPr lang="en-GB" sz="2200" dirty="0"/>
              <a:t>(GANs) – AI models where two neural networks compete to create realistic images and videos.</a:t>
            </a:r>
          </a:p>
          <a:p>
            <a:pPr marL="571500" indent="-342900">
              <a:buFont typeface="Arial" panose="020B0604020202020204" pitchFamily="34" charset="0"/>
              <a:buChar char="•"/>
            </a:pPr>
            <a:r>
              <a:rPr lang="en-GB" sz="2200" b="1" dirty="0"/>
              <a:t>Transformers</a:t>
            </a:r>
            <a:r>
              <a:rPr lang="en-GB" sz="2200" dirty="0"/>
              <a:t> – AI models used in chatbots, language translation, and text generation (e.g., ChatGPT). </a:t>
            </a:r>
          </a:p>
          <a:p>
            <a:pPr marL="571500" indent="-342900">
              <a:buFont typeface="Arial" panose="020B0604020202020204" pitchFamily="34" charset="0"/>
              <a:buChar char="•"/>
            </a:pPr>
            <a:r>
              <a:rPr lang="en-GB" sz="2200" b="1" dirty="0"/>
              <a:t>Deep Learning </a:t>
            </a:r>
            <a:r>
              <a:rPr lang="en-GB" sz="2200" dirty="0"/>
              <a:t>– A type of machine learning that processes complex data using multiple layers of neural networks.</a:t>
            </a:r>
          </a:p>
          <a:p>
            <a:pPr marL="571500" indent="-342900">
              <a:buFont typeface="Arial" panose="020B0604020202020204" pitchFamily="34" charset="0"/>
              <a:buChar char="•"/>
            </a:pPr>
            <a:r>
              <a:rPr lang="en-GB" sz="2200" b="1" dirty="0"/>
              <a:t>Natural Language Processing </a:t>
            </a:r>
            <a:r>
              <a:rPr lang="en-GB" sz="2200" dirty="0"/>
              <a:t>(NLP) – AI’s ability to understand and generate human language (e.g., Siri, Alexa, ChatGPT).</a:t>
            </a:r>
          </a:p>
          <a:p>
            <a:pPr marL="685800" indent="-457200">
              <a:buFont typeface="+mj-lt"/>
              <a:buAutoNum type="arabicPeriod"/>
            </a:pPr>
            <a:endParaRPr lang="en-GB" dirty="0"/>
          </a:p>
        </p:txBody>
      </p:sp>
      <p:sp>
        <p:nvSpPr>
          <p:cNvPr id="3" name="Text Placeholder 2">
            <a:extLst>
              <a:ext uri="{FF2B5EF4-FFF2-40B4-BE49-F238E27FC236}">
                <a16:creationId xmlns:a16="http://schemas.microsoft.com/office/drawing/2014/main" id="{E3FA8770-6D91-D1EB-42AE-189DF650B076}"/>
              </a:ext>
            </a:extLst>
          </p:cNvPr>
          <p:cNvSpPr>
            <a:spLocks noGrp="1"/>
          </p:cNvSpPr>
          <p:nvPr>
            <p:ph type="body" idx="2"/>
          </p:nvPr>
        </p:nvSpPr>
        <p:spPr>
          <a:xfrm>
            <a:off x="692054" y="123650"/>
            <a:ext cx="10614687" cy="803654"/>
          </a:xfrm>
        </p:spPr>
        <p:txBody>
          <a:bodyPr/>
          <a:lstStyle/>
          <a:p>
            <a:r>
              <a:rPr lang="en-GB" dirty="0"/>
              <a:t>Key terms to remember!!</a:t>
            </a:r>
          </a:p>
        </p:txBody>
      </p:sp>
    </p:spTree>
    <p:extLst>
      <p:ext uri="{BB962C8B-B14F-4D97-AF65-F5344CB8AC3E}">
        <p14:creationId xmlns:p14="http://schemas.microsoft.com/office/powerpoint/2010/main" val="2286779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5668004" y="1207683"/>
            <a:ext cx="6063103" cy="3284990"/>
          </a:xfrm>
        </p:spPr>
        <p:txBody>
          <a:bodyPr>
            <a:normAutofit fontScale="62500" lnSpcReduction="20000"/>
          </a:bodyPr>
          <a:lstStyle/>
          <a:p>
            <a:pPr>
              <a:lnSpc>
                <a:spcPct val="120000"/>
              </a:lnSpc>
            </a:pPr>
            <a:r>
              <a:rPr lang="en-US" b="1" dirty="0"/>
              <a:t>Well Done!!!</a:t>
            </a:r>
          </a:p>
          <a:p>
            <a:pPr>
              <a:lnSpc>
                <a:spcPct val="120000"/>
              </a:lnSpc>
            </a:pPr>
            <a:r>
              <a:rPr lang="en-US" dirty="0"/>
              <a:t>You have just completed Module 3…keep going on your learning journey…Module 4 discusses </a:t>
            </a:r>
          </a:p>
          <a:p>
            <a:pPr>
              <a:lnSpc>
                <a:spcPct val="120000"/>
              </a:lnSpc>
            </a:pPr>
            <a:r>
              <a:rPr lang="en-US" dirty="0"/>
              <a:t>Tech Jobs for Tomorrow – How AI is Shaping Careers</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p:txBody>
          <a:bodyPr/>
          <a:lstStyle/>
          <a:p>
            <a:r>
              <a:rPr lang="en-US" dirty="0"/>
              <a:t>www.</a:t>
            </a:r>
            <a:r>
              <a:rPr lang="en-US" b="1" dirty="0"/>
              <a:t>headstart-ai.</a:t>
            </a:r>
            <a:r>
              <a:rPr lang="en-US" dirty="0"/>
              <a:t>eu</a:t>
            </a:r>
          </a:p>
        </p:txBody>
      </p:sp>
      <p:grpSp>
        <p:nvGrpSpPr>
          <p:cNvPr id="9" name="Graphic 3">
            <a:extLst>
              <a:ext uri="{FF2B5EF4-FFF2-40B4-BE49-F238E27FC236}">
                <a16:creationId xmlns:a16="http://schemas.microsoft.com/office/drawing/2014/main" id="{20D946AD-D3C2-C00D-0D0C-A33A8DDA14E3}"/>
              </a:ext>
            </a:extLst>
          </p:cNvPr>
          <p:cNvGrpSpPr/>
          <p:nvPr/>
        </p:nvGrpSpPr>
        <p:grpSpPr>
          <a:xfrm>
            <a:off x="10460162" y="4708721"/>
            <a:ext cx="429017" cy="429017"/>
            <a:chOff x="1950027" y="2499889"/>
            <a:chExt cx="850463" cy="850463"/>
          </a:xfrm>
        </p:grpSpPr>
        <p:sp>
          <p:nvSpPr>
            <p:cNvPr id="10" name="Freeform 9">
              <a:extLst>
                <a:ext uri="{FF2B5EF4-FFF2-40B4-BE49-F238E27FC236}">
                  <a16:creationId xmlns:a16="http://schemas.microsoft.com/office/drawing/2014/main" id="{AE48A665-C897-B3EC-5CDC-DD331DE3DEDA}"/>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52A66A3A-8850-871A-A7E1-F109F7F81F8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3A3E4EE-B450-4CD2-D90D-8ABC72F472D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37F57A4-3D25-91D6-9ECE-58092592212E}"/>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9DCCFE1-0AF6-452E-B2CD-48ECB2AA706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 name="Graphic 3">
            <a:extLst>
              <a:ext uri="{FF2B5EF4-FFF2-40B4-BE49-F238E27FC236}">
                <a16:creationId xmlns:a16="http://schemas.microsoft.com/office/drawing/2014/main" id="{F9112112-8539-84D4-BC26-F59DC1DE36FA}"/>
              </a:ext>
            </a:extLst>
          </p:cNvPr>
          <p:cNvGrpSpPr/>
          <p:nvPr/>
        </p:nvGrpSpPr>
        <p:grpSpPr>
          <a:xfrm>
            <a:off x="9401920" y="4708721"/>
            <a:ext cx="429017" cy="429017"/>
            <a:chOff x="-147782" y="2499889"/>
            <a:chExt cx="850463" cy="850463"/>
          </a:xfrm>
        </p:grpSpPr>
        <p:sp>
          <p:nvSpPr>
            <p:cNvPr id="16" name="Freeform 15">
              <a:extLst>
                <a:ext uri="{FF2B5EF4-FFF2-40B4-BE49-F238E27FC236}">
                  <a16:creationId xmlns:a16="http://schemas.microsoft.com/office/drawing/2014/main" id="{541B49D2-3497-C6D2-ADC7-4BE02FA415A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2DC9BBAB-7B60-F398-042B-C99F7808DC97}"/>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8" name="Graphic 3">
            <a:extLst>
              <a:ext uri="{FF2B5EF4-FFF2-40B4-BE49-F238E27FC236}">
                <a16:creationId xmlns:a16="http://schemas.microsoft.com/office/drawing/2014/main" id="{979205AE-F8E7-3057-0445-E034ED854726}"/>
              </a:ext>
            </a:extLst>
          </p:cNvPr>
          <p:cNvGrpSpPr/>
          <p:nvPr/>
        </p:nvGrpSpPr>
        <p:grpSpPr>
          <a:xfrm>
            <a:off x="10988966" y="4708721"/>
            <a:ext cx="429017" cy="429017"/>
            <a:chOff x="2998302" y="2499889"/>
            <a:chExt cx="850463" cy="850463"/>
          </a:xfrm>
        </p:grpSpPr>
        <p:sp>
          <p:nvSpPr>
            <p:cNvPr id="19" name="Freeform 18">
              <a:extLst>
                <a:ext uri="{FF2B5EF4-FFF2-40B4-BE49-F238E27FC236}">
                  <a16:creationId xmlns:a16="http://schemas.microsoft.com/office/drawing/2014/main" id="{CBF4EA1B-968C-1AA0-56EC-6DDF47F5769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E837329E-A385-07F4-DF4C-2367587B5AB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40E1872D-16D6-3185-7D2C-733C81D93B3A}"/>
              </a:ext>
            </a:extLst>
          </p:cNvPr>
          <p:cNvGrpSpPr/>
          <p:nvPr/>
        </p:nvGrpSpPr>
        <p:grpSpPr>
          <a:xfrm>
            <a:off x="8873117" y="4708721"/>
            <a:ext cx="429017" cy="429335"/>
            <a:chOff x="-1196056" y="2499889"/>
            <a:chExt cx="850463" cy="851093"/>
          </a:xfrm>
        </p:grpSpPr>
        <p:sp>
          <p:nvSpPr>
            <p:cNvPr id="22" name="Freeform 21">
              <a:extLst>
                <a:ext uri="{FF2B5EF4-FFF2-40B4-BE49-F238E27FC236}">
                  <a16:creationId xmlns:a16="http://schemas.microsoft.com/office/drawing/2014/main" id="{61455916-C4EF-12DA-E664-32AF19A2EE3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A7DFFE7-F1E7-6D22-6C4A-670B21E68E5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DA081D2F-2F35-D808-003E-74317623F57C}"/>
              </a:ext>
            </a:extLst>
          </p:cNvPr>
          <p:cNvSpPr/>
          <p:nvPr/>
        </p:nvSpPr>
        <p:spPr>
          <a:xfrm>
            <a:off x="9931042"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5948FEF6-8A43-B52D-4407-A33A12AE0CF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3814" y="4733863"/>
            <a:ext cx="376188" cy="376188"/>
          </a:xfrm>
          <a:prstGeom prst="rect">
            <a:avLst/>
          </a:prstGeom>
        </p:spPr>
      </p:pic>
      <p:pic>
        <p:nvPicPr>
          <p:cNvPr id="27" name="Picture 26">
            <a:extLst>
              <a:ext uri="{FF2B5EF4-FFF2-40B4-BE49-F238E27FC236}">
                <a16:creationId xmlns:a16="http://schemas.microsoft.com/office/drawing/2014/main" id="{5617A99E-C907-95C1-AA12-F3CA16D21D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459725">
            <a:off x="5110733" y="5208550"/>
            <a:ext cx="5127676" cy="4367161"/>
          </a:xfrm>
          <a:prstGeom prst="rect">
            <a:avLst/>
          </a:prstGeom>
        </p:spPr>
      </p:pic>
    </p:spTree>
    <p:extLst>
      <p:ext uri="{BB962C8B-B14F-4D97-AF65-F5344CB8AC3E}">
        <p14:creationId xmlns:p14="http://schemas.microsoft.com/office/powerpoint/2010/main" val="433478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3071933" cy="3066422"/>
          </a:xfrm>
        </p:spPr>
        <p:txBody>
          <a:bodyPr/>
          <a:lstStyle/>
          <a:p>
            <a:r>
              <a:rPr lang="en-US" dirty="0"/>
              <a:t>Exploring AI tools</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1950" r="1950"/>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641363" y="1410077"/>
            <a:ext cx="6138128" cy="3849918"/>
          </a:xfrm>
        </p:spPr>
        <p:txBody>
          <a:bodyPr/>
          <a:lstStyle/>
          <a:p>
            <a:r>
              <a:rPr lang="en-US" b="1" dirty="0"/>
              <a:t>What are AI tools?</a:t>
            </a:r>
          </a:p>
          <a:p>
            <a:pPr marL="342900" indent="-342900">
              <a:buFont typeface="Arial" panose="020B0604020202020204" pitchFamily="34" charset="0"/>
              <a:buChar char="•"/>
            </a:pPr>
            <a:r>
              <a:rPr lang="en-US" dirty="0"/>
              <a:t>AI tools are </a:t>
            </a:r>
            <a:r>
              <a:rPr lang="en-US" b="1" dirty="0">
                <a:solidFill>
                  <a:srgbClr val="ED8623"/>
                </a:solidFill>
              </a:rPr>
              <a:t>software applications </a:t>
            </a:r>
            <a:r>
              <a:rPr lang="en-US" dirty="0"/>
              <a:t>that use artificial intelligence to perform tasks such as text generation, image creation, and task automation.</a:t>
            </a:r>
          </a:p>
          <a:p>
            <a:pPr marL="0" indent="0"/>
            <a:r>
              <a:rPr lang="en-US" sz="2200" dirty="0"/>
              <a:t>Examples: ChatGPT (text-based AI), Canva AI (design-focused AI).</a:t>
            </a:r>
          </a:p>
          <a:p>
            <a:pPr marL="0" indent="0"/>
            <a:endParaRPr lang="en-US" sz="600" dirty="0"/>
          </a:p>
          <a:p>
            <a:pPr marL="0" indent="0"/>
            <a:r>
              <a:rPr lang="en-US" b="1" dirty="0"/>
              <a:t>Why are AI tools important?</a:t>
            </a:r>
          </a:p>
          <a:p>
            <a:pPr marL="342900" indent="-342900">
              <a:buFont typeface="Arial" panose="020B0604020202020204" pitchFamily="34" charset="0"/>
              <a:buChar char="•"/>
            </a:pPr>
            <a:r>
              <a:rPr lang="en-US" dirty="0"/>
              <a:t>Enhance creativity and productivity.</a:t>
            </a:r>
          </a:p>
          <a:p>
            <a:pPr marL="342900" indent="-342900">
              <a:buFont typeface="Arial" panose="020B0604020202020204" pitchFamily="34" charset="0"/>
              <a:buChar char="•"/>
            </a:pPr>
            <a:r>
              <a:rPr lang="en-US" dirty="0"/>
              <a:t>Make complex tasks more accessible and manageable.</a:t>
            </a:r>
          </a:p>
          <a:p>
            <a:pPr marL="342900" indent="-342900">
              <a:buFont typeface="Arial" panose="020B0604020202020204" pitchFamily="34" charset="0"/>
              <a:buChar char="•"/>
            </a:pPr>
            <a:r>
              <a:rPr lang="en-US" dirty="0"/>
              <a:t>Help in problem-solving and idea generation.</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641363" y="496926"/>
            <a:ext cx="10614687" cy="803654"/>
          </a:xfrm>
        </p:spPr>
        <p:txBody>
          <a:bodyPr/>
          <a:lstStyle/>
          <a:p>
            <a:r>
              <a:rPr lang="en-US" dirty="0"/>
              <a:t>Introduction to Basic AI Tools</a:t>
            </a:r>
          </a:p>
        </p:txBody>
      </p:sp>
      <p:pic>
        <p:nvPicPr>
          <p:cNvPr id="6" name="Picture 5">
            <a:extLst>
              <a:ext uri="{FF2B5EF4-FFF2-40B4-BE49-F238E27FC236}">
                <a16:creationId xmlns:a16="http://schemas.microsoft.com/office/drawing/2014/main" id="{54EED352-2C2B-0AC7-82DD-AA3B6C2898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867"/>
          <a:stretch/>
        </p:blipFill>
        <p:spPr>
          <a:xfrm>
            <a:off x="4507833" y="174187"/>
            <a:ext cx="7684167" cy="4894769"/>
          </a:xfrm>
          <a:prstGeom prst="rect">
            <a:avLst/>
          </a:prstGeom>
        </p:spPr>
      </p:pic>
      <p:sp>
        <p:nvSpPr>
          <p:cNvPr id="8" name="Rectangle 7">
            <a:extLst>
              <a:ext uri="{FF2B5EF4-FFF2-40B4-BE49-F238E27FC236}">
                <a16:creationId xmlns:a16="http://schemas.microsoft.com/office/drawing/2014/main" id="{94242EBE-5BEC-E175-2DA5-BE8C058DE739}"/>
              </a:ext>
            </a:extLst>
          </p:cNvPr>
          <p:cNvSpPr/>
          <p:nvPr/>
        </p:nvSpPr>
        <p:spPr>
          <a:xfrm>
            <a:off x="7454104" y="387429"/>
            <a:ext cx="4737896" cy="3471253"/>
          </a:xfrm>
          <a:prstGeom prst="rect">
            <a:avLst/>
          </a:prstGeom>
          <a:blipFill>
            <a:blip r:embed="rId3" cstate="screen">
              <a:extLst>
                <a:ext uri="{28A0092B-C50C-407E-A947-70E740481C1C}">
                  <a14:useLocalDpi xmlns:a14="http://schemas.microsoft.com/office/drawing/2010/main"/>
                </a:ext>
              </a:extLst>
            </a:blip>
            <a:srcRect/>
            <a:stretch>
              <a:fillRect l="-4966" r="-4966"/>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72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BAC7A0-9107-AB8C-9338-D66C4BD8F25D}"/>
              </a:ext>
            </a:extLst>
          </p:cNvPr>
          <p:cNvSpPr>
            <a:spLocks noGrp="1"/>
          </p:cNvSpPr>
          <p:nvPr>
            <p:ph type="body" sz="quarter" idx="18"/>
          </p:nvPr>
        </p:nvSpPr>
        <p:spPr>
          <a:xfrm>
            <a:off x="528133" y="1876698"/>
            <a:ext cx="3147573" cy="1049221"/>
          </a:xfrm>
        </p:spPr>
        <p:txBody>
          <a:bodyPr/>
          <a:lstStyle/>
          <a:p>
            <a:r>
              <a:rPr lang="en-IE" dirty="0"/>
              <a:t>An Overview</a:t>
            </a:r>
          </a:p>
        </p:txBody>
      </p:sp>
      <p:sp>
        <p:nvSpPr>
          <p:cNvPr id="3" name="Text Placeholder 2">
            <a:extLst>
              <a:ext uri="{FF2B5EF4-FFF2-40B4-BE49-F238E27FC236}">
                <a16:creationId xmlns:a16="http://schemas.microsoft.com/office/drawing/2014/main" id="{8C0207D1-187E-3EB7-6105-1D30115042E5}"/>
              </a:ext>
            </a:extLst>
          </p:cNvPr>
          <p:cNvSpPr>
            <a:spLocks noGrp="1"/>
          </p:cNvSpPr>
          <p:nvPr>
            <p:ph type="body" sz="quarter" idx="19"/>
          </p:nvPr>
        </p:nvSpPr>
        <p:spPr>
          <a:xfrm>
            <a:off x="544933" y="941779"/>
            <a:ext cx="3067400" cy="385564"/>
          </a:xfrm>
        </p:spPr>
        <p:txBody>
          <a:bodyPr/>
          <a:lstStyle/>
          <a:p>
            <a:r>
              <a:rPr lang="en-IE" dirty="0"/>
              <a:t>Chat GPT</a:t>
            </a:r>
          </a:p>
        </p:txBody>
      </p:sp>
      <p:sp>
        <p:nvSpPr>
          <p:cNvPr id="4" name="Text Placeholder 3">
            <a:extLst>
              <a:ext uri="{FF2B5EF4-FFF2-40B4-BE49-F238E27FC236}">
                <a16:creationId xmlns:a16="http://schemas.microsoft.com/office/drawing/2014/main" id="{315CDD5A-D20D-3E0A-433D-00E24D471732}"/>
              </a:ext>
            </a:extLst>
          </p:cNvPr>
          <p:cNvSpPr>
            <a:spLocks noGrp="1"/>
          </p:cNvSpPr>
          <p:nvPr>
            <p:ph type="body" sz="quarter" idx="20"/>
          </p:nvPr>
        </p:nvSpPr>
        <p:spPr>
          <a:xfrm>
            <a:off x="4268544" y="1504041"/>
            <a:ext cx="7627709" cy="3849918"/>
          </a:xfrm>
        </p:spPr>
        <p:txBody>
          <a:bodyPr/>
          <a:lstStyle/>
          <a:p>
            <a:r>
              <a:rPr lang="en-IE" b="1" dirty="0">
                <a:hlinkClick r:id="rId2"/>
              </a:rPr>
              <a:t>ChatGPT</a:t>
            </a:r>
            <a:r>
              <a:rPr lang="en-IE" b="1" dirty="0"/>
              <a:t> </a:t>
            </a:r>
            <a:r>
              <a:rPr lang="en-IE" dirty="0"/>
              <a:t>is a chatbot that uses GPT.</a:t>
            </a:r>
          </a:p>
          <a:p>
            <a:pPr marL="0" indent="0"/>
            <a:r>
              <a:rPr lang="en-IE" dirty="0"/>
              <a:t>GPT stands for </a:t>
            </a:r>
            <a:r>
              <a:rPr lang="en-IE" b="1" dirty="0"/>
              <a:t>Generative Pre-trained Transformer, </a:t>
            </a:r>
            <a:r>
              <a:rPr lang="en-IE" dirty="0"/>
              <a:t>which is a type of machine learning algorithm (discussed in Module 1) that uses deep learning &amp; a large database of training text to generate new text in response to a user’s prompt.</a:t>
            </a:r>
          </a:p>
          <a:p>
            <a:pPr marL="0" indent="0"/>
            <a:r>
              <a:rPr lang="en-IE" dirty="0"/>
              <a:t>GPT is a family of AI models built by </a:t>
            </a:r>
            <a:r>
              <a:rPr lang="en-IE" b="1" dirty="0">
                <a:hlinkClick r:id="rId3"/>
              </a:rPr>
              <a:t>OpenAI</a:t>
            </a:r>
            <a:r>
              <a:rPr lang="en-IE" dirty="0"/>
              <a:t> (an AI research company)</a:t>
            </a:r>
          </a:p>
          <a:p>
            <a:pPr marL="0" indent="0"/>
            <a:r>
              <a:rPr lang="en-US" dirty="0"/>
              <a:t>GPT models are designed to generate human-like responses to a GPT prompt. Initially, these prompts had to be text-based, but the latest versions of GPT (GPT-4.5, GPT-4o, and GPT-4o mini) can also work with images and audio inputs because they're multimodal (</a:t>
            </a:r>
            <a:r>
              <a:rPr lang="en-US" dirty="0">
                <a:hlinkClick r:id="rId4"/>
              </a:rPr>
              <a:t>LMM</a:t>
            </a:r>
            <a:r>
              <a:rPr lang="en-US" dirty="0"/>
              <a:t> or </a:t>
            </a:r>
            <a:r>
              <a:rPr lang="en-US" dirty="0">
                <a:hlinkClick r:id="rId5"/>
              </a:rPr>
              <a:t>SLM</a:t>
            </a:r>
            <a:r>
              <a:rPr lang="en-US" dirty="0"/>
              <a:t>)</a:t>
            </a:r>
            <a:endParaRPr lang="en-IE" dirty="0"/>
          </a:p>
        </p:txBody>
      </p:sp>
      <p:sp>
        <p:nvSpPr>
          <p:cNvPr id="5" name="Text Placeholder 4">
            <a:extLst>
              <a:ext uri="{FF2B5EF4-FFF2-40B4-BE49-F238E27FC236}">
                <a16:creationId xmlns:a16="http://schemas.microsoft.com/office/drawing/2014/main" id="{7BD9DD37-1A42-5219-7A66-22BE319C68A1}"/>
              </a:ext>
            </a:extLst>
          </p:cNvPr>
          <p:cNvSpPr>
            <a:spLocks noGrp="1"/>
          </p:cNvSpPr>
          <p:nvPr>
            <p:ph type="body" sz="quarter" idx="16"/>
          </p:nvPr>
        </p:nvSpPr>
        <p:spPr>
          <a:xfrm>
            <a:off x="4268544" y="643908"/>
            <a:ext cx="6961476" cy="803654"/>
          </a:xfrm>
        </p:spPr>
        <p:txBody>
          <a:bodyPr/>
          <a:lstStyle/>
          <a:p>
            <a:r>
              <a:rPr lang="en-IE" dirty="0"/>
              <a:t>What is ChatGPT?</a:t>
            </a:r>
          </a:p>
        </p:txBody>
      </p:sp>
      <p:pic>
        <p:nvPicPr>
          <p:cNvPr id="1026" name="Picture 2" descr="Hero image with the OpenAI logo">
            <a:extLst>
              <a:ext uri="{FF2B5EF4-FFF2-40B4-BE49-F238E27FC236}">
                <a16:creationId xmlns:a16="http://schemas.microsoft.com/office/drawing/2014/main" id="{9DB038B4-935D-520D-DD8F-95757851194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4019739"/>
            <a:ext cx="3954856" cy="197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415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E31BC-E589-6B74-86C6-509C178264BC}"/>
            </a:ext>
          </a:extLst>
        </p:cNvPr>
        <p:cNvGrpSpPr/>
        <p:nvPr/>
      </p:nvGrpSpPr>
      <p:grpSpPr>
        <a:xfrm>
          <a:off x="0" y="0"/>
          <a:ext cx="0" cy="0"/>
          <a:chOff x="0" y="0"/>
          <a:chExt cx="0" cy="0"/>
        </a:xfrm>
      </p:grpSpPr>
      <p:sp>
        <p:nvSpPr>
          <p:cNvPr id="5" name="Freeform 171">
            <a:extLst>
              <a:ext uri="{FF2B5EF4-FFF2-40B4-BE49-F238E27FC236}">
                <a16:creationId xmlns:a16="http://schemas.microsoft.com/office/drawing/2014/main" id="{A7104D91-9ABB-7194-4A5E-733DB8094AE8}"/>
              </a:ext>
            </a:extLst>
          </p:cNvPr>
          <p:cNvSpPr>
            <a:spLocks noChangeArrowheads="1"/>
          </p:cNvSpPr>
          <p:nvPr/>
        </p:nvSpPr>
        <p:spPr bwMode="auto">
          <a:xfrm>
            <a:off x="487016" y="410182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6" name="Freeform 172">
            <a:extLst>
              <a:ext uri="{FF2B5EF4-FFF2-40B4-BE49-F238E27FC236}">
                <a16:creationId xmlns:a16="http://schemas.microsoft.com/office/drawing/2014/main" id="{2CB7B055-FF79-A2D0-D944-18F807718218}"/>
              </a:ext>
            </a:extLst>
          </p:cNvPr>
          <p:cNvSpPr>
            <a:spLocks noChangeArrowheads="1"/>
          </p:cNvSpPr>
          <p:nvPr/>
        </p:nvSpPr>
        <p:spPr bwMode="auto">
          <a:xfrm>
            <a:off x="594730" y="417107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7" name="Freeform 174">
            <a:extLst>
              <a:ext uri="{FF2B5EF4-FFF2-40B4-BE49-F238E27FC236}">
                <a16:creationId xmlns:a16="http://schemas.microsoft.com/office/drawing/2014/main" id="{B91511F4-80A2-A7C0-E276-1F1114141734}"/>
              </a:ext>
            </a:extLst>
          </p:cNvPr>
          <p:cNvSpPr>
            <a:spLocks noChangeArrowheads="1"/>
          </p:cNvSpPr>
          <p:nvPr/>
        </p:nvSpPr>
        <p:spPr bwMode="auto">
          <a:xfrm>
            <a:off x="658423" y="1378326"/>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 name="Freeform 175">
            <a:extLst>
              <a:ext uri="{FF2B5EF4-FFF2-40B4-BE49-F238E27FC236}">
                <a16:creationId xmlns:a16="http://schemas.microsoft.com/office/drawing/2014/main" id="{0C720B3F-7632-5FE2-4BB4-10C9AC19F62D}"/>
              </a:ext>
            </a:extLst>
          </p:cNvPr>
          <p:cNvSpPr>
            <a:spLocks noChangeArrowheads="1"/>
          </p:cNvSpPr>
          <p:nvPr/>
        </p:nvSpPr>
        <p:spPr bwMode="auto">
          <a:xfrm>
            <a:off x="766137" y="1447571"/>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9" name="Freeform 177">
            <a:extLst>
              <a:ext uri="{FF2B5EF4-FFF2-40B4-BE49-F238E27FC236}">
                <a16:creationId xmlns:a16="http://schemas.microsoft.com/office/drawing/2014/main" id="{8B52B566-AC21-E6BA-F4B4-98530D020832}"/>
              </a:ext>
            </a:extLst>
          </p:cNvPr>
          <p:cNvSpPr>
            <a:spLocks noChangeArrowheads="1"/>
          </p:cNvSpPr>
          <p:nvPr/>
        </p:nvSpPr>
        <p:spPr bwMode="auto">
          <a:xfrm>
            <a:off x="3605257" y="1434382"/>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0" name="Freeform 178">
            <a:extLst>
              <a:ext uri="{FF2B5EF4-FFF2-40B4-BE49-F238E27FC236}">
                <a16:creationId xmlns:a16="http://schemas.microsoft.com/office/drawing/2014/main" id="{84012FD8-AD84-7306-F91D-4398EA44D36C}"/>
              </a:ext>
            </a:extLst>
          </p:cNvPr>
          <p:cNvSpPr>
            <a:spLocks noChangeArrowheads="1"/>
          </p:cNvSpPr>
          <p:nvPr/>
        </p:nvSpPr>
        <p:spPr bwMode="auto">
          <a:xfrm>
            <a:off x="3710405" y="1503628"/>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1" name="Freeform 180">
            <a:extLst>
              <a:ext uri="{FF2B5EF4-FFF2-40B4-BE49-F238E27FC236}">
                <a16:creationId xmlns:a16="http://schemas.microsoft.com/office/drawing/2014/main" id="{BE1BED34-0EBE-B13C-CEEC-9AC666CF7530}"/>
              </a:ext>
            </a:extLst>
          </p:cNvPr>
          <p:cNvSpPr>
            <a:spLocks noChangeArrowheads="1"/>
          </p:cNvSpPr>
          <p:nvPr/>
        </p:nvSpPr>
        <p:spPr bwMode="auto">
          <a:xfrm>
            <a:off x="9259371" y="1324471"/>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2" name="Freeform 181">
            <a:extLst>
              <a:ext uri="{FF2B5EF4-FFF2-40B4-BE49-F238E27FC236}">
                <a16:creationId xmlns:a16="http://schemas.microsoft.com/office/drawing/2014/main" id="{F2AB6F1C-278B-044E-F43D-CF7FED9BA1AB}"/>
              </a:ext>
            </a:extLst>
          </p:cNvPr>
          <p:cNvSpPr>
            <a:spLocks noChangeArrowheads="1"/>
          </p:cNvSpPr>
          <p:nvPr/>
        </p:nvSpPr>
        <p:spPr bwMode="auto">
          <a:xfrm>
            <a:off x="9364521" y="1393716"/>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5" name="Freeform 176">
            <a:extLst>
              <a:ext uri="{FF2B5EF4-FFF2-40B4-BE49-F238E27FC236}">
                <a16:creationId xmlns:a16="http://schemas.microsoft.com/office/drawing/2014/main" id="{E90984F3-1B09-8940-C85D-01F380671913}"/>
              </a:ext>
            </a:extLst>
          </p:cNvPr>
          <p:cNvSpPr>
            <a:spLocks noChangeArrowheads="1"/>
          </p:cNvSpPr>
          <p:nvPr/>
        </p:nvSpPr>
        <p:spPr bwMode="auto">
          <a:xfrm>
            <a:off x="3774522" y="1488240"/>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2" name="CuadroTexto 553">
            <a:extLst>
              <a:ext uri="{FF2B5EF4-FFF2-40B4-BE49-F238E27FC236}">
                <a16:creationId xmlns:a16="http://schemas.microsoft.com/office/drawing/2014/main" id="{5C1175A4-0F04-320D-0E31-DF97773A4942}"/>
              </a:ext>
            </a:extLst>
          </p:cNvPr>
          <p:cNvSpPr txBox="1"/>
          <p:nvPr/>
        </p:nvSpPr>
        <p:spPr>
          <a:xfrm>
            <a:off x="3971781" y="1934720"/>
            <a:ext cx="1941844" cy="163121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Generate blog posts and other kinds of short- and long-form content</a:t>
            </a:r>
          </a:p>
        </p:txBody>
      </p:sp>
      <p:sp>
        <p:nvSpPr>
          <p:cNvPr id="2" name="Freeform 170">
            <a:extLst>
              <a:ext uri="{FF2B5EF4-FFF2-40B4-BE49-F238E27FC236}">
                <a16:creationId xmlns:a16="http://schemas.microsoft.com/office/drawing/2014/main" id="{62AE03A5-2CE7-74A4-C9A3-A653C4C7E7A7}"/>
              </a:ext>
            </a:extLst>
          </p:cNvPr>
          <p:cNvSpPr>
            <a:spLocks noChangeArrowheads="1"/>
          </p:cNvSpPr>
          <p:nvPr/>
        </p:nvSpPr>
        <p:spPr bwMode="auto">
          <a:xfrm>
            <a:off x="656281" y="415568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 name="CuadroTexto 553">
            <a:extLst>
              <a:ext uri="{FF2B5EF4-FFF2-40B4-BE49-F238E27FC236}">
                <a16:creationId xmlns:a16="http://schemas.microsoft.com/office/drawing/2014/main" id="{3713C417-0A26-717B-A0E2-52CC5834B314}"/>
              </a:ext>
            </a:extLst>
          </p:cNvPr>
          <p:cNvSpPr txBox="1"/>
          <p:nvPr/>
        </p:nvSpPr>
        <p:spPr>
          <a:xfrm>
            <a:off x="769923" y="4894555"/>
            <a:ext cx="2169295"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Translate text to different languages</a:t>
            </a:r>
          </a:p>
        </p:txBody>
      </p:sp>
      <p:sp>
        <p:nvSpPr>
          <p:cNvPr id="4" name="Freeform 173">
            <a:extLst>
              <a:ext uri="{FF2B5EF4-FFF2-40B4-BE49-F238E27FC236}">
                <a16:creationId xmlns:a16="http://schemas.microsoft.com/office/drawing/2014/main" id="{A36A3B91-F0E3-C085-6C75-8ABE2E0D376E}"/>
              </a:ext>
            </a:extLst>
          </p:cNvPr>
          <p:cNvSpPr>
            <a:spLocks noChangeArrowheads="1"/>
          </p:cNvSpPr>
          <p:nvPr/>
        </p:nvSpPr>
        <p:spPr bwMode="auto">
          <a:xfrm>
            <a:off x="827688" y="1432183"/>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3" name="CuadroTexto 553">
            <a:extLst>
              <a:ext uri="{FF2B5EF4-FFF2-40B4-BE49-F238E27FC236}">
                <a16:creationId xmlns:a16="http://schemas.microsoft.com/office/drawing/2014/main" id="{B08383B4-A7C3-46CA-028B-C93B8D57FCD8}"/>
              </a:ext>
            </a:extLst>
          </p:cNvPr>
          <p:cNvSpPr txBox="1"/>
          <p:nvPr/>
        </p:nvSpPr>
        <p:spPr>
          <a:xfrm>
            <a:off x="986547" y="1975047"/>
            <a:ext cx="2023775"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Answer questions in a conversational manner </a:t>
            </a:r>
          </a:p>
        </p:txBody>
      </p:sp>
      <p:sp>
        <p:nvSpPr>
          <p:cNvPr id="24" name="Freeform 179">
            <a:extLst>
              <a:ext uri="{FF2B5EF4-FFF2-40B4-BE49-F238E27FC236}">
                <a16:creationId xmlns:a16="http://schemas.microsoft.com/office/drawing/2014/main" id="{F2E81D6A-F18F-ED02-FBC6-4E93922360C1}"/>
              </a:ext>
            </a:extLst>
          </p:cNvPr>
          <p:cNvSpPr>
            <a:spLocks noChangeArrowheads="1"/>
          </p:cNvSpPr>
          <p:nvPr/>
        </p:nvSpPr>
        <p:spPr bwMode="auto">
          <a:xfrm>
            <a:off x="9426072" y="1378328"/>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5" name="CuadroTexto 553">
            <a:extLst>
              <a:ext uri="{FF2B5EF4-FFF2-40B4-BE49-F238E27FC236}">
                <a16:creationId xmlns:a16="http://schemas.microsoft.com/office/drawing/2014/main" id="{1895FAB6-3613-D53E-1864-27CD26F316A1}"/>
              </a:ext>
            </a:extLst>
          </p:cNvPr>
          <p:cNvSpPr txBox="1"/>
          <p:nvPr/>
        </p:nvSpPr>
        <p:spPr>
          <a:xfrm>
            <a:off x="9663515" y="1966120"/>
            <a:ext cx="1866605"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Summarise long passages of text</a:t>
            </a:r>
          </a:p>
        </p:txBody>
      </p:sp>
      <p:sp>
        <p:nvSpPr>
          <p:cNvPr id="13" name="Freeform 171">
            <a:extLst>
              <a:ext uri="{FF2B5EF4-FFF2-40B4-BE49-F238E27FC236}">
                <a16:creationId xmlns:a16="http://schemas.microsoft.com/office/drawing/2014/main" id="{FF0B5A96-7076-BB54-140B-8F01483654D4}"/>
              </a:ext>
            </a:extLst>
          </p:cNvPr>
          <p:cNvSpPr>
            <a:spLocks noChangeArrowheads="1"/>
          </p:cNvSpPr>
          <p:nvPr/>
        </p:nvSpPr>
        <p:spPr bwMode="auto">
          <a:xfrm>
            <a:off x="6275110" y="150795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4" name="Freeform 172">
            <a:extLst>
              <a:ext uri="{FF2B5EF4-FFF2-40B4-BE49-F238E27FC236}">
                <a16:creationId xmlns:a16="http://schemas.microsoft.com/office/drawing/2014/main" id="{B93C38EA-E9A8-7C8E-48DC-56722F09E068}"/>
              </a:ext>
            </a:extLst>
          </p:cNvPr>
          <p:cNvSpPr>
            <a:spLocks noChangeArrowheads="1"/>
          </p:cNvSpPr>
          <p:nvPr/>
        </p:nvSpPr>
        <p:spPr bwMode="auto">
          <a:xfrm>
            <a:off x="6382824" y="157720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6" name="Freeform 174">
            <a:extLst>
              <a:ext uri="{FF2B5EF4-FFF2-40B4-BE49-F238E27FC236}">
                <a16:creationId xmlns:a16="http://schemas.microsoft.com/office/drawing/2014/main" id="{ED476E1D-C5EC-3BBA-45C4-E3ED1095D0F3}"/>
              </a:ext>
            </a:extLst>
          </p:cNvPr>
          <p:cNvSpPr>
            <a:spLocks noChangeArrowheads="1"/>
          </p:cNvSpPr>
          <p:nvPr/>
        </p:nvSpPr>
        <p:spPr bwMode="auto">
          <a:xfrm>
            <a:off x="8779682" y="4332372"/>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7" name="Freeform 175">
            <a:extLst>
              <a:ext uri="{FF2B5EF4-FFF2-40B4-BE49-F238E27FC236}">
                <a16:creationId xmlns:a16="http://schemas.microsoft.com/office/drawing/2014/main" id="{42B7065C-B26E-ABB1-B823-4BA161B80A63}"/>
              </a:ext>
            </a:extLst>
          </p:cNvPr>
          <p:cNvSpPr>
            <a:spLocks noChangeArrowheads="1"/>
          </p:cNvSpPr>
          <p:nvPr/>
        </p:nvSpPr>
        <p:spPr bwMode="auto">
          <a:xfrm>
            <a:off x="8903734" y="4289318"/>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6" name="Freeform 177">
            <a:extLst>
              <a:ext uri="{FF2B5EF4-FFF2-40B4-BE49-F238E27FC236}">
                <a16:creationId xmlns:a16="http://schemas.microsoft.com/office/drawing/2014/main" id="{2F47A06F-D4FF-2E04-85CE-DD38EE4B85A9}"/>
              </a:ext>
            </a:extLst>
          </p:cNvPr>
          <p:cNvSpPr>
            <a:spLocks noChangeArrowheads="1"/>
          </p:cNvSpPr>
          <p:nvPr/>
        </p:nvSpPr>
        <p:spPr bwMode="auto">
          <a:xfrm>
            <a:off x="6239117" y="4258458"/>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7" name="Freeform 178">
            <a:extLst>
              <a:ext uri="{FF2B5EF4-FFF2-40B4-BE49-F238E27FC236}">
                <a16:creationId xmlns:a16="http://schemas.microsoft.com/office/drawing/2014/main" id="{25B5E696-A812-F0D6-9DBD-D05743109FD6}"/>
              </a:ext>
            </a:extLst>
          </p:cNvPr>
          <p:cNvSpPr>
            <a:spLocks noChangeArrowheads="1"/>
          </p:cNvSpPr>
          <p:nvPr/>
        </p:nvSpPr>
        <p:spPr bwMode="auto">
          <a:xfrm>
            <a:off x="6344265" y="4327704"/>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8" name="Freeform 180">
            <a:extLst>
              <a:ext uri="{FF2B5EF4-FFF2-40B4-BE49-F238E27FC236}">
                <a16:creationId xmlns:a16="http://schemas.microsoft.com/office/drawing/2014/main" id="{69F7CC6E-6CB1-6B04-949E-74CD25D4EBD1}"/>
              </a:ext>
            </a:extLst>
          </p:cNvPr>
          <p:cNvSpPr>
            <a:spLocks noChangeArrowheads="1"/>
          </p:cNvSpPr>
          <p:nvPr/>
        </p:nvSpPr>
        <p:spPr bwMode="auto">
          <a:xfrm>
            <a:off x="3263036" y="4179116"/>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9" name="Freeform 181">
            <a:extLst>
              <a:ext uri="{FF2B5EF4-FFF2-40B4-BE49-F238E27FC236}">
                <a16:creationId xmlns:a16="http://schemas.microsoft.com/office/drawing/2014/main" id="{9DA4A791-35E6-A0EA-D7BA-B3E86D921865}"/>
              </a:ext>
            </a:extLst>
          </p:cNvPr>
          <p:cNvSpPr>
            <a:spLocks noChangeArrowheads="1"/>
          </p:cNvSpPr>
          <p:nvPr/>
        </p:nvSpPr>
        <p:spPr bwMode="auto">
          <a:xfrm>
            <a:off x="3368186" y="4248361"/>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0" name="Freeform 176">
            <a:extLst>
              <a:ext uri="{FF2B5EF4-FFF2-40B4-BE49-F238E27FC236}">
                <a16:creationId xmlns:a16="http://schemas.microsoft.com/office/drawing/2014/main" id="{272939F7-676D-4CF8-A19D-3390437ACA7D}"/>
              </a:ext>
            </a:extLst>
          </p:cNvPr>
          <p:cNvSpPr>
            <a:spLocks noChangeArrowheads="1"/>
          </p:cNvSpPr>
          <p:nvPr/>
        </p:nvSpPr>
        <p:spPr bwMode="auto">
          <a:xfrm>
            <a:off x="6408382" y="4312316"/>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1" name="CuadroTexto 553">
            <a:extLst>
              <a:ext uri="{FF2B5EF4-FFF2-40B4-BE49-F238E27FC236}">
                <a16:creationId xmlns:a16="http://schemas.microsoft.com/office/drawing/2014/main" id="{F7E59666-72D6-0BC7-1A39-27AD7AA41C07}"/>
              </a:ext>
            </a:extLst>
          </p:cNvPr>
          <p:cNvSpPr txBox="1"/>
          <p:nvPr/>
        </p:nvSpPr>
        <p:spPr>
          <a:xfrm>
            <a:off x="6605641" y="4689551"/>
            <a:ext cx="1941844" cy="163121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Create and </a:t>
            </a:r>
            <a:r>
              <a:rPr lang="en-US" sz="2000" b="1" dirty="0" err="1">
                <a:solidFill>
                  <a:schemeClr val="bg1"/>
                </a:solidFill>
                <a:latin typeface="Calibri" panose="020F0502020204030204" pitchFamily="34" charset="0"/>
                <a:ea typeface="Lato" charset="0"/>
                <a:cs typeface="Calibri" panose="020F0502020204030204" pitchFamily="34" charset="0"/>
              </a:rPr>
              <a:t>analyse</a:t>
            </a:r>
            <a:r>
              <a:rPr lang="en-US" sz="2000" b="1" dirty="0">
                <a:solidFill>
                  <a:schemeClr val="bg1"/>
                </a:solidFill>
                <a:latin typeface="Calibri" panose="020F0502020204030204" pitchFamily="34" charset="0"/>
                <a:ea typeface="Lato" charset="0"/>
                <a:cs typeface="Calibri" panose="020F0502020204030204" pitchFamily="34" charset="0"/>
              </a:rPr>
              <a:t> images or Write code based on design mockups</a:t>
            </a:r>
          </a:p>
        </p:txBody>
      </p:sp>
      <p:sp>
        <p:nvSpPr>
          <p:cNvPr id="32" name="Freeform 170">
            <a:extLst>
              <a:ext uri="{FF2B5EF4-FFF2-40B4-BE49-F238E27FC236}">
                <a16:creationId xmlns:a16="http://schemas.microsoft.com/office/drawing/2014/main" id="{3F572E11-6E18-F544-B26F-441260018CA5}"/>
              </a:ext>
            </a:extLst>
          </p:cNvPr>
          <p:cNvSpPr>
            <a:spLocks noChangeArrowheads="1"/>
          </p:cNvSpPr>
          <p:nvPr/>
        </p:nvSpPr>
        <p:spPr bwMode="auto">
          <a:xfrm>
            <a:off x="6444375" y="156181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3" name="CuadroTexto 553">
            <a:extLst>
              <a:ext uri="{FF2B5EF4-FFF2-40B4-BE49-F238E27FC236}">
                <a16:creationId xmlns:a16="http://schemas.microsoft.com/office/drawing/2014/main" id="{13F9465D-B7A6-7D1D-D3EB-25CCF2380846}"/>
              </a:ext>
            </a:extLst>
          </p:cNvPr>
          <p:cNvSpPr txBox="1"/>
          <p:nvPr/>
        </p:nvSpPr>
        <p:spPr>
          <a:xfrm>
            <a:off x="6524413" y="2282823"/>
            <a:ext cx="2169295"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Edit content for tone, style, and grammar</a:t>
            </a:r>
          </a:p>
        </p:txBody>
      </p:sp>
      <p:sp>
        <p:nvSpPr>
          <p:cNvPr id="34" name="Freeform 173">
            <a:extLst>
              <a:ext uri="{FF2B5EF4-FFF2-40B4-BE49-F238E27FC236}">
                <a16:creationId xmlns:a16="http://schemas.microsoft.com/office/drawing/2014/main" id="{610B421C-1744-C69B-C2C9-70BC12AF2E43}"/>
              </a:ext>
            </a:extLst>
          </p:cNvPr>
          <p:cNvSpPr>
            <a:spLocks noChangeArrowheads="1"/>
          </p:cNvSpPr>
          <p:nvPr/>
        </p:nvSpPr>
        <p:spPr bwMode="auto">
          <a:xfrm>
            <a:off x="8965285" y="4273930"/>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5" name="CuadroTexto 553">
            <a:extLst>
              <a:ext uri="{FF2B5EF4-FFF2-40B4-BE49-F238E27FC236}">
                <a16:creationId xmlns:a16="http://schemas.microsoft.com/office/drawing/2014/main" id="{A25A3B19-FDC3-5324-4AB7-EEA581524CF3}"/>
              </a:ext>
            </a:extLst>
          </p:cNvPr>
          <p:cNvSpPr txBox="1"/>
          <p:nvPr/>
        </p:nvSpPr>
        <p:spPr>
          <a:xfrm>
            <a:off x="9110048" y="4775999"/>
            <a:ext cx="2023775"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Answer questions about charts and graphs</a:t>
            </a:r>
          </a:p>
        </p:txBody>
      </p:sp>
      <p:sp>
        <p:nvSpPr>
          <p:cNvPr id="36" name="Freeform 179">
            <a:extLst>
              <a:ext uri="{FF2B5EF4-FFF2-40B4-BE49-F238E27FC236}">
                <a16:creationId xmlns:a16="http://schemas.microsoft.com/office/drawing/2014/main" id="{A81CF213-AE5C-6AB5-B662-4A15B8DB6650}"/>
              </a:ext>
            </a:extLst>
          </p:cNvPr>
          <p:cNvSpPr>
            <a:spLocks noChangeArrowheads="1"/>
          </p:cNvSpPr>
          <p:nvPr/>
        </p:nvSpPr>
        <p:spPr bwMode="auto">
          <a:xfrm>
            <a:off x="3429737" y="4232973"/>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7" name="CuadroTexto 553">
            <a:extLst>
              <a:ext uri="{FF2B5EF4-FFF2-40B4-BE49-F238E27FC236}">
                <a16:creationId xmlns:a16="http://schemas.microsoft.com/office/drawing/2014/main" id="{311B6395-A22E-BBA2-8567-77F766FD97B7}"/>
              </a:ext>
            </a:extLst>
          </p:cNvPr>
          <p:cNvSpPr txBox="1"/>
          <p:nvPr/>
        </p:nvSpPr>
        <p:spPr>
          <a:xfrm>
            <a:off x="3691797" y="4761497"/>
            <a:ext cx="1934113"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Brainstorm ideas and ideate content structure</a:t>
            </a:r>
          </a:p>
        </p:txBody>
      </p:sp>
      <p:sp>
        <p:nvSpPr>
          <p:cNvPr id="39" name="TextBox 38">
            <a:extLst>
              <a:ext uri="{FF2B5EF4-FFF2-40B4-BE49-F238E27FC236}">
                <a16:creationId xmlns:a16="http://schemas.microsoft.com/office/drawing/2014/main" id="{693957E2-7C15-2952-A271-D2F9BBE35DB3}"/>
              </a:ext>
            </a:extLst>
          </p:cNvPr>
          <p:cNvSpPr txBox="1"/>
          <p:nvPr/>
        </p:nvSpPr>
        <p:spPr>
          <a:xfrm>
            <a:off x="670905" y="350433"/>
            <a:ext cx="8176514" cy="646331"/>
          </a:xfrm>
          <a:prstGeom prst="rect">
            <a:avLst/>
          </a:prstGeom>
          <a:noFill/>
        </p:spPr>
        <p:txBody>
          <a:bodyPr wrap="square">
            <a:spAutoFit/>
          </a:bodyPr>
          <a:lstStyle/>
          <a:p>
            <a:r>
              <a:rPr lang="en-US" sz="3600" b="1" i="0" dirty="0">
                <a:solidFill>
                  <a:srgbClr val="653795"/>
                </a:solidFill>
                <a:effectLst/>
              </a:rPr>
              <a:t> GPT-based tools can do things like:</a:t>
            </a:r>
            <a:endParaRPr lang="en-IE" sz="3600" b="1" dirty="0">
              <a:solidFill>
                <a:srgbClr val="653795"/>
              </a:solidFill>
            </a:endParaRPr>
          </a:p>
        </p:txBody>
      </p:sp>
    </p:spTree>
    <p:extLst>
      <p:ext uri="{BB962C8B-B14F-4D97-AF65-F5344CB8AC3E}">
        <p14:creationId xmlns:p14="http://schemas.microsoft.com/office/powerpoint/2010/main" val="1865210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69830A-661E-F553-258A-CD1CA6DAE0A2}"/>
              </a:ext>
            </a:extLst>
          </p:cNvPr>
          <p:cNvSpPr>
            <a:spLocks noGrp="1"/>
          </p:cNvSpPr>
          <p:nvPr>
            <p:ph type="body" sz="quarter" idx="18"/>
          </p:nvPr>
        </p:nvSpPr>
        <p:spPr>
          <a:xfrm>
            <a:off x="528133" y="1876698"/>
            <a:ext cx="2875969" cy="1049221"/>
          </a:xfrm>
        </p:spPr>
        <p:txBody>
          <a:bodyPr/>
          <a:lstStyle/>
          <a:p>
            <a:r>
              <a:rPr lang="en-IE" dirty="0"/>
              <a:t>An Overview</a:t>
            </a:r>
          </a:p>
        </p:txBody>
      </p:sp>
      <p:sp>
        <p:nvSpPr>
          <p:cNvPr id="3" name="Text Placeholder 2">
            <a:extLst>
              <a:ext uri="{FF2B5EF4-FFF2-40B4-BE49-F238E27FC236}">
                <a16:creationId xmlns:a16="http://schemas.microsoft.com/office/drawing/2014/main" id="{FF56DC4D-0AA0-6D23-CC14-0E24CACE592A}"/>
              </a:ext>
            </a:extLst>
          </p:cNvPr>
          <p:cNvSpPr>
            <a:spLocks noGrp="1"/>
          </p:cNvSpPr>
          <p:nvPr>
            <p:ph type="body" sz="quarter" idx="19"/>
          </p:nvPr>
        </p:nvSpPr>
        <p:spPr>
          <a:xfrm>
            <a:off x="544933" y="941779"/>
            <a:ext cx="2225427" cy="385564"/>
          </a:xfrm>
        </p:spPr>
        <p:txBody>
          <a:bodyPr/>
          <a:lstStyle/>
          <a:p>
            <a:r>
              <a:rPr lang="en-IE" dirty="0"/>
              <a:t>Canva AI</a:t>
            </a:r>
          </a:p>
        </p:txBody>
      </p:sp>
      <p:sp>
        <p:nvSpPr>
          <p:cNvPr id="4" name="Text Placeholder 3">
            <a:extLst>
              <a:ext uri="{FF2B5EF4-FFF2-40B4-BE49-F238E27FC236}">
                <a16:creationId xmlns:a16="http://schemas.microsoft.com/office/drawing/2014/main" id="{52C713E5-B97F-B8B4-66DD-7DE76EC3E6E8}"/>
              </a:ext>
            </a:extLst>
          </p:cNvPr>
          <p:cNvSpPr>
            <a:spLocks noGrp="1"/>
          </p:cNvSpPr>
          <p:nvPr>
            <p:ph type="body" sz="quarter" idx="20"/>
          </p:nvPr>
        </p:nvSpPr>
        <p:spPr>
          <a:xfrm>
            <a:off x="4354717" y="2045704"/>
            <a:ext cx="7659231" cy="3849918"/>
          </a:xfrm>
        </p:spPr>
        <p:txBody>
          <a:bodyPr/>
          <a:lstStyle/>
          <a:p>
            <a:pPr marL="0" indent="0"/>
            <a:r>
              <a:rPr lang="en-US" dirty="0"/>
              <a:t>Canva AI is an advanced feature within </a:t>
            </a:r>
            <a:r>
              <a:rPr lang="en-US" b="1" dirty="0">
                <a:hlinkClick r:id="rId2"/>
              </a:rPr>
              <a:t>Canva</a:t>
            </a:r>
            <a:r>
              <a:rPr lang="en-US" dirty="0"/>
              <a:t> (the user-friendly </a:t>
            </a:r>
            <a:r>
              <a:rPr lang="en-US" b="1" dirty="0"/>
              <a:t>design platform) </a:t>
            </a:r>
            <a:r>
              <a:rPr lang="en-US" dirty="0"/>
              <a:t>where it integrates artificial intelligence to help users create professional-quality visuals with ease and confidence</a:t>
            </a:r>
          </a:p>
          <a:p>
            <a:endParaRPr lang="en-US" sz="600" dirty="0"/>
          </a:p>
          <a:p>
            <a:r>
              <a:rPr lang="en-US" b="1" dirty="0"/>
              <a:t>It uses AI to:</a:t>
            </a:r>
          </a:p>
          <a:p>
            <a:pPr>
              <a:buFont typeface="Arial" panose="020B0604020202020204" pitchFamily="34" charset="0"/>
              <a:buChar char="•"/>
            </a:pPr>
            <a:r>
              <a:rPr lang="en-US" dirty="0"/>
              <a:t>Automate design tasks like resizing and layout suggestions.</a:t>
            </a:r>
          </a:p>
          <a:p>
            <a:pPr>
              <a:buFont typeface="Arial" panose="020B0604020202020204" pitchFamily="34" charset="0"/>
              <a:buChar char="•"/>
            </a:pPr>
            <a:r>
              <a:rPr lang="en-US" dirty="0"/>
              <a:t>Generate content such as text, images, or animations.</a:t>
            </a:r>
          </a:p>
          <a:p>
            <a:pPr>
              <a:buFont typeface="Arial" panose="020B0604020202020204" pitchFamily="34" charset="0"/>
              <a:buChar char="•"/>
            </a:pPr>
            <a:r>
              <a:rPr lang="en-US" dirty="0"/>
              <a:t>Provide templates and design ideas for various needs (e.g., presentations, posters, social media posts).</a:t>
            </a:r>
          </a:p>
          <a:p>
            <a:endParaRPr lang="en-IE" dirty="0"/>
          </a:p>
        </p:txBody>
      </p:sp>
      <p:sp>
        <p:nvSpPr>
          <p:cNvPr id="5" name="Text Placeholder 4">
            <a:extLst>
              <a:ext uri="{FF2B5EF4-FFF2-40B4-BE49-F238E27FC236}">
                <a16:creationId xmlns:a16="http://schemas.microsoft.com/office/drawing/2014/main" id="{01170E6A-AC03-B0F5-AD48-6C12EC6FADEF}"/>
              </a:ext>
            </a:extLst>
          </p:cNvPr>
          <p:cNvSpPr>
            <a:spLocks noGrp="1"/>
          </p:cNvSpPr>
          <p:nvPr>
            <p:ph type="body" sz="quarter" idx="16"/>
          </p:nvPr>
        </p:nvSpPr>
        <p:spPr>
          <a:xfrm>
            <a:off x="4354717" y="761603"/>
            <a:ext cx="6961476" cy="803654"/>
          </a:xfrm>
        </p:spPr>
        <p:txBody>
          <a:bodyPr/>
          <a:lstStyle/>
          <a:p>
            <a:r>
              <a:rPr lang="en-IE" dirty="0"/>
              <a:t>What is Canva AI?</a:t>
            </a:r>
          </a:p>
        </p:txBody>
      </p:sp>
      <p:sp>
        <p:nvSpPr>
          <p:cNvPr id="6" name="AutoShape 2">
            <a:extLst>
              <a:ext uri="{FF2B5EF4-FFF2-40B4-BE49-F238E27FC236}">
                <a16:creationId xmlns:a16="http://schemas.microsoft.com/office/drawing/2014/main" id="{5DE3A199-81EF-4B94-A82B-841BA88C28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7" name="Picture 6">
            <a:hlinkClick r:id="rId2"/>
            <a:extLst>
              <a:ext uri="{FF2B5EF4-FFF2-40B4-BE49-F238E27FC236}">
                <a16:creationId xmlns:a16="http://schemas.microsoft.com/office/drawing/2014/main" id="{8C86839F-280A-6644-E8DD-27DA717D625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 y="4646242"/>
            <a:ext cx="2648798" cy="1249380"/>
          </a:xfrm>
          <a:prstGeom prst="rect">
            <a:avLst/>
          </a:prstGeom>
        </p:spPr>
      </p:pic>
    </p:spTree>
    <p:extLst>
      <p:ext uri="{BB962C8B-B14F-4D97-AF65-F5344CB8AC3E}">
        <p14:creationId xmlns:p14="http://schemas.microsoft.com/office/powerpoint/2010/main" val="3566342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4DEEC-A609-728C-842A-57091004754E}"/>
            </a:ext>
          </a:extLst>
        </p:cNvPr>
        <p:cNvGrpSpPr/>
        <p:nvPr/>
      </p:nvGrpSpPr>
      <p:grpSpPr>
        <a:xfrm>
          <a:off x="0" y="0"/>
          <a:ext cx="0" cy="0"/>
          <a:chOff x="0" y="0"/>
          <a:chExt cx="0" cy="0"/>
        </a:xfrm>
      </p:grpSpPr>
      <p:sp>
        <p:nvSpPr>
          <p:cNvPr id="5" name="Freeform 171">
            <a:extLst>
              <a:ext uri="{FF2B5EF4-FFF2-40B4-BE49-F238E27FC236}">
                <a16:creationId xmlns:a16="http://schemas.microsoft.com/office/drawing/2014/main" id="{711FB9B9-53F5-C480-5BD6-BB7165C92BFA}"/>
              </a:ext>
            </a:extLst>
          </p:cNvPr>
          <p:cNvSpPr>
            <a:spLocks noChangeArrowheads="1"/>
          </p:cNvSpPr>
          <p:nvPr/>
        </p:nvSpPr>
        <p:spPr bwMode="auto">
          <a:xfrm>
            <a:off x="487016" y="410182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6" name="Freeform 172">
            <a:extLst>
              <a:ext uri="{FF2B5EF4-FFF2-40B4-BE49-F238E27FC236}">
                <a16:creationId xmlns:a16="http://schemas.microsoft.com/office/drawing/2014/main" id="{A26C9DB9-732C-990C-0077-42EE498130CF}"/>
              </a:ext>
            </a:extLst>
          </p:cNvPr>
          <p:cNvSpPr>
            <a:spLocks noChangeArrowheads="1"/>
          </p:cNvSpPr>
          <p:nvPr/>
        </p:nvSpPr>
        <p:spPr bwMode="auto">
          <a:xfrm>
            <a:off x="594730" y="417107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7" name="Freeform 174">
            <a:extLst>
              <a:ext uri="{FF2B5EF4-FFF2-40B4-BE49-F238E27FC236}">
                <a16:creationId xmlns:a16="http://schemas.microsoft.com/office/drawing/2014/main" id="{1E2957BA-74FF-00FD-BCF7-C2CAAD7DAA15}"/>
              </a:ext>
            </a:extLst>
          </p:cNvPr>
          <p:cNvSpPr>
            <a:spLocks noChangeArrowheads="1"/>
          </p:cNvSpPr>
          <p:nvPr/>
        </p:nvSpPr>
        <p:spPr bwMode="auto">
          <a:xfrm>
            <a:off x="658423" y="1378326"/>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 name="Freeform 175">
            <a:extLst>
              <a:ext uri="{FF2B5EF4-FFF2-40B4-BE49-F238E27FC236}">
                <a16:creationId xmlns:a16="http://schemas.microsoft.com/office/drawing/2014/main" id="{2053F014-647F-1AA7-FE48-E942DEAB9B5C}"/>
              </a:ext>
            </a:extLst>
          </p:cNvPr>
          <p:cNvSpPr>
            <a:spLocks noChangeArrowheads="1"/>
          </p:cNvSpPr>
          <p:nvPr/>
        </p:nvSpPr>
        <p:spPr bwMode="auto">
          <a:xfrm>
            <a:off x="766137" y="1447571"/>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9" name="Freeform 177">
            <a:extLst>
              <a:ext uri="{FF2B5EF4-FFF2-40B4-BE49-F238E27FC236}">
                <a16:creationId xmlns:a16="http://schemas.microsoft.com/office/drawing/2014/main" id="{32F5C4F9-1DF8-D4BE-1716-37142430BC6D}"/>
              </a:ext>
            </a:extLst>
          </p:cNvPr>
          <p:cNvSpPr>
            <a:spLocks noChangeArrowheads="1"/>
          </p:cNvSpPr>
          <p:nvPr/>
        </p:nvSpPr>
        <p:spPr bwMode="auto">
          <a:xfrm>
            <a:off x="3605257" y="1434382"/>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0" name="Freeform 178">
            <a:extLst>
              <a:ext uri="{FF2B5EF4-FFF2-40B4-BE49-F238E27FC236}">
                <a16:creationId xmlns:a16="http://schemas.microsoft.com/office/drawing/2014/main" id="{12B44546-24D6-B418-8CAF-F82766DEF648}"/>
              </a:ext>
            </a:extLst>
          </p:cNvPr>
          <p:cNvSpPr>
            <a:spLocks noChangeArrowheads="1"/>
          </p:cNvSpPr>
          <p:nvPr/>
        </p:nvSpPr>
        <p:spPr bwMode="auto">
          <a:xfrm>
            <a:off x="3710405" y="1503628"/>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1" name="Freeform 180">
            <a:extLst>
              <a:ext uri="{FF2B5EF4-FFF2-40B4-BE49-F238E27FC236}">
                <a16:creationId xmlns:a16="http://schemas.microsoft.com/office/drawing/2014/main" id="{0AAA49CD-F16E-97D5-C7C9-C2E3FB3AACFC}"/>
              </a:ext>
            </a:extLst>
          </p:cNvPr>
          <p:cNvSpPr>
            <a:spLocks noChangeArrowheads="1"/>
          </p:cNvSpPr>
          <p:nvPr/>
        </p:nvSpPr>
        <p:spPr bwMode="auto">
          <a:xfrm>
            <a:off x="9259371" y="1324471"/>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2" name="Freeform 181">
            <a:extLst>
              <a:ext uri="{FF2B5EF4-FFF2-40B4-BE49-F238E27FC236}">
                <a16:creationId xmlns:a16="http://schemas.microsoft.com/office/drawing/2014/main" id="{B55735F5-98AC-35D3-DEA0-64371A196856}"/>
              </a:ext>
            </a:extLst>
          </p:cNvPr>
          <p:cNvSpPr>
            <a:spLocks noChangeArrowheads="1"/>
          </p:cNvSpPr>
          <p:nvPr/>
        </p:nvSpPr>
        <p:spPr bwMode="auto">
          <a:xfrm>
            <a:off x="9364521" y="1393716"/>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5" name="Freeform 176">
            <a:extLst>
              <a:ext uri="{FF2B5EF4-FFF2-40B4-BE49-F238E27FC236}">
                <a16:creationId xmlns:a16="http://schemas.microsoft.com/office/drawing/2014/main" id="{FE82A39B-A55A-8DC0-DF0F-1BCBC181E17C}"/>
              </a:ext>
            </a:extLst>
          </p:cNvPr>
          <p:cNvSpPr>
            <a:spLocks noChangeArrowheads="1"/>
          </p:cNvSpPr>
          <p:nvPr/>
        </p:nvSpPr>
        <p:spPr bwMode="auto">
          <a:xfrm>
            <a:off x="3774522" y="1488240"/>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2" name="CuadroTexto 553">
            <a:extLst>
              <a:ext uri="{FF2B5EF4-FFF2-40B4-BE49-F238E27FC236}">
                <a16:creationId xmlns:a16="http://schemas.microsoft.com/office/drawing/2014/main" id="{FAA20E11-5739-A6B5-FBD2-7E94B3DD37DB}"/>
              </a:ext>
            </a:extLst>
          </p:cNvPr>
          <p:cNvSpPr txBox="1"/>
          <p:nvPr/>
        </p:nvSpPr>
        <p:spPr>
          <a:xfrm>
            <a:off x="3930029" y="1919332"/>
            <a:ext cx="2058795" cy="163121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Magic Write: </a:t>
            </a:r>
            <a:r>
              <a:rPr lang="en-US" sz="2000" dirty="0">
                <a:solidFill>
                  <a:schemeClr val="bg1"/>
                </a:solidFill>
                <a:latin typeface="Calibri" panose="020F0502020204030204" pitchFamily="34" charset="0"/>
                <a:ea typeface="Lato" charset="0"/>
                <a:cs typeface="Calibri" panose="020F0502020204030204" pitchFamily="34" charset="0"/>
              </a:rPr>
              <a:t>Generate written content within documents or designs.</a:t>
            </a:r>
          </a:p>
        </p:txBody>
      </p:sp>
      <p:sp>
        <p:nvSpPr>
          <p:cNvPr id="2" name="Freeform 170">
            <a:extLst>
              <a:ext uri="{FF2B5EF4-FFF2-40B4-BE49-F238E27FC236}">
                <a16:creationId xmlns:a16="http://schemas.microsoft.com/office/drawing/2014/main" id="{E336FAA5-0D20-31E0-B348-9EA83B55A0F8}"/>
              </a:ext>
            </a:extLst>
          </p:cNvPr>
          <p:cNvSpPr>
            <a:spLocks noChangeArrowheads="1"/>
          </p:cNvSpPr>
          <p:nvPr/>
        </p:nvSpPr>
        <p:spPr bwMode="auto">
          <a:xfrm>
            <a:off x="656281" y="415568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 name="CuadroTexto 553">
            <a:extLst>
              <a:ext uri="{FF2B5EF4-FFF2-40B4-BE49-F238E27FC236}">
                <a16:creationId xmlns:a16="http://schemas.microsoft.com/office/drawing/2014/main" id="{07627913-7D8B-BBA8-28C8-9CC61F3AE1DE}"/>
              </a:ext>
            </a:extLst>
          </p:cNvPr>
          <p:cNvSpPr txBox="1"/>
          <p:nvPr/>
        </p:nvSpPr>
        <p:spPr>
          <a:xfrm>
            <a:off x="769923" y="4510177"/>
            <a:ext cx="2169295" cy="1938992"/>
          </a:xfrm>
          <a:prstGeom prst="rect">
            <a:avLst/>
          </a:prstGeom>
          <a:noFill/>
        </p:spPr>
        <p:txBody>
          <a:bodyPr wrap="square" rtlCol="0">
            <a:spAutoFit/>
          </a:bodyPr>
          <a:lstStyle/>
          <a:p>
            <a:pPr algn="ctr"/>
            <a:r>
              <a:rPr lang="en-US" sz="2000" b="1" dirty="0" err="1">
                <a:solidFill>
                  <a:schemeClr val="bg1"/>
                </a:solidFill>
                <a:latin typeface="Calibri" panose="020F0502020204030204" pitchFamily="34" charset="0"/>
                <a:ea typeface="Lato" charset="0"/>
                <a:cs typeface="Calibri" panose="020F0502020204030204" pitchFamily="34" charset="0"/>
              </a:rPr>
              <a:t>Customise</a:t>
            </a:r>
            <a:r>
              <a:rPr lang="en-US" sz="2000" b="1" dirty="0">
                <a:solidFill>
                  <a:schemeClr val="bg1"/>
                </a:solidFill>
                <a:latin typeface="Calibri" panose="020F0502020204030204" pitchFamily="34" charset="0"/>
                <a:ea typeface="Lato" charset="0"/>
                <a:cs typeface="Calibri" panose="020F0502020204030204" pitchFamily="34" charset="0"/>
              </a:rPr>
              <a:t> Your Design - </a:t>
            </a:r>
            <a:r>
              <a:rPr lang="en-US" sz="2000" dirty="0">
                <a:solidFill>
                  <a:schemeClr val="bg1"/>
                </a:solidFill>
                <a:latin typeface="Calibri" panose="020F0502020204030204" pitchFamily="34" charset="0"/>
                <a:ea typeface="Lato" charset="0"/>
                <a:cs typeface="Calibri" panose="020F0502020204030204" pitchFamily="34" charset="0"/>
              </a:rPr>
              <a:t>Adjust </a:t>
            </a:r>
            <a:r>
              <a:rPr lang="en-US" sz="2000" dirty="0" err="1">
                <a:solidFill>
                  <a:schemeClr val="bg1"/>
                </a:solidFill>
                <a:latin typeface="Calibri" panose="020F0502020204030204" pitchFamily="34" charset="0"/>
                <a:ea typeface="Lato" charset="0"/>
                <a:cs typeface="Calibri" panose="020F0502020204030204" pitchFamily="34" charset="0"/>
              </a:rPr>
              <a:t>colours</a:t>
            </a:r>
            <a:r>
              <a:rPr lang="en-US" sz="2000" dirty="0">
                <a:solidFill>
                  <a:schemeClr val="bg1"/>
                </a:solidFill>
                <a:latin typeface="Calibri" panose="020F0502020204030204" pitchFamily="34" charset="0"/>
                <a:ea typeface="Lato" charset="0"/>
                <a:cs typeface="Calibri" panose="020F0502020204030204" pitchFamily="34" charset="0"/>
              </a:rPr>
              <a:t>, fonts, and layouts using Canva’s intuitive interface</a:t>
            </a:r>
          </a:p>
        </p:txBody>
      </p:sp>
      <p:sp>
        <p:nvSpPr>
          <p:cNvPr id="4" name="Freeform 173">
            <a:extLst>
              <a:ext uri="{FF2B5EF4-FFF2-40B4-BE49-F238E27FC236}">
                <a16:creationId xmlns:a16="http://schemas.microsoft.com/office/drawing/2014/main" id="{099B6B41-7C03-290F-91AA-5444D4FCAD98}"/>
              </a:ext>
            </a:extLst>
          </p:cNvPr>
          <p:cNvSpPr>
            <a:spLocks noChangeArrowheads="1"/>
          </p:cNvSpPr>
          <p:nvPr/>
        </p:nvSpPr>
        <p:spPr bwMode="auto">
          <a:xfrm>
            <a:off x="827688" y="1432183"/>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3" name="CuadroTexto 553">
            <a:extLst>
              <a:ext uri="{FF2B5EF4-FFF2-40B4-BE49-F238E27FC236}">
                <a16:creationId xmlns:a16="http://schemas.microsoft.com/office/drawing/2014/main" id="{0552D37F-1C89-3EF0-B685-702DCF2180B6}"/>
              </a:ext>
            </a:extLst>
          </p:cNvPr>
          <p:cNvSpPr txBox="1"/>
          <p:nvPr/>
        </p:nvSpPr>
        <p:spPr>
          <a:xfrm>
            <a:off x="986547" y="1975047"/>
            <a:ext cx="2023775"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Text-to-Image: </a:t>
            </a:r>
            <a:r>
              <a:rPr lang="en-US" sz="2000" dirty="0">
                <a:solidFill>
                  <a:schemeClr val="bg1"/>
                </a:solidFill>
                <a:latin typeface="Calibri" panose="020F0502020204030204" pitchFamily="34" charset="0"/>
                <a:ea typeface="Lato" charset="0"/>
                <a:cs typeface="Calibri" panose="020F0502020204030204" pitchFamily="34" charset="0"/>
              </a:rPr>
              <a:t>Create images from text descriptions</a:t>
            </a:r>
          </a:p>
        </p:txBody>
      </p:sp>
      <p:sp>
        <p:nvSpPr>
          <p:cNvPr id="24" name="Freeform 179">
            <a:extLst>
              <a:ext uri="{FF2B5EF4-FFF2-40B4-BE49-F238E27FC236}">
                <a16:creationId xmlns:a16="http://schemas.microsoft.com/office/drawing/2014/main" id="{0BF3E5F0-DF62-D2D6-51D4-CDBA301D2807}"/>
              </a:ext>
            </a:extLst>
          </p:cNvPr>
          <p:cNvSpPr>
            <a:spLocks noChangeArrowheads="1"/>
          </p:cNvSpPr>
          <p:nvPr/>
        </p:nvSpPr>
        <p:spPr bwMode="auto">
          <a:xfrm>
            <a:off x="9426072" y="1378328"/>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5" name="CuadroTexto 553">
            <a:extLst>
              <a:ext uri="{FF2B5EF4-FFF2-40B4-BE49-F238E27FC236}">
                <a16:creationId xmlns:a16="http://schemas.microsoft.com/office/drawing/2014/main" id="{4ECB8787-AC56-27C5-EE38-F2D4A54FDB12}"/>
              </a:ext>
            </a:extLst>
          </p:cNvPr>
          <p:cNvSpPr txBox="1"/>
          <p:nvPr/>
        </p:nvSpPr>
        <p:spPr>
          <a:xfrm>
            <a:off x="9447870" y="1805579"/>
            <a:ext cx="2359447" cy="163121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Background Remover </a:t>
            </a:r>
            <a:r>
              <a:rPr lang="en-US" sz="2000" dirty="0">
                <a:solidFill>
                  <a:schemeClr val="bg1"/>
                </a:solidFill>
                <a:latin typeface="Calibri" panose="020F0502020204030204" pitchFamily="34" charset="0"/>
                <a:ea typeface="Lato" charset="0"/>
                <a:cs typeface="Calibri" panose="020F0502020204030204" pitchFamily="34" charset="0"/>
              </a:rPr>
              <a:t>(Premium): Remove unwanted backgrounds from images</a:t>
            </a:r>
          </a:p>
        </p:txBody>
      </p:sp>
      <p:sp>
        <p:nvSpPr>
          <p:cNvPr id="13" name="Freeform 171">
            <a:extLst>
              <a:ext uri="{FF2B5EF4-FFF2-40B4-BE49-F238E27FC236}">
                <a16:creationId xmlns:a16="http://schemas.microsoft.com/office/drawing/2014/main" id="{5297BB4F-C4EB-F185-8D05-88B9ED10D4E6}"/>
              </a:ext>
            </a:extLst>
          </p:cNvPr>
          <p:cNvSpPr>
            <a:spLocks noChangeArrowheads="1"/>
          </p:cNvSpPr>
          <p:nvPr/>
        </p:nvSpPr>
        <p:spPr bwMode="auto">
          <a:xfrm>
            <a:off x="6275110" y="150795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4" name="Freeform 172">
            <a:extLst>
              <a:ext uri="{FF2B5EF4-FFF2-40B4-BE49-F238E27FC236}">
                <a16:creationId xmlns:a16="http://schemas.microsoft.com/office/drawing/2014/main" id="{1B7C2BE4-BA5C-3A28-9067-4D692DABE131}"/>
              </a:ext>
            </a:extLst>
          </p:cNvPr>
          <p:cNvSpPr>
            <a:spLocks noChangeArrowheads="1"/>
          </p:cNvSpPr>
          <p:nvPr/>
        </p:nvSpPr>
        <p:spPr bwMode="auto">
          <a:xfrm>
            <a:off x="6382824" y="157720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6" name="Freeform 174">
            <a:extLst>
              <a:ext uri="{FF2B5EF4-FFF2-40B4-BE49-F238E27FC236}">
                <a16:creationId xmlns:a16="http://schemas.microsoft.com/office/drawing/2014/main" id="{B16EAA5D-1498-A06D-3740-535CE79A81A7}"/>
              </a:ext>
            </a:extLst>
          </p:cNvPr>
          <p:cNvSpPr>
            <a:spLocks noChangeArrowheads="1"/>
          </p:cNvSpPr>
          <p:nvPr/>
        </p:nvSpPr>
        <p:spPr bwMode="auto">
          <a:xfrm>
            <a:off x="8779682" y="4332372"/>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7" name="Freeform 175">
            <a:extLst>
              <a:ext uri="{FF2B5EF4-FFF2-40B4-BE49-F238E27FC236}">
                <a16:creationId xmlns:a16="http://schemas.microsoft.com/office/drawing/2014/main" id="{B62E33BE-C129-4BA0-B51A-5F2756304FB6}"/>
              </a:ext>
            </a:extLst>
          </p:cNvPr>
          <p:cNvSpPr>
            <a:spLocks noChangeArrowheads="1"/>
          </p:cNvSpPr>
          <p:nvPr/>
        </p:nvSpPr>
        <p:spPr bwMode="auto">
          <a:xfrm>
            <a:off x="8903734" y="4289318"/>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6" name="Freeform 177">
            <a:extLst>
              <a:ext uri="{FF2B5EF4-FFF2-40B4-BE49-F238E27FC236}">
                <a16:creationId xmlns:a16="http://schemas.microsoft.com/office/drawing/2014/main" id="{772780E0-6ACD-04D4-7E7F-7EC62AE46D4F}"/>
              </a:ext>
            </a:extLst>
          </p:cNvPr>
          <p:cNvSpPr>
            <a:spLocks noChangeArrowheads="1"/>
          </p:cNvSpPr>
          <p:nvPr/>
        </p:nvSpPr>
        <p:spPr bwMode="auto">
          <a:xfrm>
            <a:off x="6239117" y="4258458"/>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7" name="Freeform 178">
            <a:extLst>
              <a:ext uri="{FF2B5EF4-FFF2-40B4-BE49-F238E27FC236}">
                <a16:creationId xmlns:a16="http://schemas.microsoft.com/office/drawing/2014/main" id="{DF884C2A-140F-9036-EFC8-2EC0AE02279D}"/>
              </a:ext>
            </a:extLst>
          </p:cNvPr>
          <p:cNvSpPr>
            <a:spLocks noChangeArrowheads="1"/>
          </p:cNvSpPr>
          <p:nvPr/>
        </p:nvSpPr>
        <p:spPr bwMode="auto">
          <a:xfrm>
            <a:off x="6344265" y="4327704"/>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8" name="Freeform 180">
            <a:extLst>
              <a:ext uri="{FF2B5EF4-FFF2-40B4-BE49-F238E27FC236}">
                <a16:creationId xmlns:a16="http://schemas.microsoft.com/office/drawing/2014/main" id="{DB55AD16-38AE-01B3-261D-B64BBA8F985A}"/>
              </a:ext>
            </a:extLst>
          </p:cNvPr>
          <p:cNvSpPr>
            <a:spLocks noChangeArrowheads="1"/>
          </p:cNvSpPr>
          <p:nvPr/>
        </p:nvSpPr>
        <p:spPr bwMode="auto">
          <a:xfrm>
            <a:off x="3263036" y="4179116"/>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9" name="Freeform 181">
            <a:extLst>
              <a:ext uri="{FF2B5EF4-FFF2-40B4-BE49-F238E27FC236}">
                <a16:creationId xmlns:a16="http://schemas.microsoft.com/office/drawing/2014/main" id="{22CBCB31-B500-2B90-D132-B1ECB1CB745C}"/>
              </a:ext>
            </a:extLst>
          </p:cNvPr>
          <p:cNvSpPr>
            <a:spLocks noChangeArrowheads="1"/>
          </p:cNvSpPr>
          <p:nvPr/>
        </p:nvSpPr>
        <p:spPr bwMode="auto">
          <a:xfrm>
            <a:off x="3368186" y="4248361"/>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0" name="Freeform 176">
            <a:extLst>
              <a:ext uri="{FF2B5EF4-FFF2-40B4-BE49-F238E27FC236}">
                <a16:creationId xmlns:a16="http://schemas.microsoft.com/office/drawing/2014/main" id="{F87CB170-5C5C-C814-BD7E-4961010CC688}"/>
              </a:ext>
            </a:extLst>
          </p:cNvPr>
          <p:cNvSpPr>
            <a:spLocks noChangeArrowheads="1"/>
          </p:cNvSpPr>
          <p:nvPr/>
        </p:nvSpPr>
        <p:spPr bwMode="auto">
          <a:xfrm>
            <a:off x="6408382" y="4312316"/>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1" name="CuadroTexto 553">
            <a:extLst>
              <a:ext uri="{FF2B5EF4-FFF2-40B4-BE49-F238E27FC236}">
                <a16:creationId xmlns:a16="http://schemas.microsoft.com/office/drawing/2014/main" id="{C33CA69B-5980-0A27-5224-9E4D922BA61C}"/>
              </a:ext>
            </a:extLst>
          </p:cNvPr>
          <p:cNvSpPr txBox="1"/>
          <p:nvPr/>
        </p:nvSpPr>
        <p:spPr>
          <a:xfrm>
            <a:off x="6591052" y="4604908"/>
            <a:ext cx="1941844" cy="1938992"/>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Encourage creativity and experimentation </a:t>
            </a:r>
            <a:r>
              <a:rPr lang="en-US" sz="2000" dirty="0">
                <a:solidFill>
                  <a:schemeClr val="bg1"/>
                </a:solidFill>
                <a:latin typeface="Calibri" panose="020F0502020204030204" pitchFamily="34" charset="0"/>
                <a:ea typeface="Lato" charset="0"/>
                <a:cs typeface="Calibri" panose="020F0502020204030204" pitchFamily="34" charset="0"/>
              </a:rPr>
              <a:t>without needing prior design experience</a:t>
            </a:r>
          </a:p>
        </p:txBody>
      </p:sp>
      <p:sp>
        <p:nvSpPr>
          <p:cNvPr id="32" name="Freeform 170">
            <a:extLst>
              <a:ext uri="{FF2B5EF4-FFF2-40B4-BE49-F238E27FC236}">
                <a16:creationId xmlns:a16="http://schemas.microsoft.com/office/drawing/2014/main" id="{5460EBEB-3EBE-CC0C-5C3B-EBB51F060600}"/>
              </a:ext>
            </a:extLst>
          </p:cNvPr>
          <p:cNvSpPr>
            <a:spLocks noChangeArrowheads="1"/>
          </p:cNvSpPr>
          <p:nvPr/>
        </p:nvSpPr>
        <p:spPr bwMode="auto">
          <a:xfrm>
            <a:off x="6444375" y="156181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3" name="CuadroTexto 553">
            <a:extLst>
              <a:ext uri="{FF2B5EF4-FFF2-40B4-BE49-F238E27FC236}">
                <a16:creationId xmlns:a16="http://schemas.microsoft.com/office/drawing/2014/main" id="{0B31A2C5-A159-470A-3650-72B69724D4FF}"/>
              </a:ext>
            </a:extLst>
          </p:cNvPr>
          <p:cNvSpPr txBox="1"/>
          <p:nvPr/>
        </p:nvSpPr>
        <p:spPr>
          <a:xfrm>
            <a:off x="6524413" y="2061804"/>
            <a:ext cx="2169295"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Design Suggestions: </a:t>
            </a:r>
            <a:r>
              <a:rPr lang="en-US" sz="2000" dirty="0">
                <a:solidFill>
                  <a:schemeClr val="bg1"/>
                </a:solidFill>
                <a:latin typeface="Calibri" panose="020F0502020204030204" pitchFamily="34" charset="0"/>
                <a:ea typeface="Lato" charset="0"/>
                <a:cs typeface="Calibri" panose="020F0502020204030204" pitchFamily="34" charset="0"/>
              </a:rPr>
              <a:t>AI-powered layout recommendations</a:t>
            </a:r>
          </a:p>
        </p:txBody>
      </p:sp>
      <p:sp>
        <p:nvSpPr>
          <p:cNvPr id="34" name="Freeform 173">
            <a:extLst>
              <a:ext uri="{FF2B5EF4-FFF2-40B4-BE49-F238E27FC236}">
                <a16:creationId xmlns:a16="http://schemas.microsoft.com/office/drawing/2014/main" id="{9515D9AE-204F-7DAE-9C7B-B2FA11C9AB7D}"/>
              </a:ext>
            </a:extLst>
          </p:cNvPr>
          <p:cNvSpPr>
            <a:spLocks noChangeArrowheads="1"/>
          </p:cNvSpPr>
          <p:nvPr/>
        </p:nvSpPr>
        <p:spPr bwMode="auto">
          <a:xfrm>
            <a:off x="8965285" y="4273930"/>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5" name="CuadroTexto 553">
            <a:extLst>
              <a:ext uri="{FF2B5EF4-FFF2-40B4-BE49-F238E27FC236}">
                <a16:creationId xmlns:a16="http://schemas.microsoft.com/office/drawing/2014/main" id="{071D9FA0-FFB3-611E-0A00-6938760D9135}"/>
              </a:ext>
            </a:extLst>
          </p:cNvPr>
          <p:cNvSpPr txBox="1"/>
          <p:nvPr/>
        </p:nvSpPr>
        <p:spPr>
          <a:xfrm>
            <a:off x="9120945" y="4589520"/>
            <a:ext cx="2023775" cy="1938992"/>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One-Click Style Matching - </a:t>
            </a:r>
            <a:r>
              <a:rPr lang="en-US" sz="2000" dirty="0">
                <a:solidFill>
                  <a:schemeClr val="bg1"/>
                </a:solidFill>
                <a:latin typeface="Calibri" panose="020F0502020204030204" pitchFamily="34" charset="0"/>
                <a:ea typeface="Lato" charset="0"/>
                <a:cs typeface="Calibri" panose="020F0502020204030204" pitchFamily="34" charset="0"/>
              </a:rPr>
              <a:t>Allows users to apply styles from one design to another </a:t>
            </a:r>
          </a:p>
        </p:txBody>
      </p:sp>
      <p:sp>
        <p:nvSpPr>
          <p:cNvPr id="36" name="Freeform 179">
            <a:extLst>
              <a:ext uri="{FF2B5EF4-FFF2-40B4-BE49-F238E27FC236}">
                <a16:creationId xmlns:a16="http://schemas.microsoft.com/office/drawing/2014/main" id="{C9A0EEBC-1B09-6D2C-8D7F-EFE1A1519A30}"/>
              </a:ext>
            </a:extLst>
          </p:cNvPr>
          <p:cNvSpPr>
            <a:spLocks noChangeArrowheads="1"/>
          </p:cNvSpPr>
          <p:nvPr/>
        </p:nvSpPr>
        <p:spPr bwMode="auto">
          <a:xfrm>
            <a:off x="3429737" y="4232973"/>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7" name="CuadroTexto 553">
            <a:extLst>
              <a:ext uri="{FF2B5EF4-FFF2-40B4-BE49-F238E27FC236}">
                <a16:creationId xmlns:a16="http://schemas.microsoft.com/office/drawing/2014/main" id="{B97BC2F7-C5B5-94E7-1D51-08D57DEE76E4}"/>
              </a:ext>
            </a:extLst>
          </p:cNvPr>
          <p:cNvSpPr txBox="1"/>
          <p:nvPr/>
        </p:nvSpPr>
        <p:spPr>
          <a:xfrm>
            <a:off x="3527212" y="4473117"/>
            <a:ext cx="2143450" cy="1938992"/>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Choose a pre-made template </a:t>
            </a:r>
            <a:r>
              <a:rPr lang="en-US" sz="2000" dirty="0">
                <a:solidFill>
                  <a:schemeClr val="bg1"/>
                </a:solidFill>
                <a:latin typeface="Calibri" panose="020F0502020204030204" pitchFamily="34" charset="0"/>
                <a:ea typeface="Lato" charset="0"/>
                <a:cs typeface="Calibri" panose="020F0502020204030204" pitchFamily="34" charset="0"/>
              </a:rPr>
              <a:t>for a social media post &amp; modify it with your own text &amp; images</a:t>
            </a:r>
          </a:p>
        </p:txBody>
      </p:sp>
      <p:sp>
        <p:nvSpPr>
          <p:cNvPr id="39" name="TextBox 38">
            <a:extLst>
              <a:ext uri="{FF2B5EF4-FFF2-40B4-BE49-F238E27FC236}">
                <a16:creationId xmlns:a16="http://schemas.microsoft.com/office/drawing/2014/main" id="{C0D4C0E1-CB21-B631-5DF8-8F384912118D}"/>
              </a:ext>
            </a:extLst>
          </p:cNvPr>
          <p:cNvSpPr txBox="1"/>
          <p:nvPr/>
        </p:nvSpPr>
        <p:spPr>
          <a:xfrm>
            <a:off x="670905" y="350433"/>
            <a:ext cx="8176514" cy="646331"/>
          </a:xfrm>
          <a:prstGeom prst="rect">
            <a:avLst/>
          </a:prstGeom>
          <a:noFill/>
        </p:spPr>
        <p:txBody>
          <a:bodyPr wrap="square">
            <a:spAutoFit/>
          </a:bodyPr>
          <a:lstStyle/>
          <a:p>
            <a:r>
              <a:rPr lang="en-US" sz="3600" b="1" i="0" dirty="0">
                <a:solidFill>
                  <a:srgbClr val="653795"/>
                </a:solidFill>
                <a:effectLst/>
              </a:rPr>
              <a:t> Canva AI can do things like:</a:t>
            </a:r>
            <a:endParaRPr lang="en-IE" sz="3600" b="1" dirty="0">
              <a:solidFill>
                <a:srgbClr val="653795"/>
              </a:solidFill>
            </a:endParaRPr>
          </a:p>
        </p:txBody>
      </p:sp>
    </p:spTree>
    <p:extLst>
      <p:ext uri="{BB962C8B-B14F-4D97-AF65-F5344CB8AC3E}">
        <p14:creationId xmlns:p14="http://schemas.microsoft.com/office/powerpoint/2010/main" val="369119337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2578</Words>
  <Application>Microsoft Office PowerPoint</Application>
  <PresentationFormat>Widescreen</PresentationFormat>
  <Paragraphs>230</Paragraphs>
  <Slides>34</Slides>
  <Notes>3</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221</cp:revision>
  <dcterms:created xsi:type="dcterms:W3CDTF">2020-10-14T13:32:04Z</dcterms:created>
  <dcterms:modified xsi:type="dcterms:W3CDTF">2025-07-24T09:36:20Z</dcterms:modified>
</cp:coreProperties>
</file>