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329" r:id="rId2"/>
    <p:sldId id="297" r:id="rId3"/>
    <p:sldId id="326" r:id="rId4"/>
    <p:sldId id="4307" r:id="rId5"/>
    <p:sldId id="260" r:id="rId6"/>
    <p:sldId id="261" r:id="rId7"/>
    <p:sldId id="4308" r:id="rId8"/>
    <p:sldId id="263" r:id="rId9"/>
    <p:sldId id="4347" r:id="rId10"/>
    <p:sldId id="4348" r:id="rId11"/>
    <p:sldId id="4349" r:id="rId12"/>
    <p:sldId id="4350" r:id="rId13"/>
    <p:sldId id="4351" r:id="rId14"/>
    <p:sldId id="4352" r:id="rId15"/>
    <p:sldId id="4353" r:id="rId16"/>
    <p:sldId id="4354" r:id="rId17"/>
    <p:sldId id="4355" r:id="rId18"/>
    <p:sldId id="4359" r:id="rId19"/>
    <p:sldId id="274" r:id="rId20"/>
    <p:sldId id="4356" r:id="rId21"/>
    <p:sldId id="276" r:id="rId22"/>
    <p:sldId id="4357" r:id="rId23"/>
    <p:sldId id="4358" r:id="rId24"/>
    <p:sldId id="279" r:id="rId25"/>
    <p:sldId id="4360" r:id="rId26"/>
    <p:sldId id="4361" r:id="rId27"/>
    <p:sldId id="282" r:id="rId28"/>
    <p:sldId id="283" r:id="rId29"/>
    <p:sldId id="284" r:id="rId30"/>
    <p:sldId id="4345" r:id="rId31"/>
    <p:sldId id="286" r:id="rId32"/>
    <p:sldId id="287" r:id="rId33"/>
    <p:sldId id="4344" r:id="rId34"/>
    <p:sldId id="289" r:id="rId35"/>
    <p:sldId id="290" r:id="rId36"/>
    <p:sldId id="4346" r:id="rId37"/>
    <p:sldId id="4362" r:id="rId38"/>
    <p:sldId id="293" r:id="rId39"/>
    <p:sldId id="294" r:id="rId40"/>
    <p:sldId id="4363" r:id="rId41"/>
    <p:sldId id="322" r:id="rId42"/>
    <p:sldId id="328" r:id="rId43"/>
    <p:sldId id="296" r:id="rId44"/>
  </p:sldIdLst>
  <p:sldSz cx="12192000" cy="6858000"/>
  <p:notesSz cx="6858000" cy="9144000"/>
  <p:embeddedFontLst>
    <p:embeddedFont>
      <p:font typeface="Montserrat" pitchFamily="2" charset="0"/>
      <p:regular r:id="rId46"/>
      <p:bold r:id="rId47"/>
      <p:italic r:id="rId48"/>
      <p:boldItalic r:id="rId49"/>
    </p:embeddedFont>
    <p:embeddedFont>
      <p:font typeface="Montserrat Light" panose="000004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747775"/>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hzwJK0Q5ntKx7AGE8BC/g2UgJmr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48"/>
      </p:cViewPr>
      <p:guideLst>
        <p:guide orient="horz"/>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27d5f467c9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g327d5f467c9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27e206b9af_0_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g327e206b9af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27d5f467c9_0_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g327d5f467c9_0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27d5f467c9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g327d5f467c9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27d5f467c9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 name="Google Shape;568;g327d5f467c9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2e8c1923c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g32e8c1923c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27e206b9af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327e206b9af_0_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5" name="Google Shape;595;g327e206b9af_0_1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A0826481-ACFA-D44C-074A-66F89D118097}"/>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EB8449E-7C0F-B0E3-14F2-AE29A03BA5C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19471712-EF99-918E-867F-06E87BA1B8F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2280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27d5f467c9_0_3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9" name="Google Shape;659;g327d5f467c9_0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27d5f467c9_0_4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5" name="Google Shape;665;g327d5f467c9_0_4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8EBF414E-38F1-B14E-39E8-00C11EAFF014}"/>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995C949-6795-437B-BBEE-386B3F2791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396336F8-D435-0764-8FEE-74A25A0DD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523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F8840966-93B4-2AF4-66EB-521440B66023}"/>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6B7DCF84-8728-8959-7A7F-B0EE636EA6F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6749A9D6-9D7A-573D-43A1-9BA6A76A18D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094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27d5f467c9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g327d5f467c9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vider 01">
  <p:cSld name="Divider 01">
    <p:spTree>
      <p:nvGrpSpPr>
        <p:cNvPr id="1" name="Shape 55"/>
        <p:cNvGrpSpPr/>
        <p:nvPr/>
      </p:nvGrpSpPr>
      <p:grpSpPr>
        <a:xfrm>
          <a:off x="0" y="0"/>
          <a:ext cx="0" cy="0"/>
          <a:chOff x="0" y="0"/>
          <a:chExt cx="0" cy="0"/>
        </a:xfrm>
      </p:grpSpPr>
      <p:sp>
        <p:nvSpPr>
          <p:cNvPr id="56" name="Google Shape;56;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30"/>
          <p:cNvSpPr>
            <a:spLocks noGrp="1"/>
          </p:cNvSpPr>
          <p:nvPr>
            <p:ph type="pic" idx="3"/>
          </p:nvPr>
        </p:nvSpPr>
        <p:spPr>
          <a:xfrm>
            <a:off x="5635270" y="1729840"/>
            <a:ext cx="6560312" cy="4556399"/>
          </a:xfrm>
          <a:prstGeom prst="rect">
            <a:avLst/>
          </a:prstGeom>
          <a:solidFill>
            <a:srgbClr val="F2F2F2"/>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149"/>
        <p:cNvGrpSpPr/>
        <p:nvPr/>
      </p:nvGrpSpPr>
      <p:grpSpPr>
        <a:xfrm>
          <a:off x="0" y="0"/>
          <a:ext cx="0" cy="0"/>
          <a:chOff x="0" y="0"/>
          <a:chExt cx="0" cy="0"/>
        </a:xfrm>
      </p:grpSpPr>
      <p:sp>
        <p:nvSpPr>
          <p:cNvPr id="150" name="Google Shape;150;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Google Shape;153;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3" name="Google Shape;163;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64" name="Google Shape;164;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65" name="Google Shape;165;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66" name="Google Shape;166;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67" name="Google Shape;167;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69" name="Google Shape;169;p29"/>
          <p:cNvSpPr/>
          <p:nvPr/>
        </p:nvSpPr>
        <p:spPr>
          <a:xfrm>
            <a:off x="2423886" y="5934011"/>
            <a:ext cx="429599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u="none" strike="noStrike" cap="none"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u="none" strike="noStrike" cap="none" dirty="0">
              <a:solidFill>
                <a:srgbClr val="282666"/>
              </a:solidFill>
              <a:latin typeface="Calibri"/>
              <a:ea typeface="Calibri"/>
              <a:cs typeface="Calibri"/>
              <a:sym typeface="Calibri"/>
            </a:endParaRPr>
          </a:p>
        </p:txBody>
      </p:sp>
      <p:pic>
        <p:nvPicPr>
          <p:cNvPr id="2" name="Picture 2">
            <a:extLst>
              <a:ext uri="{FF2B5EF4-FFF2-40B4-BE49-F238E27FC236}">
                <a16:creationId xmlns:a16="http://schemas.microsoft.com/office/drawing/2014/main" id="{71ED5888-CE5D-BE53-CA12-12A7C01F76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6219" y="6455591"/>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12;p29">
            <a:extLst>
              <a:ext uri="{FF2B5EF4-FFF2-40B4-BE49-F238E27FC236}">
                <a16:creationId xmlns:a16="http://schemas.microsoft.com/office/drawing/2014/main" id="{88BBF18E-9815-A974-8005-9EED64DDC3D5}"/>
              </a:ext>
            </a:extLst>
          </p:cNvPr>
          <p:cNvSpPr/>
          <p:nvPr userDrawn="1"/>
        </p:nvSpPr>
        <p:spPr>
          <a:xfrm>
            <a:off x="2466183" y="6526538"/>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76C2CB63-E245-E333-B1E0-F5A209FE5493}"/>
              </a:ext>
            </a:extLst>
          </p:cNvPr>
          <p:cNvPicPr>
            <a:picLocks noChangeAspect="1"/>
          </p:cNvPicPr>
          <p:nvPr userDrawn="1"/>
        </p:nvPicPr>
        <p:blipFill>
          <a:blip r:embed="rId4"/>
          <a:stretch>
            <a:fillRect/>
          </a:stretch>
        </p:blipFill>
        <p:spPr>
          <a:xfrm>
            <a:off x="546219" y="6004932"/>
            <a:ext cx="1466197" cy="30687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Text Slide 04">
  <p:cSld name="Photo/Text Slide 04">
    <p:spTree>
      <p:nvGrpSpPr>
        <p:cNvPr id="1" name="Shape 170"/>
        <p:cNvGrpSpPr/>
        <p:nvPr/>
      </p:nvGrpSpPr>
      <p:grpSpPr>
        <a:xfrm>
          <a:off x="0" y="0"/>
          <a:ext cx="0" cy="0"/>
          <a:chOff x="0" y="0"/>
          <a:chExt cx="0" cy="0"/>
        </a:xfrm>
      </p:grpSpPr>
      <p:sp>
        <p:nvSpPr>
          <p:cNvPr id="171" name="Google Shape;171;p31"/>
          <p:cNvSpPr/>
          <p:nvPr/>
        </p:nvSpPr>
        <p:spPr>
          <a:xfrm rot="5400000">
            <a:off x="8185276" y="-436800"/>
            <a:ext cx="3179510" cy="4833938"/>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72" name="Google Shape;172;p31"/>
          <p:cNvCxnSpPr/>
          <p:nvPr/>
        </p:nvCxnSpPr>
        <p:spPr>
          <a:xfrm>
            <a:off x="7946949" y="1680945"/>
            <a:ext cx="3796944" cy="0"/>
          </a:xfrm>
          <a:prstGeom prst="straightConnector1">
            <a:avLst/>
          </a:prstGeom>
          <a:noFill/>
          <a:ln w="22225" cap="flat" cmpd="sng">
            <a:solidFill>
              <a:schemeClr val="lt1"/>
            </a:solidFill>
            <a:prstDash val="solid"/>
            <a:miter lim="800000"/>
            <a:headEnd type="none" w="sm" len="sm"/>
            <a:tailEnd type="none" w="sm" len="sm"/>
          </a:ln>
        </p:spPr>
      </p:cxnSp>
      <p:sp>
        <p:nvSpPr>
          <p:cNvPr id="173" name="Google Shape;173;p31"/>
          <p:cNvSpPr txBox="1">
            <a:spLocks noGrp="1"/>
          </p:cNvSpPr>
          <p:nvPr>
            <p:ph type="body" idx="1"/>
          </p:nvPr>
        </p:nvSpPr>
        <p:spPr>
          <a:xfrm>
            <a:off x="10011341" y="1857124"/>
            <a:ext cx="1532272" cy="104922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31"/>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31"/>
          <p:cNvSpPr txBox="1">
            <a:spLocks noGrp="1"/>
          </p:cNvSpPr>
          <p:nvPr>
            <p:ph type="body" idx="3"/>
          </p:nvPr>
        </p:nvSpPr>
        <p:spPr>
          <a:xfrm>
            <a:off x="787770" y="5062321"/>
            <a:ext cx="10755843" cy="12359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31"/>
          <p:cNvSpPr>
            <a:spLocks noGrp="1"/>
          </p:cNvSpPr>
          <p:nvPr>
            <p:ph type="pic" idx="4"/>
          </p:nvPr>
        </p:nvSpPr>
        <p:spPr>
          <a:xfrm>
            <a:off x="0" y="148452"/>
            <a:ext cx="8097183" cy="4466563"/>
          </a:xfrm>
          <a:prstGeom prst="rect">
            <a:avLst/>
          </a:prstGeom>
          <a:solidFill>
            <a:srgbClr val="F2F2F2"/>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Text Slide 02">
  <p:cSld name="Photo/Text Slide 02">
    <p:spTree>
      <p:nvGrpSpPr>
        <p:cNvPr id="1" name="Shape 177"/>
        <p:cNvGrpSpPr/>
        <p:nvPr/>
      </p:nvGrpSpPr>
      <p:grpSpPr>
        <a:xfrm>
          <a:off x="0" y="0"/>
          <a:ext cx="0" cy="0"/>
          <a:chOff x="0" y="0"/>
          <a:chExt cx="0" cy="0"/>
        </a:xfrm>
      </p:grpSpPr>
      <p:sp>
        <p:nvSpPr>
          <p:cNvPr id="178" name="Google Shape;178;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79" name="Google Shape;179;p34"/>
          <p:cNvCxnSpPr/>
          <p:nvPr/>
        </p:nvCxnSpPr>
        <p:spPr>
          <a:xfrm>
            <a:off x="408890" y="1714806"/>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80" name="Google Shape;180;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 name="Google Shape;181;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Google Shape;182;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39446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1353459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610479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2232346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3290861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2"/>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Quote Slide 03">
  <p:cSld name="Quote Slide 03">
    <p:spTree>
      <p:nvGrpSpPr>
        <p:cNvPr id="1" name="Shape 63"/>
        <p:cNvGrpSpPr/>
        <p:nvPr/>
      </p:nvGrpSpPr>
      <p:grpSpPr>
        <a:xfrm>
          <a:off x="0" y="0"/>
          <a:ext cx="0" cy="0"/>
          <a:chOff x="0" y="0"/>
          <a:chExt cx="0" cy="0"/>
        </a:xfrm>
      </p:grpSpPr>
      <p:sp>
        <p:nvSpPr>
          <p:cNvPr id="64" name="Google Shape;64;p33"/>
          <p:cNvSpPr/>
          <p:nvPr/>
        </p:nvSpPr>
        <p:spPr>
          <a:xfrm rot="-5400000">
            <a:off x="1737711"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 name="Google Shape;65;p33"/>
          <p:cNvSpPr/>
          <p:nvPr/>
        </p:nvSpPr>
        <p:spPr>
          <a:xfrm rot="-5400000">
            <a:off x="208947"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33"/>
          <p:cNvSpPr txBox="1">
            <a:spLocks noGrp="1"/>
          </p:cNvSpPr>
          <p:nvPr>
            <p:ph type="body" idx="1"/>
          </p:nvPr>
        </p:nvSpPr>
        <p:spPr>
          <a:xfrm>
            <a:off x="640591" y="981987"/>
            <a:ext cx="4802284" cy="4193938"/>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33"/>
          <p:cNvSpPr>
            <a:spLocks noGrp="1"/>
          </p:cNvSpPr>
          <p:nvPr>
            <p:ph type="pic" idx="2"/>
          </p:nvPr>
        </p:nvSpPr>
        <p:spPr>
          <a:xfrm>
            <a:off x="5631688" y="1678929"/>
            <a:ext cx="6560312" cy="4556399"/>
          </a:xfrm>
          <a:prstGeom prst="rect">
            <a:avLst/>
          </a:prstGeom>
          <a:solidFill>
            <a:srgbClr val="F2F2F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Only Slide">
  <p:cSld name="Text Only Slide">
    <p:spTree>
      <p:nvGrpSpPr>
        <p:cNvPr id="1" name="Shape 68"/>
        <p:cNvGrpSpPr/>
        <p:nvPr/>
      </p:nvGrpSpPr>
      <p:grpSpPr>
        <a:xfrm>
          <a:off x="0" y="0"/>
          <a:ext cx="0" cy="0"/>
          <a:chOff x="0" y="0"/>
          <a:chExt cx="0" cy="0"/>
        </a:xfrm>
      </p:grpSpPr>
      <p:sp>
        <p:nvSpPr>
          <p:cNvPr id="69" name="Google Shape;69;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 name="Google Shape;70;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Text Slide 01">
  <p:cSld name="Photo/Text Slide 01">
    <p:spTree>
      <p:nvGrpSpPr>
        <p:cNvPr id="1" name="Shape 72"/>
        <p:cNvGrpSpPr/>
        <p:nvPr/>
      </p:nvGrpSpPr>
      <p:grpSpPr>
        <a:xfrm>
          <a:off x="0" y="0"/>
          <a:ext cx="0" cy="0"/>
          <a:chOff x="0" y="0"/>
          <a:chExt cx="0" cy="0"/>
        </a:xfrm>
      </p:grpSpPr>
      <p:sp>
        <p:nvSpPr>
          <p:cNvPr id="73" name="Google Shape;73;p36"/>
          <p:cNvSpPr/>
          <p:nvPr/>
        </p:nvSpPr>
        <p:spPr>
          <a:xfrm>
            <a:off x="391600" y="1650205"/>
            <a:ext cx="3423163" cy="4573986"/>
          </a:xfrm>
          <a:custGeom>
            <a:avLst/>
            <a:gdLst/>
            <a:ahLst/>
            <a:cxnLst/>
            <a:rect l="l" t="t" r="r" b="b"/>
            <a:pathLst>
              <a:path w="3998034" h="4950763" extrusionOk="0">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74" name="Google Shape;74;p36"/>
          <p:cNvCxnSpPr/>
          <p:nvPr/>
        </p:nvCxnSpPr>
        <p:spPr>
          <a:xfrm>
            <a:off x="555777" y="323013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75" name="Google Shape;75;p36"/>
          <p:cNvSpPr txBox="1">
            <a:spLocks noGrp="1"/>
          </p:cNvSpPr>
          <p:nvPr>
            <p:ph type="body" idx="1"/>
          </p:nvPr>
        </p:nvSpPr>
        <p:spPr>
          <a:xfrm>
            <a:off x="675021" y="339202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36"/>
          <p:cNvSpPr txBox="1">
            <a:spLocks noGrp="1"/>
          </p:cNvSpPr>
          <p:nvPr>
            <p:ph type="body" idx="2"/>
          </p:nvPr>
        </p:nvSpPr>
        <p:spPr>
          <a:xfrm>
            <a:off x="691820" y="245710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36"/>
          <p:cNvSpPr>
            <a:spLocks noGrp="1"/>
          </p:cNvSpPr>
          <p:nvPr>
            <p:ph type="pic" idx="3"/>
          </p:nvPr>
        </p:nvSpPr>
        <p:spPr>
          <a:xfrm>
            <a:off x="391600" y="0"/>
            <a:ext cx="3423163" cy="1945748"/>
          </a:xfrm>
          <a:prstGeom prst="rect">
            <a:avLst/>
          </a:prstGeom>
          <a:solidFill>
            <a:srgbClr val="F2F2F2"/>
          </a:solidFill>
          <a:ln>
            <a:noFill/>
          </a:ln>
        </p:spPr>
      </p:sp>
      <p:sp>
        <p:nvSpPr>
          <p:cNvPr id="78" name="Google Shape;78;p36"/>
          <p:cNvSpPr txBox="1">
            <a:spLocks noGrp="1"/>
          </p:cNvSpPr>
          <p:nvPr>
            <p:ph type="body" idx="4"/>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36"/>
          <p:cNvSpPr txBox="1">
            <a:spLocks noGrp="1"/>
          </p:cNvSpPr>
          <p:nvPr>
            <p:ph type="body" idx="5"/>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95"/>
        <p:cNvGrpSpPr/>
        <p:nvPr/>
      </p:nvGrpSpPr>
      <p:grpSpPr>
        <a:xfrm>
          <a:off x="0" y="0"/>
          <a:ext cx="0" cy="0"/>
          <a:chOff x="0" y="0"/>
          <a:chExt cx="0" cy="0"/>
        </a:xfrm>
      </p:grpSpPr>
      <p:sp>
        <p:nvSpPr>
          <p:cNvPr id="96" name="Google Shape;96;p41"/>
          <p:cNvSpPr/>
          <p:nvPr/>
        </p:nvSpPr>
        <p:spPr>
          <a:xfrm rot="5400000" flipH="1">
            <a:off x="5624598" y="19283"/>
            <a:ext cx="6315371" cy="6819433"/>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41"/>
          <p:cNvSpPr/>
          <p:nvPr/>
        </p:nvSpPr>
        <p:spPr>
          <a:xfrm>
            <a:off x="388233"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 name="Google Shape;98;p41"/>
          <p:cNvSpPr txBox="1">
            <a:spLocks noGrp="1"/>
          </p:cNvSpPr>
          <p:nvPr>
            <p:ph type="body" idx="1"/>
          </p:nvPr>
        </p:nvSpPr>
        <p:spPr>
          <a:xfrm>
            <a:off x="8542553" y="2258450"/>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41"/>
          <p:cNvSpPr txBox="1">
            <a:spLocks noGrp="1"/>
          </p:cNvSpPr>
          <p:nvPr>
            <p:ph type="body" idx="2"/>
          </p:nvPr>
        </p:nvSpPr>
        <p:spPr>
          <a:xfrm>
            <a:off x="8542553" y="1448874"/>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5000"/>
              <a:buFont typeface="Arial"/>
              <a:buNone/>
              <a:defRPr sz="5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0" name="Google Shape;100;p41"/>
          <p:cNvPicPr preferRelativeResize="0"/>
          <p:nvPr/>
        </p:nvPicPr>
        <p:blipFill rotWithShape="1">
          <a:blip r:embed="rId2">
            <a:alphaModFix/>
          </a:blip>
          <a:srcRect/>
          <a:stretch/>
        </p:blipFill>
        <p:spPr>
          <a:xfrm>
            <a:off x="350537" y="890990"/>
            <a:ext cx="5022030" cy="1316118"/>
          </a:xfrm>
          <a:prstGeom prst="rect">
            <a:avLst/>
          </a:prstGeom>
          <a:noFill/>
          <a:ln>
            <a:noFill/>
          </a:ln>
        </p:spPr>
      </p:pic>
      <p:sp>
        <p:nvSpPr>
          <p:cNvPr id="101" name="Google Shape;101;p41"/>
          <p:cNvSpPr/>
          <p:nvPr/>
        </p:nvSpPr>
        <p:spPr>
          <a:xfrm>
            <a:off x="-76381"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 name="Google Shape;102;p41"/>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41"/>
          <p:cNvSpPr/>
          <p:nvPr/>
        </p:nvSpPr>
        <p:spPr>
          <a:xfrm>
            <a:off x="2423887" y="5826190"/>
            <a:ext cx="3840214"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u="none" strike="noStrike" cap="none"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u="none" strike="noStrike" cap="none"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0591041-5F54-EAD6-5117-E4034594C0DB}"/>
              </a:ext>
            </a:extLst>
          </p:cNvPr>
          <p:cNvPicPr>
            <a:picLocks noChangeAspect="1"/>
          </p:cNvPicPr>
          <p:nvPr userDrawn="1"/>
        </p:nvPicPr>
        <p:blipFill>
          <a:blip r:embed="rId3"/>
          <a:stretch>
            <a:fillRect/>
          </a:stretch>
        </p:blipFill>
        <p:spPr>
          <a:xfrm>
            <a:off x="780525" y="5967010"/>
            <a:ext cx="1466197" cy="30687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05"/>
        <p:cNvGrpSpPr/>
        <p:nvPr/>
      </p:nvGrpSpPr>
      <p:grpSpPr>
        <a:xfrm>
          <a:off x="0" y="0"/>
          <a:ext cx="0" cy="0"/>
          <a:chOff x="0" y="0"/>
          <a:chExt cx="0" cy="0"/>
        </a:xfrm>
      </p:grpSpPr>
      <p:sp>
        <p:nvSpPr>
          <p:cNvPr id="106" name="Google Shape;106;p24"/>
          <p:cNvSpPr/>
          <p:nvPr/>
        </p:nvSpPr>
        <p:spPr>
          <a:xfrm>
            <a:off x="0" y="0"/>
            <a:ext cx="12192000" cy="6858001"/>
          </a:xfrm>
          <a:prstGeom prst="rect">
            <a:avLst/>
          </a:prstGeom>
          <a:solidFill>
            <a:srgbClr val="ED86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24"/>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08" name="Google Shape;108;p24"/>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09" name="Google Shape;109;p24"/>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HeadStart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10" name="Google Shape;110;p24"/>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11" name="Google Shape;111;p24"/>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12" name="Google Shape;112;p24"/>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13" name="Google Shape;113;p24"/>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1_Cover Slide ">
  <p:cSld name="1_Cover Slide ">
    <p:spTree>
      <p:nvGrpSpPr>
        <p:cNvPr id="1" name="Shape 114"/>
        <p:cNvGrpSpPr/>
        <p:nvPr/>
      </p:nvGrpSpPr>
      <p:grpSpPr>
        <a:xfrm>
          <a:off x="0" y="0"/>
          <a:ext cx="0" cy="0"/>
          <a:chOff x="0" y="0"/>
          <a:chExt cx="0" cy="0"/>
        </a:xfrm>
      </p:grpSpPr>
      <p:sp>
        <p:nvSpPr>
          <p:cNvPr id="115" name="Google Shape;115;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6" name="Google Shape;116;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117" name="Google Shape;117;p26"/>
          <p:cNvSpPr>
            <a:spLocks noGrp="1"/>
          </p:cNvSpPr>
          <p:nvPr>
            <p:ph type="pic" idx="2"/>
          </p:nvPr>
        </p:nvSpPr>
        <p:spPr>
          <a:xfrm>
            <a:off x="5274194" y="0"/>
            <a:ext cx="6917806" cy="3550043"/>
          </a:xfrm>
          <a:prstGeom prst="rect">
            <a:avLst/>
          </a:prstGeom>
          <a:solidFill>
            <a:srgbClr val="F2F2F2"/>
          </a:solidFill>
          <a:ln>
            <a:noFill/>
          </a:ln>
        </p:spPr>
      </p:sp>
      <p:sp>
        <p:nvSpPr>
          <p:cNvPr id="118" name="Google Shape;118;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2859A97A-731E-06DE-B564-7943DAF19CE5}"/>
              </a:ext>
            </a:extLst>
          </p:cNvPr>
          <p:cNvPicPr>
            <a:picLocks noChangeAspect="1"/>
          </p:cNvPicPr>
          <p:nvPr userDrawn="1"/>
        </p:nvPicPr>
        <p:blipFill>
          <a:blip r:embed="rId3"/>
          <a:stretch>
            <a:fillRect/>
          </a:stretch>
        </p:blipFill>
        <p:spPr>
          <a:xfrm>
            <a:off x="477385" y="6109167"/>
            <a:ext cx="1466197" cy="30687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ver Slide  Part 2">
  <p:cSld name="Cover Slide  Part 2">
    <p:spTree>
      <p:nvGrpSpPr>
        <p:cNvPr id="1" name="Shape 123"/>
        <p:cNvGrpSpPr/>
        <p:nvPr/>
      </p:nvGrpSpPr>
      <p:grpSpPr>
        <a:xfrm>
          <a:off x="0" y="0"/>
          <a:ext cx="0" cy="0"/>
          <a:chOff x="0" y="0"/>
          <a:chExt cx="0" cy="0"/>
        </a:xfrm>
      </p:grpSpPr>
      <p:sp>
        <p:nvSpPr>
          <p:cNvPr id="124" name="Google Shape;124;p28"/>
          <p:cNvSpPr/>
          <p:nvPr/>
        </p:nvSpPr>
        <p:spPr>
          <a:xfrm rot="10800000">
            <a:off x="676909" y="405325"/>
            <a:ext cx="2200054" cy="3855329"/>
          </a:xfrm>
          <a:custGeom>
            <a:avLst/>
            <a:gdLst/>
            <a:ahLst/>
            <a:cxnLst/>
            <a:rect l="l" t="t" r="r" b="b"/>
            <a:pathLst>
              <a:path w="1511252" h="2643289" extrusionOk="0">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28"/>
          <p:cNvSpPr/>
          <p:nvPr/>
        </p:nvSpPr>
        <p:spPr>
          <a:xfrm rot="10800000">
            <a:off x="3130534" y="4038806"/>
            <a:ext cx="2205305" cy="2819194"/>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alpha val="8352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28"/>
          <p:cNvSpPr/>
          <p:nvPr/>
        </p:nvSpPr>
        <p:spPr>
          <a:xfrm rot="10800000">
            <a:off x="5562616" y="183475"/>
            <a:ext cx="2204214" cy="3855331"/>
          </a:xfrm>
          <a:custGeom>
            <a:avLst/>
            <a:gdLst/>
            <a:ahLst/>
            <a:cxnLst/>
            <a:rect l="l" t="t" r="r" b="b"/>
            <a:pathLst>
              <a:path w="1511252" h="2643290" extrusionOk="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372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28"/>
          <p:cNvSpPr/>
          <p:nvPr/>
        </p:nvSpPr>
        <p:spPr>
          <a:xfrm rot="10800000">
            <a:off x="8034688" y="3952509"/>
            <a:ext cx="2205305" cy="2882175"/>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28"/>
          <p:cNvSpPr>
            <a:spLocks noGrp="1"/>
          </p:cNvSpPr>
          <p:nvPr>
            <p:ph type="pic" idx="2"/>
          </p:nvPr>
        </p:nvSpPr>
        <p:spPr>
          <a:xfrm>
            <a:off x="5562616" y="3101832"/>
            <a:ext cx="2204214" cy="3732852"/>
          </a:xfrm>
          <a:prstGeom prst="rect">
            <a:avLst/>
          </a:prstGeom>
          <a:solidFill>
            <a:srgbClr val="F2F2F2"/>
          </a:solidFill>
          <a:ln>
            <a:noFill/>
          </a:ln>
        </p:spPr>
      </p:sp>
      <p:sp>
        <p:nvSpPr>
          <p:cNvPr id="129" name="Google Shape;129;p28"/>
          <p:cNvSpPr>
            <a:spLocks noGrp="1"/>
          </p:cNvSpPr>
          <p:nvPr>
            <p:ph type="pic" idx="3"/>
          </p:nvPr>
        </p:nvSpPr>
        <p:spPr>
          <a:xfrm>
            <a:off x="676908" y="3002671"/>
            <a:ext cx="2200054" cy="3855329"/>
          </a:xfrm>
          <a:prstGeom prst="rect">
            <a:avLst/>
          </a:prstGeom>
          <a:solidFill>
            <a:srgbClr val="F2F2F2"/>
          </a:solidFill>
          <a:ln>
            <a:noFill/>
          </a:ln>
        </p:spPr>
      </p:sp>
      <p:sp>
        <p:nvSpPr>
          <p:cNvPr id="130" name="Google Shape;130;p28"/>
          <p:cNvSpPr txBox="1">
            <a:spLocks noGrp="1"/>
          </p:cNvSpPr>
          <p:nvPr>
            <p:ph type="body" idx="1"/>
          </p:nvPr>
        </p:nvSpPr>
        <p:spPr>
          <a:xfrm rot="-5400000">
            <a:off x="8040727" y="2764577"/>
            <a:ext cx="6351996" cy="82284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282666"/>
              </a:buClr>
              <a:buSzPts val="2600"/>
              <a:buFont typeface="Arial"/>
              <a:buNone/>
              <a:defRPr sz="2600" b="1"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1" name="Google Shape;131;p28"/>
          <p:cNvCxnSpPr/>
          <p:nvPr/>
        </p:nvCxnSpPr>
        <p:spPr>
          <a:xfrm>
            <a:off x="744820" y="1704342"/>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32" name="Google Shape;132;p28"/>
          <p:cNvSpPr txBox="1">
            <a:spLocks noGrp="1"/>
          </p:cNvSpPr>
          <p:nvPr>
            <p:ph type="body" idx="4"/>
          </p:nvPr>
        </p:nvSpPr>
        <p:spPr>
          <a:xfrm>
            <a:off x="758260" y="1755557"/>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28"/>
          <p:cNvSpPr txBox="1">
            <a:spLocks noGrp="1"/>
          </p:cNvSpPr>
          <p:nvPr>
            <p:ph type="body" idx="5"/>
          </p:nvPr>
        </p:nvSpPr>
        <p:spPr>
          <a:xfrm>
            <a:off x="764611" y="1231430"/>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28"/>
          <p:cNvSpPr txBox="1">
            <a:spLocks noGrp="1"/>
          </p:cNvSpPr>
          <p:nvPr>
            <p:ph type="body" idx="6"/>
          </p:nvPr>
        </p:nvSpPr>
        <p:spPr>
          <a:xfrm>
            <a:off x="1640551" y="1440645"/>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5" name="Google Shape;135;p28"/>
          <p:cNvCxnSpPr/>
          <p:nvPr/>
        </p:nvCxnSpPr>
        <p:spPr>
          <a:xfrm>
            <a:off x="3221452" y="4917043"/>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36" name="Google Shape;136;p28"/>
          <p:cNvSpPr txBox="1">
            <a:spLocks noGrp="1"/>
          </p:cNvSpPr>
          <p:nvPr>
            <p:ph type="body" idx="7"/>
          </p:nvPr>
        </p:nvSpPr>
        <p:spPr>
          <a:xfrm>
            <a:off x="3234892" y="4968258"/>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28"/>
          <p:cNvSpPr txBox="1">
            <a:spLocks noGrp="1"/>
          </p:cNvSpPr>
          <p:nvPr>
            <p:ph type="body" idx="8"/>
          </p:nvPr>
        </p:nvSpPr>
        <p:spPr>
          <a:xfrm>
            <a:off x="3241243" y="4444131"/>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28"/>
          <p:cNvSpPr txBox="1">
            <a:spLocks noGrp="1"/>
          </p:cNvSpPr>
          <p:nvPr>
            <p:ph type="body" idx="9"/>
          </p:nvPr>
        </p:nvSpPr>
        <p:spPr>
          <a:xfrm>
            <a:off x="4117183" y="4653346"/>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9" name="Google Shape;139;p28"/>
          <p:cNvCxnSpPr/>
          <p:nvPr/>
        </p:nvCxnSpPr>
        <p:spPr>
          <a:xfrm>
            <a:off x="5617957" y="1724311"/>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40" name="Google Shape;140;p28"/>
          <p:cNvSpPr txBox="1">
            <a:spLocks noGrp="1"/>
          </p:cNvSpPr>
          <p:nvPr>
            <p:ph type="body" idx="13"/>
          </p:nvPr>
        </p:nvSpPr>
        <p:spPr>
          <a:xfrm>
            <a:off x="5631397" y="1775526"/>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28"/>
          <p:cNvSpPr txBox="1">
            <a:spLocks noGrp="1"/>
          </p:cNvSpPr>
          <p:nvPr>
            <p:ph type="body" idx="14"/>
          </p:nvPr>
        </p:nvSpPr>
        <p:spPr>
          <a:xfrm>
            <a:off x="5637748" y="1251399"/>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28"/>
          <p:cNvSpPr txBox="1">
            <a:spLocks noGrp="1"/>
          </p:cNvSpPr>
          <p:nvPr>
            <p:ph type="body" idx="15"/>
          </p:nvPr>
        </p:nvSpPr>
        <p:spPr>
          <a:xfrm>
            <a:off x="6513688" y="1460614"/>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43" name="Google Shape;143;p28"/>
          <p:cNvCxnSpPr/>
          <p:nvPr/>
        </p:nvCxnSpPr>
        <p:spPr>
          <a:xfrm>
            <a:off x="8116779" y="4793819"/>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44" name="Google Shape;144;p28"/>
          <p:cNvSpPr txBox="1">
            <a:spLocks noGrp="1"/>
          </p:cNvSpPr>
          <p:nvPr>
            <p:ph type="body" idx="16"/>
          </p:nvPr>
        </p:nvSpPr>
        <p:spPr>
          <a:xfrm>
            <a:off x="8130219" y="4845034"/>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28"/>
          <p:cNvSpPr txBox="1">
            <a:spLocks noGrp="1"/>
          </p:cNvSpPr>
          <p:nvPr>
            <p:ph type="body" idx="17"/>
          </p:nvPr>
        </p:nvSpPr>
        <p:spPr>
          <a:xfrm>
            <a:off x="8136570" y="4320907"/>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p28"/>
          <p:cNvSpPr txBox="1">
            <a:spLocks noGrp="1"/>
          </p:cNvSpPr>
          <p:nvPr>
            <p:ph type="body" idx="18"/>
          </p:nvPr>
        </p:nvSpPr>
        <p:spPr>
          <a:xfrm>
            <a:off x="9012510" y="4530122"/>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28"/>
          <p:cNvSpPr>
            <a:spLocks noGrp="1"/>
          </p:cNvSpPr>
          <p:nvPr>
            <p:ph type="pic" idx="19"/>
          </p:nvPr>
        </p:nvSpPr>
        <p:spPr>
          <a:xfrm>
            <a:off x="3130533" y="939180"/>
            <a:ext cx="2204215" cy="3127986"/>
          </a:xfrm>
          <a:prstGeom prst="rect">
            <a:avLst/>
          </a:prstGeom>
          <a:solidFill>
            <a:srgbClr val="F2F2F2"/>
          </a:solidFill>
          <a:ln>
            <a:noFill/>
          </a:ln>
        </p:spPr>
      </p:sp>
      <p:sp>
        <p:nvSpPr>
          <p:cNvPr id="148" name="Google Shape;148;p28"/>
          <p:cNvSpPr>
            <a:spLocks noGrp="1"/>
          </p:cNvSpPr>
          <p:nvPr>
            <p:ph type="pic" idx="20"/>
          </p:nvPr>
        </p:nvSpPr>
        <p:spPr>
          <a:xfrm>
            <a:off x="8034688" y="756924"/>
            <a:ext cx="2204215" cy="3195585"/>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23"/>
          <p:cNvCxnSpPr/>
          <p:nvPr/>
        </p:nvCxnSpPr>
        <p:spPr>
          <a:xfrm>
            <a:off x="11761235" y="6607509"/>
            <a:ext cx="265889" cy="0"/>
          </a:xfrm>
          <a:prstGeom prst="straightConnector1">
            <a:avLst/>
          </a:prstGeom>
          <a:noFill/>
          <a:ln w="9525" cap="flat" cmpd="sng">
            <a:solidFill>
              <a:srgbClr val="ED8623"/>
            </a:solidFill>
            <a:prstDash val="solid"/>
            <a:miter lim="800000"/>
            <a:headEnd type="none" w="sm" len="sm"/>
            <a:tailEnd type="none" w="sm" len="sm"/>
          </a:ln>
        </p:spPr>
      </p:cxnSp>
      <p:sp>
        <p:nvSpPr>
          <p:cNvPr id="11" name="Google Shape;11;p23"/>
          <p:cNvSpPr txBox="1"/>
          <p:nvPr/>
        </p:nvSpPr>
        <p:spPr>
          <a:xfrm rot="-5400000">
            <a:off x="10158979" y="4764587"/>
            <a:ext cx="347040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282666"/>
                </a:solidFill>
                <a:latin typeface="Calibri"/>
                <a:ea typeface="Calibri"/>
                <a:cs typeface="Calibri"/>
                <a:sym typeface="Calibri"/>
              </a:rPr>
              <a:t>HeadStart</a:t>
            </a:r>
            <a:r>
              <a:rPr lang="en-US" sz="800" b="0" i="0" u="none" strike="noStrike" cap="none">
                <a:solidFill>
                  <a:srgbClr val="282666"/>
                </a:solidFill>
                <a:latin typeface="Calibri"/>
                <a:ea typeface="Calibri"/>
                <a:cs typeface="Calibri"/>
                <a:sym typeface="Calibri"/>
              </a:rPr>
              <a:t>   a future in AI for girls </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hyperlink" Target="https://headstart-ai.eu/visual-resource-hub/" TargetMode="Externa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hyperlink" Target="https://headstart-ai.eu/visual-resource-hub/" TargetMode="External"/><Relationship Id="rId4" Type="http://schemas.openxmlformats.org/officeDocument/2006/relationships/image" Target="../media/image12.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headstart-ai.eu/visual-resource-hub/"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hyperlink" Target="https://www.canva.com/design/DAGY5YW43U8/_JchoyeZyk0dZ0ie20yvaw/edit?utm_content=DAGY5YW43U8&amp;utm_campaign=designshare&amp;utm_medium=link2&amp;utm_source=sharebutt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
          <p:cNvPicPr preferRelativeResize="0">
            <a:picLocks noGrp="1"/>
          </p:cNvPicPr>
          <p:nvPr>
            <p:ph type="pic" idx="2"/>
          </p:nvPr>
        </p:nvPicPr>
        <p:blipFill>
          <a:blip r:embed="rId3"/>
          <a:srcRect t="11500" b="11500"/>
          <a:stretch/>
        </p:blipFill>
        <p:spPr>
          <a:xfrm>
            <a:off x="5274194" y="0"/>
            <a:ext cx="6917806" cy="3550043"/>
          </a:xfrm>
          <a:prstGeom prst="rect">
            <a:avLst/>
          </a:prstGeom>
          <a:solidFill>
            <a:srgbClr val="F2F2F2"/>
          </a:solidFill>
          <a:ln>
            <a:noFill/>
          </a:ln>
        </p:spPr>
      </p:pic>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dirty="0"/>
              <a:t>www.</a:t>
            </a:r>
            <a:r>
              <a:rPr lang="en-US" b="1" dirty="0"/>
              <a:t>headstart-ai.</a:t>
            </a:r>
            <a:r>
              <a:rPr lang="en-US" dirty="0"/>
              <a:t>eu</a:t>
            </a:r>
            <a:endParaRPr dirty="0"/>
          </a:p>
        </p:txBody>
      </p:sp>
      <p:sp>
        <p:nvSpPr>
          <p:cNvPr id="203" name="Google Shape;203;p3"/>
          <p:cNvSpPr txBox="1">
            <a:spLocks noGrp="1"/>
          </p:cNvSpPr>
          <p:nvPr>
            <p:ph type="body" idx="3"/>
          </p:nvPr>
        </p:nvSpPr>
        <p:spPr>
          <a:xfrm>
            <a:off x="6849871" y="4569894"/>
            <a:ext cx="5089964"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GB" dirty="0"/>
              <a:t>AI in the Job Market: </a:t>
            </a:r>
            <a:br>
              <a:rPr lang="en-GB" dirty="0"/>
            </a:br>
            <a:r>
              <a:rPr lang="en-GB" dirty="0"/>
              <a:t>Skills for success</a:t>
            </a:r>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MODULE 4</a:t>
            </a:r>
            <a:endParaRPr dirty="0"/>
          </a:p>
        </p:txBody>
      </p:sp>
      <p:pic>
        <p:nvPicPr>
          <p:cNvPr id="2" name="Picture 2">
            <a:extLst>
              <a:ext uri="{FF2B5EF4-FFF2-40B4-BE49-F238E27FC236}">
                <a16:creationId xmlns:a16="http://schemas.microsoft.com/office/drawing/2014/main" id="{F34265FE-0D0A-D63D-99FC-E53C7E597F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821" y="6066131"/>
            <a:ext cx="1169885" cy="4093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12BB8-5FF1-DCD7-9DA9-E4376514431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50DBCF5-8FAA-2ADA-F5F0-1BAD1425D7B2}"/>
              </a:ext>
            </a:extLst>
          </p:cNvPr>
          <p:cNvSpPr>
            <a:spLocks noGrp="1"/>
          </p:cNvSpPr>
          <p:nvPr>
            <p:ph type="body" sz="quarter" idx="18"/>
          </p:nvPr>
        </p:nvSpPr>
        <p:spPr>
          <a:xfrm>
            <a:off x="599570" y="4919936"/>
            <a:ext cx="2641469" cy="1049221"/>
          </a:xfrm>
        </p:spPr>
        <p:txBody>
          <a:bodyPr/>
          <a:lstStyle/>
          <a:p>
            <a:r>
              <a:rPr lang="en-US" sz="2800" b="1" dirty="0"/>
              <a:t>Health</a:t>
            </a:r>
          </a:p>
          <a:p>
            <a:endParaRPr lang="en-GB" b="1" dirty="0"/>
          </a:p>
        </p:txBody>
      </p:sp>
      <p:sp>
        <p:nvSpPr>
          <p:cNvPr id="5" name="Text Placeholder 4">
            <a:extLst>
              <a:ext uri="{FF2B5EF4-FFF2-40B4-BE49-F238E27FC236}">
                <a16:creationId xmlns:a16="http://schemas.microsoft.com/office/drawing/2014/main" id="{66A9E5B4-5D5E-1F39-A54E-4F4CF9F5E6D9}"/>
              </a:ext>
            </a:extLst>
          </p:cNvPr>
          <p:cNvSpPr>
            <a:spLocks noGrp="1"/>
          </p:cNvSpPr>
          <p:nvPr>
            <p:ph type="body" sz="quarter" idx="20"/>
          </p:nvPr>
        </p:nvSpPr>
        <p:spPr>
          <a:xfrm>
            <a:off x="7853680" y="515699"/>
            <a:ext cx="3824183" cy="5453458"/>
          </a:xfrm>
        </p:spPr>
        <p:txBody>
          <a:bodyPr/>
          <a:lstStyle/>
          <a:p>
            <a:r>
              <a:rPr lang="en-GB" dirty="0"/>
              <a:t>AI is being explored as a tool to accelerate the discovery of new medicines and improve patient health records.</a:t>
            </a:r>
          </a:p>
          <a:p>
            <a:endParaRPr lang="en-GB" dirty="0"/>
          </a:p>
          <a:p>
            <a:r>
              <a:rPr lang="en-GB" dirty="0"/>
              <a:t>AI helps doctors detect diseases early by </a:t>
            </a:r>
            <a:r>
              <a:rPr lang="en-GB" dirty="0" err="1"/>
              <a:t>analying</a:t>
            </a:r>
            <a:r>
              <a:rPr lang="en-GB" dirty="0"/>
              <a:t> medical images.</a:t>
            </a:r>
          </a:p>
          <a:p>
            <a:endParaRPr lang="en-GB" dirty="0"/>
          </a:p>
          <a:p>
            <a:r>
              <a:rPr lang="en-GB" dirty="0"/>
              <a:t>Robots assist surgeons in operations with precision.</a:t>
            </a:r>
          </a:p>
          <a:p>
            <a:endParaRPr lang="en-GB" dirty="0"/>
          </a:p>
          <a:p>
            <a:r>
              <a:rPr lang="en-GB" dirty="0"/>
              <a:t>AI-powered chatbots provide medical advice.</a:t>
            </a:r>
          </a:p>
          <a:p>
            <a:endParaRPr lang="en-GB" dirty="0"/>
          </a:p>
        </p:txBody>
      </p:sp>
      <p:sp>
        <p:nvSpPr>
          <p:cNvPr id="8" name="Picture Placeholder 7">
            <a:extLst>
              <a:ext uri="{FF2B5EF4-FFF2-40B4-BE49-F238E27FC236}">
                <a16:creationId xmlns:a16="http://schemas.microsoft.com/office/drawing/2014/main" id="{D46D0131-B1FC-21D1-B8B2-4D0490541C26}"/>
              </a:ext>
            </a:extLst>
          </p:cNvPr>
          <p:cNvSpPr>
            <a:spLocks noGrp="1"/>
          </p:cNvSpPr>
          <p:nvPr>
            <p:ph type="pic" sz="quarter" idx="34"/>
          </p:nvPr>
        </p:nvSpPr>
        <p:spPr/>
      </p:sp>
    </p:spTree>
    <p:extLst>
      <p:ext uri="{BB962C8B-B14F-4D97-AF65-F5344CB8AC3E}">
        <p14:creationId xmlns:p14="http://schemas.microsoft.com/office/powerpoint/2010/main" val="3470097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D2766-D06E-AE3F-5B2A-6C7D1C96B96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3B22455-57D9-EA4C-F6E9-1A94427BE488}"/>
              </a:ext>
            </a:extLst>
          </p:cNvPr>
          <p:cNvSpPr>
            <a:spLocks noGrp="1"/>
          </p:cNvSpPr>
          <p:nvPr>
            <p:ph type="body" sz="quarter" idx="18"/>
          </p:nvPr>
        </p:nvSpPr>
        <p:spPr>
          <a:xfrm>
            <a:off x="599570" y="4919936"/>
            <a:ext cx="2641469" cy="1049221"/>
          </a:xfrm>
        </p:spPr>
        <p:txBody>
          <a:bodyPr/>
          <a:lstStyle/>
          <a:p>
            <a:r>
              <a:rPr lang="en-US" sz="2800" b="1" dirty="0"/>
              <a:t>Education</a:t>
            </a:r>
          </a:p>
          <a:p>
            <a:endParaRPr lang="en-GB" b="1" dirty="0"/>
          </a:p>
        </p:txBody>
      </p:sp>
      <p:sp>
        <p:nvSpPr>
          <p:cNvPr id="5" name="Text Placeholder 4">
            <a:extLst>
              <a:ext uri="{FF2B5EF4-FFF2-40B4-BE49-F238E27FC236}">
                <a16:creationId xmlns:a16="http://schemas.microsoft.com/office/drawing/2014/main" id="{BD1EED42-5305-38E7-E585-C5E2F83E25DE}"/>
              </a:ext>
            </a:extLst>
          </p:cNvPr>
          <p:cNvSpPr>
            <a:spLocks noGrp="1"/>
          </p:cNvSpPr>
          <p:nvPr>
            <p:ph type="body" sz="quarter" idx="20"/>
          </p:nvPr>
        </p:nvSpPr>
        <p:spPr>
          <a:xfrm>
            <a:off x="7626424" y="222569"/>
            <a:ext cx="4102242" cy="5453458"/>
          </a:xfrm>
        </p:spPr>
        <p:txBody>
          <a:bodyPr/>
          <a:lstStyle/>
          <a:p>
            <a:r>
              <a:rPr lang="en-GB" dirty="0"/>
              <a:t>Tools that allow you to design personalized learning plans for each student, suited to their needs and learning styles. </a:t>
            </a:r>
            <a:br>
              <a:rPr lang="en-GB" dirty="0"/>
            </a:br>
            <a:endParaRPr lang="en-GB" dirty="0"/>
          </a:p>
          <a:p>
            <a:r>
              <a:rPr lang="en-GB" dirty="0"/>
              <a:t>Personalised learning apps (e.g., Duolingo) adapt to the pace of each student.</a:t>
            </a:r>
            <a:br>
              <a:rPr lang="en-GB" dirty="0"/>
            </a:br>
            <a:endParaRPr lang="en-GB" dirty="0"/>
          </a:p>
          <a:p>
            <a:r>
              <a:rPr lang="en-GB" dirty="0"/>
              <a:t>AI translates languages ​​instantly, connecting students worldwide.</a:t>
            </a:r>
            <a:br>
              <a:rPr lang="en-GB" dirty="0"/>
            </a:br>
            <a:endParaRPr lang="en-GB" dirty="0"/>
          </a:p>
          <a:p>
            <a:r>
              <a:rPr lang="en-GB" dirty="0"/>
              <a:t>Tools like AI tutors help kids learn math, science, and even coding!</a:t>
            </a:r>
          </a:p>
          <a:p>
            <a:endParaRPr lang="en-GB" dirty="0"/>
          </a:p>
        </p:txBody>
      </p:sp>
      <p:sp>
        <p:nvSpPr>
          <p:cNvPr id="8" name="Picture Placeholder 7">
            <a:extLst>
              <a:ext uri="{FF2B5EF4-FFF2-40B4-BE49-F238E27FC236}">
                <a16:creationId xmlns:a16="http://schemas.microsoft.com/office/drawing/2014/main" id="{65748254-FD72-0600-E2C8-29396B971D9C}"/>
              </a:ext>
            </a:extLst>
          </p:cNvPr>
          <p:cNvSpPr>
            <a:spLocks noGrp="1"/>
          </p:cNvSpPr>
          <p:nvPr>
            <p:ph type="pic" sz="quarter" idx="34"/>
          </p:nvPr>
        </p:nvSpPr>
        <p:spPr>
          <a:xfrm>
            <a:off x="0" y="222569"/>
            <a:ext cx="7575621" cy="4331221"/>
          </a:xfrm>
        </p:spPr>
      </p:sp>
    </p:spTree>
    <p:extLst>
      <p:ext uri="{BB962C8B-B14F-4D97-AF65-F5344CB8AC3E}">
        <p14:creationId xmlns:p14="http://schemas.microsoft.com/office/powerpoint/2010/main" val="1973134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B6BF7-EFD2-A643-9C85-DE1268D4FD1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E3FC4FE-37F7-4E06-4785-ED90FA9179A5}"/>
              </a:ext>
            </a:extLst>
          </p:cNvPr>
          <p:cNvSpPr>
            <a:spLocks noGrp="1"/>
          </p:cNvSpPr>
          <p:nvPr>
            <p:ph type="body" sz="quarter" idx="18"/>
          </p:nvPr>
        </p:nvSpPr>
        <p:spPr>
          <a:xfrm>
            <a:off x="599570" y="4919936"/>
            <a:ext cx="2641469" cy="1049221"/>
          </a:xfrm>
        </p:spPr>
        <p:txBody>
          <a:bodyPr/>
          <a:lstStyle/>
          <a:p>
            <a:r>
              <a:rPr lang="en-US" sz="2800" b="1" dirty="0"/>
              <a:t>Finance</a:t>
            </a:r>
          </a:p>
          <a:p>
            <a:endParaRPr lang="en-GB" b="1" dirty="0"/>
          </a:p>
        </p:txBody>
      </p:sp>
      <p:sp>
        <p:nvSpPr>
          <p:cNvPr id="5" name="Text Placeholder 4">
            <a:extLst>
              <a:ext uri="{FF2B5EF4-FFF2-40B4-BE49-F238E27FC236}">
                <a16:creationId xmlns:a16="http://schemas.microsoft.com/office/drawing/2014/main" id="{5D633823-FBF9-2D22-EDCF-EBF7B53D6BB1}"/>
              </a:ext>
            </a:extLst>
          </p:cNvPr>
          <p:cNvSpPr>
            <a:spLocks noGrp="1"/>
          </p:cNvSpPr>
          <p:nvPr>
            <p:ph type="body" sz="quarter" idx="20"/>
          </p:nvPr>
        </p:nvSpPr>
        <p:spPr>
          <a:xfrm>
            <a:off x="7788984" y="2742249"/>
            <a:ext cx="4102242" cy="1626551"/>
          </a:xfrm>
        </p:spPr>
        <p:txBody>
          <a:bodyPr/>
          <a:lstStyle/>
          <a:p>
            <a:r>
              <a:rPr lang="en-GB" dirty="0"/>
              <a:t>Tools that analyse </a:t>
            </a:r>
            <a:r>
              <a:rPr lang="en-GB" dirty="0" err="1"/>
              <a:t>behavior</a:t>
            </a:r>
            <a:r>
              <a:rPr lang="en-GB" dirty="0"/>
              <a:t> patterns and anticipate trends in the stock market.</a:t>
            </a:r>
          </a:p>
          <a:p>
            <a:endParaRPr lang="en-GB" dirty="0"/>
          </a:p>
        </p:txBody>
      </p:sp>
      <p:sp>
        <p:nvSpPr>
          <p:cNvPr id="8" name="Picture Placeholder 7">
            <a:extLst>
              <a:ext uri="{FF2B5EF4-FFF2-40B4-BE49-F238E27FC236}">
                <a16:creationId xmlns:a16="http://schemas.microsoft.com/office/drawing/2014/main" id="{8244261B-A143-0209-B99F-C61BA9CE3D30}"/>
              </a:ext>
            </a:extLst>
          </p:cNvPr>
          <p:cNvSpPr>
            <a:spLocks noGrp="1"/>
          </p:cNvSpPr>
          <p:nvPr>
            <p:ph type="pic" sz="quarter" idx="34"/>
          </p:nvPr>
        </p:nvSpPr>
        <p:spPr>
          <a:xfrm>
            <a:off x="0" y="222569"/>
            <a:ext cx="7575621" cy="4331221"/>
          </a:xfrm>
        </p:spPr>
      </p:sp>
    </p:spTree>
    <p:extLst>
      <p:ext uri="{BB962C8B-B14F-4D97-AF65-F5344CB8AC3E}">
        <p14:creationId xmlns:p14="http://schemas.microsoft.com/office/powerpoint/2010/main" val="4238414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D08CB-3919-6873-8BCA-E39EDF96C4D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14262DA-67EE-9B8B-7865-9DE5456CA023}"/>
              </a:ext>
            </a:extLst>
          </p:cNvPr>
          <p:cNvSpPr>
            <a:spLocks noGrp="1"/>
          </p:cNvSpPr>
          <p:nvPr>
            <p:ph type="body" sz="quarter" idx="18"/>
          </p:nvPr>
        </p:nvSpPr>
        <p:spPr>
          <a:xfrm>
            <a:off x="599570" y="4919936"/>
            <a:ext cx="2641469" cy="1049221"/>
          </a:xfrm>
        </p:spPr>
        <p:txBody>
          <a:bodyPr/>
          <a:lstStyle/>
          <a:p>
            <a:r>
              <a:rPr lang="en-US" sz="2800" b="1" dirty="0"/>
              <a:t>Environment and climate change</a:t>
            </a:r>
          </a:p>
          <a:p>
            <a:endParaRPr lang="en-GB" b="1" dirty="0"/>
          </a:p>
        </p:txBody>
      </p:sp>
      <p:sp>
        <p:nvSpPr>
          <p:cNvPr id="5" name="Text Placeholder 4">
            <a:extLst>
              <a:ext uri="{FF2B5EF4-FFF2-40B4-BE49-F238E27FC236}">
                <a16:creationId xmlns:a16="http://schemas.microsoft.com/office/drawing/2014/main" id="{2A5EB82B-C18A-4DA2-E6F5-BE1555E739EF}"/>
              </a:ext>
            </a:extLst>
          </p:cNvPr>
          <p:cNvSpPr>
            <a:spLocks noGrp="1"/>
          </p:cNvSpPr>
          <p:nvPr>
            <p:ph type="body" sz="quarter" idx="20"/>
          </p:nvPr>
        </p:nvSpPr>
        <p:spPr>
          <a:xfrm>
            <a:off x="7900744" y="1970089"/>
            <a:ext cx="4102242" cy="3999068"/>
          </a:xfrm>
        </p:spPr>
        <p:txBody>
          <a:bodyPr/>
          <a:lstStyle/>
          <a:p>
            <a:r>
              <a:rPr lang="en-GB" dirty="0"/>
              <a:t>AI predicts weather patterns and helps tackle climate issues.</a:t>
            </a:r>
          </a:p>
          <a:p>
            <a:endParaRPr lang="en-GB" dirty="0"/>
          </a:p>
          <a:p>
            <a:r>
              <a:rPr lang="en-GB" dirty="0"/>
              <a:t>It helps reduce energy waste in cities.</a:t>
            </a:r>
          </a:p>
          <a:p>
            <a:endParaRPr lang="en-GB" dirty="0"/>
          </a:p>
          <a:p>
            <a:r>
              <a:rPr lang="en-GB" dirty="0"/>
              <a:t>AI-driven projects protect endangered species by analysing data from the wild.</a:t>
            </a:r>
          </a:p>
          <a:p>
            <a:endParaRPr lang="en-GB" dirty="0"/>
          </a:p>
        </p:txBody>
      </p:sp>
      <p:sp>
        <p:nvSpPr>
          <p:cNvPr id="8" name="Picture Placeholder 7">
            <a:extLst>
              <a:ext uri="{FF2B5EF4-FFF2-40B4-BE49-F238E27FC236}">
                <a16:creationId xmlns:a16="http://schemas.microsoft.com/office/drawing/2014/main" id="{5EC95EED-F024-FE19-6321-D588039A9204}"/>
              </a:ext>
            </a:extLst>
          </p:cNvPr>
          <p:cNvSpPr>
            <a:spLocks noGrp="1"/>
          </p:cNvSpPr>
          <p:nvPr>
            <p:ph type="pic" sz="quarter" idx="34"/>
          </p:nvPr>
        </p:nvSpPr>
        <p:spPr>
          <a:xfrm>
            <a:off x="0" y="222569"/>
            <a:ext cx="7575621" cy="4331221"/>
          </a:xfrm>
        </p:spPr>
      </p:sp>
    </p:spTree>
    <p:extLst>
      <p:ext uri="{BB962C8B-B14F-4D97-AF65-F5344CB8AC3E}">
        <p14:creationId xmlns:p14="http://schemas.microsoft.com/office/powerpoint/2010/main" val="2394139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CE25B-A00B-DA78-E349-E7822F7DC18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826C6BF-24AA-16B7-B1B0-7949A6216815}"/>
              </a:ext>
            </a:extLst>
          </p:cNvPr>
          <p:cNvSpPr>
            <a:spLocks noGrp="1"/>
          </p:cNvSpPr>
          <p:nvPr>
            <p:ph type="body" sz="quarter" idx="18"/>
          </p:nvPr>
        </p:nvSpPr>
        <p:spPr>
          <a:xfrm>
            <a:off x="599570" y="4919936"/>
            <a:ext cx="2641469" cy="1049221"/>
          </a:xfrm>
        </p:spPr>
        <p:txBody>
          <a:bodyPr/>
          <a:lstStyle/>
          <a:p>
            <a:r>
              <a:rPr lang="en-US" sz="2800" b="1" dirty="0"/>
              <a:t>Fashion and retail</a:t>
            </a:r>
          </a:p>
          <a:p>
            <a:endParaRPr lang="en-GB" b="1" dirty="0"/>
          </a:p>
        </p:txBody>
      </p:sp>
      <p:sp>
        <p:nvSpPr>
          <p:cNvPr id="5" name="Text Placeholder 4">
            <a:extLst>
              <a:ext uri="{FF2B5EF4-FFF2-40B4-BE49-F238E27FC236}">
                <a16:creationId xmlns:a16="http://schemas.microsoft.com/office/drawing/2014/main" id="{B1FAF270-9196-CD69-79AA-5040875E492B}"/>
              </a:ext>
            </a:extLst>
          </p:cNvPr>
          <p:cNvSpPr>
            <a:spLocks noGrp="1"/>
          </p:cNvSpPr>
          <p:nvPr>
            <p:ph type="body" sz="quarter" idx="20"/>
          </p:nvPr>
        </p:nvSpPr>
        <p:spPr>
          <a:xfrm>
            <a:off x="7900744" y="1970089"/>
            <a:ext cx="4102242" cy="3999068"/>
          </a:xfrm>
        </p:spPr>
        <p:txBody>
          <a:bodyPr/>
          <a:lstStyle/>
          <a:p>
            <a:r>
              <a:rPr lang="en-GB" dirty="0"/>
              <a:t>AI designs clothing and predicts what’s trendy.</a:t>
            </a:r>
          </a:p>
          <a:p>
            <a:r>
              <a:rPr lang="en-GB" dirty="0"/>
              <a:t>Virtual fitting rooms allow you to "try on" clothes online.</a:t>
            </a:r>
          </a:p>
          <a:p>
            <a:endParaRPr lang="en-GB" dirty="0"/>
          </a:p>
          <a:p>
            <a:r>
              <a:rPr lang="en-GB" dirty="0"/>
              <a:t>Stores use AI to recommend products you might like.</a:t>
            </a:r>
          </a:p>
          <a:p>
            <a:endParaRPr lang="en-GB" dirty="0"/>
          </a:p>
        </p:txBody>
      </p:sp>
      <p:sp>
        <p:nvSpPr>
          <p:cNvPr id="8" name="Picture Placeholder 7">
            <a:extLst>
              <a:ext uri="{FF2B5EF4-FFF2-40B4-BE49-F238E27FC236}">
                <a16:creationId xmlns:a16="http://schemas.microsoft.com/office/drawing/2014/main" id="{A9515B03-BB7D-D206-847A-0569C7611EBB}"/>
              </a:ext>
            </a:extLst>
          </p:cNvPr>
          <p:cNvSpPr>
            <a:spLocks noGrp="1"/>
          </p:cNvSpPr>
          <p:nvPr>
            <p:ph type="pic" sz="quarter" idx="34"/>
          </p:nvPr>
        </p:nvSpPr>
        <p:spPr>
          <a:xfrm>
            <a:off x="0" y="222569"/>
            <a:ext cx="7575621" cy="4331221"/>
          </a:xfrm>
        </p:spPr>
      </p:sp>
    </p:spTree>
    <p:extLst>
      <p:ext uri="{BB962C8B-B14F-4D97-AF65-F5344CB8AC3E}">
        <p14:creationId xmlns:p14="http://schemas.microsoft.com/office/powerpoint/2010/main" val="1237349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59E51-4DD7-F7AF-8474-0B3A3FD7168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FD738B5-FD37-E9D8-73CC-6FADED57622D}"/>
              </a:ext>
            </a:extLst>
          </p:cNvPr>
          <p:cNvSpPr>
            <a:spLocks noGrp="1"/>
          </p:cNvSpPr>
          <p:nvPr>
            <p:ph type="body" sz="quarter" idx="18"/>
          </p:nvPr>
        </p:nvSpPr>
        <p:spPr>
          <a:xfrm>
            <a:off x="599570" y="4919936"/>
            <a:ext cx="2641469" cy="1049221"/>
          </a:xfrm>
        </p:spPr>
        <p:txBody>
          <a:bodyPr/>
          <a:lstStyle/>
          <a:p>
            <a:r>
              <a:rPr lang="en-US" sz="2800" b="1" dirty="0"/>
              <a:t>Software development</a:t>
            </a:r>
          </a:p>
          <a:p>
            <a:endParaRPr lang="en-GB" b="1" dirty="0"/>
          </a:p>
        </p:txBody>
      </p:sp>
      <p:sp>
        <p:nvSpPr>
          <p:cNvPr id="5" name="Text Placeholder 4">
            <a:extLst>
              <a:ext uri="{FF2B5EF4-FFF2-40B4-BE49-F238E27FC236}">
                <a16:creationId xmlns:a16="http://schemas.microsoft.com/office/drawing/2014/main" id="{E6B0EB9E-9DB0-8CAB-0001-F48C6F815AD9}"/>
              </a:ext>
            </a:extLst>
          </p:cNvPr>
          <p:cNvSpPr>
            <a:spLocks noGrp="1"/>
          </p:cNvSpPr>
          <p:nvPr>
            <p:ph type="body" sz="quarter" idx="20"/>
          </p:nvPr>
        </p:nvSpPr>
        <p:spPr>
          <a:xfrm>
            <a:off x="7900744" y="1970089"/>
            <a:ext cx="4102242" cy="3999068"/>
          </a:xfrm>
        </p:spPr>
        <p:txBody>
          <a:bodyPr/>
          <a:lstStyle/>
          <a:p>
            <a:r>
              <a:rPr lang="en-GB" dirty="0"/>
              <a:t>Tools that allow you to write code more efficiently, as well as review code quickly, suggesting ways to resolve bugs.</a:t>
            </a:r>
          </a:p>
          <a:p>
            <a:endParaRPr lang="en-GB" dirty="0"/>
          </a:p>
        </p:txBody>
      </p:sp>
      <p:sp>
        <p:nvSpPr>
          <p:cNvPr id="8" name="Picture Placeholder 7">
            <a:extLst>
              <a:ext uri="{FF2B5EF4-FFF2-40B4-BE49-F238E27FC236}">
                <a16:creationId xmlns:a16="http://schemas.microsoft.com/office/drawing/2014/main" id="{BABF29AE-2EFB-0ABC-9681-B6D1F41D5451}"/>
              </a:ext>
            </a:extLst>
          </p:cNvPr>
          <p:cNvSpPr>
            <a:spLocks noGrp="1"/>
          </p:cNvSpPr>
          <p:nvPr>
            <p:ph type="pic" sz="quarter" idx="34"/>
          </p:nvPr>
        </p:nvSpPr>
        <p:spPr>
          <a:xfrm>
            <a:off x="0" y="222569"/>
            <a:ext cx="7575621" cy="4331221"/>
          </a:xfrm>
        </p:spPr>
      </p:sp>
    </p:spTree>
    <p:extLst>
      <p:ext uri="{BB962C8B-B14F-4D97-AF65-F5344CB8AC3E}">
        <p14:creationId xmlns:p14="http://schemas.microsoft.com/office/powerpoint/2010/main" val="3296511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FBFF3-BCEC-C997-6C6F-3127B12B75E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93FA779-AC7F-2E02-1A65-9D049DA07055}"/>
              </a:ext>
            </a:extLst>
          </p:cNvPr>
          <p:cNvSpPr>
            <a:spLocks noGrp="1"/>
          </p:cNvSpPr>
          <p:nvPr>
            <p:ph type="body" sz="quarter" idx="18"/>
          </p:nvPr>
        </p:nvSpPr>
        <p:spPr>
          <a:xfrm>
            <a:off x="599570" y="4919936"/>
            <a:ext cx="2641469" cy="1049221"/>
          </a:xfrm>
        </p:spPr>
        <p:txBody>
          <a:bodyPr/>
          <a:lstStyle/>
          <a:p>
            <a:r>
              <a:rPr lang="en-US" sz="2800" b="1" dirty="0"/>
              <a:t>Writing</a:t>
            </a:r>
          </a:p>
          <a:p>
            <a:endParaRPr lang="en-GB" b="1" dirty="0"/>
          </a:p>
        </p:txBody>
      </p:sp>
      <p:sp>
        <p:nvSpPr>
          <p:cNvPr id="5" name="Text Placeholder 4">
            <a:extLst>
              <a:ext uri="{FF2B5EF4-FFF2-40B4-BE49-F238E27FC236}">
                <a16:creationId xmlns:a16="http://schemas.microsoft.com/office/drawing/2014/main" id="{E9EAB1DA-EFE3-65E4-E7E4-4AC289EEB2A4}"/>
              </a:ext>
            </a:extLst>
          </p:cNvPr>
          <p:cNvSpPr>
            <a:spLocks noGrp="1"/>
          </p:cNvSpPr>
          <p:nvPr>
            <p:ph type="body" sz="quarter" idx="20"/>
          </p:nvPr>
        </p:nvSpPr>
        <p:spPr>
          <a:xfrm>
            <a:off x="7900744" y="1970089"/>
            <a:ext cx="4102242" cy="3999068"/>
          </a:xfrm>
        </p:spPr>
        <p:txBody>
          <a:bodyPr/>
          <a:lstStyle/>
          <a:p>
            <a:r>
              <a:rPr lang="en-GB" dirty="0"/>
              <a:t>AI tools allows you to plan, draft and review written work.</a:t>
            </a:r>
          </a:p>
          <a:p>
            <a:endParaRPr lang="en-GB" dirty="0"/>
          </a:p>
        </p:txBody>
      </p:sp>
      <p:sp>
        <p:nvSpPr>
          <p:cNvPr id="8" name="Picture Placeholder 7">
            <a:extLst>
              <a:ext uri="{FF2B5EF4-FFF2-40B4-BE49-F238E27FC236}">
                <a16:creationId xmlns:a16="http://schemas.microsoft.com/office/drawing/2014/main" id="{AFECE98D-8915-66F1-82F1-CA11B8D4C096}"/>
              </a:ext>
            </a:extLst>
          </p:cNvPr>
          <p:cNvSpPr>
            <a:spLocks noGrp="1"/>
          </p:cNvSpPr>
          <p:nvPr>
            <p:ph type="pic" sz="quarter" idx="34"/>
          </p:nvPr>
        </p:nvSpPr>
        <p:spPr>
          <a:xfrm>
            <a:off x="0" y="222569"/>
            <a:ext cx="7575621" cy="4331221"/>
          </a:xfrm>
        </p:spPr>
      </p:sp>
    </p:spTree>
    <p:extLst>
      <p:ext uri="{BB962C8B-B14F-4D97-AF65-F5344CB8AC3E}">
        <p14:creationId xmlns:p14="http://schemas.microsoft.com/office/powerpoint/2010/main" val="3488640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83E57-F0C0-D370-5957-BF1D92D815F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6A0EA43-15AC-27ED-715F-7079068710E1}"/>
              </a:ext>
            </a:extLst>
          </p:cNvPr>
          <p:cNvSpPr>
            <a:spLocks noGrp="1"/>
          </p:cNvSpPr>
          <p:nvPr>
            <p:ph type="body" sz="quarter" idx="18"/>
          </p:nvPr>
        </p:nvSpPr>
        <p:spPr>
          <a:xfrm>
            <a:off x="599570" y="4919936"/>
            <a:ext cx="2641469" cy="1049221"/>
          </a:xfrm>
        </p:spPr>
        <p:txBody>
          <a:bodyPr/>
          <a:lstStyle/>
          <a:p>
            <a:r>
              <a:rPr lang="en-US" sz="2800" b="1" dirty="0"/>
              <a:t>Customer service</a:t>
            </a:r>
          </a:p>
          <a:p>
            <a:endParaRPr lang="en-GB" b="1" dirty="0"/>
          </a:p>
        </p:txBody>
      </p:sp>
      <p:sp>
        <p:nvSpPr>
          <p:cNvPr id="5" name="Text Placeholder 4">
            <a:extLst>
              <a:ext uri="{FF2B5EF4-FFF2-40B4-BE49-F238E27FC236}">
                <a16:creationId xmlns:a16="http://schemas.microsoft.com/office/drawing/2014/main" id="{E7902A58-ED9B-1DF7-8841-24EE88108199}"/>
              </a:ext>
            </a:extLst>
          </p:cNvPr>
          <p:cNvSpPr>
            <a:spLocks noGrp="1"/>
          </p:cNvSpPr>
          <p:nvPr>
            <p:ph type="body" sz="quarter" idx="20"/>
          </p:nvPr>
        </p:nvSpPr>
        <p:spPr>
          <a:xfrm>
            <a:off x="7900744" y="1970089"/>
            <a:ext cx="4102242" cy="3999068"/>
          </a:xfrm>
        </p:spPr>
        <p:txBody>
          <a:bodyPr/>
          <a:lstStyle/>
          <a:p>
            <a:r>
              <a:rPr lang="en-GB" dirty="0"/>
              <a:t>Chatbots, </a:t>
            </a:r>
            <a:r>
              <a:rPr lang="en-GB" dirty="0" err="1"/>
              <a:t>Voicebots</a:t>
            </a:r>
            <a:r>
              <a:rPr lang="en-GB" dirty="0"/>
              <a:t> and virtual assistants allow you to reduce response time and answer quickly to frequently asked questions.</a:t>
            </a:r>
          </a:p>
          <a:p>
            <a:endParaRPr lang="en-GB" dirty="0"/>
          </a:p>
        </p:txBody>
      </p:sp>
      <p:sp>
        <p:nvSpPr>
          <p:cNvPr id="8" name="Picture Placeholder 7">
            <a:extLst>
              <a:ext uri="{FF2B5EF4-FFF2-40B4-BE49-F238E27FC236}">
                <a16:creationId xmlns:a16="http://schemas.microsoft.com/office/drawing/2014/main" id="{ACB5F54B-307B-7F19-098B-737E4A2E8CEA}"/>
              </a:ext>
            </a:extLst>
          </p:cNvPr>
          <p:cNvSpPr>
            <a:spLocks noGrp="1"/>
          </p:cNvSpPr>
          <p:nvPr>
            <p:ph type="pic" sz="quarter" idx="34"/>
          </p:nvPr>
        </p:nvSpPr>
        <p:spPr>
          <a:xfrm>
            <a:off x="0" y="222569"/>
            <a:ext cx="7575621" cy="4331221"/>
          </a:xfrm>
        </p:spPr>
      </p:sp>
    </p:spTree>
    <p:extLst>
      <p:ext uri="{BB962C8B-B14F-4D97-AF65-F5344CB8AC3E}">
        <p14:creationId xmlns:p14="http://schemas.microsoft.com/office/powerpoint/2010/main" val="2181471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79F665-E95E-0A08-EC64-5CC6956F52B7}"/>
              </a:ext>
            </a:extLst>
          </p:cNvPr>
          <p:cNvSpPr>
            <a:spLocks noGrp="1"/>
          </p:cNvSpPr>
          <p:nvPr>
            <p:ph type="body" sz="quarter" idx="13"/>
          </p:nvPr>
        </p:nvSpPr>
        <p:spPr/>
        <p:txBody>
          <a:bodyPr/>
          <a:lstStyle/>
          <a:p>
            <a:r>
              <a:rPr lang="en-GB" sz="2400" b="1" i="0" dirty="0">
                <a:latin typeface="Calibri" panose="020F0502020204030204" pitchFamily="34" charset="0"/>
                <a:cs typeface="Calibri" panose="020F0502020204030204" pitchFamily="34" charset="0"/>
              </a:rPr>
              <a:t>Let’s share</a:t>
            </a:r>
          </a:p>
          <a:p>
            <a:endParaRPr lang="en-GB" sz="2400" b="1" i="0" dirty="0">
              <a:latin typeface="Calibri" panose="020F0502020204030204" pitchFamily="34" charset="0"/>
              <a:cs typeface="Calibri" panose="020F0502020204030204" pitchFamily="34" charset="0"/>
            </a:endParaRPr>
          </a:p>
          <a:p>
            <a:r>
              <a:rPr lang="en-GB" sz="2400" b="1" i="0" dirty="0">
                <a:latin typeface="Calibri" panose="020F0502020204030204" pitchFamily="34" charset="0"/>
                <a:cs typeface="Calibri" panose="020F0502020204030204" pitchFamily="34" charset="0"/>
              </a:rPr>
              <a:t>Which industry excites </a:t>
            </a:r>
            <a:br>
              <a:rPr lang="en-GB" sz="2400" b="1" i="0" dirty="0">
                <a:latin typeface="Calibri" panose="020F0502020204030204" pitchFamily="34" charset="0"/>
                <a:cs typeface="Calibri" panose="020F0502020204030204" pitchFamily="34" charset="0"/>
              </a:rPr>
            </a:br>
            <a:r>
              <a:rPr lang="en-GB" sz="2400" b="1" i="0" dirty="0">
                <a:latin typeface="Calibri" panose="020F0502020204030204" pitchFamily="34" charset="0"/>
                <a:cs typeface="Calibri" panose="020F0502020204030204" pitchFamily="34" charset="0"/>
              </a:rPr>
              <a:t>you the most and why?</a:t>
            </a:r>
          </a:p>
          <a:p>
            <a:endParaRPr lang="en-GB" dirty="0"/>
          </a:p>
        </p:txBody>
      </p:sp>
      <p:pic>
        <p:nvPicPr>
          <p:cNvPr id="5" name="Picture Placeholder 4">
            <a:extLst>
              <a:ext uri="{FF2B5EF4-FFF2-40B4-BE49-F238E27FC236}">
                <a16:creationId xmlns:a16="http://schemas.microsoft.com/office/drawing/2014/main" id="{6CB517DB-46F3-54AF-97AD-CBCEB45DC0BD}"/>
              </a:ext>
            </a:extLst>
          </p:cNvPr>
          <p:cNvPicPr>
            <a:picLocks noGrp="1" noChangeAspect="1"/>
          </p:cNvPicPr>
          <p:nvPr>
            <p:ph type="pic" sz="quarter" idx="19"/>
          </p:nvPr>
        </p:nvPicPr>
        <p:blipFill>
          <a:blip r:embed="rId2"/>
          <a:srcRect l="2815" r="2815"/>
          <a:stretch>
            <a:fillRect/>
          </a:stretch>
        </p:blipFill>
        <p:spPr/>
      </p:pic>
    </p:spTree>
    <p:extLst>
      <p:ext uri="{BB962C8B-B14F-4D97-AF65-F5344CB8AC3E}">
        <p14:creationId xmlns:p14="http://schemas.microsoft.com/office/powerpoint/2010/main" val="3509460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4"/>
          <p:cNvSpPr txBox="1">
            <a:spLocks noGrp="1"/>
          </p:cNvSpPr>
          <p:nvPr>
            <p:ph type="body" idx="1"/>
          </p:nvPr>
        </p:nvSpPr>
        <p:spPr>
          <a:xfrm>
            <a:off x="675025" y="3392025"/>
            <a:ext cx="308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Font typeface="Arial"/>
              <a:buNone/>
            </a:pPr>
            <a:r>
              <a:rPr lang="en-US" sz="2500" b="1"/>
              <a:t>Activity</a:t>
            </a:r>
            <a:endParaRPr sz="2500" b="1"/>
          </a:p>
          <a:p>
            <a:pPr marL="0" lvl="0" indent="0" algn="l" rtl="0">
              <a:lnSpc>
                <a:spcPct val="90000"/>
              </a:lnSpc>
              <a:spcBef>
                <a:spcPts val="0"/>
              </a:spcBef>
              <a:spcAft>
                <a:spcPts val="0"/>
              </a:spcAft>
              <a:buClr>
                <a:schemeClr val="lt1"/>
              </a:buClr>
              <a:buSzPts val="2800"/>
              <a:buNone/>
            </a:pPr>
            <a:endParaRPr sz="1700"/>
          </a:p>
        </p:txBody>
      </p:sp>
      <p:sp>
        <p:nvSpPr>
          <p:cNvPr id="382" name="Google Shape;382;p14"/>
          <p:cNvSpPr txBox="1">
            <a:spLocks noGrp="1"/>
          </p:cNvSpPr>
          <p:nvPr>
            <p:ph type="body" idx="2"/>
          </p:nvPr>
        </p:nvSpPr>
        <p:spPr>
          <a:xfrm>
            <a:off x="691820" y="2457107"/>
            <a:ext cx="1197303" cy="38556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4400"/>
              <a:buNone/>
            </a:pPr>
            <a:r>
              <a:rPr lang="en-US"/>
              <a:t>01</a:t>
            </a:r>
            <a:endParaRPr/>
          </a:p>
        </p:txBody>
      </p:sp>
      <p:sp>
        <p:nvSpPr>
          <p:cNvPr id="383" name="Google Shape;383;p14"/>
          <p:cNvSpPr txBox="1">
            <a:spLocks noGrp="1"/>
          </p:cNvSpPr>
          <p:nvPr>
            <p:ph type="body" idx="4"/>
          </p:nvPr>
        </p:nvSpPr>
        <p:spPr>
          <a:xfrm>
            <a:off x="4594475" y="2239600"/>
            <a:ext cx="3083100" cy="207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a:t>Let’s watch a short interview with a woman in an AI-related role and discuss the skills she uses daily.</a:t>
            </a:r>
            <a:endParaRPr/>
          </a:p>
          <a:p>
            <a:pPr marL="228600" lvl="0" indent="-228600" algn="l" rtl="0">
              <a:lnSpc>
                <a:spcPct val="90000"/>
              </a:lnSpc>
              <a:spcBef>
                <a:spcPts val="1000"/>
              </a:spcBef>
              <a:spcAft>
                <a:spcPts val="0"/>
              </a:spcAft>
              <a:buClr>
                <a:srgbClr val="282666"/>
              </a:buClr>
              <a:buSzPts val="2400"/>
              <a:buNone/>
            </a:pPr>
            <a:endParaRPr/>
          </a:p>
        </p:txBody>
      </p:sp>
      <p:sp>
        <p:nvSpPr>
          <p:cNvPr id="384" name="Google Shape;384;p14"/>
          <p:cNvSpPr txBox="1">
            <a:spLocks noGrp="1"/>
          </p:cNvSpPr>
          <p:nvPr>
            <p:ph type="body" idx="5"/>
          </p:nvPr>
        </p:nvSpPr>
        <p:spPr>
          <a:xfrm>
            <a:off x="4594474" y="761600"/>
            <a:ext cx="5833200" cy="803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653795"/>
              </a:buClr>
              <a:buSzPts val="3600"/>
              <a:buFont typeface="Arial"/>
              <a:buNone/>
            </a:pPr>
            <a:r>
              <a:rPr lang="en-US">
                <a:solidFill>
                  <a:srgbClr val="282666"/>
                </a:solidFill>
              </a:rPr>
              <a:t>Line Noergaard</a:t>
            </a:r>
            <a:endParaRPr>
              <a:solidFill>
                <a:srgbClr val="282666"/>
              </a:solidFill>
            </a:endParaRPr>
          </a:p>
          <a:p>
            <a:pPr marL="0" lvl="0" indent="0" algn="l" rtl="0">
              <a:lnSpc>
                <a:spcPct val="115000"/>
              </a:lnSpc>
              <a:spcBef>
                <a:spcPts val="0"/>
              </a:spcBef>
              <a:spcAft>
                <a:spcPts val="0"/>
              </a:spcAft>
              <a:buSzPts val="3600"/>
              <a:buNone/>
            </a:pPr>
            <a:r>
              <a:rPr lang="en-US" sz="2400" b="0">
                <a:solidFill>
                  <a:srgbClr val="282666"/>
                </a:solidFill>
              </a:rPr>
              <a:t>Manager in NewTech, KPMG, Denmark</a:t>
            </a:r>
            <a:endParaRPr sz="2400" b="0">
              <a:solidFill>
                <a:srgbClr val="282666"/>
              </a:solidFill>
            </a:endParaRPr>
          </a:p>
          <a:p>
            <a:pPr marL="0" lvl="0" indent="0" algn="l" rtl="0">
              <a:lnSpc>
                <a:spcPct val="90000"/>
              </a:lnSpc>
              <a:spcBef>
                <a:spcPts val="0"/>
              </a:spcBef>
              <a:spcAft>
                <a:spcPts val="0"/>
              </a:spcAft>
              <a:buClr>
                <a:srgbClr val="653795"/>
              </a:buClr>
              <a:buSzPts val="3600"/>
              <a:buNone/>
            </a:pPr>
            <a:endParaRPr sz="2400" b="0">
              <a:solidFill>
                <a:srgbClr val="282666"/>
              </a:solidFill>
            </a:endParaRPr>
          </a:p>
        </p:txBody>
      </p:sp>
      <p:pic>
        <p:nvPicPr>
          <p:cNvPr id="385" name="Google Shape;385;p14"/>
          <p:cNvPicPr preferRelativeResize="0"/>
          <p:nvPr/>
        </p:nvPicPr>
        <p:blipFill rotWithShape="1">
          <a:blip r:embed="rId3">
            <a:alphaModFix/>
          </a:blip>
          <a:srcRect l="-18316" t="15973" r="43889" b="11086"/>
          <a:stretch/>
        </p:blipFill>
        <p:spPr>
          <a:xfrm>
            <a:off x="7295875" y="3103030"/>
            <a:ext cx="5342148" cy="3896144"/>
          </a:xfrm>
          <a:prstGeom prst="rect">
            <a:avLst/>
          </a:prstGeom>
          <a:noFill/>
          <a:ln>
            <a:noFill/>
          </a:ln>
        </p:spPr>
      </p:pic>
      <p:pic>
        <p:nvPicPr>
          <p:cNvPr id="386" name="Google Shape;386;p14"/>
          <p:cNvPicPr preferRelativeResize="0"/>
          <p:nvPr/>
        </p:nvPicPr>
        <p:blipFill rotWithShape="1">
          <a:blip r:embed="rId4">
            <a:alphaModFix/>
          </a:blip>
          <a:srcRect/>
          <a:stretch/>
        </p:blipFill>
        <p:spPr>
          <a:xfrm>
            <a:off x="9748401" y="3272777"/>
            <a:ext cx="2889624" cy="2763142"/>
          </a:xfrm>
          <a:prstGeom prst="rect">
            <a:avLst/>
          </a:prstGeom>
          <a:noFill/>
          <a:ln>
            <a:noFill/>
          </a:ln>
        </p:spPr>
      </p:pic>
      <p:sp>
        <p:nvSpPr>
          <p:cNvPr id="387" name="Google Shape;387;p14"/>
          <p:cNvSpPr/>
          <p:nvPr/>
        </p:nvSpPr>
        <p:spPr>
          <a:xfrm>
            <a:off x="8293355" y="2731600"/>
            <a:ext cx="18588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388" name="Google Shape;388;p14"/>
          <p:cNvSpPr txBox="1"/>
          <p:nvPr/>
        </p:nvSpPr>
        <p:spPr>
          <a:xfrm>
            <a:off x="8280078" y="2966701"/>
            <a:ext cx="17907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Watch </a:t>
            </a:r>
            <a:endParaRPr sz="2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it here!</a:t>
            </a:r>
            <a:endParaRPr sz="2400" b="1" i="0" u="none" strike="noStrike" cap="none">
              <a:solidFill>
                <a:schemeClr val="lt1"/>
              </a:solidFill>
              <a:latin typeface="Calibri"/>
              <a:ea typeface="Calibri"/>
              <a:cs typeface="Calibri"/>
              <a:sym typeface="Calibri"/>
            </a:endParaRPr>
          </a:p>
        </p:txBody>
      </p:sp>
      <p:pic>
        <p:nvPicPr>
          <p:cNvPr id="389" name="Google Shape;389;p14"/>
          <p:cNvPicPr preferRelativeResize="0"/>
          <p:nvPr/>
        </p:nvPicPr>
        <p:blipFill rotWithShape="1">
          <a:blip r:embed="rId6">
            <a:alphaModFix/>
          </a:blip>
          <a:srcRect l="17586"/>
          <a:stretch/>
        </p:blipFill>
        <p:spPr>
          <a:xfrm>
            <a:off x="394375" y="-15275"/>
            <a:ext cx="3456265" cy="2357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Why AI?</a:t>
            </a:r>
            <a:endParaRPr dirty="0"/>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in careers</a:t>
            </a:r>
            <a:endParaRPr dirty="0"/>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Stereotypes</a:t>
            </a:r>
            <a:endParaRPr dirty="0"/>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Entrepreneurship and AI</a:t>
            </a:r>
            <a:endParaRPr dirty="0"/>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Recap and key terms</a:t>
            </a:r>
            <a:endParaRPr dirty="0">
              <a:solidFill>
                <a:srgbClr val="282666"/>
              </a:solidFill>
            </a:endParaRPr>
          </a:p>
        </p:txBody>
      </p:sp>
      <p:sp>
        <p:nvSpPr>
          <p:cNvPr id="262" name="Google Shape;262;p6"/>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a:t>Module overview</a:t>
            </a:r>
            <a:endParaRPr dirty="0"/>
          </a:p>
        </p:txBody>
      </p:sp>
      <p:sp>
        <p:nvSpPr>
          <p:cNvPr id="2" name="Google Shape;252;p6">
            <a:extLst>
              <a:ext uri="{FF2B5EF4-FFF2-40B4-BE49-F238E27FC236}">
                <a16:creationId xmlns:a16="http://schemas.microsoft.com/office/drawing/2014/main" id="{FC6656B9-8DC0-9152-B81A-D8C591B54C4E}"/>
              </a:ext>
            </a:extLst>
          </p:cNvPr>
          <p:cNvSpPr txBox="1">
            <a:spLocks/>
          </p:cNvSpPr>
          <p:nvPr/>
        </p:nvSpPr>
        <p:spPr>
          <a:xfrm>
            <a:off x="864119" y="1682749"/>
            <a:ext cx="4608000" cy="22940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pPr>
            <a:r>
              <a:rPr lang="en-GB" dirty="0">
                <a:solidFill>
                  <a:schemeClr val="bg1"/>
                </a:solidFill>
              </a:rPr>
              <a:t>To provide you all with </a:t>
            </a:r>
          </a:p>
          <a:p>
            <a:pPr marL="0" indent="0">
              <a:lnSpc>
                <a:spcPct val="100000"/>
              </a:lnSpc>
              <a:spcBef>
                <a:spcPts val="0"/>
              </a:spcBef>
            </a:pPr>
            <a:r>
              <a:rPr lang="en-GB" dirty="0">
                <a:solidFill>
                  <a:schemeClr val="bg1"/>
                </a:solidFill>
              </a:rPr>
              <a:t>a comprehensive understanding of how Artificial Intelligence (AI) is reshaping the job market and give you tools and inspirations to leverage AI for personal and professional success.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1EC2D06D-637D-8DB1-9C05-BA026A1B38DC}"/>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E4BBE662-158E-1957-7867-6882FFEA6212}"/>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err="1"/>
              <a:t>Sterotypes</a:t>
            </a:r>
            <a:endParaRPr lang="en-US" dirty="0"/>
          </a:p>
        </p:txBody>
      </p:sp>
      <p:sp>
        <p:nvSpPr>
          <p:cNvPr id="268" name="Google Shape;268;p7">
            <a:extLst>
              <a:ext uri="{FF2B5EF4-FFF2-40B4-BE49-F238E27FC236}">
                <a16:creationId xmlns:a16="http://schemas.microsoft.com/office/drawing/2014/main" id="{6EF46EF3-02B0-003B-8DC6-2A10B4E9A5C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03</a:t>
            </a:r>
            <a:endParaRPr dirty="0"/>
          </a:p>
        </p:txBody>
      </p:sp>
      <p:pic>
        <p:nvPicPr>
          <p:cNvPr id="4" name="Picture Placeholder 7">
            <a:extLst>
              <a:ext uri="{FF2B5EF4-FFF2-40B4-BE49-F238E27FC236}">
                <a16:creationId xmlns:a16="http://schemas.microsoft.com/office/drawing/2014/main" id="{A8AC5262-B0A3-73DF-80FF-DD81242025C4}"/>
              </a:ext>
            </a:extLst>
          </p:cNvPr>
          <p:cNvPicPr>
            <a:picLocks noChangeAspect="1"/>
          </p:cNvPicPr>
          <p:nvPr/>
        </p:nvPicPr>
        <p:blipFill>
          <a:blip r:embed="rId3"/>
          <a:srcRect l="1992" r="1992"/>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67752EF4-2FE0-4CAB-6C95-011547542045}"/>
              </a:ext>
            </a:extLst>
          </p:cNvPr>
          <p:cNvPicPr preferRelativeResize="0"/>
          <p:nvPr/>
        </p:nvPicPr>
        <p:blipFill rotWithShape="1">
          <a:blip r:embed="rId4">
            <a:alphaModFix/>
          </a:blip>
          <a:srcRect r="69230"/>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2709300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3"/>
          <p:cNvSpPr txBox="1">
            <a:spLocks noGrp="1"/>
          </p:cNvSpPr>
          <p:nvPr>
            <p:ph type="body" idx="1"/>
          </p:nvPr>
        </p:nvSpPr>
        <p:spPr>
          <a:xfrm>
            <a:off x="788651" y="2781150"/>
            <a:ext cx="7609200" cy="38499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0"/>
              </a:spcBef>
              <a:spcAft>
                <a:spcPts val="0"/>
              </a:spcAft>
              <a:buSzPts val="2400"/>
              <a:buChar char="●"/>
            </a:pPr>
            <a:r>
              <a:rPr lang="en-US"/>
              <a:t>For many years, technology fields like AI were seen as "for boys" because of cultural stereotypes and a lack of visible female role models;</a:t>
            </a:r>
            <a:endParaRPr/>
          </a:p>
          <a:p>
            <a:pPr marL="457200" lvl="0" indent="-381000" algn="l" rtl="0">
              <a:lnSpc>
                <a:spcPct val="90000"/>
              </a:lnSpc>
              <a:spcBef>
                <a:spcPts val="0"/>
              </a:spcBef>
              <a:spcAft>
                <a:spcPts val="0"/>
              </a:spcAft>
              <a:buSzPts val="2400"/>
              <a:buChar char="●"/>
            </a:pPr>
            <a:r>
              <a:rPr lang="en-US"/>
              <a:t>These stereotypes suggest that: Girls aren’t good at math, science, or coding;</a:t>
            </a:r>
            <a:endParaRPr/>
          </a:p>
          <a:p>
            <a:pPr marL="457200" lvl="0" indent="-381000" algn="l" rtl="0">
              <a:lnSpc>
                <a:spcPct val="90000"/>
              </a:lnSpc>
              <a:spcBef>
                <a:spcPts val="0"/>
              </a:spcBef>
              <a:spcAft>
                <a:spcPts val="0"/>
              </a:spcAft>
              <a:buSzPts val="2400"/>
              <a:buChar char="●"/>
            </a:pPr>
            <a:r>
              <a:rPr lang="en-US"/>
              <a:t>Tech jobs are boring or don’t fit with creative or social interests.</a:t>
            </a:r>
            <a:endParaRPr/>
          </a:p>
        </p:txBody>
      </p:sp>
      <p:sp>
        <p:nvSpPr>
          <p:cNvPr id="403" name="Google Shape;403;p13"/>
          <p:cNvSpPr txBox="1">
            <a:spLocks noGrp="1"/>
          </p:cNvSpPr>
          <p:nvPr>
            <p:ph type="body" idx="2"/>
          </p:nvPr>
        </p:nvSpPr>
        <p:spPr>
          <a:xfrm>
            <a:off x="788656" y="149705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Breaking stereotypes</a:t>
            </a:r>
            <a:endParaRPr/>
          </a:p>
        </p:txBody>
      </p:sp>
      <p:pic>
        <p:nvPicPr>
          <p:cNvPr id="404" name="Google Shape;404;p13" descr="iPhone6_mockup_front_white.png"/>
          <p:cNvPicPr preferRelativeResize="0"/>
          <p:nvPr/>
        </p:nvPicPr>
        <p:blipFill rotWithShape="1">
          <a:blip r:embed="rId3">
            <a:alphaModFix/>
          </a:blip>
          <a:srcRect/>
          <a:stretch/>
        </p:blipFill>
        <p:spPr>
          <a:xfrm>
            <a:off x="8097746" y="226918"/>
            <a:ext cx="4094254" cy="6404164"/>
          </a:xfrm>
          <a:prstGeom prst="rect">
            <a:avLst/>
          </a:prstGeom>
          <a:noFill/>
          <a:ln>
            <a:noFill/>
          </a:ln>
        </p:spPr>
      </p:pic>
      <p:sp>
        <p:nvSpPr>
          <p:cNvPr id="405" name="Google Shape;405;p13"/>
          <p:cNvSpPr/>
          <p:nvPr/>
        </p:nvSpPr>
        <p:spPr>
          <a:xfrm>
            <a:off x="8860972" y="1153887"/>
            <a:ext cx="2530200" cy="4441500"/>
          </a:xfrm>
          <a:prstGeom prst="rect">
            <a:avLst/>
          </a:prstGeom>
          <a:blipFill rotWithShape="1">
            <a:blip r:embed="rId4">
              <a:alphaModFix/>
            </a:blip>
            <a:stretch>
              <a:fillRect l="-81663" r="-81647"/>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5744DD-CBD2-535B-0809-841252B09AA3}"/>
              </a:ext>
            </a:extLst>
          </p:cNvPr>
          <p:cNvSpPr>
            <a:spLocks noGrp="1"/>
          </p:cNvSpPr>
          <p:nvPr>
            <p:ph type="body" sz="quarter" idx="13"/>
          </p:nvPr>
        </p:nvSpPr>
        <p:spPr>
          <a:xfrm>
            <a:off x="839787" y="467280"/>
            <a:ext cx="4386359" cy="3808175"/>
          </a:xfrm>
        </p:spPr>
        <p:txBody>
          <a:bodyPr>
            <a:normAutofit/>
          </a:bodyPr>
          <a:lstStyle/>
          <a:p>
            <a:r>
              <a:rPr lang="en-GB" sz="2400" i="0" dirty="0">
                <a:latin typeface="Calibri" panose="020F0502020204030204" pitchFamily="34" charset="0"/>
                <a:cs typeface="Calibri" panose="020F0502020204030204" pitchFamily="34" charset="0"/>
              </a:rPr>
              <a:t>AI isn’t just for programmers - it’s for anyone who wants to solve problems, whether they love animals, art, or helping people.</a:t>
            </a:r>
          </a:p>
          <a:p>
            <a:endParaRPr lang="en-GB" sz="2400" i="0" dirty="0">
              <a:latin typeface="Calibri" panose="020F0502020204030204" pitchFamily="34" charset="0"/>
              <a:cs typeface="Calibri" panose="020F0502020204030204" pitchFamily="34" charset="0"/>
            </a:endParaRPr>
          </a:p>
          <a:p>
            <a:r>
              <a:rPr lang="en-GB" sz="2400" i="0" dirty="0">
                <a:latin typeface="Calibri" panose="020F0502020204030204" pitchFamily="34" charset="0"/>
                <a:cs typeface="Calibri" panose="020F0502020204030204" pitchFamily="34" charset="0"/>
              </a:rPr>
              <a:t>AI is a tool that can be used to make the world a better place, and their ideas and creativity are essential to shaping the future.</a:t>
            </a:r>
          </a:p>
          <a:p>
            <a:endParaRPr lang="en-GB" dirty="0"/>
          </a:p>
        </p:txBody>
      </p:sp>
      <p:pic>
        <p:nvPicPr>
          <p:cNvPr id="5" name="Picture Placeholder 4">
            <a:extLst>
              <a:ext uri="{FF2B5EF4-FFF2-40B4-BE49-F238E27FC236}">
                <a16:creationId xmlns:a16="http://schemas.microsoft.com/office/drawing/2014/main" id="{BE6DCFEB-B973-F3DD-26F4-D4499CB2FF23}"/>
              </a:ext>
            </a:extLst>
          </p:cNvPr>
          <p:cNvPicPr>
            <a:picLocks noGrp="1" noChangeAspect="1"/>
          </p:cNvPicPr>
          <p:nvPr>
            <p:ph type="pic" sz="quarter" idx="41"/>
          </p:nvPr>
        </p:nvPicPr>
        <p:blipFill>
          <a:blip r:embed="rId2"/>
          <a:srcRect l="4400" r="4400"/>
          <a:stretch>
            <a:fillRect/>
          </a:stretch>
        </p:blipFill>
        <p:spPr>
          <a:xfrm>
            <a:off x="4613275" y="1930400"/>
            <a:ext cx="6738938" cy="4927600"/>
          </a:xfrm>
        </p:spPr>
      </p:pic>
    </p:spTree>
    <p:extLst>
      <p:ext uri="{BB962C8B-B14F-4D97-AF65-F5344CB8AC3E}">
        <p14:creationId xmlns:p14="http://schemas.microsoft.com/office/powerpoint/2010/main" val="152303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A27B82B-2A07-D4EA-2A49-C5FE75603E52}"/>
              </a:ext>
            </a:extLst>
          </p:cNvPr>
          <p:cNvPicPr>
            <a:picLocks noGrp="1" noChangeAspect="1"/>
          </p:cNvPicPr>
          <p:nvPr>
            <p:ph type="pic" sz="quarter" idx="40"/>
          </p:nvPr>
        </p:nvPicPr>
        <p:blipFill>
          <a:blip r:embed="rId2"/>
          <a:srcRect t="2917" b="2917"/>
          <a:stretch>
            <a:fillRect/>
          </a:stretch>
        </p:blipFill>
        <p:spPr/>
      </p:pic>
      <p:sp>
        <p:nvSpPr>
          <p:cNvPr id="3" name="Text Placeholder 2">
            <a:extLst>
              <a:ext uri="{FF2B5EF4-FFF2-40B4-BE49-F238E27FC236}">
                <a16:creationId xmlns:a16="http://schemas.microsoft.com/office/drawing/2014/main" id="{AF407690-F605-12CE-5FAF-BB5EFDD58472}"/>
              </a:ext>
            </a:extLst>
          </p:cNvPr>
          <p:cNvSpPr>
            <a:spLocks noGrp="1"/>
          </p:cNvSpPr>
          <p:nvPr>
            <p:ph type="body" sz="quarter" idx="13"/>
          </p:nvPr>
        </p:nvSpPr>
        <p:spPr/>
        <p:txBody>
          <a:bodyPr/>
          <a:lstStyle/>
          <a:p>
            <a:r>
              <a:rPr lang="en-GB" sz="2800" b="1" dirty="0">
                <a:latin typeface="Calibri" panose="020F0502020204030204" pitchFamily="34" charset="0"/>
                <a:cs typeface="Calibri" panose="020F0502020204030204" pitchFamily="34" charset="0"/>
              </a:rPr>
              <a:t>You Belong Here!</a:t>
            </a:r>
          </a:p>
          <a:p>
            <a:endParaRPr lang="en-GB" dirty="0"/>
          </a:p>
        </p:txBody>
      </p:sp>
      <p:sp>
        <p:nvSpPr>
          <p:cNvPr id="6" name="Google Shape;419;p19">
            <a:extLst>
              <a:ext uri="{FF2B5EF4-FFF2-40B4-BE49-F238E27FC236}">
                <a16:creationId xmlns:a16="http://schemas.microsoft.com/office/drawing/2014/main" id="{96EC0523-DAC6-7865-2B8C-0816704355D9}"/>
              </a:ext>
            </a:extLst>
          </p:cNvPr>
          <p:cNvSpPr txBox="1"/>
          <p:nvPr/>
        </p:nvSpPr>
        <p:spPr>
          <a:xfrm>
            <a:off x="8559300" y="4030725"/>
            <a:ext cx="2870700" cy="203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dirty="0">
                <a:solidFill>
                  <a:srgbClr val="282666"/>
                </a:solidFill>
                <a:latin typeface="Calibri"/>
                <a:ea typeface="Calibri"/>
                <a:cs typeface="Calibri"/>
                <a:sym typeface="Calibri"/>
              </a:rPr>
              <a:t>Your unique perspective as a girl can bring fresh ideas to the table... </a:t>
            </a:r>
            <a:endParaRPr sz="2400" b="0" i="0" u="none" strike="noStrike" cap="none" dirty="0">
              <a:solidFill>
                <a:srgbClr val="282666"/>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400"/>
              <a:buFont typeface="Arial"/>
              <a:buNone/>
            </a:pPr>
            <a:r>
              <a:rPr lang="en-US" sz="2400" b="1" i="0" u="none" strike="noStrike" cap="none" dirty="0">
                <a:solidFill>
                  <a:srgbClr val="282666"/>
                </a:solidFill>
                <a:latin typeface="Calibri"/>
                <a:ea typeface="Calibri"/>
                <a:cs typeface="Calibri"/>
                <a:sym typeface="Calibri"/>
              </a:rPr>
              <a:t>AI needs YOU!</a:t>
            </a:r>
            <a:endParaRPr sz="2400" b="1" i="0" u="none" strike="noStrike" cap="none"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4283956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327d5f467c9_0_89"/>
          <p:cNvSpPr txBox="1">
            <a:spLocks noGrp="1"/>
          </p:cNvSpPr>
          <p:nvPr>
            <p:ph type="body" idx="1"/>
          </p:nvPr>
        </p:nvSpPr>
        <p:spPr>
          <a:xfrm>
            <a:off x="798375" y="2382225"/>
            <a:ext cx="5279700" cy="2466300"/>
          </a:xfrm>
          <a:prstGeom prst="rect">
            <a:avLst/>
          </a:prstGeom>
          <a:noFill/>
          <a:ln>
            <a:noFill/>
          </a:ln>
        </p:spPr>
        <p:txBody>
          <a:bodyPr spcFirstLastPara="1" wrap="square" lIns="0" tIns="45700" rIns="91425" bIns="45700" anchor="t" anchorCtr="0">
            <a:noAutofit/>
          </a:bodyPr>
          <a:lstStyle/>
          <a:p>
            <a:pPr marL="57150" lvl="0" indent="0" algn="l" rtl="0">
              <a:lnSpc>
                <a:spcPct val="90000"/>
              </a:lnSpc>
              <a:spcBef>
                <a:spcPts val="0"/>
              </a:spcBef>
              <a:spcAft>
                <a:spcPts val="0"/>
              </a:spcAft>
              <a:buClr>
                <a:srgbClr val="282666"/>
              </a:buClr>
              <a:buSzPts val="2400"/>
              <a:buNone/>
            </a:pPr>
            <a:r>
              <a:rPr lang="en-US"/>
              <a:t>If a group of only men designs a voice assistant, they might forget to include features that women could find useful.</a:t>
            </a:r>
            <a:endParaRPr/>
          </a:p>
          <a:p>
            <a:pPr marL="57150" lvl="0" indent="0" algn="l" rtl="0">
              <a:lnSpc>
                <a:spcPct val="90000"/>
              </a:lnSpc>
              <a:spcBef>
                <a:spcPts val="0"/>
              </a:spcBef>
              <a:spcAft>
                <a:spcPts val="0"/>
              </a:spcAft>
              <a:buClr>
                <a:srgbClr val="282666"/>
              </a:buClr>
              <a:buSzPts val="2400"/>
              <a:buNone/>
            </a:pPr>
            <a:endParaRPr/>
          </a:p>
          <a:p>
            <a:pPr marL="57150" lvl="0" indent="0" algn="l" rtl="0">
              <a:lnSpc>
                <a:spcPct val="90000"/>
              </a:lnSpc>
              <a:spcBef>
                <a:spcPts val="0"/>
              </a:spcBef>
              <a:spcAft>
                <a:spcPts val="0"/>
              </a:spcAft>
              <a:buClr>
                <a:srgbClr val="282666"/>
              </a:buClr>
              <a:buSzPts val="2400"/>
              <a:buNone/>
            </a:pPr>
            <a:r>
              <a:rPr lang="en-US"/>
              <a:t>AI systems for hiring have shown </a:t>
            </a:r>
            <a:r>
              <a:rPr lang="en-US" b="1"/>
              <a:t>bias</a:t>
            </a:r>
            <a:r>
              <a:rPr lang="en-US"/>
              <a:t> because they </a:t>
            </a:r>
            <a:r>
              <a:rPr lang="en-US" b="1"/>
              <a:t>were trained using data from mostly male applicants</a:t>
            </a:r>
            <a:r>
              <a:rPr lang="en-US"/>
              <a:t>.</a:t>
            </a:r>
            <a:endParaRPr/>
          </a:p>
        </p:txBody>
      </p:sp>
      <p:sp>
        <p:nvSpPr>
          <p:cNvPr id="425" name="Google Shape;425;g327d5f467c9_0_89"/>
          <p:cNvSpPr txBox="1">
            <a:spLocks noGrp="1"/>
          </p:cNvSpPr>
          <p:nvPr>
            <p:ph type="body" idx="2"/>
          </p:nvPr>
        </p:nvSpPr>
        <p:spPr>
          <a:xfrm>
            <a:off x="798378" y="761600"/>
            <a:ext cx="49605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What happens when </a:t>
            </a:r>
            <a:endParaRPr/>
          </a:p>
          <a:p>
            <a:pPr marL="0" lvl="0" indent="0" algn="l" rtl="0">
              <a:lnSpc>
                <a:spcPct val="90000"/>
              </a:lnSpc>
              <a:spcBef>
                <a:spcPts val="0"/>
              </a:spcBef>
              <a:spcAft>
                <a:spcPts val="0"/>
              </a:spcAft>
              <a:buClr>
                <a:srgbClr val="653795"/>
              </a:buClr>
              <a:buSzPts val="3600"/>
              <a:buNone/>
            </a:pPr>
            <a:r>
              <a:rPr lang="en-US"/>
              <a:t>AI lacks in diversity?</a:t>
            </a:r>
            <a:endParaRPr/>
          </a:p>
          <a:p>
            <a:pPr marL="0" lvl="0" indent="0" algn="l" rtl="0">
              <a:lnSpc>
                <a:spcPct val="90000"/>
              </a:lnSpc>
              <a:spcBef>
                <a:spcPts val="0"/>
              </a:spcBef>
              <a:spcAft>
                <a:spcPts val="0"/>
              </a:spcAft>
              <a:buClr>
                <a:srgbClr val="653795"/>
              </a:buClr>
              <a:buSzPts val="3600"/>
              <a:buNone/>
            </a:pPr>
            <a:endParaRPr/>
          </a:p>
        </p:txBody>
      </p:sp>
      <p:pic>
        <p:nvPicPr>
          <p:cNvPr id="426" name="Google Shape;426;g327d5f467c9_0_89"/>
          <p:cNvPicPr preferRelativeResize="0"/>
          <p:nvPr/>
        </p:nvPicPr>
        <p:blipFill rotWithShape="1">
          <a:blip r:embed="rId3">
            <a:alphaModFix/>
          </a:blip>
          <a:srcRect l="-18313" t="15973" r="29193" b="11086"/>
          <a:stretch/>
        </p:blipFill>
        <p:spPr>
          <a:xfrm>
            <a:off x="4507833" y="631387"/>
            <a:ext cx="7684166" cy="4894769"/>
          </a:xfrm>
          <a:prstGeom prst="rect">
            <a:avLst/>
          </a:prstGeom>
          <a:noFill/>
          <a:ln>
            <a:noFill/>
          </a:ln>
        </p:spPr>
      </p:pic>
      <p:sp>
        <p:nvSpPr>
          <p:cNvPr id="427" name="Google Shape;427;g327d5f467c9_0_89"/>
          <p:cNvSpPr/>
          <p:nvPr/>
        </p:nvSpPr>
        <p:spPr>
          <a:xfrm>
            <a:off x="7454104" y="844629"/>
            <a:ext cx="4737900" cy="3471300"/>
          </a:xfrm>
          <a:prstGeom prst="rect">
            <a:avLst/>
          </a:prstGeom>
          <a:blipFill rotWithShape="1">
            <a:blip r:embed="rId4">
              <a:alphaModFix/>
            </a:blip>
            <a:stretch>
              <a:fillRect l="-4956" r="-4966"/>
            </a:stretch>
          </a:blipFill>
          <a:ln w="12700" cap="flat" cmpd="sng">
            <a:solidFill>
              <a:srgbClr val="032E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7BBC8-BC34-E556-044D-3D56D608AF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B6F73F2-4C72-0435-96C6-20CF66DF757D}"/>
              </a:ext>
            </a:extLst>
          </p:cNvPr>
          <p:cNvSpPr>
            <a:spLocks noGrp="1"/>
          </p:cNvSpPr>
          <p:nvPr>
            <p:ph type="body" sz="quarter" idx="13"/>
          </p:nvPr>
        </p:nvSpPr>
        <p:spPr>
          <a:xfrm>
            <a:off x="839787" y="467280"/>
            <a:ext cx="4386359" cy="3808175"/>
          </a:xfrm>
        </p:spPr>
        <p:txBody>
          <a:bodyPr>
            <a:normAutofit/>
          </a:bodyPr>
          <a:lstStyle/>
          <a:p>
            <a:r>
              <a:rPr lang="en-GB" sz="2400" i="0" dirty="0">
                <a:latin typeface="Calibri" panose="020F0502020204030204" pitchFamily="34" charset="0"/>
                <a:cs typeface="Calibri" panose="020F0502020204030204" pitchFamily="34" charset="0"/>
              </a:rPr>
              <a:t>More voices mean </a:t>
            </a:r>
          </a:p>
          <a:p>
            <a:r>
              <a:rPr lang="en-GB" sz="2400" i="0" dirty="0">
                <a:latin typeface="Calibri" panose="020F0502020204030204" pitchFamily="34" charset="0"/>
                <a:cs typeface="Calibri" panose="020F0502020204030204" pitchFamily="34" charset="0"/>
              </a:rPr>
              <a:t>fewer blind spots. </a:t>
            </a:r>
            <a:br>
              <a:rPr lang="en-GB" sz="2400" i="0" dirty="0">
                <a:latin typeface="Calibri" panose="020F0502020204030204" pitchFamily="34" charset="0"/>
                <a:cs typeface="Calibri" panose="020F0502020204030204" pitchFamily="34" charset="0"/>
              </a:rPr>
            </a:br>
            <a:endParaRPr lang="en-GB" sz="2400" i="0" dirty="0">
              <a:latin typeface="Calibri" panose="020F0502020204030204" pitchFamily="34" charset="0"/>
              <a:cs typeface="Calibri" panose="020F0502020204030204" pitchFamily="34" charset="0"/>
            </a:endParaRPr>
          </a:p>
          <a:p>
            <a:r>
              <a:rPr lang="en-GB" sz="2400" i="0" dirty="0">
                <a:latin typeface="Calibri" panose="020F0502020204030204" pitchFamily="34" charset="0"/>
                <a:cs typeface="Calibri" panose="020F0502020204030204" pitchFamily="34" charset="0"/>
              </a:rPr>
              <a:t>Having women in AI helps create better tools </a:t>
            </a:r>
          </a:p>
          <a:p>
            <a:r>
              <a:rPr lang="en-GB" sz="2400" i="0" dirty="0">
                <a:latin typeface="Calibri" panose="020F0502020204030204" pitchFamily="34" charset="0"/>
                <a:cs typeface="Calibri" panose="020F0502020204030204" pitchFamily="34" charset="0"/>
              </a:rPr>
              <a:t>for women.</a:t>
            </a:r>
          </a:p>
          <a:p>
            <a:endParaRPr lang="en-GB" sz="2400" i="0" dirty="0">
              <a:latin typeface="Calibri" panose="020F0502020204030204" pitchFamily="34" charset="0"/>
              <a:cs typeface="Calibri" panose="020F0502020204030204" pitchFamily="34" charset="0"/>
            </a:endParaRPr>
          </a:p>
          <a:p>
            <a:r>
              <a:rPr lang="en-GB" sz="2400" i="0" dirty="0">
                <a:latin typeface="Calibri" panose="020F0502020204030204" pitchFamily="34" charset="0"/>
                <a:cs typeface="Calibri" panose="020F0502020204030204" pitchFamily="34" charset="0"/>
              </a:rPr>
              <a:t>A diverse team can spot and fix these biases, making the AI fairer for everyone.</a:t>
            </a:r>
          </a:p>
          <a:p>
            <a:endParaRPr lang="en-GB" dirty="0"/>
          </a:p>
        </p:txBody>
      </p:sp>
      <p:pic>
        <p:nvPicPr>
          <p:cNvPr id="5" name="Picture Placeholder 4">
            <a:extLst>
              <a:ext uri="{FF2B5EF4-FFF2-40B4-BE49-F238E27FC236}">
                <a16:creationId xmlns:a16="http://schemas.microsoft.com/office/drawing/2014/main" id="{5243B03F-10D2-9823-904E-CE7EFA088569}"/>
              </a:ext>
            </a:extLst>
          </p:cNvPr>
          <p:cNvPicPr>
            <a:picLocks noGrp="1" noChangeAspect="1"/>
          </p:cNvPicPr>
          <p:nvPr>
            <p:ph type="pic" sz="quarter" idx="41"/>
          </p:nvPr>
        </p:nvPicPr>
        <p:blipFill>
          <a:blip r:embed="rId2"/>
          <a:srcRect l="4447" r="4447"/>
          <a:stretch/>
        </p:blipFill>
        <p:spPr>
          <a:xfrm>
            <a:off x="4613275" y="1930400"/>
            <a:ext cx="6738938" cy="4927600"/>
          </a:xfrm>
        </p:spPr>
      </p:pic>
    </p:spTree>
    <p:extLst>
      <p:ext uri="{BB962C8B-B14F-4D97-AF65-F5344CB8AC3E}">
        <p14:creationId xmlns:p14="http://schemas.microsoft.com/office/powerpoint/2010/main" val="291167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EC4F4-ADCD-55B5-00EA-B9AE343C630E}"/>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8CCC72E-9F5B-410A-652D-05CDDCB09C2A}"/>
              </a:ext>
            </a:extLst>
          </p:cNvPr>
          <p:cNvPicPr>
            <a:picLocks noGrp="1" noChangeAspect="1"/>
          </p:cNvPicPr>
          <p:nvPr>
            <p:ph type="pic" sz="quarter" idx="40"/>
          </p:nvPr>
        </p:nvPicPr>
        <p:blipFill>
          <a:blip r:embed="rId2"/>
          <a:srcRect t="99" b="99"/>
          <a:stretch/>
        </p:blipFill>
        <p:spPr/>
      </p:pic>
      <p:sp>
        <p:nvSpPr>
          <p:cNvPr id="3" name="Text Placeholder 2">
            <a:extLst>
              <a:ext uri="{FF2B5EF4-FFF2-40B4-BE49-F238E27FC236}">
                <a16:creationId xmlns:a16="http://schemas.microsoft.com/office/drawing/2014/main" id="{19B4CE25-571A-B97E-E452-33B7919268FB}"/>
              </a:ext>
            </a:extLst>
          </p:cNvPr>
          <p:cNvSpPr>
            <a:spLocks noGrp="1"/>
          </p:cNvSpPr>
          <p:nvPr>
            <p:ph type="body" sz="quarter" idx="13"/>
          </p:nvPr>
        </p:nvSpPr>
        <p:spPr/>
        <p:txBody>
          <a:bodyPr/>
          <a:lstStyle/>
          <a:p>
            <a:r>
              <a:rPr lang="en-GB" sz="2800" b="1" dirty="0">
                <a:latin typeface="Calibri" panose="020F0502020204030204" pitchFamily="34" charset="0"/>
                <a:cs typeface="Calibri" panose="020F0502020204030204" pitchFamily="34" charset="0"/>
              </a:rPr>
              <a:t>Dream Big</a:t>
            </a:r>
          </a:p>
          <a:p>
            <a:r>
              <a:rPr lang="en-GB" sz="2800" b="1" dirty="0">
                <a:latin typeface="Calibri" panose="020F0502020204030204" pitchFamily="34" charset="0"/>
                <a:cs typeface="Calibri" panose="020F0502020204030204" pitchFamily="34" charset="0"/>
              </a:rPr>
              <a:t>AI for a Better World</a:t>
            </a:r>
          </a:p>
          <a:p>
            <a:endParaRPr lang="en-GB" dirty="0"/>
          </a:p>
        </p:txBody>
      </p:sp>
    </p:spTree>
    <p:extLst>
      <p:ext uri="{BB962C8B-B14F-4D97-AF65-F5344CB8AC3E}">
        <p14:creationId xmlns:p14="http://schemas.microsoft.com/office/powerpoint/2010/main" val="2144720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327d5f467c9_0_20"/>
          <p:cNvSpPr/>
          <p:nvPr/>
        </p:nvSpPr>
        <p:spPr>
          <a:xfrm>
            <a:off x="979941" y="2706702"/>
            <a:ext cx="2572308" cy="2459470"/>
          </a:xfrm>
          <a:custGeom>
            <a:avLst/>
            <a:gdLst/>
            <a:ahLst/>
            <a:cxnLst/>
            <a:rect l="l" t="t" r="r" b="b"/>
            <a:pathLst>
              <a:path w="4425" h="4231" extrusionOk="0">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9525"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47" name="Google Shape;447;g327d5f467c9_0_20"/>
          <p:cNvSpPr/>
          <p:nvPr/>
        </p:nvSpPr>
        <p:spPr>
          <a:xfrm>
            <a:off x="1087655" y="2775948"/>
            <a:ext cx="2572308" cy="2459470"/>
          </a:xfrm>
          <a:custGeom>
            <a:avLst/>
            <a:gdLst/>
            <a:ahLst/>
            <a:cxnLst/>
            <a:rect l="l" t="t" r="r" b="b"/>
            <a:pathLst>
              <a:path w="4425" h="4230" extrusionOk="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9525"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48" name="Google Shape;448;g327d5f467c9_0_20"/>
          <p:cNvSpPr/>
          <p:nvPr/>
        </p:nvSpPr>
        <p:spPr>
          <a:xfrm>
            <a:off x="4536015" y="2095415"/>
            <a:ext cx="2572308" cy="2459470"/>
          </a:xfrm>
          <a:custGeom>
            <a:avLst/>
            <a:gdLst/>
            <a:ahLst/>
            <a:cxnLst/>
            <a:rect l="l" t="t" r="r" b="b"/>
            <a:pathLst>
              <a:path w="4425" h="4230" extrusionOk="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9525"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49" name="Google Shape;449;g327d5f467c9_0_20"/>
          <p:cNvSpPr/>
          <p:nvPr/>
        </p:nvSpPr>
        <p:spPr>
          <a:xfrm>
            <a:off x="4643729" y="2164660"/>
            <a:ext cx="2572308" cy="2459470"/>
          </a:xfrm>
          <a:custGeom>
            <a:avLst/>
            <a:gdLst/>
            <a:ahLst/>
            <a:cxnLst/>
            <a:rect l="l" t="t" r="r" b="b"/>
            <a:pathLst>
              <a:path w="4425" h="4230" extrusionOk="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9525"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50" name="Google Shape;450;g327d5f467c9_0_20"/>
          <p:cNvSpPr/>
          <p:nvPr/>
        </p:nvSpPr>
        <p:spPr>
          <a:xfrm>
            <a:off x="8303815" y="2744377"/>
            <a:ext cx="2572313" cy="2459470"/>
          </a:xfrm>
          <a:custGeom>
            <a:avLst/>
            <a:gdLst/>
            <a:ahLst/>
            <a:cxnLst/>
            <a:rect l="l" t="t" r="r" b="b"/>
            <a:pathLst>
              <a:path w="4424" h="4230" extrusionOk="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9525" cap="flat" cmpd="sng">
            <a:solidFill>
              <a:srgbClr val="282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51" name="Google Shape;451;g327d5f467c9_0_20"/>
          <p:cNvSpPr/>
          <p:nvPr/>
        </p:nvSpPr>
        <p:spPr>
          <a:xfrm>
            <a:off x="8408965" y="2813622"/>
            <a:ext cx="2572313" cy="2459470"/>
          </a:xfrm>
          <a:custGeom>
            <a:avLst/>
            <a:gdLst/>
            <a:ahLst/>
            <a:cxnLst/>
            <a:rect l="l" t="t" r="r" b="b"/>
            <a:pathLst>
              <a:path w="4424" h="4230" extrusionOk="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9525" cap="flat" cmpd="sng">
            <a:solidFill>
              <a:srgbClr val="282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grpSp>
        <p:nvGrpSpPr>
          <p:cNvPr id="452" name="Google Shape;452;g327d5f467c9_0_20"/>
          <p:cNvGrpSpPr/>
          <p:nvPr/>
        </p:nvGrpSpPr>
        <p:grpSpPr>
          <a:xfrm>
            <a:off x="5616834" y="1019110"/>
            <a:ext cx="749201" cy="845429"/>
            <a:chOff x="4643578" y="432838"/>
            <a:chExt cx="1028134" cy="1160188"/>
          </a:xfrm>
        </p:grpSpPr>
        <p:sp>
          <p:nvSpPr>
            <p:cNvPr id="453" name="Google Shape;453;g327d5f467c9_0_2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54" name="Google Shape;454;g327d5f467c9_0_20"/>
            <p:cNvGrpSpPr/>
            <p:nvPr/>
          </p:nvGrpSpPr>
          <p:grpSpPr>
            <a:xfrm>
              <a:off x="4643578" y="432838"/>
              <a:ext cx="1028134" cy="1160188"/>
              <a:chOff x="4643578" y="432838"/>
              <a:chExt cx="1028134" cy="1160188"/>
            </a:xfrm>
          </p:grpSpPr>
          <p:sp>
            <p:nvSpPr>
              <p:cNvPr id="455" name="Google Shape;455;g327d5f467c9_0_2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 name="Google Shape;456;g327d5f467c9_0_2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457" name="Google Shape;457;g327d5f467c9_0_20"/>
          <p:cNvGrpSpPr/>
          <p:nvPr/>
        </p:nvGrpSpPr>
        <p:grpSpPr>
          <a:xfrm>
            <a:off x="9367172" y="1864554"/>
            <a:ext cx="655923" cy="655810"/>
            <a:chOff x="3258209" y="1217582"/>
            <a:chExt cx="4712093" cy="4711281"/>
          </a:xfrm>
        </p:grpSpPr>
        <p:sp>
          <p:nvSpPr>
            <p:cNvPr id="458" name="Google Shape;458;g327d5f467c9_0_2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 name="Google Shape;459;g327d5f467c9_0_2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 name="Google Shape;460;g327d5f467c9_0_2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 name="Google Shape;461;g327d5f467c9_0_2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 name="Google Shape;462;g327d5f467c9_0_2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3" name="Google Shape;463;g327d5f467c9_0_2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4" name="Google Shape;464;g327d5f467c9_0_2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5" name="Google Shape;465;g327d5f467c9_0_2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 name="Google Shape;466;g327d5f467c9_0_2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 name="Google Shape;467;g327d5f467c9_0_2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 name="Google Shape;468;g327d5f467c9_0_2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 name="Google Shape;469;g327d5f467c9_0_2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 name="Google Shape;470;g327d5f467c9_0_2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 name="Google Shape;471;g327d5f467c9_0_2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72" name="Google Shape;472;g327d5f467c9_0_20"/>
          <p:cNvGrpSpPr/>
          <p:nvPr/>
        </p:nvGrpSpPr>
        <p:grpSpPr>
          <a:xfrm>
            <a:off x="2012147" y="1538063"/>
            <a:ext cx="846420" cy="982322"/>
            <a:chOff x="2403525" y="3625384"/>
            <a:chExt cx="853935" cy="991043"/>
          </a:xfrm>
        </p:grpSpPr>
        <p:sp>
          <p:nvSpPr>
            <p:cNvPr id="473" name="Google Shape;473;g327d5f467c9_0_20"/>
            <p:cNvSpPr/>
            <p:nvPr/>
          </p:nvSpPr>
          <p:spPr>
            <a:xfrm>
              <a:off x="2403525" y="3625384"/>
              <a:ext cx="853935" cy="991043"/>
            </a:xfrm>
            <a:custGeom>
              <a:avLst/>
              <a:gdLst/>
              <a:ahLst/>
              <a:cxnLst/>
              <a:rect l="l" t="t" r="r" b="b"/>
              <a:pathLst>
                <a:path w="853935" h="991043" extrusionOk="0">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4" name="Google Shape;474;g327d5f467c9_0_20"/>
            <p:cNvSpPr/>
            <p:nvPr/>
          </p:nvSpPr>
          <p:spPr>
            <a:xfrm>
              <a:off x="2592262" y="4172728"/>
              <a:ext cx="170086" cy="102379"/>
            </a:xfrm>
            <a:custGeom>
              <a:avLst/>
              <a:gdLst/>
              <a:ahLst/>
              <a:cxnLst/>
              <a:rect l="l" t="t" r="r" b="b"/>
              <a:pathLst>
                <a:path w="170086" h="102379" extrusionOk="0">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5" name="Google Shape;475;g327d5f467c9_0_20"/>
            <p:cNvSpPr/>
            <p:nvPr/>
          </p:nvSpPr>
          <p:spPr>
            <a:xfrm>
              <a:off x="2779628" y="4206241"/>
              <a:ext cx="102434" cy="171023"/>
            </a:xfrm>
            <a:custGeom>
              <a:avLst/>
              <a:gdLst/>
              <a:ahLst/>
              <a:cxnLst/>
              <a:rect l="l" t="t" r="r" b="b"/>
              <a:pathLst>
                <a:path w="102434" h="171023" extrusionOk="0">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6" name="Google Shape;476;g327d5f467c9_0_20"/>
            <p:cNvSpPr/>
            <p:nvPr/>
          </p:nvSpPr>
          <p:spPr>
            <a:xfrm>
              <a:off x="2899237" y="4173246"/>
              <a:ext cx="169747" cy="101861"/>
            </a:xfrm>
            <a:custGeom>
              <a:avLst/>
              <a:gdLst/>
              <a:ahLst/>
              <a:cxnLst/>
              <a:rect l="l" t="t" r="r" b="b"/>
              <a:pathLst>
                <a:path w="169747" h="101861" extrusionOk="0">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77" name="Google Shape;477;g327d5f467c9_0_20"/>
          <p:cNvSpPr/>
          <p:nvPr/>
        </p:nvSpPr>
        <p:spPr>
          <a:xfrm>
            <a:off x="1149206" y="2760560"/>
            <a:ext cx="2572311" cy="2459469"/>
          </a:xfrm>
          <a:custGeom>
            <a:avLst/>
            <a:gdLst/>
            <a:ahLst/>
            <a:cxnLst/>
            <a:rect l="l" t="t" r="r" b="b"/>
            <a:pathLst>
              <a:path w="4422" h="4227" extrusionOk="0">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78" name="Google Shape;478;g327d5f467c9_0_20"/>
          <p:cNvSpPr txBox="1"/>
          <p:nvPr/>
        </p:nvSpPr>
        <p:spPr>
          <a:xfrm>
            <a:off x="1252936" y="3554676"/>
            <a:ext cx="226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AI Can </a:t>
            </a:r>
            <a:br>
              <a:rPr lang="en-US" sz="2000" b="1" i="0" u="none" strike="noStrike" cap="none">
                <a:solidFill>
                  <a:schemeClr val="lt1"/>
                </a:solidFill>
                <a:latin typeface="Calibri"/>
                <a:ea typeface="Calibri"/>
                <a:cs typeface="Calibri"/>
                <a:sym typeface="Calibri"/>
              </a:rPr>
            </a:br>
            <a:r>
              <a:rPr lang="en-US" sz="2000" b="1" i="0" u="none" strike="noStrike" cap="none">
                <a:solidFill>
                  <a:schemeClr val="lt1"/>
                </a:solidFill>
                <a:latin typeface="Calibri"/>
                <a:ea typeface="Calibri"/>
                <a:cs typeface="Calibri"/>
                <a:sym typeface="Calibri"/>
              </a:rPr>
              <a:t>Change Lives</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479" name="Google Shape;479;g327d5f467c9_0_20"/>
          <p:cNvSpPr/>
          <p:nvPr/>
        </p:nvSpPr>
        <p:spPr>
          <a:xfrm>
            <a:off x="4705280" y="2149272"/>
            <a:ext cx="2572311" cy="2459469"/>
          </a:xfrm>
          <a:custGeom>
            <a:avLst/>
            <a:gdLst/>
            <a:ahLst/>
            <a:cxnLst/>
            <a:rect l="l" t="t" r="r" b="b"/>
            <a:pathLst>
              <a:path w="4422" h="4227" extrusionOk="0">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80" name="Google Shape;480;g327d5f467c9_0_20"/>
          <p:cNvSpPr/>
          <p:nvPr/>
        </p:nvSpPr>
        <p:spPr>
          <a:xfrm>
            <a:off x="8470516" y="2798234"/>
            <a:ext cx="2572304" cy="2459469"/>
          </a:xfrm>
          <a:custGeom>
            <a:avLst/>
            <a:gdLst/>
            <a:ahLst/>
            <a:cxnLst/>
            <a:rect l="l" t="t" r="r" b="b"/>
            <a:pathLst>
              <a:path w="4421" h="4227" extrusionOk="0">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81" name="Google Shape;481;g327d5f467c9_0_20"/>
          <p:cNvSpPr txBox="1"/>
          <p:nvPr/>
        </p:nvSpPr>
        <p:spPr>
          <a:xfrm>
            <a:off x="8638964" y="3051934"/>
            <a:ext cx="21123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We need to empower YOU to dream about leading these innovations!</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482" name="Google Shape;482;g327d5f467c9_0_20"/>
          <p:cNvSpPr txBox="1"/>
          <p:nvPr/>
        </p:nvSpPr>
        <p:spPr>
          <a:xfrm>
            <a:off x="4839435" y="2520386"/>
            <a:ext cx="22182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AI for good: </a:t>
            </a:r>
            <a:r>
              <a:rPr lang="en-US" sz="2000" b="0" i="0" u="none" strike="noStrike" cap="none">
                <a:solidFill>
                  <a:schemeClr val="lt1"/>
                </a:solidFill>
                <a:latin typeface="Calibri"/>
                <a:ea typeface="Calibri"/>
                <a:cs typeface="Calibri"/>
                <a:sym typeface="Calibri"/>
              </a:rPr>
              <a:t>Projects tackling climate change, education, and healthcare</a:t>
            </a:r>
            <a:endParaRPr sz="20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327e206b9af_0_140"/>
          <p:cNvSpPr txBox="1">
            <a:spLocks noGrp="1"/>
          </p:cNvSpPr>
          <p:nvPr>
            <p:ph type="body" idx="1"/>
          </p:nvPr>
        </p:nvSpPr>
        <p:spPr>
          <a:xfrm>
            <a:off x="675025" y="3392025"/>
            <a:ext cx="308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sz="2500" b="1"/>
              <a:t>Activity</a:t>
            </a:r>
            <a:endParaRPr sz="2500" b="1"/>
          </a:p>
          <a:p>
            <a:pPr marL="0" lvl="0" indent="0" algn="l" rtl="0">
              <a:lnSpc>
                <a:spcPct val="90000"/>
              </a:lnSpc>
              <a:spcBef>
                <a:spcPts val="0"/>
              </a:spcBef>
              <a:spcAft>
                <a:spcPts val="0"/>
              </a:spcAft>
              <a:buClr>
                <a:schemeClr val="lt1"/>
              </a:buClr>
              <a:buSzPts val="2800"/>
              <a:buNone/>
            </a:pPr>
            <a:endParaRPr sz="1700"/>
          </a:p>
        </p:txBody>
      </p:sp>
      <p:sp>
        <p:nvSpPr>
          <p:cNvPr id="488" name="Google Shape;488;g327e206b9af_0_140"/>
          <p:cNvSpPr txBox="1">
            <a:spLocks noGrp="1"/>
          </p:cNvSpPr>
          <p:nvPr>
            <p:ph type="body" idx="2"/>
          </p:nvPr>
        </p:nvSpPr>
        <p:spPr>
          <a:xfrm>
            <a:off x="691820" y="2457107"/>
            <a:ext cx="1197300" cy="385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4400"/>
              <a:buNone/>
            </a:pPr>
            <a:r>
              <a:rPr lang="en-US"/>
              <a:t>02</a:t>
            </a:r>
            <a:endParaRPr/>
          </a:p>
        </p:txBody>
      </p:sp>
      <p:sp>
        <p:nvSpPr>
          <p:cNvPr id="489" name="Google Shape;489;g327e206b9af_0_140"/>
          <p:cNvSpPr txBox="1">
            <a:spLocks noGrp="1"/>
          </p:cNvSpPr>
          <p:nvPr>
            <p:ph type="body" idx="4"/>
          </p:nvPr>
        </p:nvSpPr>
        <p:spPr>
          <a:xfrm>
            <a:off x="4652475" y="3211025"/>
            <a:ext cx="3083100" cy="207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a:t>Let’s watch another interview with a woman in an AI-related role and discuss the skills she uses daily.</a:t>
            </a:r>
            <a:endParaRPr/>
          </a:p>
          <a:p>
            <a:pPr marL="228600" lvl="0" indent="-228600" algn="l" rtl="0">
              <a:lnSpc>
                <a:spcPct val="90000"/>
              </a:lnSpc>
              <a:spcBef>
                <a:spcPts val="1000"/>
              </a:spcBef>
              <a:spcAft>
                <a:spcPts val="0"/>
              </a:spcAft>
              <a:buClr>
                <a:srgbClr val="282666"/>
              </a:buClr>
              <a:buSzPts val="2400"/>
              <a:buNone/>
            </a:pPr>
            <a:endParaRPr/>
          </a:p>
        </p:txBody>
      </p:sp>
      <p:sp>
        <p:nvSpPr>
          <p:cNvPr id="490" name="Google Shape;490;g327e206b9af_0_140"/>
          <p:cNvSpPr txBox="1">
            <a:spLocks noGrp="1"/>
          </p:cNvSpPr>
          <p:nvPr>
            <p:ph type="body" idx="5"/>
          </p:nvPr>
        </p:nvSpPr>
        <p:spPr>
          <a:xfrm>
            <a:off x="4594475" y="761600"/>
            <a:ext cx="6587100" cy="1375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600"/>
              <a:buNone/>
            </a:pPr>
            <a:r>
              <a:rPr lang="en-US">
                <a:solidFill>
                  <a:srgbClr val="282666"/>
                </a:solidFill>
              </a:rPr>
              <a:t>Adebola Olomo Ireland </a:t>
            </a:r>
            <a:r>
              <a:rPr lang="en-US" sz="2400" b="0">
                <a:solidFill>
                  <a:srgbClr val="282666"/>
                </a:solidFill>
              </a:rPr>
              <a:t>(Nigeria)</a:t>
            </a:r>
            <a:endParaRPr sz="2400" b="0">
              <a:solidFill>
                <a:srgbClr val="282666"/>
              </a:solidFill>
            </a:endParaRPr>
          </a:p>
          <a:p>
            <a:pPr marL="0" lvl="0" indent="0" algn="l" rtl="0">
              <a:lnSpc>
                <a:spcPct val="115000"/>
              </a:lnSpc>
              <a:spcBef>
                <a:spcPts val="0"/>
              </a:spcBef>
              <a:spcAft>
                <a:spcPts val="0"/>
              </a:spcAft>
              <a:buSzPts val="3600"/>
              <a:buNone/>
            </a:pPr>
            <a:r>
              <a:rPr lang="en-US" sz="2400" b="0">
                <a:solidFill>
                  <a:srgbClr val="282666"/>
                </a:solidFill>
              </a:rPr>
              <a:t>CEO, Deeferent Marketing Agency, Technology Adoption Consultant | Author, Marketing with AI.</a:t>
            </a:r>
            <a:endParaRPr sz="2400" b="0">
              <a:solidFill>
                <a:srgbClr val="282666"/>
              </a:solidFill>
            </a:endParaRPr>
          </a:p>
          <a:p>
            <a:pPr marL="0" lvl="0" indent="0" algn="l" rtl="0">
              <a:lnSpc>
                <a:spcPct val="90000"/>
              </a:lnSpc>
              <a:spcBef>
                <a:spcPts val="0"/>
              </a:spcBef>
              <a:spcAft>
                <a:spcPts val="0"/>
              </a:spcAft>
              <a:buClr>
                <a:srgbClr val="653795"/>
              </a:buClr>
              <a:buSzPts val="3600"/>
              <a:buNone/>
            </a:pPr>
            <a:endParaRPr sz="2400" b="0">
              <a:solidFill>
                <a:srgbClr val="282666"/>
              </a:solidFill>
            </a:endParaRPr>
          </a:p>
        </p:txBody>
      </p:sp>
      <p:pic>
        <p:nvPicPr>
          <p:cNvPr id="491" name="Google Shape;491;g327e206b9af_0_140"/>
          <p:cNvPicPr preferRelativeResize="0"/>
          <p:nvPr/>
        </p:nvPicPr>
        <p:blipFill rotWithShape="1">
          <a:blip r:embed="rId3">
            <a:alphaModFix/>
          </a:blip>
          <a:srcRect l="-18316" t="15973" r="43889" b="11086"/>
          <a:stretch/>
        </p:blipFill>
        <p:spPr>
          <a:xfrm>
            <a:off x="7295875" y="3103030"/>
            <a:ext cx="5342148" cy="3896144"/>
          </a:xfrm>
          <a:prstGeom prst="rect">
            <a:avLst/>
          </a:prstGeom>
          <a:noFill/>
          <a:ln>
            <a:noFill/>
          </a:ln>
        </p:spPr>
      </p:pic>
      <p:pic>
        <p:nvPicPr>
          <p:cNvPr id="492" name="Google Shape;492;g327e206b9af_0_140"/>
          <p:cNvPicPr preferRelativeResize="0"/>
          <p:nvPr/>
        </p:nvPicPr>
        <p:blipFill rotWithShape="1">
          <a:blip r:embed="rId4">
            <a:alphaModFix/>
          </a:blip>
          <a:srcRect/>
          <a:stretch/>
        </p:blipFill>
        <p:spPr>
          <a:xfrm>
            <a:off x="9748401" y="3272777"/>
            <a:ext cx="2889624" cy="2763142"/>
          </a:xfrm>
          <a:prstGeom prst="rect">
            <a:avLst/>
          </a:prstGeom>
          <a:noFill/>
          <a:ln>
            <a:noFill/>
          </a:ln>
        </p:spPr>
      </p:pic>
      <p:sp>
        <p:nvSpPr>
          <p:cNvPr id="493" name="Google Shape;493;g327e206b9af_0_140"/>
          <p:cNvSpPr/>
          <p:nvPr/>
        </p:nvSpPr>
        <p:spPr>
          <a:xfrm>
            <a:off x="8293355" y="2731600"/>
            <a:ext cx="18588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494" name="Google Shape;494;g327e206b9af_0_140"/>
          <p:cNvSpPr txBox="1"/>
          <p:nvPr/>
        </p:nvSpPr>
        <p:spPr>
          <a:xfrm>
            <a:off x="8280078" y="2966701"/>
            <a:ext cx="17907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Watch </a:t>
            </a:r>
            <a:endParaRPr sz="2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it here!</a:t>
            </a:r>
            <a:endParaRPr sz="2400" b="1" i="0" u="none" strike="noStrike" cap="none">
              <a:solidFill>
                <a:schemeClr val="lt1"/>
              </a:solidFill>
              <a:latin typeface="Calibri"/>
              <a:ea typeface="Calibri"/>
              <a:cs typeface="Calibri"/>
              <a:sym typeface="Calibri"/>
            </a:endParaRPr>
          </a:p>
        </p:txBody>
      </p:sp>
      <p:pic>
        <p:nvPicPr>
          <p:cNvPr id="495" name="Google Shape;495;g327e206b9af_0_140"/>
          <p:cNvPicPr preferRelativeResize="0"/>
          <p:nvPr/>
        </p:nvPicPr>
        <p:blipFill rotWithShape="1">
          <a:blip r:embed="rId6">
            <a:alphaModFix/>
          </a:blip>
          <a:srcRect l="18039"/>
          <a:stretch/>
        </p:blipFill>
        <p:spPr>
          <a:xfrm>
            <a:off x="394374" y="0"/>
            <a:ext cx="3438950" cy="2357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327d5f467c9_0_185"/>
          <p:cNvSpPr/>
          <p:nvPr/>
        </p:nvSpPr>
        <p:spPr>
          <a:xfrm>
            <a:off x="567459" y="2883127"/>
            <a:ext cx="2272735" cy="2740487"/>
          </a:xfrm>
          <a:custGeom>
            <a:avLst/>
            <a:gdLst/>
            <a:ahLst/>
            <a:cxnLst/>
            <a:rect l="l" t="t" r="r" b="b"/>
            <a:pathLst>
              <a:path w="3642" h="4392" extrusionOk="0">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1" name="Google Shape;501;g327d5f467c9_0_185"/>
          <p:cNvSpPr/>
          <p:nvPr/>
        </p:nvSpPr>
        <p:spPr>
          <a:xfrm>
            <a:off x="550950" y="1499125"/>
            <a:ext cx="2305749" cy="1807729"/>
          </a:xfrm>
          <a:custGeom>
            <a:avLst/>
            <a:gdLst/>
            <a:ahLst/>
            <a:cxnLst/>
            <a:rect l="l" t="t" r="r" b="b"/>
            <a:pathLst>
              <a:path w="3694" h="2899" extrusionOk="0">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2" name="Google Shape;502;g327d5f467c9_0_185"/>
          <p:cNvSpPr/>
          <p:nvPr/>
        </p:nvSpPr>
        <p:spPr>
          <a:xfrm>
            <a:off x="3431991" y="1515634"/>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3" name="Google Shape;503;g327d5f467c9_0_185"/>
          <p:cNvSpPr/>
          <p:nvPr/>
        </p:nvSpPr>
        <p:spPr>
          <a:xfrm>
            <a:off x="3415483" y="3829641"/>
            <a:ext cx="2305749" cy="1810485"/>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4" name="Google Shape;504;g327d5f467c9_0_185"/>
          <p:cNvSpPr/>
          <p:nvPr/>
        </p:nvSpPr>
        <p:spPr>
          <a:xfrm>
            <a:off x="6369973" y="2883127"/>
            <a:ext cx="2272731" cy="2740487"/>
          </a:xfrm>
          <a:custGeom>
            <a:avLst/>
            <a:gdLst/>
            <a:ahLst/>
            <a:cxnLst/>
            <a:rect l="l" t="t" r="r" b="b"/>
            <a:pathLst>
              <a:path w="3643" h="4392" extrusionOk="0">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725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5" name="Google Shape;505;g327d5f467c9_0_185"/>
          <p:cNvSpPr/>
          <p:nvPr/>
        </p:nvSpPr>
        <p:spPr>
          <a:xfrm>
            <a:off x="6353464" y="1499125"/>
            <a:ext cx="2305749" cy="1807729"/>
          </a:xfrm>
          <a:custGeom>
            <a:avLst/>
            <a:gdLst/>
            <a:ahLst/>
            <a:cxnLst/>
            <a:rect l="l" t="t" r="r" b="b"/>
            <a:pathLst>
              <a:path w="3694" h="2899" extrusionOk="0">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6" name="Google Shape;506;g327d5f467c9_0_185"/>
          <p:cNvSpPr txBox="1"/>
          <p:nvPr/>
        </p:nvSpPr>
        <p:spPr>
          <a:xfrm>
            <a:off x="894539" y="3715825"/>
            <a:ext cx="16182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Learn </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digital skills</a:t>
            </a:r>
            <a:endParaRPr sz="1700" b="0" i="0" u="none" strike="noStrike" cap="none">
              <a:solidFill>
                <a:schemeClr val="lt1"/>
              </a:solidFill>
              <a:latin typeface="Calibri"/>
              <a:ea typeface="Calibri"/>
              <a:cs typeface="Calibri"/>
              <a:sym typeface="Calibri"/>
            </a:endParaRPr>
          </a:p>
        </p:txBody>
      </p:sp>
      <p:grpSp>
        <p:nvGrpSpPr>
          <p:cNvPr id="507" name="Google Shape;507;g327d5f467c9_0_185"/>
          <p:cNvGrpSpPr/>
          <p:nvPr/>
        </p:nvGrpSpPr>
        <p:grpSpPr>
          <a:xfrm>
            <a:off x="4208804" y="4424960"/>
            <a:ext cx="749201" cy="845429"/>
            <a:chOff x="4643578" y="432838"/>
            <a:chExt cx="1028134" cy="1160188"/>
          </a:xfrm>
        </p:grpSpPr>
        <p:sp>
          <p:nvSpPr>
            <p:cNvPr id="508" name="Google Shape;508;g327d5f467c9_0_185"/>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09" name="Google Shape;509;g327d5f467c9_0_185"/>
            <p:cNvGrpSpPr/>
            <p:nvPr/>
          </p:nvGrpSpPr>
          <p:grpSpPr>
            <a:xfrm>
              <a:off x="4643578" y="432838"/>
              <a:ext cx="1028134" cy="1160188"/>
              <a:chOff x="4643578" y="432838"/>
              <a:chExt cx="1028134" cy="1160188"/>
            </a:xfrm>
          </p:grpSpPr>
          <p:sp>
            <p:nvSpPr>
              <p:cNvPr id="510" name="Google Shape;510;g327d5f467c9_0_185"/>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1" name="Google Shape;511;g327d5f467c9_0_185"/>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512" name="Google Shape;512;g327d5f467c9_0_185"/>
          <p:cNvGrpSpPr/>
          <p:nvPr/>
        </p:nvGrpSpPr>
        <p:grpSpPr>
          <a:xfrm>
            <a:off x="7065573" y="1849412"/>
            <a:ext cx="812364" cy="762243"/>
            <a:chOff x="6615628" y="2116894"/>
            <a:chExt cx="1066935" cy="1001107"/>
          </a:xfrm>
        </p:grpSpPr>
        <p:sp>
          <p:nvSpPr>
            <p:cNvPr id="513" name="Google Shape;513;g327d5f467c9_0_185"/>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4" name="Google Shape;514;g327d5f467c9_0_185"/>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5" name="Google Shape;515;g327d5f467c9_0_185"/>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6" name="Google Shape;516;g327d5f467c9_0_185"/>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7" name="Google Shape;517;g327d5f467c9_0_185"/>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8" name="Google Shape;518;g327d5f467c9_0_185"/>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9" name="Google Shape;519;g327d5f467c9_0_185"/>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0" name="Google Shape;520;g327d5f467c9_0_185"/>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1" name="Google Shape;521;g327d5f467c9_0_185"/>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2" name="Google Shape;522;g327d5f467c9_0_185"/>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3" name="Google Shape;523;g327d5f467c9_0_185"/>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4" name="Google Shape;524;g327d5f467c9_0_185"/>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25" name="Google Shape;525;g327d5f467c9_0_185"/>
          <p:cNvGrpSpPr/>
          <p:nvPr/>
        </p:nvGrpSpPr>
        <p:grpSpPr>
          <a:xfrm>
            <a:off x="1375681" y="1979134"/>
            <a:ext cx="655923" cy="655810"/>
            <a:chOff x="3258209" y="1217582"/>
            <a:chExt cx="4712093" cy="4711281"/>
          </a:xfrm>
        </p:grpSpPr>
        <p:sp>
          <p:nvSpPr>
            <p:cNvPr id="526" name="Google Shape;526;g327d5f467c9_0_185"/>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7" name="Google Shape;527;g327d5f467c9_0_185"/>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8" name="Google Shape;528;g327d5f467c9_0_185"/>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9" name="Google Shape;529;g327d5f467c9_0_185"/>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0" name="Google Shape;530;g327d5f467c9_0_185"/>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1" name="Google Shape;531;g327d5f467c9_0_185"/>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2" name="Google Shape;532;g327d5f467c9_0_185"/>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3" name="Google Shape;533;g327d5f467c9_0_185"/>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4" name="Google Shape;534;g327d5f467c9_0_185"/>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5" name="Google Shape;535;g327d5f467c9_0_185"/>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6" name="Google Shape;536;g327d5f467c9_0_185"/>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7" name="Google Shape;537;g327d5f467c9_0_185"/>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8" name="Google Shape;538;g327d5f467c9_0_185"/>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9" name="Google Shape;539;g327d5f467c9_0_185"/>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40" name="Google Shape;540;g327d5f467c9_0_185"/>
          <p:cNvSpPr txBox="1"/>
          <p:nvPr/>
        </p:nvSpPr>
        <p:spPr>
          <a:xfrm>
            <a:off x="3468488" y="2684275"/>
            <a:ext cx="22641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Be AI-curious</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541" name="Google Shape;541;g327d5f467c9_0_185"/>
          <p:cNvSpPr txBox="1"/>
          <p:nvPr/>
        </p:nvSpPr>
        <p:spPr>
          <a:xfrm>
            <a:off x="6353438" y="3715825"/>
            <a:ext cx="23058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Keep up with </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AI trends</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542" name="Google Shape;542;g327d5f467c9_0_185"/>
          <p:cNvSpPr txBox="1"/>
          <p:nvPr/>
        </p:nvSpPr>
        <p:spPr>
          <a:xfrm>
            <a:off x="550950" y="317125"/>
            <a:ext cx="4729500" cy="11820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600"/>
              <a:buFont typeface="Arial"/>
              <a:buNone/>
            </a:pPr>
            <a:r>
              <a:rPr lang="en-US" sz="3600" b="1" i="0" u="none" strike="noStrike" cap="none">
                <a:solidFill>
                  <a:srgbClr val="653795"/>
                </a:solidFill>
                <a:latin typeface="Calibri"/>
                <a:ea typeface="Calibri"/>
                <a:cs typeface="Calibri"/>
                <a:sym typeface="Calibri"/>
              </a:rPr>
              <a:t>BE READY</a:t>
            </a:r>
            <a:endParaRPr sz="3600" b="1" i="0" u="none" strike="noStrike" cap="none">
              <a:solidFill>
                <a:srgbClr val="653795"/>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600"/>
              <a:buFont typeface="Arial"/>
              <a:buNone/>
            </a:pPr>
            <a:endParaRPr sz="3600" b="1" i="0" u="none" strike="noStrike" cap="none">
              <a:solidFill>
                <a:srgbClr val="653795"/>
              </a:solidFill>
              <a:latin typeface="Calibri"/>
              <a:ea typeface="Calibri"/>
              <a:cs typeface="Calibri"/>
              <a:sym typeface="Calibri"/>
            </a:endParaRPr>
          </a:p>
        </p:txBody>
      </p:sp>
      <p:sp>
        <p:nvSpPr>
          <p:cNvPr id="543" name="Google Shape;543;g327d5f467c9_0_185"/>
          <p:cNvSpPr/>
          <p:nvPr/>
        </p:nvSpPr>
        <p:spPr>
          <a:xfrm>
            <a:off x="9394766" y="1501134"/>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4" name="Google Shape;544;g327d5f467c9_0_185"/>
          <p:cNvSpPr/>
          <p:nvPr/>
        </p:nvSpPr>
        <p:spPr>
          <a:xfrm>
            <a:off x="9378258" y="3815141"/>
            <a:ext cx="2305749" cy="1810485"/>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45" name="Google Shape;545;g327d5f467c9_0_185"/>
          <p:cNvGrpSpPr/>
          <p:nvPr/>
        </p:nvGrpSpPr>
        <p:grpSpPr>
          <a:xfrm>
            <a:off x="10171579" y="4410460"/>
            <a:ext cx="749201" cy="845429"/>
            <a:chOff x="4643578" y="432838"/>
            <a:chExt cx="1028134" cy="1160188"/>
          </a:xfrm>
        </p:grpSpPr>
        <p:sp>
          <p:nvSpPr>
            <p:cNvPr id="546" name="Google Shape;546;g327d5f467c9_0_185"/>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47" name="Google Shape;547;g327d5f467c9_0_185"/>
            <p:cNvGrpSpPr/>
            <p:nvPr/>
          </p:nvGrpSpPr>
          <p:grpSpPr>
            <a:xfrm>
              <a:off x="4643578" y="432838"/>
              <a:ext cx="1028134" cy="1160188"/>
              <a:chOff x="4643578" y="432838"/>
              <a:chExt cx="1028134" cy="1160188"/>
            </a:xfrm>
          </p:grpSpPr>
          <p:sp>
            <p:nvSpPr>
              <p:cNvPr id="548" name="Google Shape;548;g327d5f467c9_0_185"/>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9" name="Google Shape;549;g327d5f467c9_0_185"/>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50" name="Google Shape;550;g327d5f467c9_0_185"/>
          <p:cNvSpPr txBox="1"/>
          <p:nvPr/>
        </p:nvSpPr>
        <p:spPr>
          <a:xfrm>
            <a:off x="9399075" y="2377975"/>
            <a:ext cx="226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Keep a lifelong learning mindset</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D7EF9-82E9-1059-FD98-BE5E278316B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FF16F9-743B-95B1-EC0C-6C29C0BCE970}"/>
              </a:ext>
            </a:extLst>
          </p:cNvPr>
          <p:cNvSpPr>
            <a:spLocks noGrp="1"/>
          </p:cNvSpPr>
          <p:nvPr>
            <p:ph type="body" idx="1"/>
          </p:nvPr>
        </p:nvSpPr>
        <p:spPr>
          <a:xfrm>
            <a:off x="428100" y="1791681"/>
            <a:ext cx="2523411" cy="1049221"/>
          </a:xfrm>
        </p:spPr>
        <p:txBody>
          <a:bodyPr/>
          <a:lstStyle/>
          <a:p>
            <a:pPr marL="228600" indent="0"/>
            <a:r>
              <a:rPr lang="en-GB" sz="3600" b="1" dirty="0"/>
              <a:t>Learning Objectives Module 4</a:t>
            </a:r>
          </a:p>
        </p:txBody>
      </p:sp>
      <p:sp>
        <p:nvSpPr>
          <p:cNvPr id="4" name="Text Placeholder 3">
            <a:extLst>
              <a:ext uri="{FF2B5EF4-FFF2-40B4-BE49-F238E27FC236}">
                <a16:creationId xmlns:a16="http://schemas.microsoft.com/office/drawing/2014/main" id="{5DC806D5-2319-6B5D-0A7E-B080AD8C0CA0}"/>
              </a:ext>
            </a:extLst>
          </p:cNvPr>
          <p:cNvSpPr>
            <a:spLocks noGrp="1"/>
          </p:cNvSpPr>
          <p:nvPr>
            <p:ph type="body" idx="3"/>
          </p:nvPr>
        </p:nvSpPr>
        <p:spPr>
          <a:xfrm>
            <a:off x="4681126" y="318976"/>
            <a:ext cx="6961476" cy="6220047"/>
          </a:xfrm>
        </p:spPr>
        <p:txBody>
          <a:bodyPr/>
          <a:lstStyle/>
          <a:p>
            <a:r>
              <a:rPr lang="en-GB" b="1" i="1" dirty="0"/>
              <a:t>By the end of this module, learners will be able to:</a:t>
            </a:r>
          </a:p>
          <a:p>
            <a:pPr marL="571500" indent="-342900">
              <a:buFont typeface="Arial" panose="020B0604020202020204" pitchFamily="34" charset="0"/>
              <a:buChar char="•"/>
            </a:pPr>
            <a:r>
              <a:rPr lang="en-GB" dirty="0"/>
              <a:t>Understand how AI is transforming different industries and job roles</a:t>
            </a:r>
          </a:p>
          <a:p>
            <a:pPr marL="571500" indent="-342900">
              <a:buFont typeface="Arial" panose="020B0604020202020204" pitchFamily="34" charset="0"/>
              <a:buChar char="•"/>
            </a:pPr>
            <a:r>
              <a:rPr lang="en-GB" dirty="0"/>
              <a:t>Recognise how AI-related skills support creativity, employability, and entrepreneurship</a:t>
            </a:r>
          </a:p>
          <a:p>
            <a:pPr marL="571500" indent="-342900">
              <a:buFont typeface="Arial" panose="020B0604020202020204" pitchFamily="34" charset="0"/>
              <a:buChar char="•"/>
            </a:pPr>
            <a:r>
              <a:rPr lang="en-GB" dirty="0"/>
              <a:t>Identify and challenge gender stereotypes in tech and AI</a:t>
            </a:r>
          </a:p>
          <a:p>
            <a:pPr marL="571500" indent="-342900">
              <a:buFont typeface="Arial" panose="020B0604020202020204" pitchFamily="34" charset="0"/>
              <a:buChar char="•"/>
            </a:pPr>
            <a:r>
              <a:rPr lang="en-GB" dirty="0"/>
              <a:t>Learn from real women working in AI and explore how values-based prompts can promote fairness and inclusion</a:t>
            </a:r>
          </a:p>
          <a:p>
            <a:pPr marL="571500" indent="-342900">
              <a:buFont typeface="Arial" panose="020B0604020202020204" pitchFamily="34" charset="0"/>
              <a:buChar char="•"/>
            </a:pPr>
            <a:r>
              <a:rPr lang="en-GB" dirty="0"/>
              <a:t>Explore how AI can be used to support or grow a business idea</a:t>
            </a:r>
          </a:p>
        </p:txBody>
      </p:sp>
    </p:spTree>
    <p:extLst>
      <p:ext uri="{BB962C8B-B14F-4D97-AF65-F5344CB8AC3E}">
        <p14:creationId xmlns:p14="http://schemas.microsoft.com/office/powerpoint/2010/main" val="123893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D4A3-33CE-37A0-C11A-60F0164E235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4E67190-0A44-EBA8-F8EE-F3AA09D967DE}"/>
              </a:ext>
            </a:extLst>
          </p:cNvPr>
          <p:cNvSpPr>
            <a:spLocks noGrp="1"/>
          </p:cNvSpPr>
          <p:nvPr>
            <p:ph type="body" sz="quarter" idx="13"/>
          </p:nvPr>
        </p:nvSpPr>
        <p:spPr>
          <a:xfrm>
            <a:off x="8182196" y="881975"/>
            <a:ext cx="3816764" cy="2547025"/>
          </a:xfrm>
        </p:spPr>
        <p:txBody>
          <a:bodyPr/>
          <a:lstStyle/>
          <a:p>
            <a:r>
              <a:rPr lang="en-GB" dirty="0">
                <a:latin typeface="Calibri" panose="020F0502020204030204" pitchFamily="34" charset="0"/>
                <a:cs typeface="Calibri" panose="020F0502020204030204" pitchFamily="34" charset="0"/>
              </a:rPr>
              <a:t>Power of Prompts</a:t>
            </a:r>
          </a:p>
          <a:p>
            <a:r>
              <a:rPr lang="en-GB" b="1" dirty="0">
                <a:latin typeface="Calibri" panose="020F0502020204030204" pitchFamily="34" charset="0"/>
                <a:cs typeface="Calibri" panose="020F0502020204030204" pitchFamily="34" charset="0"/>
              </a:rPr>
              <a:t>Fighting Bias in AI</a:t>
            </a:r>
          </a:p>
          <a:p>
            <a:endParaRPr lang="en-GB" dirty="0"/>
          </a:p>
        </p:txBody>
      </p:sp>
      <p:pic>
        <p:nvPicPr>
          <p:cNvPr id="8" name="Picture Placeholder 7">
            <a:extLst>
              <a:ext uri="{FF2B5EF4-FFF2-40B4-BE49-F238E27FC236}">
                <a16:creationId xmlns:a16="http://schemas.microsoft.com/office/drawing/2014/main" id="{4A707846-1FEB-FCB8-4C84-EF6CF4D0F5F6}"/>
              </a:ext>
            </a:extLst>
          </p:cNvPr>
          <p:cNvPicPr>
            <a:picLocks noGrp="1" noChangeAspect="1"/>
          </p:cNvPicPr>
          <p:nvPr>
            <p:ph type="pic" sz="quarter" idx="40"/>
          </p:nvPr>
        </p:nvPicPr>
        <p:blipFill>
          <a:blip r:embed="rId2"/>
          <a:srcRect t="99" b="99"/>
          <a:stretch/>
        </p:blipFill>
        <p:spPr/>
      </p:pic>
    </p:spTree>
    <p:extLst>
      <p:ext uri="{BB962C8B-B14F-4D97-AF65-F5344CB8AC3E}">
        <p14:creationId xmlns:p14="http://schemas.microsoft.com/office/powerpoint/2010/main" val="1066921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327d5f467c9_0_108"/>
          <p:cNvSpPr txBox="1">
            <a:spLocks noGrp="1"/>
          </p:cNvSpPr>
          <p:nvPr>
            <p:ph type="body" idx="1"/>
          </p:nvPr>
        </p:nvSpPr>
        <p:spPr>
          <a:xfrm>
            <a:off x="798378" y="2045700"/>
            <a:ext cx="5279700" cy="3849900"/>
          </a:xfrm>
          <a:prstGeom prst="rect">
            <a:avLst/>
          </a:prstGeom>
          <a:noFill/>
          <a:ln>
            <a:noFill/>
          </a:ln>
        </p:spPr>
        <p:txBody>
          <a:bodyPr spcFirstLastPara="1" wrap="square" lIns="0" tIns="45700" rIns="91425" bIns="45700" anchor="t" anchorCtr="0">
            <a:noAutofit/>
          </a:bodyPr>
          <a:lstStyle/>
          <a:p>
            <a:pPr marL="57150" lvl="0" indent="0" algn="l" rtl="0">
              <a:lnSpc>
                <a:spcPct val="90000"/>
              </a:lnSpc>
              <a:spcBef>
                <a:spcPts val="0"/>
              </a:spcBef>
              <a:spcAft>
                <a:spcPts val="0"/>
              </a:spcAft>
              <a:buClr>
                <a:srgbClr val="282666"/>
              </a:buClr>
              <a:buSzPts val="2400"/>
              <a:buNone/>
            </a:pPr>
            <a:r>
              <a:rPr lang="en-US"/>
              <a:t>AI doesn’t think for itself - it learns from the data we give it. </a:t>
            </a:r>
            <a:endParaRPr/>
          </a:p>
          <a:p>
            <a:pPr marL="57150" lvl="0" indent="0" algn="l" rtl="0">
              <a:lnSpc>
                <a:spcPct val="90000"/>
              </a:lnSpc>
              <a:spcBef>
                <a:spcPts val="0"/>
              </a:spcBef>
              <a:spcAft>
                <a:spcPts val="0"/>
              </a:spcAft>
              <a:buClr>
                <a:srgbClr val="282666"/>
              </a:buClr>
              <a:buSzPts val="2400"/>
              <a:buNone/>
            </a:pPr>
            <a:endParaRPr/>
          </a:p>
          <a:p>
            <a:pPr marL="57150" lvl="0" indent="0" algn="l" rtl="0">
              <a:lnSpc>
                <a:spcPct val="90000"/>
              </a:lnSpc>
              <a:spcBef>
                <a:spcPts val="0"/>
              </a:spcBef>
              <a:spcAft>
                <a:spcPts val="0"/>
              </a:spcAft>
              <a:buClr>
                <a:srgbClr val="282666"/>
              </a:buClr>
              <a:buSzPts val="2400"/>
              <a:buNone/>
            </a:pPr>
            <a:r>
              <a:rPr lang="en-US"/>
              <a:t>If the data has bias (like stereotypes about gender, race, or culture), the </a:t>
            </a:r>
            <a:r>
              <a:rPr lang="en-US" b="1"/>
              <a:t>AI might accidentally repeat those biases in its answers...</a:t>
            </a:r>
            <a:endParaRPr b="1"/>
          </a:p>
        </p:txBody>
      </p:sp>
      <p:sp>
        <p:nvSpPr>
          <p:cNvPr id="563" name="Google Shape;563;g327d5f467c9_0_108"/>
          <p:cNvSpPr txBox="1">
            <a:spLocks noGrp="1"/>
          </p:cNvSpPr>
          <p:nvPr>
            <p:ph type="body" idx="2"/>
          </p:nvPr>
        </p:nvSpPr>
        <p:spPr>
          <a:xfrm>
            <a:off x="798381" y="7616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Power of prompts</a:t>
            </a:r>
            <a:endParaRPr dirty="0"/>
          </a:p>
          <a:p>
            <a:pPr marL="0" lvl="0" indent="0" algn="l" rtl="0">
              <a:lnSpc>
                <a:spcPct val="90000"/>
              </a:lnSpc>
              <a:spcBef>
                <a:spcPts val="0"/>
              </a:spcBef>
              <a:spcAft>
                <a:spcPts val="0"/>
              </a:spcAft>
              <a:buClr>
                <a:srgbClr val="653795"/>
              </a:buClr>
              <a:buSzPts val="3600"/>
              <a:buNone/>
            </a:pPr>
            <a:endParaRPr dirty="0"/>
          </a:p>
        </p:txBody>
      </p:sp>
      <p:pic>
        <p:nvPicPr>
          <p:cNvPr id="564" name="Google Shape;564;g327d5f467c9_0_108"/>
          <p:cNvPicPr preferRelativeResize="0"/>
          <p:nvPr/>
        </p:nvPicPr>
        <p:blipFill rotWithShape="1">
          <a:blip r:embed="rId3">
            <a:alphaModFix/>
          </a:blip>
          <a:srcRect l="-18313" t="15973" r="29193" b="11086"/>
          <a:stretch/>
        </p:blipFill>
        <p:spPr>
          <a:xfrm>
            <a:off x="4507833" y="631387"/>
            <a:ext cx="7684166" cy="4894769"/>
          </a:xfrm>
          <a:prstGeom prst="rect">
            <a:avLst/>
          </a:prstGeom>
          <a:noFill/>
          <a:ln>
            <a:noFill/>
          </a:ln>
        </p:spPr>
      </p:pic>
      <p:pic>
        <p:nvPicPr>
          <p:cNvPr id="565" name="Google Shape;565;g327d5f467c9_0_108"/>
          <p:cNvPicPr preferRelativeResize="0"/>
          <p:nvPr/>
        </p:nvPicPr>
        <p:blipFill rotWithShape="1">
          <a:blip r:embed="rId4">
            <a:alphaModFix/>
          </a:blip>
          <a:srcRect l="24600" t="35811" r="21293"/>
          <a:stretch/>
        </p:blipFill>
        <p:spPr>
          <a:xfrm>
            <a:off x="7484325" y="765902"/>
            <a:ext cx="4707676" cy="372199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327d5f467c9_0_129"/>
          <p:cNvSpPr txBox="1">
            <a:spLocks noGrp="1"/>
          </p:cNvSpPr>
          <p:nvPr>
            <p:ph type="body" idx="1"/>
          </p:nvPr>
        </p:nvSpPr>
        <p:spPr>
          <a:xfrm>
            <a:off x="798375" y="1588500"/>
            <a:ext cx="7773300" cy="384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dirty="0"/>
              <a:t>If an AI was trained on stories where </a:t>
            </a:r>
            <a:r>
              <a:rPr lang="en-US" b="1" dirty="0"/>
              <a:t>only men are scientists</a:t>
            </a:r>
            <a:r>
              <a:rPr lang="en-US" dirty="0"/>
              <a:t>, it might think only men can do science. But we know that’s not true! </a:t>
            </a:r>
            <a:r>
              <a:rPr lang="en-US" b="1" dirty="0"/>
              <a:t>Women and girls can - and do - achieve amazing things in science, technology, and AI.</a:t>
            </a:r>
            <a:endParaRPr b="1" dirty="0"/>
          </a:p>
          <a:p>
            <a:pPr marL="0" lvl="0" indent="0" algn="l" rtl="0">
              <a:lnSpc>
                <a:spcPct val="90000"/>
              </a:lnSpc>
              <a:spcBef>
                <a:spcPts val="0"/>
              </a:spcBef>
              <a:spcAft>
                <a:spcPts val="0"/>
              </a:spcAft>
              <a:buSzPts val="2400"/>
              <a:buNone/>
            </a:pPr>
            <a:endParaRPr dirty="0"/>
          </a:p>
          <a:p>
            <a:pPr marL="0" lvl="0" indent="0" algn="l" rtl="0">
              <a:lnSpc>
                <a:spcPct val="90000"/>
              </a:lnSpc>
              <a:spcBef>
                <a:spcPts val="0"/>
              </a:spcBef>
              <a:spcAft>
                <a:spcPts val="0"/>
              </a:spcAft>
              <a:buSzPts val="2400"/>
              <a:buNone/>
            </a:pPr>
            <a:r>
              <a:rPr lang="en-US" dirty="0"/>
              <a:t>By </a:t>
            </a:r>
            <a:r>
              <a:rPr lang="en-US" b="1" dirty="0"/>
              <a:t>asking the right prompts</a:t>
            </a:r>
            <a:r>
              <a:rPr lang="en-US" dirty="0"/>
              <a:t>, you can </a:t>
            </a:r>
            <a:r>
              <a:rPr lang="en-US" b="1" dirty="0"/>
              <a:t>guide the AI to challenge stereotypes and create fairer answers.</a:t>
            </a:r>
            <a:endParaRPr b="1" dirty="0"/>
          </a:p>
          <a:p>
            <a:pPr marL="0" lvl="0" indent="0" algn="l" rtl="0">
              <a:lnSpc>
                <a:spcPct val="90000"/>
              </a:lnSpc>
              <a:spcBef>
                <a:spcPts val="0"/>
              </a:spcBef>
              <a:spcAft>
                <a:spcPts val="0"/>
              </a:spcAft>
              <a:buSzPts val="2400"/>
              <a:buNone/>
            </a:pPr>
            <a:endParaRPr dirty="0"/>
          </a:p>
        </p:txBody>
      </p:sp>
      <p:sp>
        <p:nvSpPr>
          <p:cNvPr id="571" name="Google Shape;571;g327d5f467c9_0_129"/>
          <p:cNvSpPr txBox="1">
            <a:spLocks noGrp="1"/>
          </p:cNvSpPr>
          <p:nvPr>
            <p:ph type="body" idx="2"/>
          </p:nvPr>
        </p:nvSpPr>
        <p:spPr>
          <a:xfrm>
            <a:off x="798381" y="7616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Power of prompts</a:t>
            </a:r>
            <a:endParaRPr dirty="0"/>
          </a:p>
          <a:p>
            <a:pPr marL="0" lvl="0" indent="0" algn="l" rtl="0">
              <a:lnSpc>
                <a:spcPct val="90000"/>
              </a:lnSpc>
              <a:spcBef>
                <a:spcPts val="0"/>
              </a:spcBef>
              <a:spcAft>
                <a:spcPts val="0"/>
              </a:spcAft>
              <a:buClr>
                <a:srgbClr val="653795"/>
              </a:buClr>
              <a:buSzPts val="3600"/>
              <a:buNone/>
            </a:pPr>
            <a:endParaRPr dirty="0"/>
          </a:p>
        </p:txBody>
      </p:sp>
      <p:pic>
        <p:nvPicPr>
          <p:cNvPr id="572" name="Google Shape;572;g327d5f467c9_0_129" descr="iPhone6_mockup_front_white.png"/>
          <p:cNvPicPr preferRelativeResize="0"/>
          <p:nvPr/>
        </p:nvPicPr>
        <p:blipFill rotWithShape="1">
          <a:blip r:embed="rId3">
            <a:alphaModFix/>
          </a:blip>
          <a:srcRect/>
          <a:stretch/>
        </p:blipFill>
        <p:spPr>
          <a:xfrm>
            <a:off x="8097746" y="226918"/>
            <a:ext cx="4094254" cy="6404165"/>
          </a:xfrm>
          <a:prstGeom prst="rect">
            <a:avLst/>
          </a:prstGeom>
          <a:noFill/>
          <a:ln>
            <a:noFill/>
          </a:ln>
        </p:spPr>
      </p:pic>
      <p:pic>
        <p:nvPicPr>
          <p:cNvPr id="573" name="Google Shape;573;g327d5f467c9_0_129"/>
          <p:cNvPicPr preferRelativeResize="0"/>
          <p:nvPr/>
        </p:nvPicPr>
        <p:blipFill rotWithShape="1">
          <a:blip r:embed="rId4">
            <a:alphaModFix/>
          </a:blip>
          <a:srcRect l="38055" r="23808"/>
          <a:stretch/>
        </p:blipFill>
        <p:spPr>
          <a:xfrm>
            <a:off x="8890752" y="1235901"/>
            <a:ext cx="2493227" cy="43572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B192CF-A693-B91F-6C32-CDFB3C30F2F2}"/>
              </a:ext>
            </a:extLst>
          </p:cNvPr>
          <p:cNvSpPr>
            <a:spLocks noGrp="1"/>
          </p:cNvSpPr>
          <p:nvPr>
            <p:ph type="body" sz="quarter" idx="13"/>
          </p:nvPr>
        </p:nvSpPr>
        <p:spPr>
          <a:xfrm>
            <a:off x="8182196" y="881975"/>
            <a:ext cx="3816764" cy="2547025"/>
          </a:xfrm>
        </p:spPr>
        <p:txBody>
          <a:bodyPr/>
          <a:lstStyle/>
          <a:p>
            <a:r>
              <a:rPr lang="en-GB" dirty="0">
                <a:latin typeface="Calibri" panose="020F0502020204030204" pitchFamily="34" charset="0"/>
                <a:cs typeface="Calibri" panose="020F0502020204030204" pitchFamily="34" charset="0"/>
              </a:rPr>
              <a:t>Prompts helps you teach AI to think in a more balanced way.</a:t>
            </a:r>
          </a:p>
          <a:p>
            <a:endParaRPr lang="en-GB" dirty="0"/>
          </a:p>
        </p:txBody>
      </p:sp>
      <p:pic>
        <p:nvPicPr>
          <p:cNvPr id="8" name="Picture Placeholder 7">
            <a:extLst>
              <a:ext uri="{FF2B5EF4-FFF2-40B4-BE49-F238E27FC236}">
                <a16:creationId xmlns:a16="http://schemas.microsoft.com/office/drawing/2014/main" id="{AEEC82DC-DB2D-E6C1-6EE2-6291D5DC7855}"/>
              </a:ext>
            </a:extLst>
          </p:cNvPr>
          <p:cNvPicPr>
            <a:picLocks noGrp="1" noChangeAspect="1"/>
          </p:cNvPicPr>
          <p:nvPr>
            <p:ph type="pic" sz="quarter" idx="40"/>
          </p:nvPr>
        </p:nvPicPr>
        <p:blipFill>
          <a:blip r:embed="rId2"/>
          <a:srcRect l="3025" r="3025"/>
          <a:stretch>
            <a:fillRect/>
          </a:stretch>
        </p:blipFill>
        <p:spPr/>
      </p:pic>
    </p:spTree>
    <p:extLst>
      <p:ext uri="{BB962C8B-B14F-4D97-AF65-F5344CB8AC3E}">
        <p14:creationId xmlns:p14="http://schemas.microsoft.com/office/powerpoint/2010/main" val="445304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32e8c1923c7_0_0"/>
          <p:cNvSpPr txBox="1">
            <a:spLocks noGrp="1"/>
          </p:cNvSpPr>
          <p:nvPr>
            <p:ph type="body" idx="1"/>
          </p:nvPr>
        </p:nvSpPr>
        <p:spPr>
          <a:xfrm>
            <a:off x="675025" y="3392025"/>
            <a:ext cx="308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sz="2500" b="1"/>
              <a:t>Activity</a:t>
            </a:r>
            <a:endParaRPr sz="2500" b="1"/>
          </a:p>
          <a:p>
            <a:pPr marL="0" lvl="0" indent="0" algn="l" rtl="0">
              <a:lnSpc>
                <a:spcPct val="90000"/>
              </a:lnSpc>
              <a:spcBef>
                <a:spcPts val="0"/>
              </a:spcBef>
              <a:spcAft>
                <a:spcPts val="0"/>
              </a:spcAft>
              <a:buClr>
                <a:schemeClr val="lt1"/>
              </a:buClr>
              <a:buSzPts val="2800"/>
              <a:buNone/>
            </a:pPr>
            <a:endParaRPr sz="1700"/>
          </a:p>
        </p:txBody>
      </p:sp>
      <p:sp>
        <p:nvSpPr>
          <p:cNvPr id="586" name="Google Shape;586;g32e8c1923c7_0_0"/>
          <p:cNvSpPr txBox="1">
            <a:spLocks noGrp="1"/>
          </p:cNvSpPr>
          <p:nvPr>
            <p:ph type="body" idx="2"/>
          </p:nvPr>
        </p:nvSpPr>
        <p:spPr>
          <a:xfrm>
            <a:off x="691820" y="2457107"/>
            <a:ext cx="1197300" cy="385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4400"/>
              <a:buNone/>
            </a:pPr>
            <a:r>
              <a:rPr lang="en-US"/>
              <a:t>03</a:t>
            </a:r>
            <a:endParaRPr/>
          </a:p>
        </p:txBody>
      </p:sp>
      <p:sp>
        <p:nvSpPr>
          <p:cNvPr id="587" name="Google Shape;587;g32e8c1923c7_0_0"/>
          <p:cNvSpPr txBox="1">
            <a:spLocks noGrp="1"/>
          </p:cNvSpPr>
          <p:nvPr>
            <p:ph type="body" idx="4"/>
          </p:nvPr>
        </p:nvSpPr>
        <p:spPr>
          <a:xfrm>
            <a:off x="4319000" y="1307200"/>
            <a:ext cx="6282600" cy="207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a:t>Think of a way to teach an AI about diversity and fairness. </a:t>
            </a:r>
            <a:endParaRPr/>
          </a:p>
          <a:p>
            <a:pPr marL="0" lvl="0" indent="0" algn="l" rtl="0">
              <a:lnSpc>
                <a:spcPct val="90000"/>
              </a:lnSpc>
              <a:spcBef>
                <a:spcPts val="0"/>
              </a:spcBef>
              <a:spcAft>
                <a:spcPts val="0"/>
              </a:spcAft>
              <a:buClr>
                <a:srgbClr val="282666"/>
              </a:buClr>
              <a:buSzPts val="2400"/>
              <a:buNone/>
            </a:pPr>
            <a:endParaRPr/>
          </a:p>
          <a:p>
            <a:pPr marL="0" lvl="0" indent="0" algn="l" rtl="0">
              <a:lnSpc>
                <a:spcPct val="90000"/>
              </a:lnSpc>
              <a:spcBef>
                <a:spcPts val="0"/>
              </a:spcBef>
              <a:spcAft>
                <a:spcPts val="0"/>
              </a:spcAft>
              <a:buClr>
                <a:srgbClr val="282666"/>
              </a:buClr>
              <a:buSzPts val="2400"/>
              <a:buNone/>
            </a:pPr>
            <a:r>
              <a:rPr lang="en-US" b="1"/>
              <a:t>Here are some ideas:</a:t>
            </a:r>
            <a:endParaRPr b="1"/>
          </a:p>
          <a:p>
            <a:pPr marL="0" lvl="0" indent="0" algn="l" rtl="0">
              <a:lnSpc>
                <a:spcPct val="90000"/>
              </a:lnSpc>
              <a:spcBef>
                <a:spcPts val="0"/>
              </a:spcBef>
              <a:spcAft>
                <a:spcPts val="0"/>
              </a:spcAft>
              <a:buClr>
                <a:srgbClr val="282666"/>
              </a:buClr>
              <a:buSzPts val="2400"/>
              <a:buNone/>
            </a:pPr>
            <a:r>
              <a:rPr lang="en-US" i="1"/>
              <a:t>“Write a story where the main character is a girl who becomes a robotics engineer.”</a:t>
            </a:r>
            <a:endParaRPr i="1"/>
          </a:p>
          <a:p>
            <a:pPr marL="0" lvl="0" indent="0" algn="l" rtl="0">
              <a:lnSpc>
                <a:spcPct val="90000"/>
              </a:lnSpc>
              <a:spcBef>
                <a:spcPts val="0"/>
              </a:spcBef>
              <a:spcAft>
                <a:spcPts val="0"/>
              </a:spcAft>
              <a:buClr>
                <a:srgbClr val="282666"/>
              </a:buClr>
              <a:buSzPts val="2400"/>
              <a:buNone/>
            </a:pPr>
            <a:endParaRPr i="1"/>
          </a:p>
          <a:p>
            <a:pPr marL="0" lvl="0" indent="0" algn="l" rtl="0">
              <a:lnSpc>
                <a:spcPct val="90000"/>
              </a:lnSpc>
              <a:spcBef>
                <a:spcPts val="0"/>
              </a:spcBef>
              <a:spcAft>
                <a:spcPts val="0"/>
              </a:spcAft>
              <a:buClr>
                <a:srgbClr val="282666"/>
              </a:buClr>
              <a:buSzPts val="2400"/>
              <a:buNone/>
            </a:pPr>
            <a:r>
              <a:rPr lang="en-US" i="1"/>
              <a:t>“List five inspiring women from different countries who work in AI.”</a:t>
            </a:r>
            <a:endParaRPr i="1"/>
          </a:p>
          <a:p>
            <a:pPr marL="0" lvl="0" indent="0" algn="l" rtl="0">
              <a:lnSpc>
                <a:spcPct val="90000"/>
              </a:lnSpc>
              <a:spcBef>
                <a:spcPts val="0"/>
              </a:spcBef>
              <a:spcAft>
                <a:spcPts val="0"/>
              </a:spcAft>
              <a:buClr>
                <a:srgbClr val="282666"/>
              </a:buClr>
              <a:buSzPts val="2400"/>
              <a:buNone/>
            </a:pPr>
            <a:endParaRPr i="1"/>
          </a:p>
          <a:p>
            <a:pPr marL="0" lvl="0" indent="0" algn="l" rtl="0">
              <a:lnSpc>
                <a:spcPct val="90000"/>
              </a:lnSpc>
              <a:spcBef>
                <a:spcPts val="0"/>
              </a:spcBef>
              <a:spcAft>
                <a:spcPts val="0"/>
              </a:spcAft>
              <a:buClr>
                <a:srgbClr val="282666"/>
              </a:buClr>
              <a:buSzPts val="2400"/>
              <a:buNone/>
            </a:pPr>
            <a:r>
              <a:rPr lang="en-US" i="1"/>
              <a:t>“Explain why diversity in AI teams makes technology better.”</a:t>
            </a:r>
            <a:endParaRPr i="1"/>
          </a:p>
          <a:p>
            <a:pPr marL="0" lvl="0" indent="0" algn="l" rtl="0">
              <a:lnSpc>
                <a:spcPct val="90000"/>
              </a:lnSpc>
              <a:spcBef>
                <a:spcPts val="0"/>
              </a:spcBef>
              <a:spcAft>
                <a:spcPts val="0"/>
              </a:spcAft>
              <a:buClr>
                <a:srgbClr val="282666"/>
              </a:buClr>
              <a:buSzPts val="2400"/>
              <a:buNone/>
            </a:pPr>
            <a:endParaRPr/>
          </a:p>
          <a:p>
            <a:pPr marL="0" lvl="0" indent="0" algn="l" rtl="0">
              <a:lnSpc>
                <a:spcPct val="90000"/>
              </a:lnSpc>
              <a:spcBef>
                <a:spcPts val="0"/>
              </a:spcBef>
              <a:spcAft>
                <a:spcPts val="0"/>
              </a:spcAft>
              <a:buClr>
                <a:srgbClr val="282666"/>
              </a:buClr>
              <a:buSzPts val="2400"/>
              <a:buNone/>
            </a:pPr>
            <a:r>
              <a:rPr lang="en-US"/>
              <a:t>Try your prompt and see how </a:t>
            </a:r>
            <a:br>
              <a:rPr lang="en-US"/>
            </a:br>
            <a:r>
              <a:rPr lang="en-US"/>
              <a:t>the AI responds!</a:t>
            </a:r>
            <a:endParaRPr/>
          </a:p>
          <a:p>
            <a:pPr marL="228600" lvl="0" indent="-228600" algn="l" rtl="0">
              <a:lnSpc>
                <a:spcPct val="90000"/>
              </a:lnSpc>
              <a:spcBef>
                <a:spcPts val="1000"/>
              </a:spcBef>
              <a:spcAft>
                <a:spcPts val="0"/>
              </a:spcAft>
              <a:buClr>
                <a:srgbClr val="282666"/>
              </a:buClr>
              <a:buSzPts val="2400"/>
              <a:buNone/>
            </a:pPr>
            <a:endParaRPr/>
          </a:p>
        </p:txBody>
      </p:sp>
      <p:sp>
        <p:nvSpPr>
          <p:cNvPr id="588" name="Google Shape;588;g32e8c1923c7_0_0"/>
          <p:cNvSpPr txBox="1">
            <a:spLocks noGrp="1"/>
          </p:cNvSpPr>
          <p:nvPr>
            <p:ph type="body" idx="5"/>
          </p:nvPr>
        </p:nvSpPr>
        <p:spPr>
          <a:xfrm>
            <a:off x="4253900" y="456800"/>
            <a:ext cx="7181700" cy="1375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600"/>
              <a:buNone/>
            </a:pPr>
            <a:r>
              <a:rPr lang="en-US">
                <a:solidFill>
                  <a:srgbClr val="282666"/>
                </a:solidFill>
              </a:rPr>
              <a:t>Challenge: Create Your Own Prompt</a:t>
            </a:r>
            <a:endParaRPr sz="2400" b="0">
              <a:solidFill>
                <a:srgbClr val="282666"/>
              </a:solidFill>
            </a:endParaRPr>
          </a:p>
          <a:p>
            <a:pPr marL="0" lvl="0" indent="0" algn="l" rtl="0">
              <a:lnSpc>
                <a:spcPct val="115000"/>
              </a:lnSpc>
              <a:spcBef>
                <a:spcPts val="0"/>
              </a:spcBef>
              <a:spcAft>
                <a:spcPts val="0"/>
              </a:spcAft>
              <a:buSzPts val="3600"/>
              <a:buNone/>
            </a:pPr>
            <a:endParaRPr sz="2400" b="0">
              <a:solidFill>
                <a:srgbClr val="282666"/>
              </a:solidFill>
            </a:endParaRPr>
          </a:p>
          <a:p>
            <a:pPr marL="0" lvl="0" indent="0" algn="l" rtl="0">
              <a:lnSpc>
                <a:spcPct val="90000"/>
              </a:lnSpc>
              <a:spcBef>
                <a:spcPts val="0"/>
              </a:spcBef>
              <a:spcAft>
                <a:spcPts val="0"/>
              </a:spcAft>
              <a:buClr>
                <a:srgbClr val="653795"/>
              </a:buClr>
              <a:buSzPts val="3600"/>
              <a:buNone/>
            </a:pPr>
            <a:endParaRPr sz="2400" b="0">
              <a:solidFill>
                <a:srgbClr val="282666"/>
              </a:solidFill>
            </a:endParaRPr>
          </a:p>
        </p:txBody>
      </p:sp>
      <p:sp>
        <p:nvSpPr>
          <p:cNvPr id="589" name="Google Shape;589;g32e8c1923c7_0_0"/>
          <p:cNvSpPr/>
          <p:nvPr/>
        </p:nvSpPr>
        <p:spPr>
          <a:xfrm>
            <a:off x="9902776" y="3896900"/>
            <a:ext cx="15735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590" name="Google Shape;590;g32e8c1923c7_0_0"/>
          <p:cNvSpPr txBox="1"/>
          <p:nvPr/>
        </p:nvSpPr>
        <p:spPr>
          <a:xfrm>
            <a:off x="9972826" y="4227050"/>
            <a:ext cx="14334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alibri"/>
                <a:ea typeface="Calibri"/>
                <a:cs typeface="Calibri"/>
                <a:sym typeface="Calibri"/>
              </a:rPr>
              <a:t>Script </a:t>
            </a:r>
            <a:r>
              <a:rPr lang="en-US" sz="2400" b="1" i="0" u="sng" strike="noStrike" cap="none">
                <a:solidFill>
                  <a:schemeClr val="hlink"/>
                </a:solidFill>
                <a:latin typeface="Calibri"/>
                <a:ea typeface="Calibri"/>
                <a:cs typeface="Calibri"/>
                <a:sym typeface="Calibri"/>
                <a:hlinkClick r:id="rId3"/>
              </a:rPr>
              <a:t>here!</a:t>
            </a:r>
            <a:endParaRPr sz="2400" b="1" i="0" u="none" strike="noStrike" cap="none">
              <a:solidFill>
                <a:schemeClr val="lt1"/>
              </a:solidFill>
              <a:latin typeface="Calibri"/>
              <a:ea typeface="Calibri"/>
              <a:cs typeface="Calibri"/>
              <a:sym typeface="Calibri"/>
            </a:endParaRPr>
          </a:p>
        </p:txBody>
      </p:sp>
      <p:pic>
        <p:nvPicPr>
          <p:cNvPr id="591" name="Google Shape;591;g32e8c1923c7_0_0"/>
          <p:cNvPicPr preferRelativeResize="0"/>
          <p:nvPr/>
        </p:nvPicPr>
        <p:blipFill rotWithShape="1">
          <a:blip r:embed="rId4">
            <a:alphaModFix/>
          </a:blip>
          <a:srcRect/>
          <a:stretch/>
        </p:blipFill>
        <p:spPr>
          <a:xfrm>
            <a:off x="387276" y="-22900"/>
            <a:ext cx="3432451" cy="22876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327e206b9af_0_170"/>
          <p:cNvSpPr txBox="1">
            <a:spLocks noGrp="1"/>
          </p:cNvSpPr>
          <p:nvPr>
            <p:ph type="body" idx="2"/>
          </p:nvPr>
        </p:nvSpPr>
        <p:spPr>
          <a:xfrm>
            <a:off x="788706" y="4464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You make AI …</a:t>
            </a:r>
            <a:endParaRPr/>
          </a:p>
          <a:p>
            <a:pPr marL="0" lvl="0" indent="0" algn="l" rtl="0">
              <a:lnSpc>
                <a:spcPct val="90000"/>
              </a:lnSpc>
              <a:spcBef>
                <a:spcPts val="1000"/>
              </a:spcBef>
              <a:spcAft>
                <a:spcPts val="0"/>
              </a:spcAft>
              <a:buSzPts val="3600"/>
              <a:buNone/>
            </a:pPr>
            <a:endParaRPr/>
          </a:p>
        </p:txBody>
      </p:sp>
      <p:grpSp>
        <p:nvGrpSpPr>
          <p:cNvPr id="598" name="Google Shape;598;g327e206b9af_0_170"/>
          <p:cNvGrpSpPr/>
          <p:nvPr/>
        </p:nvGrpSpPr>
        <p:grpSpPr>
          <a:xfrm>
            <a:off x="2806233" y="1637804"/>
            <a:ext cx="6598882" cy="2625683"/>
            <a:chOff x="679300" y="2421467"/>
            <a:chExt cx="10561592" cy="4429290"/>
          </a:xfrm>
        </p:grpSpPr>
        <p:sp>
          <p:nvSpPr>
            <p:cNvPr id="599" name="Google Shape;599;g327e206b9af_0_170"/>
            <p:cNvSpPr/>
            <p:nvPr/>
          </p:nvSpPr>
          <p:spPr>
            <a:xfrm>
              <a:off x="679300" y="2421467"/>
              <a:ext cx="3223907" cy="3223907"/>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0" name="Google Shape;600;g327e206b9af_0_170"/>
            <p:cNvSpPr/>
            <p:nvPr/>
          </p:nvSpPr>
          <p:spPr>
            <a:xfrm>
              <a:off x="4466742" y="3626850"/>
              <a:ext cx="3221037" cy="3223907"/>
            </a:xfrm>
            <a:custGeom>
              <a:avLst/>
              <a:gdLst/>
              <a:ahLst/>
              <a:cxnLst/>
              <a:rect l="l" t="t" r="r" b="b"/>
              <a:pathLst>
                <a:path w="4963" h="4964" extrusionOk="0">
                  <a:moveTo>
                    <a:pt x="2258" y="4839"/>
                  </a:moveTo>
                  <a:lnTo>
                    <a:pt x="124" y="2705"/>
                  </a:lnTo>
                  <a:lnTo>
                    <a:pt x="124" y="2705"/>
                  </a:lnTo>
                  <a:cubicBezTo>
                    <a:pt x="0" y="2581"/>
                    <a:pt x="0" y="2381"/>
                    <a:pt x="124" y="2257"/>
                  </a:cubicBezTo>
                  <a:lnTo>
                    <a:pt x="2258" y="124"/>
                  </a:lnTo>
                  <a:lnTo>
                    <a:pt x="2258" y="124"/>
                  </a:lnTo>
                  <a:cubicBezTo>
                    <a:pt x="2382" y="0"/>
                    <a:pt x="2582" y="0"/>
                    <a:pt x="2705" y="124"/>
                  </a:cubicBezTo>
                  <a:lnTo>
                    <a:pt x="4839" y="2257"/>
                  </a:lnTo>
                  <a:lnTo>
                    <a:pt x="4839" y="2257"/>
                  </a:lnTo>
                  <a:cubicBezTo>
                    <a:pt x="4962" y="2381"/>
                    <a:pt x="4962" y="2581"/>
                    <a:pt x="4839" y="2705"/>
                  </a:cubicBezTo>
                  <a:lnTo>
                    <a:pt x="2705" y="4839"/>
                  </a:lnTo>
                  <a:lnTo>
                    <a:pt x="2705" y="4839"/>
                  </a:lnTo>
                  <a:cubicBezTo>
                    <a:pt x="2582" y="4963"/>
                    <a:pt x="2382" y="4963"/>
                    <a:pt x="2258" y="4839"/>
                  </a:cubicBezTo>
                </a:path>
              </a:pathLst>
            </a:custGeom>
            <a:noFill/>
            <a:ln w="11150"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1" name="Google Shape;601;g327e206b9af_0_170"/>
            <p:cNvSpPr/>
            <p:nvPr/>
          </p:nvSpPr>
          <p:spPr>
            <a:xfrm>
              <a:off x="8019855" y="2421467"/>
              <a:ext cx="3221037" cy="3223907"/>
            </a:xfrm>
            <a:custGeom>
              <a:avLst/>
              <a:gdLst/>
              <a:ahLst/>
              <a:cxnLst/>
              <a:rect l="l" t="t" r="r" b="b"/>
              <a:pathLst>
                <a:path w="4963" h="4964" extrusionOk="0">
                  <a:moveTo>
                    <a:pt x="2257" y="4839"/>
                  </a:moveTo>
                  <a:lnTo>
                    <a:pt x="123" y="2705"/>
                  </a:lnTo>
                  <a:lnTo>
                    <a:pt x="123" y="2705"/>
                  </a:lnTo>
                  <a:cubicBezTo>
                    <a:pt x="0" y="2581"/>
                    <a:pt x="0" y="2381"/>
                    <a:pt x="123" y="2257"/>
                  </a:cubicBezTo>
                  <a:lnTo>
                    <a:pt x="2257" y="124"/>
                  </a:lnTo>
                  <a:lnTo>
                    <a:pt x="2257" y="124"/>
                  </a:lnTo>
                  <a:cubicBezTo>
                    <a:pt x="2380" y="0"/>
                    <a:pt x="2581" y="0"/>
                    <a:pt x="2704" y="124"/>
                  </a:cubicBezTo>
                  <a:lnTo>
                    <a:pt x="4839" y="2257"/>
                  </a:lnTo>
                  <a:lnTo>
                    <a:pt x="4839" y="2257"/>
                  </a:lnTo>
                  <a:cubicBezTo>
                    <a:pt x="4962" y="2381"/>
                    <a:pt x="4962" y="2581"/>
                    <a:pt x="4839" y="2705"/>
                  </a:cubicBezTo>
                  <a:lnTo>
                    <a:pt x="2704" y="4839"/>
                  </a:lnTo>
                  <a:lnTo>
                    <a:pt x="2704" y="4839"/>
                  </a:lnTo>
                  <a:cubicBezTo>
                    <a:pt x="2581" y="4963"/>
                    <a:pt x="2380" y="4963"/>
                    <a:pt x="2257" y="4839"/>
                  </a:cubicBezTo>
                </a:path>
              </a:pathLst>
            </a:custGeom>
            <a:noFill/>
            <a:ln w="11150" cap="flat" cmpd="sng">
              <a:solidFill>
                <a:srgbClr val="41296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2" name="Google Shape;602;g327e206b9af_0_170"/>
            <p:cNvSpPr/>
            <p:nvPr/>
          </p:nvSpPr>
          <p:spPr>
            <a:xfrm>
              <a:off x="882584" y="2624749"/>
              <a:ext cx="2820201" cy="2820203"/>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3" name="Google Shape;603;g327e206b9af_0_170"/>
            <p:cNvSpPr/>
            <p:nvPr/>
          </p:nvSpPr>
          <p:spPr>
            <a:xfrm>
              <a:off x="4667161" y="3832996"/>
              <a:ext cx="2820194" cy="2820203"/>
            </a:xfrm>
            <a:custGeom>
              <a:avLst/>
              <a:gdLst/>
              <a:ahLst/>
              <a:cxnLst/>
              <a:rect l="l" t="t" r="r" b="b"/>
              <a:pathLst>
                <a:path w="4342" h="4343" extrusionOk="0">
                  <a:moveTo>
                    <a:pt x="1947" y="123"/>
                  </a:moveTo>
                  <a:lnTo>
                    <a:pt x="123" y="1948"/>
                  </a:lnTo>
                  <a:lnTo>
                    <a:pt x="123" y="1948"/>
                  </a:lnTo>
                  <a:cubicBezTo>
                    <a:pt x="0" y="2071"/>
                    <a:pt x="0" y="2272"/>
                    <a:pt x="123" y="2395"/>
                  </a:cubicBezTo>
                  <a:lnTo>
                    <a:pt x="1947" y="4219"/>
                  </a:lnTo>
                  <a:lnTo>
                    <a:pt x="1947" y="4219"/>
                  </a:lnTo>
                  <a:cubicBezTo>
                    <a:pt x="2071" y="4342"/>
                    <a:pt x="2271" y="4342"/>
                    <a:pt x="2394" y="4219"/>
                  </a:cubicBezTo>
                  <a:lnTo>
                    <a:pt x="4219" y="2395"/>
                  </a:lnTo>
                  <a:lnTo>
                    <a:pt x="4219" y="2395"/>
                  </a:lnTo>
                  <a:cubicBezTo>
                    <a:pt x="4341" y="2272"/>
                    <a:pt x="4341" y="2071"/>
                    <a:pt x="4219" y="1948"/>
                  </a:cubicBezTo>
                  <a:lnTo>
                    <a:pt x="2394" y="123"/>
                  </a:lnTo>
                  <a:lnTo>
                    <a:pt x="2394" y="123"/>
                  </a:lnTo>
                  <a:cubicBezTo>
                    <a:pt x="2271" y="0"/>
                    <a:pt x="2071" y="0"/>
                    <a:pt x="1947" y="123"/>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4" name="Google Shape;604;g327e206b9af_0_170"/>
            <p:cNvSpPr/>
            <p:nvPr/>
          </p:nvSpPr>
          <p:spPr>
            <a:xfrm>
              <a:off x="8220275" y="2624749"/>
              <a:ext cx="2820203" cy="2820203"/>
            </a:xfrm>
            <a:custGeom>
              <a:avLst/>
              <a:gdLst/>
              <a:ahLst/>
              <a:cxnLst/>
              <a:rect l="l" t="t" r="r" b="b"/>
              <a:pathLst>
                <a:path w="4343" h="4343" extrusionOk="0">
                  <a:moveTo>
                    <a:pt x="1946" y="4218"/>
                  </a:moveTo>
                  <a:lnTo>
                    <a:pt x="123" y="2394"/>
                  </a:lnTo>
                  <a:lnTo>
                    <a:pt x="123" y="2394"/>
                  </a:lnTo>
                  <a:cubicBezTo>
                    <a:pt x="0" y="2270"/>
                    <a:pt x="0" y="2070"/>
                    <a:pt x="123" y="1946"/>
                  </a:cubicBezTo>
                  <a:lnTo>
                    <a:pt x="1946" y="123"/>
                  </a:lnTo>
                  <a:lnTo>
                    <a:pt x="1946" y="123"/>
                  </a:lnTo>
                  <a:cubicBezTo>
                    <a:pt x="2070" y="0"/>
                    <a:pt x="2271" y="0"/>
                    <a:pt x="2394" y="123"/>
                  </a:cubicBezTo>
                  <a:lnTo>
                    <a:pt x="4218" y="1946"/>
                  </a:lnTo>
                  <a:lnTo>
                    <a:pt x="4218" y="1946"/>
                  </a:lnTo>
                  <a:cubicBezTo>
                    <a:pt x="4342" y="2070"/>
                    <a:pt x="4342" y="2270"/>
                    <a:pt x="4218" y="2394"/>
                  </a:cubicBezTo>
                  <a:lnTo>
                    <a:pt x="2394" y="4218"/>
                  </a:lnTo>
                  <a:lnTo>
                    <a:pt x="2394" y="4218"/>
                  </a:lnTo>
                  <a:cubicBezTo>
                    <a:pt x="2271" y="4342"/>
                    <a:pt x="2070" y="4342"/>
                    <a:pt x="1946" y="4218"/>
                  </a:cubicBezTo>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5" name="Google Shape;605;g327e206b9af_0_170"/>
            <p:cNvSpPr txBox="1"/>
            <p:nvPr/>
          </p:nvSpPr>
          <p:spPr>
            <a:xfrm>
              <a:off x="1159198" y="3769050"/>
              <a:ext cx="2264100" cy="54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500" b="1" i="0" u="none" strike="noStrike" cap="none">
                  <a:solidFill>
                    <a:schemeClr val="lt1"/>
                  </a:solidFill>
                  <a:latin typeface="Calibri"/>
                  <a:ea typeface="Calibri"/>
                  <a:cs typeface="Calibri"/>
                  <a:sym typeface="Calibri"/>
                </a:rPr>
                <a:t>SMARTER</a:t>
              </a:r>
              <a:endParaRPr sz="1500" b="1" i="0" u="none" strike="noStrike" cap="none">
                <a:solidFill>
                  <a:schemeClr val="lt1"/>
                </a:solidFill>
                <a:latin typeface="Calibri"/>
                <a:ea typeface="Calibri"/>
                <a:cs typeface="Calibri"/>
                <a:sym typeface="Calibri"/>
              </a:endParaRPr>
            </a:p>
          </p:txBody>
        </p:sp>
        <p:grpSp>
          <p:nvGrpSpPr>
            <p:cNvPr id="606" name="Google Shape;606;g327e206b9af_0_170"/>
            <p:cNvGrpSpPr/>
            <p:nvPr/>
          </p:nvGrpSpPr>
          <p:grpSpPr>
            <a:xfrm>
              <a:off x="5718954" y="2567912"/>
              <a:ext cx="749201" cy="845429"/>
              <a:chOff x="4643578" y="432838"/>
              <a:chExt cx="1028134" cy="1160188"/>
            </a:xfrm>
          </p:grpSpPr>
          <p:sp>
            <p:nvSpPr>
              <p:cNvPr id="607" name="Google Shape;607;g327e206b9af_0_17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nvGrpSpPr>
              <p:cNvPr id="608" name="Google Shape;608;g327e206b9af_0_170"/>
              <p:cNvGrpSpPr/>
              <p:nvPr/>
            </p:nvGrpSpPr>
            <p:grpSpPr>
              <a:xfrm>
                <a:off x="4643578" y="432838"/>
                <a:ext cx="1028134" cy="1160188"/>
                <a:chOff x="4643578" y="432838"/>
                <a:chExt cx="1028134" cy="1160188"/>
              </a:xfrm>
            </p:grpSpPr>
            <p:sp>
              <p:nvSpPr>
                <p:cNvPr id="609" name="Google Shape;609;g327e206b9af_0_17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0" name="Google Shape;610;g327e206b9af_0_17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grpSp>
        <p:grpSp>
          <p:nvGrpSpPr>
            <p:cNvPr id="611" name="Google Shape;611;g327e206b9af_0_170"/>
            <p:cNvGrpSpPr/>
            <p:nvPr/>
          </p:nvGrpSpPr>
          <p:grpSpPr>
            <a:xfrm>
              <a:off x="9224464" y="5820952"/>
              <a:ext cx="812364" cy="762243"/>
              <a:chOff x="6615628" y="2116894"/>
              <a:chExt cx="1066935" cy="1001107"/>
            </a:xfrm>
          </p:grpSpPr>
          <p:sp>
            <p:nvSpPr>
              <p:cNvPr id="612" name="Google Shape;612;g327e206b9af_0_170"/>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3" name="Google Shape;613;g327e206b9af_0_170"/>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4" name="Google Shape;614;g327e206b9af_0_170"/>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5" name="Google Shape;615;g327e206b9af_0_170"/>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6" name="Google Shape;616;g327e206b9af_0_170"/>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7" name="Google Shape;617;g327e206b9af_0_170"/>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8" name="Google Shape;618;g327e206b9af_0_170"/>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9" name="Google Shape;619;g327e206b9af_0_170"/>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0" name="Google Shape;620;g327e206b9af_0_170"/>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1" name="Google Shape;621;g327e206b9af_0_170"/>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2" name="Google Shape;622;g327e206b9af_0_170"/>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3" name="Google Shape;623;g327e206b9af_0_170"/>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grpSp>
          <p:nvGrpSpPr>
            <p:cNvPr id="624" name="Google Shape;624;g327e206b9af_0_170"/>
            <p:cNvGrpSpPr/>
            <p:nvPr/>
          </p:nvGrpSpPr>
          <p:grpSpPr>
            <a:xfrm>
              <a:off x="1978437" y="5968864"/>
              <a:ext cx="655923" cy="655810"/>
              <a:chOff x="3258209" y="1217582"/>
              <a:chExt cx="4712093" cy="4711281"/>
            </a:xfrm>
          </p:grpSpPr>
          <p:sp>
            <p:nvSpPr>
              <p:cNvPr id="625" name="Google Shape;625;g327e206b9af_0_17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6" name="Google Shape;626;g327e206b9af_0_17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7" name="Google Shape;627;g327e206b9af_0_17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8" name="Google Shape;628;g327e206b9af_0_17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9" name="Google Shape;629;g327e206b9af_0_17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0" name="Google Shape;630;g327e206b9af_0_17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1" name="Google Shape;631;g327e206b9af_0_17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2" name="Google Shape;632;g327e206b9af_0_17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3" name="Google Shape;633;g327e206b9af_0_17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4" name="Google Shape;634;g327e206b9af_0_17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5" name="Google Shape;635;g327e206b9af_0_17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6" name="Google Shape;636;g327e206b9af_0_17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7" name="Google Shape;637;g327e206b9af_0_17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8" name="Google Shape;638;g327e206b9af_0_17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sp>
          <p:nvSpPr>
            <p:cNvPr id="639" name="Google Shape;639;g327e206b9af_0_170"/>
            <p:cNvSpPr txBox="1"/>
            <p:nvPr/>
          </p:nvSpPr>
          <p:spPr>
            <a:xfrm>
              <a:off x="5005590" y="4977302"/>
              <a:ext cx="2112300" cy="54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500" b="1" i="0" u="none" strike="noStrike" cap="none">
                  <a:solidFill>
                    <a:schemeClr val="lt1"/>
                  </a:solidFill>
                  <a:latin typeface="Calibri"/>
                  <a:ea typeface="Calibri"/>
                  <a:cs typeface="Calibri"/>
                  <a:sym typeface="Calibri"/>
                </a:rPr>
                <a:t>KINDER</a:t>
              </a:r>
              <a:endParaRPr sz="1500" b="0" i="0" u="none" strike="noStrike" cap="none">
                <a:solidFill>
                  <a:srgbClr val="000000"/>
                </a:solidFill>
                <a:latin typeface="Arial"/>
                <a:ea typeface="Arial"/>
                <a:cs typeface="Arial"/>
                <a:sym typeface="Arial"/>
              </a:endParaRPr>
            </a:p>
          </p:txBody>
        </p:sp>
        <p:sp>
          <p:nvSpPr>
            <p:cNvPr id="640" name="Google Shape;640;g327e206b9af_0_170"/>
            <p:cNvSpPr txBox="1"/>
            <p:nvPr/>
          </p:nvSpPr>
          <p:spPr>
            <a:xfrm>
              <a:off x="8617257" y="3546067"/>
              <a:ext cx="2026800" cy="93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500" b="1" i="0" u="none" strike="noStrike" cap="none">
                  <a:solidFill>
                    <a:schemeClr val="lt1"/>
                  </a:solidFill>
                  <a:latin typeface="Calibri"/>
                  <a:ea typeface="Calibri"/>
                  <a:cs typeface="Calibri"/>
                  <a:sym typeface="Calibri"/>
                </a:rPr>
                <a:t>MORE</a:t>
              </a:r>
              <a:br>
                <a:rPr lang="en-US" sz="1500" b="1" i="0" u="none" strike="noStrike" cap="none">
                  <a:solidFill>
                    <a:schemeClr val="lt1"/>
                  </a:solidFill>
                  <a:latin typeface="Calibri"/>
                  <a:ea typeface="Calibri"/>
                  <a:cs typeface="Calibri"/>
                  <a:sym typeface="Calibri"/>
                </a:rPr>
              </a:br>
              <a:r>
                <a:rPr lang="en-US" sz="1500" b="1" i="0" u="none" strike="noStrike" cap="none">
                  <a:solidFill>
                    <a:schemeClr val="lt1"/>
                  </a:solidFill>
                  <a:latin typeface="Calibri"/>
                  <a:ea typeface="Calibri"/>
                  <a:cs typeface="Calibri"/>
                  <a:sym typeface="Calibri"/>
                </a:rPr>
                <a:t>INCLUSIVE</a:t>
              </a:r>
              <a:endParaRPr sz="1500" b="0" i="0" u="none" strike="noStrike" cap="none">
                <a:solidFill>
                  <a:srgbClr val="000000"/>
                </a:solidFill>
                <a:latin typeface="Arial"/>
                <a:ea typeface="Arial"/>
                <a:cs typeface="Arial"/>
                <a:sym typeface="Arial"/>
              </a:endParaRPr>
            </a:p>
          </p:txBody>
        </p:sp>
      </p:grpSp>
      <p:sp>
        <p:nvSpPr>
          <p:cNvPr id="641" name="Google Shape;641;g327e206b9af_0_170"/>
          <p:cNvSpPr txBox="1"/>
          <p:nvPr/>
        </p:nvSpPr>
        <p:spPr>
          <a:xfrm>
            <a:off x="654550" y="4581700"/>
            <a:ext cx="11135400" cy="2401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282666"/>
                </a:solidFill>
                <a:latin typeface="Calibri"/>
                <a:ea typeface="Calibri"/>
                <a:cs typeface="Calibri"/>
                <a:sym typeface="Calibri"/>
              </a:rPr>
              <a:t>Everytime you:</a:t>
            </a:r>
            <a:endParaRPr sz="2400" b="1" i="0" u="none" strike="noStrike" cap="none">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82666"/>
                </a:solidFill>
                <a:latin typeface="Calibri"/>
                <a:ea typeface="Calibri"/>
                <a:cs typeface="Calibri"/>
                <a:sym typeface="Calibri"/>
              </a:rPr>
              <a:t>Highlight amazing women in history,</a:t>
            </a:r>
            <a:endParaRPr sz="2400" b="0" i="0" u="none" strike="noStrike" cap="none">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82666"/>
                </a:solidFill>
                <a:latin typeface="Calibri"/>
                <a:ea typeface="Calibri"/>
                <a:cs typeface="Calibri"/>
                <a:sym typeface="Calibri"/>
              </a:rPr>
              <a:t>Include stories from different cultures,</a:t>
            </a:r>
            <a:endParaRPr sz="2400" b="0" i="0" u="none" strike="noStrike" cap="none">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82666"/>
                </a:solidFill>
                <a:latin typeface="Calibri"/>
                <a:ea typeface="Calibri"/>
                <a:cs typeface="Calibri"/>
                <a:sym typeface="Calibri"/>
              </a:rPr>
              <a:t>And use language that celebrates diversity...</a:t>
            </a:r>
            <a:endParaRPr sz="2400" b="0" i="0" u="none" strike="noStrike" cap="none">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282666"/>
                </a:solidFill>
                <a:latin typeface="Calibri"/>
                <a:ea typeface="Calibri"/>
                <a:cs typeface="Calibri"/>
                <a:sym typeface="Calibri"/>
              </a:rPr>
              <a:t>You’re helping create AI that represents everyone, not just a few voices.</a:t>
            </a:r>
            <a:endParaRPr sz="2400" b="0" i="0" u="none" strike="noStrike" cap="none">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282666"/>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1EE44E79-5502-00F6-E467-FB0F8E23C135}"/>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8EE5F791-55D9-8142-3238-3847A450FBD7}"/>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Entrepreneurship and AI</a:t>
            </a:r>
          </a:p>
        </p:txBody>
      </p:sp>
      <p:sp>
        <p:nvSpPr>
          <p:cNvPr id="268" name="Google Shape;268;p7">
            <a:extLst>
              <a:ext uri="{FF2B5EF4-FFF2-40B4-BE49-F238E27FC236}">
                <a16:creationId xmlns:a16="http://schemas.microsoft.com/office/drawing/2014/main" id="{FA9A523D-7B00-61FB-887F-59F71E2A7C4F}"/>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04</a:t>
            </a:r>
            <a:endParaRPr dirty="0"/>
          </a:p>
        </p:txBody>
      </p:sp>
      <p:pic>
        <p:nvPicPr>
          <p:cNvPr id="4" name="Picture Placeholder 7">
            <a:extLst>
              <a:ext uri="{FF2B5EF4-FFF2-40B4-BE49-F238E27FC236}">
                <a16:creationId xmlns:a16="http://schemas.microsoft.com/office/drawing/2014/main" id="{0F2B2DF2-5921-9EB2-5374-21DB65CC94E8}"/>
              </a:ext>
            </a:extLst>
          </p:cNvPr>
          <p:cNvPicPr>
            <a:picLocks noChangeAspect="1"/>
          </p:cNvPicPr>
          <p:nvPr/>
        </p:nvPicPr>
        <p:blipFill>
          <a:blip r:embed="rId3"/>
          <a:srcRect l="2812" r="2812"/>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04E25AED-915D-3E87-96DF-7675F97E9E30}"/>
              </a:ext>
            </a:extLst>
          </p:cNvPr>
          <p:cNvPicPr preferRelativeResize="0"/>
          <p:nvPr/>
        </p:nvPicPr>
        <p:blipFill rotWithShape="1">
          <a:blip r:embed="rId4">
            <a:alphaModFix/>
          </a:blip>
          <a:srcRect r="69230"/>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3447115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71142-689E-9648-243E-38ED60F8EBA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54F3855-67AD-A751-40AA-0BFAC3FCBA4B}"/>
              </a:ext>
            </a:extLst>
          </p:cNvPr>
          <p:cNvSpPr>
            <a:spLocks noGrp="1"/>
          </p:cNvSpPr>
          <p:nvPr>
            <p:ph type="body" sz="quarter" idx="13"/>
          </p:nvPr>
        </p:nvSpPr>
        <p:spPr>
          <a:xfrm>
            <a:off x="8182196" y="881975"/>
            <a:ext cx="3816764" cy="2547025"/>
          </a:xfrm>
        </p:spPr>
        <p:txBody>
          <a:bodyPr/>
          <a:lstStyle/>
          <a:p>
            <a:r>
              <a:rPr lang="en-GB" dirty="0">
                <a:latin typeface="Calibri" panose="020F0502020204030204" pitchFamily="34" charset="0"/>
                <a:cs typeface="Calibri" panose="020F0502020204030204" pitchFamily="34" charset="0"/>
              </a:rPr>
              <a:t>AI is like a super-smart helper for businesses! </a:t>
            </a:r>
          </a:p>
          <a:p>
            <a:endParaRPr lang="en-GB" dirty="0"/>
          </a:p>
        </p:txBody>
      </p:sp>
      <p:pic>
        <p:nvPicPr>
          <p:cNvPr id="8" name="Picture Placeholder 7">
            <a:extLst>
              <a:ext uri="{FF2B5EF4-FFF2-40B4-BE49-F238E27FC236}">
                <a16:creationId xmlns:a16="http://schemas.microsoft.com/office/drawing/2014/main" id="{0D25C89D-15FD-FE6D-4352-F6E45A51C3E9}"/>
              </a:ext>
            </a:extLst>
          </p:cNvPr>
          <p:cNvPicPr>
            <a:picLocks noGrp="1" noChangeAspect="1"/>
          </p:cNvPicPr>
          <p:nvPr>
            <p:ph type="pic" sz="quarter" idx="40"/>
          </p:nvPr>
        </p:nvPicPr>
        <p:blipFill>
          <a:blip r:embed="rId2"/>
          <a:srcRect l="7686" r="7686"/>
          <a:stretch/>
        </p:blipFill>
        <p:spPr>
          <a:xfrm>
            <a:off x="0" y="655053"/>
            <a:ext cx="8902586" cy="5921497"/>
          </a:xfrm>
        </p:spPr>
      </p:pic>
      <p:sp>
        <p:nvSpPr>
          <p:cNvPr id="2" name="Google Shape;656;g327d5f467c9_0_438">
            <a:extLst>
              <a:ext uri="{FF2B5EF4-FFF2-40B4-BE49-F238E27FC236}">
                <a16:creationId xmlns:a16="http://schemas.microsoft.com/office/drawing/2014/main" id="{6CB72FC9-3D44-4EB7-E657-BD42ED3F18E1}"/>
              </a:ext>
            </a:extLst>
          </p:cNvPr>
          <p:cNvSpPr txBox="1"/>
          <p:nvPr/>
        </p:nvSpPr>
        <p:spPr>
          <a:xfrm>
            <a:off x="8635288" y="4038967"/>
            <a:ext cx="2910580" cy="2400627"/>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dirty="0">
                <a:solidFill>
                  <a:srgbClr val="282666"/>
                </a:solidFill>
                <a:latin typeface="Calibri"/>
                <a:ea typeface="Calibri"/>
                <a:cs typeface="Calibri"/>
                <a:sym typeface="Calibri"/>
              </a:rPr>
              <a:t>It can do things </a:t>
            </a:r>
            <a:r>
              <a:rPr lang="en-US" sz="2400" b="1" i="0" u="none" strike="noStrike" cap="none" dirty="0">
                <a:solidFill>
                  <a:srgbClr val="282666"/>
                </a:solidFill>
                <a:latin typeface="Calibri"/>
                <a:ea typeface="Calibri"/>
                <a:cs typeface="Calibri"/>
                <a:sym typeface="Calibri"/>
              </a:rPr>
              <a:t>faster, smarter, and sometimes even better than humans -</a:t>
            </a:r>
            <a:r>
              <a:rPr lang="en-US" sz="2400" b="0" i="0" u="none" strike="noStrike" cap="none" dirty="0">
                <a:solidFill>
                  <a:srgbClr val="282666"/>
                </a:solidFill>
                <a:latin typeface="Calibri"/>
                <a:ea typeface="Calibri"/>
                <a:cs typeface="Calibri"/>
                <a:sym typeface="Calibri"/>
              </a:rPr>
              <a:t> helping companies </a:t>
            </a:r>
            <a:r>
              <a:rPr lang="en-US" sz="2400" b="1" i="0" u="none" strike="noStrike" cap="none" dirty="0">
                <a:solidFill>
                  <a:srgbClr val="282666"/>
                </a:solidFill>
                <a:latin typeface="Calibri"/>
                <a:ea typeface="Calibri"/>
                <a:cs typeface="Calibri"/>
                <a:sym typeface="Calibri"/>
              </a:rPr>
              <a:t>grow and succeed.</a:t>
            </a:r>
            <a:endParaRPr sz="2400" b="1" i="0" u="none" strike="noStrike" cap="none"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1057714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327d5f467c9_0_343"/>
          <p:cNvSpPr/>
          <p:nvPr/>
        </p:nvSpPr>
        <p:spPr>
          <a:xfrm>
            <a:off x="4151375" y="2151550"/>
            <a:ext cx="4057927" cy="4445485"/>
          </a:xfrm>
          <a:custGeom>
            <a:avLst/>
            <a:gdLst/>
            <a:ahLst/>
            <a:cxnLst/>
            <a:rect l="l" t="t" r="r" b="b"/>
            <a:pathLst>
              <a:path w="3235" h="8984" extrusionOk="0">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p:spPr>
        <p:txBody>
          <a:bodyPr spcFirstLastPara="1" wrap="square" lIns="91425" tIns="45700" rIns="91425" bIns="45700" anchor="ctr" anchorCtr="0">
            <a:noAutofit/>
          </a:bodyPr>
          <a:lstStyle/>
          <a:p>
            <a:pPr marL="457200" marR="0" lvl="0" indent="-342900" algn="l" rtl="0">
              <a:lnSpc>
                <a:spcPct val="115000"/>
              </a:lnSpc>
              <a:spcBef>
                <a:spcPts val="0"/>
              </a:spcBef>
              <a:spcAft>
                <a:spcPts val="0"/>
              </a:spcAft>
              <a:buClr>
                <a:schemeClr val="lt1"/>
              </a:buClr>
              <a:buSzPts val="1800"/>
              <a:buFont typeface="Calibri"/>
              <a:buChar char="●"/>
            </a:pPr>
            <a:r>
              <a:rPr lang="en-US" sz="1800" b="1" i="0" u="none" strike="noStrike" cap="none">
                <a:solidFill>
                  <a:schemeClr val="lt1"/>
                </a:solidFill>
                <a:latin typeface="Calibri"/>
                <a:ea typeface="Calibri"/>
                <a:cs typeface="Calibri"/>
                <a:sym typeface="Calibri"/>
              </a:rPr>
              <a:t>Saves time</a:t>
            </a:r>
            <a:r>
              <a:rPr lang="en-US" sz="1800" b="0" i="0" u="none" strike="noStrike" cap="none">
                <a:solidFill>
                  <a:schemeClr val="lt1"/>
                </a:solidFill>
                <a:latin typeface="Calibri"/>
                <a:ea typeface="Calibri"/>
                <a:cs typeface="Calibri"/>
                <a:sym typeface="Calibri"/>
              </a:rPr>
              <a:t> by doing repetitive tasks</a:t>
            </a:r>
            <a:endParaRPr sz="1800" b="0" i="0" u="none" strike="noStrike" cap="none">
              <a:solidFill>
                <a:schemeClr val="lt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Helps make </a:t>
            </a:r>
            <a:r>
              <a:rPr lang="en-US" sz="1800" b="1" i="0" u="none" strike="noStrike" cap="none">
                <a:solidFill>
                  <a:schemeClr val="lt1"/>
                </a:solidFill>
                <a:latin typeface="Calibri"/>
                <a:ea typeface="Calibri"/>
                <a:cs typeface="Calibri"/>
                <a:sym typeface="Calibri"/>
              </a:rPr>
              <a:t>smart decisions</a:t>
            </a:r>
            <a:endParaRPr sz="1800" b="1" i="0" u="none" strike="noStrike" cap="none">
              <a:solidFill>
                <a:schemeClr val="lt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Creates </a:t>
            </a:r>
            <a:r>
              <a:rPr lang="en-US" sz="1800" b="1" i="0" u="none" strike="noStrike" cap="none">
                <a:solidFill>
                  <a:schemeClr val="lt1"/>
                </a:solidFill>
                <a:latin typeface="Calibri"/>
                <a:ea typeface="Calibri"/>
                <a:cs typeface="Calibri"/>
                <a:sym typeface="Calibri"/>
              </a:rPr>
              <a:t>special experiences</a:t>
            </a:r>
            <a:r>
              <a:rPr lang="en-US" sz="1800" b="0" i="0" u="none" strike="noStrike" cap="none">
                <a:solidFill>
                  <a:schemeClr val="lt1"/>
                </a:solidFill>
                <a:latin typeface="Calibri"/>
                <a:ea typeface="Calibri"/>
                <a:cs typeface="Calibri"/>
                <a:sym typeface="Calibri"/>
              </a:rPr>
              <a:t> for customers</a:t>
            </a:r>
            <a:endParaRPr sz="1800" b="0" i="0" u="none" strike="noStrike" cap="none">
              <a:solidFill>
                <a:schemeClr val="lt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Comes up with </a:t>
            </a:r>
            <a:r>
              <a:rPr lang="en-US" sz="1800" b="1" i="0" u="none" strike="noStrike" cap="none">
                <a:solidFill>
                  <a:schemeClr val="lt1"/>
                </a:solidFill>
                <a:latin typeface="Calibri"/>
                <a:ea typeface="Calibri"/>
                <a:cs typeface="Calibri"/>
                <a:sym typeface="Calibri"/>
              </a:rPr>
              <a:t>cool ideas</a:t>
            </a:r>
            <a:endParaRPr sz="1800" b="1" i="0" u="none" strike="noStrike" cap="none">
              <a:solidFill>
                <a:schemeClr val="lt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1800" b="1" i="0" u="none" strike="noStrike" cap="none">
                <a:solidFill>
                  <a:schemeClr val="lt1"/>
                </a:solidFill>
                <a:latin typeface="Calibri"/>
                <a:ea typeface="Calibri"/>
                <a:cs typeface="Calibri"/>
                <a:sym typeface="Calibri"/>
              </a:rPr>
              <a:t>Saves money</a:t>
            </a:r>
            <a:endParaRPr sz="1800" b="1" i="0" u="none" strike="noStrike" cap="none">
              <a:solidFill>
                <a:schemeClr val="lt1"/>
              </a:solidFill>
              <a:latin typeface="Calibri"/>
              <a:ea typeface="Calibri"/>
              <a:cs typeface="Calibri"/>
              <a:sym typeface="Calibri"/>
            </a:endParaRPr>
          </a:p>
        </p:txBody>
      </p:sp>
      <p:sp>
        <p:nvSpPr>
          <p:cNvPr id="662" name="Google Shape;662;g327d5f467c9_0_343"/>
          <p:cNvSpPr txBox="1">
            <a:spLocks noGrp="1"/>
          </p:cNvSpPr>
          <p:nvPr>
            <p:ph type="body" idx="2"/>
          </p:nvPr>
        </p:nvSpPr>
        <p:spPr>
          <a:xfrm>
            <a:off x="798381" y="7616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You could use AI to start your own company and bring your ideas to life!</a:t>
            </a:r>
            <a:endParaRPr/>
          </a:p>
          <a:p>
            <a:pPr marL="0" lvl="0" indent="0" algn="l" rtl="0">
              <a:lnSpc>
                <a:spcPct val="90000"/>
              </a:lnSpc>
              <a:spcBef>
                <a:spcPts val="1000"/>
              </a:spcBef>
              <a:spcAft>
                <a:spcPts val="0"/>
              </a:spcAft>
              <a:buSzPts val="3600"/>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g327d5f467c9_0_410"/>
          <p:cNvSpPr txBox="1">
            <a:spLocks noGrp="1"/>
          </p:cNvSpPr>
          <p:nvPr>
            <p:ph type="body" idx="1"/>
          </p:nvPr>
        </p:nvSpPr>
        <p:spPr>
          <a:xfrm>
            <a:off x="675021" y="3392026"/>
            <a:ext cx="1532400" cy="104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a:t>Activity</a:t>
            </a:r>
            <a:endParaRPr/>
          </a:p>
        </p:txBody>
      </p:sp>
      <p:sp>
        <p:nvSpPr>
          <p:cNvPr id="668" name="Google Shape;668;g327d5f467c9_0_410"/>
          <p:cNvSpPr txBox="1">
            <a:spLocks noGrp="1"/>
          </p:cNvSpPr>
          <p:nvPr>
            <p:ph type="body" idx="2"/>
          </p:nvPr>
        </p:nvSpPr>
        <p:spPr>
          <a:xfrm>
            <a:off x="691820" y="2457107"/>
            <a:ext cx="1197300" cy="385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4400"/>
              <a:buNone/>
            </a:pPr>
            <a:r>
              <a:rPr lang="en-US"/>
              <a:t>04</a:t>
            </a:r>
            <a:endParaRPr/>
          </a:p>
        </p:txBody>
      </p:sp>
      <p:sp>
        <p:nvSpPr>
          <p:cNvPr id="669" name="Google Shape;669;g327d5f467c9_0_410"/>
          <p:cNvSpPr txBox="1">
            <a:spLocks noGrp="1"/>
          </p:cNvSpPr>
          <p:nvPr>
            <p:ph type="body" idx="4"/>
          </p:nvPr>
        </p:nvSpPr>
        <p:spPr>
          <a:xfrm>
            <a:off x="4594475" y="1654228"/>
            <a:ext cx="6961500" cy="104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a:t>Come up with a business idea and explore how AI could support it.</a:t>
            </a:r>
            <a:endParaRPr/>
          </a:p>
          <a:p>
            <a:pPr marL="0" lvl="0" indent="0" algn="l" rtl="0">
              <a:lnSpc>
                <a:spcPct val="90000"/>
              </a:lnSpc>
              <a:spcBef>
                <a:spcPts val="0"/>
              </a:spcBef>
              <a:spcAft>
                <a:spcPts val="0"/>
              </a:spcAft>
              <a:buClr>
                <a:srgbClr val="282666"/>
              </a:buClr>
              <a:buSzPts val="2400"/>
              <a:buNone/>
            </a:pPr>
            <a:endParaRPr/>
          </a:p>
          <a:p>
            <a:pPr marL="228600" lvl="0" indent="-228600" algn="l" rtl="0">
              <a:lnSpc>
                <a:spcPct val="90000"/>
              </a:lnSpc>
              <a:spcBef>
                <a:spcPts val="1000"/>
              </a:spcBef>
              <a:spcAft>
                <a:spcPts val="0"/>
              </a:spcAft>
              <a:buClr>
                <a:srgbClr val="282666"/>
              </a:buClr>
              <a:buSzPts val="2400"/>
              <a:buNone/>
            </a:pPr>
            <a:endParaRPr/>
          </a:p>
        </p:txBody>
      </p:sp>
      <p:sp>
        <p:nvSpPr>
          <p:cNvPr id="670" name="Google Shape;670;g327d5f467c9_0_410"/>
          <p:cNvSpPr txBox="1">
            <a:spLocks noGrp="1"/>
          </p:cNvSpPr>
          <p:nvPr>
            <p:ph type="body" idx="5"/>
          </p:nvPr>
        </p:nvSpPr>
        <p:spPr>
          <a:xfrm>
            <a:off x="4594475" y="761600"/>
            <a:ext cx="71382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Brainstorm</a:t>
            </a:r>
            <a:endParaRPr/>
          </a:p>
        </p:txBody>
      </p:sp>
      <p:pic>
        <p:nvPicPr>
          <p:cNvPr id="671" name="Google Shape;671;g327d5f467c9_0_410"/>
          <p:cNvPicPr preferRelativeResize="0"/>
          <p:nvPr/>
        </p:nvPicPr>
        <p:blipFill rotWithShape="1">
          <a:blip r:embed="rId3">
            <a:alphaModFix/>
          </a:blip>
          <a:srcRect/>
          <a:stretch/>
        </p:blipFill>
        <p:spPr>
          <a:xfrm>
            <a:off x="393950" y="0"/>
            <a:ext cx="3415251" cy="2238625"/>
          </a:xfrm>
          <a:prstGeom prst="rect">
            <a:avLst/>
          </a:prstGeom>
          <a:noFill/>
          <a:ln>
            <a:noFill/>
          </a:ln>
        </p:spPr>
      </p:pic>
      <p:sp>
        <p:nvSpPr>
          <p:cNvPr id="672" name="Google Shape;672;g327d5f467c9_0_410"/>
          <p:cNvSpPr/>
          <p:nvPr/>
        </p:nvSpPr>
        <p:spPr>
          <a:xfrm>
            <a:off x="6307026" y="3124725"/>
            <a:ext cx="15735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673" name="Google Shape;673;g327d5f467c9_0_410"/>
          <p:cNvSpPr txBox="1"/>
          <p:nvPr/>
        </p:nvSpPr>
        <p:spPr>
          <a:xfrm>
            <a:off x="6377076" y="3454875"/>
            <a:ext cx="14334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4"/>
              </a:rPr>
              <a:t>Script here!</a:t>
            </a:r>
            <a:endParaRPr sz="2400" b="1" i="0" u="none" strike="noStrike" cap="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015460" cy="3066422"/>
          </a:xfrm>
        </p:spPr>
        <p:txBody>
          <a:bodyPr/>
          <a:lstStyle/>
          <a:p>
            <a:r>
              <a:rPr lang="en-US" dirty="0">
                <a:latin typeface="Calibri" panose="020F0502020204030204" pitchFamily="34" charset="0"/>
                <a:cs typeface="Calibri" panose="020F0502020204030204" pitchFamily="34" charset="0"/>
              </a:rPr>
              <a:t>Why AI?</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1950" r="1950"/>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A96C1-B28F-1EC5-4FB1-A0F578A0E26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F184028-4890-F6C7-0F09-4A8B422F9187}"/>
              </a:ext>
            </a:extLst>
          </p:cNvPr>
          <p:cNvSpPr>
            <a:spLocks noGrp="1"/>
          </p:cNvSpPr>
          <p:nvPr>
            <p:ph type="body" sz="quarter" idx="13"/>
          </p:nvPr>
        </p:nvSpPr>
        <p:spPr>
          <a:xfrm>
            <a:off x="8182196" y="881975"/>
            <a:ext cx="3816764" cy="2547025"/>
          </a:xfrm>
        </p:spPr>
        <p:txBody>
          <a:bodyPr>
            <a:normAutofit fontScale="77500" lnSpcReduction="20000"/>
          </a:bodyPr>
          <a:lstStyle/>
          <a:p>
            <a:r>
              <a:rPr lang="en-GB" sz="3100" i="0" dirty="0">
                <a:latin typeface="Calibri" panose="020F0502020204030204" pitchFamily="34" charset="0"/>
                <a:cs typeface="Calibri" panose="020F0502020204030204" pitchFamily="34" charset="0"/>
              </a:rPr>
              <a:t>The world needs your creativity, your perspective, and your ideas.</a:t>
            </a:r>
          </a:p>
          <a:p>
            <a:r>
              <a:rPr lang="en-GB" sz="3100" i="0" dirty="0">
                <a:latin typeface="Calibri" panose="020F0502020204030204" pitchFamily="34" charset="0"/>
                <a:cs typeface="Calibri" panose="020F0502020204030204" pitchFamily="34" charset="0"/>
              </a:rPr>
              <a:t> </a:t>
            </a:r>
          </a:p>
          <a:p>
            <a:r>
              <a:rPr lang="en-GB" sz="3100" i="0" dirty="0">
                <a:latin typeface="Calibri" panose="020F0502020204030204" pitchFamily="34" charset="0"/>
                <a:cs typeface="Calibri" panose="020F0502020204030204" pitchFamily="34" charset="0"/>
              </a:rPr>
              <a:t>Together, we can prove that tech isn’t just for boys or nerds - it’s for everyone. And who knows?</a:t>
            </a:r>
          </a:p>
          <a:p>
            <a:endParaRPr lang="en-GB" dirty="0"/>
          </a:p>
        </p:txBody>
      </p:sp>
      <p:pic>
        <p:nvPicPr>
          <p:cNvPr id="8" name="Picture Placeholder 7">
            <a:extLst>
              <a:ext uri="{FF2B5EF4-FFF2-40B4-BE49-F238E27FC236}">
                <a16:creationId xmlns:a16="http://schemas.microsoft.com/office/drawing/2014/main" id="{EFD3F9B9-CB9C-F13C-E730-824F2F0F334A}"/>
              </a:ext>
            </a:extLst>
          </p:cNvPr>
          <p:cNvPicPr>
            <a:picLocks noGrp="1" noChangeAspect="1"/>
          </p:cNvPicPr>
          <p:nvPr>
            <p:ph type="pic" sz="quarter" idx="40"/>
          </p:nvPr>
        </p:nvPicPr>
        <p:blipFill>
          <a:blip r:embed="rId2"/>
          <a:srcRect t="129" b="129"/>
          <a:stretch/>
        </p:blipFill>
        <p:spPr>
          <a:xfrm>
            <a:off x="0" y="655053"/>
            <a:ext cx="8902586" cy="5921497"/>
          </a:xfrm>
        </p:spPr>
      </p:pic>
      <p:sp>
        <p:nvSpPr>
          <p:cNvPr id="2" name="Google Shape;656;g327d5f467c9_0_438">
            <a:extLst>
              <a:ext uri="{FF2B5EF4-FFF2-40B4-BE49-F238E27FC236}">
                <a16:creationId xmlns:a16="http://schemas.microsoft.com/office/drawing/2014/main" id="{E3AE3A9C-4386-88B8-DDC0-6DC1BC593214}"/>
              </a:ext>
            </a:extLst>
          </p:cNvPr>
          <p:cNvSpPr txBox="1"/>
          <p:nvPr/>
        </p:nvSpPr>
        <p:spPr>
          <a:xfrm>
            <a:off x="8635288" y="4038967"/>
            <a:ext cx="2910580" cy="2031295"/>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GB" sz="2400" b="0" i="0" u="none" strike="noStrike" cap="none" dirty="0">
                <a:solidFill>
                  <a:srgbClr val="282666"/>
                </a:solidFill>
                <a:latin typeface="Calibri"/>
                <a:ea typeface="Calibri"/>
                <a:cs typeface="Calibri"/>
                <a:sym typeface="Calibri"/>
              </a:rPr>
              <a:t>You might create </a:t>
            </a:r>
            <a:br>
              <a:rPr lang="en-GB" sz="2400" b="0" i="0" u="none" strike="noStrike" cap="none" dirty="0">
                <a:solidFill>
                  <a:srgbClr val="282666"/>
                </a:solidFill>
                <a:latin typeface="Calibri"/>
                <a:ea typeface="Calibri"/>
                <a:cs typeface="Calibri"/>
                <a:sym typeface="Calibri"/>
              </a:rPr>
            </a:br>
            <a:r>
              <a:rPr lang="en-GB" sz="2400" b="0" i="0" u="none" strike="noStrike" cap="none" dirty="0">
                <a:solidFill>
                  <a:srgbClr val="282666"/>
                </a:solidFill>
                <a:latin typeface="Calibri"/>
                <a:ea typeface="Calibri"/>
                <a:cs typeface="Calibri"/>
                <a:sym typeface="Calibri"/>
              </a:rPr>
              <a:t>the next AI breakthrough </a:t>
            </a:r>
          </a:p>
          <a:p>
            <a:pPr marL="0" marR="0" lvl="0" indent="0" algn="r" rtl="0">
              <a:lnSpc>
                <a:spcPct val="100000"/>
              </a:lnSpc>
              <a:spcBef>
                <a:spcPts val="0"/>
              </a:spcBef>
              <a:spcAft>
                <a:spcPts val="0"/>
              </a:spcAft>
              <a:buClr>
                <a:srgbClr val="000000"/>
              </a:buClr>
              <a:buSzPts val="2400"/>
              <a:buFont typeface="Arial"/>
              <a:buNone/>
            </a:pPr>
            <a:r>
              <a:rPr lang="en-GB" sz="2400" b="0" i="0" u="none" strike="noStrike" cap="none" dirty="0">
                <a:solidFill>
                  <a:srgbClr val="282666"/>
                </a:solidFill>
                <a:latin typeface="Calibri"/>
                <a:ea typeface="Calibri"/>
                <a:cs typeface="Calibri"/>
                <a:sym typeface="Calibri"/>
              </a:rPr>
              <a:t>that changes the world!</a:t>
            </a:r>
          </a:p>
        </p:txBody>
      </p:sp>
    </p:spTree>
    <p:extLst>
      <p:ext uri="{BB962C8B-B14F-4D97-AF65-F5344CB8AC3E}">
        <p14:creationId xmlns:p14="http://schemas.microsoft.com/office/powerpoint/2010/main" val="3909841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4E575138-4170-4A62-F786-503353021F64}"/>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68031E43-A2B4-B9FF-8271-8D9E62847F69}"/>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Key terms</a:t>
            </a:r>
            <a:endParaRPr dirty="0"/>
          </a:p>
        </p:txBody>
      </p:sp>
      <p:sp>
        <p:nvSpPr>
          <p:cNvPr id="268" name="Google Shape;268;p7">
            <a:extLst>
              <a:ext uri="{FF2B5EF4-FFF2-40B4-BE49-F238E27FC236}">
                <a16:creationId xmlns:a16="http://schemas.microsoft.com/office/drawing/2014/main" id="{049CE40D-2462-3816-567C-CD4F5F60FD8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05</a:t>
            </a:r>
            <a:endParaRPr dirty="0"/>
          </a:p>
        </p:txBody>
      </p:sp>
      <p:pic>
        <p:nvPicPr>
          <p:cNvPr id="4" name="Picture Placeholder 7">
            <a:extLst>
              <a:ext uri="{FF2B5EF4-FFF2-40B4-BE49-F238E27FC236}">
                <a16:creationId xmlns:a16="http://schemas.microsoft.com/office/drawing/2014/main" id="{54526DF6-0757-0EB8-0A97-F614CC303EA7}"/>
              </a:ext>
            </a:extLst>
          </p:cNvPr>
          <p:cNvPicPr>
            <a:picLocks noChangeAspect="1"/>
          </p:cNvPicPr>
          <p:nvPr/>
        </p:nvPicPr>
        <p:blipFill>
          <a:blip r:embed="rId3"/>
          <a:srcRect l="1992" r="1992"/>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9EDB235B-55CF-A9A6-A22D-1958C99007EA}"/>
              </a:ext>
            </a:extLst>
          </p:cNvPr>
          <p:cNvPicPr preferRelativeResize="0"/>
          <p:nvPr/>
        </p:nvPicPr>
        <p:blipFill rotWithShape="1">
          <a:blip r:embed="rId4">
            <a:alphaModFix/>
          </a:blip>
          <a:srcRect r="69230"/>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418429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0AC4D6-0B71-66F0-AF47-307767B7DBF3}"/>
              </a:ext>
            </a:extLst>
          </p:cNvPr>
          <p:cNvSpPr>
            <a:spLocks noGrp="1"/>
          </p:cNvSpPr>
          <p:nvPr>
            <p:ph type="body" idx="1"/>
          </p:nvPr>
        </p:nvSpPr>
        <p:spPr>
          <a:xfrm>
            <a:off x="574644" y="1102120"/>
            <a:ext cx="10614687" cy="5940705"/>
          </a:xfrm>
        </p:spPr>
        <p:txBody>
          <a:bodyPr/>
          <a:lstStyle/>
          <a:p>
            <a:pPr marL="571500" indent="-342900">
              <a:buFont typeface="Arial" panose="020B0604020202020204" pitchFamily="34" charset="0"/>
              <a:buChar char="•"/>
            </a:pPr>
            <a:r>
              <a:rPr lang="en-GB" sz="1600" dirty="0"/>
              <a:t>Artificial Intelligence (AI)- A type of technology that allows computers and machines to learn, solve problems, and make decisions like humans.</a:t>
            </a:r>
          </a:p>
          <a:p>
            <a:pPr marL="571500" indent="-342900">
              <a:buFont typeface="Arial" panose="020B0604020202020204" pitchFamily="34" charset="0"/>
              <a:buChar char="•"/>
            </a:pPr>
            <a:r>
              <a:rPr lang="en-GB" sz="1600" dirty="0"/>
              <a:t>AI Skills- Abilities that help people work with AI tools, such as writing prompts, analysing data, or using AI in creative or business tasks.</a:t>
            </a:r>
          </a:p>
          <a:p>
            <a:pPr marL="571500" indent="-342900">
              <a:buFont typeface="Arial" panose="020B0604020202020204" pitchFamily="34" charset="0"/>
              <a:buChar char="•"/>
            </a:pPr>
            <a:r>
              <a:rPr lang="en-GB" sz="1600" dirty="0"/>
              <a:t>Job Market- The world of work, including the types of jobs available and the skills employers are looking for.</a:t>
            </a:r>
          </a:p>
          <a:p>
            <a:pPr marL="571500" indent="-342900">
              <a:buFont typeface="Arial" panose="020B0604020202020204" pitchFamily="34" charset="0"/>
              <a:buChar char="•"/>
            </a:pPr>
            <a:r>
              <a:rPr lang="en-GB" sz="1600" dirty="0"/>
              <a:t>Bias- When decisions or results are unfair due to stereotypes or unbalanced data. AI can learn bias if it is trained on biased information.</a:t>
            </a:r>
          </a:p>
          <a:p>
            <a:pPr marL="571500" indent="-342900">
              <a:buFont typeface="Arial" panose="020B0604020202020204" pitchFamily="34" charset="0"/>
              <a:buChar char="•"/>
            </a:pPr>
            <a:r>
              <a:rPr lang="en-GB" sz="1600" dirty="0"/>
              <a:t>Stereotypes- Oversimplified ideas about people, such as “only men work in tech” – these can influence how AI behaves if not challenged.</a:t>
            </a:r>
          </a:p>
          <a:p>
            <a:pPr marL="571500" indent="-342900">
              <a:buFont typeface="Arial" panose="020B0604020202020204" pitchFamily="34" charset="0"/>
              <a:buChar char="•"/>
            </a:pPr>
            <a:r>
              <a:rPr lang="en-GB" sz="1600" dirty="0"/>
              <a:t>Prompt-A question or instruction you give to an AI tool to get a response. The quality of your prompt can affect the fairness and accuracy of the answer.</a:t>
            </a:r>
          </a:p>
          <a:p>
            <a:pPr marL="571500" indent="-342900">
              <a:buFont typeface="Arial" panose="020B0604020202020204" pitchFamily="34" charset="0"/>
              <a:buChar char="•"/>
            </a:pPr>
            <a:r>
              <a:rPr lang="en-GB" sz="1600" dirty="0"/>
              <a:t>Entrepreneurship- The process of starting and running your own business – AI can help by saving time, analysing data, and creating content.</a:t>
            </a:r>
          </a:p>
          <a:p>
            <a:pPr marL="571500" indent="-342900">
              <a:buFont typeface="Arial" panose="020B0604020202020204" pitchFamily="34" charset="0"/>
              <a:buChar char="•"/>
            </a:pPr>
            <a:r>
              <a:rPr lang="en-GB" sz="1600" dirty="0"/>
              <a:t>Digital Tools- Online apps or platforms that use technology (including AI) to help people work, learn, or create.</a:t>
            </a:r>
          </a:p>
          <a:p>
            <a:pPr marL="571500" indent="-342900">
              <a:buFont typeface="Arial" panose="020B0604020202020204" pitchFamily="34" charset="0"/>
              <a:buChar char="•"/>
            </a:pPr>
            <a:r>
              <a:rPr lang="en-GB" sz="1600" dirty="0"/>
              <a:t>Innovation- Coming up with new ideas or ways of doing things, especially with the help of technology like AI.</a:t>
            </a:r>
          </a:p>
          <a:p>
            <a:pPr marL="571500" indent="-342900">
              <a:buFont typeface="Arial" panose="020B0604020202020204" pitchFamily="34" charset="0"/>
              <a:buChar char="•"/>
            </a:pPr>
            <a:r>
              <a:rPr lang="en-GB" sz="1600" dirty="0"/>
              <a:t>Diversity- Including people from different backgrounds, cultures, and experiences. Diversity in AI teams leads to better, fairer technologies.</a:t>
            </a:r>
          </a:p>
        </p:txBody>
      </p:sp>
      <p:sp>
        <p:nvSpPr>
          <p:cNvPr id="3" name="Text Placeholder 2">
            <a:extLst>
              <a:ext uri="{FF2B5EF4-FFF2-40B4-BE49-F238E27FC236}">
                <a16:creationId xmlns:a16="http://schemas.microsoft.com/office/drawing/2014/main" id="{0B2877E1-C1E2-7A6D-0C3F-BC3909953734}"/>
              </a:ext>
            </a:extLst>
          </p:cNvPr>
          <p:cNvSpPr>
            <a:spLocks noGrp="1"/>
          </p:cNvSpPr>
          <p:nvPr>
            <p:ph type="body" idx="2"/>
          </p:nvPr>
        </p:nvSpPr>
        <p:spPr>
          <a:xfrm>
            <a:off x="710832" y="158724"/>
            <a:ext cx="10614687" cy="803654"/>
          </a:xfrm>
        </p:spPr>
        <p:txBody>
          <a:bodyPr/>
          <a:lstStyle/>
          <a:p>
            <a:r>
              <a:rPr lang="en-GB" dirty="0"/>
              <a:t>Key terms</a:t>
            </a:r>
          </a:p>
        </p:txBody>
      </p:sp>
    </p:spTree>
    <p:extLst>
      <p:ext uri="{BB962C8B-B14F-4D97-AF65-F5344CB8AC3E}">
        <p14:creationId xmlns:p14="http://schemas.microsoft.com/office/powerpoint/2010/main" val="1535039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22"/>
          <p:cNvSpPr txBox="1">
            <a:spLocks noGrp="1"/>
          </p:cNvSpPr>
          <p:nvPr>
            <p:ph type="body" idx="1"/>
          </p:nvPr>
        </p:nvSpPr>
        <p:spPr>
          <a:xfrm>
            <a:off x="8524664" y="2149279"/>
            <a:ext cx="3195486" cy="73114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2800"/>
              <a:buNone/>
            </a:pPr>
            <a:r>
              <a:rPr lang="en-US"/>
              <a:t>Any Questions?</a:t>
            </a:r>
            <a:endParaRPr/>
          </a:p>
        </p:txBody>
      </p:sp>
      <p:sp>
        <p:nvSpPr>
          <p:cNvPr id="686" name="Google Shape;686;p22"/>
          <p:cNvSpPr txBox="1">
            <a:spLocks noGrp="1"/>
          </p:cNvSpPr>
          <p:nvPr>
            <p:ph type="body" idx="2"/>
          </p:nvPr>
        </p:nvSpPr>
        <p:spPr>
          <a:xfrm>
            <a:off x="8542553" y="1448874"/>
            <a:ext cx="3195485" cy="837258"/>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5000"/>
              <a:buNone/>
            </a:pPr>
            <a:r>
              <a:rPr lang="en-US"/>
              <a:t>Thank you </a:t>
            </a:r>
            <a:endParaRPr/>
          </a:p>
        </p:txBody>
      </p:sp>
      <p:sp>
        <p:nvSpPr>
          <p:cNvPr id="687" name="Google Shape;687;p22"/>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a:t>www.</a:t>
            </a:r>
            <a:r>
              <a:rPr lang="en-US" b="1"/>
              <a:t>headstart.</a:t>
            </a:r>
            <a:r>
              <a:rPr lang="en-US"/>
              <a:t>eu</a:t>
            </a:r>
            <a:endParaRPr/>
          </a:p>
        </p:txBody>
      </p:sp>
      <p:grpSp>
        <p:nvGrpSpPr>
          <p:cNvPr id="688" name="Google Shape;688;p22"/>
          <p:cNvGrpSpPr/>
          <p:nvPr/>
        </p:nvGrpSpPr>
        <p:grpSpPr>
          <a:xfrm>
            <a:off x="10460162" y="4708721"/>
            <a:ext cx="429017" cy="429017"/>
            <a:chOff x="1950027" y="2499889"/>
            <a:chExt cx="850463" cy="850463"/>
          </a:xfrm>
        </p:grpSpPr>
        <p:sp>
          <p:nvSpPr>
            <p:cNvPr id="689" name="Google Shape;689;p22"/>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90" name="Google Shape;690;p22"/>
            <p:cNvGrpSpPr/>
            <p:nvPr/>
          </p:nvGrpSpPr>
          <p:grpSpPr>
            <a:xfrm>
              <a:off x="2107521" y="2657382"/>
              <a:ext cx="535476" cy="535477"/>
              <a:chOff x="2107521" y="2657382"/>
              <a:chExt cx="535476" cy="535477"/>
            </a:xfrm>
          </p:grpSpPr>
          <p:sp>
            <p:nvSpPr>
              <p:cNvPr id="691" name="Google Shape;691;p22"/>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2" name="Google Shape;692;p22"/>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3" name="Google Shape;693;p22"/>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94" name="Google Shape;694;p22"/>
          <p:cNvGrpSpPr/>
          <p:nvPr/>
        </p:nvGrpSpPr>
        <p:grpSpPr>
          <a:xfrm>
            <a:off x="9401920" y="4708721"/>
            <a:ext cx="429017" cy="429017"/>
            <a:chOff x="-147782" y="2499889"/>
            <a:chExt cx="850463" cy="850463"/>
          </a:xfrm>
        </p:grpSpPr>
        <p:sp>
          <p:nvSpPr>
            <p:cNvPr id="695" name="Google Shape;695;p22"/>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6" name="Google Shape;696;p22"/>
            <p:cNvSpPr/>
            <p:nvPr/>
          </p:nvSpPr>
          <p:spPr>
            <a:xfrm>
              <a:off x="18529" y="2722898"/>
              <a:ext cx="549967" cy="447282"/>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97" name="Google Shape;697;p22"/>
          <p:cNvGrpSpPr/>
          <p:nvPr/>
        </p:nvGrpSpPr>
        <p:grpSpPr>
          <a:xfrm>
            <a:off x="10988966" y="4708721"/>
            <a:ext cx="429017" cy="429017"/>
            <a:chOff x="2998302" y="2499889"/>
            <a:chExt cx="850463" cy="850463"/>
          </a:xfrm>
        </p:grpSpPr>
        <p:sp>
          <p:nvSpPr>
            <p:cNvPr id="698" name="Google Shape;698;p22"/>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9" name="Google Shape;699;p22"/>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00" name="Google Shape;700;p22"/>
          <p:cNvGrpSpPr/>
          <p:nvPr/>
        </p:nvGrpSpPr>
        <p:grpSpPr>
          <a:xfrm>
            <a:off x="8873117" y="4708721"/>
            <a:ext cx="429017" cy="429334"/>
            <a:chOff x="-1196056" y="2499889"/>
            <a:chExt cx="850463" cy="851092"/>
          </a:xfrm>
        </p:grpSpPr>
        <p:sp>
          <p:nvSpPr>
            <p:cNvPr id="701" name="Google Shape;701;p22"/>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2" name="Google Shape;702;p22"/>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03" name="Google Shape;703;p22"/>
          <p:cNvSpPr/>
          <p:nvPr/>
        </p:nvSpPr>
        <p:spPr>
          <a:xfrm>
            <a:off x="9931042" y="4708721"/>
            <a:ext cx="429017" cy="429017"/>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04" name="Google Shape;704;p22" descr="World with solid fill"/>
          <p:cNvPicPr preferRelativeResize="0"/>
          <p:nvPr/>
        </p:nvPicPr>
        <p:blipFill rotWithShape="1">
          <a:blip r:embed="rId3">
            <a:alphaModFix/>
          </a:blip>
          <a:srcRect/>
          <a:stretch/>
        </p:blipFill>
        <p:spPr>
          <a:xfrm>
            <a:off x="9953814" y="4733863"/>
            <a:ext cx="376188" cy="376188"/>
          </a:xfrm>
          <a:prstGeom prst="rect">
            <a:avLst/>
          </a:prstGeom>
          <a:noFill/>
          <a:ln>
            <a:noFill/>
          </a:ln>
        </p:spPr>
      </p:pic>
      <p:pic>
        <p:nvPicPr>
          <p:cNvPr id="705" name="Google Shape;705;p22"/>
          <p:cNvPicPr preferRelativeResize="0"/>
          <p:nvPr/>
        </p:nvPicPr>
        <p:blipFill rotWithShape="1">
          <a:blip r:embed="rId4">
            <a:alphaModFix/>
          </a:blip>
          <a:srcRect r="69230"/>
          <a:stretch/>
        </p:blipFill>
        <p:spPr>
          <a:xfrm rot="-1140275">
            <a:off x="5110733" y="5208550"/>
            <a:ext cx="5127676" cy="436716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0"/>
          <p:cNvSpPr/>
          <p:nvPr/>
        </p:nvSpPr>
        <p:spPr>
          <a:xfrm>
            <a:off x="1591309" y="2971102"/>
            <a:ext cx="2272735" cy="2885466"/>
          </a:xfrm>
          <a:custGeom>
            <a:avLst/>
            <a:gdLst/>
            <a:ahLst/>
            <a:cxnLst/>
            <a:rect l="l" t="t" r="r" b="b"/>
            <a:pathLst>
              <a:path w="3642" h="4392" extrusionOk="0">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 name="Google Shape;233;p20"/>
          <p:cNvSpPr/>
          <p:nvPr/>
        </p:nvSpPr>
        <p:spPr>
          <a:xfrm>
            <a:off x="1574800" y="1587100"/>
            <a:ext cx="2305749" cy="1807729"/>
          </a:xfrm>
          <a:custGeom>
            <a:avLst/>
            <a:gdLst/>
            <a:ahLst/>
            <a:cxnLst/>
            <a:rect l="l" t="t" r="r" b="b"/>
            <a:pathLst>
              <a:path w="3694" h="2899" extrusionOk="0">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 name="Google Shape;234;p20"/>
          <p:cNvSpPr/>
          <p:nvPr/>
        </p:nvSpPr>
        <p:spPr>
          <a:xfrm>
            <a:off x="4989241" y="1603609"/>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 name="Google Shape;235;p20"/>
          <p:cNvSpPr/>
          <p:nvPr/>
        </p:nvSpPr>
        <p:spPr>
          <a:xfrm>
            <a:off x="4972733" y="3917616"/>
            <a:ext cx="2305749" cy="1938952"/>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 name="Google Shape;236;p20"/>
          <p:cNvSpPr/>
          <p:nvPr/>
        </p:nvSpPr>
        <p:spPr>
          <a:xfrm>
            <a:off x="8308223" y="2971102"/>
            <a:ext cx="2272731" cy="2892173"/>
          </a:xfrm>
          <a:custGeom>
            <a:avLst/>
            <a:gdLst/>
            <a:ahLst/>
            <a:cxnLst/>
            <a:rect l="l" t="t" r="r" b="b"/>
            <a:pathLst>
              <a:path w="3643" h="4392" extrusionOk="0">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686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 name="Google Shape;237;p20"/>
          <p:cNvSpPr/>
          <p:nvPr/>
        </p:nvSpPr>
        <p:spPr>
          <a:xfrm>
            <a:off x="8291714" y="1587100"/>
            <a:ext cx="2305749" cy="1807729"/>
          </a:xfrm>
          <a:custGeom>
            <a:avLst/>
            <a:gdLst/>
            <a:ahLst/>
            <a:cxnLst/>
            <a:rect l="l" t="t" r="r" b="b"/>
            <a:pathLst>
              <a:path w="3694" h="2899" extrusionOk="0">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 name="Google Shape;238;p20"/>
          <p:cNvSpPr txBox="1"/>
          <p:nvPr/>
        </p:nvSpPr>
        <p:spPr>
          <a:xfrm>
            <a:off x="1583432" y="3560905"/>
            <a:ext cx="2264100"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chemeClr val="lt1"/>
                </a:solidFill>
                <a:latin typeface="Calibri"/>
                <a:ea typeface="Calibri"/>
                <a:cs typeface="Calibri"/>
                <a:sym typeface="Calibri"/>
              </a:rPr>
              <a:t>Did you know that when you get a job you'll probably work with AI?</a:t>
            </a:r>
            <a:endParaRPr sz="1800" b="0" i="0" u="none" strike="noStrike" cap="none" dirty="0">
              <a:solidFill>
                <a:schemeClr val="lt1"/>
              </a:solidFill>
              <a:latin typeface="Calibri"/>
              <a:ea typeface="Calibri"/>
              <a:cs typeface="Calibri"/>
              <a:sym typeface="Calibri"/>
            </a:endParaRPr>
          </a:p>
        </p:txBody>
      </p:sp>
      <p:grpSp>
        <p:nvGrpSpPr>
          <p:cNvPr id="239" name="Google Shape;239;p20"/>
          <p:cNvGrpSpPr/>
          <p:nvPr/>
        </p:nvGrpSpPr>
        <p:grpSpPr>
          <a:xfrm>
            <a:off x="5766053" y="4512935"/>
            <a:ext cx="749201" cy="845429"/>
            <a:chOff x="4643578" y="432838"/>
            <a:chExt cx="1028134" cy="1160188"/>
          </a:xfrm>
        </p:grpSpPr>
        <p:sp>
          <p:nvSpPr>
            <p:cNvPr id="240" name="Google Shape;240;p2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41" name="Google Shape;241;p20"/>
            <p:cNvGrpSpPr/>
            <p:nvPr/>
          </p:nvGrpSpPr>
          <p:grpSpPr>
            <a:xfrm>
              <a:off x="4643578" y="432838"/>
              <a:ext cx="1028134" cy="1160188"/>
              <a:chOff x="4643578" y="432838"/>
              <a:chExt cx="1028134" cy="1160188"/>
            </a:xfrm>
          </p:grpSpPr>
          <p:sp>
            <p:nvSpPr>
              <p:cNvPr id="242" name="Google Shape;242;p2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 name="Google Shape;243;p2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244" name="Google Shape;244;p20"/>
          <p:cNvGrpSpPr/>
          <p:nvPr/>
        </p:nvGrpSpPr>
        <p:grpSpPr>
          <a:xfrm>
            <a:off x="9003821" y="1937387"/>
            <a:ext cx="812364" cy="762243"/>
            <a:chOff x="6615628" y="2116894"/>
            <a:chExt cx="1066935" cy="1001107"/>
          </a:xfrm>
        </p:grpSpPr>
        <p:sp>
          <p:nvSpPr>
            <p:cNvPr id="245" name="Google Shape;245;p20"/>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 name="Google Shape;246;p20"/>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 name="Google Shape;247;p20"/>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 name="Google Shape;248;p20"/>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20"/>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 name="Google Shape;250;p20"/>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 name="Google Shape;251;p20"/>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 name="Google Shape;252;p20"/>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 name="Google Shape;253;p20"/>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 name="Google Shape;254;p20"/>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 name="Google Shape;255;p20"/>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 name="Google Shape;256;p20"/>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57" name="Google Shape;257;p20"/>
          <p:cNvGrpSpPr/>
          <p:nvPr/>
        </p:nvGrpSpPr>
        <p:grpSpPr>
          <a:xfrm>
            <a:off x="2399531" y="2067109"/>
            <a:ext cx="655923" cy="655810"/>
            <a:chOff x="3258209" y="1217582"/>
            <a:chExt cx="4712093" cy="4711281"/>
          </a:xfrm>
        </p:grpSpPr>
        <p:sp>
          <p:nvSpPr>
            <p:cNvPr id="258" name="Google Shape;258;p2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 name="Google Shape;259;p2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 name="Google Shape;260;p2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 name="Google Shape;261;p2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 name="Google Shape;262;p2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 name="Google Shape;263;p2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 name="Google Shape;264;p2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 name="Google Shape;265;p2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 name="Google Shape;266;p2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 name="Google Shape;267;p2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 name="Google Shape;268;p2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 name="Google Shape;269;p2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 name="Google Shape;270;p2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1" name="Google Shape;271;p2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72" name="Google Shape;272;p20"/>
          <p:cNvSpPr txBox="1"/>
          <p:nvPr/>
        </p:nvSpPr>
        <p:spPr>
          <a:xfrm>
            <a:off x="4929153" y="1937387"/>
            <a:ext cx="2361335"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chemeClr val="lt1"/>
                </a:solidFill>
                <a:latin typeface="Calibri"/>
                <a:ea typeface="Calibri"/>
                <a:cs typeface="Calibri"/>
                <a:sym typeface="Calibri"/>
              </a:rPr>
              <a:t>AI changes the way we work and directly impacts several industries</a:t>
            </a:r>
            <a:r>
              <a:rPr lang="en-US" sz="2000" b="1" i="0" u="none" strike="noStrike" cap="none" dirty="0">
                <a:solidFill>
                  <a:schemeClr val="lt1"/>
                </a:solidFill>
                <a:latin typeface="Calibri"/>
                <a:ea typeface="Calibri"/>
                <a:cs typeface="Calibri"/>
                <a:sym typeface="Calibri"/>
              </a:rPr>
              <a:t>.</a:t>
            </a:r>
            <a:endParaRPr sz="1800" b="0" i="0" u="none" strike="noStrike" cap="none" dirty="0">
              <a:solidFill>
                <a:schemeClr val="lt1"/>
              </a:solidFill>
              <a:latin typeface="Calibri"/>
              <a:ea typeface="Calibri"/>
              <a:cs typeface="Calibri"/>
              <a:sym typeface="Calibri"/>
            </a:endParaRPr>
          </a:p>
        </p:txBody>
      </p:sp>
      <p:sp>
        <p:nvSpPr>
          <p:cNvPr id="273" name="Google Shape;273;p20"/>
          <p:cNvSpPr txBox="1"/>
          <p:nvPr/>
        </p:nvSpPr>
        <p:spPr>
          <a:xfrm>
            <a:off x="8291663" y="3185659"/>
            <a:ext cx="2361334" cy="26776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chemeClr val="lt1"/>
                </a:solidFill>
                <a:latin typeface="Calibri"/>
                <a:ea typeface="Calibri"/>
                <a:cs typeface="Calibri"/>
                <a:sym typeface="Calibri"/>
              </a:rPr>
              <a:t>It is important that we learn to work with AI, know its benefits, but also know its risks.</a:t>
            </a:r>
            <a:endParaRPr sz="2400" b="1" i="0" u="none" strike="noStrike" cap="none" dirty="0">
              <a:solidFill>
                <a:schemeClr val="lt1"/>
              </a:solidFill>
              <a:latin typeface="Calibri"/>
              <a:ea typeface="Calibri"/>
              <a:cs typeface="Calibri"/>
              <a:sym typeface="Calibri"/>
            </a:endParaRPr>
          </a:p>
        </p:txBody>
      </p:sp>
      <p:sp>
        <p:nvSpPr>
          <p:cNvPr id="274" name="Google Shape;274;p20"/>
          <p:cNvSpPr txBox="1"/>
          <p:nvPr/>
        </p:nvSpPr>
        <p:spPr>
          <a:xfrm>
            <a:off x="550950" y="317125"/>
            <a:ext cx="7740900" cy="6834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600"/>
              <a:buFont typeface="Arial"/>
              <a:buNone/>
            </a:pPr>
            <a:r>
              <a:rPr lang="en-US" sz="3600" b="1" i="0" u="none" strike="noStrike" cap="none" dirty="0">
                <a:solidFill>
                  <a:srgbClr val="653795"/>
                </a:solidFill>
                <a:latin typeface="Calibri"/>
                <a:ea typeface="Calibri"/>
                <a:cs typeface="Calibri"/>
                <a:sym typeface="Calibri"/>
              </a:rPr>
              <a:t>Why Should This Matter To Me?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0"/>
          <p:cNvSpPr txBox="1">
            <a:spLocks noGrp="1"/>
          </p:cNvSpPr>
          <p:nvPr>
            <p:ph type="body" idx="1"/>
          </p:nvPr>
        </p:nvSpPr>
        <p:spPr>
          <a:xfrm>
            <a:off x="618819" y="1982908"/>
            <a:ext cx="4802400" cy="267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None/>
            </a:pPr>
            <a:r>
              <a:rPr lang="en-US" sz="2800" dirty="0"/>
              <a:t>Let’s chat:</a:t>
            </a:r>
            <a:endParaRPr sz="2800" dirty="0"/>
          </a:p>
          <a:p>
            <a:pPr marL="0" lvl="0" indent="0" algn="ctr" rtl="0">
              <a:lnSpc>
                <a:spcPct val="90000"/>
              </a:lnSpc>
              <a:spcBef>
                <a:spcPts val="0"/>
              </a:spcBef>
              <a:spcAft>
                <a:spcPts val="0"/>
              </a:spcAft>
              <a:buClr>
                <a:schemeClr val="lt1"/>
              </a:buClr>
              <a:buSzPts val="2800"/>
              <a:buNone/>
            </a:pPr>
            <a:endParaRPr sz="2800" dirty="0"/>
          </a:p>
          <a:p>
            <a:pPr marL="0" lvl="0" indent="0" algn="ctr" rtl="0">
              <a:lnSpc>
                <a:spcPct val="90000"/>
              </a:lnSpc>
              <a:spcBef>
                <a:spcPts val="0"/>
              </a:spcBef>
              <a:spcAft>
                <a:spcPts val="0"/>
              </a:spcAft>
              <a:buClr>
                <a:schemeClr val="lt1"/>
              </a:buClr>
              <a:buSzPts val="2800"/>
              <a:buNone/>
            </a:pPr>
            <a:r>
              <a:rPr lang="en-US" sz="2800" b="1" dirty="0"/>
              <a:t>How do you think AI is influencing jobs nowadays?</a:t>
            </a:r>
            <a:endParaRPr sz="2800" b="1" dirty="0"/>
          </a:p>
          <a:p>
            <a:pPr marL="0" lvl="0" indent="0" algn="ctr" rtl="0">
              <a:lnSpc>
                <a:spcPct val="90000"/>
              </a:lnSpc>
              <a:spcBef>
                <a:spcPts val="1000"/>
              </a:spcBef>
              <a:spcAft>
                <a:spcPts val="0"/>
              </a:spcAft>
              <a:buClr>
                <a:schemeClr val="lt1"/>
              </a:buClr>
              <a:buSzPts val="2800"/>
              <a:buNone/>
            </a:pPr>
            <a:endParaRPr sz="2800" dirty="0"/>
          </a:p>
          <a:p>
            <a:pPr marL="0" lvl="0" indent="0" algn="ctr" rtl="0">
              <a:lnSpc>
                <a:spcPct val="90000"/>
              </a:lnSpc>
              <a:spcBef>
                <a:spcPts val="1000"/>
              </a:spcBef>
              <a:spcAft>
                <a:spcPts val="0"/>
              </a:spcAft>
              <a:buClr>
                <a:schemeClr val="lt1"/>
              </a:buClr>
              <a:buSzPts val="2800"/>
              <a:buNone/>
            </a:pPr>
            <a:endParaRPr sz="2800" dirty="0"/>
          </a:p>
        </p:txBody>
      </p:sp>
      <p:pic>
        <p:nvPicPr>
          <p:cNvPr id="3" name="Picture Placeholder 14">
            <a:extLst>
              <a:ext uri="{FF2B5EF4-FFF2-40B4-BE49-F238E27FC236}">
                <a16:creationId xmlns:a16="http://schemas.microsoft.com/office/drawing/2014/main" id="{B91F2646-D453-B6BF-E6C5-9B8984E3A27E}"/>
              </a:ext>
            </a:extLst>
          </p:cNvPr>
          <p:cNvPicPr>
            <a:picLocks noChangeAspect="1"/>
          </p:cNvPicPr>
          <p:nvPr/>
        </p:nvPicPr>
        <p:blipFill>
          <a:blip r:embed="rId3"/>
          <a:srcRect l="2044" r="2044"/>
          <a:stretch>
            <a:fill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
        <p:nvSpPr>
          <p:cNvPr id="281" name="Google Shape;281;p10"/>
          <p:cNvSpPr/>
          <p:nvPr/>
        </p:nvSpPr>
        <p:spPr>
          <a:xfrm>
            <a:off x="9063067" y="3352800"/>
            <a:ext cx="4577473" cy="4607324"/>
          </a:xfrm>
          <a:custGeom>
            <a:avLst/>
            <a:gdLst/>
            <a:ahLst/>
            <a:cxnLst/>
            <a:rect l="l" t="t" r="r" b="b"/>
            <a:pathLst>
              <a:path w="722854" h="727568" extrusionOk="0">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408D9-CE05-E3F0-CE4B-6CDEFB8A631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24A8CDF-1F1A-92C4-EC1F-6D4FBC7BB2EA}"/>
              </a:ext>
            </a:extLst>
          </p:cNvPr>
          <p:cNvSpPr>
            <a:spLocks noGrp="1"/>
          </p:cNvSpPr>
          <p:nvPr>
            <p:ph type="body" sz="quarter" idx="16"/>
          </p:nvPr>
        </p:nvSpPr>
        <p:spPr>
          <a:xfrm>
            <a:off x="1619810" y="2472714"/>
            <a:ext cx="4015460" cy="3066422"/>
          </a:xfrm>
        </p:spPr>
        <p:txBody>
          <a:bodyPr/>
          <a:lstStyle/>
          <a:p>
            <a:r>
              <a:rPr lang="en-US" dirty="0">
                <a:latin typeface="Calibri" panose="020F0502020204030204" pitchFamily="34" charset="0"/>
                <a:cs typeface="Calibri" panose="020F0502020204030204" pitchFamily="34" charset="0"/>
              </a:rPr>
              <a:t>AI Careers</a:t>
            </a:r>
          </a:p>
        </p:txBody>
      </p:sp>
      <p:sp>
        <p:nvSpPr>
          <p:cNvPr id="5" name="Text Placeholder 4">
            <a:extLst>
              <a:ext uri="{FF2B5EF4-FFF2-40B4-BE49-F238E27FC236}">
                <a16:creationId xmlns:a16="http://schemas.microsoft.com/office/drawing/2014/main" id="{5D6D8F81-7672-9F1A-1DAE-C06FCF0B9E20}"/>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02</a:t>
            </a:r>
          </a:p>
        </p:txBody>
      </p:sp>
      <p:pic>
        <p:nvPicPr>
          <p:cNvPr id="8" name="Picture Placeholder 7">
            <a:extLst>
              <a:ext uri="{FF2B5EF4-FFF2-40B4-BE49-F238E27FC236}">
                <a16:creationId xmlns:a16="http://schemas.microsoft.com/office/drawing/2014/main" id="{84421C7D-E579-D462-8F5E-B012B3D3C282}"/>
              </a:ext>
            </a:extLst>
          </p:cNvPr>
          <p:cNvPicPr>
            <a:picLocks noGrp="1" noChangeAspect="1"/>
          </p:cNvPicPr>
          <p:nvPr>
            <p:ph type="pic" sz="quarter" idx="19"/>
          </p:nvPr>
        </p:nvPicPr>
        <p:blipFill>
          <a:blip r:embed="rId2"/>
          <a:srcRect l="1992" r="1992"/>
          <a:stretch/>
        </p:blipFill>
        <p:spPr/>
      </p:pic>
      <p:pic>
        <p:nvPicPr>
          <p:cNvPr id="9" name="Picture 8">
            <a:extLst>
              <a:ext uri="{FF2B5EF4-FFF2-40B4-BE49-F238E27FC236}">
                <a16:creationId xmlns:a16="http://schemas.microsoft.com/office/drawing/2014/main" id="{BAC679A3-127A-0A33-B0C7-6E1C7D8616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723397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9"/>
          <p:cNvSpPr txBox="1">
            <a:spLocks noGrp="1"/>
          </p:cNvSpPr>
          <p:nvPr>
            <p:ph type="body" idx="1"/>
          </p:nvPr>
        </p:nvSpPr>
        <p:spPr>
          <a:xfrm>
            <a:off x="798378" y="1717700"/>
            <a:ext cx="5279700" cy="3849900"/>
          </a:xfrm>
          <a:prstGeom prst="rect">
            <a:avLst/>
          </a:prstGeom>
          <a:noFill/>
          <a:ln>
            <a:noFill/>
          </a:ln>
        </p:spPr>
        <p:txBody>
          <a:bodyPr spcFirstLastPara="1" wrap="square" lIns="0" tIns="45700" rIns="91425" bIns="45700" anchor="t" anchorCtr="0">
            <a:noAutofit/>
          </a:bodyPr>
          <a:lstStyle/>
          <a:p>
            <a:pPr marL="57150" lvl="0" indent="0" algn="l" rtl="0">
              <a:lnSpc>
                <a:spcPct val="90000"/>
              </a:lnSpc>
              <a:spcBef>
                <a:spcPts val="0"/>
              </a:spcBef>
              <a:spcAft>
                <a:spcPts val="0"/>
              </a:spcAft>
              <a:buClr>
                <a:srgbClr val="282666"/>
              </a:buClr>
              <a:buSzPts val="2400"/>
              <a:buNone/>
            </a:pPr>
            <a:r>
              <a:rPr lang="en-US" dirty="0"/>
              <a:t>Artificial Intelligence (AI) is </a:t>
            </a:r>
            <a:r>
              <a:rPr lang="en-US" b="1" dirty="0" err="1"/>
              <a:t>revolutionising</a:t>
            </a:r>
            <a:r>
              <a:rPr lang="en-US" b="1" dirty="0"/>
              <a:t> industries </a:t>
            </a:r>
            <a:r>
              <a:rPr lang="en-US" dirty="0"/>
              <a:t>worldwide, becoming integral to various </a:t>
            </a:r>
            <a:r>
              <a:rPr lang="en-US" b="1" dirty="0"/>
              <a:t>sectors and professions</a:t>
            </a:r>
            <a:r>
              <a:rPr lang="en-US" dirty="0"/>
              <a:t>. </a:t>
            </a:r>
            <a:endParaRPr dirty="0"/>
          </a:p>
          <a:p>
            <a:pPr marL="57150" lvl="0" indent="0" algn="l" rtl="0">
              <a:lnSpc>
                <a:spcPct val="90000"/>
              </a:lnSpc>
              <a:spcBef>
                <a:spcPts val="0"/>
              </a:spcBef>
              <a:spcAft>
                <a:spcPts val="0"/>
              </a:spcAft>
              <a:buClr>
                <a:srgbClr val="282666"/>
              </a:buClr>
              <a:buSzPts val="2400"/>
              <a:buNone/>
            </a:pPr>
            <a:endParaRPr dirty="0"/>
          </a:p>
          <a:p>
            <a:pPr marL="57150" lvl="0" indent="0" algn="l" rtl="0">
              <a:lnSpc>
                <a:spcPct val="90000"/>
              </a:lnSpc>
              <a:spcBef>
                <a:spcPts val="0"/>
              </a:spcBef>
              <a:spcAft>
                <a:spcPts val="0"/>
              </a:spcAft>
              <a:buClr>
                <a:srgbClr val="282666"/>
              </a:buClr>
              <a:buSzPts val="2400"/>
              <a:buNone/>
            </a:pPr>
            <a:r>
              <a:rPr lang="en-US" dirty="0"/>
              <a:t>For </a:t>
            </a:r>
            <a:r>
              <a:rPr lang="en-US" b="1" dirty="0"/>
              <a:t>girls and young women, acquiring AI-related skills opens diverse career opportunities,</a:t>
            </a:r>
            <a:r>
              <a:rPr lang="en-US" dirty="0"/>
              <a:t> empowering them to be at the </a:t>
            </a:r>
            <a:r>
              <a:rPr lang="en-US" b="1" dirty="0"/>
              <a:t>forefront of innovation and leadership in the evolving workforce</a:t>
            </a:r>
            <a:r>
              <a:rPr lang="en-US" dirty="0"/>
              <a:t>.</a:t>
            </a:r>
            <a:endParaRPr dirty="0"/>
          </a:p>
        </p:txBody>
      </p:sp>
      <p:sp>
        <p:nvSpPr>
          <p:cNvPr id="295" name="Google Shape;295;p9"/>
          <p:cNvSpPr txBox="1">
            <a:spLocks noGrp="1"/>
          </p:cNvSpPr>
          <p:nvPr>
            <p:ph type="body" idx="2"/>
          </p:nvPr>
        </p:nvSpPr>
        <p:spPr>
          <a:xfrm>
            <a:off x="788706" y="9140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Industries and AI</a:t>
            </a:r>
            <a:endParaRPr dirty="0"/>
          </a:p>
          <a:p>
            <a:pPr marL="0" lvl="0" indent="0" algn="l" rtl="0">
              <a:lnSpc>
                <a:spcPct val="90000"/>
              </a:lnSpc>
              <a:spcBef>
                <a:spcPts val="0"/>
              </a:spcBef>
              <a:spcAft>
                <a:spcPts val="0"/>
              </a:spcAft>
              <a:buClr>
                <a:srgbClr val="653795"/>
              </a:buClr>
              <a:buSzPts val="3600"/>
              <a:buNone/>
            </a:pPr>
            <a:endParaRPr dirty="0"/>
          </a:p>
        </p:txBody>
      </p:sp>
      <p:pic>
        <p:nvPicPr>
          <p:cNvPr id="296" name="Google Shape;296;p9"/>
          <p:cNvPicPr preferRelativeResize="0"/>
          <p:nvPr/>
        </p:nvPicPr>
        <p:blipFill rotWithShape="1">
          <a:blip r:embed="rId3">
            <a:alphaModFix/>
          </a:blip>
          <a:srcRect l="-18315" t="15976" r="29196" b="11083"/>
          <a:stretch/>
        </p:blipFill>
        <p:spPr>
          <a:xfrm>
            <a:off x="4507833" y="464162"/>
            <a:ext cx="7684166" cy="4894769"/>
          </a:xfrm>
          <a:prstGeom prst="rect">
            <a:avLst/>
          </a:prstGeom>
          <a:noFill/>
          <a:ln>
            <a:noFill/>
          </a:ln>
        </p:spPr>
      </p:pic>
      <p:pic>
        <p:nvPicPr>
          <p:cNvPr id="297" name="Google Shape;297;p9"/>
          <p:cNvPicPr preferRelativeResize="0"/>
          <p:nvPr/>
        </p:nvPicPr>
        <p:blipFill rotWithShape="1">
          <a:blip r:embed="rId4">
            <a:alphaModFix/>
          </a:blip>
          <a:srcRect r="13284"/>
          <a:stretch/>
        </p:blipFill>
        <p:spPr>
          <a:xfrm>
            <a:off x="7524375" y="618400"/>
            <a:ext cx="4667625" cy="35809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A2B142-214C-3F7C-2765-B2F57E2420B5}"/>
              </a:ext>
            </a:extLst>
          </p:cNvPr>
          <p:cNvSpPr>
            <a:spLocks noGrp="1"/>
          </p:cNvSpPr>
          <p:nvPr>
            <p:ph type="body" sz="quarter" idx="18"/>
          </p:nvPr>
        </p:nvSpPr>
        <p:spPr>
          <a:xfrm>
            <a:off x="599570" y="4919936"/>
            <a:ext cx="2641469" cy="1049221"/>
          </a:xfrm>
        </p:spPr>
        <p:txBody>
          <a:bodyPr/>
          <a:lstStyle/>
          <a:p>
            <a:r>
              <a:rPr lang="en-US" sz="2800" b="1" dirty="0"/>
              <a:t>Digital Marketing</a:t>
            </a:r>
          </a:p>
          <a:p>
            <a:endParaRPr lang="en-GB" b="1" dirty="0"/>
          </a:p>
        </p:txBody>
      </p:sp>
      <p:sp>
        <p:nvSpPr>
          <p:cNvPr id="5" name="Text Placeholder 4">
            <a:extLst>
              <a:ext uri="{FF2B5EF4-FFF2-40B4-BE49-F238E27FC236}">
                <a16:creationId xmlns:a16="http://schemas.microsoft.com/office/drawing/2014/main" id="{A41A09DB-BAE5-F85C-9CE1-23EF46799854}"/>
              </a:ext>
            </a:extLst>
          </p:cNvPr>
          <p:cNvSpPr>
            <a:spLocks noGrp="1"/>
          </p:cNvSpPr>
          <p:nvPr>
            <p:ph type="body" sz="quarter" idx="20"/>
          </p:nvPr>
        </p:nvSpPr>
        <p:spPr>
          <a:xfrm>
            <a:off x="7772400" y="1765379"/>
            <a:ext cx="3824183" cy="3080941"/>
          </a:xfrm>
        </p:spPr>
        <p:txBody>
          <a:bodyPr/>
          <a:lstStyle/>
          <a:p>
            <a:r>
              <a:rPr lang="en-GB" dirty="0"/>
              <a:t>In marketing, e-commerce and advertising, it is possible to use these tools to create campaigns, images, videos and new ways of engaging with your audience.</a:t>
            </a:r>
          </a:p>
          <a:p>
            <a:endParaRPr lang="en-GB" dirty="0"/>
          </a:p>
        </p:txBody>
      </p:sp>
      <p:sp>
        <p:nvSpPr>
          <p:cNvPr id="8" name="Picture Placeholder 7">
            <a:extLst>
              <a:ext uri="{FF2B5EF4-FFF2-40B4-BE49-F238E27FC236}">
                <a16:creationId xmlns:a16="http://schemas.microsoft.com/office/drawing/2014/main" id="{55EEFB99-6408-FEB7-C21B-C8C2473B1F57}"/>
              </a:ext>
            </a:extLst>
          </p:cNvPr>
          <p:cNvSpPr>
            <a:spLocks noGrp="1"/>
          </p:cNvSpPr>
          <p:nvPr>
            <p:ph type="pic" sz="quarter" idx="34"/>
          </p:nvPr>
        </p:nvSpPr>
        <p:spPr/>
      </p:sp>
    </p:spTree>
    <p:extLst>
      <p:ext uri="{BB962C8B-B14F-4D97-AF65-F5344CB8AC3E}">
        <p14:creationId xmlns:p14="http://schemas.microsoft.com/office/powerpoint/2010/main" val="58857109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TotalTime>
  <Words>1602</Words>
  <Application>Microsoft Office PowerPoint</Application>
  <PresentationFormat>Widescreen</PresentationFormat>
  <Paragraphs>199</Paragraphs>
  <Slides>43</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Montserrat Light</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aine hamill</cp:lastModifiedBy>
  <cp:revision>6</cp:revision>
  <dcterms:created xsi:type="dcterms:W3CDTF">2020-10-14T13:32:04Z</dcterms:created>
  <dcterms:modified xsi:type="dcterms:W3CDTF">2025-05-14T14:15:49Z</dcterms:modified>
</cp:coreProperties>
</file>