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3"/>
  </p:notesMasterIdLst>
  <p:sldIdLst>
    <p:sldId id="258" r:id="rId2"/>
    <p:sldId id="261" r:id="rId3"/>
    <p:sldId id="325" r:id="rId4"/>
    <p:sldId id="4307" r:id="rId5"/>
    <p:sldId id="286" r:id="rId6"/>
    <p:sldId id="263" r:id="rId7"/>
    <p:sldId id="4308" r:id="rId8"/>
    <p:sldId id="331" r:id="rId9"/>
    <p:sldId id="332" r:id="rId10"/>
    <p:sldId id="334" r:id="rId11"/>
    <p:sldId id="333" r:id="rId12"/>
    <p:sldId id="335" r:id="rId13"/>
    <p:sldId id="336" r:id="rId14"/>
    <p:sldId id="337" r:id="rId15"/>
    <p:sldId id="4309" r:id="rId16"/>
    <p:sldId id="338" r:id="rId17"/>
    <p:sldId id="4344" r:id="rId18"/>
    <p:sldId id="4345" r:id="rId19"/>
    <p:sldId id="340" r:id="rId20"/>
    <p:sldId id="341" r:id="rId21"/>
    <p:sldId id="342" r:id="rId22"/>
    <p:sldId id="344" r:id="rId23"/>
    <p:sldId id="346" r:id="rId24"/>
    <p:sldId id="329" r:id="rId25"/>
    <p:sldId id="4346" r:id="rId26"/>
    <p:sldId id="4347" r:id="rId27"/>
    <p:sldId id="348" r:id="rId28"/>
    <p:sldId id="355" r:id="rId29"/>
    <p:sldId id="349" r:id="rId30"/>
    <p:sldId id="350" r:id="rId31"/>
    <p:sldId id="356" r:id="rId32"/>
    <p:sldId id="4348" r:id="rId33"/>
    <p:sldId id="351" r:id="rId34"/>
    <p:sldId id="352" r:id="rId35"/>
    <p:sldId id="353" r:id="rId36"/>
    <p:sldId id="357" r:id="rId37"/>
    <p:sldId id="296" r:id="rId38"/>
    <p:sldId id="358" r:id="rId39"/>
    <p:sldId id="4349" r:id="rId40"/>
    <p:sldId id="323" r:id="rId41"/>
    <p:sldId id="4314" r:id="rId42"/>
  </p:sldIdLst>
  <p:sldSz cx="12192000" cy="6858000"/>
  <p:notesSz cx="6858000" cy="9144000"/>
  <p:embeddedFontLst>
    <p:embeddedFont>
      <p:font typeface="Montserrat" pitchFamily="2" charset="0"/>
      <p:regular r:id="rId44"/>
      <p:bold r:id="rId45"/>
      <p:italic r:id="rId46"/>
      <p:boldItalic r:id="rId47"/>
    </p:embeddedFont>
    <p:embeddedFont>
      <p:font typeface="Montserrat Light" panose="00000400000000000000" pitchFamily="2" charset="0"/>
      <p:regular r:id="rId48"/>
      <p:bold r:id="rId49"/>
      <p:italic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7" roundtripDataSignature="AMtx7mgcYPFvc+RDk1lOWoY+vjso1TUtfQ=="/>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8623"/>
    <a:srgbClr val="653795"/>
    <a:srgbClr val="282666"/>
    <a:srgbClr val="BC8FDD"/>
    <a:srgbClr val="291D4A"/>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692" autoAdjust="0"/>
  </p:normalViewPr>
  <p:slideViewPr>
    <p:cSldViewPr snapToGrid="0">
      <p:cViewPr varScale="1">
        <p:scale>
          <a:sx n="77" d="100"/>
          <a:sy n="77" d="100"/>
        </p:scale>
        <p:origin x="912"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59"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customschemas.google.com/relationships/presentationmetadata" Target="metadata"/><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wired.co.uk/article/cancer-risk-ai-mammogram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https://www.ironhack.com/gb/blog/ai-s-role-in-multilingual-communication-breaking-language-barriers</a:t>
            </a:r>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54630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https://school-education.ec.europa.eu/en/learn/courses/etwinning-inclusion-example-neurodiversity-classrooms#:~:text=Scientific%20studies%20show%20that%20around,span%20to%20astounding%20spontaneous%20creativity.</a:t>
            </a:r>
          </a:p>
          <a:p>
            <a:endParaRPr lang="en-GB" dirty="0"/>
          </a:p>
          <a:p>
            <a:r>
              <a:rPr lang="en-GB" dirty="0"/>
              <a:t>https://reciteme.com/news/neurodiversity-and-online-barriers/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10961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https://www.ted.com/talks/joy_buolamwini_how_i_m_fighting_bias_in_algorithms?language=en</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810667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https://magazine.columbia.edu/article/how-gro-intelligence-fighting-world-hunger-tech</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851888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GB" b="1" dirty="0"/>
              <a:t>Output -</a:t>
            </a:r>
            <a:r>
              <a:rPr lang="en-GB" dirty="0"/>
              <a:t>Posters can be shared in a short group gallery walk or quick presentations. This also supports digital storytelling or visual thinking if you're using Canva or </a:t>
            </a:r>
            <a:r>
              <a:rPr lang="en-GB" dirty="0" err="1"/>
              <a:t>Jamboard</a:t>
            </a:r>
            <a:r>
              <a:rPr lang="en-GB" dirty="0"/>
              <a:t>.</a:t>
            </a:r>
          </a:p>
          <a:p>
            <a:pPr>
              <a:buNone/>
            </a:pPr>
            <a:r>
              <a:rPr lang="en-GB" b="1" dirty="0"/>
              <a:t>Why it works- </a:t>
            </a:r>
            <a:r>
              <a:rPr lang="en-GB" dirty="0"/>
              <a:t>It builds connection, celebrates female role models, and gives learners a low-pressure way to imagine themselves as part of the AI space.</a:t>
            </a:r>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623724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4F4E0-122A-1640-4614-E3CD5BF831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F28F24-DF55-366D-9290-F78B571D15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47825F-5237-8F8B-BFC8-DCC294620029}"/>
              </a:ext>
            </a:extLst>
          </p:cNvPr>
          <p:cNvSpPr>
            <a:spLocks noGrp="1"/>
          </p:cNvSpPr>
          <p:nvPr>
            <p:ph type="body" idx="1"/>
          </p:nvPr>
        </p:nvSpPr>
        <p:spPr/>
        <p:txBody>
          <a:bodyPr/>
          <a:lstStyle/>
          <a:p>
            <a:pPr>
              <a:buNone/>
            </a:pPr>
            <a:r>
              <a:rPr lang="en-GB" b="1" dirty="0"/>
              <a:t>Why it works</a:t>
            </a:r>
          </a:p>
          <a:p>
            <a:r>
              <a:rPr lang="en-GB" dirty="0"/>
              <a:t>This activity empowers young women to connect their personal values to technology, and practice pitching or presenting — key skills in digital careers.</a:t>
            </a:r>
          </a:p>
          <a:p>
            <a:endParaRPr lang="en-GB" dirty="0"/>
          </a:p>
        </p:txBody>
      </p:sp>
      <p:sp>
        <p:nvSpPr>
          <p:cNvPr id="4" name="Slide Number Placeholder 3">
            <a:extLst>
              <a:ext uri="{FF2B5EF4-FFF2-40B4-BE49-F238E27FC236}">
                <a16:creationId xmlns:a16="http://schemas.microsoft.com/office/drawing/2014/main" id="{5CF81B3A-D0DC-5085-AFE0-57E6F6049572}"/>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86159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GB" dirty="0"/>
          </a:p>
        </p:txBody>
      </p:sp>
      <p:sp>
        <p:nvSpPr>
          <p:cNvPr id="273" name="Google Shape;27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https://www.pwc.com/gx/en/industries/healthcare/publications/ai-robotics-new-health/transforming-healthcare.html</a:t>
            </a:r>
          </a:p>
          <a:p>
            <a:endParaRPr lang="en-GB" b="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56436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D2D2D"/>
                </a:solidFill>
                <a:effectLst/>
                <a:latin typeface="PwC Helvetica Neue"/>
              </a:rPr>
              <a:t>Wired (2016). </a:t>
            </a:r>
            <a:r>
              <a:rPr lang="en-GB" b="1" i="0" u="none" strike="noStrike" dirty="0">
                <a:effectLst/>
                <a:latin typeface="PwC Helvetica Neue"/>
                <a:hlinkClick r:id="rId3"/>
              </a:rPr>
              <a:t>http://www.wired.co.uk/article/cancer-risk-ai-mammograms</a:t>
            </a:r>
            <a:endParaRPr lang="en-GB" b="1" i="0" u="none" strike="noStrike" dirty="0">
              <a:effectLst/>
              <a:latin typeface="PwC Helvetica Neue"/>
            </a:endParaRPr>
          </a:p>
          <a:p>
            <a:r>
              <a:rPr lang="en-GB" dirty="0"/>
              <a:t>https://www.pwc.com/gx/en/industries/healthcare/publications/ai-robotics-new-health/transforming-healthcare.html</a:t>
            </a:r>
            <a:r>
              <a:rPr lang="en-GB" b="1" i="0" u="none" strike="noStrike" dirty="0">
                <a:effectLst/>
                <a:latin typeface="PwC Helvetica Neue"/>
              </a:rPr>
              <a:t> </a:t>
            </a: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97381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23EFF-A21D-9A60-C8EA-AA234DE3D8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C01F3C-F82F-887B-74C2-71372F21C9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841C3B-F11D-552A-96E4-D39D58C0CD6D}"/>
              </a:ext>
            </a:extLst>
          </p:cNvPr>
          <p:cNvSpPr>
            <a:spLocks noGrp="1"/>
          </p:cNvSpPr>
          <p:nvPr>
            <p:ph type="body" idx="1"/>
          </p:nvPr>
        </p:nvSpPr>
        <p:spPr/>
        <p:txBody>
          <a:bodyPr/>
          <a:lstStyle/>
          <a:p>
            <a:r>
              <a:rPr lang="en-GB" dirty="0"/>
              <a:t>https://www.pwc.com/gx/en/industries/healthcare/publications/ai-robotics-new-health/transforming-healthcare.html</a:t>
            </a:r>
          </a:p>
        </p:txBody>
      </p:sp>
      <p:sp>
        <p:nvSpPr>
          <p:cNvPr id="4" name="Slide Number Placeholder 3">
            <a:extLst>
              <a:ext uri="{FF2B5EF4-FFF2-40B4-BE49-F238E27FC236}">
                <a16:creationId xmlns:a16="http://schemas.microsoft.com/office/drawing/2014/main" id="{A818CEDE-B860-D9BE-A3C1-542B9F230D56}"/>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40374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3A15D-7499-F9BC-C3BF-817E34C400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28B7DE-A33A-B08D-F28F-AB3D47218F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7800BE-E055-1D13-489F-F130743AB792}"/>
              </a:ext>
            </a:extLst>
          </p:cNvPr>
          <p:cNvSpPr>
            <a:spLocks noGrp="1"/>
          </p:cNvSpPr>
          <p:nvPr>
            <p:ph type="body" idx="1"/>
          </p:nvPr>
        </p:nvSpPr>
        <p:spPr/>
        <p:txBody>
          <a:bodyPr/>
          <a:lstStyle/>
          <a:p>
            <a:r>
              <a:rPr lang="en-GB" b="0" i="0" dirty="0">
                <a:solidFill>
                  <a:srgbClr val="2D2D2D"/>
                </a:solidFill>
                <a:effectLst/>
                <a:latin typeface="PwC Helvetica Neue"/>
              </a:rPr>
              <a:t>https://www.jetlearn.com/blog/ai-and-mental-health-tools</a:t>
            </a:r>
            <a:endParaRPr lang="en-GB" dirty="0"/>
          </a:p>
        </p:txBody>
      </p:sp>
      <p:sp>
        <p:nvSpPr>
          <p:cNvPr id="4" name="Slide Number Placeholder 3">
            <a:extLst>
              <a:ext uri="{FF2B5EF4-FFF2-40B4-BE49-F238E27FC236}">
                <a16:creationId xmlns:a16="http://schemas.microsoft.com/office/drawing/2014/main" id="{8443B703-B3D0-F2A4-24F6-DBED5E7D3526}"/>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229634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a:extLst>
            <a:ext uri="{FF2B5EF4-FFF2-40B4-BE49-F238E27FC236}">
              <a16:creationId xmlns:a16="http://schemas.microsoft.com/office/drawing/2014/main" id="{A8D1338D-0742-A6FE-76A5-7B0F88E74000}"/>
            </a:ext>
          </a:extLst>
        </p:cNvPr>
        <p:cNvGrpSpPr/>
        <p:nvPr/>
      </p:nvGrpSpPr>
      <p:grpSpPr>
        <a:xfrm>
          <a:off x="0" y="0"/>
          <a:ext cx="0" cy="0"/>
          <a:chOff x="0" y="0"/>
          <a:chExt cx="0" cy="0"/>
        </a:xfrm>
      </p:grpSpPr>
      <p:sp>
        <p:nvSpPr>
          <p:cNvPr id="264" name="Google Shape;264;p7:notes">
            <a:extLst>
              <a:ext uri="{FF2B5EF4-FFF2-40B4-BE49-F238E27FC236}">
                <a16:creationId xmlns:a16="http://schemas.microsoft.com/office/drawing/2014/main" id="{737A214D-7FC5-03C7-61A1-CA4A8986788F}"/>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7:notes">
            <a:extLst>
              <a:ext uri="{FF2B5EF4-FFF2-40B4-BE49-F238E27FC236}">
                <a16:creationId xmlns:a16="http://schemas.microsoft.com/office/drawing/2014/main" id="{B4B58091-7EDC-6C08-0492-F3174759FCA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21294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https://neuronav.org/self-determination-blog/how-ai-can-help-people-with-disabilities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478032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1_Cover Slide ">
  <p:cSld name="1_Cover Slide ">
    <p:spTree>
      <p:nvGrpSpPr>
        <p:cNvPr id="1" name="Shape 31"/>
        <p:cNvGrpSpPr/>
        <p:nvPr/>
      </p:nvGrpSpPr>
      <p:grpSpPr>
        <a:xfrm>
          <a:off x="0" y="0"/>
          <a:ext cx="0" cy="0"/>
          <a:chOff x="0" y="0"/>
          <a:chExt cx="0" cy="0"/>
        </a:xfrm>
      </p:grpSpPr>
      <p:sp>
        <p:nvSpPr>
          <p:cNvPr id="32" name="Google Shape;32;p26"/>
          <p:cNvSpPr/>
          <p:nvPr/>
        </p:nvSpPr>
        <p:spPr>
          <a:xfrm>
            <a:off x="5274194" y="1798390"/>
            <a:ext cx="6917806" cy="5059610"/>
          </a:xfrm>
          <a:custGeom>
            <a:avLst/>
            <a:gdLst/>
            <a:ahLst/>
            <a:cxnLst/>
            <a:rect l="l" t="t" r="r" b="b"/>
            <a:pathLst>
              <a:path w="6917806" h="5059610" extrusionOk="0">
                <a:moveTo>
                  <a:pt x="0" y="0"/>
                </a:moveTo>
                <a:lnTo>
                  <a:pt x="5615096" y="0"/>
                </a:lnTo>
                <a:lnTo>
                  <a:pt x="6917806" y="0"/>
                </a:lnTo>
                <a:lnTo>
                  <a:pt x="6917806" y="5059610"/>
                </a:lnTo>
                <a:lnTo>
                  <a:pt x="5937743" y="5059610"/>
                </a:lnTo>
                <a:lnTo>
                  <a:pt x="720168" y="5059610"/>
                </a:lnTo>
                <a:lnTo>
                  <a:pt x="605365" y="4868333"/>
                </a:lnTo>
                <a:cubicBezTo>
                  <a:pt x="302799" y="4337200"/>
                  <a:pt x="103024" y="3760474"/>
                  <a:pt x="26206" y="3154262"/>
                </a:cubicBezTo>
                <a:lnTo>
                  <a:pt x="10466" y="2988345"/>
                </a:lnTo>
                <a:lnTo>
                  <a:pt x="0" y="2988345"/>
                </a:lnTo>
                <a:lnTo>
                  <a:pt x="0" y="1798935"/>
                </a:lnTo>
                <a:lnTo>
                  <a:pt x="0" y="1189410"/>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3" name="Google Shape;33;p26"/>
          <p:cNvPicPr preferRelativeResize="0"/>
          <p:nvPr/>
        </p:nvPicPr>
        <p:blipFill rotWithShape="1">
          <a:blip r:embed="rId2">
            <a:alphaModFix/>
          </a:blip>
          <a:srcRect/>
          <a:stretch/>
        </p:blipFill>
        <p:spPr>
          <a:xfrm>
            <a:off x="126082" y="1223066"/>
            <a:ext cx="5022030" cy="1316118"/>
          </a:xfrm>
          <a:prstGeom prst="rect">
            <a:avLst/>
          </a:prstGeom>
          <a:noFill/>
          <a:ln>
            <a:noFill/>
          </a:ln>
        </p:spPr>
      </p:pic>
      <p:sp>
        <p:nvSpPr>
          <p:cNvPr id="34" name="Google Shape;34;p26"/>
          <p:cNvSpPr>
            <a:spLocks noGrp="1"/>
          </p:cNvSpPr>
          <p:nvPr>
            <p:ph type="pic" idx="2"/>
          </p:nvPr>
        </p:nvSpPr>
        <p:spPr>
          <a:xfrm>
            <a:off x="5274194" y="0"/>
            <a:ext cx="6917806" cy="3550043"/>
          </a:xfrm>
          <a:prstGeom prst="rect">
            <a:avLst/>
          </a:prstGeom>
          <a:solidFill>
            <a:srgbClr val="F2F2F2"/>
          </a:solidFill>
          <a:ln>
            <a:noFill/>
          </a:ln>
        </p:spPr>
      </p:sp>
      <p:sp>
        <p:nvSpPr>
          <p:cNvPr id="35" name="Google Shape;35;p26"/>
          <p:cNvSpPr/>
          <p:nvPr/>
        </p:nvSpPr>
        <p:spPr>
          <a:xfrm>
            <a:off x="0" y="4540275"/>
            <a:ext cx="5875867" cy="778675"/>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36" name="Google Shape;36;p26"/>
          <p:cNvSpPr txBox="1">
            <a:spLocks noGrp="1"/>
          </p:cNvSpPr>
          <p:nvPr>
            <p:ph type="body" idx="1"/>
          </p:nvPr>
        </p:nvSpPr>
        <p:spPr>
          <a:xfrm>
            <a:off x="558314" y="4707122"/>
            <a:ext cx="4414577" cy="67934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 name="Google Shape;38;p26"/>
          <p:cNvSpPr txBox="1">
            <a:spLocks noGrp="1"/>
          </p:cNvSpPr>
          <p:nvPr>
            <p:ph type="body" idx="3"/>
          </p:nvPr>
        </p:nvSpPr>
        <p:spPr>
          <a:xfrm>
            <a:off x="6849871" y="4981171"/>
            <a:ext cx="5089964" cy="69735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4800"/>
              <a:buFont typeface="Arial"/>
              <a:buNone/>
              <a:defRPr sz="48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 name="Google Shape;39;p26"/>
          <p:cNvSpPr txBox="1">
            <a:spLocks noGrp="1"/>
          </p:cNvSpPr>
          <p:nvPr>
            <p:ph type="body" idx="4"/>
          </p:nvPr>
        </p:nvSpPr>
        <p:spPr>
          <a:xfrm>
            <a:off x="6849872" y="4358445"/>
            <a:ext cx="5089964" cy="69735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3600"/>
              <a:buFont typeface="Arial"/>
              <a:buNone/>
              <a:defRPr sz="36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 name="Picture 1">
            <a:extLst>
              <a:ext uri="{FF2B5EF4-FFF2-40B4-BE49-F238E27FC236}">
                <a16:creationId xmlns:a16="http://schemas.microsoft.com/office/drawing/2014/main" id="{463F987B-DD0E-B280-5BCD-354058EC8CAB}"/>
              </a:ext>
            </a:extLst>
          </p:cNvPr>
          <p:cNvPicPr>
            <a:picLocks noChangeAspect="1"/>
          </p:cNvPicPr>
          <p:nvPr userDrawn="1"/>
        </p:nvPicPr>
        <p:blipFill>
          <a:blip r:embed="rId3"/>
          <a:stretch>
            <a:fillRect/>
          </a:stretch>
        </p:blipFill>
        <p:spPr>
          <a:xfrm>
            <a:off x="527910" y="6165181"/>
            <a:ext cx="2410023" cy="50442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Photo/Text Slide 04">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653795"/>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4"/>
            <a:ext cx="1532272" cy="1049221"/>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85564"/>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4" name="Text Placeholder 17">
            <a:extLst>
              <a:ext uri="{FF2B5EF4-FFF2-40B4-BE49-F238E27FC236}">
                <a16:creationId xmlns:a16="http://schemas.microsoft.com/office/drawing/2014/main" id="{74EA9D64-55B8-3855-6053-7B79677C5E2E}"/>
              </a:ext>
            </a:extLst>
          </p:cNvPr>
          <p:cNvSpPr>
            <a:spLocks noGrp="1"/>
          </p:cNvSpPr>
          <p:nvPr>
            <p:ph type="body" sz="quarter" idx="21" hasCustomPrompt="1"/>
          </p:nvPr>
        </p:nvSpPr>
        <p:spPr>
          <a:xfrm>
            <a:off x="787770" y="5062321"/>
            <a:ext cx="10755843" cy="1235941"/>
          </a:xfrm>
          <a:prstGeom prst="rect">
            <a:avLst/>
          </a:prstGeom>
        </p:spPr>
        <p:txBody>
          <a:bodyPr/>
          <a:lstStyle>
            <a:lvl1pPr algn="l">
              <a:buNone/>
              <a:defRPr sz="2400" b="0" i="0" spc="0">
                <a:solidFill>
                  <a:srgbClr val="28266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Freeform 16">
            <a:extLst>
              <a:ext uri="{FF2B5EF4-FFF2-40B4-BE49-F238E27FC236}">
                <a16:creationId xmlns:a16="http://schemas.microsoft.com/office/drawing/2014/main" id="{A5A95592-5CA0-8FDF-0E49-2AD638F90ECC}"/>
              </a:ext>
            </a:extLst>
          </p:cNvPr>
          <p:cNvSpPr>
            <a:spLocks noGrp="1"/>
          </p:cNvSpPr>
          <p:nvPr>
            <p:ph type="pic" sz="quarter" idx="22"/>
          </p:nvPr>
        </p:nvSpPr>
        <p:spPr>
          <a:xfrm>
            <a:off x="0" y="148452"/>
            <a:ext cx="8097183" cy="4466563"/>
          </a:xfrm>
          <a:custGeom>
            <a:avLst/>
            <a:gdLst>
              <a:gd name="connsiteX0" fmla="*/ 0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97183" h="4466563">
                <a:moveTo>
                  <a:pt x="0"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38200408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Photo/Text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D8623"/>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3" name="Picture Placeholder 18">
            <a:extLst>
              <a:ext uri="{FF2B5EF4-FFF2-40B4-BE49-F238E27FC236}">
                <a16:creationId xmlns:a16="http://schemas.microsoft.com/office/drawing/2014/main" id="{DD08D66B-0AD5-663D-D808-6F1607225658}"/>
              </a:ext>
            </a:extLst>
          </p:cNvPr>
          <p:cNvSpPr>
            <a:spLocks noGrp="1"/>
          </p:cNvSpPr>
          <p:nvPr>
            <p:ph type="pic" sz="quarter" idx="34"/>
          </p:nvPr>
        </p:nvSpPr>
        <p:spPr>
          <a:xfrm>
            <a:off x="35665" y="242889"/>
            <a:ext cx="7575621" cy="4331221"/>
          </a:xfrm>
          <a:custGeom>
            <a:avLst/>
            <a:gdLst>
              <a:gd name="connsiteX0" fmla="*/ 0 w 7001712"/>
              <a:gd name="connsiteY0" fmla="*/ 0 h 4003099"/>
              <a:gd name="connsiteX1" fmla="*/ 4887830 w 7001712"/>
              <a:gd name="connsiteY1" fmla="*/ 0 h 4003099"/>
              <a:gd name="connsiteX2" fmla="*/ 4887830 w 7001712"/>
              <a:gd name="connsiteY2" fmla="*/ 4177 h 4003099"/>
              <a:gd name="connsiteX3" fmla="*/ 5000626 w 7001712"/>
              <a:gd name="connsiteY3" fmla="*/ 0 h 4003099"/>
              <a:gd name="connsiteX4" fmla="*/ 7001712 w 7001712"/>
              <a:gd name="connsiteY4" fmla="*/ 2001549 h 4003099"/>
              <a:gd name="connsiteX5" fmla="*/ 5000626 w 7001712"/>
              <a:gd name="connsiteY5" fmla="*/ 4003099 h 4003099"/>
              <a:gd name="connsiteX6" fmla="*/ 4887830 w 7001712"/>
              <a:gd name="connsiteY6" fmla="*/ 3998921 h 4003099"/>
              <a:gd name="connsiteX7" fmla="*/ 4887830 w 7001712"/>
              <a:gd name="connsiteY7" fmla="*/ 4003099 h 4003099"/>
              <a:gd name="connsiteX8" fmla="*/ 3812422 w 7001712"/>
              <a:gd name="connsiteY8" fmla="*/ 4003099 h 4003099"/>
              <a:gd name="connsiteX9" fmla="*/ 3786583 w 7001712"/>
              <a:gd name="connsiteY9" fmla="*/ 3932337 h 4003099"/>
              <a:gd name="connsiteX10" fmla="*/ 2597764 w 7001712"/>
              <a:gd name="connsiteY10" fmla="*/ 3144785 h 4003099"/>
              <a:gd name="connsiteX11" fmla="*/ 2525049 w 7001712"/>
              <a:gd name="connsiteY11" fmla="*/ 3147478 h 4003099"/>
              <a:gd name="connsiteX12" fmla="*/ 2525049 w 7001712"/>
              <a:gd name="connsiteY12" fmla="*/ 3144785 h 4003099"/>
              <a:gd name="connsiteX13" fmla="*/ 0 w 7001712"/>
              <a:gd name="connsiteY13" fmla="*/ 3144785 h 400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01712" h="4003099">
                <a:moveTo>
                  <a:pt x="0" y="0"/>
                </a:moveTo>
                <a:lnTo>
                  <a:pt x="4887830" y="0"/>
                </a:lnTo>
                <a:lnTo>
                  <a:pt x="4887830" y="4177"/>
                </a:lnTo>
                <a:cubicBezTo>
                  <a:pt x="4925428" y="0"/>
                  <a:pt x="4963028" y="0"/>
                  <a:pt x="5000626" y="0"/>
                </a:cubicBezTo>
                <a:cubicBezTo>
                  <a:pt x="6107700" y="0"/>
                  <a:pt x="7001712" y="894219"/>
                  <a:pt x="7001712" y="2001549"/>
                </a:cubicBezTo>
                <a:cubicBezTo>
                  <a:pt x="7001712" y="3108877"/>
                  <a:pt x="6103520" y="4003099"/>
                  <a:pt x="5000626" y="4003099"/>
                </a:cubicBezTo>
                <a:cubicBezTo>
                  <a:pt x="4963028" y="4003099"/>
                  <a:pt x="4921250" y="4003099"/>
                  <a:pt x="4887830" y="3998921"/>
                </a:cubicBezTo>
                <a:lnTo>
                  <a:pt x="4887830" y="4003099"/>
                </a:lnTo>
                <a:lnTo>
                  <a:pt x="3812422" y="4003099"/>
                </a:lnTo>
                <a:lnTo>
                  <a:pt x="3786583" y="3932337"/>
                </a:lnTo>
                <a:cubicBezTo>
                  <a:pt x="3591035" y="3469048"/>
                  <a:pt x="3133030" y="3144785"/>
                  <a:pt x="2597764" y="3144785"/>
                </a:cubicBezTo>
                <a:cubicBezTo>
                  <a:pt x="2573526" y="3144785"/>
                  <a:pt x="2549287" y="3144785"/>
                  <a:pt x="2525049" y="3147478"/>
                </a:cubicBezTo>
                <a:lnTo>
                  <a:pt x="2525049" y="3144785"/>
                </a:lnTo>
                <a:lnTo>
                  <a:pt x="0" y="3144785"/>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7" name="Text Placeholder 17">
            <a:extLst>
              <a:ext uri="{FF2B5EF4-FFF2-40B4-BE49-F238E27FC236}">
                <a16:creationId xmlns:a16="http://schemas.microsoft.com/office/drawing/2014/main" id="{AB8172D5-0BBA-D0E6-8E31-AF267F209A50}"/>
              </a:ext>
            </a:extLst>
          </p:cNvPr>
          <p:cNvSpPr>
            <a:spLocks noGrp="1"/>
          </p:cNvSpPr>
          <p:nvPr>
            <p:ph type="body" sz="quarter" idx="20" hasCustomPrompt="1"/>
          </p:nvPr>
        </p:nvSpPr>
        <p:spPr>
          <a:xfrm>
            <a:off x="7946950" y="642939"/>
            <a:ext cx="3608993" cy="5453458"/>
          </a:xfrm>
          <a:prstGeom prst="rect">
            <a:avLst/>
          </a:prstGeom>
        </p:spPr>
        <p:txBody>
          <a:bodyPr/>
          <a:lstStyle>
            <a:lvl1pPr algn="l">
              <a:buNone/>
              <a:defRPr sz="2400" b="0" i="0" spc="0">
                <a:solidFill>
                  <a:srgbClr val="28266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19334999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624598" y="19283"/>
            <a:ext cx="6315371" cy="681943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11">
            <a:extLst>
              <a:ext uri="{FF2B5EF4-FFF2-40B4-BE49-F238E27FC236}">
                <a16:creationId xmlns:a16="http://schemas.microsoft.com/office/drawing/2014/main" id="{0532DF0D-D7FD-72B7-24C4-8E8E48CFAFB4}"/>
              </a:ext>
            </a:extLst>
          </p:cNvPr>
          <p:cNvSpPr/>
          <p:nvPr userDrawn="1"/>
        </p:nvSpPr>
        <p:spPr>
          <a:xfrm>
            <a:off x="388233" y="4530276"/>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542553" y="2258450"/>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542553" y="1448874"/>
            <a:ext cx="3195485" cy="837258"/>
          </a:xfrm>
          <a:prstGeom prst="rect">
            <a:avLst/>
          </a:prstGeom>
        </p:spPr>
        <p:txBody>
          <a:bodyPr anchor="ctr">
            <a:normAutofit/>
          </a:bodyPr>
          <a:lstStyle>
            <a:lvl1pPr marL="0" indent="0" algn="r">
              <a:buNone/>
              <a:defRPr sz="5000" baseline="0">
                <a:solidFill>
                  <a:schemeClr val="bg1"/>
                </a:solidFill>
                <a:latin typeface="+mn-lt"/>
              </a:defRPr>
            </a:lvl1pPr>
          </a:lstStyle>
          <a:p>
            <a:pPr lvl="0"/>
            <a:r>
              <a:rPr lang="en-US" dirty="0"/>
              <a:t>Thank You</a:t>
            </a:r>
          </a:p>
        </p:txBody>
      </p:sp>
      <p:pic>
        <p:nvPicPr>
          <p:cNvPr id="17" name="Picture 16">
            <a:extLst>
              <a:ext uri="{FF2B5EF4-FFF2-40B4-BE49-F238E27FC236}">
                <a16:creationId xmlns:a16="http://schemas.microsoft.com/office/drawing/2014/main" id="{544C4E92-44C0-52E3-F5BF-E1FE3845AE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0537" y="890990"/>
            <a:ext cx="5022030" cy="1316118"/>
          </a:xfrm>
          <a:prstGeom prst="rect">
            <a:avLst/>
          </a:prstGeom>
        </p:spPr>
      </p:pic>
      <p:sp>
        <p:nvSpPr>
          <p:cNvPr id="18" name="Freeform 17">
            <a:extLst>
              <a:ext uri="{FF2B5EF4-FFF2-40B4-BE49-F238E27FC236}">
                <a16:creationId xmlns:a16="http://schemas.microsoft.com/office/drawing/2014/main" id="{12FAB2F2-1FC0-5327-17DE-B8FE08A80275}"/>
              </a:ext>
            </a:extLst>
          </p:cNvPr>
          <p:cNvSpPr/>
          <p:nvPr userDrawn="1"/>
        </p:nvSpPr>
        <p:spPr>
          <a:xfrm>
            <a:off x="-76381" y="4530276"/>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
        <p:nvSpPr>
          <p:cNvPr id="21" name="Rectangle 20">
            <a:extLst>
              <a:ext uri="{FF2B5EF4-FFF2-40B4-BE49-F238E27FC236}">
                <a16:creationId xmlns:a16="http://schemas.microsoft.com/office/drawing/2014/main" id="{FB656322-6EB4-CF9D-5DC4-A3F6C25A2FAD}"/>
              </a:ext>
            </a:extLst>
          </p:cNvPr>
          <p:cNvSpPr/>
          <p:nvPr userDrawn="1"/>
        </p:nvSpPr>
        <p:spPr>
          <a:xfrm>
            <a:off x="2423887" y="5826190"/>
            <a:ext cx="3840214" cy="707886"/>
          </a:xfrm>
          <a:prstGeom prst="rect">
            <a:avLst/>
          </a:prstGeom>
        </p:spPr>
        <p:txBody>
          <a:bodyPr wrap="square">
            <a:spAutoFit/>
          </a:bodyPr>
          <a:lstStyle/>
          <a:p>
            <a:pPr marL="0" marR="0" lvl="0" indent="0" algn="just" defTabSz="181904" rtl="0" eaLnBrk="1" fontAlgn="auto" latinLnBrk="0" hangingPunct="0">
              <a:lnSpc>
                <a:spcPct val="100000"/>
              </a:lnSpc>
              <a:spcBef>
                <a:spcPts val="0"/>
              </a:spcBef>
              <a:spcAft>
                <a:spcPts val="0"/>
              </a:spcAft>
              <a:buClrTx/>
              <a:buSzTx/>
              <a:buFontTx/>
              <a:buNone/>
              <a:tabLst/>
              <a:defRPr/>
            </a:pPr>
            <a:r>
              <a:rPr lang="en-GB" sz="800" b="0" i="0" dirty="0">
                <a:solidFill>
                  <a:srgbClr val="282666"/>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a:p>
            <a:pPr marL="0" marR="0" lvl="0" indent="0" algn="just" defTabSz="181904" rtl="0" eaLnBrk="1" fontAlgn="auto" latinLnBrk="0" hangingPunct="0">
              <a:lnSpc>
                <a:spcPct val="100000"/>
              </a:lnSpc>
              <a:spcBef>
                <a:spcPts val="0"/>
              </a:spcBef>
              <a:spcAft>
                <a:spcPts val="0"/>
              </a:spcAft>
              <a:buClrTx/>
              <a:buSzTx/>
              <a:buFontTx/>
              <a:buNone/>
              <a:tabLst/>
              <a:defRPr/>
            </a:pPr>
            <a:endParaRPr lang="en-US" sz="800" b="0" i="0" dirty="0">
              <a:solidFill>
                <a:srgbClr val="282666"/>
              </a:solidFill>
              <a:latin typeface="Calibri" panose="020F0502020204030204" pitchFamily="34" charset="0"/>
              <a:ea typeface="Open Sans" panose="020B060603050402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70B62680-554C-F3F2-B5AD-19A30DA655B2}"/>
              </a:ext>
            </a:extLst>
          </p:cNvPr>
          <p:cNvPicPr>
            <a:picLocks noChangeAspect="1"/>
          </p:cNvPicPr>
          <p:nvPr userDrawn="1"/>
        </p:nvPicPr>
        <p:blipFill>
          <a:blip r:embed="rId3"/>
          <a:stretch>
            <a:fillRect/>
          </a:stretch>
        </p:blipFill>
        <p:spPr>
          <a:xfrm>
            <a:off x="257534" y="5764849"/>
            <a:ext cx="2278560" cy="476908"/>
          </a:xfrm>
          <a:prstGeom prst="rect">
            <a:avLst/>
          </a:prstGeom>
        </p:spPr>
      </p:pic>
    </p:spTree>
    <p:extLst>
      <p:ext uri="{BB962C8B-B14F-4D97-AF65-F5344CB8AC3E}">
        <p14:creationId xmlns:p14="http://schemas.microsoft.com/office/powerpoint/2010/main" val="4122348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Overview/Content Slide">
  <p:cSld name="Overview/Content Slide">
    <p:spTree>
      <p:nvGrpSpPr>
        <p:cNvPr id="1" name="Shape 92"/>
        <p:cNvGrpSpPr/>
        <p:nvPr/>
      </p:nvGrpSpPr>
      <p:grpSpPr>
        <a:xfrm>
          <a:off x="0" y="0"/>
          <a:ext cx="0" cy="0"/>
          <a:chOff x="0" y="0"/>
          <a:chExt cx="0" cy="0"/>
        </a:xfrm>
      </p:grpSpPr>
      <p:sp>
        <p:nvSpPr>
          <p:cNvPr id="93" name="Google Shape;93;p29"/>
          <p:cNvSpPr/>
          <p:nvPr/>
        </p:nvSpPr>
        <p:spPr>
          <a:xfrm>
            <a:off x="477385" y="748833"/>
            <a:ext cx="6185499" cy="5112319"/>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6537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94" name="Google Shape;94;p29"/>
          <p:cNvSpPr/>
          <p:nvPr/>
        </p:nvSpPr>
        <p:spPr>
          <a:xfrm>
            <a:off x="-15514" y="268990"/>
            <a:ext cx="4963395" cy="875479"/>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95" name="Google Shape;95;p29"/>
          <p:cNvSpPr txBox="1">
            <a:spLocks noGrp="1"/>
          </p:cNvSpPr>
          <p:nvPr>
            <p:ph type="body" idx="1"/>
          </p:nvPr>
        </p:nvSpPr>
        <p:spPr>
          <a:xfrm>
            <a:off x="5862882" y="1337990"/>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6" name="Google Shape;96;p29"/>
          <p:cNvSpPr txBox="1">
            <a:spLocks noGrp="1"/>
          </p:cNvSpPr>
          <p:nvPr>
            <p:ph type="body" idx="2"/>
          </p:nvPr>
        </p:nvSpPr>
        <p:spPr>
          <a:xfrm>
            <a:off x="6698178" y="1337990"/>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 name="Google Shape;97;p29"/>
          <p:cNvSpPr txBox="1">
            <a:spLocks noGrp="1"/>
          </p:cNvSpPr>
          <p:nvPr>
            <p:ph type="body" idx="3"/>
          </p:nvPr>
        </p:nvSpPr>
        <p:spPr>
          <a:xfrm>
            <a:off x="979124" y="1519186"/>
            <a:ext cx="4198618" cy="467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98" name="Google Shape;98;p29"/>
          <p:cNvSpPr txBox="1">
            <a:spLocks noGrp="1"/>
          </p:cNvSpPr>
          <p:nvPr>
            <p:ph type="body" idx="4"/>
          </p:nvPr>
        </p:nvSpPr>
        <p:spPr>
          <a:xfrm>
            <a:off x="5884585" y="2252978"/>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 name="Google Shape;99;p29"/>
          <p:cNvSpPr txBox="1">
            <a:spLocks noGrp="1"/>
          </p:cNvSpPr>
          <p:nvPr>
            <p:ph type="body" idx="5"/>
          </p:nvPr>
        </p:nvSpPr>
        <p:spPr>
          <a:xfrm>
            <a:off x="6719881" y="2252978"/>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 name="Google Shape;100;p29"/>
          <p:cNvSpPr txBox="1">
            <a:spLocks noGrp="1"/>
          </p:cNvSpPr>
          <p:nvPr>
            <p:ph type="body" idx="6"/>
          </p:nvPr>
        </p:nvSpPr>
        <p:spPr>
          <a:xfrm>
            <a:off x="5891164" y="316796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 name="Google Shape;101;p29"/>
          <p:cNvSpPr txBox="1">
            <a:spLocks noGrp="1"/>
          </p:cNvSpPr>
          <p:nvPr>
            <p:ph type="body" idx="7"/>
          </p:nvPr>
        </p:nvSpPr>
        <p:spPr>
          <a:xfrm>
            <a:off x="6726460" y="3167965"/>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 name="Google Shape;102;p29"/>
          <p:cNvSpPr txBox="1">
            <a:spLocks noGrp="1"/>
          </p:cNvSpPr>
          <p:nvPr>
            <p:ph type="body" idx="8"/>
          </p:nvPr>
        </p:nvSpPr>
        <p:spPr>
          <a:xfrm>
            <a:off x="5912867" y="408295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 name="Google Shape;103;p29"/>
          <p:cNvSpPr txBox="1">
            <a:spLocks noGrp="1"/>
          </p:cNvSpPr>
          <p:nvPr>
            <p:ph type="body" idx="9"/>
          </p:nvPr>
        </p:nvSpPr>
        <p:spPr>
          <a:xfrm>
            <a:off x="6748163" y="4082953"/>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29"/>
          <p:cNvSpPr txBox="1">
            <a:spLocks noGrp="1"/>
          </p:cNvSpPr>
          <p:nvPr>
            <p:ph type="body" idx="13"/>
          </p:nvPr>
        </p:nvSpPr>
        <p:spPr>
          <a:xfrm>
            <a:off x="5891164" y="4997940"/>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 name="Google Shape;105;p29"/>
          <p:cNvSpPr txBox="1">
            <a:spLocks noGrp="1"/>
          </p:cNvSpPr>
          <p:nvPr>
            <p:ph type="body" idx="14"/>
          </p:nvPr>
        </p:nvSpPr>
        <p:spPr>
          <a:xfrm>
            <a:off x="6726460" y="4997940"/>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 name="Google Shape;106;p29"/>
          <p:cNvSpPr txBox="1">
            <a:spLocks noGrp="1"/>
          </p:cNvSpPr>
          <p:nvPr>
            <p:ph type="body" idx="15"/>
          </p:nvPr>
        </p:nvSpPr>
        <p:spPr>
          <a:xfrm>
            <a:off x="849241" y="383586"/>
            <a:ext cx="5041923" cy="7207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07" name="Google Shape;107;p29"/>
          <p:cNvCxnSpPr/>
          <p:nvPr/>
        </p:nvCxnSpPr>
        <p:spPr>
          <a:xfrm rot="10800000">
            <a:off x="5658046" y="4851970"/>
            <a:ext cx="5904000" cy="0"/>
          </a:xfrm>
          <a:prstGeom prst="straightConnector1">
            <a:avLst/>
          </a:prstGeom>
          <a:noFill/>
          <a:ln w="19050" cap="flat" cmpd="sng">
            <a:solidFill>
              <a:srgbClr val="ED8623"/>
            </a:solidFill>
            <a:prstDash val="solid"/>
            <a:miter lim="800000"/>
            <a:headEnd type="none" w="sm" len="sm"/>
            <a:tailEnd type="none" w="sm" len="sm"/>
          </a:ln>
        </p:spPr>
      </p:cxnSp>
      <p:cxnSp>
        <p:nvCxnSpPr>
          <p:cNvPr id="108" name="Google Shape;108;p29"/>
          <p:cNvCxnSpPr/>
          <p:nvPr/>
        </p:nvCxnSpPr>
        <p:spPr>
          <a:xfrm rot="10800000">
            <a:off x="5658046" y="3962672"/>
            <a:ext cx="5904000" cy="0"/>
          </a:xfrm>
          <a:prstGeom prst="straightConnector1">
            <a:avLst/>
          </a:prstGeom>
          <a:noFill/>
          <a:ln w="19050" cap="flat" cmpd="sng">
            <a:solidFill>
              <a:srgbClr val="ED8623"/>
            </a:solidFill>
            <a:prstDash val="solid"/>
            <a:miter lim="800000"/>
            <a:headEnd type="none" w="sm" len="sm"/>
            <a:tailEnd type="none" w="sm" len="sm"/>
          </a:ln>
        </p:spPr>
      </p:cxnSp>
      <p:cxnSp>
        <p:nvCxnSpPr>
          <p:cNvPr id="109" name="Google Shape;109;p29"/>
          <p:cNvCxnSpPr/>
          <p:nvPr/>
        </p:nvCxnSpPr>
        <p:spPr>
          <a:xfrm rot="10800000">
            <a:off x="5658046" y="3081881"/>
            <a:ext cx="5904000" cy="0"/>
          </a:xfrm>
          <a:prstGeom prst="straightConnector1">
            <a:avLst/>
          </a:prstGeom>
          <a:noFill/>
          <a:ln w="19050" cap="flat" cmpd="sng">
            <a:solidFill>
              <a:srgbClr val="ED8623"/>
            </a:solidFill>
            <a:prstDash val="solid"/>
            <a:miter lim="800000"/>
            <a:headEnd type="none" w="sm" len="sm"/>
            <a:tailEnd type="none" w="sm" len="sm"/>
          </a:ln>
        </p:spPr>
      </p:cxnSp>
      <p:cxnSp>
        <p:nvCxnSpPr>
          <p:cNvPr id="110" name="Google Shape;110;p29"/>
          <p:cNvCxnSpPr/>
          <p:nvPr/>
        </p:nvCxnSpPr>
        <p:spPr>
          <a:xfrm rot="10800000">
            <a:off x="5658046" y="2103078"/>
            <a:ext cx="5904000" cy="0"/>
          </a:xfrm>
          <a:prstGeom prst="straightConnector1">
            <a:avLst/>
          </a:prstGeom>
          <a:noFill/>
          <a:ln w="19050" cap="flat" cmpd="sng">
            <a:solidFill>
              <a:srgbClr val="ED8623"/>
            </a:solidFill>
            <a:prstDash val="solid"/>
            <a:miter lim="800000"/>
            <a:headEnd type="none" w="sm" len="sm"/>
            <a:tailEnd type="none" w="sm" len="sm"/>
          </a:ln>
        </p:spPr>
      </p:cxnSp>
      <p:sp>
        <p:nvSpPr>
          <p:cNvPr id="112" name="Google Shape;112;p29"/>
          <p:cNvSpPr/>
          <p:nvPr/>
        </p:nvSpPr>
        <p:spPr>
          <a:xfrm>
            <a:off x="2402183" y="6008856"/>
            <a:ext cx="4295995" cy="70784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82666"/>
              </a:buClr>
              <a:buSzPts val="800"/>
              <a:buFont typeface="Calibri"/>
              <a:buNone/>
            </a:pPr>
            <a:r>
              <a:rPr lang="en-GB" sz="800" b="0" i="0" dirty="0">
                <a:solidFill>
                  <a:srgbClr val="282666"/>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a:p>
            <a:pPr marL="0" marR="0" lvl="0" indent="0" algn="just" rtl="0">
              <a:lnSpc>
                <a:spcPct val="100000"/>
              </a:lnSpc>
              <a:spcBef>
                <a:spcPts val="0"/>
              </a:spcBef>
              <a:spcAft>
                <a:spcPts val="0"/>
              </a:spcAft>
              <a:buClr>
                <a:schemeClr val="dk1"/>
              </a:buClr>
              <a:buSzPts val="800"/>
              <a:buFont typeface="Calibri"/>
              <a:buNone/>
            </a:pPr>
            <a:endParaRPr sz="800" b="0" i="0" dirty="0">
              <a:solidFill>
                <a:srgbClr val="282666"/>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D13D51DB-CD4D-2C9F-DA3D-3B5900741E90}"/>
              </a:ext>
            </a:extLst>
          </p:cNvPr>
          <p:cNvPicPr>
            <a:picLocks noChangeAspect="1"/>
          </p:cNvPicPr>
          <p:nvPr userDrawn="1"/>
        </p:nvPicPr>
        <p:blipFill>
          <a:blip r:embed="rId2"/>
          <a:stretch>
            <a:fillRect/>
          </a:stretch>
        </p:blipFill>
        <p:spPr>
          <a:xfrm>
            <a:off x="477385" y="6109167"/>
            <a:ext cx="1466197" cy="306878"/>
          </a:xfrm>
          <a:prstGeom prst="rect">
            <a:avLst/>
          </a:prstGeom>
        </p:spPr>
      </p:pic>
      <p:sp>
        <p:nvSpPr>
          <p:cNvPr id="3" name="Google Shape;112;p29">
            <a:extLst>
              <a:ext uri="{FF2B5EF4-FFF2-40B4-BE49-F238E27FC236}">
                <a16:creationId xmlns:a16="http://schemas.microsoft.com/office/drawing/2014/main" id="{3A841061-0D31-BB17-A19F-AC7A7EA06336}"/>
              </a:ext>
            </a:extLst>
          </p:cNvPr>
          <p:cNvSpPr/>
          <p:nvPr userDrawn="1"/>
        </p:nvSpPr>
        <p:spPr>
          <a:xfrm>
            <a:off x="2466183" y="6605622"/>
            <a:ext cx="4295995" cy="21540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82666"/>
              </a:buClr>
              <a:buSzPts val="800"/>
              <a:buFont typeface="Calibri"/>
              <a:buNone/>
            </a:pPr>
            <a:r>
              <a:rPr lang="en-GB" sz="800" b="0" i="0" dirty="0">
                <a:solidFill>
                  <a:srgbClr val="282666"/>
                </a:solidFill>
                <a:latin typeface="Calibri"/>
                <a:ea typeface="Calibri"/>
                <a:cs typeface="Calibri"/>
                <a:sym typeface="Calibri"/>
              </a:rPr>
              <a:t>© 2023. </a:t>
            </a:r>
            <a:r>
              <a:rPr lang="en-GB" sz="800" b="0" i="0" dirty="0" err="1">
                <a:solidFill>
                  <a:srgbClr val="282666"/>
                </a:solidFill>
                <a:latin typeface="Calibri"/>
                <a:ea typeface="Calibri"/>
                <a:cs typeface="Calibri"/>
                <a:sym typeface="Calibri"/>
              </a:rPr>
              <a:t>Headstart</a:t>
            </a:r>
            <a:r>
              <a:rPr lang="en-GB" sz="800" b="0" i="0" dirty="0">
                <a:solidFill>
                  <a:srgbClr val="282666"/>
                </a:solidFill>
                <a:latin typeface="Calibri"/>
                <a:ea typeface="Calibri"/>
                <a:cs typeface="Calibri"/>
                <a:sym typeface="Calibri"/>
              </a:rPr>
              <a:t>. This work is openly licensed via </a:t>
            </a:r>
            <a:r>
              <a:rPr lang="en-GB" sz="800" b="0" i="0" dirty="0">
                <a:solidFill>
                  <a:srgbClr val="282666"/>
                </a:solidFill>
                <a:latin typeface="Calibri"/>
                <a:ea typeface="Calibri"/>
                <a:cs typeface="Calibri"/>
                <a:sym typeface="Calibri"/>
                <a:hlinkClick r:id="rId3"/>
              </a:rPr>
              <a:t>CC BY 4.0</a:t>
            </a:r>
            <a:r>
              <a:rPr lang="en-GB" sz="800" b="0" i="0" dirty="0">
                <a:solidFill>
                  <a:srgbClr val="282666"/>
                </a:solidFill>
                <a:latin typeface="Calibri"/>
                <a:ea typeface="Calibri"/>
                <a:cs typeface="Calibri"/>
                <a:sym typeface="Calibri"/>
              </a:rPr>
              <a:t>.</a:t>
            </a:r>
            <a:endParaRPr sz="800" b="0" i="0" dirty="0">
              <a:solidFill>
                <a:srgbClr val="282666"/>
              </a:solidFill>
              <a:latin typeface="Calibri"/>
              <a:ea typeface="Calibri"/>
              <a:cs typeface="Calibri"/>
              <a:sym typeface="Calibri"/>
            </a:endParaRPr>
          </a:p>
        </p:txBody>
      </p:sp>
      <p:pic>
        <p:nvPicPr>
          <p:cNvPr id="3074" name="Picture 2">
            <a:extLst>
              <a:ext uri="{FF2B5EF4-FFF2-40B4-BE49-F238E27FC236}">
                <a16:creationId xmlns:a16="http://schemas.microsoft.com/office/drawing/2014/main" id="{1456BBB4-9A6C-E83A-75B2-3A7F2D4B9D3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77385" y="6462962"/>
            <a:ext cx="876630" cy="3067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ivider 01">
  <p:cSld name="Divider 01">
    <p:spTree>
      <p:nvGrpSpPr>
        <p:cNvPr id="1" name="Shape 113"/>
        <p:cNvGrpSpPr/>
        <p:nvPr/>
      </p:nvGrpSpPr>
      <p:grpSpPr>
        <a:xfrm>
          <a:off x="0" y="0"/>
          <a:ext cx="0" cy="0"/>
          <a:chOff x="0" y="0"/>
          <a:chExt cx="0" cy="0"/>
        </a:xfrm>
      </p:grpSpPr>
      <p:sp>
        <p:nvSpPr>
          <p:cNvPr id="114" name="Google Shape;114;p30"/>
          <p:cNvSpPr/>
          <p:nvPr/>
        </p:nvSpPr>
        <p:spPr>
          <a:xfrm rot="-5400000">
            <a:off x="1929491" y="369971"/>
            <a:ext cx="5056444" cy="5460025"/>
          </a:xfrm>
          <a:custGeom>
            <a:avLst/>
            <a:gdLst/>
            <a:ahLst/>
            <a:cxnLst/>
            <a:rect l="l" t="t" r="r" b="b"/>
            <a:pathLst>
              <a:path w="4487360" h="4844259" extrusionOk="0">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5" name="Google Shape;115;p30"/>
          <p:cNvSpPr/>
          <p:nvPr/>
        </p:nvSpPr>
        <p:spPr>
          <a:xfrm>
            <a:off x="0" y="571764"/>
            <a:ext cx="3722720" cy="5056442"/>
          </a:xfrm>
          <a:prstGeom prst="rect">
            <a:avLst/>
          </a:pr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6" name="Google Shape;116;p30"/>
          <p:cNvSpPr/>
          <p:nvPr/>
        </p:nvSpPr>
        <p:spPr>
          <a:xfrm>
            <a:off x="1621052" y="2125333"/>
            <a:ext cx="5184000" cy="36000"/>
          </a:xfrm>
          <a:custGeom>
            <a:avLst/>
            <a:gdLst/>
            <a:ahLst/>
            <a:cxnLst/>
            <a:rect l="l" t="t" r="r" b="b"/>
            <a:pathLst>
              <a:path w="4076555" h="51458" extrusionOk="0">
                <a:moveTo>
                  <a:pt x="1" y="0"/>
                </a:moveTo>
                <a:lnTo>
                  <a:pt x="4076556" y="0"/>
                </a:lnTo>
                <a:lnTo>
                  <a:pt x="4076556" y="51459"/>
                </a:lnTo>
                <a:lnTo>
                  <a:pt x="1" y="51459"/>
                </a:lnTo>
                <a:close/>
              </a:path>
            </a:pathLst>
          </a:custGeom>
          <a:solidFill>
            <a:srgbClr val="ED8623"/>
          </a:solidFill>
          <a:ln w="24475" cap="flat" cmpd="sng">
            <a:solidFill>
              <a:srgbClr val="ED862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7" name="Google Shape;117;p30"/>
          <p:cNvSpPr txBox="1">
            <a:spLocks noGrp="1"/>
          </p:cNvSpPr>
          <p:nvPr>
            <p:ph type="body" idx="1"/>
          </p:nvPr>
        </p:nvSpPr>
        <p:spPr>
          <a:xfrm>
            <a:off x="1619810" y="2472714"/>
            <a:ext cx="6010480" cy="3066422"/>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4800"/>
              <a:buFont typeface="Arial"/>
              <a:buNone/>
              <a:defRPr sz="4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 name="Google Shape;118;p30"/>
          <p:cNvSpPr txBox="1">
            <a:spLocks noGrp="1"/>
          </p:cNvSpPr>
          <p:nvPr>
            <p:ph type="body" idx="2"/>
          </p:nvPr>
        </p:nvSpPr>
        <p:spPr>
          <a:xfrm>
            <a:off x="352931" y="1213009"/>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9000"/>
              <a:buFont typeface="Arial"/>
              <a:buNone/>
              <a:defRPr sz="90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9" name="Google Shape;119;p30"/>
          <p:cNvSpPr>
            <a:spLocks noGrp="1"/>
          </p:cNvSpPr>
          <p:nvPr>
            <p:ph type="pic" idx="3"/>
          </p:nvPr>
        </p:nvSpPr>
        <p:spPr>
          <a:xfrm>
            <a:off x="5635270" y="1729840"/>
            <a:ext cx="6560312" cy="4556399"/>
          </a:xfrm>
          <a:prstGeom prst="rect">
            <a:avLst/>
          </a:prstGeom>
          <a:solidFill>
            <a:srgbClr val="F2F2F2"/>
          </a:solid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hoto/Text Slide 04">
  <p:cSld name="Photo/Text Slide 04">
    <p:spTree>
      <p:nvGrpSpPr>
        <p:cNvPr id="1" name="Shape 120"/>
        <p:cNvGrpSpPr/>
        <p:nvPr/>
      </p:nvGrpSpPr>
      <p:grpSpPr>
        <a:xfrm>
          <a:off x="0" y="0"/>
          <a:ext cx="0" cy="0"/>
          <a:chOff x="0" y="0"/>
          <a:chExt cx="0" cy="0"/>
        </a:xfrm>
      </p:grpSpPr>
      <p:sp>
        <p:nvSpPr>
          <p:cNvPr id="121" name="Google Shape;121;p31"/>
          <p:cNvSpPr/>
          <p:nvPr/>
        </p:nvSpPr>
        <p:spPr>
          <a:xfrm rot="5400000">
            <a:off x="8185276" y="-436800"/>
            <a:ext cx="3179510" cy="4833938"/>
          </a:xfrm>
          <a:custGeom>
            <a:avLst/>
            <a:gdLst/>
            <a:ahLst/>
            <a:cxnLst/>
            <a:rect l="l" t="t" r="r" b="b"/>
            <a:pathLst>
              <a:path w="2580643" h="3923456" extrusionOk="0">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22" name="Google Shape;122;p31"/>
          <p:cNvCxnSpPr/>
          <p:nvPr/>
        </p:nvCxnSpPr>
        <p:spPr>
          <a:xfrm>
            <a:off x="7946949" y="1680945"/>
            <a:ext cx="3796944" cy="0"/>
          </a:xfrm>
          <a:prstGeom prst="straightConnector1">
            <a:avLst/>
          </a:prstGeom>
          <a:noFill/>
          <a:ln w="22225" cap="flat" cmpd="sng">
            <a:solidFill>
              <a:schemeClr val="lt1"/>
            </a:solidFill>
            <a:prstDash val="solid"/>
            <a:miter lim="800000"/>
            <a:headEnd type="none" w="sm" len="sm"/>
            <a:tailEnd type="none" w="sm" len="sm"/>
          </a:ln>
        </p:spPr>
      </p:cxnSp>
      <p:sp>
        <p:nvSpPr>
          <p:cNvPr id="123" name="Google Shape;123;p31"/>
          <p:cNvSpPr txBox="1">
            <a:spLocks noGrp="1"/>
          </p:cNvSpPr>
          <p:nvPr>
            <p:ph type="body" idx="1"/>
          </p:nvPr>
        </p:nvSpPr>
        <p:spPr>
          <a:xfrm>
            <a:off x="10011341" y="1857124"/>
            <a:ext cx="1532272" cy="1049221"/>
          </a:xfrm>
          <a:prstGeom prst="rect">
            <a:avLst/>
          </a:prstGeom>
          <a:noFill/>
          <a:ln>
            <a:noFill/>
          </a:ln>
        </p:spPr>
        <p:txBody>
          <a:bodyPr spcFirstLastPara="1" wrap="square" lIns="91425" tIns="45700" rIns="91425" bIns="45700" anchor="t" anchorCtr="0">
            <a:noAutofit/>
          </a:bodyPr>
          <a:lstStyle>
            <a:lvl1pPr marL="457200" marR="0" lvl="0" indent="-228600" algn="r" rtl="0">
              <a:lnSpc>
                <a:spcPct val="90000"/>
              </a:lnSpc>
              <a:spcBef>
                <a:spcPts val="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 name="Google Shape;124;p31"/>
          <p:cNvSpPr txBox="1">
            <a:spLocks noGrp="1"/>
          </p:cNvSpPr>
          <p:nvPr>
            <p:ph type="body" idx="2"/>
          </p:nvPr>
        </p:nvSpPr>
        <p:spPr>
          <a:xfrm>
            <a:off x="10346310" y="922205"/>
            <a:ext cx="1197303" cy="385564"/>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5" name="Google Shape;125;p31"/>
          <p:cNvSpPr txBox="1">
            <a:spLocks noGrp="1"/>
          </p:cNvSpPr>
          <p:nvPr>
            <p:ph type="body" idx="3"/>
          </p:nvPr>
        </p:nvSpPr>
        <p:spPr>
          <a:xfrm>
            <a:off x="787770" y="5062321"/>
            <a:ext cx="10755843" cy="123594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6" name="Google Shape;126;p31"/>
          <p:cNvSpPr>
            <a:spLocks noGrp="1"/>
          </p:cNvSpPr>
          <p:nvPr>
            <p:ph type="pic" idx="4"/>
          </p:nvPr>
        </p:nvSpPr>
        <p:spPr>
          <a:xfrm>
            <a:off x="0" y="148452"/>
            <a:ext cx="8097183" cy="4466563"/>
          </a:xfrm>
          <a:prstGeom prst="rect">
            <a:avLst/>
          </a:prstGeom>
          <a:solidFill>
            <a:srgbClr val="F2F2F2"/>
          </a:solid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ext Only Slide">
  <p:cSld name="Text Only Slide">
    <p:spTree>
      <p:nvGrpSpPr>
        <p:cNvPr id="1" name="Shape 127"/>
        <p:cNvGrpSpPr/>
        <p:nvPr/>
      </p:nvGrpSpPr>
      <p:grpSpPr>
        <a:xfrm>
          <a:off x="0" y="0"/>
          <a:ext cx="0" cy="0"/>
          <a:chOff x="0" y="0"/>
          <a:chExt cx="0" cy="0"/>
        </a:xfrm>
      </p:grpSpPr>
      <p:sp>
        <p:nvSpPr>
          <p:cNvPr id="128" name="Google Shape;128;p32"/>
          <p:cNvSpPr/>
          <p:nvPr/>
        </p:nvSpPr>
        <p:spPr>
          <a:xfrm>
            <a:off x="-2873829" y="-373224"/>
            <a:ext cx="2858315" cy="7557795"/>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9" name="Google Shape;129;p32"/>
          <p:cNvSpPr txBox="1">
            <a:spLocks noGrp="1"/>
          </p:cNvSpPr>
          <p:nvPr>
            <p:ph type="body" idx="1"/>
          </p:nvPr>
        </p:nvSpPr>
        <p:spPr>
          <a:xfrm>
            <a:off x="798380" y="2045704"/>
            <a:ext cx="10614687"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0" name="Google Shape;130;p32"/>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653795"/>
              </a:buClr>
              <a:buSzPts val="3600"/>
              <a:buFont typeface="Arial"/>
              <a:buNone/>
              <a:defRPr sz="3600" b="1" i="0" u="none" strike="noStrike" cap="none">
                <a:solidFill>
                  <a:srgbClr val="653795"/>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hoto/Text Slide 02">
  <p:cSld name="Photo/Text Slide 02">
    <p:spTree>
      <p:nvGrpSpPr>
        <p:cNvPr id="1" name="Shape 136"/>
        <p:cNvGrpSpPr/>
        <p:nvPr/>
      </p:nvGrpSpPr>
      <p:grpSpPr>
        <a:xfrm>
          <a:off x="0" y="0"/>
          <a:ext cx="0" cy="0"/>
          <a:chOff x="0" y="0"/>
          <a:chExt cx="0" cy="0"/>
        </a:xfrm>
      </p:grpSpPr>
      <p:sp>
        <p:nvSpPr>
          <p:cNvPr id="137" name="Google Shape;137;p34"/>
          <p:cNvSpPr/>
          <p:nvPr/>
        </p:nvSpPr>
        <p:spPr>
          <a:xfrm>
            <a:off x="0" y="532521"/>
            <a:ext cx="4276589" cy="3026366"/>
          </a:xfrm>
          <a:custGeom>
            <a:avLst/>
            <a:gdLst/>
            <a:ahLst/>
            <a:cxnLst/>
            <a:rect l="l" t="t" r="r" b="b"/>
            <a:pathLst>
              <a:path w="4276589" h="3026366" extrusionOk="0">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9" name="Google Shape;139;p34"/>
          <p:cNvSpPr txBox="1">
            <a:spLocks noGrp="1"/>
          </p:cNvSpPr>
          <p:nvPr>
            <p:ph type="body" idx="1"/>
          </p:nvPr>
        </p:nvSpPr>
        <p:spPr>
          <a:xfrm>
            <a:off x="528134" y="1876698"/>
            <a:ext cx="1532272" cy="1049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0" name="Google Shape;140;p34"/>
          <p:cNvSpPr txBox="1">
            <a:spLocks noGrp="1"/>
          </p:cNvSpPr>
          <p:nvPr>
            <p:ph type="body" idx="2"/>
          </p:nvPr>
        </p:nvSpPr>
        <p:spPr>
          <a:xfrm>
            <a:off x="544933" y="941779"/>
            <a:ext cx="1197303"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1" name="Google Shape;141;p34"/>
          <p:cNvSpPr txBox="1">
            <a:spLocks noGrp="1"/>
          </p:cNvSpPr>
          <p:nvPr>
            <p:ph type="body" idx="3"/>
          </p:nvPr>
        </p:nvSpPr>
        <p:spPr>
          <a:xfrm>
            <a:off x="4594468" y="2045704"/>
            <a:ext cx="6961476"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2" name="Google Shape;142;p34"/>
          <p:cNvSpPr txBox="1">
            <a:spLocks noGrp="1"/>
          </p:cNvSpPr>
          <p:nvPr>
            <p:ph type="body" idx="4"/>
          </p:nvPr>
        </p:nvSpPr>
        <p:spPr>
          <a:xfrm>
            <a:off x="4594469" y="761603"/>
            <a:ext cx="6961476"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653795"/>
              </a:buClr>
              <a:buSzPts val="3600"/>
              <a:buFont typeface="Arial"/>
              <a:buNone/>
              <a:defRPr sz="3600" b="1" i="0" u="none" strike="noStrike" cap="none">
                <a:solidFill>
                  <a:srgbClr val="653795"/>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hoto/Text Slide 03">
  <p:cSld name="Photo/Text Slide 03">
    <p:spTree>
      <p:nvGrpSpPr>
        <p:cNvPr id="1" name="Shape 162"/>
        <p:cNvGrpSpPr/>
        <p:nvPr/>
      </p:nvGrpSpPr>
      <p:grpSpPr>
        <a:xfrm>
          <a:off x="0" y="0"/>
          <a:ext cx="0" cy="0"/>
          <a:chOff x="0" y="0"/>
          <a:chExt cx="0" cy="0"/>
        </a:xfrm>
      </p:grpSpPr>
      <p:sp>
        <p:nvSpPr>
          <p:cNvPr id="163" name="Google Shape;163;p38"/>
          <p:cNvSpPr/>
          <p:nvPr/>
        </p:nvSpPr>
        <p:spPr>
          <a:xfrm rot="-5400000">
            <a:off x="726440" y="2939340"/>
            <a:ext cx="2792171" cy="4245051"/>
          </a:xfrm>
          <a:custGeom>
            <a:avLst/>
            <a:gdLst/>
            <a:ahLst/>
            <a:cxnLst/>
            <a:rect l="l" t="t" r="r" b="b"/>
            <a:pathLst>
              <a:path w="2580643" h="3923456" extrusionOk="0">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4" name="Google Shape;164;p38"/>
          <p:cNvSpPr>
            <a:spLocks noGrp="1"/>
          </p:cNvSpPr>
          <p:nvPr>
            <p:ph type="pic" idx="2"/>
          </p:nvPr>
        </p:nvSpPr>
        <p:spPr>
          <a:xfrm>
            <a:off x="35665" y="242889"/>
            <a:ext cx="7575621" cy="4331221"/>
          </a:xfrm>
          <a:prstGeom prst="rect">
            <a:avLst/>
          </a:prstGeom>
          <a:solidFill>
            <a:srgbClr val="F2F2F2"/>
          </a:solidFill>
          <a:ln>
            <a:noFill/>
          </a:ln>
        </p:spPr>
      </p:sp>
      <p:cxnSp>
        <p:nvCxnSpPr>
          <p:cNvPr id="165" name="Google Shape;165;p38"/>
          <p:cNvCxnSpPr/>
          <p:nvPr/>
        </p:nvCxnSpPr>
        <p:spPr>
          <a:xfrm>
            <a:off x="480327" y="4758044"/>
            <a:ext cx="3094808" cy="0"/>
          </a:xfrm>
          <a:prstGeom prst="straightConnector1">
            <a:avLst/>
          </a:prstGeom>
          <a:noFill/>
          <a:ln w="22225" cap="flat" cmpd="sng">
            <a:solidFill>
              <a:schemeClr val="lt1"/>
            </a:solidFill>
            <a:prstDash val="solid"/>
            <a:miter lim="800000"/>
            <a:headEnd type="none" w="sm" len="sm"/>
            <a:tailEnd type="none" w="sm" len="sm"/>
          </a:ln>
        </p:spPr>
      </p:cxnSp>
      <p:sp>
        <p:nvSpPr>
          <p:cNvPr id="166" name="Google Shape;166;p38"/>
          <p:cNvSpPr txBox="1">
            <a:spLocks noGrp="1"/>
          </p:cNvSpPr>
          <p:nvPr>
            <p:ph type="body" idx="1"/>
          </p:nvPr>
        </p:nvSpPr>
        <p:spPr>
          <a:xfrm>
            <a:off x="599571" y="4919936"/>
            <a:ext cx="1532272" cy="1049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7" name="Google Shape;167;p38"/>
          <p:cNvSpPr txBox="1">
            <a:spLocks noGrp="1"/>
          </p:cNvSpPr>
          <p:nvPr>
            <p:ph type="body" idx="3"/>
          </p:nvPr>
        </p:nvSpPr>
        <p:spPr>
          <a:xfrm>
            <a:off x="616370" y="3985017"/>
            <a:ext cx="1197303"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8" name="Google Shape;168;p38"/>
          <p:cNvSpPr txBox="1">
            <a:spLocks noGrp="1"/>
          </p:cNvSpPr>
          <p:nvPr>
            <p:ph type="body" idx="4"/>
          </p:nvPr>
        </p:nvSpPr>
        <p:spPr>
          <a:xfrm>
            <a:off x="7946950" y="642939"/>
            <a:ext cx="3608993" cy="545345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73"/>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412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Divider 01">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29491" y="369971"/>
            <a:ext cx="5056444" cy="546002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Rectangle 4">
            <a:extLst>
              <a:ext uri="{FF2B5EF4-FFF2-40B4-BE49-F238E27FC236}">
                <a16:creationId xmlns:a16="http://schemas.microsoft.com/office/drawing/2014/main" id="{890F42CA-63A4-A3A9-E6C9-F426DDF5B49E}"/>
              </a:ext>
            </a:extLst>
          </p:cNvPr>
          <p:cNvSpPr/>
          <p:nvPr userDrawn="1"/>
        </p:nvSpPr>
        <p:spPr>
          <a:xfrm>
            <a:off x="0" y="571764"/>
            <a:ext cx="3722720" cy="5056442"/>
          </a:xfrm>
          <a:prstGeom prst="rect">
            <a:avLst/>
          </a:prstGeom>
          <a:solidFill>
            <a:srgbClr val="6537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ED8623"/>
          </a:solidFill>
          <a:ln w="24491" cap="flat">
            <a:solidFill>
              <a:srgbClr val="ED8623"/>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6" name="Freeform 5">
            <a:extLst>
              <a:ext uri="{FF2B5EF4-FFF2-40B4-BE49-F238E27FC236}">
                <a16:creationId xmlns:a16="http://schemas.microsoft.com/office/drawing/2014/main" id="{C7080B12-7505-4464-AC27-EA78F1E34FD8}"/>
              </a:ext>
            </a:extLst>
          </p:cNvPr>
          <p:cNvSpPr>
            <a:spLocks noGrp="1"/>
          </p:cNvSpPr>
          <p:nvPr>
            <p:ph type="pic" sz="quarter" idx="19"/>
          </p:nvPr>
        </p:nvSpPr>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3496442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cxnSp>
        <p:nvCxnSpPr>
          <p:cNvPr id="10" name="Google Shape;10;p23"/>
          <p:cNvCxnSpPr/>
          <p:nvPr/>
        </p:nvCxnSpPr>
        <p:spPr>
          <a:xfrm>
            <a:off x="11761235" y="6607509"/>
            <a:ext cx="265889" cy="0"/>
          </a:xfrm>
          <a:prstGeom prst="straightConnector1">
            <a:avLst/>
          </a:prstGeom>
          <a:noFill/>
          <a:ln w="9525" cap="flat" cmpd="sng">
            <a:solidFill>
              <a:srgbClr val="ED8623"/>
            </a:solidFill>
            <a:prstDash val="solid"/>
            <a:miter lim="800000"/>
            <a:headEnd type="none" w="sm" len="sm"/>
            <a:tailEnd type="none" w="sm" len="sm"/>
          </a:ln>
        </p:spPr>
      </p:cxnSp>
      <p:sp>
        <p:nvSpPr>
          <p:cNvPr id="11" name="Google Shape;11;p23"/>
          <p:cNvSpPr txBox="1"/>
          <p:nvPr/>
        </p:nvSpPr>
        <p:spPr>
          <a:xfrm rot="-5400000">
            <a:off x="10158979" y="4764587"/>
            <a:ext cx="3470400"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b="1" i="0" u="none" strike="noStrike" cap="none">
                <a:solidFill>
                  <a:srgbClr val="282666"/>
                </a:solidFill>
                <a:latin typeface="Calibri"/>
                <a:ea typeface="Calibri"/>
                <a:cs typeface="Calibri"/>
                <a:sym typeface="Calibri"/>
              </a:rPr>
              <a:t>HeadStart</a:t>
            </a:r>
            <a:r>
              <a:rPr lang="en-US" sz="800" b="0" i="0" u="none" strike="noStrike" cap="none">
                <a:solidFill>
                  <a:srgbClr val="282666"/>
                </a:solidFill>
                <a:latin typeface="Calibri"/>
                <a:ea typeface="Calibri"/>
                <a:cs typeface="Calibri"/>
                <a:sym typeface="Calibri"/>
              </a:rPr>
              <a:t>   a future in AI for girls </a:t>
            </a:r>
            <a:endParaRPr/>
          </a:p>
        </p:txBody>
      </p:sp>
    </p:spTree>
  </p:cSld>
  <p:clrMap bg1="lt1" tx1="dk1" bg2="dk2" tx2="lt2" accent1="accent1" accent2="accent2" accent3="accent3" accent4="accent4" accent5="accent5" accent6="accent6" hlink="hlink" folHlink="folHlink"/>
  <p:sldLayoutIdLst>
    <p:sldLayoutId id="2147483651" r:id="rId1"/>
    <p:sldLayoutId id="2147483654" r:id="rId2"/>
    <p:sldLayoutId id="2147483655" r:id="rId3"/>
    <p:sldLayoutId id="2147483656" r:id="rId4"/>
    <p:sldLayoutId id="2147483657" r:id="rId5"/>
    <p:sldLayoutId id="2147483659" r:id="rId6"/>
    <p:sldLayoutId id="2147483663" r:id="rId7"/>
    <p:sldLayoutId id="2147483665" r:id="rId8"/>
    <p:sldLayoutId id="2147483666" r:id="rId9"/>
    <p:sldLayoutId id="2147483667" r:id="rId10"/>
    <p:sldLayoutId id="2147483668" r:id="rId11"/>
    <p:sldLayoutId id="214748366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4.xml"/><Relationship Id="rId1" Type="http://schemas.openxmlformats.org/officeDocument/2006/relationships/video" Target="https://www.youtube.com/embed/JDYI9PT07Js?feature=oembed" TargetMode="Externa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4.xml"/><Relationship Id="rId1" Type="http://schemas.openxmlformats.org/officeDocument/2006/relationships/video" Target="https://www.youtube.com/embed/LJYWRTRJThY?feature=oembed" TargetMode="Externa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hyperlink" Target="https://www.youtube.com/watch?v=qi7GfVDYyEQ" TargetMode="External"/><Relationship Id="rId2" Type="http://schemas.openxmlformats.org/officeDocument/2006/relationships/slideLayout" Target="../slideLayouts/slideLayout7.xml"/><Relationship Id="rId1" Type="http://schemas.openxmlformats.org/officeDocument/2006/relationships/video" Target="https://www.youtube.com/embed/qi7GfVDYyEQ?feature=oembed" TargetMode="Externa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8.xml"/><Relationship Id="rId1" Type="http://schemas.openxmlformats.org/officeDocument/2006/relationships/video" Target="https://www.youtube.com/embed/ARYjC8pwiWw?feature=oembed" TargetMode="External"/><Relationship Id="rId5" Type="http://schemas.openxmlformats.org/officeDocument/2006/relationships/hyperlink" Target="https://www.wysa.com/" TargetMode="External"/><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video" Target="https://www.youtube.com/embed/1Lkfb8MZDBo?start=40&amp;feature=oembed" TargetMode="External"/><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hyperlink" Target="https://er.educause.edu/articles/2024/9/the-impact-of-ai-in-advancing-accessibility-for-learners-with-disabilities" TargetMode="External"/><Relationship Id="rId7" Type="http://schemas.openxmlformats.org/officeDocument/2006/relationships/image" Target="../media/image10.sv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hyperlink" Target="https://support.microsoft.com/en-gb/office/use-immersive-reader-in-word-a857949f-c91e-4c97-977c-a4efcaf9b3c1" TargetMode="Externa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32.jpeg"/><Relationship Id="rId2" Type="http://schemas.openxmlformats.org/officeDocument/2006/relationships/slideLayout" Target="../slideLayouts/slideLayout7.xml"/><Relationship Id="rId1" Type="http://schemas.openxmlformats.org/officeDocument/2006/relationships/video" Target="https://www.youtube.com/embed/zbopAjDAOsA?feature=oembed" TargetMode="External"/><Relationship Id="rId6" Type="http://schemas.openxmlformats.org/officeDocument/2006/relationships/image" Target="../media/image13.png"/><Relationship Id="rId5" Type="http://schemas.openxmlformats.org/officeDocument/2006/relationships/hyperlink" Target="https://deepl.com/" TargetMode="External"/><Relationship Id="rId4" Type="http://schemas.openxmlformats.org/officeDocument/2006/relationships/hyperlink" Target="https://translate.google.co.uk/"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33.jpeg"/><Relationship Id="rId2" Type="http://schemas.openxmlformats.org/officeDocument/2006/relationships/slideLayout" Target="../slideLayouts/slideLayout7.xml"/><Relationship Id="rId1" Type="http://schemas.openxmlformats.org/officeDocument/2006/relationships/video" Target="https://www.youtube.com/embed/_nSmkyDNulk?feature=oembed" TargetMode="External"/><Relationship Id="rId6" Type="http://schemas.openxmlformats.org/officeDocument/2006/relationships/image" Target="../media/image13.png"/><Relationship Id="rId5" Type="http://schemas.openxmlformats.org/officeDocument/2006/relationships/hyperlink" Target="https://khanmigo.ai/" TargetMode="External"/><Relationship Id="rId4" Type="http://schemas.openxmlformats.org/officeDocument/2006/relationships/hyperlink" Target="https://support.microsoft.com/en-gb/office/use-immersive-reader-in-word-a857949f-c91e-4c97-977c-a4efcaf9b3c1"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video" Target="https://www.youtube.com/embed/UG_X_7g63rY?feature=oembed" TargetMode="External"/><Relationship Id="rId6" Type="http://schemas.openxmlformats.org/officeDocument/2006/relationships/hyperlink" Target="https://www.youtube.com/watch?v=UG_X_7g63rY" TargetMode="External"/><Relationship Id="rId5" Type="http://schemas.openxmlformats.org/officeDocument/2006/relationships/image" Target="../media/image35.jpeg"/><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video" Target="https://www.youtube.com/embed/0jMgskLxw3s?feature=oembed" TargetMode="External"/><Relationship Id="rId5" Type="http://schemas.openxmlformats.org/officeDocument/2006/relationships/hyperlink" Target="https://youtu.be/0jMgskLxw3s?si=UTE1_BUGeQCUSHV7" TargetMode="External"/><Relationship Id="rId4" Type="http://schemas.openxmlformats.org/officeDocument/2006/relationships/image" Target="../media/image36.jpeg"/></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video" Target="https://www.youtube.com/embed/A_CBVYCeceU?feature=oembed" TargetMode="External"/><Relationship Id="rId5" Type="http://schemas.openxmlformats.org/officeDocument/2006/relationships/hyperlink" Target="https://youtu.be/A_CBVYCeceU?si=PA4yBmz42E9ac2bR" TargetMode="External"/><Relationship Id="rId4" Type="http://schemas.openxmlformats.org/officeDocument/2006/relationships/image" Target="../media/image37.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video" Target="https://www.youtube.com/embed/OzA6jRYjVQs?feature=oembed" TargetMode="External"/><Relationship Id="rId6" Type="http://schemas.openxmlformats.org/officeDocument/2006/relationships/hyperlink" Target="https://youtu.be/OzA6jRYjVQs?si=ELmvpi93mF3aOjTJ" TargetMode="External"/><Relationship Id="rId5" Type="http://schemas.openxmlformats.org/officeDocument/2006/relationships/image" Target="../media/image38.jpeg"/><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4.xml"/><Relationship Id="rId7" Type="http://schemas.openxmlformats.org/officeDocument/2006/relationships/image" Target="../media/image10.svg"/><Relationship Id="rId2" Type="http://schemas.openxmlformats.org/officeDocument/2006/relationships/video" Target="https://www.youtube.com/embed/1EBw5dfsRj0?feature=oembed" TargetMode="External"/><Relationship Id="rId1" Type="http://schemas.openxmlformats.org/officeDocument/2006/relationships/video" Target="https://www.youtube.com/embed/ZT9BQkGq85s?feature=oembed" TargetMode="Externa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4.xml"/><Relationship Id="rId1" Type="http://schemas.openxmlformats.org/officeDocument/2006/relationships/video" Target="https://www.youtube.com/embed/AFmALj2eGsM?feature=oembed" TargetMode="External"/><Relationship Id="rId5" Type="http://schemas.openxmlformats.org/officeDocument/2006/relationships/image" Target="../media/image14.jpeg"/><Relationship Id="rId4" Type="http://schemas.openxmlformats.org/officeDocument/2006/relationships/hyperlink" Target="http://www.climatetrace.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p3"/>
          <p:cNvPicPr preferRelativeResize="0">
            <a:picLocks noGrp="1"/>
          </p:cNvPicPr>
          <p:nvPr>
            <p:ph type="pic" idx="2"/>
          </p:nvPr>
        </p:nvPicPr>
        <p:blipFill>
          <a:blip r:embed="rId3"/>
          <a:srcRect t="11500" b="11500"/>
          <a:stretch/>
        </p:blipFill>
        <p:spPr>
          <a:xfrm>
            <a:off x="5274194" y="0"/>
            <a:ext cx="6917806" cy="3550043"/>
          </a:xfrm>
          <a:prstGeom prst="rect">
            <a:avLst/>
          </a:prstGeom>
          <a:solidFill>
            <a:srgbClr val="F2F2F2"/>
          </a:solidFill>
          <a:ln>
            <a:noFill/>
          </a:ln>
        </p:spPr>
      </p:pic>
      <p:sp>
        <p:nvSpPr>
          <p:cNvPr id="202" name="Google Shape;202;p3"/>
          <p:cNvSpPr txBox="1">
            <a:spLocks noGrp="1"/>
          </p:cNvSpPr>
          <p:nvPr>
            <p:ph type="body" idx="1"/>
          </p:nvPr>
        </p:nvSpPr>
        <p:spPr>
          <a:xfrm>
            <a:off x="558314" y="4707122"/>
            <a:ext cx="4414577" cy="67934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800"/>
              <a:buNone/>
            </a:pPr>
            <a:r>
              <a:rPr lang="en-US" dirty="0"/>
              <a:t>www.</a:t>
            </a:r>
            <a:r>
              <a:rPr lang="en-US" b="1" dirty="0"/>
              <a:t>headstart-ai.</a:t>
            </a:r>
            <a:r>
              <a:rPr lang="en-US" dirty="0"/>
              <a:t>eu</a:t>
            </a:r>
            <a:endParaRPr dirty="0"/>
          </a:p>
        </p:txBody>
      </p:sp>
      <p:sp>
        <p:nvSpPr>
          <p:cNvPr id="203" name="Google Shape;203;p3"/>
          <p:cNvSpPr txBox="1">
            <a:spLocks noGrp="1"/>
          </p:cNvSpPr>
          <p:nvPr>
            <p:ph type="body" idx="3"/>
          </p:nvPr>
        </p:nvSpPr>
        <p:spPr>
          <a:xfrm>
            <a:off x="6849871" y="4569894"/>
            <a:ext cx="5089964" cy="69735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4800"/>
              <a:buNone/>
            </a:pPr>
            <a:r>
              <a:rPr lang="en-US" dirty="0"/>
              <a:t>Artificial Intelligence for social good</a:t>
            </a:r>
            <a:endParaRPr dirty="0"/>
          </a:p>
        </p:txBody>
      </p:sp>
      <p:sp>
        <p:nvSpPr>
          <p:cNvPr id="204" name="Google Shape;204;p3"/>
          <p:cNvSpPr txBox="1">
            <a:spLocks noGrp="1"/>
          </p:cNvSpPr>
          <p:nvPr>
            <p:ph type="body" idx="4"/>
          </p:nvPr>
        </p:nvSpPr>
        <p:spPr>
          <a:xfrm>
            <a:off x="6849871" y="3826010"/>
            <a:ext cx="5089964" cy="69735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en-US" dirty="0"/>
              <a:t>MODULE 5</a:t>
            </a:r>
            <a:endParaRPr dirty="0"/>
          </a:p>
        </p:txBody>
      </p:sp>
      <p:pic>
        <p:nvPicPr>
          <p:cNvPr id="1026" name="Picture 2">
            <a:extLst>
              <a:ext uri="{FF2B5EF4-FFF2-40B4-BE49-F238E27FC236}">
                <a16:creationId xmlns:a16="http://schemas.microsoft.com/office/drawing/2014/main" id="{0F5D9F19-5730-EA76-B6BC-A842F29650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3591" y="6191166"/>
            <a:ext cx="1240113" cy="43388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D9701-F682-E728-CA8D-095B6B94D25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A39C468-9188-ABCD-0DA9-A1929DC1962A}"/>
              </a:ext>
            </a:extLst>
          </p:cNvPr>
          <p:cNvSpPr>
            <a:spLocks noGrp="1"/>
          </p:cNvSpPr>
          <p:nvPr>
            <p:ph type="body" idx="1"/>
          </p:nvPr>
        </p:nvSpPr>
        <p:spPr>
          <a:xfrm>
            <a:off x="560030" y="1334437"/>
            <a:ext cx="3214527" cy="1049221"/>
          </a:xfrm>
        </p:spPr>
        <p:txBody>
          <a:bodyPr/>
          <a:lstStyle/>
          <a:p>
            <a:pPr marL="228600" indent="0"/>
            <a:r>
              <a:rPr lang="en-GB" sz="3600" b="1" dirty="0"/>
              <a:t>AI-Powered Conservation Efforts</a:t>
            </a:r>
          </a:p>
        </p:txBody>
      </p:sp>
      <p:sp>
        <p:nvSpPr>
          <p:cNvPr id="4" name="Text Placeholder 3">
            <a:extLst>
              <a:ext uri="{FF2B5EF4-FFF2-40B4-BE49-F238E27FC236}">
                <a16:creationId xmlns:a16="http://schemas.microsoft.com/office/drawing/2014/main" id="{1712532D-5585-2472-5D95-911609A80C5F}"/>
              </a:ext>
            </a:extLst>
          </p:cNvPr>
          <p:cNvSpPr>
            <a:spLocks noGrp="1"/>
          </p:cNvSpPr>
          <p:nvPr>
            <p:ph type="body" idx="3"/>
          </p:nvPr>
        </p:nvSpPr>
        <p:spPr>
          <a:xfrm>
            <a:off x="4551938" y="791062"/>
            <a:ext cx="6961476" cy="5726696"/>
          </a:xfrm>
        </p:spPr>
        <p:txBody>
          <a:bodyPr/>
          <a:lstStyle/>
          <a:p>
            <a:pPr marL="228600" indent="0"/>
            <a:r>
              <a:rPr lang="en-GB" b="1" dirty="0"/>
              <a:t>Wildlife conservation </a:t>
            </a:r>
            <a:r>
              <a:rPr lang="en-GB" dirty="0"/>
              <a:t>is another area where AI is making a significant difference. AI-powered tools monitor endangered species, track poaching activities, and restore natural habitats.</a:t>
            </a:r>
          </a:p>
          <a:p>
            <a:pPr marL="228600" indent="0"/>
            <a:r>
              <a:rPr lang="en-GB" dirty="0"/>
              <a:t>For example</a:t>
            </a:r>
            <a:r>
              <a:rPr lang="en-GB" b="1" dirty="0">
                <a:solidFill>
                  <a:srgbClr val="ED8623"/>
                </a:solidFill>
              </a:rPr>
              <a:t>, AI can process images from camera traps to identify animals, monitor their movements, and assess the health of ecosystems without disturbing them.</a:t>
            </a:r>
          </a:p>
          <a:p>
            <a:pPr marL="228600" indent="0"/>
            <a:r>
              <a:rPr lang="en-GB" dirty="0"/>
              <a:t>Young women interested in wildlife can explore AI projects that contribute to conservation efforts. You  can learn to build simple AI models that recognise different animal species or analyse data from sensors placed in forests or oceans.</a:t>
            </a:r>
          </a:p>
        </p:txBody>
      </p:sp>
    </p:spTree>
    <p:extLst>
      <p:ext uri="{BB962C8B-B14F-4D97-AF65-F5344CB8AC3E}">
        <p14:creationId xmlns:p14="http://schemas.microsoft.com/office/powerpoint/2010/main" val="14748352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DE2D7-043D-6473-0846-502ABBB5DE6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D3F3B26-4354-F196-2C19-DC55F8FB4834}"/>
              </a:ext>
            </a:extLst>
          </p:cNvPr>
          <p:cNvSpPr>
            <a:spLocks noGrp="1"/>
          </p:cNvSpPr>
          <p:nvPr>
            <p:ph type="body" idx="2"/>
          </p:nvPr>
        </p:nvSpPr>
        <p:spPr>
          <a:xfrm>
            <a:off x="7783034" y="1124222"/>
            <a:ext cx="4015762" cy="1140511"/>
          </a:xfrm>
        </p:spPr>
        <p:txBody>
          <a:bodyPr/>
          <a:lstStyle/>
          <a:p>
            <a:r>
              <a:rPr lang="en-GB" sz="3600" dirty="0"/>
              <a:t>Examples of AI in conservation efforts</a:t>
            </a:r>
          </a:p>
        </p:txBody>
      </p:sp>
      <p:sp>
        <p:nvSpPr>
          <p:cNvPr id="4" name="Text Placeholder 3">
            <a:extLst>
              <a:ext uri="{FF2B5EF4-FFF2-40B4-BE49-F238E27FC236}">
                <a16:creationId xmlns:a16="http://schemas.microsoft.com/office/drawing/2014/main" id="{86F11A32-EAE3-D020-8890-DB339499525A}"/>
              </a:ext>
            </a:extLst>
          </p:cNvPr>
          <p:cNvSpPr>
            <a:spLocks noGrp="1"/>
          </p:cNvSpPr>
          <p:nvPr>
            <p:ph type="body" idx="3"/>
          </p:nvPr>
        </p:nvSpPr>
        <p:spPr>
          <a:xfrm>
            <a:off x="718078" y="4323785"/>
            <a:ext cx="10755843" cy="2328534"/>
          </a:xfrm>
        </p:spPr>
        <p:txBody>
          <a:bodyPr/>
          <a:lstStyle/>
          <a:p>
            <a:pPr marL="228600" indent="0"/>
            <a:r>
              <a:rPr lang="en-GB" dirty="0" err="1"/>
              <a:t>Wildbook</a:t>
            </a:r>
            <a:r>
              <a:rPr lang="en-GB" dirty="0"/>
              <a:t> is an open source, evolving platform for wildlife research. It supports field biologists in collecting more wildlife data through citizen science, applies A.I. to speed curation and find hidden trends, and securely shares data between groups dedicated to species conservation. </a:t>
            </a:r>
            <a:r>
              <a:rPr lang="en-GB" dirty="0" err="1"/>
              <a:t>Wildbook</a:t>
            </a:r>
            <a:r>
              <a:rPr lang="en-GB" dirty="0"/>
              <a:t> is a critical innovation that fosters new partnerships of intelligent machines and mankind working together to protect our dwindling wildlife and prevent a “sixth mass extinction”.</a:t>
            </a:r>
          </a:p>
        </p:txBody>
      </p:sp>
      <p:pic>
        <p:nvPicPr>
          <p:cNvPr id="6" name="Picture 5">
            <a:extLst>
              <a:ext uri="{FF2B5EF4-FFF2-40B4-BE49-F238E27FC236}">
                <a16:creationId xmlns:a16="http://schemas.microsoft.com/office/drawing/2014/main" id="{994F7464-EE10-4F06-3723-0AC757EA839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8387" t="10823" r="9307" b="5574"/>
          <a:stretch/>
        </p:blipFill>
        <p:spPr>
          <a:xfrm>
            <a:off x="787770" y="205681"/>
            <a:ext cx="6756890" cy="4118104"/>
          </a:xfrm>
          <a:prstGeom prst="rect">
            <a:avLst/>
          </a:prstGeom>
          <a:effectLst>
            <a:outerShdw blurRad="63500" sx="102000" sy="102000" algn="ctr" rotWithShape="0">
              <a:prstClr val="black">
                <a:alpha val="40000"/>
              </a:prstClr>
            </a:outerShdw>
          </a:effectLst>
        </p:spPr>
      </p:pic>
      <p:pic>
        <p:nvPicPr>
          <p:cNvPr id="2" name="Online Media 1" title="Wildbook: Our Vision in One Minute">
            <a:hlinkClick r:id="" action="ppaction://media"/>
            <a:extLst>
              <a:ext uri="{FF2B5EF4-FFF2-40B4-BE49-F238E27FC236}">
                <a16:creationId xmlns:a16="http://schemas.microsoft.com/office/drawing/2014/main" id="{A7E834A0-6992-4085-AC2A-D8363C0471C6}"/>
              </a:ext>
            </a:extLst>
          </p:cNvPr>
          <p:cNvPicPr>
            <a:picLocks noRot="1" noChangeAspect="1"/>
          </p:cNvPicPr>
          <p:nvPr>
            <a:videoFile r:link="rId1"/>
          </p:nvPr>
        </p:nvPicPr>
        <p:blipFill>
          <a:blip r:embed="rId4"/>
          <a:stretch>
            <a:fillRect/>
          </a:stretch>
        </p:blipFill>
        <p:spPr>
          <a:xfrm>
            <a:off x="1750338" y="532723"/>
            <a:ext cx="4872101" cy="3029184"/>
          </a:xfrm>
          <a:prstGeom prst="rect">
            <a:avLst/>
          </a:prstGeom>
        </p:spPr>
      </p:pic>
    </p:spTree>
    <p:extLst>
      <p:ext uri="{BB962C8B-B14F-4D97-AF65-F5344CB8AC3E}">
        <p14:creationId xmlns:p14="http://schemas.microsoft.com/office/powerpoint/2010/main" val="213605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1F71C-6933-CDF8-D1EE-79A8B47222F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2F7D8EE-95C4-AB88-C733-A96E47EBCC5A}"/>
              </a:ext>
            </a:extLst>
          </p:cNvPr>
          <p:cNvSpPr>
            <a:spLocks noGrp="1"/>
          </p:cNvSpPr>
          <p:nvPr>
            <p:ph type="body" idx="1"/>
          </p:nvPr>
        </p:nvSpPr>
        <p:spPr>
          <a:xfrm>
            <a:off x="560030" y="1334437"/>
            <a:ext cx="3214527" cy="1049221"/>
          </a:xfrm>
        </p:spPr>
        <p:txBody>
          <a:bodyPr/>
          <a:lstStyle/>
          <a:p>
            <a:pPr marL="228600" indent="0"/>
            <a:r>
              <a:rPr lang="en-GB" sz="3600" b="1" dirty="0"/>
              <a:t>AI in Waste Management and Recycling</a:t>
            </a:r>
          </a:p>
        </p:txBody>
      </p:sp>
      <p:sp>
        <p:nvSpPr>
          <p:cNvPr id="4" name="Text Placeholder 3">
            <a:extLst>
              <a:ext uri="{FF2B5EF4-FFF2-40B4-BE49-F238E27FC236}">
                <a16:creationId xmlns:a16="http://schemas.microsoft.com/office/drawing/2014/main" id="{1D3D2540-6A91-E0C6-5323-42D0C9795E0D}"/>
              </a:ext>
            </a:extLst>
          </p:cNvPr>
          <p:cNvSpPr>
            <a:spLocks noGrp="1"/>
          </p:cNvSpPr>
          <p:nvPr>
            <p:ph type="body" idx="3"/>
          </p:nvPr>
        </p:nvSpPr>
        <p:spPr>
          <a:xfrm>
            <a:off x="4551938" y="791062"/>
            <a:ext cx="6961476" cy="5726696"/>
          </a:xfrm>
        </p:spPr>
        <p:txBody>
          <a:bodyPr/>
          <a:lstStyle/>
          <a:p>
            <a:pPr marL="228600" indent="0"/>
            <a:r>
              <a:rPr lang="en-GB" b="1" dirty="0"/>
              <a:t>The waste problem </a:t>
            </a:r>
            <a:r>
              <a:rPr lang="en-GB" dirty="0"/>
              <a:t>is growing worldwide, but AI offers promising solutions to manage and reduce it. AI systems can optimise waste collection routes, identify recyclable materials, and even sort waste more efficiently than humans.</a:t>
            </a:r>
          </a:p>
          <a:p>
            <a:pPr marL="228600" indent="0"/>
            <a:r>
              <a:rPr lang="en-GB" dirty="0"/>
              <a:t>These technologies are crucial for reducing the environmental impact of waste and promoting a circular economy.</a:t>
            </a:r>
          </a:p>
          <a:p>
            <a:pPr marL="228600" indent="0"/>
            <a:r>
              <a:rPr lang="en-GB" dirty="0"/>
              <a:t>Young women can participate by creating AI-driven projects that focus on waste management. For instance, YOU can use image recognition to develop AI models that categorise waste into recyclables and non-recyclables.</a:t>
            </a:r>
          </a:p>
        </p:txBody>
      </p:sp>
    </p:spTree>
    <p:extLst>
      <p:ext uri="{BB962C8B-B14F-4D97-AF65-F5344CB8AC3E}">
        <p14:creationId xmlns:p14="http://schemas.microsoft.com/office/powerpoint/2010/main" val="10169537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591AE-6574-C789-AAB9-A2773F5C52F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64042A3A-3C87-17A2-952D-2F60250B0A90}"/>
              </a:ext>
            </a:extLst>
          </p:cNvPr>
          <p:cNvSpPr>
            <a:spLocks noGrp="1"/>
          </p:cNvSpPr>
          <p:nvPr>
            <p:ph type="body" idx="2"/>
          </p:nvPr>
        </p:nvSpPr>
        <p:spPr>
          <a:xfrm>
            <a:off x="7783034" y="1124222"/>
            <a:ext cx="4015762" cy="1140511"/>
          </a:xfrm>
        </p:spPr>
        <p:txBody>
          <a:bodyPr/>
          <a:lstStyle/>
          <a:p>
            <a:r>
              <a:rPr lang="en-GB" sz="3600" dirty="0"/>
              <a:t>Examples of AI in waste management</a:t>
            </a:r>
          </a:p>
        </p:txBody>
      </p:sp>
      <p:sp>
        <p:nvSpPr>
          <p:cNvPr id="4" name="Text Placeholder 3">
            <a:extLst>
              <a:ext uri="{FF2B5EF4-FFF2-40B4-BE49-F238E27FC236}">
                <a16:creationId xmlns:a16="http://schemas.microsoft.com/office/drawing/2014/main" id="{292DC37D-3304-BC92-69E8-66D14DF2693C}"/>
              </a:ext>
            </a:extLst>
          </p:cNvPr>
          <p:cNvSpPr>
            <a:spLocks noGrp="1"/>
          </p:cNvSpPr>
          <p:nvPr>
            <p:ph type="body" idx="3"/>
          </p:nvPr>
        </p:nvSpPr>
        <p:spPr/>
        <p:txBody>
          <a:bodyPr/>
          <a:lstStyle/>
          <a:p>
            <a:pPr marL="228600" indent="0"/>
            <a:r>
              <a:rPr lang="en-GB" dirty="0"/>
              <a:t>Bin-e is an AI-based smart waste bin, designed for public places, enabling them to simplify recycling. It sorts and compresses the waste automatically, controls the fill level and processes data for convenient waste management.</a:t>
            </a:r>
          </a:p>
          <a:p>
            <a:endParaRPr lang="en-GB" dirty="0"/>
          </a:p>
        </p:txBody>
      </p:sp>
      <p:pic>
        <p:nvPicPr>
          <p:cNvPr id="6" name="Picture 5">
            <a:extLst>
              <a:ext uri="{FF2B5EF4-FFF2-40B4-BE49-F238E27FC236}">
                <a16:creationId xmlns:a16="http://schemas.microsoft.com/office/drawing/2014/main" id="{F78B8374-53E2-CBC7-0E55-D09AC7C6CB0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8387" t="10823" r="9307" b="5574"/>
          <a:stretch/>
        </p:blipFill>
        <p:spPr>
          <a:xfrm>
            <a:off x="418405" y="373250"/>
            <a:ext cx="7395141" cy="4507097"/>
          </a:xfrm>
          <a:prstGeom prst="rect">
            <a:avLst/>
          </a:prstGeom>
          <a:effectLst>
            <a:outerShdw blurRad="63500" sx="102000" sy="102000" algn="ctr" rotWithShape="0">
              <a:prstClr val="black">
                <a:alpha val="40000"/>
              </a:prstClr>
            </a:outerShdw>
          </a:effectLst>
        </p:spPr>
      </p:pic>
      <p:pic>
        <p:nvPicPr>
          <p:cNvPr id="2" name="Online Media 1" title="Bin-e - the smartest waste bin worldwide">
            <a:hlinkClick r:id="" action="ppaction://media"/>
            <a:extLst>
              <a:ext uri="{FF2B5EF4-FFF2-40B4-BE49-F238E27FC236}">
                <a16:creationId xmlns:a16="http://schemas.microsoft.com/office/drawing/2014/main" id="{E02A4E48-9B76-061A-9F16-D3E49296445C}"/>
              </a:ext>
            </a:extLst>
          </p:cNvPr>
          <p:cNvPicPr>
            <a:picLocks noRot="1" noChangeAspect="1"/>
          </p:cNvPicPr>
          <p:nvPr>
            <a:videoFile r:link="rId1"/>
          </p:nvPr>
        </p:nvPicPr>
        <p:blipFill>
          <a:blip r:embed="rId4"/>
          <a:stretch>
            <a:fillRect/>
          </a:stretch>
        </p:blipFill>
        <p:spPr>
          <a:xfrm>
            <a:off x="1462568" y="759041"/>
            <a:ext cx="5342269" cy="3291964"/>
          </a:xfrm>
          <a:prstGeom prst="rect">
            <a:avLst/>
          </a:prstGeom>
        </p:spPr>
      </p:pic>
    </p:spTree>
    <p:extLst>
      <p:ext uri="{BB962C8B-B14F-4D97-AF65-F5344CB8AC3E}">
        <p14:creationId xmlns:p14="http://schemas.microsoft.com/office/powerpoint/2010/main" val="332348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62C38-5BF8-8A1E-79E9-04586DDA996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8EB4D53-527D-7C54-EEBC-E97AE86D2D52}"/>
              </a:ext>
            </a:extLst>
          </p:cNvPr>
          <p:cNvPicPr>
            <a:picLocks noChangeAspect="1"/>
          </p:cNvPicPr>
          <p:nvPr/>
        </p:nvPicPr>
        <p:blipFill>
          <a:blip r:embed="rId2"/>
          <a:srcRect t="8832" b="9268"/>
          <a:stretch/>
        </p:blipFill>
        <p:spPr>
          <a:xfrm>
            <a:off x="3515088" y="79628"/>
            <a:ext cx="5767807" cy="4723866"/>
          </a:xfrm>
          <a:prstGeom prst="rect">
            <a:avLst/>
          </a:prstGeom>
        </p:spPr>
      </p:pic>
      <p:sp>
        <p:nvSpPr>
          <p:cNvPr id="3" name="Text Placeholder 3">
            <a:extLst>
              <a:ext uri="{FF2B5EF4-FFF2-40B4-BE49-F238E27FC236}">
                <a16:creationId xmlns:a16="http://schemas.microsoft.com/office/drawing/2014/main" id="{33F93DD2-CAF4-5F73-E4EE-F7BFD716AB35}"/>
              </a:ext>
            </a:extLst>
          </p:cNvPr>
          <p:cNvSpPr txBox="1">
            <a:spLocks/>
          </p:cNvSpPr>
          <p:nvPr/>
        </p:nvSpPr>
        <p:spPr>
          <a:xfrm>
            <a:off x="813771" y="5149210"/>
            <a:ext cx="10755843" cy="1235941"/>
          </a:xfrm>
          <a:prstGeom prst="rect">
            <a:avLst/>
          </a:prstGeom>
          <a:solidFill>
            <a:srgbClr val="653795"/>
          </a:solidFill>
          <a:ln>
            <a:solidFill>
              <a:srgbClr val="653795"/>
            </a:solid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sz="2400" b="1" dirty="0">
                <a:solidFill>
                  <a:schemeClr val="bg1"/>
                </a:solidFill>
                <a:latin typeface="Calibri" panose="020F0502020204030204" pitchFamily="34" charset="0"/>
                <a:cs typeface="Calibri" panose="020F0502020204030204" pitchFamily="34" charset="0"/>
              </a:rPr>
              <a:t>Take </a:t>
            </a:r>
            <a:r>
              <a:rPr lang="en-GB" sz="2400" b="1" dirty="0">
                <a:solidFill>
                  <a:srgbClr val="ED8623"/>
                </a:solidFill>
                <a:latin typeface="Calibri" panose="020F0502020204030204" pitchFamily="34" charset="0"/>
                <a:cs typeface="Calibri" panose="020F0502020204030204" pitchFamily="34" charset="0"/>
              </a:rPr>
              <a:t>10 minutes now </a:t>
            </a:r>
            <a:r>
              <a:rPr lang="en-GB" sz="2400" b="1" dirty="0">
                <a:solidFill>
                  <a:schemeClr val="bg1"/>
                </a:solidFill>
                <a:latin typeface="Calibri" panose="020F0502020204030204" pitchFamily="34" charset="0"/>
                <a:cs typeface="Calibri" panose="020F0502020204030204" pitchFamily="34" charset="0"/>
              </a:rPr>
              <a:t>and brainstorm ideas in groups of how AI can be used in sustainability efforts</a:t>
            </a:r>
            <a:endParaRPr lang="en-GB" dirty="0">
              <a:solidFill>
                <a:schemeClr val="bg1"/>
              </a:solidFill>
            </a:endParaRPr>
          </a:p>
        </p:txBody>
      </p:sp>
    </p:spTree>
    <p:extLst>
      <p:ext uri="{BB962C8B-B14F-4D97-AF65-F5344CB8AC3E}">
        <p14:creationId xmlns:p14="http://schemas.microsoft.com/office/powerpoint/2010/main" val="35814108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EDBCF-848A-A03C-CD90-2BCE5243A05B}"/>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2676AF4B-8854-3D56-8466-C9836B51933A}"/>
              </a:ext>
            </a:extLst>
          </p:cNvPr>
          <p:cNvSpPr>
            <a:spLocks noGrp="1"/>
          </p:cNvSpPr>
          <p:nvPr>
            <p:ph type="body" sz="quarter" idx="16"/>
          </p:nvPr>
        </p:nvSpPr>
        <p:spPr>
          <a:xfrm>
            <a:off x="1619810" y="2472714"/>
            <a:ext cx="4254216" cy="3066422"/>
          </a:xfrm>
        </p:spPr>
        <p:txBody>
          <a:bodyPr>
            <a:normAutofit/>
          </a:bodyPr>
          <a:lstStyle/>
          <a:p>
            <a:r>
              <a:rPr lang="en-GB" dirty="0">
                <a:latin typeface="Calibri" panose="020F0502020204030204" pitchFamily="34" charset="0"/>
                <a:cs typeface="Calibri" panose="020F0502020204030204" pitchFamily="34" charset="0"/>
              </a:rPr>
              <a:t>AI in </a:t>
            </a:r>
          </a:p>
          <a:p>
            <a:r>
              <a:rPr lang="en-GB" dirty="0">
                <a:latin typeface="Calibri" panose="020F0502020204030204" pitchFamily="34" charset="0"/>
                <a:cs typeface="Calibri" panose="020F0502020204030204" pitchFamily="34" charset="0"/>
              </a:rPr>
              <a:t>Healthcare</a:t>
            </a:r>
          </a:p>
        </p:txBody>
      </p:sp>
      <p:sp>
        <p:nvSpPr>
          <p:cNvPr id="5" name="Text Placeholder 4">
            <a:extLst>
              <a:ext uri="{FF2B5EF4-FFF2-40B4-BE49-F238E27FC236}">
                <a16:creationId xmlns:a16="http://schemas.microsoft.com/office/drawing/2014/main" id="{D12949C0-C8A3-44D8-485D-F0581B6328AD}"/>
              </a:ext>
            </a:extLst>
          </p:cNvPr>
          <p:cNvSpPr>
            <a:spLocks noGrp="1"/>
          </p:cNvSpPr>
          <p:nvPr>
            <p:ph type="body" sz="quarter" idx="17"/>
          </p:nvPr>
        </p:nvSpPr>
        <p:spPr/>
        <p:txBody>
          <a:bodyPr/>
          <a:lstStyle/>
          <a:p>
            <a:r>
              <a:rPr lang="en-US" dirty="0">
                <a:latin typeface="Calibri" panose="020F0502020204030204" pitchFamily="34" charset="0"/>
                <a:cs typeface="Calibri" panose="020F0502020204030204" pitchFamily="34" charset="0"/>
              </a:rPr>
              <a:t>03</a:t>
            </a:r>
          </a:p>
        </p:txBody>
      </p:sp>
      <p:pic>
        <p:nvPicPr>
          <p:cNvPr id="8" name="Picture Placeholder 7">
            <a:extLst>
              <a:ext uri="{FF2B5EF4-FFF2-40B4-BE49-F238E27FC236}">
                <a16:creationId xmlns:a16="http://schemas.microsoft.com/office/drawing/2014/main" id="{C0758093-C3B5-9665-054E-D8BE64D742A8}"/>
              </a:ext>
            </a:extLst>
          </p:cNvPr>
          <p:cNvPicPr>
            <a:picLocks noGrp="1" noChangeAspect="1"/>
          </p:cNvPicPr>
          <p:nvPr>
            <p:ph type="pic" sz="quarter" idx="19"/>
          </p:nvPr>
        </p:nvPicPr>
        <p:blipFill>
          <a:blip r:embed="rId2"/>
          <a:srcRect l="2018" r="2018"/>
          <a:stretch/>
        </p:blipFill>
        <p:spPr/>
      </p:pic>
      <p:pic>
        <p:nvPicPr>
          <p:cNvPr id="9" name="Picture 8">
            <a:extLst>
              <a:ext uri="{FF2B5EF4-FFF2-40B4-BE49-F238E27FC236}">
                <a16:creationId xmlns:a16="http://schemas.microsoft.com/office/drawing/2014/main" id="{B53BEE73-2557-19C2-6463-42AADEE0C96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4201859">
            <a:off x="9081912" y="284029"/>
            <a:ext cx="5127676" cy="4367161"/>
          </a:xfrm>
          <a:prstGeom prst="rect">
            <a:avLst/>
          </a:prstGeom>
        </p:spPr>
      </p:pic>
    </p:spTree>
    <p:extLst>
      <p:ext uri="{BB962C8B-B14F-4D97-AF65-F5344CB8AC3E}">
        <p14:creationId xmlns:p14="http://schemas.microsoft.com/office/powerpoint/2010/main" val="14462087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13B1A08-DA57-A855-91C7-F93E3B3D9009}"/>
              </a:ext>
            </a:extLst>
          </p:cNvPr>
          <p:cNvSpPr>
            <a:spLocks noGrp="1"/>
          </p:cNvSpPr>
          <p:nvPr>
            <p:ph type="body" idx="2"/>
          </p:nvPr>
        </p:nvSpPr>
        <p:spPr>
          <a:xfrm>
            <a:off x="7910625" y="1076563"/>
            <a:ext cx="4093534" cy="1438223"/>
          </a:xfrm>
        </p:spPr>
        <p:txBody>
          <a:bodyPr/>
          <a:lstStyle/>
          <a:p>
            <a:r>
              <a:rPr lang="en-GB" sz="3600" dirty="0"/>
              <a:t>Lets look at AI role in healthcare</a:t>
            </a:r>
          </a:p>
        </p:txBody>
      </p:sp>
      <p:sp>
        <p:nvSpPr>
          <p:cNvPr id="4" name="Text Placeholder 3">
            <a:extLst>
              <a:ext uri="{FF2B5EF4-FFF2-40B4-BE49-F238E27FC236}">
                <a16:creationId xmlns:a16="http://schemas.microsoft.com/office/drawing/2014/main" id="{36B3D333-66C5-CF7E-2F93-51F95690B47B}"/>
              </a:ext>
            </a:extLst>
          </p:cNvPr>
          <p:cNvSpPr>
            <a:spLocks noGrp="1"/>
          </p:cNvSpPr>
          <p:nvPr>
            <p:ph type="body" idx="3"/>
          </p:nvPr>
        </p:nvSpPr>
        <p:spPr>
          <a:xfrm>
            <a:off x="787770" y="4966628"/>
            <a:ext cx="10755843" cy="1561763"/>
          </a:xfrm>
        </p:spPr>
        <p:txBody>
          <a:bodyPr/>
          <a:lstStyle/>
          <a:p>
            <a:pPr marL="228600" indent="0"/>
            <a:r>
              <a:rPr lang="en-GB" dirty="0"/>
              <a:t>AI is getting increasingly sophisticated at doing what humans do, but more efficiently, more quickly and at a lower cost. The potential for both AI and robotics in healthcare is vast. Just like in our every-day lives, AI and robotics are increasingly a part of our healthcare eco-system.</a:t>
            </a:r>
          </a:p>
        </p:txBody>
      </p:sp>
      <p:pic>
        <p:nvPicPr>
          <p:cNvPr id="7" name="Picture Placeholder 6">
            <a:extLst>
              <a:ext uri="{FF2B5EF4-FFF2-40B4-BE49-F238E27FC236}">
                <a16:creationId xmlns:a16="http://schemas.microsoft.com/office/drawing/2014/main" id="{936BB3C0-2F8E-6414-66DC-FE7251249D14}"/>
              </a:ext>
            </a:extLst>
          </p:cNvPr>
          <p:cNvPicPr>
            <a:picLocks noGrp="1" noChangeAspect="1"/>
          </p:cNvPicPr>
          <p:nvPr>
            <p:ph type="pic" idx="4"/>
          </p:nvPr>
        </p:nvPicPr>
        <p:blipFill>
          <a:blip r:embed="rId2"/>
          <a:srcRect t="8628" b="8628"/>
          <a:stretch>
            <a:fillRect/>
          </a:stretch>
        </p:blipFill>
        <p:spPr/>
      </p:pic>
    </p:spTree>
    <p:extLst>
      <p:ext uri="{BB962C8B-B14F-4D97-AF65-F5344CB8AC3E}">
        <p14:creationId xmlns:p14="http://schemas.microsoft.com/office/powerpoint/2010/main" val="26903050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725794-484B-EF3B-B6F9-FE365F8739E8}"/>
              </a:ext>
            </a:extLst>
          </p:cNvPr>
          <p:cNvSpPr>
            <a:spLocks noGrp="1"/>
          </p:cNvSpPr>
          <p:nvPr>
            <p:ph type="body" sz="quarter" idx="18"/>
          </p:nvPr>
        </p:nvSpPr>
        <p:spPr>
          <a:xfrm>
            <a:off x="8637105" y="1054216"/>
            <a:ext cx="3130825" cy="1049221"/>
          </a:xfrm>
        </p:spPr>
        <p:txBody>
          <a:bodyPr/>
          <a:lstStyle/>
          <a:p>
            <a:pPr>
              <a:lnSpc>
                <a:spcPct val="100000"/>
              </a:lnSpc>
            </a:pPr>
            <a:r>
              <a:rPr lang="en-GB" sz="3600" dirty="0"/>
              <a:t>Lets look at AI role in healthcare</a:t>
            </a:r>
          </a:p>
          <a:p>
            <a:endParaRPr lang="en-GB" dirty="0"/>
          </a:p>
        </p:txBody>
      </p:sp>
      <p:sp>
        <p:nvSpPr>
          <p:cNvPr id="4" name="Text Placeholder 3">
            <a:extLst>
              <a:ext uri="{FF2B5EF4-FFF2-40B4-BE49-F238E27FC236}">
                <a16:creationId xmlns:a16="http://schemas.microsoft.com/office/drawing/2014/main" id="{3ED1177C-842C-5B4D-9274-D96143B42AAD}"/>
              </a:ext>
            </a:extLst>
          </p:cNvPr>
          <p:cNvSpPr>
            <a:spLocks noGrp="1"/>
          </p:cNvSpPr>
          <p:nvPr>
            <p:ph type="body" sz="quarter" idx="21"/>
          </p:nvPr>
        </p:nvSpPr>
        <p:spPr>
          <a:xfrm>
            <a:off x="857344" y="4843660"/>
            <a:ext cx="10755843" cy="1235941"/>
          </a:xfrm>
        </p:spPr>
        <p:txBody>
          <a:bodyPr/>
          <a:lstStyle/>
          <a:p>
            <a:r>
              <a:rPr lang="en-GB" dirty="0">
                <a:latin typeface="Calibri" panose="020F0502020204030204" pitchFamily="34" charset="0"/>
                <a:cs typeface="Calibri" panose="020F0502020204030204" pitchFamily="34" charset="0"/>
              </a:rPr>
              <a:t>AI is getting increasingly sophisticated at doing what humans do, but more efficiently, more quickly and at a lower cost. The potential for both AI and robotics in healthcare is vast. Just like in our every-day lives, AI and robotics are increasingly a part of our healthcare eco-system.</a:t>
            </a:r>
          </a:p>
          <a:p>
            <a:endParaRPr lang="en-GB" dirty="0"/>
          </a:p>
        </p:txBody>
      </p:sp>
      <p:pic>
        <p:nvPicPr>
          <p:cNvPr id="7" name="Picture Placeholder 6">
            <a:extLst>
              <a:ext uri="{FF2B5EF4-FFF2-40B4-BE49-F238E27FC236}">
                <a16:creationId xmlns:a16="http://schemas.microsoft.com/office/drawing/2014/main" id="{FA5CA947-DE10-E606-4326-7997EDE17091}"/>
              </a:ext>
            </a:extLst>
          </p:cNvPr>
          <p:cNvPicPr>
            <a:picLocks noGrp="1" noChangeAspect="1"/>
          </p:cNvPicPr>
          <p:nvPr>
            <p:ph type="pic" sz="quarter" idx="22"/>
          </p:nvPr>
        </p:nvPicPr>
        <p:blipFill>
          <a:blip r:embed="rId2"/>
          <a:srcRect t="8640" b="8640"/>
          <a:stretch>
            <a:fillRect/>
          </a:stretch>
        </p:blipFill>
        <p:spPr/>
      </p:pic>
    </p:spTree>
    <p:extLst>
      <p:ext uri="{BB962C8B-B14F-4D97-AF65-F5344CB8AC3E}">
        <p14:creationId xmlns:p14="http://schemas.microsoft.com/office/powerpoint/2010/main" val="82098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9C1C99-8CE3-018C-D309-3AAF313ABB85}"/>
              </a:ext>
            </a:extLst>
          </p:cNvPr>
          <p:cNvSpPr>
            <a:spLocks noGrp="1"/>
          </p:cNvSpPr>
          <p:nvPr>
            <p:ph type="body" sz="quarter" idx="18"/>
          </p:nvPr>
        </p:nvSpPr>
        <p:spPr>
          <a:xfrm>
            <a:off x="887805" y="4363345"/>
            <a:ext cx="1532272" cy="1049221"/>
          </a:xfrm>
        </p:spPr>
        <p:txBody>
          <a:bodyPr/>
          <a:lstStyle/>
          <a:p>
            <a:pPr>
              <a:lnSpc>
                <a:spcPct val="100000"/>
              </a:lnSpc>
            </a:pPr>
            <a:r>
              <a:rPr lang="en-GB" b="1" dirty="0"/>
              <a:t>Keeping healthy</a:t>
            </a:r>
          </a:p>
          <a:p>
            <a:endParaRPr lang="en-GB" dirty="0"/>
          </a:p>
        </p:txBody>
      </p:sp>
      <p:sp>
        <p:nvSpPr>
          <p:cNvPr id="5" name="Text Placeholder 4">
            <a:extLst>
              <a:ext uri="{FF2B5EF4-FFF2-40B4-BE49-F238E27FC236}">
                <a16:creationId xmlns:a16="http://schemas.microsoft.com/office/drawing/2014/main" id="{D3BE16C9-0024-B2BB-5129-276D96513026}"/>
              </a:ext>
            </a:extLst>
          </p:cNvPr>
          <p:cNvSpPr>
            <a:spLocks noGrp="1"/>
          </p:cNvSpPr>
          <p:nvPr>
            <p:ph type="body" sz="quarter" idx="20"/>
          </p:nvPr>
        </p:nvSpPr>
        <p:spPr>
          <a:xfrm>
            <a:off x="5423495" y="177660"/>
            <a:ext cx="6254983" cy="5453458"/>
          </a:xfrm>
        </p:spPr>
        <p:txBody>
          <a:bodyPr/>
          <a:lstStyle/>
          <a:p>
            <a:r>
              <a:rPr lang="en-GB" dirty="0">
                <a:latin typeface="Calibri" panose="020F0502020204030204" pitchFamily="34" charset="0"/>
                <a:cs typeface="Calibri" panose="020F0502020204030204" pitchFamily="34" charset="0"/>
              </a:rPr>
              <a:t>One of AI's biggest potential benefits is to help people stay healthy so they don't need a doctor, or at least not as often. The use of AI and the </a:t>
            </a:r>
            <a:r>
              <a:rPr lang="en-GB" b="1" dirty="0">
                <a:latin typeface="Calibri" panose="020F0502020204030204" pitchFamily="34" charset="0"/>
                <a:cs typeface="Calibri" panose="020F0502020204030204" pitchFamily="34" charset="0"/>
              </a:rPr>
              <a:t>Internet of Medical Things (IoMT) </a:t>
            </a:r>
            <a:r>
              <a:rPr lang="en-GB" dirty="0">
                <a:latin typeface="Calibri" panose="020F0502020204030204" pitchFamily="34" charset="0"/>
                <a:cs typeface="Calibri" panose="020F0502020204030204" pitchFamily="34" charset="0"/>
              </a:rPr>
              <a:t>in consumer health applications is already helping people.</a:t>
            </a:r>
          </a:p>
          <a:p>
            <a:endParaRPr lang="en-GB" dirty="0">
              <a:latin typeface="Calibri" panose="020F0502020204030204" pitchFamily="34" charset="0"/>
              <a:cs typeface="Calibri" panose="020F0502020204030204" pitchFamily="34" charset="0"/>
            </a:endParaRPr>
          </a:p>
          <a:p>
            <a:r>
              <a:rPr lang="en-GB" dirty="0">
                <a:latin typeface="Calibri" panose="020F0502020204030204" pitchFamily="34" charset="0"/>
                <a:cs typeface="Calibri" panose="020F0502020204030204" pitchFamily="34" charset="0"/>
              </a:rPr>
              <a:t>Technology applications and apps encourage healthier behaviour in individuals and help with the proactive management of a healthy lifestyle. It puts consumers in control of health and well-being.</a:t>
            </a:r>
          </a:p>
          <a:p>
            <a:r>
              <a:rPr lang="en-GB" dirty="0">
                <a:latin typeface="Calibri" panose="020F0502020204030204" pitchFamily="34" charset="0"/>
                <a:cs typeface="Calibri" panose="020F0502020204030204" pitchFamily="34" charset="0"/>
              </a:rPr>
              <a:t>Additionally, AI increases the ability for healthcare professionals to better understand the day-to-day patterns and needs of the people they care for, and with that understanding they are able to provide better feedback, guidance and support for staying healthy.</a:t>
            </a:r>
          </a:p>
          <a:p>
            <a:endParaRPr lang="en-GB" dirty="0"/>
          </a:p>
        </p:txBody>
      </p:sp>
      <p:pic>
        <p:nvPicPr>
          <p:cNvPr id="9" name="Picture Placeholder 8">
            <a:extLst>
              <a:ext uri="{FF2B5EF4-FFF2-40B4-BE49-F238E27FC236}">
                <a16:creationId xmlns:a16="http://schemas.microsoft.com/office/drawing/2014/main" id="{E962EE0D-F59E-69DE-1699-30ADEE1F8B19}"/>
              </a:ext>
            </a:extLst>
          </p:cNvPr>
          <p:cNvPicPr>
            <a:picLocks noGrp="1" noChangeAspect="1"/>
          </p:cNvPicPr>
          <p:nvPr>
            <p:ph type="pic" sz="quarter" idx="34"/>
          </p:nvPr>
        </p:nvPicPr>
        <p:blipFill>
          <a:blip r:embed="rId3"/>
          <a:srcRect l="42" r="42"/>
          <a:stretch>
            <a:fillRect/>
          </a:stretch>
        </p:blipFill>
        <p:spPr>
          <a:xfrm>
            <a:off x="0" y="1445434"/>
            <a:ext cx="5103639" cy="2917911"/>
          </a:xfrm>
        </p:spPr>
      </p:pic>
    </p:spTree>
    <p:extLst>
      <p:ext uri="{BB962C8B-B14F-4D97-AF65-F5344CB8AC3E}">
        <p14:creationId xmlns:p14="http://schemas.microsoft.com/office/powerpoint/2010/main" val="42040465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9B1EC3-07C0-5721-4551-FD5811FE8CAD}"/>
              </a:ext>
            </a:extLst>
          </p:cNvPr>
          <p:cNvSpPr>
            <a:spLocks noGrp="1"/>
          </p:cNvSpPr>
          <p:nvPr>
            <p:ph type="body" idx="1"/>
          </p:nvPr>
        </p:nvSpPr>
        <p:spPr>
          <a:xfrm>
            <a:off x="528133" y="1366335"/>
            <a:ext cx="2502145" cy="1049221"/>
          </a:xfrm>
        </p:spPr>
        <p:txBody>
          <a:bodyPr/>
          <a:lstStyle/>
          <a:p>
            <a:pPr marL="228600" indent="0"/>
            <a:r>
              <a:rPr lang="en-GB" sz="3600" b="1" dirty="0"/>
              <a:t>Early detection</a:t>
            </a:r>
          </a:p>
        </p:txBody>
      </p:sp>
      <p:sp>
        <p:nvSpPr>
          <p:cNvPr id="4" name="Text Placeholder 3">
            <a:extLst>
              <a:ext uri="{FF2B5EF4-FFF2-40B4-BE49-F238E27FC236}">
                <a16:creationId xmlns:a16="http://schemas.microsoft.com/office/drawing/2014/main" id="{A6B26C65-E28F-AC1E-50FA-5ADD09B1DE7B}"/>
              </a:ext>
            </a:extLst>
          </p:cNvPr>
          <p:cNvSpPr>
            <a:spLocks noGrp="1"/>
          </p:cNvSpPr>
          <p:nvPr>
            <p:ph type="body" idx="3"/>
          </p:nvPr>
        </p:nvSpPr>
        <p:spPr>
          <a:xfrm>
            <a:off x="4583835" y="431416"/>
            <a:ext cx="6961476" cy="5809895"/>
          </a:xfrm>
        </p:spPr>
        <p:txBody>
          <a:bodyPr/>
          <a:lstStyle/>
          <a:p>
            <a:pPr marL="228600" indent="0"/>
            <a:r>
              <a:rPr lang="en-GB" dirty="0"/>
              <a:t>AI is already being used to detect diseases, such as cancer, more accurately and in their early stages. According to the American Cancer Society, a high proportion of mammograms yield false results, leading to 1 in 2 healthy women being told they have cancer. </a:t>
            </a:r>
            <a:r>
              <a:rPr lang="en-GB" b="1" dirty="0"/>
              <a:t>The use of AI is enabling review and translation of mammograms 30 times faster with 99% accuracy, reducing the need for unnecessary biopsies.</a:t>
            </a:r>
          </a:p>
          <a:p>
            <a:pPr marL="228600" indent="0"/>
            <a:endParaRPr lang="en-GB" dirty="0"/>
          </a:p>
          <a:p>
            <a:pPr marL="228600" indent="0"/>
            <a:r>
              <a:rPr lang="en-GB" dirty="0"/>
              <a:t>The proliferation of consumer wearables and other medical devices combined with AI is also being applied to oversee early-stage heart disease, enabling doctors and other caregivers to better monitor and detect potentially life-threatening episodes at earlier, more treatable stages.</a:t>
            </a:r>
          </a:p>
          <a:p>
            <a:endParaRPr lang="en-GB" dirty="0"/>
          </a:p>
          <a:p>
            <a:r>
              <a:rPr lang="en-GB" dirty="0"/>
              <a:t> </a:t>
            </a:r>
          </a:p>
        </p:txBody>
      </p:sp>
      <p:pic>
        <p:nvPicPr>
          <p:cNvPr id="8" name="Picture 7">
            <a:extLst>
              <a:ext uri="{FF2B5EF4-FFF2-40B4-BE49-F238E27FC236}">
                <a16:creationId xmlns:a16="http://schemas.microsoft.com/office/drawing/2014/main" id="{564CAB66-B4C3-AE0F-FD41-0E3D4FE0D08E}"/>
              </a:ext>
            </a:extLst>
          </p:cNvPr>
          <p:cNvPicPr>
            <a:picLocks noChangeAspect="1"/>
          </p:cNvPicPr>
          <p:nvPr/>
        </p:nvPicPr>
        <p:blipFill>
          <a:blip r:embed="rId3"/>
          <a:stretch>
            <a:fillRect/>
          </a:stretch>
        </p:blipFill>
        <p:spPr>
          <a:xfrm>
            <a:off x="-297111" y="3785189"/>
            <a:ext cx="4104167" cy="4104167"/>
          </a:xfrm>
          <a:prstGeom prst="rect">
            <a:avLst/>
          </a:prstGeom>
        </p:spPr>
      </p:pic>
    </p:spTree>
    <p:extLst>
      <p:ext uri="{BB962C8B-B14F-4D97-AF65-F5344CB8AC3E}">
        <p14:creationId xmlns:p14="http://schemas.microsoft.com/office/powerpoint/2010/main" val="332198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6"/>
          <p:cNvSpPr txBox="1">
            <a:spLocks noGrp="1"/>
          </p:cNvSpPr>
          <p:nvPr>
            <p:ph type="body" idx="1"/>
          </p:nvPr>
        </p:nvSpPr>
        <p:spPr>
          <a:xfrm>
            <a:off x="5862882" y="1337990"/>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01</a:t>
            </a:r>
            <a:endParaRPr/>
          </a:p>
        </p:txBody>
      </p:sp>
      <p:sp>
        <p:nvSpPr>
          <p:cNvPr id="252" name="Google Shape;252;p6"/>
          <p:cNvSpPr txBox="1">
            <a:spLocks noGrp="1"/>
          </p:cNvSpPr>
          <p:nvPr>
            <p:ph type="body" idx="2"/>
          </p:nvPr>
        </p:nvSpPr>
        <p:spPr>
          <a:xfrm>
            <a:off x="6698178" y="1337990"/>
            <a:ext cx="4965738"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82666"/>
              </a:buClr>
              <a:buSzPts val="2200"/>
              <a:buNone/>
            </a:pPr>
            <a:r>
              <a:rPr lang="en-US" dirty="0"/>
              <a:t>What’s beyond AI’s negative reputation</a:t>
            </a:r>
          </a:p>
        </p:txBody>
      </p:sp>
      <p:sp>
        <p:nvSpPr>
          <p:cNvPr id="254" name="Google Shape;254;p6"/>
          <p:cNvSpPr txBox="1">
            <a:spLocks noGrp="1"/>
          </p:cNvSpPr>
          <p:nvPr>
            <p:ph type="body" idx="4"/>
          </p:nvPr>
        </p:nvSpPr>
        <p:spPr>
          <a:xfrm>
            <a:off x="5884585" y="2252978"/>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02</a:t>
            </a:r>
            <a:endParaRPr/>
          </a:p>
        </p:txBody>
      </p:sp>
      <p:sp>
        <p:nvSpPr>
          <p:cNvPr id="255" name="Google Shape;255;p6"/>
          <p:cNvSpPr txBox="1">
            <a:spLocks noGrp="1"/>
          </p:cNvSpPr>
          <p:nvPr>
            <p:ph type="body" idx="5"/>
          </p:nvPr>
        </p:nvSpPr>
        <p:spPr>
          <a:xfrm>
            <a:off x="6719881" y="2252978"/>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82666"/>
              </a:buClr>
              <a:buSzPts val="2200"/>
              <a:buNone/>
            </a:pPr>
            <a:r>
              <a:rPr lang="en-US" dirty="0"/>
              <a:t>AI for sustainability</a:t>
            </a:r>
          </a:p>
        </p:txBody>
      </p:sp>
      <p:sp>
        <p:nvSpPr>
          <p:cNvPr id="256" name="Google Shape;256;p6"/>
          <p:cNvSpPr txBox="1">
            <a:spLocks noGrp="1"/>
          </p:cNvSpPr>
          <p:nvPr>
            <p:ph type="body" idx="6"/>
          </p:nvPr>
        </p:nvSpPr>
        <p:spPr>
          <a:xfrm>
            <a:off x="5891164" y="3167965"/>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03</a:t>
            </a:r>
            <a:endParaRPr/>
          </a:p>
        </p:txBody>
      </p:sp>
      <p:sp>
        <p:nvSpPr>
          <p:cNvPr id="257" name="Google Shape;257;p6"/>
          <p:cNvSpPr txBox="1">
            <a:spLocks noGrp="1"/>
          </p:cNvSpPr>
          <p:nvPr>
            <p:ph type="body" idx="7"/>
          </p:nvPr>
        </p:nvSpPr>
        <p:spPr>
          <a:xfrm>
            <a:off x="6726460" y="3167965"/>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82666"/>
              </a:buClr>
              <a:buSzPts val="2200"/>
              <a:buNone/>
            </a:pPr>
            <a:r>
              <a:rPr lang="en-US" dirty="0"/>
              <a:t>AI in healthcare</a:t>
            </a:r>
          </a:p>
        </p:txBody>
      </p:sp>
      <p:sp>
        <p:nvSpPr>
          <p:cNvPr id="258" name="Google Shape;258;p6"/>
          <p:cNvSpPr txBox="1">
            <a:spLocks noGrp="1"/>
          </p:cNvSpPr>
          <p:nvPr>
            <p:ph type="body" idx="8"/>
          </p:nvPr>
        </p:nvSpPr>
        <p:spPr>
          <a:xfrm>
            <a:off x="5912867" y="4082953"/>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04</a:t>
            </a:r>
            <a:endParaRPr/>
          </a:p>
        </p:txBody>
      </p:sp>
      <p:sp>
        <p:nvSpPr>
          <p:cNvPr id="259" name="Google Shape;259;p6"/>
          <p:cNvSpPr txBox="1">
            <a:spLocks noGrp="1"/>
          </p:cNvSpPr>
          <p:nvPr>
            <p:ph type="body" idx="9"/>
          </p:nvPr>
        </p:nvSpPr>
        <p:spPr>
          <a:xfrm>
            <a:off x="6748163" y="4082953"/>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82666"/>
              </a:buClr>
              <a:buSzPts val="2200"/>
              <a:buNone/>
            </a:pPr>
            <a:r>
              <a:rPr lang="en-US" dirty="0"/>
              <a:t>AI for Inclusion and Accessibility</a:t>
            </a:r>
            <a:endParaRPr dirty="0"/>
          </a:p>
        </p:txBody>
      </p:sp>
      <p:sp>
        <p:nvSpPr>
          <p:cNvPr id="260" name="Google Shape;260;p6"/>
          <p:cNvSpPr txBox="1">
            <a:spLocks noGrp="1"/>
          </p:cNvSpPr>
          <p:nvPr>
            <p:ph type="body" idx="13"/>
          </p:nvPr>
        </p:nvSpPr>
        <p:spPr>
          <a:xfrm>
            <a:off x="5891164" y="4997940"/>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05</a:t>
            </a:r>
            <a:endParaRPr/>
          </a:p>
        </p:txBody>
      </p:sp>
      <p:sp>
        <p:nvSpPr>
          <p:cNvPr id="261" name="Google Shape;261;p6"/>
          <p:cNvSpPr txBox="1">
            <a:spLocks noGrp="1"/>
          </p:cNvSpPr>
          <p:nvPr>
            <p:ph type="body" idx="14"/>
          </p:nvPr>
        </p:nvSpPr>
        <p:spPr>
          <a:xfrm>
            <a:off x="6726460" y="4997940"/>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959"/>
              </a:buClr>
              <a:buSzPts val="2200"/>
              <a:buNone/>
            </a:pPr>
            <a:r>
              <a:rPr lang="en-US" dirty="0">
                <a:solidFill>
                  <a:srgbClr val="282666"/>
                </a:solidFill>
              </a:rPr>
              <a:t>Recap and key terms</a:t>
            </a:r>
            <a:endParaRPr dirty="0">
              <a:solidFill>
                <a:srgbClr val="282666"/>
              </a:solidFill>
            </a:endParaRPr>
          </a:p>
        </p:txBody>
      </p:sp>
      <p:sp>
        <p:nvSpPr>
          <p:cNvPr id="262" name="Google Shape;262;p6"/>
          <p:cNvSpPr txBox="1">
            <a:spLocks noGrp="1"/>
          </p:cNvSpPr>
          <p:nvPr>
            <p:ph type="body" idx="15"/>
          </p:nvPr>
        </p:nvSpPr>
        <p:spPr>
          <a:xfrm>
            <a:off x="849241" y="383586"/>
            <a:ext cx="5041923" cy="72075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None/>
            </a:pPr>
            <a:r>
              <a:rPr lang="en-US" dirty="0"/>
              <a:t>Module Overview</a:t>
            </a:r>
            <a:endParaRPr dirty="0"/>
          </a:p>
        </p:txBody>
      </p:sp>
      <p:sp>
        <p:nvSpPr>
          <p:cNvPr id="2" name="Google Shape;252;p6">
            <a:extLst>
              <a:ext uri="{FF2B5EF4-FFF2-40B4-BE49-F238E27FC236}">
                <a16:creationId xmlns:a16="http://schemas.microsoft.com/office/drawing/2014/main" id="{35FA0309-37DC-3E57-2AAF-FCDC42D11812}"/>
              </a:ext>
            </a:extLst>
          </p:cNvPr>
          <p:cNvSpPr txBox="1">
            <a:spLocks/>
          </p:cNvSpPr>
          <p:nvPr/>
        </p:nvSpPr>
        <p:spPr>
          <a:xfrm>
            <a:off x="783938" y="2942496"/>
            <a:ext cx="4965738" cy="68951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pPr>
            <a:r>
              <a:rPr lang="en-GB" dirty="0">
                <a:solidFill>
                  <a:schemeClr val="bg1"/>
                </a:solidFill>
              </a:rPr>
              <a:t>This module introduces learners to the positive impact AI can have on people, communities, and the planet. Through real-world examples, creative tasks, and inspiring role models, learners explore how AI is used in areas like sustainability, healthcare, and accessibility. The module also highlights the role of women in AI and encourages young people to think critically, work collaboratively, and design their own ideas for using AI to solve social challenges.</a:t>
            </a:r>
            <a:endParaRPr lang="en-US" dirty="0">
              <a:solidFill>
                <a:schemeClr val="bg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78BEF-17DD-F9C3-6C22-94BB191396E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9A47D85-7A8D-19C8-A804-DC36C8376A4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8387" t="10823" r="9307" b="5574"/>
          <a:stretch/>
        </p:blipFill>
        <p:spPr>
          <a:xfrm>
            <a:off x="-990601" y="71966"/>
            <a:ext cx="6778950" cy="3506119"/>
          </a:xfrm>
          <a:prstGeom prst="rect">
            <a:avLst/>
          </a:prstGeom>
          <a:effectLst>
            <a:outerShdw blurRad="63500" sx="102000" sy="102000" algn="ctr" rotWithShape="0">
              <a:prstClr val="black">
                <a:alpha val="40000"/>
              </a:prstClr>
            </a:outerShdw>
          </a:effectLst>
        </p:spPr>
      </p:pic>
      <p:sp>
        <p:nvSpPr>
          <p:cNvPr id="4" name="Text Placeholder 3">
            <a:extLst>
              <a:ext uri="{FF2B5EF4-FFF2-40B4-BE49-F238E27FC236}">
                <a16:creationId xmlns:a16="http://schemas.microsoft.com/office/drawing/2014/main" id="{E8CA38E1-D271-B39F-CD71-E49F9B08BCAC}"/>
              </a:ext>
            </a:extLst>
          </p:cNvPr>
          <p:cNvSpPr>
            <a:spLocks noGrp="1"/>
          </p:cNvSpPr>
          <p:nvPr>
            <p:ph type="body" idx="3"/>
          </p:nvPr>
        </p:nvSpPr>
        <p:spPr>
          <a:xfrm>
            <a:off x="350165" y="4114223"/>
            <a:ext cx="3434635" cy="479065"/>
          </a:xfrm>
        </p:spPr>
        <p:txBody>
          <a:bodyPr/>
          <a:lstStyle/>
          <a:p>
            <a:pPr marL="228600" indent="0"/>
            <a:r>
              <a:rPr lang="en-GB" sz="2800" dirty="0"/>
              <a:t>Treatment</a:t>
            </a:r>
          </a:p>
        </p:txBody>
      </p:sp>
      <p:sp>
        <p:nvSpPr>
          <p:cNvPr id="5" name="Text Placeholder 4">
            <a:extLst>
              <a:ext uri="{FF2B5EF4-FFF2-40B4-BE49-F238E27FC236}">
                <a16:creationId xmlns:a16="http://schemas.microsoft.com/office/drawing/2014/main" id="{48DF27B6-05EB-607D-40DE-FA56CB2C3D04}"/>
              </a:ext>
            </a:extLst>
          </p:cNvPr>
          <p:cNvSpPr>
            <a:spLocks noGrp="1"/>
          </p:cNvSpPr>
          <p:nvPr>
            <p:ph type="body" idx="4"/>
          </p:nvPr>
        </p:nvSpPr>
        <p:spPr>
          <a:xfrm>
            <a:off x="5301138" y="264984"/>
            <a:ext cx="6371151" cy="6328031"/>
          </a:xfrm>
        </p:spPr>
        <p:txBody>
          <a:bodyPr/>
          <a:lstStyle/>
          <a:p>
            <a:pPr marL="228600" indent="0"/>
            <a:r>
              <a:rPr lang="en-GB" dirty="0"/>
              <a:t>Beyond scanning health records to help providers identify chronically ill individuals who may be at risk of an adverse episode, </a:t>
            </a:r>
            <a:r>
              <a:rPr lang="en-GB" b="1" dirty="0"/>
              <a:t>AI can help clinicians take a more comprehensive approach for disease management</a:t>
            </a:r>
            <a:r>
              <a:rPr lang="en-GB" dirty="0"/>
              <a:t>, better coordinate care plans and help patients to better manage and comply with their long-term treatment programmes. </a:t>
            </a:r>
          </a:p>
          <a:p>
            <a:pPr marL="228600" indent="0"/>
            <a:endParaRPr lang="en-GB" dirty="0"/>
          </a:p>
          <a:p>
            <a:pPr marL="228600" indent="0"/>
            <a:r>
              <a:rPr lang="en-GB" dirty="0"/>
              <a:t>Robots have been used in medicine for more than 30 years. They range from simple laboratory robots to highly complex surgical robots that can either aid a human surgeon or execute operations by themselves. In addition to surgery, they’re used in hospitals and labs for repetitive tasks, in rehabilitation, physical therapy and in support of those with long-term conditions. </a:t>
            </a:r>
          </a:p>
        </p:txBody>
      </p:sp>
      <p:pic>
        <p:nvPicPr>
          <p:cNvPr id="3" name="Online Media 2" title="Health Catalyst Overview">
            <a:hlinkClick r:id="" action="ppaction://media"/>
            <a:extLst>
              <a:ext uri="{FF2B5EF4-FFF2-40B4-BE49-F238E27FC236}">
                <a16:creationId xmlns:a16="http://schemas.microsoft.com/office/drawing/2014/main" id="{4225AB07-94D3-2941-7BDD-208B64AB0D85}"/>
              </a:ext>
            </a:extLst>
          </p:cNvPr>
          <p:cNvPicPr>
            <a:picLocks noRot="1" noChangeAspect="1"/>
          </p:cNvPicPr>
          <p:nvPr>
            <a:videoFile r:link="rId1"/>
          </p:nvPr>
        </p:nvPicPr>
        <p:blipFill>
          <a:blip r:embed="rId5"/>
          <a:stretch>
            <a:fillRect/>
          </a:stretch>
        </p:blipFill>
        <p:spPr>
          <a:xfrm>
            <a:off x="0" y="264984"/>
            <a:ext cx="4901223" cy="2769191"/>
          </a:xfrm>
          <a:prstGeom prst="rect">
            <a:avLst/>
          </a:prstGeom>
          <a:effectLst>
            <a:outerShdw blurRad="63500" sx="102000" sy="102000" algn="ctr" rotWithShape="0">
              <a:prstClr val="black">
                <a:alpha val="40000"/>
              </a:prstClr>
            </a:outerShdw>
          </a:effectLst>
        </p:spPr>
      </p:pic>
      <p:pic>
        <p:nvPicPr>
          <p:cNvPr id="2050" name="Picture 2" descr="Support">
            <a:extLst>
              <a:ext uri="{FF2B5EF4-FFF2-40B4-BE49-F238E27FC236}">
                <a16:creationId xmlns:a16="http://schemas.microsoft.com/office/drawing/2014/main" id="{B1FB52AA-D425-D29A-88C2-6FE04D7328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64984"/>
            <a:ext cx="1682712" cy="628151"/>
          </a:xfrm>
          <a:prstGeom prst="rect">
            <a:avLst/>
          </a:prstGeom>
          <a:noFill/>
          <a:extLst>
            <a:ext uri="{909E8E84-426E-40DD-AFC4-6F175D3DCCD1}">
              <a14:hiddenFill xmlns:a14="http://schemas.microsoft.com/office/drawing/2010/main">
                <a:solidFill>
                  <a:srgbClr val="FFFFFF"/>
                </a:solidFill>
              </a14:hiddenFill>
            </a:ext>
          </a:extLst>
        </p:spPr>
      </p:pic>
      <p:sp>
        <p:nvSpPr>
          <p:cNvPr id="6" name="Flowchart: Stored Data 5">
            <a:extLst>
              <a:ext uri="{FF2B5EF4-FFF2-40B4-BE49-F238E27FC236}">
                <a16:creationId xmlns:a16="http://schemas.microsoft.com/office/drawing/2014/main" id="{2BF5A4CC-B1BA-E12B-097A-0C25B207F1FA}"/>
              </a:ext>
            </a:extLst>
          </p:cNvPr>
          <p:cNvSpPr/>
          <p:nvPr/>
        </p:nvSpPr>
        <p:spPr>
          <a:xfrm rot="10800000">
            <a:off x="-1" y="2162304"/>
            <a:ext cx="1315769" cy="1043411"/>
          </a:xfrm>
          <a:prstGeom prst="flowChartOnlineStorage">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653795"/>
              </a:solidFill>
            </a:endParaRPr>
          </a:p>
        </p:txBody>
      </p:sp>
      <p:sp>
        <p:nvSpPr>
          <p:cNvPr id="7" name="Text Placeholder 3">
            <a:extLst>
              <a:ext uri="{FF2B5EF4-FFF2-40B4-BE49-F238E27FC236}">
                <a16:creationId xmlns:a16="http://schemas.microsoft.com/office/drawing/2014/main" id="{07C47BA6-D557-43A8-56F1-C41028548C64}"/>
              </a:ext>
            </a:extLst>
          </p:cNvPr>
          <p:cNvSpPr txBox="1">
            <a:spLocks/>
          </p:cNvSpPr>
          <p:nvPr/>
        </p:nvSpPr>
        <p:spPr>
          <a:xfrm>
            <a:off x="0" y="2444476"/>
            <a:ext cx="3434635" cy="47906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indent="0"/>
            <a:r>
              <a:rPr lang="en-GB" sz="2000" dirty="0">
                <a:solidFill>
                  <a:schemeClr val="bg1"/>
                </a:solidFill>
                <a:hlinkClick r:id="rId7">
                  <a:extLst>
                    <a:ext uri="{A12FA001-AC4F-418D-AE19-62706E023703}">
                      <ahyp:hlinkClr xmlns:ahyp="http://schemas.microsoft.com/office/drawing/2018/hyperlinkcolor" val="tx"/>
                    </a:ext>
                  </a:extLst>
                </a:hlinkClick>
              </a:rPr>
              <a:t>Example</a:t>
            </a:r>
            <a:endParaRPr lang="en-GB" sz="2000" dirty="0">
              <a:solidFill>
                <a:schemeClr val="bg1"/>
              </a:solidFill>
            </a:endParaRPr>
          </a:p>
        </p:txBody>
      </p:sp>
    </p:spTree>
    <p:extLst>
      <p:ext uri="{BB962C8B-B14F-4D97-AF65-F5344CB8AC3E}">
        <p14:creationId xmlns:p14="http://schemas.microsoft.com/office/powerpoint/2010/main" val="3023014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7C7FC-05BD-6776-052B-910F079CDA9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89DBCDE-1C4B-20C8-1545-0EE467A0F9D7}"/>
              </a:ext>
            </a:extLst>
          </p:cNvPr>
          <p:cNvSpPr>
            <a:spLocks noGrp="1"/>
          </p:cNvSpPr>
          <p:nvPr>
            <p:ph type="body" idx="1"/>
          </p:nvPr>
        </p:nvSpPr>
        <p:spPr>
          <a:xfrm>
            <a:off x="528133" y="1366335"/>
            <a:ext cx="2502145" cy="1049221"/>
          </a:xfrm>
        </p:spPr>
        <p:txBody>
          <a:bodyPr/>
          <a:lstStyle/>
          <a:p>
            <a:pPr marL="228600" indent="0"/>
            <a:r>
              <a:rPr lang="en-GB" sz="3600" b="1" dirty="0"/>
              <a:t>Role in Mental health </a:t>
            </a:r>
          </a:p>
        </p:txBody>
      </p:sp>
      <p:sp>
        <p:nvSpPr>
          <p:cNvPr id="4" name="Text Placeholder 3">
            <a:extLst>
              <a:ext uri="{FF2B5EF4-FFF2-40B4-BE49-F238E27FC236}">
                <a16:creationId xmlns:a16="http://schemas.microsoft.com/office/drawing/2014/main" id="{8E7BB6AD-567C-568B-EE2B-5A5D0EAFCEEC}"/>
              </a:ext>
            </a:extLst>
          </p:cNvPr>
          <p:cNvSpPr>
            <a:spLocks noGrp="1"/>
          </p:cNvSpPr>
          <p:nvPr>
            <p:ph type="body" idx="3"/>
          </p:nvPr>
        </p:nvSpPr>
        <p:spPr>
          <a:xfrm>
            <a:off x="4583835" y="431416"/>
            <a:ext cx="6961476" cy="5809895"/>
          </a:xfrm>
        </p:spPr>
        <p:txBody>
          <a:bodyPr/>
          <a:lstStyle/>
          <a:p>
            <a:pPr marL="228600" indent="0"/>
            <a:r>
              <a:rPr lang="en-GB" dirty="0"/>
              <a:t>AI applications in mental health range from diagnostic tools to therapeutic interventions.</a:t>
            </a:r>
          </a:p>
          <a:p>
            <a:pPr marL="228600" indent="0"/>
            <a:r>
              <a:rPr lang="en-GB" dirty="0"/>
              <a:t>Machine learning algorithms can evaluate large datasets to identify patterns and predict mental health issues, while AI-powered chatbots offer real-time emotional support and counselling. For instance, AI can analyse text data from social media posts or online interactions to identify signs of depression or anxiety.</a:t>
            </a:r>
          </a:p>
          <a:p>
            <a:pPr marL="228600" indent="0"/>
            <a:r>
              <a:rPr lang="en-GB" dirty="0"/>
              <a:t>Computer vision can analyse facial expressions and body language to detect emotional states, while predictive analytics can forecast potential mental health crises based on historical data.</a:t>
            </a:r>
          </a:p>
          <a:p>
            <a:pPr marL="228600" indent="0"/>
            <a:r>
              <a:rPr lang="en-GB" dirty="0"/>
              <a:t>In next slide we have examples of how AI technology is treating mental health….</a:t>
            </a:r>
          </a:p>
          <a:p>
            <a:r>
              <a:rPr lang="en-GB" dirty="0"/>
              <a:t> </a:t>
            </a:r>
          </a:p>
        </p:txBody>
      </p:sp>
      <p:pic>
        <p:nvPicPr>
          <p:cNvPr id="5" name="Picture 4">
            <a:extLst>
              <a:ext uri="{FF2B5EF4-FFF2-40B4-BE49-F238E27FC236}">
                <a16:creationId xmlns:a16="http://schemas.microsoft.com/office/drawing/2014/main" id="{CABDD43B-33A6-EDBF-3F5E-0D2A10462AB1}"/>
              </a:ext>
            </a:extLst>
          </p:cNvPr>
          <p:cNvPicPr>
            <a:picLocks noChangeAspect="1"/>
          </p:cNvPicPr>
          <p:nvPr/>
        </p:nvPicPr>
        <p:blipFill>
          <a:blip r:embed="rId3"/>
          <a:stretch>
            <a:fillRect/>
          </a:stretch>
        </p:blipFill>
        <p:spPr>
          <a:xfrm>
            <a:off x="646689" y="2626242"/>
            <a:ext cx="4361314" cy="4361314"/>
          </a:xfrm>
          <a:prstGeom prst="rect">
            <a:avLst/>
          </a:prstGeom>
        </p:spPr>
      </p:pic>
    </p:spTree>
    <p:extLst>
      <p:ext uri="{BB962C8B-B14F-4D97-AF65-F5344CB8AC3E}">
        <p14:creationId xmlns:p14="http://schemas.microsoft.com/office/powerpoint/2010/main" val="27421737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205F910C-472B-4841-936C-6EE7386CF600}"/>
              </a:ext>
            </a:extLst>
          </p:cNvPr>
          <p:cNvSpPr txBox="1">
            <a:spLocks/>
          </p:cNvSpPr>
          <p:nvPr/>
        </p:nvSpPr>
        <p:spPr>
          <a:xfrm>
            <a:off x="151637" y="0"/>
            <a:ext cx="6610537" cy="592233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600" b="1" dirty="0">
                <a:solidFill>
                  <a:srgbClr val="653795"/>
                </a:solidFill>
                <a:latin typeface="Calibri" panose="020F0502020204030204" pitchFamily="34" charset="0"/>
                <a:cs typeface="Calibri" panose="020F0502020204030204" pitchFamily="34" charset="0"/>
              </a:rPr>
              <a:t>E.g. Chatbots and Virtual Therapists</a:t>
            </a:r>
          </a:p>
          <a:p>
            <a:pPr marL="228600"/>
            <a:endParaRPr lang="en-GB" sz="2400" dirty="0">
              <a:solidFill>
                <a:srgbClr val="282666"/>
              </a:solidFill>
              <a:latin typeface="Calibri" panose="020F0502020204030204" pitchFamily="34" charset="0"/>
              <a:cs typeface="Calibri" panose="020F0502020204030204" pitchFamily="34" charset="0"/>
            </a:endParaRPr>
          </a:p>
          <a:p>
            <a:pPr marL="514350" indent="-285750">
              <a:buFontTx/>
              <a:buChar char="-"/>
            </a:pPr>
            <a:r>
              <a:rPr lang="en-GB" sz="2400" b="1" dirty="0">
                <a:solidFill>
                  <a:srgbClr val="ED8623"/>
                </a:solidFill>
                <a:latin typeface="Calibri" panose="020F0502020204030204" pitchFamily="34" charset="0"/>
                <a:cs typeface="Calibri" panose="020F0502020204030204" pitchFamily="34" charset="0"/>
              </a:rPr>
              <a:t>AI chatbots </a:t>
            </a:r>
            <a:r>
              <a:rPr lang="en-GB" sz="2400" dirty="0">
                <a:solidFill>
                  <a:srgbClr val="282666"/>
                </a:solidFill>
                <a:latin typeface="Calibri" panose="020F0502020204030204" pitchFamily="34" charset="0"/>
                <a:cs typeface="Calibri" panose="020F0502020204030204" pitchFamily="34" charset="0"/>
              </a:rPr>
              <a:t>have been designed to provide emotional support, cognitive-behavioural therapy (CBT) techniques, and mindfulness exercises.</a:t>
            </a:r>
          </a:p>
          <a:p>
            <a:pPr marL="514350" indent="-285750">
              <a:buFontTx/>
              <a:buChar char="-"/>
            </a:pPr>
            <a:r>
              <a:rPr lang="en-GB" sz="2400" b="1" dirty="0">
                <a:solidFill>
                  <a:srgbClr val="ED8623"/>
                </a:solidFill>
                <a:latin typeface="Calibri" panose="020F0502020204030204" pitchFamily="34" charset="0"/>
                <a:cs typeface="Calibri" panose="020F0502020204030204" pitchFamily="34" charset="0"/>
              </a:rPr>
              <a:t>Virtual therapists </a:t>
            </a:r>
            <a:r>
              <a:rPr lang="en-GB" sz="2400" dirty="0">
                <a:solidFill>
                  <a:srgbClr val="282666"/>
                </a:solidFill>
                <a:latin typeface="Calibri" panose="020F0502020204030204" pitchFamily="34" charset="0"/>
                <a:cs typeface="Calibri" panose="020F0502020204030204" pitchFamily="34" charset="0"/>
              </a:rPr>
              <a:t>can simulate human interactions, providing a sense of companionship and understanding.</a:t>
            </a:r>
          </a:p>
          <a:p>
            <a:endParaRPr lang="en-GB" sz="2400" dirty="0">
              <a:solidFill>
                <a:srgbClr val="282666"/>
              </a:solidFill>
              <a:latin typeface="Calibri" panose="020F0502020204030204" pitchFamily="34" charset="0"/>
              <a:cs typeface="Calibri" panose="020F0502020204030204" pitchFamily="34" charset="0"/>
            </a:endParaRPr>
          </a:p>
          <a:p>
            <a:pPr marL="228600"/>
            <a:r>
              <a:rPr lang="en-GB" sz="2400" dirty="0">
                <a:solidFill>
                  <a:srgbClr val="282666"/>
                </a:solidFill>
                <a:latin typeface="Calibri" panose="020F0502020204030204" pitchFamily="34" charset="0"/>
                <a:cs typeface="Calibri" panose="020F0502020204030204" pitchFamily="34" charset="0"/>
              </a:rPr>
              <a:t>These AI tools can help users express their feelings, explore coping mechanisms, and receive guidance in managing their mental health. The anonymity and accessibility of chatbots make them particularly appealing to young people who may be hesitant to seek traditional therapy.</a:t>
            </a:r>
          </a:p>
          <a:p>
            <a:endParaRPr lang="en-GB" dirty="0"/>
          </a:p>
          <a:p>
            <a:endParaRPr lang="en-GB" dirty="0"/>
          </a:p>
        </p:txBody>
      </p:sp>
      <p:pic>
        <p:nvPicPr>
          <p:cNvPr id="4" name="Picture 3">
            <a:extLst>
              <a:ext uri="{FF2B5EF4-FFF2-40B4-BE49-F238E27FC236}">
                <a16:creationId xmlns:a16="http://schemas.microsoft.com/office/drawing/2014/main" id="{8A866979-6AFB-E687-9135-5E04938A8CA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8387" t="10823" r="9307" b="5574"/>
          <a:stretch/>
        </p:blipFill>
        <p:spPr>
          <a:xfrm>
            <a:off x="6096000" y="1283558"/>
            <a:ext cx="6254241" cy="3234736"/>
          </a:xfrm>
          <a:prstGeom prst="rect">
            <a:avLst/>
          </a:prstGeom>
          <a:effectLst>
            <a:outerShdw blurRad="63500" sx="102000" sy="102000" algn="ctr" rotWithShape="0">
              <a:prstClr val="black">
                <a:alpha val="40000"/>
              </a:prstClr>
            </a:outerShdw>
          </a:effectLst>
        </p:spPr>
      </p:pic>
      <p:pic>
        <p:nvPicPr>
          <p:cNvPr id="5" name="Online Media 4" title="Wysa: The AI bot that delivers mental health support at scale [Uplink | World Economic Forum 2023]">
            <a:hlinkClick r:id="" action="ppaction://media"/>
            <a:extLst>
              <a:ext uri="{FF2B5EF4-FFF2-40B4-BE49-F238E27FC236}">
                <a16:creationId xmlns:a16="http://schemas.microsoft.com/office/drawing/2014/main" id="{2F12BEB3-21DE-AD8C-AD0C-91B1DC53D372}"/>
              </a:ext>
            </a:extLst>
          </p:cNvPr>
          <p:cNvPicPr>
            <a:picLocks noRot="1" noChangeAspect="1"/>
          </p:cNvPicPr>
          <p:nvPr>
            <a:videoFile r:link="rId1"/>
          </p:nvPr>
        </p:nvPicPr>
        <p:blipFill>
          <a:blip r:embed="rId4"/>
          <a:stretch>
            <a:fillRect/>
          </a:stretch>
        </p:blipFill>
        <p:spPr>
          <a:xfrm>
            <a:off x="6974955" y="1528724"/>
            <a:ext cx="4561368" cy="2409925"/>
          </a:xfrm>
          <a:prstGeom prst="rect">
            <a:avLst/>
          </a:prstGeom>
        </p:spPr>
      </p:pic>
      <p:sp>
        <p:nvSpPr>
          <p:cNvPr id="6" name="TextBox 5">
            <a:hlinkClick r:id="rId5"/>
            <a:extLst>
              <a:ext uri="{FF2B5EF4-FFF2-40B4-BE49-F238E27FC236}">
                <a16:creationId xmlns:a16="http://schemas.microsoft.com/office/drawing/2014/main" id="{8C2FA7D2-286E-7608-A03B-C0BF627B081A}"/>
              </a:ext>
            </a:extLst>
          </p:cNvPr>
          <p:cNvSpPr txBox="1"/>
          <p:nvPr/>
        </p:nvSpPr>
        <p:spPr>
          <a:xfrm>
            <a:off x="7208872" y="4404860"/>
            <a:ext cx="4093534" cy="1323439"/>
          </a:xfrm>
          <a:prstGeom prst="rect">
            <a:avLst/>
          </a:prstGeom>
          <a:solidFill>
            <a:srgbClr val="653795"/>
          </a:solidFill>
          <a:ln>
            <a:solidFill>
              <a:srgbClr val="653795"/>
            </a:solidFill>
          </a:ln>
        </p:spPr>
        <p:txBody>
          <a:bodyPr wrap="square" rtlCol="0">
            <a:spAutoFit/>
          </a:bodyPr>
          <a:lstStyle/>
          <a:p>
            <a:r>
              <a:rPr lang="en-GB" sz="1600" i="1" dirty="0" err="1">
                <a:solidFill>
                  <a:schemeClr val="bg1"/>
                </a:solidFill>
                <a:latin typeface="Calibri" panose="020F0502020204030204" pitchFamily="34" charset="0"/>
                <a:cs typeface="Calibri" panose="020F0502020204030204" pitchFamily="34" charset="0"/>
              </a:rPr>
              <a:t>Wysa</a:t>
            </a:r>
            <a:r>
              <a:rPr lang="en-GB" sz="1600" i="1" dirty="0">
                <a:solidFill>
                  <a:schemeClr val="bg1"/>
                </a:solidFill>
                <a:latin typeface="Calibri" panose="020F0502020204030204" pitchFamily="34" charset="0"/>
                <a:cs typeface="Calibri" panose="020F0502020204030204" pitchFamily="34" charset="0"/>
              </a:rPr>
              <a:t>, developed by </a:t>
            </a:r>
            <a:r>
              <a:rPr lang="en-GB" sz="1600" i="1" dirty="0" err="1">
                <a:solidFill>
                  <a:schemeClr val="bg1"/>
                </a:solidFill>
                <a:latin typeface="Calibri" panose="020F0502020204030204" pitchFamily="34" charset="0"/>
                <a:cs typeface="Calibri" panose="020F0502020204030204" pitchFamily="34" charset="0"/>
              </a:rPr>
              <a:t>Touchkin</a:t>
            </a:r>
            <a:r>
              <a:rPr lang="en-GB" sz="1600" i="1" dirty="0">
                <a:solidFill>
                  <a:schemeClr val="bg1"/>
                </a:solidFill>
                <a:latin typeface="Calibri" panose="020F0502020204030204" pitchFamily="34" charset="0"/>
                <a:cs typeface="Calibri" panose="020F0502020204030204" pitchFamily="34" charset="0"/>
              </a:rPr>
              <a:t>, is an AI-based emotionally intelligent mobile chatbot app aimed at building mental resilience and promoting mental well-being using a text-based conversational interface.</a:t>
            </a:r>
          </a:p>
        </p:txBody>
      </p:sp>
    </p:spTree>
    <p:extLst>
      <p:ext uri="{BB962C8B-B14F-4D97-AF65-F5344CB8AC3E}">
        <p14:creationId xmlns:p14="http://schemas.microsoft.com/office/powerpoint/2010/main" val="3445080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5FDC0-8707-3C2D-35E5-5A4403F73C1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424D891-B237-76AF-E480-A7BBF324128D}"/>
              </a:ext>
            </a:extLst>
          </p:cNvPr>
          <p:cNvPicPr>
            <a:picLocks noChangeAspect="1"/>
          </p:cNvPicPr>
          <p:nvPr/>
        </p:nvPicPr>
        <p:blipFill>
          <a:blip r:embed="rId2"/>
          <a:srcRect t="8832" b="9268"/>
          <a:stretch/>
        </p:blipFill>
        <p:spPr>
          <a:xfrm>
            <a:off x="3515088" y="79628"/>
            <a:ext cx="5767807" cy="4723866"/>
          </a:xfrm>
          <a:prstGeom prst="rect">
            <a:avLst/>
          </a:prstGeom>
        </p:spPr>
      </p:pic>
      <p:sp>
        <p:nvSpPr>
          <p:cNvPr id="3" name="Text Placeholder 3">
            <a:extLst>
              <a:ext uri="{FF2B5EF4-FFF2-40B4-BE49-F238E27FC236}">
                <a16:creationId xmlns:a16="http://schemas.microsoft.com/office/drawing/2014/main" id="{1A0B880D-A853-B4F9-31D0-C9BC91F2E41F}"/>
              </a:ext>
            </a:extLst>
          </p:cNvPr>
          <p:cNvSpPr txBox="1">
            <a:spLocks/>
          </p:cNvSpPr>
          <p:nvPr/>
        </p:nvSpPr>
        <p:spPr>
          <a:xfrm>
            <a:off x="813771" y="5149210"/>
            <a:ext cx="10755843" cy="1421711"/>
          </a:xfrm>
          <a:prstGeom prst="rect">
            <a:avLst/>
          </a:prstGeom>
          <a:solidFill>
            <a:srgbClr val="653795"/>
          </a:solidFill>
          <a:ln>
            <a:solidFill>
              <a:srgbClr val="653795"/>
            </a:solid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GB" sz="2400" b="1" dirty="0">
              <a:solidFill>
                <a:schemeClr val="bg1"/>
              </a:solidFill>
              <a:latin typeface="Calibri" panose="020F0502020204030204" pitchFamily="34" charset="0"/>
              <a:cs typeface="Calibri" panose="020F0502020204030204" pitchFamily="34" charset="0"/>
            </a:endParaRPr>
          </a:p>
          <a:p>
            <a:pPr algn="ctr"/>
            <a:r>
              <a:rPr lang="en-GB" sz="2400" b="1" dirty="0">
                <a:solidFill>
                  <a:schemeClr val="bg1"/>
                </a:solidFill>
                <a:latin typeface="Calibri" panose="020F0502020204030204" pitchFamily="34" charset="0"/>
                <a:cs typeface="Calibri" panose="020F0502020204030204" pitchFamily="34" charset="0"/>
              </a:rPr>
              <a:t>Take </a:t>
            </a:r>
            <a:r>
              <a:rPr lang="en-GB" sz="2400" b="1" dirty="0">
                <a:solidFill>
                  <a:srgbClr val="ED8623"/>
                </a:solidFill>
                <a:latin typeface="Calibri" panose="020F0502020204030204" pitchFamily="34" charset="0"/>
                <a:cs typeface="Calibri" panose="020F0502020204030204" pitchFamily="34" charset="0"/>
              </a:rPr>
              <a:t>10 minutes now </a:t>
            </a:r>
            <a:r>
              <a:rPr lang="en-GB" sz="2400" b="1" dirty="0">
                <a:solidFill>
                  <a:schemeClr val="bg1"/>
                </a:solidFill>
                <a:latin typeface="Calibri" panose="020F0502020204030204" pitchFamily="34" charset="0"/>
                <a:cs typeface="Calibri" panose="020F0502020204030204" pitchFamily="34" charset="0"/>
              </a:rPr>
              <a:t>and brainstorm ideas in groups of how AI can be used in health care</a:t>
            </a:r>
          </a:p>
          <a:p>
            <a:pPr algn="ctr"/>
            <a:endParaRPr lang="en-GB" sz="2400" b="1" dirty="0">
              <a:solidFill>
                <a:schemeClr val="bg1"/>
              </a:solidFill>
              <a:latin typeface="Calibri" panose="020F0502020204030204" pitchFamily="34" charset="0"/>
              <a:cs typeface="Calibri" panose="020F0502020204030204" pitchFamily="34" charset="0"/>
            </a:endParaRPr>
          </a:p>
          <a:p>
            <a:pPr algn="ctr"/>
            <a:endParaRPr lang="en-GB" sz="2400" b="1" dirty="0">
              <a:solidFill>
                <a:schemeClr val="bg1"/>
              </a:solidFill>
              <a:latin typeface="Calibri" panose="020F0502020204030204" pitchFamily="34" charset="0"/>
              <a:cs typeface="Calibri" panose="020F0502020204030204" pitchFamily="34" charset="0"/>
            </a:endParaRPr>
          </a:p>
          <a:p>
            <a:pPr algn="ctr"/>
            <a:endParaRPr lang="en-GB" dirty="0">
              <a:solidFill>
                <a:schemeClr val="bg1"/>
              </a:solidFill>
            </a:endParaRPr>
          </a:p>
        </p:txBody>
      </p:sp>
    </p:spTree>
    <p:extLst>
      <p:ext uri="{BB962C8B-B14F-4D97-AF65-F5344CB8AC3E}">
        <p14:creationId xmlns:p14="http://schemas.microsoft.com/office/powerpoint/2010/main" val="22221988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6">
          <a:extLst>
            <a:ext uri="{FF2B5EF4-FFF2-40B4-BE49-F238E27FC236}">
              <a16:creationId xmlns:a16="http://schemas.microsoft.com/office/drawing/2014/main" id="{2F6C565C-4918-AB90-7698-5E811BB17B2C}"/>
            </a:ext>
          </a:extLst>
        </p:cNvPr>
        <p:cNvGrpSpPr/>
        <p:nvPr/>
      </p:nvGrpSpPr>
      <p:grpSpPr>
        <a:xfrm>
          <a:off x="0" y="0"/>
          <a:ext cx="0" cy="0"/>
          <a:chOff x="0" y="0"/>
          <a:chExt cx="0" cy="0"/>
        </a:xfrm>
      </p:grpSpPr>
      <p:sp>
        <p:nvSpPr>
          <p:cNvPr id="267" name="Google Shape;267;p7">
            <a:extLst>
              <a:ext uri="{FF2B5EF4-FFF2-40B4-BE49-F238E27FC236}">
                <a16:creationId xmlns:a16="http://schemas.microsoft.com/office/drawing/2014/main" id="{FF2ADEEA-CE26-B884-ECAA-2C37B24DB621}"/>
              </a:ext>
            </a:extLst>
          </p:cNvPr>
          <p:cNvSpPr txBox="1">
            <a:spLocks noGrp="1"/>
          </p:cNvSpPr>
          <p:nvPr>
            <p:ph type="body" idx="1"/>
          </p:nvPr>
        </p:nvSpPr>
        <p:spPr>
          <a:xfrm>
            <a:off x="456028" y="2742915"/>
            <a:ext cx="5083535" cy="306642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None/>
            </a:pPr>
            <a:r>
              <a:rPr lang="en-US" dirty="0"/>
              <a:t>AI in promoting Inclusion and accessibility</a:t>
            </a:r>
            <a:endParaRPr dirty="0"/>
          </a:p>
        </p:txBody>
      </p:sp>
      <p:sp>
        <p:nvSpPr>
          <p:cNvPr id="268" name="Google Shape;268;p7">
            <a:extLst>
              <a:ext uri="{FF2B5EF4-FFF2-40B4-BE49-F238E27FC236}">
                <a16:creationId xmlns:a16="http://schemas.microsoft.com/office/drawing/2014/main" id="{48F273C5-A783-A51B-A1C7-623F031E6004}"/>
              </a:ext>
            </a:extLst>
          </p:cNvPr>
          <p:cNvSpPr txBox="1">
            <a:spLocks noGrp="1"/>
          </p:cNvSpPr>
          <p:nvPr>
            <p:ph type="body" idx="2"/>
          </p:nvPr>
        </p:nvSpPr>
        <p:spPr>
          <a:xfrm>
            <a:off x="352931" y="1213009"/>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000"/>
              <a:buNone/>
            </a:pPr>
            <a:r>
              <a:rPr lang="en-US" dirty="0"/>
              <a:t>04</a:t>
            </a:r>
            <a:endParaRPr dirty="0"/>
          </a:p>
        </p:txBody>
      </p:sp>
      <p:pic>
        <p:nvPicPr>
          <p:cNvPr id="269" name="Google Shape;269;p7">
            <a:extLst>
              <a:ext uri="{FF2B5EF4-FFF2-40B4-BE49-F238E27FC236}">
                <a16:creationId xmlns:a16="http://schemas.microsoft.com/office/drawing/2014/main" id="{4537AEC9-EE6B-0386-9F07-36232EB534CE}"/>
              </a:ext>
            </a:extLst>
          </p:cNvPr>
          <p:cNvPicPr preferRelativeResize="0">
            <a:picLocks noGrp="1"/>
          </p:cNvPicPr>
          <p:nvPr>
            <p:ph type="pic" idx="3"/>
          </p:nvPr>
        </p:nvPicPr>
        <p:blipFill>
          <a:blip r:embed="rId3"/>
          <a:srcRect l="1992" r="1992"/>
          <a:stretch/>
        </p:blipFill>
        <p:spPr>
          <a:xfrm>
            <a:off x="5635270" y="1729840"/>
            <a:ext cx="6560312" cy="4556399"/>
          </a:xfrm>
          <a:prstGeom prst="rect">
            <a:avLst/>
          </a:prstGeom>
          <a:solidFill>
            <a:srgbClr val="F2F2F2"/>
          </a:solidFill>
          <a:ln>
            <a:noFill/>
          </a:ln>
        </p:spPr>
      </p:pic>
      <p:pic>
        <p:nvPicPr>
          <p:cNvPr id="270" name="Google Shape;270;p7">
            <a:extLst>
              <a:ext uri="{FF2B5EF4-FFF2-40B4-BE49-F238E27FC236}">
                <a16:creationId xmlns:a16="http://schemas.microsoft.com/office/drawing/2014/main" id="{D8275812-2310-8ED6-AFA8-13F339194EE3}"/>
              </a:ext>
            </a:extLst>
          </p:cNvPr>
          <p:cNvPicPr preferRelativeResize="0"/>
          <p:nvPr/>
        </p:nvPicPr>
        <p:blipFill rotWithShape="1">
          <a:blip r:embed="rId4">
            <a:alphaModFix/>
          </a:blip>
          <a:srcRect r="69230"/>
          <a:stretch/>
        </p:blipFill>
        <p:spPr>
          <a:xfrm rot="-7398141">
            <a:off x="9081912" y="284029"/>
            <a:ext cx="5127676" cy="4367161"/>
          </a:xfrm>
          <a:prstGeom prst="rect">
            <a:avLst/>
          </a:prstGeom>
          <a:noFill/>
          <a:ln>
            <a:noFill/>
          </a:ln>
        </p:spPr>
      </p:pic>
    </p:spTree>
    <p:extLst>
      <p:ext uri="{BB962C8B-B14F-4D97-AF65-F5344CB8AC3E}">
        <p14:creationId xmlns:p14="http://schemas.microsoft.com/office/powerpoint/2010/main" val="7906129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178F2D-89E7-1F4D-6DBF-FD66EC5135F0}"/>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490BA54-D9EA-39B6-74E7-12EB975775EC}"/>
              </a:ext>
            </a:extLst>
          </p:cNvPr>
          <p:cNvSpPr>
            <a:spLocks noGrp="1"/>
          </p:cNvSpPr>
          <p:nvPr>
            <p:ph type="body" sz="quarter" idx="16"/>
          </p:nvPr>
        </p:nvSpPr>
        <p:spPr>
          <a:xfrm>
            <a:off x="1619810" y="2472714"/>
            <a:ext cx="4254216" cy="3066422"/>
          </a:xfrm>
        </p:spPr>
        <p:txBody>
          <a:bodyPr>
            <a:normAutofit/>
          </a:bodyPr>
          <a:lstStyle/>
          <a:p>
            <a:r>
              <a:rPr lang="en-GB" dirty="0">
                <a:latin typeface="Calibri" panose="020F0502020204030204" pitchFamily="34" charset="0"/>
                <a:cs typeface="Calibri" panose="020F0502020204030204" pitchFamily="34" charset="0"/>
              </a:rPr>
              <a:t>AI in promoting Inclusion and accessibility</a:t>
            </a:r>
          </a:p>
        </p:txBody>
      </p:sp>
      <p:sp>
        <p:nvSpPr>
          <p:cNvPr id="5" name="Text Placeholder 4">
            <a:extLst>
              <a:ext uri="{FF2B5EF4-FFF2-40B4-BE49-F238E27FC236}">
                <a16:creationId xmlns:a16="http://schemas.microsoft.com/office/drawing/2014/main" id="{06459445-383F-DF7B-B2A6-6BE58BB1ECB1}"/>
              </a:ext>
            </a:extLst>
          </p:cNvPr>
          <p:cNvSpPr>
            <a:spLocks noGrp="1"/>
          </p:cNvSpPr>
          <p:nvPr>
            <p:ph type="body" sz="quarter" idx="17"/>
          </p:nvPr>
        </p:nvSpPr>
        <p:spPr/>
        <p:txBody>
          <a:bodyPr/>
          <a:lstStyle/>
          <a:p>
            <a:r>
              <a:rPr lang="en-US" dirty="0">
                <a:latin typeface="Calibri" panose="020F0502020204030204" pitchFamily="34" charset="0"/>
                <a:cs typeface="Calibri" panose="020F0502020204030204" pitchFamily="34" charset="0"/>
              </a:rPr>
              <a:t>04</a:t>
            </a:r>
          </a:p>
        </p:txBody>
      </p:sp>
      <p:pic>
        <p:nvPicPr>
          <p:cNvPr id="8" name="Picture Placeholder 7">
            <a:extLst>
              <a:ext uri="{FF2B5EF4-FFF2-40B4-BE49-F238E27FC236}">
                <a16:creationId xmlns:a16="http://schemas.microsoft.com/office/drawing/2014/main" id="{1F6DADBD-0991-F263-CE93-D93057780D09}"/>
              </a:ext>
            </a:extLst>
          </p:cNvPr>
          <p:cNvPicPr>
            <a:picLocks noGrp="1" noChangeAspect="1"/>
          </p:cNvPicPr>
          <p:nvPr>
            <p:ph type="pic" sz="quarter" idx="19"/>
          </p:nvPr>
        </p:nvPicPr>
        <p:blipFill>
          <a:blip r:embed="rId2"/>
          <a:srcRect l="2021" r="2021"/>
          <a:stretch/>
        </p:blipFill>
        <p:spPr>
          <a:xfrm>
            <a:off x="5631688" y="1795230"/>
            <a:ext cx="6560312" cy="4556399"/>
          </a:xfrm>
        </p:spPr>
      </p:pic>
      <p:pic>
        <p:nvPicPr>
          <p:cNvPr id="9" name="Picture 8">
            <a:extLst>
              <a:ext uri="{FF2B5EF4-FFF2-40B4-BE49-F238E27FC236}">
                <a16:creationId xmlns:a16="http://schemas.microsoft.com/office/drawing/2014/main" id="{7EFAF9D1-D771-86B2-ABBB-006045A11C9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4201859">
            <a:off x="9081912" y="284029"/>
            <a:ext cx="5127676" cy="4367161"/>
          </a:xfrm>
          <a:prstGeom prst="rect">
            <a:avLst/>
          </a:prstGeom>
        </p:spPr>
      </p:pic>
    </p:spTree>
    <p:extLst>
      <p:ext uri="{BB962C8B-B14F-4D97-AF65-F5344CB8AC3E}">
        <p14:creationId xmlns:p14="http://schemas.microsoft.com/office/powerpoint/2010/main" val="10542863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F0CA0-F0B7-918C-CFC7-816917122C1A}"/>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72AB6F15-6AAE-9D1F-D831-CBCB99C6698A}"/>
              </a:ext>
            </a:extLst>
          </p:cNvPr>
          <p:cNvSpPr>
            <a:spLocks noGrp="1"/>
          </p:cNvSpPr>
          <p:nvPr>
            <p:ph type="body" sz="quarter" idx="21"/>
          </p:nvPr>
        </p:nvSpPr>
        <p:spPr>
          <a:xfrm>
            <a:off x="857344" y="4843660"/>
            <a:ext cx="10755843" cy="1235941"/>
          </a:xfrm>
        </p:spPr>
        <p:txBody>
          <a:bodyPr/>
          <a:lstStyle/>
          <a:p>
            <a:r>
              <a:rPr lang="en-GB" dirty="0">
                <a:latin typeface="Calibri" panose="020F0502020204030204" pitchFamily="34" charset="0"/>
                <a:cs typeface="Calibri" panose="020F0502020204030204" pitchFamily="34" charset="0"/>
              </a:rPr>
              <a:t>Technology should work for everyone, no matter their background, ability, or language. AI is making this more possible.</a:t>
            </a:r>
          </a:p>
          <a:p>
            <a:endParaRPr lang="en-GB" dirty="0"/>
          </a:p>
        </p:txBody>
      </p:sp>
      <p:pic>
        <p:nvPicPr>
          <p:cNvPr id="7" name="Picture Placeholder 6">
            <a:extLst>
              <a:ext uri="{FF2B5EF4-FFF2-40B4-BE49-F238E27FC236}">
                <a16:creationId xmlns:a16="http://schemas.microsoft.com/office/drawing/2014/main" id="{2CAF05FD-EC99-F10E-CF05-52686AF14234}"/>
              </a:ext>
            </a:extLst>
          </p:cNvPr>
          <p:cNvPicPr>
            <a:picLocks noGrp="1" noChangeAspect="1"/>
          </p:cNvPicPr>
          <p:nvPr>
            <p:ph type="pic" sz="quarter" idx="22"/>
          </p:nvPr>
        </p:nvPicPr>
        <p:blipFill>
          <a:blip r:embed="rId2"/>
          <a:srcRect t="8616" b="8616"/>
          <a:stretch/>
        </p:blipFill>
        <p:spPr/>
      </p:pic>
      <p:sp>
        <p:nvSpPr>
          <p:cNvPr id="5" name="Text Placeholder 4">
            <a:extLst>
              <a:ext uri="{FF2B5EF4-FFF2-40B4-BE49-F238E27FC236}">
                <a16:creationId xmlns:a16="http://schemas.microsoft.com/office/drawing/2014/main" id="{A258F975-4CB9-6910-A943-E04DC1FFDBBB}"/>
              </a:ext>
            </a:extLst>
          </p:cNvPr>
          <p:cNvSpPr>
            <a:spLocks noGrp="1"/>
          </p:cNvSpPr>
          <p:nvPr>
            <p:ph type="body" sz="quarter" idx="18"/>
          </p:nvPr>
        </p:nvSpPr>
        <p:spPr/>
        <p:txBody>
          <a:bodyPr/>
          <a:lstStyle/>
          <a:p>
            <a:endParaRPr lang="en-GB"/>
          </a:p>
        </p:txBody>
      </p:sp>
    </p:spTree>
    <p:extLst>
      <p:ext uri="{BB962C8B-B14F-4D97-AF65-F5344CB8AC3E}">
        <p14:creationId xmlns:p14="http://schemas.microsoft.com/office/powerpoint/2010/main" val="13513419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5A39060-7070-3A19-5134-46471E5B48C7}"/>
              </a:ext>
            </a:extLst>
          </p:cNvPr>
          <p:cNvSpPr>
            <a:spLocks noGrp="1"/>
          </p:cNvSpPr>
          <p:nvPr>
            <p:ph type="body" idx="4"/>
          </p:nvPr>
        </p:nvSpPr>
        <p:spPr>
          <a:xfrm>
            <a:off x="5922336" y="642939"/>
            <a:ext cx="6103088" cy="5453458"/>
          </a:xfrm>
        </p:spPr>
        <p:txBody>
          <a:bodyPr/>
          <a:lstStyle/>
          <a:p>
            <a:pPr marL="228600" indent="0"/>
            <a:r>
              <a:rPr lang="en-GB" b="1" dirty="0"/>
              <a:t>For people with disabilities</a:t>
            </a:r>
          </a:p>
          <a:p>
            <a:pPr marL="228600" indent="0"/>
            <a:r>
              <a:rPr lang="en-GB" dirty="0"/>
              <a:t>Many AI tools remove barriers between people with disabilities and what they want or need to do. For instance, AI-powered speech recognition software can help people with limited mobility move around or control devices. Likewise, prosthetics and exoskeletons may use AI to be more intuitive and responsive. </a:t>
            </a:r>
          </a:p>
          <a:p>
            <a:pPr marL="228600" indent="0"/>
            <a:r>
              <a:rPr lang="en-GB" dirty="0"/>
              <a:t>AI supports communication, as it helps translate thoughts and feelings into words, even if the person using it communicates differently. Think of things like predictive text and language processing tools, which can generate speech from text or symbols.</a:t>
            </a:r>
          </a:p>
        </p:txBody>
      </p:sp>
      <p:pic>
        <p:nvPicPr>
          <p:cNvPr id="2" name="Picture 1">
            <a:extLst>
              <a:ext uri="{FF2B5EF4-FFF2-40B4-BE49-F238E27FC236}">
                <a16:creationId xmlns:a16="http://schemas.microsoft.com/office/drawing/2014/main" id="{FDCD4998-3E05-1638-4231-1A40067E1A0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8387" t="10823" r="9307" b="5574"/>
          <a:stretch/>
        </p:blipFill>
        <p:spPr>
          <a:xfrm>
            <a:off x="-158241" y="1895699"/>
            <a:ext cx="6254241" cy="3234736"/>
          </a:xfrm>
          <a:prstGeom prst="rect">
            <a:avLst/>
          </a:prstGeom>
          <a:effectLst>
            <a:outerShdw blurRad="63500" sx="102000" sy="102000" algn="ctr" rotWithShape="0">
              <a:prstClr val="black">
                <a:alpha val="40000"/>
              </a:prstClr>
            </a:outerShdw>
          </a:effectLst>
        </p:spPr>
      </p:pic>
      <p:pic>
        <p:nvPicPr>
          <p:cNvPr id="6" name="Online Media 5" title="AI and accessibility">
            <a:hlinkClick r:id="" action="ppaction://media"/>
            <a:extLst>
              <a:ext uri="{FF2B5EF4-FFF2-40B4-BE49-F238E27FC236}">
                <a16:creationId xmlns:a16="http://schemas.microsoft.com/office/drawing/2014/main" id="{32537C40-11A0-42B9-260E-1C09494AF539}"/>
              </a:ext>
            </a:extLst>
          </p:cNvPr>
          <p:cNvPicPr>
            <a:picLocks noRot="1" noChangeAspect="1"/>
          </p:cNvPicPr>
          <p:nvPr>
            <a:videoFile r:link="rId1"/>
          </p:nvPr>
        </p:nvPicPr>
        <p:blipFill>
          <a:blip r:embed="rId4"/>
          <a:stretch>
            <a:fillRect/>
          </a:stretch>
        </p:blipFill>
        <p:spPr>
          <a:xfrm>
            <a:off x="746674" y="2178529"/>
            <a:ext cx="4505810" cy="2382278"/>
          </a:xfrm>
          <a:prstGeom prst="rect">
            <a:avLst/>
          </a:prstGeom>
        </p:spPr>
      </p:pic>
    </p:spTree>
    <p:extLst>
      <p:ext uri="{BB962C8B-B14F-4D97-AF65-F5344CB8AC3E}">
        <p14:creationId xmlns:p14="http://schemas.microsoft.com/office/powerpoint/2010/main" val="311138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hlinkClick r:id="rId3"/>
            <a:extLst>
              <a:ext uri="{FF2B5EF4-FFF2-40B4-BE49-F238E27FC236}">
                <a16:creationId xmlns:a16="http://schemas.microsoft.com/office/drawing/2014/main" id="{180F36DB-572C-53DE-53ED-A3026FA00502}"/>
              </a:ext>
            </a:extLst>
          </p:cNvPr>
          <p:cNvPicPr>
            <a:picLocks noChangeAspect="1"/>
          </p:cNvPicPr>
          <p:nvPr/>
        </p:nvPicPr>
        <p:blipFill>
          <a:blip r:embed="rId4"/>
          <a:stretch>
            <a:fillRect/>
          </a:stretch>
        </p:blipFill>
        <p:spPr>
          <a:xfrm>
            <a:off x="1822041" y="2573079"/>
            <a:ext cx="1875310" cy="3817088"/>
          </a:xfrm>
          <a:prstGeom prst="rect">
            <a:avLst/>
          </a:prstGeom>
        </p:spPr>
      </p:pic>
      <p:sp>
        <p:nvSpPr>
          <p:cNvPr id="3" name="Text Placeholder 2">
            <a:extLst>
              <a:ext uri="{FF2B5EF4-FFF2-40B4-BE49-F238E27FC236}">
                <a16:creationId xmlns:a16="http://schemas.microsoft.com/office/drawing/2014/main" id="{E9664885-D817-2D0E-3698-7312BD8AD8DC}"/>
              </a:ext>
            </a:extLst>
          </p:cNvPr>
          <p:cNvSpPr>
            <a:spLocks noGrp="1"/>
          </p:cNvSpPr>
          <p:nvPr>
            <p:ph type="body" idx="2"/>
          </p:nvPr>
        </p:nvSpPr>
        <p:spPr>
          <a:xfrm>
            <a:off x="300384" y="1743740"/>
            <a:ext cx="3048872" cy="446567"/>
          </a:xfrm>
        </p:spPr>
        <p:txBody>
          <a:bodyPr/>
          <a:lstStyle/>
          <a:p>
            <a:r>
              <a:rPr lang="en-GB" dirty="0"/>
              <a:t>Examples</a:t>
            </a:r>
          </a:p>
        </p:txBody>
      </p:sp>
      <p:sp>
        <p:nvSpPr>
          <p:cNvPr id="4" name="Text Placeholder 3">
            <a:extLst>
              <a:ext uri="{FF2B5EF4-FFF2-40B4-BE49-F238E27FC236}">
                <a16:creationId xmlns:a16="http://schemas.microsoft.com/office/drawing/2014/main" id="{540E7871-61A4-4C91-1286-8695A0DD21AB}"/>
              </a:ext>
            </a:extLst>
          </p:cNvPr>
          <p:cNvSpPr>
            <a:spLocks noGrp="1"/>
          </p:cNvSpPr>
          <p:nvPr>
            <p:ph type="body" idx="3"/>
          </p:nvPr>
        </p:nvSpPr>
        <p:spPr>
          <a:xfrm>
            <a:off x="4456245" y="206271"/>
            <a:ext cx="6961476" cy="6024407"/>
          </a:xfrm>
        </p:spPr>
        <p:txBody>
          <a:bodyPr/>
          <a:lstStyle/>
          <a:p>
            <a:r>
              <a:rPr lang="en-GB" b="1" dirty="0"/>
              <a:t>Use voice-activated devices as personal assistants</a:t>
            </a:r>
          </a:p>
          <a:p>
            <a:pPr marL="228600" indent="0"/>
            <a:r>
              <a:rPr lang="en-GB" dirty="0"/>
              <a:t>If your mobility is limited, try using voice-activated AI assistants like Amazon’s Alexa or Siri. A few words are all it takes to control lights, appliances, locks, thermostats, etc.</a:t>
            </a:r>
          </a:p>
          <a:p>
            <a:pPr marL="228600" indent="0"/>
            <a:r>
              <a:rPr lang="en-GB" b="1" dirty="0"/>
              <a:t>Use AI to make reading, writing, and learning easier</a:t>
            </a:r>
          </a:p>
          <a:p>
            <a:pPr marL="228600" indent="0"/>
            <a:r>
              <a:rPr lang="en-GB" dirty="0"/>
              <a:t>If you have visual impairments, applications like </a:t>
            </a:r>
            <a:r>
              <a:rPr lang="en-GB" dirty="0">
                <a:hlinkClick r:id="rId5"/>
              </a:rPr>
              <a:t>Microsoft’s Immersive Reader </a:t>
            </a:r>
            <a:r>
              <a:rPr lang="en-GB" dirty="0"/>
              <a:t>use AI to adjust text size, read text aloud, and provide visual aids when you’re reading. </a:t>
            </a:r>
          </a:p>
          <a:p>
            <a:r>
              <a:rPr lang="en-GB" b="1" dirty="0"/>
              <a:t>Use AI to monitor health changes</a:t>
            </a:r>
          </a:p>
          <a:p>
            <a:pPr marL="228600" indent="0"/>
            <a:r>
              <a:rPr lang="en-GB" dirty="0"/>
              <a:t>The AI in things like smartwatches helps you keep track of things like sleep data or your heart rate. This information can be passed on to healthcare providers or used to help you adjust your routines.</a:t>
            </a:r>
          </a:p>
        </p:txBody>
      </p:sp>
      <p:sp>
        <p:nvSpPr>
          <p:cNvPr id="6" name="Freeform 3">
            <a:extLst>
              <a:ext uri="{FF2B5EF4-FFF2-40B4-BE49-F238E27FC236}">
                <a16:creationId xmlns:a16="http://schemas.microsoft.com/office/drawing/2014/main" id="{49DA2C7A-7E7B-AE0C-7D20-70ACE8BF5DF9}"/>
              </a:ext>
            </a:extLst>
          </p:cNvPr>
          <p:cNvSpPr/>
          <p:nvPr/>
        </p:nvSpPr>
        <p:spPr>
          <a:xfrm>
            <a:off x="1658679" y="2445488"/>
            <a:ext cx="2202035" cy="4085260"/>
          </a:xfrm>
          <a:custGeom>
            <a:avLst/>
            <a:gdLst/>
            <a:ahLst/>
            <a:cxnLst/>
            <a:rect l="l" t="t" r="r" b="b"/>
            <a:pathLst>
              <a:path w="3821475" h="7586055">
                <a:moveTo>
                  <a:pt x="0" y="0"/>
                </a:moveTo>
                <a:lnTo>
                  <a:pt x="3821475" y="0"/>
                </a:lnTo>
                <a:lnTo>
                  <a:pt x="3821475" y="7586055"/>
                </a:lnTo>
                <a:lnTo>
                  <a:pt x="0" y="75860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Rectangle: Rounded Corners 8">
            <a:hlinkClick r:id="rId3"/>
            <a:extLst>
              <a:ext uri="{FF2B5EF4-FFF2-40B4-BE49-F238E27FC236}">
                <a16:creationId xmlns:a16="http://schemas.microsoft.com/office/drawing/2014/main" id="{9733A180-B634-2287-A388-39053C17E4CD}"/>
              </a:ext>
            </a:extLst>
          </p:cNvPr>
          <p:cNvSpPr/>
          <p:nvPr/>
        </p:nvSpPr>
        <p:spPr>
          <a:xfrm>
            <a:off x="988828" y="5688419"/>
            <a:ext cx="1573619" cy="829339"/>
          </a:xfrm>
          <a:prstGeom prst="roundRect">
            <a:avLst/>
          </a:prstGeom>
          <a:solidFill>
            <a:srgbClr val="653795"/>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C0C09F6E-BB4B-2773-9B56-FCE9127757C4}"/>
              </a:ext>
            </a:extLst>
          </p:cNvPr>
          <p:cNvSpPr txBox="1"/>
          <p:nvPr/>
        </p:nvSpPr>
        <p:spPr>
          <a:xfrm>
            <a:off x="1308191" y="5845800"/>
            <a:ext cx="921267" cy="461665"/>
          </a:xfrm>
          <a:prstGeom prst="rect">
            <a:avLst/>
          </a:prstGeom>
          <a:noFill/>
        </p:spPr>
        <p:txBody>
          <a:bodyPr wrap="square" rtlCol="0">
            <a:spAutoFit/>
          </a:bodyPr>
          <a:lstStyle/>
          <a:p>
            <a:r>
              <a:rPr lang="en-GB" sz="2400" b="1" dirty="0">
                <a:solidFill>
                  <a:schemeClr val="bg1"/>
                </a:solidFill>
                <a:latin typeface="Calibri" panose="020F0502020204030204" pitchFamily="34" charset="0"/>
                <a:cs typeface="Calibri" panose="020F0502020204030204" pitchFamily="34" charset="0"/>
                <a:hlinkClick r:id="rId3"/>
              </a:rPr>
              <a:t>READ</a:t>
            </a:r>
            <a:endParaRPr lang="en-GB" sz="24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09879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88CE3-0630-1DEA-F1A0-627A078F24BD}"/>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ED8F16F7-614B-5F19-674F-6DAEAE8A8A44}"/>
              </a:ext>
            </a:extLst>
          </p:cNvPr>
          <p:cNvSpPr>
            <a:spLocks noGrp="1"/>
          </p:cNvSpPr>
          <p:nvPr>
            <p:ph type="body" idx="4"/>
          </p:nvPr>
        </p:nvSpPr>
        <p:spPr>
          <a:xfrm>
            <a:off x="5993219" y="1007268"/>
            <a:ext cx="5989674" cy="4843463"/>
          </a:xfrm>
        </p:spPr>
        <p:txBody>
          <a:bodyPr/>
          <a:lstStyle/>
          <a:p>
            <a:pPr marL="228600" indent="0"/>
            <a:r>
              <a:rPr lang="en-GB" b="1" dirty="0"/>
              <a:t>For people who speak different languages</a:t>
            </a:r>
          </a:p>
          <a:p>
            <a:pPr marL="228600" indent="0"/>
            <a:r>
              <a:rPr lang="en-GB" dirty="0"/>
              <a:t>You’re probably quite aware that the number one barrier that people think of when they reflect on cultural differences is languages–and there’s a good reason why. If the simple ability of a person to communicate is complicated by language barriers, it’s hard to even get the most basic language across.</a:t>
            </a:r>
          </a:p>
          <a:p>
            <a:pPr marL="228600" indent="0"/>
            <a:r>
              <a:rPr lang="en-GB" dirty="0"/>
              <a:t>AI translators like </a:t>
            </a:r>
            <a:r>
              <a:rPr lang="en-GB" b="1" dirty="0">
                <a:hlinkClick r:id="rId4"/>
              </a:rPr>
              <a:t>Google Translate </a:t>
            </a:r>
            <a:r>
              <a:rPr lang="en-GB" dirty="0"/>
              <a:t>or</a:t>
            </a:r>
            <a:r>
              <a:rPr lang="en-GB" b="1" dirty="0">
                <a:hlinkClick r:id="rId5"/>
              </a:rPr>
              <a:t> </a:t>
            </a:r>
            <a:r>
              <a:rPr lang="en-GB" b="1" dirty="0" err="1">
                <a:hlinkClick r:id="rId5"/>
              </a:rPr>
              <a:t>DeepL</a:t>
            </a:r>
            <a:r>
              <a:rPr lang="en-GB" b="1" dirty="0">
                <a:hlinkClick r:id="rId5"/>
              </a:rPr>
              <a:t> </a:t>
            </a:r>
            <a:r>
              <a:rPr lang="en-GB" dirty="0"/>
              <a:t>help people understand schoolwork, documents, and even jokes in another language.</a:t>
            </a:r>
          </a:p>
          <a:p>
            <a:pPr marL="228600" indent="0"/>
            <a:endParaRPr lang="en-GB" dirty="0"/>
          </a:p>
        </p:txBody>
      </p:sp>
      <p:pic>
        <p:nvPicPr>
          <p:cNvPr id="9" name="Picture 8">
            <a:extLst>
              <a:ext uri="{FF2B5EF4-FFF2-40B4-BE49-F238E27FC236}">
                <a16:creationId xmlns:a16="http://schemas.microsoft.com/office/drawing/2014/main" id="{976BBE86-E713-6C46-FF42-A94E2D7BEBA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8387" t="10823" r="9307" b="5574"/>
          <a:stretch/>
        </p:blipFill>
        <p:spPr>
          <a:xfrm>
            <a:off x="0" y="1948861"/>
            <a:ext cx="6254241" cy="3234736"/>
          </a:xfrm>
          <a:prstGeom prst="rect">
            <a:avLst/>
          </a:prstGeom>
          <a:effectLst>
            <a:outerShdw blurRad="63500" sx="102000" sy="102000" algn="ctr" rotWithShape="0">
              <a:prstClr val="black">
                <a:alpha val="40000"/>
              </a:prstClr>
            </a:outerShdw>
          </a:effectLst>
        </p:spPr>
      </p:pic>
      <p:pic>
        <p:nvPicPr>
          <p:cNvPr id="7" name="Online Media 6" title="How AI is Revolutionizing Language Learning: Practice Anytime, Anywhere! 🌍🤖">
            <a:hlinkClick r:id="" action="ppaction://media"/>
            <a:extLst>
              <a:ext uri="{FF2B5EF4-FFF2-40B4-BE49-F238E27FC236}">
                <a16:creationId xmlns:a16="http://schemas.microsoft.com/office/drawing/2014/main" id="{723EB60E-CC6D-44B0-DB77-42580B9BB455}"/>
              </a:ext>
            </a:extLst>
          </p:cNvPr>
          <p:cNvPicPr>
            <a:picLocks noRot="1" noChangeAspect="1"/>
          </p:cNvPicPr>
          <p:nvPr>
            <a:videoFile r:link="rId1"/>
          </p:nvPr>
        </p:nvPicPr>
        <p:blipFill>
          <a:blip r:embed="rId7"/>
          <a:stretch>
            <a:fillRect/>
          </a:stretch>
        </p:blipFill>
        <p:spPr>
          <a:xfrm>
            <a:off x="912061" y="2185634"/>
            <a:ext cx="4457381" cy="2486732"/>
          </a:xfrm>
          <a:prstGeom prst="rect">
            <a:avLst/>
          </a:prstGeom>
        </p:spPr>
      </p:pic>
    </p:spTree>
    <p:extLst>
      <p:ext uri="{BB962C8B-B14F-4D97-AF65-F5344CB8AC3E}">
        <p14:creationId xmlns:p14="http://schemas.microsoft.com/office/powerpoint/2010/main" val="3395311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70975E-FA10-715B-4D75-8EA68C780389}"/>
              </a:ext>
            </a:extLst>
          </p:cNvPr>
          <p:cNvSpPr>
            <a:spLocks noGrp="1"/>
          </p:cNvSpPr>
          <p:nvPr>
            <p:ph type="body" idx="1"/>
          </p:nvPr>
        </p:nvSpPr>
        <p:spPr>
          <a:xfrm>
            <a:off x="549398" y="1521093"/>
            <a:ext cx="2523411" cy="1049221"/>
          </a:xfrm>
        </p:spPr>
        <p:txBody>
          <a:bodyPr/>
          <a:lstStyle/>
          <a:p>
            <a:pPr marL="228600" indent="0"/>
            <a:r>
              <a:rPr lang="en-GB" sz="3600" b="1" dirty="0"/>
              <a:t>Learning Objectives Module 5</a:t>
            </a:r>
          </a:p>
        </p:txBody>
      </p:sp>
      <p:sp>
        <p:nvSpPr>
          <p:cNvPr id="4" name="Text Placeholder 3">
            <a:extLst>
              <a:ext uri="{FF2B5EF4-FFF2-40B4-BE49-F238E27FC236}">
                <a16:creationId xmlns:a16="http://schemas.microsoft.com/office/drawing/2014/main" id="{C04EF4C4-235C-6427-D052-DCDC3B610350}"/>
              </a:ext>
            </a:extLst>
          </p:cNvPr>
          <p:cNvSpPr>
            <a:spLocks noGrp="1"/>
          </p:cNvSpPr>
          <p:nvPr>
            <p:ph type="body" idx="3"/>
          </p:nvPr>
        </p:nvSpPr>
        <p:spPr>
          <a:xfrm>
            <a:off x="4104861" y="318976"/>
            <a:ext cx="7438350" cy="6220047"/>
          </a:xfrm>
        </p:spPr>
        <p:txBody>
          <a:bodyPr/>
          <a:lstStyle/>
          <a:p>
            <a:r>
              <a:rPr lang="en-GB" b="1" i="1" dirty="0"/>
              <a:t>By the end of this module, learners will be able to:</a:t>
            </a:r>
          </a:p>
          <a:p>
            <a:pPr marL="571500" indent="-342900">
              <a:buFont typeface="Arial" panose="020B0604020202020204" pitchFamily="34" charset="0"/>
              <a:buChar char="•"/>
            </a:pPr>
            <a:r>
              <a:rPr lang="en-GB" dirty="0"/>
              <a:t>Explore both the risks and benefits of AI, and challenge common misconceptions.</a:t>
            </a:r>
          </a:p>
          <a:p>
            <a:pPr marL="571500" indent="-342900">
              <a:buFont typeface="Arial" panose="020B0604020202020204" pitchFamily="34" charset="0"/>
              <a:buChar char="•"/>
            </a:pPr>
            <a:r>
              <a:rPr lang="en-GB" dirty="0"/>
              <a:t>Identify how AI supports sustainability through climate prediction, conservation, and waste reduction.</a:t>
            </a:r>
          </a:p>
          <a:p>
            <a:pPr marL="571500" indent="-342900">
              <a:buFont typeface="Arial" panose="020B0604020202020204" pitchFamily="34" charset="0"/>
              <a:buChar char="•"/>
            </a:pPr>
            <a:r>
              <a:rPr lang="en-GB" dirty="0"/>
              <a:t>Describe how AI is used in healthcare for prevention, diagnosis, treatment, and mental health support.</a:t>
            </a:r>
          </a:p>
          <a:p>
            <a:pPr marL="571500" indent="-342900">
              <a:buFont typeface="Arial" panose="020B0604020202020204" pitchFamily="34" charset="0"/>
              <a:buChar char="•"/>
            </a:pPr>
            <a:r>
              <a:rPr lang="en-GB" dirty="0"/>
              <a:t>Understand how AI promotes inclusion and accessibility for people with different abilities and needs.</a:t>
            </a:r>
          </a:p>
          <a:p>
            <a:pPr marL="571500" indent="-342900">
              <a:buFont typeface="Arial" panose="020B0604020202020204" pitchFamily="34" charset="0"/>
              <a:buChar char="•"/>
            </a:pPr>
            <a:r>
              <a:rPr lang="en-GB" dirty="0"/>
              <a:t>Recognise inspiring women using AI for good and reflect on their own potential to make a difference.</a:t>
            </a:r>
          </a:p>
          <a:p>
            <a:pPr marL="571500" indent="-342900">
              <a:buFont typeface="Arial" panose="020B0604020202020204" pitchFamily="34" charset="0"/>
              <a:buChar char="•"/>
            </a:pPr>
            <a:r>
              <a:rPr lang="en-GB" dirty="0"/>
              <a:t>Work creatively and collaboratively to design or pitch an AI-for-good solution.</a:t>
            </a:r>
          </a:p>
        </p:txBody>
      </p:sp>
    </p:spTree>
    <p:extLst>
      <p:ext uri="{BB962C8B-B14F-4D97-AF65-F5344CB8AC3E}">
        <p14:creationId xmlns:p14="http://schemas.microsoft.com/office/powerpoint/2010/main" val="36040148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D4975-5DA3-C844-4ACC-142B8C584D58}"/>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BFF0B461-2E8D-55DC-C62B-D7F461272C84}"/>
              </a:ext>
            </a:extLst>
          </p:cNvPr>
          <p:cNvSpPr>
            <a:spLocks noGrp="1"/>
          </p:cNvSpPr>
          <p:nvPr>
            <p:ph type="body" idx="4"/>
          </p:nvPr>
        </p:nvSpPr>
        <p:spPr>
          <a:xfrm>
            <a:off x="4763386" y="323963"/>
            <a:ext cx="7262037" cy="5453458"/>
          </a:xfrm>
        </p:spPr>
        <p:txBody>
          <a:bodyPr/>
          <a:lstStyle/>
          <a:p>
            <a:pPr marL="228600" indent="0"/>
            <a:r>
              <a:rPr lang="en-GB" b="1" dirty="0"/>
              <a:t>For students with learning difficulties</a:t>
            </a:r>
          </a:p>
          <a:p>
            <a:pPr marL="228600" indent="0"/>
            <a:r>
              <a:rPr lang="en-GB" dirty="0"/>
              <a:t>Neurodiversity encompasses a wide range of conditions, including autism, ADHD, dyslexia, dyspraxia, and dyscalculia. It's estimated that around 15-20% of the population in Europe are neurodivergent. </a:t>
            </a:r>
          </a:p>
          <a:p>
            <a:pPr marL="228600" indent="0"/>
            <a:r>
              <a:rPr lang="en-GB" dirty="0"/>
              <a:t>Estimates suggest that between 9 and 12% of the European population experiences dyslexia, meaning millions of people across the continent may have this specific learning difference. </a:t>
            </a:r>
          </a:p>
          <a:p>
            <a:pPr marL="228600" indent="0"/>
            <a:r>
              <a:rPr lang="en-GB" dirty="0"/>
              <a:t>Tools like </a:t>
            </a:r>
            <a:r>
              <a:rPr lang="en-GB" b="1" dirty="0">
                <a:hlinkClick r:id="rId4"/>
              </a:rPr>
              <a:t>Microsoft Immersive Reader </a:t>
            </a:r>
            <a:r>
              <a:rPr lang="en-GB" dirty="0"/>
              <a:t>break down text into easier chunks and read it aloud.</a:t>
            </a:r>
          </a:p>
          <a:p>
            <a:pPr marL="228600" indent="0"/>
            <a:r>
              <a:rPr lang="en-GB" dirty="0"/>
              <a:t>Personalised learning companions e.g.</a:t>
            </a:r>
            <a:r>
              <a:rPr lang="en-GB" b="1" dirty="0"/>
              <a:t> </a:t>
            </a:r>
            <a:r>
              <a:rPr lang="en-GB" b="1" dirty="0">
                <a:hlinkClick r:id="rId5"/>
              </a:rPr>
              <a:t>Khanamigo</a:t>
            </a:r>
            <a:r>
              <a:rPr lang="en-GB" b="1" dirty="0"/>
              <a:t> </a:t>
            </a:r>
            <a:r>
              <a:rPr lang="en-GB" dirty="0"/>
              <a:t>(see video), shaped by adaptive algorithms, foster a supportive skill and knowledge development environment.</a:t>
            </a:r>
          </a:p>
        </p:txBody>
      </p:sp>
      <p:pic>
        <p:nvPicPr>
          <p:cNvPr id="6" name="Picture 5">
            <a:extLst>
              <a:ext uri="{FF2B5EF4-FFF2-40B4-BE49-F238E27FC236}">
                <a16:creationId xmlns:a16="http://schemas.microsoft.com/office/drawing/2014/main" id="{F583B49F-50EF-CAA1-2EDE-3B75F45DF6B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8387" t="10823" r="9307" b="5574"/>
          <a:stretch/>
        </p:blipFill>
        <p:spPr>
          <a:xfrm>
            <a:off x="166577" y="2349796"/>
            <a:ext cx="4809069" cy="2687796"/>
          </a:xfrm>
          <a:prstGeom prst="rect">
            <a:avLst/>
          </a:prstGeom>
          <a:effectLst>
            <a:outerShdw blurRad="63500" sx="102000" sy="102000" algn="ctr" rotWithShape="0">
              <a:prstClr val="black">
                <a:alpha val="40000"/>
              </a:prstClr>
            </a:outerShdw>
          </a:effectLst>
        </p:spPr>
      </p:pic>
      <p:pic>
        <p:nvPicPr>
          <p:cNvPr id="8" name="Online Media 7" title="Math problems with GPT-4o">
            <a:hlinkClick r:id="" action="ppaction://media"/>
            <a:extLst>
              <a:ext uri="{FF2B5EF4-FFF2-40B4-BE49-F238E27FC236}">
                <a16:creationId xmlns:a16="http://schemas.microsoft.com/office/drawing/2014/main" id="{CB96F9E3-28D1-2AA7-9A46-AC1346125AB7}"/>
              </a:ext>
            </a:extLst>
          </p:cNvPr>
          <p:cNvPicPr>
            <a:picLocks noRot="1" noChangeAspect="1"/>
          </p:cNvPicPr>
          <p:nvPr>
            <a:videoFile r:link="rId1"/>
          </p:nvPr>
        </p:nvPicPr>
        <p:blipFill>
          <a:blip r:embed="rId7"/>
          <a:stretch>
            <a:fillRect/>
          </a:stretch>
        </p:blipFill>
        <p:spPr>
          <a:xfrm>
            <a:off x="883088" y="2568842"/>
            <a:ext cx="3465628" cy="1971260"/>
          </a:xfrm>
          <a:prstGeom prst="rect">
            <a:avLst/>
          </a:prstGeom>
        </p:spPr>
      </p:pic>
    </p:spTree>
    <p:extLst>
      <p:ext uri="{BB962C8B-B14F-4D97-AF65-F5344CB8AC3E}">
        <p14:creationId xmlns:p14="http://schemas.microsoft.com/office/powerpoint/2010/main" val="258616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88123-0E08-EE47-EB98-C0203856B1B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5EAE81F-2802-4FAD-B46F-C6D23BDCA627}"/>
              </a:ext>
            </a:extLst>
          </p:cNvPr>
          <p:cNvPicPr>
            <a:picLocks noChangeAspect="1"/>
          </p:cNvPicPr>
          <p:nvPr/>
        </p:nvPicPr>
        <p:blipFill>
          <a:blip r:embed="rId2"/>
          <a:srcRect t="8832" b="9268"/>
          <a:stretch/>
        </p:blipFill>
        <p:spPr>
          <a:xfrm>
            <a:off x="3515088" y="79628"/>
            <a:ext cx="5767807" cy="4723866"/>
          </a:xfrm>
          <a:prstGeom prst="rect">
            <a:avLst/>
          </a:prstGeom>
        </p:spPr>
      </p:pic>
      <p:sp>
        <p:nvSpPr>
          <p:cNvPr id="3" name="Text Placeholder 3">
            <a:extLst>
              <a:ext uri="{FF2B5EF4-FFF2-40B4-BE49-F238E27FC236}">
                <a16:creationId xmlns:a16="http://schemas.microsoft.com/office/drawing/2014/main" id="{39939325-ACE5-351E-BA5B-3D9E705BA009}"/>
              </a:ext>
            </a:extLst>
          </p:cNvPr>
          <p:cNvSpPr txBox="1">
            <a:spLocks/>
          </p:cNvSpPr>
          <p:nvPr/>
        </p:nvSpPr>
        <p:spPr>
          <a:xfrm>
            <a:off x="813771" y="5149210"/>
            <a:ext cx="10755843" cy="1421711"/>
          </a:xfrm>
          <a:prstGeom prst="rect">
            <a:avLst/>
          </a:prstGeom>
          <a:solidFill>
            <a:srgbClr val="653795"/>
          </a:solidFill>
          <a:ln>
            <a:solidFill>
              <a:srgbClr val="653795"/>
            </a:solid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GB" sz="2400" b="1" dirty="0">
              <a:solidFill>
                <a:schemeClr val="bg1"/>
              </a:solidFill>
              <a:latin typeface="Calibri" panose="020F0502020204030204" pitchFamily="34" charset="0"/>
              <a:cs typeface="Calibri" panose="020F0502020204030204" pitchFamily="34" charset="0"/>
            </a:endParaRPr>
          </a:p>
          <a:p>
            <a:pPr algn="ctr"/>
            <a:r>
              <a:rPr lang="en-GB" sz="2400" b="1" dirty="0">
                <a:solidFill>
                  <a:schemeClr val="bg1"/>
                </a:solidFill>
                <a:latin typeface="Calibri" panose="020F0502020204030204" pitchFamily="34" charset="0"/>
                <a:cs typeface="Calibri" panose="020F0502020204030204" pitchFamily="34" charset="0"/>
              </a:rPr>
              <a:t>Take </a:t>
            </a:r>
            <a:r>
              <a:rPr lang="en-GB" sz="2400" b="1" dirty="0">
                <a:solidFill>
                  <a:srgbClr val="ED8623"/>
                </a:solidFill>
                <a:latin typeface="Calibri" panose="020F0502020204030204" pitchFamily="34" charset="0"/>
                <a:cs typeface="Calibri" panose="020F0502020204030204" pitchFamily="34" charset="0"/>
              </a:rPr>
              <a:t>10 minutes now </a:t>
            </a:r>
            <a:r>
              <a:rPr lang="en-GB" sz="2400" b="1" dirty="0">
                <a:solidFill>
                  <a:schemeClr val="bg1"/>
                </a:solidFill>
                <a:latin typeface="Calibri" panose="020F0502020204030204" pitchFamily="34" charset="0"/>
                <a:cs typeface="Calibri" panose="020F0502020204030204" pitchFamily="34" charset="0"/>
              </a:rPr>
              <a:t>to research Apps, software, hardware or projects that </a:t>
            </a:r>
            <a:r>
              <a:rPr lang="en-GB" sz="2400" b="1" dirty="0" err="1">
                <a:solidFill>
                  <a:schemeClr val="bg1"/>
                </a:solidFill>
                <a:latin typeface="Calibri" panose="020F0502020204030204" pitchFamily="34" charset="0"/>
                <a:cs typeface="Calibri" panose="020F0502020204030204" pitchFamily="34" charset="0"/>
              </a:rPr>
              <a:t>utlise</a:t>
            </a:r>
            <a:r>
              <a:rPr lang="en-GB" sz="2400" b="1" dirty="0">
                <a:solidFill>
                  <a:schemeClr val="bg1"/>
                </a:solidFill>
                <a:latin typeface="Calibri" panose="020F0502020204030204" pitchFamily="34" charset="0"/>
                <a:cs typeface="Calibri" panose="020F0502020204030204" pitchFamily="34" charset="0"/>
              </a:rPr>
              <a:t> AI for contributing towards</a:t>
            </a:r>
            <a:r>
              <a:rPr lang="en-GB" sz="2400" b="1" dirty="0">
                <a:solidFill>
                  <a:srgbClr val="ED8623"/>
                </a:solidFill>
                <a:latin typeface="Calibri" panose="020F0502020204030204" pitchFamily="34" charset="0"/>
                <a:cs typeface="Calibri" panose="020F0502020204030204" pitchFamily="34" charset="0"/>
              </a:rPr>
              <a:t> accessibility </a:t>
            </a:r>
            <a:r>
              <a:rPr lang="en-GB" sz="2400" b="1" dirty="0">
                <a:solidFill>
                  <a:schemeClr val="bg1"/>
                </a:solidFill>
                <a:latin typeface="Calibri" panose="020F0502020204030204" pitchFamily="34" charset="0"/>
                <a:cs typeface="Calibri" panose="020F0502020204030204" pitchFamily="34" charset="0"/>
              </a:rPr>
              <a:t>and </a:t>
            </a:r>
            <a:r>
              <a:rPr lang="en-GB" sz="2400" b="1" dirty="0">
                <a:solidFill>
                  <a:srgbClr val="ED8623"/>
                </a:solidFill>
                <a:latin typeface="Calibri" panose="020F0502020204030204" pitchFamily="34" charset="0"/>
                <a:cs typeface="Calibri" panose="020F0502020204030204" pitchFamily="34" charset="0"/>
              </a:rPr>
              <a:t>Inclusion </a:t>
            </a:r>
          </a:p>
          <a:p>
            <a:pPr algn="ctr"/>
            <a:endParaRPr lang="en-GB" sz="2400" b="1" dirty="0">
              <a:solidFill>
                <a:schemeClr val="bg1"/>
              </a:solidFill>
              <a:latin typeface="Calibri" panose="020F0502020204030204" pitchFamily="34" charset="0"/>
              <a:cs typeface="Calibri" panose="020F0502020204030204" pitchFamily="34" charset="0"/>
            </a:endParaRPr>
          </a:p>
          <a:p>
            <a:pPr algn="ctr"/>
            <a:endParaRPr lang="en-GB" dirty="0">
              <a:solidFill>
                <a:schemeClr val="bg1"/>
              </a:solidFill>
            </a:endParaRPr>
          </a:p>
        </p:txBody>
      </p:sp>
    </p:spTree>
    <p:extLst>
      <p:ext uri="{BB962C8B-B14F-4D97-AF65-F5344CB8AC3E}">
        <p14:creationId xmlns:p14="http://schemas.microsoft.com/office/powerpoint/2010/main" val="40765309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1F35B-31C7-BE50-3722-8DF90B5740C1}"/>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853E23C4-9B93-AB7B-E457-0A6F7CF155FA}"/>
              </a:ext>
            </a:extLst>
          </p:cNvPr>
          <p:cNvSpPr>
            <a:spLocks noGrp="1"/>
          </p:cNvSpPr>
          <p:nvPr>
            <p:ph type="body" sz="quarter" idx="16"/>
          </p:nvPr>
        </p:nvSpPr>
        <p:spPr>
          <a:xfrm>
            <a:off x="1619810" y="2472714"/>
            <a:ext cx="4254216" cy="3066422"/>
          </a:xfrm>
        </p:spPr>
        <p:txBody>
          <a:bodyPr>
            <a:normAutofit/>
          </a:bodyPr>
          <a:lstStyle/>
          <a:p>
            <a:r>
              <a:rPr lang="en-GB" dirty="0">
                <a:latin typeface="Calibri" panose="020F0502020204030204" pitchFamily="34" charset="0"/>
                <a:cs typeface="Calibri" panose="020F0502020204030204" pitchFamily="34" charset="0"/>
              </a:rPr>
              <a:t>Girls and Women Using AI for Good</a:t>
            </a:r>
          </a:p>
        </p:txBody>
      </p:sp>
      <p:sp>
        <p:nvSpPr>
          <p:cNvPr id="5" name="Text Placeholder 4">
            <a:extLst>
              <a:ext uri="{FF2B5EF4-FFF2-40B4-BE49-F238E27FC236}">
                <a16:creationId xmlns:a16="http://schemas.microsoft.com/office/drawing/2014/main" id="{6A65A706-57B5-5B55-77AA-FB5661D3239B}"/>
              </a:ext>
            </a:extLst>
          </p:cNvPr>
          <p:cNvSpPr>
            <a:spLocks noGrp="1"/>
          </p:cNvSpPr>
          <p:nvPr>
            <p:ph type="body" sz="quarter" idx="17"/>
          </p:nvPr>
        </p:nvSpPr>
        <p:spPr/>
        <p:txBody>
          <a:bodyPr/>
          <a:lstStyle/>
          <a:p>
            <a:r>
              <a:rPr lang="en-US" dirty="0">
                <a:latin typeface="Calibri" panose="020F0502020204030204" pitchFamily="34" charset="0"/>
                <a:cs typeface="Calibri" panose="020F0502020204030204" pitchFamily="34" charset="0"/>
              </a:rPr>
              <a:t>05</a:t>
            </a:r>
          </a:p>
        </p:txBody>
      </p:sp>
      <p:pic>
        <p:nvPicPr>
          <p:cNvPr id="8" name="Picture Placeholder 7">
            <a:extLst>
              <a:ext uri="{FF2B5EF4-FFF2-40B4-BE49-F238E27FC236}">
                <a16:creationId xmlns:a16="http://schemas.microsoft.com/office/drawing/2014/main" id="{8D665192-DDB9-3DBB-9C57-FF912E191EEC}"/>
              </a:ext>
            </a:extLst>
          </p:cNvPr>
          <p:cNvPicPr>
            <a:picLocks noGrp="1" noChangeAspect="1"/>
          </p:cNvPicPr>
          <p:nvPr>
            <p:ph type="pic" sz="quarter" idx="19"/>
          </p:nvPr>
        </p:nvPicPr>
        <p:blipFill>
          <a:blip r:embed="rId2"/>
          <a:srcRect l="2106" r="2106"/>
          <a:stretch/>
        </p:blipFill>
        <p:spPr>
          <a:xfrm>
            <a:off x="5631688" y="1795230"/>
            <a:ext cx="6560312" cy="4556399"/>
          </a:xfrm>
        </p:spPr>
      </p:pic>
      <p:pic>
        <p:nvPicPr>
          <p:cNvPr id="9" name="Picture 8">
            <a:extLst>
              <a:ext uri="{FF2B5EF4-FFF2-40B4-BE49-F238E27FC236}">
                <a16:creationId xmlns:a16="http://schemas.microsoft.com/office/drawing/2014/main" id="{EEE8579B-8927-D3A9-CB7C-6F52D4E367B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4201859">
            <a:off x="9081912" y="284029"/>
            <a:ext cx="5127676" cy="4367161"/>
          </a:xfrm>
          <a:prstGeom prst="rect">
            <a:avLst/>
          </a:prstGeom>
        </p:spPr>
      </p:pic>
    </p:spTree>
    <p:extLst>
      <p:ext uri="{BB962C8B-B14F-4D97-AF65-F5344CB8AC3E}">
        <p14:creationId xmlns:p14="http://schemas.microsoft.com/office/powerpoint/2010/main" val="3179454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9170876-9942-FEBB-0A21-E87D9BB2FC27}"/>
              </a:ext>
            </a:extLst>
          </p:cNvPr>
          <p:cNvSpPr>
            <a:spLocks noGrp="1"/>
          </p:cNvSpPr>
          <p:nvPr>
            <p:ph type="body" idx="1"/>
          </p:nvPr>
        </p:nvSpPr>
        <p:spPr>
          <a:xfrm>
            <a:off x="218773" y="2045704"/>
            <a:ext cx="4297533" cy="3000664"/>
          </a:xfrm>
        </p:spPr>
        <p:txBody>
          <a:bodyPr/>
          <a:lstStyle/>
          <a:p>
            <a:pPr marL="228600" indent="0"/>
            <a:r>
              <a:rPr lang="en-GB" dirty="0"/>
              <a:t>Joy is a computer scientist who noticed that facial recognition software worked poorly on people with dark skin – especially women. She started a project called the Algorithmic Justice League to expose and fix these issues. Thanks to her work, big companies have had to change their systems.</a:t>
            </a:r>
          </a:p>
        </p:txBody>
      </p:sp>
      <p:sp>
        <p:nvSpPr>
          <p:cNvPr id="3" name="Text Placeholder 2">
            <a:extLst>
              <a:ext uri="{FF2B5EF4-FFF2-40B4-BE49-F238E27FC236}">
                <a16:creationId xmlns:a16="http://schemas.microsoft.com/office/drawing/2014/main" id="{95F6C87A-7212-BF35-9F13-713EF36D504E}"/>
              </a:ext>
            </a:extLst>
          </p:cNvPr>
          <p:cNvSpPr>
            <a:spLocks noGrp="1"/>
          </p:cNvSpPr>
          <p:nvPr>
            <p:ph type="body" idx="2"/>
          </p:nvPr>
        </p:nvSpPr>
        <p:spPr/>
        <p:txBody>
          <a:bodyPr/>
          <a:lstStyle/>
          <a:p>
            <a:r>
              <a:rPr lang="en-GB" dirty="0"/>
              <a:t>Joy </a:t>
            </a:r>
            <a:r>
              <a:rPr lang="en-GB" dirty="0" err="1"/>
              <a:t>Buolamwini</a:t>
            </a:r>
            <a:r>
              <a:rPr lang="en-GB" dirty="0"/>
              <a:t> – Fighting bias in AI</a:t>
            </a:r>
          </a:p>
        </p:txBody>
      </p:sp>
      <p:pic>
        <p:nvPicPr>
          <p:cNvPr id="4" name="Picture 3">
            <a:extLst>
              <a:ext uri="{FF2B5EF4-FFF2-40B4-BE49-F238E27FC236}">
                <a16:creationId xmlns:a16="http://schemas.microsoft.com/office/drawing/2014/main" id="{6B6FB99E-BA81-5AB1-A0F2-1FD376A62E4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8387" t="10823" r="9307" b="5574"/>
          <a:stretch/>
        </p:blipFill>
        <p:spPr>
          <a:xfrm>
            <a:off x="4516306" y="1768060"/>
            <a:ext cx="7927332" cy="4100070"/>
          </a:xfrm>
          <a:prstGeom prst="rect">
            <a:avLst/>
          </a:prstGeom>
          <a:effectLst>
            <a:outerShdw blurRad="63500" sx="102000" sy="102000" algn="ctr" rotWithShape="0">
              <a:prstClr val="black">
                <a:alpha val="40000"/>
              </a:prstClr>
            </a:outerShdw>
          </a:effectLst>
        </p:spPr>
      </p:pic>
      <p:pic>
        <p:nvPicPr>
          <p:cNvPr id="5" name="Online Media 4" title="How I'm fighting bias in algorithms | Joy Buolamwini">
            <a:hlinkClick r:id="" action="ppaction://media"/>
            <a:extLst>
              <a:ext uri="{FF2B5EF4-FFF2-40B4-BE49-F238E27FC236}">
                <a16:creationId xmlns:a16="http://schemas.microsoft.com/office/drawing/2014/main" id="{6B91A3BA-02E9-0BFF-B452-6365145075F8}"/>
              </a:ext>
            </a:extLst>
          </p:cNvPr>
          <p:cNvPicPr>
            <a:picLocks noRot="1" noChangeAspect="1"/>
          </p:cNvPicPr>
          <p:nvPr>
            <a:videoFile r:link="rId1"/>
          </p:nvPr>
        </p:nvPicPr>
        <p:blipFill>
          <a:blip r:embed="rId5"/>
          <a:stretch>
            <a:fillRect/>
          </a:stretch>
        </p:blipFill>
        <p:spPr>
          <a:xfrm>
            <a:off x="5628167" y="2018827"/>
            <a:ext cx="5727406" cy="3235984"/>
          </a:xfrm>
          <a:prstGeom prst="rect">
            <a:avLst/>
          </a:prstGeom>
        </p:spPr>
      </p:pic>
      <p:sp>
        <p:nvSpPr>
          <p:cNvPr id="6" name="Rectangle: Rounded Corners 5">
            <a:hlinkClick r:id="rId6"/>
            <a:extLst>
              <a:ext uri="{FF2B5EF4-FFF2-40B4-BE49-F238E27FC236}">
                <a16:creationId xmlns:a16="http://schemas.microsoft.com/office/drawing/2014/main" id="{84BDFE88-0FF6-E76F-E6B4-CCDD96BCFE88}"/>
              </a:ext>
            </a:extLst>
          </p:cNvPr>
          <p:cNvSpPr/>
          <p:nvPr/>
        </p:nvSpPr>
        <p:spPr>
          <a:xfrm>
            <a:off x="4688958" y="5090908"/>
            <a:ext cx="1573619" cy="829339"/>
          </a:xfrm>
          <a:prstGeom prst="roundRect">
            <a:avLst/>
          </a:prstGeom>
          <a:solidFill>
            <a:srgbClr val="653795"/>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FD83CB9E-00EF-A1A4-D140-9DF08D8CE650}"/>
              </a:ext>
            </a:extLst>
          </p:cNvPr>
          <p:cNvSpPr txBox="1"/>
          <p:nvPr/>
        </p:nvSpPr>
        <p:spPr>
          <a:xfrm>
            <a:off x="4858280" y="5254811"/>
            <a:ext cx="1247444" cy="461665"/>
          </a:xfrm>
          <a:prstGeom prst="rect">
            <a:avLst/>
          </a:prstGeom>
          <a:noFill/>
        </p:spPr>
        <p:txBody>
          <a:bodyPr wrap="square" rtlCol="0">
            <a:spAutoFit/>
          </a:bodyPr>
          <a:lstStyle/>
          <a:p>
            <a:r>
              <a:rPr lang="en-GB" sz="2400" b="1" dirty="0">
                <a:solidFill>
                  <a:schemeClr val="bg1"/>
                </a:solidFill>
                <a:latin typeface="Calibri" panose="020F0502020204030204" pitchFamily="34" charset="0"/>
                <a:cs typeface="Calibri" panose="020F0502020204030204" pitchFamily="34" charset="0"/>
              </a:rPr>
              <a:t>WATCH</a:t>
            </a:r>
          </a:p>
        </p:txBody>
      </p:sp>
    </p:spTree>
    <p:extLst>
      <p:ext uri="{BB962C8B-B14F-4D97-AF65-F5344CB8AC3E}">
        <p14:creationId xmlns:p14="http://schemas.microsoft.com/office/powerpoint/2010/main" val="2695103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1602F-49EA-38B8-EC7F-E5A9C0C4AC0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AB52580-D862-0C27-39B3-4084295182B3}"/>
              </a:ext>
            </a:extLst>
          </p:cNvPr>
          <p:cNvSpPr>
            <a:spLocks noGrp="1"/>
          </p:cNvSpPr>
          <p:nvPr>
            <p:ph type="body" idx="1"/>
          </p:nvPr>
        </p:nvSpPr>
        <p:spPr>
          <a:xfrm>
            <a:off x="798381" y="2045704"/>
            <a:ext cx="5297620" cy="3849918"/>
          </a:xfrm>
        </p:spPr>
        <p:txBody>
          <a:bodyPr/>
          <a:lstStyle/>
          <a:p>
            <a:pPr marL="228600" indent="0"/>
            <a:r>
              <a:rPr lang="en-GB" dirty="0"/>
              <a:t>Fei-Fei is a leader in AI research and helped create image recognition systems. But she also leads projects that bring AI to schools and use it to solve social problems – not just business ones.</a:t>
            </a:r>
          </a:p>
        </p:txBody>
      </p:sp>
      <p:sp>
        <p:nvSpPr>
          <p:cNvPr id="3" name="Text Placeholder 2">
            <a:extLst>
              <a:ext uri="{FF2B5EF4-FFF2-40B4-BE49-F238E27FC236}">
                <a16:creationId xmlns:a16="http://schemas.microsoft.com/office/drawing/2014/main" id="{04D18279-9C68-3BA5-87A5-942C6C715DE8}"/>
              </a:ext>
            </a:extLst>
          </p:cNvPr>
          <p:cNvSpPr>
            <a:spLocks noGrp="1"/>
          </p:cNvSpPr>
          <p:nvPr>
            <p:ph type="body" idx="2"/>
          </p:nvPr>
        </p:nvSpPr>
        <p:spPr/>
        <p:txBody>
          <a:bodyPr/>
          <a:lstStyle/>
          <a:p>
            <a:r>
              <a:rPr lang="en-GB" dirty="0"/>
              <a:t> Fei-Fei Li – AI for good in healthcare and education </a:t>
            </a:r>
          </a:p>
        </p:txBody>
      </p:sp>
      <p:pic>
        <p:nvPicPr>
          <p:cNvPr id="4" name="Picture 3">
            <a:extLst>
              <a:ext uri="{FF2B5EF4-FFF2-40B4-BE49-F238E27FC236}">
                <a16:creationId xmlns:a16="http://schemas.microsoft.com/office/drawing/2014/main" id="{5F9F5CC4-F6EE-48EA-BA22-ACD999331DB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8387" t="10823" r="9307" b="5574"/>
          <a:stretch/>
        </p:blipFill>
        <p:spPr>
          <a:xfrm>
            <a:off x="5727192" y="1768060"/>
            <a:ext cx="6716445" cy="3473791"/>
          </a:xfrm>
          <a:prstGeom prst="rect">
            <a:avLst/>
          </a:prstGeom>
          <a:effectLst>
            <a:outerShdw blurRad="63500" sx="102000" sy="102000" algn="ctr" rotWithShape="0">
              <a:prstClr val="black">
                <a:alpha val="40000"/>
              </a:prstClr>
            </a:outerShdw>
          </a:effectLst>
        </p:spPr>
      </p:pic>
      <p:pic>
        <p:nvPicPr>
          <p:cNvPr id="5" name="Online Media 4" title="The Godmother of AI on what AGI means for humanity">
            <a:hlinkClick r:id="" action="ppaction://media"/>
            <a:extLst>
              <a:ext uri="{FF2B5EF4-FFF2-40B4-BE49-F238E27FC236}">
                <a16:creationId xmlns:a16="http://schemas.microsoft.com/office/drawing/2014/main" id="{6B4A00E9-52EE-79EF-198F-054F3FE689FB}"/>
              </a:ext>
            </a:extLst>
          </p:cNvPr>
          <p:cNvPicPr>
            <a:picLocks noRot="1" noChangeAspect="1"/>
          </p:cNvPicPr>
          <p:nvPr>
            <a:videoFile r:link="rId1"/>
          </p:nvPr>
        </p:nvPicPr>
        <p:blipFill>
          <a:blip r:embed="rId4"/>
          <a:stretch>
            <a:fillRect/>
          </a:stretch>
        </p:blipFill>
        <p:spPr>
          <a:xfrm>
            <a:off x="6719778" y="2047191"/>
            <a:ext cx="4795283" cy="2524809"/>
          </a:xfrm>
          <a:prstGeom prst="rect">
            <a:avLst/>
          </a:prstGeom>
        </p:spPr>
      </p:pic>
      <p:sp>
        <p:nvSpPr>
          <p:cNvPr id="6" name="Rectangle: Rounded Corners 5">
            <a:hlinkClick r:id="rId5"/>
            <a:extLst>
              <a:ext uri="{FF2B5EF4-FFF2-40B4-BE49-F238E27FC236}">
                <a16:creationId xmlns:a16="http://schemas.microsoft.com/office/drawing/2014/main" id="{0189C55E-C18C-1C69-26B1-CC48C96B6211}"/>
              </a:ext>
            </a:extLst>
          </p:cNvPr>
          <p:cNvSpPr/>
          <p:nvPr/>
        </p:nvSpPr>
        <p:spPr>
          <a:xfrm>
            <a:off x="5472223" y="4324728"/>
            <a:ext cx="1573619" cy="829339"/>
          </a:xfrm>
          <a:prstGeom prst="roundRect">
            <a:avLst/>
          </a:prstGeom>
          <a:solidFill>
            <a:srgbClr val="653795"/>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F58762BA-8B46-2ACA-4E89-C8671C14F6B2}"/>
              </a:ext>
            </a:extLst>
          </p:cNvPr>
          <p:cNvSpPr txBox="1"/>
          <p:nvPr/>
        </p:nvSpPr>
        <p:spPr>
          <a:xfrm>
            <a:off x="5695293" y="4502378"/>
            <a:ext cx="1247444" cy="461665"/>
          </a:xfrm>
          <a:prstGeom prst="rect">
            <a:avLst/>
          </a:prstGeom>
          <a:noFill/>
        </p:spPr>
        <p:txBody>
          <a:bodyPr wrap="square" rtlCol="0">
            <a:spAutoFit/>
          </a:bodyPr>
          <a:lstStyle/>
          <a:p>
            <a:r>
              <a:rPr lang="en-GB" sz="2400" b="1" dirty="0">
                <a:solidFill>
                  <a:schemeClr val="bg1"/>
                </a:solidFill>
                <a:latin typeface="Calibri" panose="020F0502020204030204" pitchFamily="34" charset="0"/>
                <a:cs typeface="Calibri" panose="020F0502020204030204" pitchFamily="34" charset="0"/>
              </a:rPr>
              <a:t>WATCH</a:t>
            </a:r>
          </a:p>
        </p:txBody>
      </p:sp>
    </p:spTree>
    <p:extLst>
      <p:ext uri="{BB962C8B-B14F-4D97-AF65-F5344CB8AC3E}">
        <p14:creationId xmlns:p14="http://schemas.microsoft.com/office/powerpoint/2010/main" val="3760816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012469-9D88-7EBB-3676-1230658B505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491C1AF-3584-63FB-8093-EEF99559A5E1}"/>
              </a:ext>
            </a:extLst>
          </p:cNvPr>
          <p:cNvSpPr>
            <a:spLocks noGrp="1"/>
          </p:cNvSpPr>
          <p:nvPr>
            <p:ph type="body" idx="1"/>
          </p:nvPr>
        </p:nvSpPr>
        <p:spPr>
          <a:xfrm>
            <a:off x="798381" y="2045704"/>
            <a:ext cx="5297620" cy="3849918"/>
          </a:xfrm>
        </p:spPr>
        <p:txBody>
          <a:bodyPr/>
          <a:lstStyle/>
          <a:p>
            <a:pPr marL="228600" indent="0"/>
            <a:r>
              <a:rPr lang="en-GB" dirty="0"/>
              <a:t>Abeba is a cognitive scientist from Ethiopia, who studied her PHD at University College Dubin. Abeba studies how AI systems reflect social values – and how they can sometimes make harmful assumptions. She pushes for AI to be built in ethical, inclusive ways.</a:t>
            </a:r>
          </a:p>
        </p:txBody>
      </p:sp>
      <p:sp>
        <p:nvSpPr>
          <p:cNvPr id="3" name="Text Placeholder 2">
            <a:extLst>
              <a:ext uri="{FF2B5EF4-FFF2-40B4-BE49-F238E27FC236}">
                <a16:creationId xmlns:a16="http://schemas.microsoft.com/office/drawing/2014/main" id="{BCD50BA8-A48F-AAAC-A34D-30661CE30CBE}"/>
              </a:ext>
            </a:extLst>
          </p:cNvPr>
          <p:cNvSpPr>
            <a:spLocks noGrp="1"/>
          </p:cNvSpPr>
          <p:nvPr>
            <p:ph type="body" idx="2"/>
          </p:nvPr>
        </p:nvSpPr>
        <p:spPr/>
        <p:txBody>
          <a:bodyPr/>
          <a:lstStyle/>
          <a:p>
            <a:r>
              <a:rPr lang="en-GB" dirty="0"/>
              <a:t>Abeba Birhane – Ethics and fairness in AI</a:t>
            </a:r>
          </a:p>
        </p:txBody>
      </p:sp>
      <p:pic>
        <p:nvPicPr>
          <p:cNvPr id="4" name="Picture 3">
            <a:extLst>
              <a:ext uri="{FF2B5EF4-FFF2-40B4-BE49-F238E27FC236}">
                <a16:creationId xmlns:a16="http://schemas.microsoft.com/office/drawing/2014/main" id="{474D7A3A-E607-8CB3-B91C-0E94B061909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8387" t="10823" r="9307" b="5574"/>
          <a:stretch/>
        </p:blipFill>
        <p:spPr>
          <a:xfrm>
            <a:off x="5142402" y="1839437"/>
            <a:ext cx="6716445" cy="3473791"/>
          </a:xfrm>
          <a:prstGeom prst="rect">
            <a:avLst/>
          </a:prstGeom>
          <a:effectLst>
            <a:outerShdw blurRad="63500" sx="102000" sy="102000" algn="ctr" rotWithShape="0">
              <a:prstClr val="black">
                <a:alpha val="40000"/>
              </a:prstClr>
            </a:outerShdw>
          </a:effectLst>
        </p:spPr>
      </p:pic>
      <p:pic>
        <p:nvPicPr>
          <p:cNvPr id="5" name="Online Media 4" title="Algorithmic Injustices and Relational Ethics with Abeba Birhane - #348">
            <a:hlinkClick r:id="" action="ppaction://media"/>
            <a:extLst>
              <a:ext uri="{FF2B5EF4-FFF2-40B4-BE49-F238E27FC236}">
                <a16:creationId xmlns:a16="http://schemas.microsoft.com/office/drawing/2014/main" id="{B51BDEB2-A5BE-1962-F8D2-1147AB0076C7}"/>
              </a:ext>
            </a:extLst>
          </p:cNvPr>
          <p:cNvPicPr>
            <a:picLocks noRot="1" noChangeAspect="1"/>
          </p:cNvPicPr>
          <p:nvPr>
            <a:videoFile r:link="rId1"/>
          </p:nvPr>
        </p:nvPicPr>
        <p:blipFill>
          <a:blip r:embed="rId4"/>
          <a:stretch>
            <a:fillRect/>
          </a:stretch>
        </p:blipFill>
        <p:spPr>
          <a:xfrm>
            <a:off x="6105724" y="2143083"/>
            <a:ext cx="4898974" cy="2492712"/>
          </a:xfrm>
          <a:prstGeom prst="rect">
            <a:avLst/>
          </a:prstGeom>
        </p:spPr>
      </p:pic>
      <p:sp>
        <p:nvSpPr>
          <p:cNvPr id="6" name="Rectangle: Rounded Corners 5">
            <a:hlinkClick r:id="rId5"/>
            <a:extLst>
              <a:ext uri="{FF2B5EF4-FFF2-40B4-BE49-F238E27FC236}">
                <a16:creationId xmlns:a16="http://schemas.microsoft.com/office/drawing/2014/main" id="{FD583004-B00A-73C7-6127-97C50B8A0B32}"/>
              </a:ext>
            </a:extLst>
          </p:cNvPr>
          <p:cNvSpPr/>
          <p:nvPr/>
        </p:nvSpPr>
        <p:spPr>
          <a:xfrm>
            <a:off x="5472223" y="4324728"/>
            <a:ext cx="1573619" cy="829339"/>
          </a:xfrm>
          <a:prstGeom prst="roundRect">
            <a:avLst/>
          </a:prstGeom>
          <a:solidFill>
            <a:srgbClr val="653795"/>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F23E01A9-8A18-A20B-D613-1BAF517A39C0}"/>
              </a:ext>
            </a:extLst>
          </p:cNvPr>
          <p:cNvSpPr txBox="1"/>
          <p:nvPr/>
        </p:nvSpPr>
        <p:spPr>
          <a:xfrm>
            <a:off x="5695293" y="4502378"/>
            <a:ext cx="1247444" cy="461665"/>
          </a:xfrm>
          <a:prstGeom prst="rect">
            <a:avLst/>
          </a:prstGeom>
          <a:noFill/>
        </p:spPr>
        <p:txBody>
          <a:bodyPr wrap="square" rtlCol="0">
            <a:spAutoFit/>
          </a:bodyPr>
          <a:lstStyle/>
          <a:p>
            <a:r>
              <a:rPr lang="en-GB" sz="2400" b="1" dirty="0">
                <a:solidFill>
                  <a:schemeClr val="bg1"/>
                </a:solidFill>
                <a:latin typeface="Calibri" panose="020F0502020204030204" pitchFamily="34" charset="0"/>
                <a:cs typeface="Calibri" panose="020F0502020204030204" pitchFamily="34" charset="0"/>
              </a:rPr>
              <a:t>WATCH</a:t>
            </a:r>
          </a:p>
        </p:txBody>
      </p:sp>
    </p:spTree>
    <p:extLst>
      <p:ext uri="{BB962C8B-B14F-4D97-AF65-F5344CB8AC3E}">
        <p14:creationId xmlns:p14="http://schemas.microsoft.com/office/powerpoint/2010/main" val="2838719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17354-E17C-5827-7868-DA1BA1C8511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3D8C498-5483-8830-FF10-DCC6E82CA817}"/>
              </a:ext>
            </a:extLst>
          </p:cNvPr>
          <p:cNvSpPr>
            <a:spLocks noGrp="1"/>
          </p:cNvSpPr>
          <p:nvPr>
            <p:ph type="body" idx="1"/>
          </p:nvPr>
        </p:nvSpPr>
        <p:spPr>
          <a:xfrm>
            <a:off x="305076" y="1781813"/>
            <a:ext cx="5747438" cy="3849918"/>
          </a:xfrm>
        </p:spPr>
        <p:txBody>
          <a:bodyPr/>
          <a:lstStyle/>
          <a:p>
            <a:pPr marL="228600" indent="0"/>
            <a:r>
              <a:rPr lang="en-GB" dirty="0"/>
              <a:t>Sara Menker was included on Time’s list of the hundred “most influential people” for her work as founder and CEO of Gro Intelligence. The technology company, launched in 2014, uses AI to analyse and forecast agricultural activity around the world — yielding insights on everything from the effect of El Niño on the Ivory Coast’s cocoa harvest to the global price disparity between palm and soybean oil. Its goal is to tackle the challenge of world hunger in the age of climate change, helping decision-makers build more resilient food and economic systems.</a:t>
            </a:r>
          </a:p>
        </p:txBody>
      </p:sp>
      <p:sp>
        <p:nvSpPr>
          <p:cNvPr id="3" name="Text Placeholder 2">
            <a:extLst>
              <a:ext uri="{FF2B5EF4-FFF2-40B4-BE49-F238E27FC236}">
                <a16:creationId xmlns:a16="http://schemas.microsoft.com/office/drawing/2014/main" id="{E54E18F1-BE63-481B-DAEF-54CD36C71C7C}"/>
              </a:ext>
            </a:extLst>
          </p:cNvPr>
          <p:cNvSpPr>
            <a:spLocks noGrp="1"/>
          </p:cNvSpPr>
          <p:nvPr>
            <p:ph type="body" idx="2"/>
          </p:nvPr>
        </p:nvSpPr>
        <p:spPr>
          <a:xfrm>
            <a:off x="387949" y="517511"/>
            <a:ext cx="11329130" cy="803654"/>
          </a:xfrm>
        </p:spPr>
        <p:txBody>
          <a:bodyPr/>
          <a:lstStyle/>
          <a:p>
            <a:r>
              <a:rPr lang="en-GB" dirty="0"/>
              <a:t>Sara Menker – Gro Intelligence is Fighting World Hunger with Tech</a:t>
            </a:r>
          </a:p>
        </p:txBody>
      </p:sp>
      <p:pic>
        <p:nvPicPr>
          <p:cNvPr id="4" name="Picture 3">
            <a:extLst>
              <a:ext uri="{FF2B5EF4-FFF2-40B4-BE49-F238E27FC236}">
                <a16:creationId xmlns:a16="http://schemas.microsoft.com/office/drawing/2014/main" id="{87FAB835-8B32-693F-8C03-DF2942A014B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8387" t="10823" r="9307" b="5574"/>
          <a:stretch/>
        </p:blipFill>
        <p:spPr>
          <a:xfrm>
            <a:off x="5475555" y="1818952"/>
            <a:ext cx="6716445" cy="3473791"/>
          </a:xfrm>
          <a:prstGeom prst="rect">
            <a:avLst/>
          </a:prstGeom>
          <a:effectLst>
            <a:outerShdw blurRad="63500" sx="102000" sy="102000" algn="ctr" rotWithShape="0">
              <a:prstClr val="black">
                <a:alpha val="40000"/>
              </a:prstClr>
            </a:outerShdw>
          </a:effectLst>
        </p:spPr>
      </p:pic>
      <p:pic>
        <p:nvPicPr>
          <p:cNvPr id="8" name="Online Media 7" title="A global food crisis may be less than a decade away | Sara Menker">
            <a:hlinkClick r:id="" action="ppaction://media"/>
            <a:extLst>
              <a:ext uri="{FF2B5EF4-FFF2-40B4-BE49-F238E27FC236}">
                <a16:creationId xmlns:a16="http://schemas.microsoft.com/office/drawing/2014/main" id="{33213A22-77C8-1382-C941-A3384A742796}"/>
              </a:ext>
            </a:extLst>
          </p:cNvPr>
          <p:cNvPicPr>
            <a:picLocks noRot="1" noChangeAspect="1"/>
          </p:cNvPicPr>
          <p:nvPr>
            <a:videoFile r:link="rId1"/>
          </p:nvPr>
        </p:nvPicPr>
        <p:blipFill>
          <a:blip r:embed="rId5"/>
          <a:stretch>
            <a:fillRect/>
          </a:stretch>
        </p:blipFill>
        <p:spPr>
          <a:xfrm>
            <a:off x="6400800" y="2060704"/>
            <a:ext cx="4901609" cy="2631907"/>
          </a:xfrm>
          <a:prstGeom prst="rect">
            <a:avLst/>
          </a:prstGeom>
        </p:spPr>
      </p:pic>
      <p:sp>
        <p:nvSpPr>
          <p:cNvPr id="6" name="Rectangle: Rounded Corners 5">
            <a:hlinkClick r:id="rId6"/>
            <a:extLst>
              <a:ext uri="{FF2B5EF4-FFF2-40B4-BE49-F238E27FC236}">
                <a16:creationId xmlns:a16="http://schemas.microsoft.com/office/drawing/2014/main" id="{2CA62F63-6AE3-00FD-E031-C44F35CADE0F}"/>
              </a:ext>
            </a:extLst>
          </p:cNvPr>
          <p:cNvSpPr/>
          <p:nvPr/>
        </p:nvSpPr>
        <p:spPr>
          <a:xfrm>
            <a:off x="10001692" y="4534862"/>
            <a:ext cx="1573619" cy="829339"/>
          </a:xfrm>
          <a:prstGeom prst="roundRect">
            <a:avLst/>
          </a:prstGeom>
          <a:solidFill>
            <a:srgbClr val="653795"/>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4046B9EB-87A2-B623-C5D0-8390D2C65A5D}"/>
              </a:ext>
            </a:extLst>
          </p:cNvPr>
          <p:cNvSpPr txBox="1"/>
          <p:nvPr/>
        </p:nvSpPr>
        <p:spPr>
          <a:xfrm>
            <a:off x="10164779" y="4718698"/>
            <a:ext cx="1247444" cy="461665"/>
          </a:xfrm>
          <a:prstGeom prst="rect">
            <a:avLst/>
          </a:prstGeom>
          <a:noFill/>
        </p:spPr>
        <p:txBody>
          <a:bodyPr wrap="square" rtlCol="0">
            <a:spAutoFit/>
          </a:bodyPr>
          <a:lstStyle/>
          <a:p>
            <a:r>
              <a:rPr lang="en-GB" sz="2400" b="1" dirty="0">
                <a:solidFill>
                  <a:schemeClr val="bg1"/>
                </a:solidFill>
                <a:latin typeface="Calibri" panose="020F0502020204030204" pitchFamily="34" charset="0"/>
                <a:cs typeface="Calibri" panose="020F0502020204030204" pitchFamily="34" charset="0"/>
              </a:rPr>
              <a:t>WATCH</a:t>
            </a:r>
          </a:p>
        </p:txBody>
      </p:sp>
    </p:spTree>
    <p:extLst>
      <p:ext uri="{BB962C8B-B14F-4D97-AF65-F5344CB8AC3E}">
        <p14:creationId xmlns:p14="http://schemas.microsoft.com/office/powerpoint/2010/main" val="22897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CAEE87A-F122-B8FC-DDE9-992384940138}"/>
              </a:ext>
            </a:extLst>
          </p:cNvPr>
          <p:cNvSpPr txBox="1"/>
          <p:nvPr/>
        </p:nvSpPr>
        <p:spPr>
          <a:xfrm>
            <a:off x="502489" y="279686"/>
            <a:ext cx="11469772" cy="584775"/>
          </a:xfrm>
          <a:prstGeom prst="rect">
            <a:avLst/>
          </a:prstGeom>
          <a:noFill/>
        </p:spPr>
        <p:txBody>
          <a:bodyPr wrap="square">
            <a:spAutoFit/>
          </a:bodyPr>
          <a:lstStyle/>
          <a:p>
            <a:r>
              <a:rPr lang="en-GB" sz="3200" b="1" dirty="0">
                <a:solidFill>
                  <a:srgbClr val="653795"/>
                </a:solidFill>
                <a:latin typeface="Calibri" panose="020F0502020204030204" pitchFamily="34" charset="0"/>
                <a:cs typeface="Calibri" panose="020F0502020204030204" pitchFamily="34" charset="0"/>
              </a:rPr>
              <a:t>ACTIVITY…Option 1: Inspire &amp; Create – AI Changemakers Poster</a:t>
            </a:r>
          </a:p>
        </p:txBody>
      </p:sp>
      <p:sp>
        <p:nvSpPr>
          <p:cNvPr id="9" name="TextBox 8">
            <a:extLst>
              <a:ext uri="{FF2B5EF4-FFF2-40B4-BE49-F238E27FC236}">
                <a16:creationId xmlns:a16="http://schemas.microsoft.com/office/drawing/2014/main" id="{725C4D41-A407-02A4-A104-DBBB31BFEE4A}"/>
              </a:ext>
            </a:extLst>
          </p:cNvPr>
          <p:cNvSpPr txBox="1"/>
          <p:nvPr/>
        </p:nvSpPr>
        <p:spPr>
          <a:xfrm>
            <a:off x="425852" y="1748295"/>
            <a:ext cx="8664985" cy="1200329"/>
          </a:xfrm>
          <a:prstGeom prst="rect">
            <a:avLst/>
          </a:prstGeom>
          <a:noFill/>
        </p:spPr>
        <p:txBody>
          <a:bodyPr wrap="square">
            <a:spAutoFit/>
          </a:bodyPr>
          <a:lstStyle/>
          <a:p>
            <a:r>
              <a:rPr lang="en-GB" sz="2400" b="1" dirty="0">
                <a:solidFill>
                  <a:srgbClr val="ED8623"/>
                </a:solidFill>
                <a:latin typeface="Calibri" panose="020F0502020204030204" pitchFamily="34" charset="0"/>
                <a:cs typeface="Calibri" panose="020F0502020204030204" pitchFamily="34" charset="0"/>
              </a:rPr>
              <a:t>Objective of the activity is;</a:t>
            </a:r>
          </a:p>
          <a:p>
            <a:r>
              <a:rPr lang="en-GB" sz="2400" dirty="0">
                <a:solidFill>
                  <a:srgbClr val="ED8623"/>
                </a:solidFill>
                <a:latin typeface="Calibri" panose="020F0502020204030204" pitchFamily="34" charset="0"/>
                <a:cs typeface="Calibri" panose="020F0502020204030204" pitchFamily="34" charset="0"/>
              </a:rPr>
              <a:t>To explore the work of women using AI for social good and reflect on how learners could apply similar thinking in their own lives.</a:t>
            </a:r>
          </a:p>
        </p:txBody>
      </p:sp>
      <p:sp>
        <p:nvSpPr>
          <p:cNvPr id="10" name="TextBox 9">
            <a:extLst>
              <a:ext uri="{FF2B5EF4-FFF2-40B4-BE49-F238E27FC236}">
                <a16:creationId xmlns:a16="http://schemas.microsoft.com/office/drawing/2014/main" id="{44DF45E3-8397-8C52-F9E0-69ACB71E85FB}"/>
              </a:ext>
            </a:extLst>
          </p:cNvPr>
          <p:cNvSpPr txBox="1"/>
          <p:nvPr/>
        </p:nvSpPr>
        <p:spPr>
          <a:xfrm>
            <a:off x="425852" y="3340015"/>
            <a:ext cx="11340296" cy="3046988"/>
          </a:xfrm>
          <a:prstGeom prst="rect">
            <a:avLst/>
          </a:prstGeom>
          <a:solidFill>
            <a:srgbClr val="653795"/>
          </a:solidFill>
          <a:ln>
            <a:solidFill>
              <a:srgbClr val="653795"/>
            </a:solidFill>
          </a:ln>
        </p:spPr>
        <p:txBody>
          <a:bodyPr wrap="square">
            <a:spAutoFit/>
          </a:bodyPr>
          <a:lstStyle/>
          <a:p>
            <a:r>
              <a:rPr lang="en-GB" sz="2400" dirty="0">
                <a:solidFill>
                  <a:schemeClr val="bg1"/>
                </a:solidFill>
                <a:latin typeface="Calibri" panose="020F0502020204030204" pitchFamily="34" charset="0"/>
                <a:cs typeface="Calibri" panose="020F0502020204030204" pitchFamily="34" charset="0"/>
              </a:rPr>
              <a:t>1. Choose one woman featured in the slides (Joy, Fei-Fei, Abeba, or Sara), or research another inspiring woman working with AI.</a:t>
            </a:r>
          </a:p>
          <a:p>
            <a:r>
              <a:rPr lang="en-GB" sz="2400" dirty="0">
                <a:solidFill>
                  <a:schemeClr val="bg1"/>
                </a:solidFill>
                <a:latin typeface="Calibri" panose="020F0502020204030204" pitchFamily="34" charset="0"/>
                <a:cs typeface="Calibri" panose="020F0502020204030204" pitchFamily="34" charset="0"/>
              </a:rPr>
              <a:t>2. In pairs or small groups, design a simple “AI Changemaker Poster” (can be digital or on paper) that includes:</a:t>
            </a:r>
          </a:p>
          <a:p>
            <a:r>
              <a:rPr lang="en-GB" sz="2400" dirty="0">
                <a:solidFill>
                  <a:schemeClr val="bg1"/>
                </a:solidFill>
                <a:latin typeface="Calibri" panose="020F0502020204030204" pitchFamily="34" charset="0"/>
                <a:cs typeface="Calibri" panose="020F0502020204030204" pitchFamily="34" charset="0"/>
              </a:rPr>
              <a:t>Her name and role</a:t>
            </a:r>
          </a:p>
          <a:p>
            <a:r>
              <a:rPr lang="en-GB" sz="2400" dirty="0">
                <a:solidFill>
                  <a:schemeClr val="bg1"/>
                </a:solidFill>
                <a:latin typeface="Calibri" panose="020F0502020204030204" pitchFamily="34" charset="0"/>
                <a:cs typeface="Calibri" panose="020F0502020204030204" pitchFamily="34" charset="0"/>
              </a:rPr>
              <a:t>The problem she’s solving with AI</a:t>
            </a:r>
          </a:p>
          <a:p>
            <a:r>
              <a:rPr lang="en-GB" sz="2400" dirty="0">
                <a:solidFill>
                  <a:schemeClr val="bg1"/>
                </a:solidFill>
                <a:latin typeface="Calibri" panose="020F0502020204030204" pitchFamily="34" charset="0"/>
                <a:cs typeface="Calibri" panose="020F0502020204030204" pitchFamily="34" charset="0"/>
              </a:rPr>
              <a:t>Why her work is inspiring</a:t>
            </a:r>
          </a:p>
          <a:p>
            <a:r>
              <a:rPr lang="en-GB" sz="2400" dirty="0">
                <a:solidFill>
                  <a:schemeClr val="bg1"/>
                </a:solidFill>
                <a:latin typeface="Calibri" panose="020F0502020204030204" pitchFamily="34" charset="0"/>
                <a:cs typeface="Calibri" panose="020F0502020204030204" pitchFamily="34" charset="0"/>
              </a:rPr>
              <a:t>One idea for how you would use AI for good if you had the chance</a:t>
            </a:r>
            <a:endParaRPr lang="en-GB" sz="2400" i="1" dirty="0">
              <a:solidFill>
                <a:schemeClr val="bg1"/>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32359CC1-6172-75A9-28D9-C57E34F5C04D}"/>
              </a:ext>
            </a:extLst>
          </p:cNvPr>
          <p:cNvPicPr>
            <a:picLocks noChangeAspect="1"/>
          </p:cNvPicPr>
          <p:nvPr/>
        </p:nvPicPr>
        <p:blipFill>
          <a:blip r:embed="rId3"/>
          <a:stretch>
            <a:fillRect/>
          </a:stretch>
        </p:blipFill>
        <p:spPr>
          <a:xfrm>
            <a:off x="8537944" y="986234"/>
            <a:ext cx="2626243" cy="2626243"/>
          </a:xfrm>
          <a:prstGeom prst="rect">
            <a:avLst/>
          </a:prstGeom>
        </p:spPr>
      </p:pic>
    </p:spTree>
    <p:extLst>
      <p:ext uri="{BB962C8B-B14F-4D97-AF65-F5344CB8AC3E}">
        <p14:creationId xmlns:p14="http://schemas.microsoft.com/office/powerpoint/2010/main" val="23199713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37E449-AC7F-5401-C795-A9008F0505BC}"/>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F9965261-C29E-5FFD-9AD7-883F3E868E95}"/>
              </a:ext>
            </a:extLst>
          </p:cNvPr>
          <p:cNvSpPr txBox="1"/>
          <p:nvPr/>
        </p:nvSpPr>
        <p:spPr>
          <a:xfrm>
            <a:off x="502489" y="279686"/>
            <a:ext cx="11469772" cy="584775"/>
          </a:xfrm>
          <a:prstGeom prst="rect">
            <a:avLst/>
          </a:prstGeom>
          <a:noFill/>
        </p:spPr>
        <p:txBody>
          <a:bodyPr wrap="square">
            <a:spAutoFit/>
          </a:bodyPr>
          <a:lstStyle/>
          <a:p>
            <a:r>
              <a:rPr lang="en-GB" sz="3200" b="1" dirty="0">
                <a:solidFill>
                  <a:srgbClr val="653795"/>
                </a:solidFill>
                <a:latin typeface="Calibri" panose="020F0502020204030204" pitchFamily="34" charset="0"/>
                <a:cs typeface="Calibri" panose="020F0502020204030204" pitchFamily="34" charset="0"/>
              </a:rPr>
              <a:t>ACTIVITY…Option 2: Pitch Your AI for Good Idea</a:t>
            </a:r>
          </a:p>
        </p:txBody>
      </p:sp>
      <p:sp>
        <p:nvSpPr>
          <p:cNvPr id="9" name="TextBox 8">
            <a:extLst>
              <a:ext uri="{FF2B5EF4-FFF2-40B4-BE49-F238E27FC236}">
                <a16:creationId xmlns:a16="http://schemas.microsoft.com/office/drawing/2014/main" id="{F51EEABF-5492-5424-EDEE-BFED096FA50A}"/>
              </a:ext>
            </a:extLst>
          </p:cNvPr>
          <p:cNvSpPr txBox="1"/>
          <p:nvPr/>
        </p:nvSpPr>
        <p:spPr>
          <a:xfrm>
            <a:off x="425852" y="1045147"/>
            <a:ext cx="8664985" cy="1200329"/>
          </a:xfrm>
          <a:prstGeom prst="rect">
            <a:avLst/>
          </a:prstGeom>
          <a:noFill/>
        </p:spPr>
        <p:txBody>
          <a:bodyPr wrap="square">
            <a:spAutoFit/>
          </a:bodyPr>
          <a:lstStyle/>
          <a:p>
            <a:r>
              <a:rPr lang="en-GB" sz="2400" b="1" dirty="0">
                <a:solidFill>
                  <a:srgbClr val="ED8623"/>
                </a:solidFill>
                <a:latin typeface="Calibri" panose="020F0502020204030204" pitchFamily="34" charset="0"/>
                <a:cs typeface="Calibri" panose="020F0502020204030204" pitchFamily="34" charset="0"/>
              </a:rPr>
              <a:t>Objective of the activity is;</a:t>
            </a:r>
          </a:p>
          <a:p>
            <a:r>
              <a:rPr lang="en-GB" sz="2400" dirty="0">
                <a:solidFill>
                  <a:srgbClr val="ED8623"/>
                </a:solidFill>
                <a:latin typeface="Calibri" panose="020F0502020204030204" pitchFamily="34" charset="0"/>
                <a:cs typeface="Calibri" panose="020F0502020204030204" pitchFamily="34" charset="0"/>
              </a:rPr>
              <a:t>To help learners see themselves as potential creators, not just consumers, of AI technologies that help people and communities.</a:t>
            </a:r>
          </a:p>
        </p:txBody>
      </p:sp>
      <p:sp>
        <p:nvSpPr>
          <p:cNvPr id="10" name="TextBox 9">
            <a:extLst>
              <a:ext uri="{FF2B5EF4-FFF2-40B4-BE49-F238E27FC236}">
                <a16:creationId xmlns:a16="http://schemas.microsoft.com/office/drawing/2014/main" id="{46BD4007-23E7-21F0-8C3D-162AAB3C1D01}"/>
              </a:ext>
            </a:extLst>
          </p:cNvPr>
          <p:cNvSpPr txBox="1"/>
          <p:nvPr/>
        </p:nvSpPr>
        <p:spPr>
          <a:xfrm>
            <a:off x="502489" y="2426162"/>
            <a:ext cx="11340296" cy="4154984"/>
          </a:xfrm>
          <a:prstGeom prst="rect">
            <a:avLst/>
          </a:prstGeom>
          <a:solidFill>
            <a:srgbClr val="653795"/>
          </a:solidFill>
          <a:ln>
            <a:solidFill>
              <a:srgbClr val="653795"/>
            </a:solidFill>
          </a:ln>
        </p:spPr>
        <p:txBody>
          <a:bodyPr wrap="square">
            <a:spAutoFit/>
          </a:bodyPr>
          <a:lstStyle/>
          <a:p>
            <a:r>
              <a:rPr lang="en-GB" sz="2400" dirty="0">
                <a:solidFill>
                  <a:schemeClr val="bg1"/>
                </a:solidFill>
                <a:latin typeface="Calibri" panose="020F0502020204030204" pitchFamily="34" charset="0"/>
                <a:cs typeface="Calibri" panose="020F0502020204030204" pitchFamily="34" charset="0"/>
              </a:rPr>
              <a:t>1. Learners form small teams (2–4 people).Each team brainstorms a problem they care about – this could relate to the environment, education, wellbeing, or equality.</a:t>
            </a:r>
          </a:p>
          <a:p>
            <a:r>
              <a:rPr lang="en-GB" sz="2400" dirty="0">
                <a:solidFill>
                  <a:schemeClr val="bg1"/>
                </a:solidFill>
                <a:latin typeface="Calibri" panose="020F0502020204030204" pitchFamily="34" charset="0"/>
                <a:cs typeface="Calibri" panose="020F0502020204030204" pitchFamily="34" charset="0"/>
              </a:rPr>
              <a:t>2. They come up with an idea for an AI-powered solution to that problem. Prompt questions:</a:t>
            </a:r>
          </a:p>
          <a:p>
            <a:r>
              <a:rPr lang="en-GB" sz="2000" i="1" dirty="0">
                <a:solidFill>
                  <a:schemeClr val="bg1"/>
                </a:solidFill>
                <a:latin typeface="Calibri" panose="020F0502020204030204" pitchFamily="34" charset="0"/>
                <a:cs typeface="Calibri" panose="020F0502020204030204" pitchFamily="34" charset="0"/>
              </a:rPr>
              <a:t>Who does it help?</a:t>
            </a:r>
          </a:p>
          <a:p>
            <a:r>
              <a:rPr lang="en-GB" sz="2000" i="1" dirty="0">
                <a:solidFill>
                  <a:schemeClr val="bg1"/>
                </a:solidFill>
                <a:latin typeface="Calibri" panose="020F0502020204030204" pitchFamily="34" charset="0"/>
                <a:cs typeface="Calibri" panose="020F0502020204030204" pitchFamily="34" charset="0"/>
              </a:rPr>
              <a:t>What does the AI do?</a:t>
            </a:r>
          </a:p>
          <a:p>
            <a:r>
              <a:rPr lang="en-GB" sz="2000" i="1" dirty="0">
                <a:solidFill>
                  <a:schemeClr val="bg1"/>
                </a:solidFill>
                <a:latin typeface="Calibri" panose="020F0502020204030204" pitchFamily="34" charset="0"/>
                <a:cs typeface="Calibri" panose="020F0502020204030204" pitchFamily="34" charset="0"/>
              </a:rPr>
              <a:t>How is it different from what exists already?</a:t>
            </a:r>
          </a:p>
          <a:p>
            <a:r>
              <a:rPr lang="en-GB" sz="2400" dirty="0">
                <a:solidFill>
                  <a:schemeClr val="bg1"/>
                </a:solidFill>
                <a:latin typeface="Calibri" panose="020F0502020204030204" pitchFamily="34" charset="0"/>
                <a:cs typeface="Calibri" panose="020F0502020204030204" pitchFamily="34" charset="0"/>
              </a:rPr>
              <a:t>3.Optional- Use a simple canvas/worksheet with sections for:</a:t>
            </a:r>
          </a:p>
          <a:p>
            <a:r>
              <a:rPr lang="en-GB" sz="2000" i="1" dirty="0" err="1">
                <a:solidFill>
                  <a:schemeClr val="bg1"/>
                </a:solidFill>
                <a:latin typeface="Calibri" panose="020F0502020204030204" pitchFamily="34" charset="0"/>
                <a:cs typeface="Calibri" panose="020F0502020204030204" pitchFamily="34" charset="0"/>
              </a:rPr>
              <a:t>ProblemTarget</a:t>
            </a:r>
            <a:r>
              <a:rPr lang="en-GB" sz="2000" i="1" dirty="0">
                <a:solidFill>
                  <a:schemeClr val="bg1"/>
                </a:solidFill>
                <a:latin typeface="Calibri" panose="020F0502020204030204" pitchFamily="34" charset="0"/>
                <a:cs typeface="Calibri" panose="020F0502020204030204" pitchFamily="34" charset="0"/>
              </a:rPr>
              <a:t> group</a:t>
            </a:r>
          </a:p>
          <a:p>
            <a:r>
              <a:rPr lang="en-GB" sz="2000" i="1" dirty="0">
                <a:solidFill>
                  <a:schemeClr val="bg1"/>
                </a:solidFill>
                <a:latin typeface="Calibri" panose="020F0502020204030204" pitchFamily="34" charset="0"/>
                <a:cs typeface="Calibri" panose="020F0502020204030204" pitchFamily="34" charset="0"/>
              </a:rPr>
              <a:t>AI tool/approach</a:t>
            </a:r>
          </a:p>
          <a:p>
            <a:r>
              <a:rPr lang="en-GB" sz="2000" i="1" dirty="0">
                <a:solidFill>
                  <a:schemeClr val="bg1"/>
                </a:solidFill>
                <a:latin typeface="Calibri" panose="020F0502020204030204" pitchFamily="34" charset="0"/>
                <a:cs typeface="Calibri" panose="020F0502020204030204" pitchFamily="34" charset="0"/>
              </a:rPr>
              <a:t>Desired impact</a:t>
            </a:r>
          </a:p>
          <a:p>
            <a:r>
              <a:rPr lang="en-GB" sz="2400" dirty="0">
                <a:solidFill>
                  <a:schemeClr val="bg1"/>
                </a:solidFill>
                <a:latin typeface="Calibri" panose="020F0502020204030204" pitchFamily="34" charset="0"/>
                <a:cs typeface="Calibri" panose="020F0502020204030204" pitchFamily="34" charset="0"/>
              </a:rPr>
              <a:t>4.Teams pitch their ideas in 2–3 minutes. (Can be verbal, sketched, or visual if online.)</a:t>
            </a:r>
            <a:endParaRPr lang="en-GB" sz="2000" i="1" dirty="0">
              <a:solidFill>
                <a:schemeClr val="bg1"/>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1E0D6124-42D2-3A99-9EC8-2F0D381EFF1F}"/>
              </a:ext>
            </a:extLst>
          </p:cNvPr>
          <p:cNvPicPr>
            <a:picLocks noChangeAspect="1"/>
          </p:cNvPicPr>
          <p:nvPr/>
        </p:nvPicPr>
        <p:blipFill>
          <a:blip r:embed="rId3"/>
          <a:stretch>
            <a:fillRect/>
          </a:stretch>
        </p:blipFill>
        <p:spPr>
          <a:xfrm>
            <a:off x="8851985" y="-148856"/>
            <a:ext cx="3340015" cy="3340015"/>
          </a:xfrm>
          <a:prstGeom prst="rect">
            <a:avLst/>
          </a:prstGeom>
        </p:spPr>
      </p:pic>
    </p:spTree>
    <p:extLst>
      <p:ext uri="{BB962C8B-B14F-4D97-AF65-F5344CB8AC3E}">
        <p14:creationId xmlns:p14="http://schemas.microsoft.com/office/powerpoint/2010/main" val="23295555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B6A98-2D0C-B351-9BC0-EDCE48823B76}"/>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DF018828-E0FE-6C99-30D3-53E1314A7FC7}"/>
              </a:ext>
            </a:extLst>
          </p:cNvPr>
          <p:cNvSpPr>
            <a:spLocks noGrp="1"/>
          </p:cNvSpPr>
          <p:nvPr>
            <p:ph type="body" sz="quarter" idx="16"/>
          </p:nvPr>
        </p:nvSpPr>
        <p:spPr>
          <a:xfrm>
            <a:off x="1619810" y="2472714"/>
            <a:ext cx="4254216" cy="3066422"/>
          </a:xfrm>
        </p:spPr>
        <p:txBody>
          <a:bodyPr>
            <a:normAutofit/>
          </a:bodyPr>
          <a:lstStyle/>
          <a:p>
            <a:r>
              <a:rPr lang="en-GB" dirty="0">
                <a:latin typeface="Calibri" panose="020F0502020204030204" pitchFamily="34" charset="0"/>
                <a:cs typeface="Calibri" panose="020F0502020204030204" pitchFamily="34" charset="0"/>
              </a:rPr>
              <a:t>Key Terms</a:t>
            </a:r>
          </a:p>
        </p:txBody>
      </p:sp>
      <p:sp>
        <p:nvSpPr>
          <p:cNvPr id="5" name="Text Placeholder 4">
            <a:extLst>
              <a:ext uri="{FF2B5EF4-FFF2-40B4-BE49-F238E27FC236}">
                <a16:creationId xmlns:a16="http://schemas.microsoft.com/office/drawing/2014/main" id="{3947F8F5-951A-D848-1931-4829CE1A6E6E}"/>
              </a:ext>
            </a:extLst>
          </p:cNvPr>
          <p:cNvSpPr>
            <a:spLocks noGrp="1"/>
          </p:cNvSpPr>
          <p:nvPr>
            <p:ph type="body" sz="quarter" idx="17"/>
          </p:nvPr>
        </p:nvSpPr>
        <p:spPr/>
        <p:txBody>
          <a:bodyPr/>
          <a:lstStyle/>
          <a:p>
            <a:r>
              <a:rPr lang="en-US" dirty="0">
                <a:latin typeface="Calibri" panose="020F0502020204030204" pitchFamily="34" charset="0"/>
                <a:cs typeface="Calibri" panose="020F0502020204030204" pitchFamily="34" charset="0"/>
              </a:rPr>
              <a:t>06</a:t>
            </a:r>
          </a:p>
        </p:txBody>
      </p:sp>
      <p:pic>
        <p:nvPicPr>
          <p:cNvPr id="8" name="Picture Placeholder 7">
            <a:extLst>
              <a:ext uri="{FF2B5EF4-FFF2-40B4-BE49-F238E27FC236}">
                <a16:creationId xmlns:a16="http://schemas.microsoft.com/office/drawing/2014/main" id="{BEA297BF-47FE-2F56-8DC6-2964F497BEDB}"/>
              </a:ext>
            </a:extLst>
          </p:cNvPr>
          <p:cNvPicPr>
            <a:picLocks noGrp="1" noChangeAspect="1"/>
          </p:cNvPicPr>
          <p:nvPr>
            <p:ph type="pic" sz="quarter" idx="19"/>
          </p:nvPr>
        </p:nvPicPr>
        <p:blipFill>
          <a:blip r:embed="rId2"/>
          <a:srcRect l="1992" r="1992"/>
          <a:stretch/>
        </p:blipFill>
        <p:spPr>
          <a:xfrm>
            <a:off x="5631688" y="1795230"/>
            <a:ext cx="6560312" cy="4556399"/>
          </a:xfrm>
        </p:spPr>
      </p:pic>
      <p:pic>
        <p:nvPicPr>
          <p:cNvPr id="9" name="Picture 8">
            <a:extLst>
              <a:ext uri="{FF2B5EF4-FFF2-40B4-BE49-F238E27FC236}">
                <a16:creationId xmlns:a16="http://schemas.microsoft.com/office/drawing/2014/main" id="{0AB657FB-502D-8C55-BADA-68BB01D0D1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4201859">
            <a:off x="9081912" y="284029"/>
            <a:ext cx="5127676" cy="4367161"/>
          </a:xfrm>
          <a:prstGeom prst="rect">
            <a:avLst/>
          </a:prstGeom>
        </p:spPr>
      </p:pic>
    </p:spTree>
    <p:extLst>
      <p:ext uri="{BB962C8B-B14F-4D97-AF65-F5344CB8AC3E}">
        <p14:creationId xmlns:p14="http://schemas.microsoft.com/office/powerpoint/2010/main" val="38369095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E463EEE-1CB0-A75C-AFBE-972B0D5C1188}"/>
              </a:ext>
            </a:extLst>
          </p:cNvPr>
          <p:cNvSpPr>
            <a:spLocks noGrp="1"/>
          </p:cNvSpPr>
          <p:nvPr>
            <p:ph type="body" sz="quarter" idx="16"/>
          </p:nvPr>
        </p:nvSpPr>
        <p:spPr>
          <a:xfrm>
            <a:off x="1619810" y="2472714"/>
            <a:ext cx="4254216" cy="3066422"/>
          </a:xfrm>
        </p:spPr>
        <p:txBody>
          <a:bodyPr>
            <a:normAutofit/>
          </a:bodyPr>
          <a:lstStyle/>
          <a:p>
            <a:r>
              <a:rPr lang="en-GB" dirty="0">
                <a:latin typeface="Calibri" panose="020F0502020204030204" pitchFamily="34" charset="0"/>
                <a:cs typeface="Calibri" panose="020F0502020204030204" pitchFamily="34" charset="0"/>
              </a:rPr>
              <a:t>What’s Beyond AI’s negative reputation</a:t>
            </a:r>
          </a:p>
        </p:txBody>
      </p:sp>
      <p:sp>
        <p:nvSpPr>
          <p:cNvPr id="5" name="Text Placeholder 4">
            <a:extLst>
              <a:ext uri="{FF2B5EF4-FFF2-40B4-BE49-F238E27FC236}">
                <a16:creationId xmlns:a16="http://schemas.microsoft.com/office/drawing/2014/main" id="{C0213063-37DD-7492-8E76-EF58F5D0EFC9}"/>
              </a:ext>
            </a:extLst>
          </p:cNvPr>
          <p:cNvSpPr>
            <a:spLocks noGrp="1"/>
          </p:cNvSpPr>
          <p:nvPr>
            <p:ph type="body" sz="quarter" idx="17"/>
          </p:nvPr>
        </p:nvSpPr>
        <p:spPr/>
        <p:txBody>
          <a:bodyPr/>
          <a:lstStyle/>
          <a:p>
            <a:r>
              <a:rPr lang="en-US" dirty="0">
                <a:latin typeface="Calibri" panose="020F0502020204030204" pitchFamily="34" charset="0"/>
                <a:cs typeface="Calibri" panose="020F0502020204030204" pitchFamily="34" charset="0"/>
              </a:rPr>
              <a:t>01</a:t>
            </a:r>
          </a:p>
        </p:txBody>
      </p:sp>
      <p:pic>
        <p:nvPicPr>
          <p:cNvPr id="8" name="Picture Placeholder 7">
            <a:extLst>
              <a:ext uri="{FF2B5EF4-FFF2-40B4-BE49-F238E27FC236}">
                <a16:creationId xmlns:a16="http://schemas.microsoft.com/office/drawing/2014/main" id="{5502EA7B-C689-0887-C60D-B8C720C0ABBA}"/>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l="1950" r="1950"/>
          <a:stretch>
            <a:fillRect/>
          </a:stretch>
        </p:blipFill>
        <p:spPr/>
      </p:pic>
      <p:pic>
        <p:nvPicPr>
          <p:cNvPr id="9" name="Picture 8">
            <a:extLst>
              <a:ext uri="{FF2B5EF4-FFF2-40B4-BE49-F238E27FC236}">
                <a16:creationId xmlns:a16="http://schemas.microsoft.com/office/drawing/2014/main" id="{376D273E-E276-A544-F578-8D1947945B0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4201859">
            <a:off x="9081912" y="284029"/>
            <a:ext cx="5127676" cy="4367161"/>
          </a:xfrm>
          <a:prstGeom prst="rect">
            <a:avLst/>
          </a:prstGeom>
        </p:spPr>
      </p:pic>
    </p:spTree>
    <p:extLst>
      <p:ext uri="{BB962C8B-B14F-4D97-AF65-F5344CB8AC3E}">
        <p14:creationId xmlns:p14="http://schemas.microsoft.com/office/powerpoint/2010/main" val="32735889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67AD49-8FB4-E90C-EB08-B656DC4AC486}"/>
              </a:ext>
            </a:extLst>
          </p:cNvPr>
          <p:cNvSpPr>
            <a:spLocks noGrp="1"/>
          </p:cNvSpPr>
          <p:nvPr>
            <p:ph type="body" idx="1"/>
          </p:nvPr>
        </p:nvSpPr>
        <p:spPr>
          <a:xfrm>
            <a:off x="341181" y="904902"/>
            <a:ext cx="11158765" cy="6303971"/>
          </a:xfrm>
        </p:spPr>
        <p:txBody>
          <a:bodyPr/>
          <a:lstStyle/>
          <a:p>
            <a:pPr marL="228600" indent="0"/>
            <a:r>
              <a:rPr lang="en-GB" sz="1800" b="1" dirty="0"/>
              <a:t>AI (Artificial Intelligence)-</a:t>
            </a:r>
            <a:r>
              <a:rPr lang="en-GB" sz="1800" dirty="0"/>
              <a:t>Technology that allows machines to mimic human thinking and decision-making.</a:t>
            </a:r>
          </a:p>
          <a:p>
            <a:pPr marL="228600" indent="0"/>
            <a:r>
              <a:rPr lang="en-GB" sz="1800" b="1" dirty="0"/>
              <a:t>Sustainability- </a:t>
            </a:r>
            <a:r>
              <a:rPr lang="en-GB" sz="1800" dirty="0"/>
              <a:t> Using resources in a way that protects the planet for future generations.</a:t>
            </a:r>
          </a:p>
          <a:p>
            <a:pPr marL="228600" indent="0"/>
            <a:r>
              <a:rPr lang="en-GB" sz="1800" b="1" dirty="0"/>
              <a:t>Climate Modelling- </a:t>
            </a:r>
            <a:r>
              <a:rPr lang="en-GB" sz="1800" dirty="0"/>
              <a:t>Using data and AI to predict future weather patterns and environmental changes.</a:t>
            </a:r>
          </a:p>
          <a:p>
            <a:pPr marL="228600" indent="0"/>
            <a:r>
              <a:rPr lang="en-GB" sz="1800" b="1" dirty="0"/>
              <a:t>Wildlife Conservation- </a:t>
            </a:r>
            <a:r>
              <a:rPr lang="en-GB" sz="1800" dirty="0"/>
              <a:t>Protecting animals and nature – often supported by AI tools to track species and monitor habitats.</a:t>
            </a:r>
          </a:p>
          <a:p>
            <a:pPr marL="228600" indent="0"/>
            <a:r>
              <a:rPr lang="en-GB" sz="1800" b="1" dirty="0"/>
              <a:t>Waste Management- </a:t>
            </a:r>
            <a:r>
              <a:rPr lang="en-GB" sz="1800" dirty="0"/>
              <a:t>Handling rubbish and recycling. AI helps sort waste and reduce pollution.</a:t>
            </a:r>
          </a:p>
          <a:p>
            <a:pPr marL="228600" indent="0"/>
            <a:r>
              <a:rPr lang="en-GB" sz="1800" b="1" dirty="0"/>
              <a:t>Internet of Medical Things (IoMT)- </a:t>
            </a:r>
            <a:r>
              <a:rPr lang="en-GB" sz="1800" dirty="0"/>
              <a:t>Smart health devices (like watches or sensors) that collect data to support better healthcare.</a:t>
            </a:r>
          </a:p>
          <a:p>
            <a:pPr marL="228600" indent="0"/>
            <a:r>
              <a:rPr lang="en-GB" sz="1800" b="1" dirty="0"/>
              <a:t>Early Detection- </a:t>
            </a:r>
            <a:r>
              <a:rPr lang="en-GB" sz="1800" dirty="0"/>
              <a:t>Finding signs of illness early, often using AI to scan images or track health data.</a:t>
            </a:r>
          </a:p>
          <a:p>
            <a:pPr marL="228600" indent="0"/>
            <a:r>
              <a:rPr lang="en-GB" sz="1800" b="1" dirty="0"/>
              <a:t>Mental Health Chatbot- </a:t>
            </a:r>
            <a:r>
              <a:rPr lang="en-GB" sz="1800" dirty="0"/>
              <a:t>AI tools that offer support or coping strategies for emotional wellbeing.</a:t>
            </a:r>
          </a:p>
          <a:p>
            <a:pPr marL="228600" indent="0"/>
            <a:r>
              <a:rPr lang="en-GB" sz="1800" b="1" dirty="0"/>
              <a:t>Inclusion</a:t>
            </a:r>
            <a:r>
              <a:rPr lang="en-GB" sz="1800" dirty="0"/>
              <a:t>- Making sure everyone has access, no matter their background, ability, or language.</a:t>
            </a:r>
          </a:p>
          <a:p>
            <a:pPr marL="228600" indent="0"/>
            <a:r>
              <a:rPr lang="en-GB" sz="1800" b="1" dirty="0"/>
              <a:t>Accessibility-</a:t>
            </a:r>
            <a:r>
              <a:rPr lang="en-GB" sz="1800" dirty="0"/>
              <a:t> Designing technology that works for people with disabilities or learning differences.</a:t>
            </a:r>
          </a:p>
          <a:p>
            <a:pPr marL="228600" indent="0"/>
            <a:r>
              <a:rPr lang="en-GB" sz="1800" b="1" dirty="0"/>
              <a:t>Voice Assistant- </a:t>
            </a:r>
            <a:r>
              <a:rPr lang="en-GB" sz="1800" dirty="0"/>
              <a:t>An AI tool like Alexa or Siri that responds to spoken commands.</a:t>
            </a:r>
          </a:p>
          <a:p>
            <a:pPr marL="228600" indent="0"/>
            <a:r>
              <a:rPr lang="en-GB" sz="1800" b="1" dirty="0"/>
              <a:t>Ethical AI- </a:t>
            </a:r>
            <a:r>
              <a:rPr lang="en-GB" sz="1800" dirty="0"/>
              <a:t>AI that is fair, inclusive, and used responsibly to avoid harm or bias.</a:t>
            </a:r>
          </a:p>
          <a:p>
            <a:pPr marL="228600" indent="0"/>
            <a:r>
              <a:rPr lang="en-GB" sz="1800" b="1" dirty="0"/>
              <a:t>Changemaker-</a:t>
            </a:r>
            <a:r>
              <a:rPr lang="en-GB" sz="1800" dirty="0"/>
              <a:t> A person who uses ideas and actions (like AI) to make a positive difference in the world.</a:t>
            </a:r>
          </a:p>
        </p:txBody>
      </p:sp>
      <p:sp>
        <p:nvSpPr>
          <p:cNvPr id="3" name="Text Placeholder 2">
            <a:extLst>
              <a:ext uri="{FF2B5EF4-FFF2-40B4-BE49-F238E27FC236}">
                <a16:creationId xmlns:a16="http://schemas.microsoft.com/office/drawing/2014/main" id="{E3FA8770-6D91-D1EB-42AE-189DF650B076}"/>
              </a:ext>
            </a:extLst>
          </p:cNvPr>
          <p:cNvSpPr>
            <a:spLocks noGrp="1"/>
          </p:cNvSpPr>
          <p:nvPr>
            <p:ph type="body" idx="2"/>
          </p:nvPr>
        </p:nvSpPr>
        <p:spPr>
          <a:xfrm>
            <a:off x="341181" y="91750"/>
            <a:ext cx="10614687" cy="803654"/>
          </a:xfrm>
        </p:spPr>
        <p:txBody>
          <a:bodyPr/>
          <a:lstStyle/>
          <a:p>
            <a:r>
              <a:rPr lang="en-GB" dirty="0"/>
              <a:t>Key terms to remember!!</a:t>
            </a:r>
          </a:p>
        </p:txBody>
      </p:sp>
    </p:spTree>
    <p:extLst>
      <p:ext uri="{BB962C8B-B14F-4D97-AF65-F5344CB8AC3E}">
        <p14:creationId xmlns:p14="http://schemas.microsoft.com/office/powerpoint/2010/main" val="29965068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5BAE401-DA00-8AF1-77E7-AA07B9867939}"/>
              </a:ext>
            </a:extLst>
          </p:cNvPr>
          <p:cNvSpPr>
            <a:spLocks noGrp="1"/>
          </p:cNvSpPr>
          <p:nvPr>
            <p:ph type="body" sz="quarter" idx="20"/>
          </p:nvPr>
        </p:nvSpPr>
        <p:spPr>
          <a:xfrm>
            <a:off x="5668004" y="1207683"/>
            <a:ext cx="6063103" cy="3284990"/>
          </a:xfrm>
        </p:spPr>
        <p:txBody>
          <a:bodyPr>
            <a:normAutofit/>
          </a:bodyPr>
          <a:lstStyle/>
          <a:p>
            <a:pPr>
              <a:lnSpc>
                <a:spcPct val="120000"/>
              </a:lnSpc>
            </a:pPr>
            <a:r>
              <a:rPr lang="en-US" b="1" dirty="0"/>
              <a:t>Well Done!!!</a:t>
            </a:r>
          </a:p>
          <a:p>
            <a:pPr>
              <a:lnSpc>
                <a:spcPct val="120000"/>
              </a:lnSpc>
            </a:pPr>
            <a:r>
              <a:rPr lang="en-US" dirty="0"/>
              <a:t>You have just completed Module 5</a:t>
            </a:r>
          </a:p>
        </p:txBody>
      </p:sp>
      <p:sp>
        <p:nvSpPr>
          <p:cNvPr id="4" name="Text Placeholder 3">
            <a:extLst>
              <a:ext uri="{FF2B5EF4-FFF2-40B4-BE49-F238E27FC236}">
                <a16:creationId xmlns:a16="http://schemas.microsoft.com/office/drawing/2014/main" id="{72E32BD9-E6FB-ACD0-68F0-84C4B07DE332}"/>
              </a:ext>
            </a:extLst>
          </p:cNvPr>
          <p:cNvSpPr>
            <a:spLocks noGrp="1"/>
          </p:cNvSpPr>
          <p:nvPr>
            <p:ph type="body" sz="quarter" idx="17"/>
          </p:nvPr>
        </p:nvSpPr>
        <p:spPr/>
        <p:txBody>
          <a:bodyPr/>
          <a:lstStyle/>
          <a:p>
            <a:r>
              <a:rPr lang="en-US" dirty="0"/>
              <a:t>www.</a:t>
            </a:r>
            <a:r>
              <a:rPr lang="en-US" b="1" dirty="0"/>
              <a:t>headstart-AI.</a:t>
            </a:r>
            <a:r>
              <a:rPr lang="en-US" dirty="0"/>
              <a:t>eu</a:t>
            </a:r>
          </a:p>
        </p:txBody>
      </p:sp>
      <p:grpSp>
        <p:nvGrpSpPr>
          <p:cNvPr id="9" name="Graphic 3">
            <a:extLst>
              <a:ext uri="{FF2B5EF4-FFF2-40B4-BE49-F238E27FC236}">
                <a16:creationId xmlns:a16="http://schemas.microsoft.com/office/drawing/2014/main" id="{20D946AD-D3C2-C00D-0D0C-A33A8DDA14E3}"/>
              </a:ext>
            </a:extLst>
          </p:cNvPr>
          <p:cNvGrpSpPr/>
          <p:nvPr/>
        </p:nvGrpSpPr>
        <p:grpSpPr>
          <a:xfrm>
            <a:off x="10460162" y="4708721"/>
            <a:ext cx="429017" cy="429017"/>
            <a:chOff x="1950027" y="2499889"/>
            <a:chExt cx="850463" cy="850463"/>
          </a:xfrm>
        </p:grpSpPr>
        <p:sp>
          <p:nvSpPr>
            <p:cNvPr id="10" name="Freeform 9">
              <a:extLst>
                <a:ext uri="{FF2B5EF4-FFF2-40B4-BE49-F238E27FC236}">
                  <a16:creationId xmlns:a16="http://schemas.microsoft.com/office/drawing/2014/main" id="{AE48A665-C897-B3EC-5CDC-DD331DE3DEDA}"/>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1" name="Graphic 3">
              <a:extLst>
                <a:ext uri="{FF2B5EF4-FFF2-40B4-BE49-F238E27FC236}">
                  <a16:creationId xmlns:a16="http://schemas.microsoft.com/office/drawing/2014/main" id="{52A66A3A-8850-871A-A7E1-F109F7F81F82}"/>
                </a:ext>
              </a:extLst>
            </p:cNvPr>
            <p:cNvGrpSpPr/>
            <p:nvPr/>
          </p:nvGrpSpPr>
          <p:grpSpPr>
            <a:xfrm>
              <a:off x="2107521" y="2657382"/>
              <a:ext cx="535476" cy="535477"/>
              <a:chOff x="2107521" y="2657382"/>
              <a:chExt cx="535476" cy="535477"/>
            </a:xfrm>
            <a:solidFill>
              <a:srgbClr val="FFFFFF"/>
            </a:solidFill>
          </p:grpSpPr>
          <p:sp>
            <p:nvSpPr>
              <p:cNvPr id="12" name="Freeform 11">
                <a:extLst>
                  <a:ext uri="{FF2B5EF4-FFF2-40B4-BE49-F238E27FC236}">
                    <a16:creationId xmlns:a16="http://schemas.microsoft.com/office/drawing/2014/main" id="{03A3E4EE-B450-4CD2-D90D-8ABC72F472DF}"/>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E37F57A4-3D25-91D6-9ECE-58092592212E}"/>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09DCCFE1-0AF6-452E-B2CD-48ECB2AA7064}"/>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15" name="Graphic 3">
            <a:extLst>
              <a:ext uri="{FF2B5EF4-FFF2-40B4-BE49-F238E27FC236}">
                <a16:creationId xmlns:a16="http://schemas.microsoft.com/office/drawing/2014/main" id="{F9112112-8539-84D4-BC26-F59DC1DE36FA}"/>
              </a:ext>
            </a:extLst>
          </p:cNvPr>
          <p:cNvGrpSpPr/>
          <p:nvPr/>
        </p:nvGrpSpPr>
        <p:grpSpPr>
          <a:xfrm>
            <a:off x="9401920" y="4708721"/>
            <a:ext cx="429017" cy="429017"/>
            <a:chOff x="-147782" y="2499889"/>
            <a:chExt cx="850463" cy="850463"/>
          </a:xfrm>
        </p:grpSpPr>
        <p:sp>
          <p:nvSpPr>
            <p:cNvPr id="16" name="Freeform 15">
              <a:extLst>
                <a:ext uri="{FF2B5EF4-FFF2-40B4-BE49-F238E27FC236}">
                  <a16:creationId xmlns:a16="http://schemas.microsoft.com/office/drawing/2014/main" id="{541B49D2-3497-C6D2-ADC7-4BE02FA415AF}"/>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2DC9BBAB-7B60-F398-042B-C99F7808DC97}"/>
                </a:ext>
              </a:extLst>
            </p:cNvPr>
            <p:cNvSpPr/>
            <p:nvPr/>
          </p:nvSpPr>
          <p:spPr>
            <a:xfrm>
              <a:off x="18529" y="2722898"/>
              <a:ext cx="549967" cy="447282"/>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8" name="Graphic 3">
            <a:extLst>
              <a:ext uri="{FF2B5EF4-FFF2-40B4-BE49-F238E27FC236}">
                <a16:creationId xmlns:a16="http://schemas.microsoft.com/office/drawing/2014/main" id="{979205AE-F8E7-3057-0445-E034ED854726}"/>
              </a:ext>
            </a:extLst>
          </p:cNvPr>
          <p:cNvGrpSpPr/>
          <p:nvPr/>
        </p:nvGrpSpPr>
        <p:grpSpPr>
          <a:xfrm>
            <a:off x="10988966" y="4708721"/>
            <a:ext cx="429017" cy="429017"/>
            <a:chOff x="2998302" y="2499889"/>
            <a:chExt cx="850463" cy="850463"/>
          </a:xfrm>
        </p:grpSpPr>
        <p:sp>
          <p:nvSpPr>
            <p:cNvPr id="19" name="Freeform 18">
              <a:extLst>
                <a:ext uri="{FF2B5EF4-FFF2-40B4-BE49-F238E27FC236}">
                  <a16:creationId xmlns:a16="http://schemas.microsoft.com/office/drawing/2014/main" id="{CBF4EA1B-968C-1AA0-56EC-6DDF47F57694}"/>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E837329E-A385-07F4-DF4C-2367587B5AB8}"/>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21" name="Graphic 3">
            <a:extLst>
              <a:ext uri="{FF2B5EF4-FFF2-40B4-BE49-F238E27FC236}">
                <a16:creationId xmlns:a16="http://schemas.microsoft.com/office/drawing/2014/main" id="{40E1872D-16D6-3185-7D2C-733C81D93B3A}"/>
              </a:ext>
            </a:extLst>
          </p:cNvPr>
          <p:cNvGrpSpPr/>
          <p:nvPr/>
        </p:nvGrpSpPr>
        <p:grpSpPr>
          <a:xfrm>
            <a:off x="8873117" y="4708721"/>
            <a:ext cx="429017" cy="429335"/>
            <a:chOff x="-1196056" y="2499889"/>
            <a:chExt cx="850463" cy="851093"/>
          </a:xfrm>
        </p:grpSpPr>
        <p:sp>
          <p:nvSpPr>
            <p:cNvPr id="22" name="Freeform 21">
              <a:extLst>
                <a:ext uri="{FF2B5EF4-FFF2-40B4-BE49-F238E27FC236}">
                  <a16:creationId xmlns:a16="http://schemas.microsoft.com/office/drawing/2014/main" id="{61455916-C4EF-12DA-E664-32AF19A2EE3D}"/>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ED8623"/>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DA7DFFE7-F1E7-6D22-6C4A-670B21E68E5E}"/>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4" name="Freeform 23">
            <a:extLst>
              <a:ext uri="{FF2B5EF4-FFF2-40B4-BE49-F238E27FC236}">
                <a16:creationId xmlns:a16="http://schemas.microsoft.com/office/drawing/2014/main" id="{DA081D2F-2F35-D808-003E-74317623F57C}"/>
              </a:ext>
            </a:extLst>
          </p:cNvPr>
          <p:cNvSpPr/>
          <p:nvPr/>
        </p:nvSpPr>
        <p:spPr>
          <a:xfrm>
            <a:off x="9931042" y="4708721"/>
            <a:ext cx="429017" cy="429017"/>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pic>
        <p:nvPicPr>
          <p:cNvPr id="25" name="Graphic 24" descr="World with solid fill">
            <a:extLst>
              <a:ext uri="{FF2B5EF4-FFF2-40B4-BE49-F238E27FC236}">
                <a16:creationId xmlns:a16="http://schemas.microsoft.com/office/drawing/2014/main" id="{5948FEF6-8A43-B52D-4407-A33A12AE0CF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53814" y="4733863"/>
            <a:ext cx="376188" cy="376188"/>
          </a:xfrm>
          <a:prstGeom prst="rect">
            <a:avLst/>
          </a:prstGeom>
        </p:spPr>
      </p:pic>
      <p:pic>
        <p:nvPicPr>
          <p:cNvPr id="27" name="Picture 26">
            <a:extLst>
              <a:ext uri="{FF2B5EF4-FFF2-40B4-BE49-F238E27FC236}">
                <a16:creationId xmlns:a16="http://schemas.microsoft.com/office/drawing/2014/main" id="{5617A99E-C907-95C1-AA12-F3CA16D21DB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20459725">
            <a:off x="5110733" y="5208550"/>
            <a:ext cx="5127676" cy="4367161"/>
          </a:xfrm>
          <a:prstGeom prst="rect">
            <a:avLst/>
          </a:prstGeom>
        </p:spPr>
      </p:pic>
    </p:spTree>
    <p:extLst>
      <p:ext uri="{BB962C8B-B14F-4D97-AF65-F5344CB8AC3E}">
        <p14:creationId xmlns:p14="http://schemas.microsoft.com/office/powerpoint/2010/main" val="433478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EB74D2-D589-25B7-49FD-FCFA7B2B1720}"/>
              </a:ext>
            </a:extLst>
          </p:cNvPr>
          <p:cNvPicPr>
            <a:picLocks noChangeAspect="1"/>
          </p:cNvPicPr>
          <p:nvPr/>
        </p:nvPicPr>
        <p:blipFill>
          <a:blip r:embed="rId2"/>
          <a:srcRect t="8832" b="9268"/>
          <a:stretch/>
        </p:blipFill>
        <p:spPr>
          <a:xfrm>
            <a:off x="3515088" y="79628"/>
            <a:ext cx="5767807" cy="4723866"/>
          </a:xfrm>
          <a:prstGeom prst="rect">
            <a:avLst/>
          </a:prstGeom>
        </p:spPr>
      </p:pic>
      <p:sp>
        <p:nvSpPr>
          <p:cNvPr id="3" name="Text Placeholder 3">
            <a:extLst>
              <a:ext uri="{FF2B5EF4-FFF2-40B4-BE49-F238E27FC236}">
                <a16:creationId xmlns:a16="http://schemas.microsoft.com/office/drawing/2014/main" id="{54531C8A-51DF-5989-95C4-A01C5199165E}"/>
              </a:ext>
            </a:extLst>
          </p:cNvPr>
          <p:cNvSpPr txBox="1">
            <a:spLocks/>
          </p:cNvSpPr>
          <p:nvPr/>
        </p:nvSpPr>
        <p:spPr>
          <a:xfrm>
            <a:off x="813771" y="5149210"/>
            <a:ext cx="10755843" cy="1235941"/>
          </a:xfrm>
          <a:prstGeom prst="rect">
            <a:avLst/>
          </a:prstGeom>
          <a:solidFill>
            <a:srgbClr val="653795"/>
          </a:solidFill>
          <a:ln>
            <a:solidFill>
              <a:srgbClr val="653795"/>
            </a:solid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sz="2400" b="1" dirty="0">
                <a:solidFill>
                  <a:schemeClr val="bg1"/>
                </a:solidFill>
                <a:latin typeface="Calibri" panose="020F0502020204030204" pitchFamily="34" charset="0"/>
                <a:cs typeface="Calibri" panose="020F0502020204030204" pitchFamily="34" charset="0"/>
              </a:rPr>
              <a:t>When </a:t>
            </a:r>
            <a:r>
              <a:rPr lang="en-GB" sz="2400" b="1" dirty="0">
                <a:solidFill>
                  <a:srgbClr val="ED8623"/>
                </a:solidFill>
                <a:latin typeface="Calibri" panose="020F0502020204030204" pitchFamily="34" charset="0"/>
                <a:cs typeface="Calibri" panose="020F0502020204030204" pitchFamily="34" charset="0"/>
              </a:rPr>
              <a:t>YOU</a:t>
            </a:r>
            <a:r>
              <a:rPr lang="en-GB" sz="2400" b="1" dirty="0">
                <a:solidFill>
                  <a:schemeClr val="bg1"/>
                </a:solidFill>
                <a:latin typeface="Calibri" panose="020F0502020204030204" pitchFamily="34" charset="0"/>
                <a:cs typeface="Calibri" panose="020F0502020204030204" pitchFamily="34" charset="0"/>
              </a:rPr>
              <a:t> think about AI, what have you heard? Is it </a:t>
            </a:r>
            <a:r>
              <a:rPr lang="en-GB" sz="2400" b="1" dirty="0">
                <a:solidFill>
                  <a:srgbClr val="ED8623"/>
                </a:solidFill>
                <a:latin typeface="Calibri" panose="020F0502020204030204" pitchFamily="34" charset="0"/>
                <a:cs typeface="Calibri" panose="020F0502020204030204" pitchFamily="34" charset="0"/>
              </a:rPr>
              <a:t>good? </a:t>
            </a:r>
            <a:r>
              <a:rPr lang="en-GB" sz="2400" b="1" dirty="0">
                <a:solidFill>
                  <a:schemeClr val="bg1"/>
                </a:solidFill>
                <a:latin typeface="Calibri" panose="020F0502020204030204" pitchFamily="34" charset="0"/>
                <a:cs typeface="Calibri" panose="020F0502020204030204" pitchFamily="34" charset="0"/>
              </a:rPr>
              <a:t>Is it </a:t>
            </a:r>
            <a:r>
              <a:rPr lang="en-GB" sz="2400" b="1" dirty="0">
                <a:solidFill>
                  <a:srgbClr val="ED8623"/>
                </a:solidFill>
                <a:latin typeface="Calibri" panose="020F0502020204030204" pitchFamily="34" charset="0"/>
                <a:cs typeface="Calibri" panose="020F0502020204030204" pitchFamily="34" charset="0"/>
              </a:rPr>
              <a:t>bad?</a:t>
            </a:r>
          </a:p>
          <a:p>
            <a:pPr algn="ctr"/>
            <a:r>
              <a:rPr lang="en-GB" sz="2400" b="1" dirty="0">
                <a:solidFill>
                  <a:schemeClr val="bg1"/>
                </a:solidFill>
                <a:latin typeface="Calibri" panose="020F0502020204030204" pitchFamily="34" charset="0"/>
                <a:cs typeface="Calibri" panose="020F0502020204030204" pitchFamily="34" charset="0"/>
              </a:rPr>
              <a:t>Think of </a:t>
            </a:r>
            <a:r>
              <a:rPr lang="en-GB" sz="2400" b="1" dirty="0">
                <a:solidFill>
                  <a:srgbClr val="ED8623"/>
                </a:solidFill>
                <a:latin typeface="Calibri" panose="020F0502020204030204" pitchFamily="34" charset="0"/>
                <a:cs typeface="Calibri" panose="020F0502020204030204" pitchFamily="34" charset="0"/>
              </a:rPr>
              <a:t>examples</a:t>
            </a:r>
            <a:r>
              <a:rPr lang="en-GB" sz="2400" b="1" dirty="0">
                <a:solidFill>
                  <a:schemeClr val="bg1"/>
                </a:solidFill>
                <a:latin typeface="Calibri" panose="020F0502020204030204" pitchFamily="34" charset="0"/>
                <a:cs typeface="Calibri" panose="020F0502020204030204" pitchFamily="34" charset="0"/>
              </a:rPr>
              <a:t> from both sides of the spectrum.</a:t>
            </a:r>
            <a:endParaRPr lang="en-GB" dirty="0">
              <a:solidFill>
                <a:schemeClr val="bg1"/>
              </a:solidFill>
            </a:endParaRPr>
          </a:p>
        </p:txBody>
      </p:sp>
    </p:spTree>
    <p:extLst>
      <p:ext uri="{BB962C8B-B14F-4D97-AF65-F5344CB8AC3E}">
        <p14:creationId xmlns:p14="http://schemas.microsoft.com/office/powerpoint/2010/main" val="11435526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5" name="Online Media 4" title="AI for Diversity and Social Good">
            <a:hlinkClick r:id="" action="ppaction://media"/>
            <a:extLst>
              <a:ext uri="{FF2B5EF4-FFF2-40B4-BE49-F238E27FC236}">
                <a16:creationId xmlns:a16="http://schemas.microsoft.com/office/drawing/2014/main" id="{99B61149-0770-7253-17AB-70EEE67DDBE8}"/>
              </a:ext>
            </a:extLst>
          </p:cNvPr>
          <p:cNvPicPr>
            <a:picLocks noRot="1" noChangeAspect="1"/>
          </p:cNvPicPr>
          <p:nvPr>
            <a:videoFile r:link="rId1"/>
          </p:nvPr>
        </p:nvPicPr>
        <p:blipFill>
          <a:blip r:embed="rId5"/>
          <a:srcRect l="30081" r="29418"/>
          <a:stretch/>
        </p:blipFill>
        <p:spPr>
          <a:xfrm>
            <a:off x="372935" y="515830"/>
            <a:ext cx="3234375" cy="5842000"/>
          </a:xfrm>
          <a:prstGeom prst="rect">
            <a:avLst/>
          </a:prstGeom>
        </p:spPr>
      </p:pic>
      <p:sp>
        <p:nvSpPr>
          <p:cNvPr id="275" name="Google Shape;275;p8"/>
          <p:cNvSpPr txBox="1">
            <a:spLocks noGrp="1"/>
          </p:cNvSpPr>
          <p:nvPr>
            <p:ph type="body" idx="1"/>
          </p:nvPr>
        </p:nvSpPr>
        <p:spPr>
          <a:xfrm>
            <a:off x="8698092" y="1936514"/>
            <a:ext cx="3120973" cy="1049221"/>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0"/>
              </a:spcBef>
              <a:spcAft>
                <a:spcPts val="0"/>
              </a:spcAft>
              <a:buClr>
                <a:schemeClr val="lt1"/>
              </a:buClr>
              <a:buSzPts val="2800"/>
              <a:buNone/>
            </a:pPr>
            <a:r>
              <a:rPr lang="en-GB" dirty="0"/>
              <a:t>Maybe it is time to look at AI through a new </a:t>
            </a:r>
            <a:r>
              <a:rPr lang="en-GB" dirty="0" err="1"/>
              <a:t>lense</a:t>
            </a:r>
            <a:r>
              <a:rPr lang="en-GB" dirty="0"/>
              <a:t>?</a:t>
            </a:r>
            <a:endParaRPr dirty="0"/>
          </a:p>
          <a:p>
            <a:pPr marL="0" lvl="0" indent="0" algn="r" rtl="0">
              <a:lnSpc>
                <a:spcPct val="90000"/>
              </a:lnSpc>
              <a:spcBef>
                <a:spcPts val="0"/>
              </a:spcBef>
              <a:spcAft>
                <a:spcPts val="0"/>
              </a:spcAft>
              <a:buClr>
                <a:schemeClr val="lt1"/>
              </a:buClr>
              <a:buSzPts val="2800"/>
              <a:buNone/>
            </a:pPr>
            <a:endParaRPr dirty="0"/>
          </a:p>
        </p:txBody>
      </p:sp>
      <p:sp>
        <p:nvSpPr>
          <p:cNvPr id="9" name="Google Shape;275;p8">
            <a:extLst>
              <a:ext uri="{FF2B5EF4-FFF2-40B4-BE49-F238E27FC236}">
                <a16:creationId xmlns:a16="http://schemas.microsoft.com/office/drawing/2014/main" id="{AE67AC46-9EFA-9854-A4F5-6B2F87A5B818}"/>
              </a:ext>
            </a:extLst>
          </p:cNvPr>
          <p:cNvSpPr txBox="1">
            <a:spLocks/>
          </p:cNvSpPr>
          <p:nvPr/>
        </p:nvSpPr>
        <p:spPr>
          <a:xfrm>
            <a:off x="8446455" y="1047898"/>
            <a:ext cx="3120973" cy="104922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r" rtl="0">
              <a:lnSpc>
                <a:spcPct val="90000"/>
              </a:lnSpc>
              <a:spcBef>
                <a:spcPts val="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r>
              <a:rPr lang="en-GB" b="1" dirty="0"/>
              <a:t>WATCH</a:t>
            </a:r>
          </a:p>
          <a:p>
            <a:pPr marL="0" indent="0"/>
            <a:endParaRPr lang="en-GB" dirty="0"/>
          </a:p>
        </p:txBody>
      </p:sp>
      <p:sp>
        <p:nvSpPr>
          <p:cNvPr id="10" name="Freeform 3">
            <a:extLst>
              <a:ext uri="{FF2B5EF4-FFF2-40B4-BE49-F238E27FC236}">
                <a16:creationId xmlns:a16="http://schemas.microsoft.com/office/drawing/2014/main" id="{DF48C086-B339-582D-4003-055F4C089FEB}"/>
              </a:ext>
            </a:extLst>
          </p:cNvPr>
          <p:cNvSpPr/>
          <p:nvPr/>
        </p:nvSpPr>
        <p:spPr>
          <a:xfrm>
            <a:off x="247125" y="406685"/>
            <a:ext cx="3613589" cy="6124063"/>
          </a:xfrm>
          <a:custGeom>
            <a:avLst/>
            <a:gdLst/>
            <a:ahLst/>
            <a:cxnLst/>
            <a:rect l="l" t="t" r="r" b="b"/>
            <a:pathLst>
              <a:path w="3821475" h="7586055">
                <a:moveTo>
                  <a:pt x="0" y="0"/>
                </a:moveTo>
                <a:lnTo>
                  <a:pt x="3821475" y="0"/>
                </a:lnTo>
                <a:lnTo>
                  <a:pt x="3821475" y="7586055"/>
                </a:lnTo>
                <a:lnTo>
                  <a:pt x="0" y="75860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12" name="Online Media 11" title="How AI is Changing Social Good Projects!">
            <a:hlinkClick r:id="" action="ppaction://media"/>
            <a:extLst>
              <a:ext uri="{FF2B5EF4-FFF2-40B4-BE49-F238E27FC236}">
                <a16:creationId xmlns:a16="http://schemas.microsoft.com/office/drawing/2014/main" id="{7CD8A23A-2F5B-9C2A-B728-D33E117EF2A3}"/>
              </a:ext>
            </a:extLst>
          </p:cNvPr>
          <p:cNvPicPr>
            <a:picLocks noRot="1" noChangeAspect="1"/>
          </p:cNvPicPr>
          <p:nvPr>
            <a:videoFile r:link="rId2"/>
          </p:nvPr>
        </p:nvPicPr>
        <p:blipFill>
          <a:blip r:embed="rId8"/>
          <a:stretch>
            <a:fillRect/>
          </a:stretch>
        </p:blipFill>
        <p:spPr>
          <a:xfrm>
            <a:off x="4708617" y="530391"/>
            <a:ext cx="3265802" cy="5779708"/>
          </a:xfrm>
          <a:prstGeom prst="rect">
            <a:avLst/>
          </a:prstGeom>
        </p:spPr>
      </p:pic>
      <p:sp>
        <p:nvSpPr>
          <p:cNvPr id="4" name="Freeform 3">
            <a:extLst>
              <a:ext uri="{FF2B5EF4-FFF2-40B4-BE49-F238E27FC236}">
                <a16:creationId xmlns:a16="http://schemas.microsoft.com/office/drawing/2014/main" id="{5908467E-25EB-BB20-1FE2-EFF7F16E1A6E}"/>
              </a:ext>
            </a:extLst>
          </p:cNvPr>
          <p:cNvSpPr/>
          <p:nvPr/>
        </p:nvSpPr>
        <p:spPr>
          <a:xfrm>
            <a:off x="4510345" y="366968"/>
            <a:ext cx="3613589" cy="6124063"/>
          </a:xfrm>
          <a:custGeom>
            <a:avLst/>
            <a:gdLst/>
            <a:ahLst/>
            <a:cxnLst/>
            <a:rect l="l" t="t" r="r" b="b"/>
            <a:pathLst>
              <a:path w="3821475" h="7586055">
                <a:moveTo>
                  <a:pt x="0" y="0"/>
                </a:moveTo>
                <a:lnTo>
                  <a:pt x="3821475" y="0"/>
                </a:lnTo>
                <a:lnTo>
                  <a:pt x="3821475" y="7586055"/>
                </a:lnTo>
                <a:lnTo>
                  <a:pt x="0" y="75860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12"/>
                </p:tgtEl>
              </p:cMediaNode>
            </p:video>
            <p:seq concurrent="1" nextAc="seek">
              <p:cTn id="18" restart="whenNotActive" fill="hold" evtFilter="cancelBubble" nodeType="interactiveSeq">
                <p:stCondLst>
                  <p:cond evt="onClick" delay="0">
                    <p:tgtEl>
                      <p:spTgt spid="1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13024-E319-354B-6323-4C358DCAD11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78683F8-C6F7-1DE4-57BA-C276F7B66A2D}"/>
              </a:ext>
            </a:extLst>
          </p:cNvPr>
          <p:cNvSpPr>
            <a:spLocks noGrp="1"/>
          </p:cNvSpPr>
          <p:nvPr>
            <p:ph type="body" sz="quarter" idx="16"/>
          </p:nvPr>
        </p:nvSpPr>
        <p:spPr>
          <a:xfrm>
            <a:off x="1619810" y="2472714"/>
            <a:ext cx="4254216" cy="3066422"/>
          </a:xfrm>
        </p:spPr>
        <p:txBody>
          <a:bodyPr>
            <a:normAutofit/>
          </a:bodyPr>
          <a:lstStyle/>
          <a:p>
            <a:r>
              <a:rPr lang="en-GB" dirty="0">
                <a:latin typeface="Calibri" panose="020F0502020204030204" pitchFamily="34" charset="0"/>
                <a:cs typeface="Calibri" panose="020F0502020204030204" pitchFamily="34" charset="0"/>
              </a:rPr>
              <a:t>AI for sustainability</a:t>
            </a:r>
          </a:p>
        </p:txBody>
      </p:sp>
      <p:sp>
        <p:nvSpPr>
          <p:cNvPr id="5" name="Text Placeholder 4">
            <a:extLst>
              <a:ext uri="{FF2B5EF4-FFF2-40B4-BE49-F238E27FC236}">
                <a16:creationId xmlns:a16="http://schemas.microsoft.com/office/drawing/2014/main" id="{F63C9059-1A0B-FA5F-2682-676323DAB9C4}"/>
              </a:ext>
            </a:extLst>
          </p:cNvPr>
          <p:cNvSpPr>
            <a:spLocks noGrp="1"/>
          </p:cNvSpPr>
          <p:nvPr>
            <p:ph type="body" sz="quarter" idx="17"/>
          </p:nvPr>
        </p:nvSpPr>
        <p:spPr/>
        <p:txBody>
          <a:bodyPr/>
          <a:lstStyle/>
          <a:p>
            <a:r>
              <a:rPr lang="en-US" dirty="0">
                <a:latin typeface="Calibri" panose="020F0502020204030204" pitchFamily="34" charset="0"/>
                <a:cs typeface="Calibri" panose="020F0502020204030204" pitchFamily="34" charset="0"/>
              </a:rPr>
              <a:t>02</a:t>
            </a:r>
          </a:p>
        </p:txBody>
      </p:sp>
      <p:pic>
        <p:nvPicPr>
          <p:cNvPr id="8" name="Picture Placeholder 7">
            <a:extLst>
              <a:ext uri="{FF2B5EF4-FFF2-40B4-BE49-F238E27FC236}">
                <a16:creationId xmlns:a16="http://schemas.microsoft.com/office/drawing/2014/main" id="{E6998E88-6AA6-4028-0348-502FAB4E6315}"/>
              </a:ext>
            </a:extLst>
          </p:cNvPr>
          <p:cNvPicPr>
            <a:picLocks noGrp="1" noChangeAspect="1"/>
          </p:cNvPicPr>
          <p:nvPr>
            <p:ph type="pic" sz="quarter" idx="19"/>
          </p:nvPr>
        </p:nvPicPr>
        <p:blipFill>
          <a:blip r:embed="rId2"/>
          <a:srcRect l="2007" r="2007"/>
          <a:stretch/>
        </p:blipFill>
        <p:spPr/>
      </p:pic>
      <p:pic>
        <p:nvPicPr>
          <p:cNvPr id="9" name="Picture 8">
            <a:extLst>
              <a:ext uri="{FF2B5EF4-FFF2-40B4-BE49-F238E27FC236}">
                <a16:creationId xmlns:a16="http://schemas.microsoft.com/office/drawing/2014/main" id="{CA1EE968-0D18-1939-B785-02E1F898DF8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4201859">
            <a:off x="9081912" y="284029"/>
            <a:ext cx="5127676" cy="4367161"/>
          </a:xfrm>
          <a:prstGeom prst="rect">
            <a:avLst/>
          </a:prstGeom>
        </p:spPr>
      </p:pic>
    </p:spTree>
    <p:extLst>
      <p:ext uri="{BB962C8B-B14F-4D97-AF65-F5344CB8AC3E}">
        <p14:creationId xmlns:p14="http://schemas.microsoft.com/office/powerpoint/2010/main" val="34008471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417DB1F-9239-D3F5-F04B-E42779DFE125}"/>
              </a:ext>
            </a:extLst>
          </p:cNvPr>
          <p:cNvSpPr>
            <a:spLocks noGrp="1"/>
          </p:cNvSpPr>
          <p:nvPr>
            <p:ph type="body" idx="1"/>
          </p:nvPr>
        </p:nvSpPr>
        <p:spPr>
          <a:xfrm>
            <a:off x="560031" y="1334437"/>
            <a:ext cx="2268229" cy="1049221"/>
          </a:xfrm>
        </p:spPr>
        <p:txBody>
          <a:bodyPr/>
          <a:lstStyle/>
          <a:p>
            <a:pPr marL="228600" indent="0"/>
            <a:r>
              <a:rPr lang="en-GB" sz="3600" b="1" dirty="0"/>
              <a:t>AI and Climate change</a:t>
            </a:r>
          </a:p>
        </p:txBody>
      </p:sp>
      <p:sp>
        <p:nvSpPr>
          <p:cNvPr id="4" name="Text Placeholder 3">
            <a:extLst>
              <a:ext uri="{FF2B5EF4-FFF2-40B4-BE49-F238E27FC236}">
                <a16:creationId xmlns:a16="http://schemas.microsoft.com/office/drawing/2014/main" id="{0D30D585-1B18-1772-AE13-A39451D727A6}"/>
              </a:ext>
            </a:extLst>
          </p:cNvPr>
          <p:cNvSpPr>
            <a:spLocks noGrp="1"/>
          </p:cNvSpPr>
          <p:nvPr>
            <p:ph type="body" idx="3"/>
          </p:nvPr>
        </p:nvSpPr>
        <p:spPr>
          <a:xfrm>
            <a:off x="4551938" y="791062"/>
            <a:ext cx="6961476" cy="4546482"/>
          </a:xfrm>
        </p:spPr>
        <p:txBody>
          <a:bodyPr/>
          <a:lstStyle/>
          <a:p>
            <a:pPr marL="228600" indent="0"/>
            <a:r>
              <a:rPr lang="en-GB" b="1" dirty="0"/>
              <a:t>Climate change </a:t>
            </a:r>
            <a:r>
              <a:rPr lang="en-GB" dirty="0"/>
              <a:t>is one of the most important challenges of our time, and AI offers innovative solutions to help combat it.</a:t>
            </a:r>
          </a:p>
          <a:p>
            <a:pPr marL="228600" indent="0"/>
            <a:r>
              <a:rPr lang="en-GB" dirty="0"/>
              <a:t>AI algorithms can analyse climate data from around the world, predicting trends and helping scientists understand the impacts of various environmental factors. For instance</a:t>
            </a:r>
            <a:r>
              <a:rPr lang="en-GB" b="1" dirty="0">
                <a:solidFill>
                  <a:srgbClr val="ED8623"/>
                </a:solidFill>
              </a:rPr>
              <a:t>, AI can forecast extreme weather events</a:t>
            </a:r>
            <a:r>
              <a:rPr lang="en-GB" dirty="0"/>
              <a:t>, allowing communities to prepare in advance and minimise damage.</a:t>
            </a:r>
          </a:p>
          <a:p>
            <a:pPr marL="228600" indent="0"/>
            <a:r>
              <a:rPr lang="en-GB" dirty="0"/>
              <a:t>Young women can get involved by learning how AI models predict carbon emissions and identify the most effective strategies for reducing them.</a:t>
            </a:r>
          </a:p>
        </p:txBody>
      </p:sp>
    </p:spTree>
    <p:extLst>
      <p:ext uri="{BB962C8B-B14F-4D97-AF65-F5344CB8AC3E}">
        <p14:creationId xmlns:p14="http://schemas.microsoft.com/office/powerpoint/2010/main" val="17368197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EE7926-A383-DDE0-8993-B2730ABD376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8387" t="10823" r="9307" b="5574"/>
          <a:stretch/>
        </p:blipFill>
        <p:spPr>
          <a:xfrm>
            <a:off x="675224" y="261290"/>
            <a:ext cx="7107810" cy="4331978"/>
          </a:xfrm>
          <a:prstGeom prst="rect">
            <a:avLst/>
          </a:prstGeom>
          <a:effectLst>
            <a:outerShdw blurRad="63500" sx="102000" sy="102000" algn="ctr" rotWithShape="0">
              <a:prstClr val="black">
                <a:alpha val="40000"/>
              </a:prstClr>
            </a:outerShdw>
          </a:effectLst>
        </p:spPr>
      </p:pic>
      <p:sp>
        <p:nvSpPr>
          <p:cNvPr id="3" name="Text Placeholder 2">
            <a:extLst>
              <a:ext uri="{FF2B5EF4-FFF2-40B4-BE49-F238E27FC236}">
                <a16:creationId xmlns:a16="http://schemas.microsoft.com/office/drawing/2014/main" id="{B2D516D8-FC7E-39F6-4C74-0FB1595C6AE2}"/>
              </a:ext>
            </a:extLst>
          </p:cNvPr>
          <p:cNvSpPr>
            <a:spLocks noGrp="1"/>
          </p:cNvSpPr>
          <p:nvPr>
            <p:ph type="body" idx="2"/>
          </p:nvPr>
        </p:nvSpPr>
        <p:spPr>
          <a:xfrm>
            <a:off x="7783034" y="1124222"/>
            <a:ext cx="4015762" cy="1140511"/>
          </a:xfrm>
        </p:spPr>
        <p:txBody>
          <a:bodyPr/>
          <a:lstStyle/>
          <a:p>
            <a:r>
              <a:rPr lang="en-GB" sz="3600" dirty="0"/>
              <a:t>Examples of AI for monitoring climate</a:t>
            </a:r>
          </a:p>
        </p:txBody>
      </p:sp>
      <p:sp>
        <p:nvSpPr>
          <p:cNvPr id="4" name="Text Placeholder 3">
            <a:extLst>
              <a:ext uri="{FF2B5EF4-FFF2-40B4-BE49-F238E27FC236}">
                <a16:creationId xmlns:a16="http://schemas.microsoft.com/office/drawing/2014/main" id="{2DE2A7F5-B982-F4C4-176C-658787E3C526}"/>
              </a:ext>
            </a:extLst>
          </p:cNvPr>
          <p:cNvSpPr>
            <a:spLocks noGrp="1"/>
          </p:cNvSpPr>
          <p:nvPr>
            <p:ph type="body" idx="3"/>
          </p:nvPr>
        </p:nvSpPr>
        <p:spPr>
          <a:xfrm>
            <a:off x="303408" y="4497837"/>
            <a:ext cx="10755843" cy="2243205"/>
          </a:xfrm>
        </p:spPr>
        <p:txBody>
          <a:bodyPr/>
          <a:lstStyle/>
          <a:p>
            <a:pPr marL="228600" indent="0"/>
            <a:r>
              <a:rPr lang="en-GB" dirty="0"/>
              <a:t>Get to know </a:t>
            </a:r>
            <a:r>
              <a:rPr lang="en-GB" b="1" dirty="0">
                <a:hlinkClick r:id="rId4"/>
              </a:rPr>
              <a:t>Climate TRACE </a:t>
            </a:r>
            <a:r>
              <a:rPr lang="en-GB" dirty="0"/>
              <a:t>— a global nonprofit coalition using satellites, other remote sensing techniques, and artificial intelligence to deliver a detailed look at global emissions. Climate TRACE makes meaningful climate action faster and easier by mobilizing the global tech community to track emissions with unprecedented detail and speed and provide these data freely to the public. </a:t>
            </a:r>
          </a:p>
        </p:txBody>
      </p:sp>
      <p:pic>
        <p:nvPicPr>
          <p:cNvPr id="7" name="Online Media 6" title="This is Climate TRACE: comprehensive emissions tracking for the world's largest open database">
            <a:hlinkClick r:id="" action="ppaction://media"/>
            <a:extLst>
              <a:ext uri="{FF2B5EF4-FFF2-40B4-BE49-F238E27FC236}">
                <a16:creationId xmlns:a16="http://schemas.microsoft.com/office/drawing/2014/main" id="{A9DF3CA6-E0CA-1128-8723-E5FE2DF2AF71}"/>
              </a:ext>
            </a:extLst>
          </p:cNvPr>
          <p:cNvPicPr>
            <a:picLocks noRot="1" noChangeAspect="1"/>
          </p:cNvPicPr>
          <p:nvPr>
            <a:videoFile r:link="rId1"/>
          </p:nvPr>
        </p:nvPicPr>
        <p:blipFill>
          <a:blip r:embed="rId5"/>
          <a:stretch>
            <a:fillRect/>
          </a:stretch>
        </p:blipFill>
        <p:spPr>
          <a:xfrm>
            <a:off x="1667284" y="581962"/>
            <a:ext cx="5123690" cy="3181964"/>
          </a:xfrm>
          <a:prstGeom prst="rect">
            <a:avLst/>
          </a:prstGeom>
        </p:spPr>
      </p:pic>
    </p:spTree>
    <p:extLst>
      <p:ext uri="{BB962C8B-B14F-4D97-AF65-F5344CB8AC3E}">
        <p14:creationId xmlns:p14="http://schemas.microsoft.com/office/powerpoint/2010/main" val="2030561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3451</TotalTime>
  <Words>3121</Words>
  <Application>Microsoft Office PowerPoint</Application>
  <PresentationFormat>Widescreen</PresentationFormat>
  <Paragraphs>197</Paragraphs>
  <Slides>41</Slides>
  <Notes>15</Notes>
  <HiddenSlides>0</HiddenSlides>
  <MMClips>14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Arial</vt:lpstr>
      <vt:lpstr>Calibri</vt:lpstr>
      <vt:lpstr>Montserrat Light</vt:lpstr>
      <vt:lpstr>Montserrat</vt:lpstr>
      <vt:lpstr>PwC Helvetica Neue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Gillian Keane</dc:creator>
  <cp:lastModifiedBy>aine hamill</cp:lastModifiedBy>
  <cp:revision>43</cp:revision>
  <dcterms:created xsi:type="dcterms:W3CDTF">2020-10-14T13:32:04Z</dcterms:created>
  <dcterms:modified xsi:type="dcterms:W3CDTF">2025-05-14T14:34:18Z</dcterms:modified>
</cp:coreProperties>
</file>