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57"/>
  </p:notesMasterIdLst>
  <p:handoutMasterIdLst>
    <p:handoutMasterId r:id="rId58"/>
  </p:handoutMasterIdLst>
  <p:sldIdLst>
    <p:sldId id="1390" r:id="rId2"/>
    <p:sldId id="1393" r:id="rId3"/>
    <p:sldId id="1403" r:id="rId4"/>
    <p:sldId id="1394" r:id="rId5"/>
    <p:sldId id="1410" r:id="rId6"/>
    <p:sldId id="1412" r:id="rId7"/>
    <p:sldId id="1395" r:id="rId8"/>
    <p:sldId id="1414" r:id="rId9"/>
    <p:sldId id="1415" r:id="rId10"/>
    <p:sldId id="1417" r:id="rId11"/>
    <p:sldId id="1416" r:id="rId12"/>
    <p:sldId id="1418" r:id="rId13"/>
    <p:sldId id="1419" r:id="rId14"/>
    <p:sldId id="1421" r:id="rId15"/>
    <p:sldId id="1420" r:id="rId16"/>
    <p:sldId id="1396" r:id="rId17"/>
    <p:sldId id="1422" r:id="rId18"/>
    <p:sldId id="1423" r:id="rId19"/>
    <p:sldId id="1424" r:id="rId20"/>
    <p:sldId id="1425" r:id="rId21"/>
    <p:sldId id="1426" r:id="rId22"/>
    <p:sldId id="1427" r:id="rId23"/>
    <p:sldId id="1428" r:id="rId24"/>
    <p:sldId id="1429" r:id="rId25"/>
    <p:sldId id="1430" r:id="rId26"/>
    <p:sldId id="1431" r:id="rId27"/>
    <p:sldId id="1432" r:id="rId28"/>
    <p:sldId id="1433" r:id="rId29"/>
    <p:sldId id="1434" r:id="rId30"/>
    <p:sldId id="1435" r:id="rId31"/>
    <p:sldId id="1436" r:id="rId32"/>
    <p:sldId id="1437" r:id="rId33"/>
    <p:sldId id="1438" r:id="rId34"/>
    <p:sldId id="1439" r:id="rId35"/>
    <p:sldId id="1440" r:id="rId36"/>
    <p:sldId id="1441" r:id="rId37"/>
    <p:sldId id="1442" r:id="rId38"/>
    <p:sldId id="1443" r:id="rId39"/>
    <p:sldId id="1444" r:id="rId40"/>
    <p:sldId id="1445" r:id="rId41"/>
    <p:sldId id="1446" r:id="rId42"/>
    <p:sldId id="1453" r:id="rId43"/>
    <p:sldId id="1454" r:id="rId44"/>
    <p:sldId id="1447" r:id="rId45"/>
    <p:sldId id="1449" r:id="rId46"/>
    <p:sldId id="1450" r:id="rId47"/>
    <p:sldId id="1448" r:id="rId48"/>
    <p:sldId id="1451" r:id="rId49"/>
    <p:sldId id="1452" r:id="rId50"/>
    <p:sldId id="1455" r:id="rId51"/>
    <p:sldId id="1456" r:id="rId52"/>
    <p:sldId id="1457" r:id="rId53"/>
    <p:sldId id="1458" r:id="rId54"/>
    <p:sldId id="1459" r:id="rId55"/>
    <p:sldId id="1402" r:id="rId56"/>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CBACDE"/>
    <a:srgbClr val="FADEC2"/>
    <a:srgbClr val="F3B271"/>
    <a:srgbClr val="EFDFF5"/>
    <a:srgbClr val="653795"/>
    <a:srgbClr val="282666"/>
    <a:srgbClr val="56C2CC"/>
    <a:srgbClr val="59A7B2"/>
    <a:srgbClr val="F8B2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056" autoAdjust="0"/>
    <p:restoredTop sz="95897" autoAdjust="0"/>
  </p:normalViewPr>
  <p:slideViewPr>
    <p:cSldViewPr snapToGrid="0" showGuides="1">
      <p:cViewPr>
        <p:scale>
          <a:sx n="50" d="100"/>
          <a:sy n="50" d="100"/>
        </p:scale>
        <p:origin x="1480" y="-496"/>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46" d="100"/>
        <a:sy n="46" d="100"/>
      </p:scale>
      <p:origin x="0" y="-32478"/>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2025-05-15</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2025-05-15</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F56253B9-64E7-8880-328E-A6F63544ABC7}"/>
              </a:ext>
            </a:extLst>
          </p:cNvPr>
          <p:cNvSpPr/>
          <p:nvPr userDrawn="1"/>
        </p:nvSpPr>
        <p:spPr>
          <a:xfrm>
            <a:off x="2953949" y="6280567"/>
            <a:ext cx="4809492" cy="4627146"/>
          </a:xfrm>
          <a:custGeom>
            <a:avLst/>
            <a:gdLst>
              <a:gd name="connsiteX0" fmla="*/ 0 w 4809492"/>
              <a:gd name="connsiteY0" fmla="*/ 0 h 4627146"/>
              <a:gd name="connsiteX1" fmla="*/ 3903804 w 4809492"/>
              <a:gd name="connsiteY1" fmla="*/ 0 h 4627146"/>
              <a:gd name="connsiteX2" fmla="*/ 4809492 w 4809492"/>
              <a:gd name="connsiteY2" fmla="*/ 0 h 4627146"/>
              <a:gd name="connsiteX3" fmla="*/ 4809492 w 4809492"/>
              <a:gd name="connsiteY3" fmla="*/ 4627146 h 4627146"/>
              <a:gd name="connsiteX4" fmla="*/ 3903804 w 4809492"/>
              <a:gd name="connsiteY4" fmla="*/ 4627146 h 4627146"/>
              <a:gd name="connsiteX5" fmla="*/ 1555862 w 4809492"/>
              <a:gd name="connsiteY5" fmla="*/ 4627146 h 4627146"/>
              <a:gd name="connsiteX6" fmla="*/ 1252303 w 4809492"/>
              <a:gd name="connsiteY6" fmla="*/ 4386117 h 4627146"/>
              <a:gd name="connsiteX7" fmla="*/ 18219 w 4809492"/>
              <a:gd name="connsiteY7" fmla="*/ 2192949 h 4627146"/>
              <a:gd name="connsiteX8" fmla="*/ 7276 w 4809492"/>
              <a:gd name="connsiteY8" fmla="*/ 2077598 h 4627146"/>
              <a:gd name="connsiteX9" fmla="*/ 0 w 4809492"/>
              <a:gd name="connsiteY9" fmla="*/ 2077598 h 4627146"/>
              <a:gd name="connsiteX10" fmla="*/ 0 w 4809492"/>
              <a:gd name="connsiteY10" fmla="*/ 1250680 h 4627146"/>
              <a:gd name="connsiteX11" fmla="*/ 0 w 4809492"/>
              <a:gd name="connsiteY11" fmla="*/ 826918 h 462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492" h="4627146">
                <a:moveTo>
                  <a:pt x="0" y="0"/>
                </a:moveTo>
                <a:lnTo>
                  <a:pt x="3903804" y="0"/>
                </a:lnTo>
                <a:lnTo>
                  <a:pt x="4809492" y="0"/>
                </a:lnTo>
                <a:lnTo>
                  <a:pt x="4809492" y="4627146"/>
                </a:lnTo>
                <a:lnTo>
                  <a:pt x="3903804" y="4627146"/>
                </a:lnTo>
                <a:lnTo>
                  <a:pt x="1555862" y="4627146"/>
                </a:lnTo>
                <a:lnTo>
                  <a:pt x="1252303" y="4386117"/>
                </a:lnTo>
                <a:cubicBezTo>
                  <a:pt x="573781" y="3796787"/>
                  <a:pt x="125032" y="3035867"/>
                  <a:pt x="18219" y="2192949"/>
                </a:cubicBezTo>
                <a:lnTo>
                  <a:pt x="7276" y="2077598"/>
                </a:lnTo>
                <a:lnTo>
                  <a:pt x="0" y="2077598"/>
                </a:lnTo>
                <a:lnTo>
                  <a:pt x="0" y="1250680"/>
                </a:lnTo>
                <a:lnTo>
                  <a:pt x="0" y="826918"/>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a:extLst>
              <a:ext uri="{FF2B5EF4-FFF2-40B4-BE49-F238E27FC236}">
                <a16:creationId xmlns:a16="http://schemas.microsoft.com/office/drawing/2014/main" id="{D5D607DB-C6B6-C50A-20DA-0DA64BAF05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18373" y="2457861"/>
            <a:ext cx="5356772" cy="1403844"/>
          </a:xfrm>
          <a:prstGeom prst="rect">
            <a:avLst/>
          </a:prstGeom>
        </p:spPr>
      </p:pic>
      <p:sp>
        <p:nvSpPr>
          <p:cNvPr id="20" name="Freeform 19">
            <a:extLst>
              <a:ext uri="{FF2B5EF4-FFF2-40B4-BE49-F238E27FC236}">
                <a16:creationId xmlns:a16="http://schemas.microsoft.com/office/drawing/2014/main" id="{E0932DDC-09CB-C4DF-4705-814E968C790D}"/>
              </a:ext>
            </a:extLst>
          </p:cNvPr>
          <p:cNvSpPr>
            <a:spLocks noGrp="1"/>
          </p:cNvSpPr>
          <p:nvPr>
            <p:ph type="pic" sz="quarter" idx="17"/>
          </p:nvPr>
        </p:nvSpPr>
        <p:spPr>
          <a:xfrm>
            <a:off x="2946401" y="-1"/>
            <a:ext cx="4817040" cy="6357480"/>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21" name="Text Placeholder 32">
            <a:extLst>
              <a:ext uri="{FF2B5EF4-FFF2-40B4-BE49-F238E27FC236}">
                <a16:creationId xmlns:a16="http://schemas.microsoft.com/office/drawing/2014/main" id="{09408B9C-EF24-39FD-9FD9-A3DC9846B65B}"/>
              </a:ext>
            </a:extLst>
          </p:cNvPr>
          <p:cNvSpPr>
            <a:spLocks noGrp="1"/>
          </p:cNvSpPr>
          <p:nvPr>
            <p:ph type="body" sz="quarter" idx="11" hasCustomPrompt="1"/>
          </p:nvPr>
        </p:nvSpPr>
        <p:spPr>
          <a:xfrm>
            <a:off x="3624811" y="787313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22" name="Text Placeholder 32">
            <a:extLst>
              <a:ext uri="{FF2B5EF4-FFF2-40B4-BE49-F238E27FC236}">
                <a16:creationId xmlns:a16="http://schemas.microsoft.com/office/drawing/2014/main" id="{8944AA1C-DA24-9CD3-2368-A9EC7847B511}"/>
              </a:ext>
            </a:extLst>
          </p:cNvPr>
          <p:cNvSpPr>
            <a:spLocks noGrp="1"/>
          </p:cNvSpPr>
          <p:nvPr>
            <p:ph type="body" sz="quarter" idx="16" hasCustomPrompt="1"/>
          </p:nvPr>
        </p:nvSpPr>
        <p:spPr>
          <a:xfrm>
            <a:off x="3624811" y="730651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29" name="Freeform 28">
            <a:extLst>
              <a:ext uri="{FF2B5EF4-FFF2-40B4-BE49-F238E27FC236}">
                <a16:creationId xmlns:a16="http://schemas.microsoft.com/office/drawing/2014/main" id="{0336D514-7727-3261-555E-812AB88727C2}"/>
              </a:ext>
            </a:extLst>
          </p:cNvPr>
          <p:cNvSpPr/>
          <p:nvPr userDrawn="1"/>
        </p:nvSpPr>
        <p:spPr>
          <a:xfrm rot="16200000">
            <a:off x="1625476" y="7349773"/>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0" name="Text Placeholder 23">
            <a:extLst>
              <a:ext uri="{FF2B5EF4-FFF2-40B4-BE49-F238E27FC236}">
                <a16:creationId xmlns:a16="http://schemas.microsoft.com/office/drawing/2014/main" id="{6A120AE5-ED7D-8590-E2E2-B71BBD9794F0}"/>
              </a:ext>
            </a:extLst>
          </p:cNvPr>
          <p:cNvSpPr>
            <a:spLocks noGrp="1"/>
          </p:cNvSpPr>
          <p:nvPr>
            <p:ph type="body" sz="quarter" idx="44" hasCustomPrompt="1"/>
          </p:nvPr>
        </p:nvSpPr>
        <p:spPr>
          <a:xfrm>
            <a:off x="447856" y="9135418"/>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3" name="Picture 2">
            <a:extLst>
              <a:ext uri="{FF2B5EF4-FFF2-40B4-BE49-F238E27FC236}">
                <a16:creationId xmlns:a16="http://schemas.microsoft.com/office/drawing/2014/main" id="{C177CA71-F044-F0CB-4807-646DFA3363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949" y="10149593"/>
            <a:ext cx="2326332" cy="486907"/>
          </a:xfrm>
          <a:prstGeom prst="rect">
            <a:avLst/>
          </a:prstGeom>
        </p:spPr>
      </p:pic>
    </p:spTree>
    <p:extLst>
      <p:ext uri="{BB962C8B-B14F-4D97-AF65-F5344CB8AC3E}">
        <p14:creationId xmlns:p14="http://schemas.microsoft.com/office/powerpoint/2010/main" val="125813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9" name="Freeform 18">
            <a:extLst>
              <a:ext uri="{FF2B5EF4-FFF2-40B4-BE49-F238E27FC236}">
                <a16:creationId xmlns:a16="http://schemas.microsoft.com/office/drawing/2014/main" id="{A25B1137-57D1-1705-C574-6620BD5A2E0F}"/>
              </a:ext>
            </a:extLst>
          </p:cNvPr>
          <p:cNvSpPr>
            <a:spLocks noGrp="1"/>
          </p:cNvSpPr>
          <p:nvPr>
            <p:ph type="pic" sz="quarter" idx="34"/>
          </p:nvPr>
        </p:nvSpPr>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3268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3" name="Freeform 22">
            <a:extLst>
              <a:ext uri="{FF2B5EF4-FFF2-40B4-BE49-F238E27FC236}">
                <a16:creationId xmlns:a16="http://schemas.microsoft.com/office/drawing/2014/main" id="{9FDDACBF-BC5C-D7C3-EEC4-C46ED3EFA6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976992 w 5587827"/>
              <a:gd name="connsiteY1" fmla="*/ 0 h 4095259"/>
              <a:gd name="connsiteX2" fmla="*/ 2976992 w 5587827"/>
              <a:gd name="connsiteY2" fmla="*/ 4273 h 4095259"/>
              <a:gd name="connsiteX3" fmla="*/ 3129100 w 5587827"/>
              <a:gd name="connsiteY3" fmla="*/ 0 h 4095259"/>
              <a:gd name="connsiteX4" fmla="*/ 4180563 w 5587827"/>
              <a:gd name="connsiteY4" fmla="*/ 160639 h 4095259"/>
              <a:gd name="connsiteX5" fmla="*/ 4218542 w 5587827"/>
              <a:gd name="connsiteY5" fmla="*/ 174499 h 4095259"/>
              <a:gd name="connsiteX6" fmla="*/ 4143375 w 5587827"/>
              <a:gd name="connsiteY6" fmla="*/ 237780 h 4095259"/>
              <a:gd name="connsiteX7" fmla="*/ 3652495 w 5587827"/>
              <a:gd name="connsiteY7" fmla="*/ 1336025 h 4095259"/>
              <a:gd name="connsiteX8" fmla="*/ 5326027 w 5587827"/>
              <a:gd name="connsiteY8" fmla="*/ 2888396 h 4095259"/>
              <a:gd name="connsiteX9" fmla="*/ 5420361 w 5587827"/>
              <a:gd name="connsiteY9" fmla="*/ 2885156 h 4095259"/>
              <a:gd name="connsiteX10" fmla="*/ 5420361 w 5587827"/>
              <a:gd name="connsiteY10" fmla="*/ 2888396 h 4095259"/>
              <a:gd name="connsiteX11" fmla="*/ 5587827 w 5587827"/>
              <a:gd name="connsiteY11" fmla="*/ 2888396 h 4095259"/>
              <a:gd name="connsiteX12" fmla="*/ 5501291 w 5587827"/>
              <a:gd name="connsiteY12" fmla="*/ 3024514 h 4095259"/>
              <a:gd name="connsiteX13" fmla="*/ 3129100 w 5587827"/>
              <a:gd name="connsiteY13" fmla="*/ 4095259 h 4095259"/>
              <a:gd name="connsiteX14" fmla="*/ 2976992 w 5587827"/>
              <a:gd name="connsiteY14" fmla="*/ 4090985 h 4095259"/>
              <a:gd name="connsiteX15" fmla="*/ 2976992 w 5587827"/>
              <a:gd name="connsiteY15" fmla="*/ 4095259 h 4095259"/>
              <a:gd name="connsiteX16" fmla="*/ 0 w 5587827"/>
              <a:gd name="connsiteY16"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827" h="4095259">
                <a:moveTo>
                  <a:pt x="0" y="0"/>
                </a:moveTo>
                <a:lnTo>
                  <a:pt x="2976992" y="0"/>
                </a:lnTo>
                <a:lnTo>
                  <a:pt x="2976992" y="4273"/>
                </a:lnTo>
                <a:cubicBezTo>
                  <a:pt x="3027694" y="0"/>
                  <a:pt x="3078399" y="0"/>
                  <a:pt x="3129100" y="0"/>
                </a:cubicBez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60032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5619750"/>
          </a:xfrm>
          <a:prstGeom prst="rect">
            <a:avLst/>
          </a:prstGeom>
          <a:solidFill>
            <a:srgbClr val="6537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8" name="Freeform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30897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37588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AAA1DFF-C160-9886-AD21-B455E7A9F9C2}"/>
              </a:ext>
            </a:extLst>
          </p:cNvPr>
          <p:cNvSpPr>
            <a:spLocks noGrp="1"/>
          </p:cNvSpPr>
          <p:nvPr>
            <p:ph type="pic" sz="quarter" idx="12"/>
          </p:nvPr>
        </p:nvSpPr>
        <p:spPr>
          <a:xfrm>
            <a:off x="437588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38650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D8623"/>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Tree>
    <p:extLst>
      <p:ext uri="{BB962C8B-B14F-4D97-AF65-F5344CB8AC3E}">
        <p14:creationId xmlns:p14="http://schemas.microsoft.com/office/powerpoint/2010/main" val="1442893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Freeform 9">
            <a:extLst>
              <a:ext uri="{FF2B5EF4-FFF2-40B4-BE49-F238E27FC236}">
                <a16:creationId xmlns:a16="http://schemas.microsoft.com/office/drawing/2014/main" id="{497E7C3B-AC9B-B8BE-3ECC-20ED72F72B7D}"/>
              </a:ext>
            </a:extLst>
          </p:cNvPr>
          <p:cNvSpPr>
            <a:spLocks noGrp="1"/>
          </p:cNvSpPr>
          <p:nvPr>
            <p:ph type="pic" sz="quarter" idx="10"/>
          </p:nvPr>
        </p:nvSpPr>
        <p:spPr>
          <a:xfrm>
            <a:off x="-4726" y="-1"/>
            <a:ext cx="3530710" cy="10525408"/>
          </a:xfrm>
          <a:custGeom>
            <a:avLst/>
            <a:gdLst>
              <a:gd name="connsiteX0" fmla="*/ 0 w 3530710"/>
              <a:gd name="connsiteY0" fmla="*/ 0 h 10525408"/>
              <a:gd name="connsiteX1" fmla="*/ 3530710 w 3530710"/>
              <a:gd name="connsiteY1" fmla="*/ 0 h 10525408"/>
              <a:gd name="connsiteX2" fmla="*/ 3530710 w 3530710"/>
              <a:gd name="connsiteY2" fmla="*/ 6827579 h 10525408"/>
              <a:gd name="connsiteX3" fmla="*/ 3523404 w 3530710"/>
              <a:gd name="connsiteY3" fmla="*/ 6827579 h 10525408"/>
              <a:gd name="connsiteX4" fmla="*/ 3530710 w 3530710"/>
              <a:gd name="connsiteY4" fmla="*/ 7024895 h 10525408"/>
              <a:gd name="connsiteX5" fmla="*/ 29384 w 3530710"/>
              <a:gd name="connsiteY5" fmla="*/ 10525408 h 10525408"/>
              <a:gd name="connsiteX6" fmla="*/ 4726 w 3530710"/>
              <a:gd name="connsiteY6" fmla="*/ 10524784 h 10525408"/>
              <a:gd name="connsiteX7" fmla="*/ 4726 w 3530710"/>
              <a:gd name="connsiteY7" fmla="*/ 233083 h 10525408"/>
              <a:gd name="connsiteX8" fmla="*/ 0 w 3530710"/>
              <a:gd name="connsiteY8" fmla="*/ 233083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0710" h="10525408">
                <a:moveTo>
                  <a:pt x="0" y="0"/>
                </a:moveTo>
                <a:lnTo>
                  <a:pt x="3530710" y="0"/>
                </a:lnTo>
                <a:lnTo>
                  <a:pt x="3530710" y="6827579"/>
                </a:lnTo>
                <a:lnTo>
                  <a:pt x="3523404" y="6827579"/>
                </a:lnTo>
                <a:cubicBezTo>
                  <a:pt x="3530710" y="6893348"/>
                  <a:pt x="3530710" y="6959123"/>
                  <a:pt x="3530710" y="7024895"/>
                </a:cubicBezTo>
                <a:cubicBezTo>
                  <a:pt x="3530710" y="8961506"/>
                  <a:pt x="1966445" y="10525408"/>
                  <a:pt x="29384" y="10525408"/>
                </a:cubicBezTo>
                <a:lnTo>
                  <a:pt x="4726" y="10524784"/>
                </a:lnTo>
                <a:lnTo>
                  <a:pt x="4726" y="233083"/>
                </a:lnTo>
                <a:lnTo>
                  <a:pt x="0" y="233083"/>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5797371"/>
          </a:xfrm>
          <a:prstGeom prst="rect">
            <a:avLst/>
          </a:prstGeom>
        </p:spPr>
        <p:txBody>
          <a:bodyPr numCol="1" spcCol="288000" anchor="t">
            <a:noAutofit/>
          </a:bodyPr>
          <a:lstStyle>
            <a:lvl1pPr marL="0" indent="0" algn="just">
              <a:lnSpc>
                <a:spcPct val="10000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196950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9">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653795"/>
          </a:solidFill>
          <a:ln w="15768" cap="flat">
            <a:noFill/>
            <a:prstDash val="solid"/>
            <a:miter/>
          </a:ln>
        </p:spPr>
        <p:txBody>
          <a:bodyPr wrap="square" rtlCol="0" anchor="ctr">
            <a:noAutofit/>
          </a:bodyPr>
          <a:lstStyle/>
          <a:p>
            <a:endParaRPr lang="en-US" dirty="0"/>
          </a:p>
        </p:txBody>
      </p:sp>
      <p:sp>
        <p:nvSpPr>
          <p:cNvPr id="20" name="Freeform 19">
            <a:extLst>
              <a:ext uri="{FF2B5EF4-FFF2-40B4-BE49-F238E27FC236}">
                <a16:creationId xmlns:a16="http://schemas.microsoft.com/office/drawing/2014/main" id="{69D8D45D-E5A9-17A1-786A-B99DA36CD084}"/>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132732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24" name="Freeform 23">
            <a:extLst>
              <a:ext uri="{FF2B5EF4-FFF2-40B4-BE49-F238E27FC236}">
                <a16:creationId xmlns:a16="http://schemas.microsoft.com/office/drawing/2014/main" id="{B6D828DE-EF13-37FB-06DA-6AA6DB32C0DE}"/>
              </a:ext>
            </a:extLst>
          </p:cNvPr>
          <p:cNvSpPr>
            <a:spLocks noGrp="1"/>
          </p:cNvSpPr>
          <p:nvPr>
            <p:ph type="pic" sz="quarter" idx="34"/>
          </p:nvPr>
        </p:nvSpPr>
        <p:spPr>
          <a:xfrm>
            <a:off x="1237195" y="4536141"/>
            <a:ext cx="6560930" cy="5477685"/>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913941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2538A2FA-344E-4BD5-0586-8DEB7F7EEF59}"/>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0 w 5671628"/>
              <a:gd name="connsiteY5" fmla="*/ 6093838 h 6093838"/>
              <a:gd name="connsiteX6" fmla="*/ 0 w 5671628"/>
              <a:gd name="connsiteY6" fmla="*/ 2994969 h 6093838"/>
              <a:gd name="connsiteX7" fmla="*/ 5919 w 5671628"/>
              <a:gd name="connsiteY7" fmla="*/ 2994969 h 6093838"/>
              <a:gd name="connsiteX8" fmla="*/ 0 w 5671628"/>
              <a:gd name="connsiteY8" fmla="*/ 2835158 h 6093838"/>
              <a:gd name="connsiteX9" fmla="*/ 2835814 w 5671628"/>
              <a:gd name="connsiteY9"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0" y="6093838"/>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Tree>
    <p:extLst>
      <p:ext uri="{BB962C8B-B14F-4D97-AF65-F5344CB8AC3E}">
        <p14:creationId xmlns:p14="http://schemas.microsoft.com/office/powerpoint/2010/main" val="28315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519" y="705914"/>
            <a:ext cx="4480307" cy="1174149"/>
          </a:xfrm>
          <a:prstGeom prst="rect">
            <a:avLst/>
          </a:prstGeom>
        </p:spPr>
      </p:pic>
      <p:sp>
        <p:nvSpPr>
          <p:cNvPr id="15" name="Freeform 14">
            <a:extLst>
              <a:ext uri="{FF2B5EF4-FFF2-40B4-BE49-F238E27FC236}">
                <a16:creationId xmlns:a16="http://schemas.microsoft.com/office/drawing/2014/main" id="{7B149056-6E5E-3096-BE90-4048BA1B5F69}"/>
              </a:ext>
            </a:extLst>
          </p:cNvPr>
          <p:cNvSpPr/>
          <p:nvPr userDrawn="1"/>
        </p:nvSpPr>
        <p:spPr>
          <a:xfrm rot="16200000">
            <a:off x="1519990" y="6458772"/>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D8623"/>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12" name="TextBox 11">
            <a:extLst>
              <a:ext uri="{FF2B5EF4-FFF2-40B4-BE49-F238E27FC236}">
                <a16:creationId xmlns:a16="http://schemas.microsoft.com/office/drawing/2014/main" id="{78865466-1C90-1F64-E4B1-2B6E2C5A694C}"/>
              </a:ext>
            </a:extLst>
          </p:cNvPr>
          <p:cNvSpPr txBox="1"/>
          <p:nvPr userDrawn="1"/>
        </p:nvSpPr>
        <p:spPr>
          <a:xfrm>
            <a:off x="458230" y="10017693"/>
            <a:ext cx="2921911" cy="630942"/>
          </a:xfrm>
          <a:prstGeom prst="rect">
            <a:avLst/>
          </a:prstGeom>
          <a:noFill/>
        </p:spPr>
        <p:txBody>
          <a:bodyPr wrap="square">
            <a:spAutoFit/>
          </a:bodyPr>
          <a:lstStyle/>
          <a:p>
            <a:pPr algn="just"/>
            <a:r>
              <a:rPr lang="en-GB" sz="700" dirty="0">
                <a:solidFill>
                  <a:srgbClr val="282666"/>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17" name="Text Placeholder 23">
            <a:extLst>
              <a:ext uri="{FF2B5EF4-FFF2-40B4-BE49-F238E27FC236}">
                <a16:creationId xmlns:a16="http://schemas.microsoft.com/office/drawing/2014/main" id="{3E61F385-1F11-BC54-2E98-825ED8B8C1C3}"/>
              </a:ext>
            </a:extLst>
          </p:cNvPr>
          <p:cNvSpPr>
            <a:spLocks noGrp="1"/>
          </p:cNvSpPr>
          <p:nvPr>
            <p:ph type="body" sz="quarter" idx="17" hasCustomPrompt="1"/>
          </p:nvPr>
        </p:nvSpPr>
        <p:spPr>
          <a:xfrm>
            <a:off x="4083649" y="9197379"/>
            <a:ext cx="3256950" cy="690592"/>
          </a:xfrm>
          <a:prstGeom prst="rect">
            <a:avLst/>
          </a:prstGeom>
        </p:spPr>
        <p:txBody>
          <a:bodyPr>
            <a:normAutofit/>
          </a:bodyPr>
          <a:lstStyle>
            <a:lvl1pPr marL="0" indent="0" algn="r">
              <a:buNone/>
              <a:defRPr sz="2200" b="1" i="0">
                <a:solidFill>
                  <a:srgbClr val="653795"/>
                </a:solidFill>
                <a:latin typeface="Calibri" panose="020F0502020204030204" pitchFamily="34" charset="0"/>
                <a:cs typeface="Calibri" panose="020F0502020204030204" pitchFamily="34" charset="0"/>
              </a:defRPr>
            </a:lvl1pPr>
          </a:lstStyle>
          <a:p>
            <a:pPr lvl="0"/>
            <a:r>
              <a:rPr lang="en-US"/>
              <a:t>follow our journey</a:t>
            </a:r>
            <a:endParaRPr lang="en-US" dirty="0"/>
          </a:p>
        </p:txBody>
      </p:sp>
      <p:sp>
        <p:nvSpPr>
          <p:cNvPr id="20" name="Text Placeholder 32">
            <a:extLst>
              <a:ext uri="{FF2B5EF4-FFF2-40B4-BE49-F238E27FC236}">
                <a16:creationId xmlns:a16="http://schemas.microsoft.com/office/drawing/2014/main" id="{8743C1BB-6FDC-B3E6-26B0-5CB89CCC05B0}"/>
              </a:ext>
            </a:extLst>
          </p:cNvPr>
          <p:cNvSpPr>
            <a:spLocks noGrp="1"/>
          </p:cNvSpPr>
          <p:nvPr>
            <p:ph type="body" sz="quarter" idx="32" hasCustomPrompt="1"/>
          </p:nvPr>
        </p:nvSpPr>
        <p:spPr>
          <a:xfrm>
            <a:off x="2921000" y="3619500"/>
            <a:ext cx="4220095" cy="1834356"/>
          </a:xfrm>
          <a:prstGeom prst="rect">
            <a:avLst/>
          </a:prstGeom>
        </p:spPr>
        <p:txBody>
          <a:bodyPr numCol="1" spcCol="288000" anchor="t">
            <a:noAutofit/>
          </a:bodyPr>
          <a:lstStyle>
            <a:lvl1pPr marL="0" indent="0" algn="r">
              <a:lnSpc>
                <a:spcPts val="122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pic>
        <p:nvPicPr>
          <p:cNvPr id="3" name="Picture 2">
            <a:extLst>
              <a:ext uri="{FF2B5EF4-FFF2-40B4-BE49-F238E27FC236}">
                <a16:creationId xmlns:a16="http://schemas.microsoft.com/office/drawing/2014/main" id="{32091F79-07F0-314C-301F-73A843A88C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4976" y="9347819"/>
            <a:ext cx="2326332" cy="486907"/>
          </a:xfrm>
          <a:prstGeom prst="rect">
            <a:avLst/>
          </a:prstGeom>
        </p:spPr>
      </p:pic>
    </p:spTree>
    <p:extLst>
      <p:ext uri="{BB962C8B-B14F-4D97-AF65-F5344CB8AC3E}">
        <p14:creationId xmlns:p14="http://schemas.microsoft.com/office/powerpoint/2010/main" val="271572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v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183081"/>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565D70B5-B6A8-EC73-F42D-DA9CC84B5B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228" y="705917"/>
            <a:ext cx="4480307" cy="1174149"/>
          </a:xfrm>
          <a:prstGeom prst="rect">
            <a:avLst/>
          </a:prstGeom>
        </p:spPr>
      </p:pic>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658091" y="3603885"/>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658091" y="3037260"/>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7106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grpSp>
        <p:nvGrpSpPr>
          <p:cNvPr id="3" name="Graphic 95">
            <a:extLst>
              <a:ext uri="{FF2B5EF4-FFF2-40B4-BE49-F238E27FC236}">
                <a16:creationId xmlns:a16="http://schemas.microsoft.com/office/drawing/2014/main" id="{68B9E3F9-4BF7-3703-7832-550C80325564}"/>
              </a:ext>
            </a:extLst>
          </p:cNvPr>
          <p:cNvGrpSpPr/>
          <p:nvPr userDrawn="1"/>
        </p:nvGrpSpPr>
        <p:grpSpPr>
          <a:xfrm>
            <a:off x="4398715" y="10026281"/>
            <a:ext cx="1509109" cy="423922"/>
            <a:chOff x="584588" y="9078286"/>
            <a:chExt cx="1509109" cy="423922"/>
          </a:xfrm>
          <a:solidFill>
            <a:srgbClr val="000000"/>
          </a:solidFill>
        </p:grpSpPr>
        <p:sp>
          <p:nvSpPr>
            <p:cNvPr id="4" name="Freeform 3">
              <a:extLst>
                <a:ext uri="{FF2B5EF4-FFF2-40B4-BE49-F238E27FC236}">
                  <a16:creationId xmlns:a16="http://schemas.microsoft.com/office/drawing/2014/main" id="{BFEF2475-5E3F-A431-7189-69057C23ABCA}"/>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8EEF71E2-E871-1184-5BA9-B3A424EB5C5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D8623"/>
              </a:solidFill>
              <a:prstDash val="solid"/>
              <a:miter/>
            </a:ln>
          </p:spPr>
          <p:txBody>
            <a:bodyPr rtlCol="0" anchor="ctr"/>
            <a:lstStyle/>
            <a:p>
              <a:endParaRPr lang="en-US" dirty="0"/>
            </a:p>
          </p:txBody>
        </p:sp>
      </p:grpSp>
      <p:sp>
        <p:nvSpPr>
          <p:cNvPr id="7" name="Text Placeholder 23">
            <a:extLst>
              <a:ext uri="{FF2B5EF4-FFF2-40B4-BE49-F238E27FC236}">
                <a16:creationId xmlns:a16="http://schemas.microsoft.com/office/drawing/2014/main" id="{D9BEFD6E-BB68-AD7F-0B5D-5823E2CA4A89}"/>
              </a:ext>
            </a:extLst>
          </p:cNvPr>
          <p:cNvSpPr>
            <a:spLocks noGrp="1"/>
          </p:cNvSpPr>
          <p:nvPr>
            <p:ph type="body" sz="quarter" idx="18" hasCustomPrompt="1"/>
          </p:nvPr>
        </p:nvSpPr>
        <p:spPr>
          <a:xfrm>
            <a:off x="4443045" y="10065544"/>
            <a:ext cx="1230818"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 name="Text Placeholder 23">
            <a:extLst>
              <a:ext uri="{FF2B5EF4-FFF2-40B4-BE49-F238E27FC236}">
                <a16:creationId xmlns:a16="http://schemas.microsoft.com/office/drawing/2014/main" id="{5CB7E932-7E2C-1231-B1BB-81517D5529FB}"/>
              </a:ext>
            </a:extLst>
          </p:cNvPr>
          <p:cNvSpPr>
            <a:spLocks noGrp="1"/>
          </p:cNvSpPr>
          <p:nvPr>
            <p:ph type="body" sz="quarter" idx="19" hasCustomPrompt="1"/>
          </p:nvPr>
        </p:nvSpPr>
        <p:spPr>
          <a:xfrm>
            <a:off x="6007312" y="10059014"/>
            <a:ext cx="1287131" cy="419205"/>
          </a:xfrm>
          <a:prstGeom prst="rect">
            <a:avLst/>
          </a:prstGeom>
        </p:spPr>
        <p:txBody>
          <a:bodyPr>
            <a:noAutofit/>
          </a:bodyPr>
          <a:lstStyle>
            <a:lvl1pPr marL="0" indent="0" algn="l">
              <a:spcBef>
                <a:spcPts val="0"/>
              </a:spcBef>
              <a:buNone/>
              <a:defRPr sz="1000" b="0" i="0">
                <a:solidFill>
                  <a:srgbClr val="28266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5" name="Freeform 14">
            <a:extLst>
              <a:ext uri="{FF2B5EF4-FFF2-40B4-BE49-F238E27FC236}">
                <a16:creationId xmlns:a16="http://schemas.microsoft.com/office/drawing/2014/main" id="{7B149056-6E5E-3096-BE90-4048BA1B5F69}"/>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653795"/>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434647" y="9967005"/>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1" name="Picture 10">
            <a:extLst>
              <a:ext uri="{FF2B5EF4-FFF2-40B4-BE49-F238E27FC236}">
                <a16:creationId xmlns:a16="http://schemas.microsoft.com/office/drawing/2014/main" id="{BA8163D4-EB82-A7DD-35B6-4B2756752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049" y="9027644"/>
            <a:ext cx="2326332" cy="486907"/>
          </a:xfrm>
          <a:prstGeom prst="rect">
            <a:avLst/>
          </a:prstGeom>
        </p:spPr>
      </p:pic>
    </p:spTree>
    <p:extLst>
      <p:ext uri="{BB962C8B-B14F-4D97-AF65-F5344CB8AC3E}">
        <p14:creationId xmlns:p14="http://schemas.microsoft.com/office/powerpoint/2010/main" val="3991428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8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1841006" y="-3"/>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424938" y="2455999"/>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58649AB-2530-6DDA-3131-72D1FFC606B6}"/>
              </a:ext>
            </a:extLst>
          </p:cNvPr>
          <p:cNvSpPr/>
          <p:nvPr/>
        </p:nvSpPr>
        <p:spPr>
          <a:xfrm rot="10800000">
            <a:off x="5003409" y="6001"/>
            <a:ext cx="1512000" cy="234260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4164326" y="5425529"/>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073E045E-0701-FF12-BAFC-3FCCF7DD6679}"/>
              </a:ext>
            </a:extLst>
          </p:cNvPr>
          <p:cNvSpPr/>
          <p:nvPr userDrawn="1"/>
        </p:nvSpPr>
        <p:spPr>
          <a:xfrm>
            <a:off x="5752131" y="8614857"/>
            <a:ext cx="1512000"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2573674" y="9182491"/>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983779" y="8614857"/>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281616" y="389118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Freeform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1841005" y="1809550"/>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Freeform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424938" y="-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8" name="Freeform 87">
            <a:extLst>
              <a:ext uri="{FF2B5EF4-FFF2-40B4-BE49-F238E27FC236}">
                <a16:creationId xmlns:a16="http://schemas.microsoft.com/office/drawing/2014/main" id="{164AE254-87A2-EDCA-FD00-4F404345D797}"/>
              </a:ext>
            </a:extLst>
          </p:cNvPr>
          <p:cNvSpPr>
            <a:spLocks noGrp="1"/>
          </p:cNvSpPr>
          <p:nvPr userDrawn="1">
            <p:ph type="pic" sz="quarter" idx="13"/>
          </p:nvPr>
        </p:nvSpPr>
        <p:spPr>
          <a:xfrm>
            <a:off x="5003409" y="2092801"/>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Freeform 93">
            <a:extLst>
              <a:ext uri="{FF2B5EF4-FFF2-40B4-BE49-F238E27FC236}">
                <a16:creationId xmlns:a16="http://schemas.microsoft.com/office/drawing/2014/main" id="{04E014EC-B23E-BCB7-06D5-7EFC284CB1D9}"/>
              </a:ext>
            </a:extLst>
          </p:cNvPr>
          <p:cNvSpPr>
            <a:spLocks noGrp="1"/>
          </p:cNvSpPr>
          <p:nvPr>
            <p:ph type="pic" sz="quarter" idx="14"/>
          </p:nvPr>
        </p:nvSpPr>
        <p:spPr>
          <a:xfrm>
            <a:off x="983779" y="5971566"/>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Freeform 94">
            <a:extLst>
              <a:ext uri="{FF2B5EF4-FFF2-40B4-BE49-F238E27FC236}">
                <a16:creationId xmlns:a16="http://schemas.microsoft.com/office/drawing/2014/main" id="{BA9DAE28-9BCD-B989-BD2E-E281DE85EC03}"/>
              </a:ext>
            </a:extLst>
          </p:cNvPr>
          <p:cNvSpPr>
            <a:spLocks noGrp="1"/>
          </p:cNvSpPr>
          <p:nvPr>
            <p:ph type="pic" sz="quarter" idx="15"/>
          </p:nvPr>
        </p:nvSpPr>
        <p:spPr>
          <a:xfrm>
            <a:off x="2573674" y="6702665"/>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8" name="Freeform 97">
            <a:extLst>
              <a:ext uri="{FF2B5EF4-FFF2-40B4-BE49-F238E27FC236}">
                <a16:creationId xmlns:a16="http://schemas.microsoft.com/office/drawing/2014/main" id="{8461D256-BF3B-C0B4-10C3-97CCBF2277E1}"/>
              </a:ext>
            </a:extLst>
          </p:cNvPr>
          <p:cNvSpPr>
            <a:spLocks noGrp="1" noChangeAspect="1"/>
          </p:cNvSpPr>
          <p:nvPr>
            <p:ph type="pic" sz="quarter" idx="17"/>
          </p:nvPr>
        </p:nvSpPr>
        <p:spPr>
          <a:xfrm>
            <a:off x="5752131" y="6141689"/>
            <a:ext cx="1512000" cy="2558466"/>
          </a:xfrm>
          <a:custGeom>
            <a:avLst/>
            <a:gdLst>
              <a:gd name="connsiteX0" fmla="*/ 781064 w 1562129"/>
              <a:gd name="connsiteY0" fmla="*/ 0 h 2643290"/>
              <a:gd name="connsiteX1" fmla="*/ 1562129 w 1562129"/>
              <a:gd name="connsiteY1" fmla="*/ 755451 h 2643290"/>
              <a:gd name="connsiteX2" fmla="*/ 1560498 w 1562129"/>
              <a:gd name="connsiteY2" fmla="*/ 798034 h 2643290"/>
              <a:gd name="connsiteX3" fmla="*/ 1562129 w 1562129"/>
              <a:gd name="connsiteY3" fmla="*/ 798034 h 2643290"/>
              <a:gd name="connsiteX4" fmla="*/ 1562129 w 1562129"/>
              <a:gd name="connsiteY4" fmla="*/ 2643290 h 2643290"/>
              <a:gd name="connsiteX5" fmla="*/ 0 w 1562129"/>
              <a:gd name="connsiteY5" fmla="*/ 2643290 h 2643290"/>
              <a:gd name="connsiteX6" fmla="*/ 0 w 1562129"/>
              <a:gd name="connsiteY6" fmla="*/ 798034 h 2643290"/>
              <a:gd name="connsiteX7" fmla="*/ 1631 w 1562129"/>
              <a:gd name="connsiteY7" fmla="*/ 798034 h 2643290"/>
              <a:gd name="connsiteX8" fmla="*/ 0 w 1562129"/>
              <a:gd name="connsiteY8" fmla="*/ 755451 h 2643290"/>
              <a:gd name="connsiteX9" fmla="*/ 781064 w 1562129"/>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29" h="2643290">
                <a:moveTo>
                  <a:pt x="781064" y="0"/>
                </a:moveTo>
                <a:cubicBezTo>
                  <a:pt x="1213177" y="0"/>
                  <a:pt x="1562129" y="339086"/>
                  <a:pt x="1562129" y="755451"/>
                </a:cubicBezTo>
                <a:cubicBezTo>
                  <a:pt x="1562129" y="769645"/>
                  <a:pt x="1562129" y="783839"/>
                  <a:pt x="1560498" y="798034"/>
                </a:cubicBezTo>
                <a:lnTo>
                  <a:pt x="1562129" y="798034"/>
                </a:lnTo>
                <a:lnTo>
                  <a:pt x="1562129" y="2643290"/>
                </a:lnTo>
                <a:lnTo>
                  <a:pt x="0" y="2643290"/>
                </a:lnTo>
                <a:lnTo>
                  <a:pt x="0" y="798034"/>
                </a:lnTo>
                <a:lnTo>
                  <a:pt x="1631" y="798034"/>
                </a:lnTo>
                <a:cubicBezTo>
                  <a:pt x="0" y="783839"/>
                  <a:pt x="0" y="769645"/>
                  <a:pt x="0" y="755451"/>
                </a:cubicBezTo>
                <a:cubicBezTo>
                  <a:pt x="0" y="337508"/>
                  <a:pt x="350582" y="0"/>
                  <a:pt x="781064"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Freeform 100">
            <a:extLst>
              <a:ext uri="{FF2B5EF4-FFF2-40B4-BE49-F238E27FC236}">
                <a16:creationId xmlns:a16="http://schemas.microsoft.com/office/drawing/2014/main" id="{C2FC5C8C-ADB9-3CE3-F9B4-021329EF0D42}"/>
              </a:ext>
            </a:extLst>
          </p:cNvPr>
          <p:cNvSpPr>
            <a:spLocks noGrp="1"/>
          </p:cNvSpPr>
          <p:nvPr>
            <p:ph type="pic" sz="quarter" idx="10"/>
          </p:nvPr>
        </p:nvSpPr>
        <p:spPr>
          <a:xfrm>
            <a:off x="252084" y="0"/>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36053" y="395871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36053" y="348461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884052" y="364745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1861149" y="70377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1815586" y="77130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1815586" y="29720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463585" y="46004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469754" y="368764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424191" y="375517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424191" y="328107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072190" y="344391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6" name="Straight Connector 125">
            <a:extLst>
              <a:ext uri="{FF2B5EF4-FFF2-40B4-BE49-F238E27FC236}">
                <a16:creationId xmlns:a16="http://schemas.microsoft.com/office/drawing/2014/main" id="{D13A6486-B622-7380-6C6D-388C85B68B02}"/>
              </a:ext>
            </a:extLst>
          </p:cNvPr>
          <p:cNvCxnSpPr>
            <a:cxnSpLocks/>
          </p:cNvCxnSpPr>
          <p:nvPr userDrawn="1"/>
        </p:nvCxnSpPr>
        <p:spPr>
          <a:xfrm>
            <a:off x="5021422" y="87525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 Placeholder 32">
            <a:extLst>
              <a:ext uri="{FF2B5EF4-FFF2-40B4-BE49-F238E27FC236}">
                <a16:creationId xmlns:a16="http://schemas.microsoft.com/office/drawing/2014/main" id="{F87389A0-87B7-2850-BE6E-18811A3D3514}"/>
              </a:ext>
            </a:extLst>
          </p:cNvPr>
          <p:cNvSpPr>
            <a:spLocks noGrp="1"/>
          </p:cNvSpPr>
          <p:nvPr>
            <p:ph type="body" sz="quarter" idx="27" hasCustomPrompt="1"/>
          </p:nvPr>
        </p:nvSpPr>
        <p:spPr>
          <a:xfrm>
            <a:off x="4975859" y="94277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8" name="Text Placeholder 32">
            <a:extLst>
              <a:ext uri="{FF2B5EF4-FFF2-40B4-BE49-F238E27FC236}">
                <a16:creationId xmlns:a16="http://schemas.microsoft.com/office/drawing/2014/main" id="{41DAF6BB-58D6-6E7C-9C33-6EEBCDEEE4D6}"/>
              </a:ext>
            </a:extLst>
          </p:cNvPr>
          <p:cNvSpPr>
            <a:spLocks noGrp="1"/>
          </p:cNvSpPr>
          <p:nvPr>
            <p:ph type="body" sz="quarter" idx="28" hasCustomPrompt="1"/>
          </p:nvPr>
        </p:nvSpPr>
        <p:spPr>
          <a:xfrm>
            <a:off x="4975859" y="46868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29" name="Text Placeholder 32">
            <a:extLst>
              <a:ext uri="{FF2B5EF4-FFF2-40B4-BE49-F238E27FC236}">
                <a16:creationId xmlns:a16="http://schemas.microsoft.com/office/drawing/2014/main" id="{3F4DBFCD-A5DC-6AE2-7056-222772F7BC4C}"/>
              </a:ext>
            </a:extLst>
          </p:cNvPr>
          <p:cNvSpPr>
            <a:spLocks noGrp="1"/>
          </p:cNvSpPr>
          <p:nvPr>
            <p:ph type="body" sz="quarter" idx="29" hasCustomPrompt="1"/>
          </p:nvPr>
        </p:nvSpPr>
        <p:spPr>
          <a:xfrm>
            <a:off x="5623858" y="63152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5565760" y="10446817"/>
            <a:ext cx="2074648"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32" name="Freeform 131">
            <a:extLst>
              <a:ext uri="{FF2B5EF4-FFF2-40B4-BE49-F238E27FC236}">
                <a16:creationId xmlns:a16="http://schemas.microsoft.com/office/drawing/2014/main" id="{FE8D3182-0484-C216-1C29-D16A8AC738D8}"/>
              </a:ext>
            </a:extLst>
          </p:cNvPr>
          <p:cNvSpPr>
            <a:spLocks noGrp="1"/>
          </p:cNvSpPr>
          <p:nvPr>
            <p:ph type="pic" sz="quarter" idx="16"/>
          </p:nvPr>
        </p:nvSpPr>
        <p:spPr>
          <a:xfrm>
            <a:off x="4164326" y="774427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020016" y="918702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974453" y="925454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974453" y="878045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1622452" y="894329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2599548" y="985468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2553985" y="992220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2553985" y="944811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3201984" y="961095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4198043" y="6697359"/>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4152480" y="6764883"/>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4152480" y="6290790"/>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4800479" y="6453629"/>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6" name="Straight Connector 155">
            <a:extLst>
              <a:ext uri="{FF2B5EF4-FFF2-40B4-BE49-F238E27FC236}">
                <a16:creationId xmlns:a16="http://schemas.microsoft.com/office/drawing/2014/main" id="{045F9117-1F22-7D20-363D-BBF6CEF7A622}"/>
              </a:ext>
            </a:extLst>
          </p:cNvPr>
          <p:cNvCxnSpPr>
            <a:cxnSpLocks/>
          </p:cNvCxnSpPr>
          <p:nvPr userDrawn="1"/>
        </p:nvCxnSpPr>
        <p:spPr>
          <a:xfrm>
            <a:off x="5781771" y="924760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Text Placeholder 32">
            <a:extLst>
              <a:ext uri="{FF2B5EF4-FFF2-40B4-BE49-F238E27FC236}">
                <a16:creationId xmlns:a16="http://schemas.microsoft.com/office/drawing/2014/main" id="{E15C0520-5F3E-32F2-1475-856F892674C3}"/>
              </a:ext>
            </a:extLst>
          </p:cNvPr>
          <p:cNvSpPr>
            <a:spLocks noGrp="1"/>
          </p:cNvSpPr>
          <p:nvPr>
            <p:ph type="body" sz="quarter" idx="39" hasCustomPrompt="1"/>
          </p:nvPr>
        </p:nvSpPr>
        <p:spPr>
          <a:xfrm>
            <a:off x="5736208" y="931512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8" name="Text Placeholder 32">
            <a:extLst>
              <a:ext uri="{FF2B5EF4-FFF2-40B4-BE49-F238E27FC236}">
                <a16:creationId xmlns:a16="http://schemas.microsoft.com/office/drawing/2014/main" id="{39CCC3A8-493B-4B2D-C347-BA85622F5A87}"/>
              </a:ext>
            </a:extLst>
          </p:cNvPr>
          <p:cNvSpPr>
            <a:spLocks noGrp="1"/>
          </p:cNvSpPr>
          <p:nvPr>
            <p:ph type="body" sz="quarter" idx="40" hasCustomPrompt="1"/>
          </p:nvPr>
        </p:nvSpPr>
        <p:spPr>
          <a:xfrm>
            <a:off x="5736208" y="884103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159" name="Text Placeholder 32">
            <a:extLst>
              <a:ext uri="{FF2B5EF4-FFF2-40B4-BE49-F238E27FC236}">
                <a16:creationId xmlns:a16="http://schemas.microsoft.com/office/drawing/2014/main" id="{461FD2F9-067D-4AB0-5697-FCB065D6AD6B}"/>
              </a:ext>
            </a:extLst>
          </p:cNvPr>
          <p:cNvSpPr>
            <a:spLocks noGrp="1"/>
          </p:cNvSpPr>
          <p:nvPr>
            <p:ph type="body" sz="quarter" idx="41" hasCustomPrompt="1"/>
          </p:nvPr>
        </p:nvSpPr>
        <p:spPr>
          <a:xfrm>
            <a:off x="6384207" y="900387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67593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 6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636397" y="2534420"/>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2225319" y="-5"/>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809251" y="2455997"/>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5122517" y="5436117"/>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3531865" y="9193079"/>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1941970" y="8625445"/>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65379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665929" y="389118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2225318" y="1809548"/>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809251" y="-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1941970" y="5982154"/>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3531865" y="6713253"/>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636397" y="-2"/>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620366" y="395871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620366" y="348461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1268365" y="364745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2245462" y="70377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2199899" y="77130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2199899" y="29720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847898" y="46004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854067" y="368764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808504" y="375516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808504" y="328107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456503" y="344391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0" name="Slide Number Placeholder 5">
            <a:extLst>
              <a:ext uri="{FF2B5EF4-FFF2-40B4-BE49-F238E27FC236}">
                <a16:creationId xmlns:a16="http://schemas.microsoft.com/office/drawing/2014/main" id="{B7634368-1C3A-521F-0D4D-E9145B296D6E}"/>
              </a:ext>
            </a:extLst>
          </p:cNvPr>
          <p:cNvSpPr>
            <a:spLocks noGrp="1"/>
          </p:cNvSpPr>
          <p:nvPr>
            <p:ph type="sldNum" sz="quarter" idx="4"/>
          </p:nvPr>
        </p:nvSpPr>
        <p:spPr>
          <a:xfrm>
            <a:off x="7248938" y="10446817"/>
            <a:ext cx="39146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5122517" y="775486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978207" y="919761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1932644" y="926513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1932644" y="879104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2580643" y="895388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3557739" y="9865270"/>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3512176" y="9932794"/>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3512176" y="9458701"/>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4160175" y="9621540"/>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5156234" y="67079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5110671" y="67754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5110671" y="63013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5758670" y="64642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7371E11C-33FD-F3E9-6489-42B9847BDA7B}"/>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pic>
        <p:nvPicPr>
          <p:cNvPr id="4" name="Picture 3">
            <a:extLst>
              <a:ext uri="{FF2B5EF4-FFF2-40B4-BE49-F238E27FC236}">
                <a16:creationId xmlns:a16="http://schemas.microsoft.com/office/drawing/2014/main" id="{6758B6F6-76E5-92BF-0004-9D972E8B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887546" y="8142984"/>
            <a:ext cx="3681933" cy="964920"/>
          </a:xfrm>
          <a:prstGeom prst="rect">
            <a:avLst/>
          </a:prstGeom>
        </p:spPr>
      </p:pic>
    </p:spTree>
    <p:extLst>
      <p:ext uri="{BB962C8B-B14F-4D97-AF65-F5344CB8AC3E}">
        <p14:creationId xmlns:p14="http://schemas.microsoft.com/office/powerpoint/2010/main" val="192749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pic>
        <p:nvPicPr>
          <p:cNvPr id="3" name="Picture 2">
            <a:extLst>
              <a:ext uri="{FF2B5EF4-FFF2-40B4-BE49-F238E27FC236}">
                <a16:creationId xmlns:a16="http://schemas.microsoft.com/office/drawing/2014/main" id="{5B5C5CDC-09CB-3E93-C1E7-1301078A4EB0}"/>
              </a:ext>
            </a:extLst>
          </p:cNvPr>
          <p:cNvPicPr>
            <a:picLocks noChangeAspect="1"/>
          </p:cNvPicPr>
          <p:nvPr userDrawn="1"/>
        </p:nvPicPr>
        <p:blipFill>
          <a:blip r:embed="rId2"/>
          <a:stretch>
            <a:fillRect/>
          </a:stretch>
        </p:blipFill>
        <p:spPr>
          <a:xfrm>
            <a:off x="357464" y="10079434"/>
            <a:ext cx="1466197" cy="306878"/>
          </a:xfrm>
          <a:prstGeom prst="rect">
            <a:avLst/>
          </a:prstGeom>
        </p:spPr>
      </p:pic>
      <p:sp>
        <p:nvSpPr>
          <p:cNvPr id="4" name="Google Shape;112;p29">
            <a:extLst>
              <a:ext uri="{FF2B5EF4-FFF2-40B4-BE49-F238E27FC236}">
                <a16:creationId xmlns:a16="http://schemas.microsoft.com/office/drawing/2014/main" id="{F8F4CCBE-8AD1-E861-D7A9-639EADEE2AAE}"/>
              </a:ext>
            </a:extLst>
          </p:cNvPr>
          <p:cNvSpPr/>
          <p:nvPr userDrawn="1"/>
        </p:nvSpPr>
        <p:spPr>
          <a:xfrm>
            <a:off x="2084725" y="98982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5" name="Picture 2">
            <a:extLst>
              <a:ext uri="{FF2B5EF4-FFF2-40B4-BE49-F238E27FC236}">
                <a16:creationId xmlns:a16="http://schemas.microsoft.com/office/drawing/2014/main" id="{4BE14950-D7B8-D8EB-84A7-6043743AB6E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7464" y="10498302"/>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2A66EAC7-8789-CE58-46BD-4ECB082A41AF}"/>
              </a:ext>
            </a:extLst>
          </p:cNvPr>
          <p:cNvSpPr/>
          <p:nvPr userDrawn="1"/>
        </p:nvSpPr>
        <p:spPr>
          <a:xfrm>
            <a:off x="2198723" y="10649769"/>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9138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Tree>
    <p:extLst>
      <p:ext uri="{BB962C8B-B14F-4D97-AF65-F5344CB8AC3E}">
        <p14:creationId xmlns:p14="http://schemas.microsoft.com/office/powerpoint/2010/main" val="347726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4" name="Freeform 13">
            <a:extLst>
              <a:ext uri="{FF2B5EF4-FFF2-40B4-BE49-F238E27FC236}">
                <a16:creationId xmlns:a16="http://schemas.microsoft.com/office/drawing/2014/main" id="{F854E13A-217D-ABDB-A90C-E105A0A56382}"/>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0 w 7001712"/>
              <a:gd name="connsiteY8" fmla="*/ 400310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0" y="400310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26945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Freeform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341098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D8623"/>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382E4C1A-3EFF-4350-F78A-218E47B80493}"/>
              </a:ext>
            </a:extLst>
          </p:cNvPr>
          <p:cNvSpPr>
            <a:spLocks noGrp="1"/>
          </p:cNvSpPr>
          <p:nvPr>
            <p:ph type="sldNum" sz="quarter" idx="4"/>
          </p:nvPr>
        </p:nvSpPr>
        <p:spPr>
          <a:xfrm>
            <a:off x="7175748" y="10446817"/>
            <a:ext cx="46465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Freeform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23179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cxnSp>
        <p:nvCxnSpPr>
          <p:cNvPr id="9" name="Straight Connector 8">
            <a:extLst>
              <a:ext uri="{FF2B5EF4-FFF2-40B4-BE49-F238E27FC236}">
                <a16:creationId xmlns:a16="http://schemas.microsoft.com/office/drawing/2014/main" id="{9178CD9D-3F1D-B244-9364-F0BA2A13C798}"/>
              </a:ext>
            </a:extLst>
          </p:cNvPr>
          <p:cNvCxnSpPr/>
          <p:nvPr userDrawn="1"/>
        </p:nvCxnSpPr>
        <p:spPr>
          <a:xfrm>
            <a:off x="7358383" y="10461447"/>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4CDE50-894C-2ECC-DEFD-891D111D5AE0}"/>
              </a:ext>
            </a:extLst>
          </p:cNvPr>
          <p:cNvSpPr txBox="1"/>
          <p:nvPr userDrawn="1"/>
        </p:nvSpPr>
        <p:spPr>
          <a:xfrm rot="16200000">
            <a:off x="5756127" y="8618525"/>
            <a:ext cx="3470400" cy="215444"/>
          </a:xfrm>
          <a:prstGeom prst="rect">
            <a:avLst/>
          </a:prstGeom>
          <a:noFill/>
        </p:spPr>
        <p:txBody>
          <a:bodyPr wrap="square" rtlCol="0">
            <a:spAutoFit/>
          </a:bodyPr>
          <a:lstStyle/>
          <a:p>
            <a:r>
              <a:rPr lang="en-US" sz="800" b="1" dirty="0">
                <a:solidFill>
                  <a:srgbClr val="282666"/>
                </a:solidFill>
              </a:rPr>
              <a:t>HeadStart</a:t>
            </a:r>
            <a:r>
              <a:rPr lang="en-US" sz="800" dirty="0">
                <a:solidFill>
                  <a:srgbClr val="282666"/>
                </a:solidFill>
              </a:rPr>
              <a:t>   a future in AI for girls </a:t>
            </a:r>
          </a:p>
        </p:txBody>
      </p: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166918" y="10446817"/>
            <a:ext cx="473489" cy="363595"/>
          </a:xfrm>
          <a:prstGeom prst="rect">
            <a:avLst/>
          </a:prstGeom>
        </p:spPr>
        <p:txBody>
          <a:bodyPr vert="horz" lIns="91440" tIns="45720" rIns="91440" bIns="45720" rtlCol="0" anchor="ctr"/>
          <a:lstStyle>
            <a:lvl1pPr algn="r">
              <a:defRPr sz="800">
                <a:solidFill>
                  <a:srgbClr val="282666"/>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6" r:id="rId4"/>
    <p:sldLayoutId id="2147484010" r:id="rId5"/>
    <p:sldLayoutId id="2147484001" r:id="rId6"/>
    <p:sldLayoutId id="2147484009" r:id="rId7"/>
    <p:sldLayoutId id="2147483997" r:id="rId8"/>
    <p:sldLayoutId id="2147483998" r:id="rId9"/>
    <p:sldLayoutId id="2147483999" r:id="rId10"/>
    <p:sldLayoutId id="2147484000" r:id="rId11"/>
    <p:sldLayoutId id="2147484002" r:id="rId12"/>
    <p:sldLayoutId id="2147484003" r:id="rId13"/>
    <p:sldLayoutId id="2147484004" r:id="rId14"/>
    <p:sldLayoutId id="2147484005" r:id="rId15"/>
    <p:sldLayoutId id="2147484006" r:id="rId16"/>
    <p:sldLayoutId id="2147484007" r:id="rId17"/>
    <p:sldLayoutId id="2147484008" r:id="rId18"/>
    <p:sldLayoutId id="2147483995"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1.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0758872-46EE-A52A-7DED-52C3ACD09F51}"/>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4717" r="24717"/>
          <a:stretch/>
        </p:blipFill>
        <p:spPr/>
      </p:pic>
      <p:sp>
        <p:nvSpPr>
          <p:cNvPr id="5" name="Text Placeholder 4">
            <a:extLst>
              <a:ext uri="{FF2B5EF4-FFF2-40B4-BE49-F238E27FC236}">
                <a16:creationId xmlns:a16="http://schemas.microsoft.com/office/drawing/2014/main" id="{88661B89-4271-31BE-5885-CBBDF6EC68DC}"/>
              </a:ext>
            </a:extLst>
          </p:cNvPr>
          <p:cNvSpPr>
            <a:spLocks noGrp="1"/>
          </p:cNvSpPr>
          <p:nvPr>
            <p:ph type="body" sz="quarter" idx="11"/>
          </p:nvPr>
        </p:nvSpPr>
        <p:spPr/>
        <p:txBody>
          <a:bodyPr/>
          <a:lstStyle/>
          <a:p>
            <a:r>
              <a:rPr lang="en-US" dirty="0"/>
              <a:t>HeadStart</a:t>
            </a:r>
          </a:p>
        </p:txBody>
      </p:sp>
      <p:sp>
        <p:nvSpPr>
          <p:cNvPr id="6" name="Text Placeholder 5">
            <a:extLst>
              <a:ext uri="{FF2B5EF4-FFF2-40B4-BE49-F238E27FC236}">
                <a16:creationId xmlns:a16="http://schemas.microsoft.com/office/drawing/2014/main" id="{3D2FD396-A42C-655E-9252-2AC6BD5119B8}"/>
              </a:ext>
            </a:extLst>
          </p:cNvPr>
          <p:cNvSpPr>
            <a:spLocks noGrp="1"/>
          </p:cNvSpPr>
          <p:nvPr>
            <p:ph type="body" sz="quarter" idx="16"/>
          </p:nvPr>
        </p:nvSpPr>
        <p:spPr/>
        <p:txBody>
          <a:bodyPr/>
          <a:lstStyle/>
          <a:p>
            <a:r>
              <a:rPr lang="en-US" dirty="0"/>
              <a:t>Facilitators Guide</a:t>
            </a:r>
          </a:p>
        </p:txBody>
      </p:sp>
      <p:sp>
        <p:nvSpPr>
          <p:cNvPr id="11" name="Text Placeholder 10">
            <a:extLst>
              <a:ext uri="{FF2B5EF4-FFF2-40B4-BE49-F238E27FC236}">
                <a16:creationId xmlns:a16="http://schemas.microsoft.com/office/drawing/2014/main" id="{E1EE4464-9871-BF39-1A7F-DB399E78B9C7}"/>
              </a:ext>
            </a:extLst>
          </p:cNvPr>
          <p:cNvSpPr>
            <a:spLocks noGrp="1"/>
          </p:cNvSpPr>
          <p:nvPr>
            <p:ph type="body" sz="quarter" idx="44"/>
          </p:nvPr>
        </p:nvSpPr>
        <p:spPr>
          <a:xfrm>
            <a:off x="0" y="9135417"/>
            <a:ext cx="3971744" cy="751695"/>
          </a:xfrm>
        </p:spPr>
        <p:txBody>
          <a:bodyPr>
            <a:normAutofit/>
          </a:bodyPr>
          <a:lstStyle/>
          <a:p>
            <a:r>
              <a:rPr lang="en-US" sz="2600" spc="300" dirty="0"/>
              <a:t>www.</a:t>
            </a:r>
            <a:r>
              <a:rPr lang="en-US" sz="2600" b="1" spc="300" dirty="0"/>
              <a:t>headstart-ai</a:t>
            </a:r>
            <a:r>
              <a:rPr lang="en-US" sz="2600" spc="300" dirty="0"/>
              <a:t>.eu</a:t>
            </a:r>
          </a:p>
          <a:p>
            <a:endParaRPr lang="en-US" dirty="0"/>
          </a:p>
        </p:txBody>
      </p:sp>
      <p:pic>
        <p:nvPicPr>
          <p:cNvPr id="10" name="Picture 9">
            <a:extLst>
              <a:ext uri="{FF2B5EF4-FFF2-40B4-BE49-F238E27FC236}">
                <a16:creationId xmlns:a16="http://schemas.microsoft.com/office/drawing/2014/main" id="{CDEDB3C9-18A2-42BF-758F-260464A4F1B1}"/>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11700000">
            <a:off x="5412005" y="3491424"/>
            <a:ext cx="5127676" cy="4367161"/>
          </a:xfrm>
          <a:prstGeom prst="rect">
            <a:avLst/>
          </a:prstGeom>
        </p:spPr>
      </p:pic>
      <p:pic>
        <p:nvPicPr>
          <p:cNvPr id="2" name="Picture 2">
            <a:extLst>
              <a:ext uri="{FF2B5EF4-FFF2-40B4-BE49-F238E27FC236}">
                <a16:creationId xmlns:a16="http://schemas.microsoft.com/office/drawing/2014/main" id="{EB172932-CA2B-20CE-FDA3-DC3018434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631" y="10140892"/>
            <a:ext cx="1240113" cy="43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00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A06A-F8D2-02D6-D30E-F458F9ECA9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559B9B-738A-0642-80C4-1D6FE129E26D}"/>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
        <p:nvSpPr>
          <p:cNvPr id="7" name="Text Placeholder 6">
            <a:extLst>
              <a:ext uri="{FF2B5EF4-FFF2-40B4-BE49-F238E27FC236}">
                <a16:creationId xmlns:a16="http://schemas.microsoft.com/office/drawing/2014/main" id="{F34C3737-216B-1B91-CFAD-403131434134}"/>
              </a:ext>
            </a:extLst>
          </p:cNvPr>
          <p:cNvSpPr>
            <a:spLocks noGrp="1"/>
          </p:cNvSpPr>
          <p:nvPr>
            <p:ph type="body" sz="quarter" idx="32"/>
          </p:nvPr>
        </p:nvSpPr>
        <p:spPr>
          <a:xfrm>
            <a:off x="1046026" y="1699102"/>
            <a:ext cx="6488945" cy="2100539"/>
          </a:xfrm>
        </p:spPr>
        <p:txBody>
          <a:bodyPr numCol="1"/>
          <a:lstStyle/>
          <a:p>
            <a:pPr>
              <a:lnSpc>
                <a:spcPct val="100000"/>
              </a:lnSpc>
            </a:pPr>
            <a:r>
              <a:rPr lang="en-GB" sz="1400" dirty="0"/>
              <a:t> Activate prior knowledge and reduce intimidation around AI.</a:t>
            </a:r>
          </a:p>
          <a:p>
            <a:pPr>
              <a:lnSpc>
                <a:spcPct val="100000"/>
              </a:lnSpc>
            </a:pPr>
            <a:endParaRPr lang="en-GB" sz="1400" dirty="0"/>
          </a:p>
          <a:p>
            <a:pPr>
              <a:lnSpc>
                <a:spcPct val="100000"/>
              </a:lnSpc>
            </a:pPr>
            <a:r>
              <a:rPr lang="en-GB" sz="1400" b="1" dirty="0"/>
              <a:t>Ask </a:t>
            </a:r>
            <a:r>
              <a:rPr lang="en-GB" sz="1400" i="1" dirty="0"/>
              <a:t>“What words or ideas come to mind when you hear ‘Artificial Intelligence’?” </a:t>
            </a:r>
          </a:p>
          <a:p>
            <a:pPr>
              <a:lnSpc>
                <a:spcPct val="100000"/>
              </a:lnSpc>
            </a:pPr>
            <a:r>
              <a:rPr lang="en-GB" sz="1400" i="1" dirty="0"/>
              <a:t>Write answers on the board.</a:t>
            </a:r>
          </a:p>
          <a:p>
            <a:pPr>
              <a:lnSpc>
                <a:spcPct val="100000"/>
              </a:lnSpc>
            </a:pPr>
            <a:endParaRPr lang="en-GB" sz="1400" i="1" dirty="0"/>
          </a:p>
          <a:p>
            <a:pPr>
              <a:lnSpc>
                <a:spcPct val="100000"/>
              </a:lnSpc>
            </a:pPr>
            <a:r>
              <a:rPr lang="en-GB" sz="1400" b="1" dirty="0"/>
              <a:t>Follow with </a:t>
            </a:r>
            <a:r>
              <a:rPr lang="en-GB" sz="1400" i="1" dirty="0"/>
              <a:t>“Can you think of a moment where you might have used AI without realising?”</a:t>
            </a:r>
            <a:endParaRPr lang="en-US" sz="1400" i="1" dirty="0"/>
          </a:p>
          <a:p>
            <a:endParaRPr lang="en-US" dirty="0"/>
          </a:p>
          <a:p>
            <a:endParaRPr lang="en-US" dirty="0"/>
          </a:p>
        </p:txBody>
      </p:sp>
      <p:sp>
        <p:nvSpPr>
          <p:cNvPr id="9" name="Text Placeholder 8">
            <a:extLst>
              <a:ext uri="{FF2B5EF4-FFF2-40B4-BE49-F238E27FC236}">
                <a16:creationId xmlns:a16="http://schemas.microsoft.com/office/drawing/2014/main" id="{F6F822D1-9562-5726-C6B6-20F0EECABC47}"/>
              </a:ext>
            </a:extLst>
          </p:cNvPr>
          <p:cNvSpPr>
            <a:spLocks noGrp="1"/>
          </p:cNvSpPr>
          <p:nvPr>
            <p:ph type="body" sz="quarter" idx="38"/>
          </p:nvPr>
        </p:nvSpPr>
        <p:spPr>
          <a:xfrm>
            <a:off x="1619795" y="769163"/>
            <a:ext cx="5521300" cy="381311"/>
          </a:xfrm>
        </p:spPr>
        <p:txBody>
          <a:bodyPr/>
          <a:lstStyle/>
          <a:p>
            <a:r>
              <a:rPr lang="en-GB" sz="1800" b="1" dirty="0"/>
              <a:t>1. Welcome &amp; Icebreaker (10 min)</a:t>
            </a:r>
          </a:p>
        </p:txBody>
      </p:sp>
      <p:cxnSp>
        <p:nvCxnSpPr>
          <p:cNvPr id="3" name="Straight Connector 2">
            <a:extLst>
              <a:ext uri="{FF2B5EF4-FFF2-40B4-BE49-F238E27FC236}">
                <a16:creationId xmlns:a16="http://schemas.microsoft.com/office/drawing/2014/main" id="{3827185E-60D7-3470-719D-DD166D2A47E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D1C88A1-440C-B6E2-B54F-FACE149F8D8C}"/>
              </a:ext>
            </a:extLst>
          </p:cNvPr>
          <p:cNvCxnSpPr>
            <a:cxnSpLocks/>
          </p:cNvCxnSpPr>
          <p:nvPr/>
        </p:nvCxnSpPr>
        <p:spPr>
          <a:xfrm>
            <a:off x="1115575" y="5349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0D34525-2C12-4FA7-DFFB-3E70C8F67159}"/>
              </a:ext>
            </a:extLst>
          </p:cNvPr>
          <p:cNvGrpSpPr/>
          <p:nvPr/>
        </p:nvGrpSpPr>
        <p:grpSpPr>
          <a:xfrm>
            <a:off x="419993" y="7691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9F1DF1F-B566-3B83-723E-0380EA1AA39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1D731C3-CAC6-8364-7F66-D1C30E12FAD3}"/>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1AA9FCF-315F-0640-66FE-947FF3F3B0B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5F76F798-6EDC-6A11-FD08-50B18DDCFF7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499A3099-166E-E2F2-E298-D34CC4C041F9}"/>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53C01CFC-737D-AC82-160B-16F0E520A29D}"/>
              </a:ext>
            </a:extLst>
          </p:cNvPr>
          <p:cNvGrpSpPr/>
          <p:nvPr/>
        </p:nvGrpSpPr>
        <p:grpSpPr>
          <a:xfrm>
            <a:off x="496979" y="4798329"/>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CA2070DC-68E2-BAEC-8D4E-92C5A6AE7FFE}"/>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B4424586-CBAA-B65C-DB25-9D750C092ADE}"/>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68F5428F-9A02-D106-9628-03532683412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09336C55-C9AB-4FAF-8A05-9F799A624D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8CB501A-2057-7222-A66D-1DBB69C3C4D6}"/>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B3DF5BD-BB4C-1B58-B8FB-ACED4595F18B}"/>
              </a:ext>
            </a:extLst>
          </p:cNvPr>
          <p:cNvSpPr txBox="1">
            <a:spLocks/>
          </p:cNvSpPr>
          <p:nvPr/>
        </p:nvSpPr>
        <p:spPr>
          <a:xfrm>
            <a:off x="1425036" y="4724216"/>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2. What Is AI? + Core Technologies (15 min)</a:t>
            </a:r>
          </a:p>
        </p:txBody>
      </p:sp>
      <p:sp>
        <p:nvSpPr>
          <p:cNvPr id="25" name="Text Placeholder 6">
            <a:extLst>
              <a:ext uri="{FF2B5EF4-FFF2-40B4-BE49-F238E27FC236}">
                <a16:creationId xmlns:a16="http://schemas.microsoft.com/office/drawing/2014/main" id="{F2C15EC7-6280-30D3-A1B0-B9697B70714A}"/>
              </a:ext>
            </a:extLst>
          </p:cNvPr>
          <p:cNvSpPr txBox="1">
            <a:spLocks/>
          </p:cNvSpPr>
          <p:nvPr/>
        </p:nvSpPr>
        <p:spPr>
          <a:xfrm>
            <a:off x="957636" y="5834205"/>
            <a:ext cx="6556357" cy="223943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Establish a basic understanding of AI and its building blocks.</a:t>
            </a:r>
          </a:p>
          <a:p>
            <a:pPr>
              <a:lnSpc>
                <a:spcPct val="100000"/>
              </a:lnSpc>
            </a:pPr>
            <a:r>
              <a:rPr lang="en-GB" sz="1400" dirty="0"/>
              <a:t>Use slides to introduce</a:t>
            </a:r>
          </a:p>
          <a:p>
            <a:pPr marL="342900" indent="-342900">
              <a:lnSpc>
                <a:spcPct val="100000"/>
              </a:lnSpc>
              <a:buFont typeface="Arial" panose="020B0604020202020204" pitchFamily="34" charset="0"/>
              <a:buChar char="•"/>
            </a:pPr>
            <a:r>
              <a:rPr lang="en-GB" sz="1400" dirty="0"/>
              <a:t>AI = technology that mimics human intelligence</a:t>
            </a:r>
          </a:p>
          <a:p>
            <a:pPr marL="342900" indent="-342900">
              <a:lnSpc>
                <a:spcPct val="100000"/>
              </a:lnSpc>
              <a:buFont typeface="Arial" panose="020B0604020202020204" pitchFamily="34" charset="0"/>
              <a:buChar char="•"/>
            </a:pPr>
            <a:r>
              <a:rPr lang="en-GB" sz="1400" dirty="0"/>
              <a:t>Core technologies: Machine Learning, Deep Learning, NLP, Robotics, Computer Vision</a:t>
            </a:r>
          </a:p>
          <a:p>
            <a:pPr>
              <a:lnSpc>
                <a:spcPct val="100000"/>
              </a:lnSpc>
            </a:pPr>
            <a:endParaRPr lang="en-GB" sz="1400" dirty="0"/>
          </a:p>
          <a:p>
            <a:pPr>
              <a:lnSpc>
                <a:spcPct val="100000"/>
              </a:lnSpc>
            </a:pPr>
            <a:r>
              <a:rPr lang="en-GB" sz="1400" b="1" dirty="0"/>
              <a:t>Activity</a:t>
            </a:r>
            <a:r>
              <a:rPr lang="en-GB" sz="1400" dirty="0"/>
              <a:t> “Explain Like I’m 5”After each concept (e.g. Machine Learning, NLP), ask participants to explain it in their own words using real-life examples (e.g., “My phone correcting my text is NLP”).</a:t>
            </a:r>
            <a:endParaRPr lang="en-US" sz="1400" dirty="0"/>
          </a:p>
          <a:p>
            <a:endParaRPr lang="en-US" dirty="0"/>
          </a:p>
        </p:txBody>
      </p:sp>
      <p:sp>
        <p:nvSpPr>
          <p:cNvPr id="26" name="Rectangle: Rounded Corners 25">
            <a:extLst>
              <a:ext uri="{FF2B5EF4-FFF2-40B4-BE49-F238E27FC236}">
                <a16:creationId xmlns:a16="http://schemas.microsoft.com/office/drawing/2014/main" id="{8538BD30-1C9F-5E0C-287F-08ABF3EA1580}"/>
              </a:ext>
            </a:extLst>
          </p:cNvPr>
          <p:cNvSpPr/>
          <p:nvPr/>
        </p:nvSpPr>
        <p:spPr>
          <a:xfrm>
            <a:off x="215556" y="8128212"/>
            <a:ext cx="4458024" cy="1828321"/>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7271B404-047C-DD60-FD3B-13760C774D10}"/>
              </a:ext>
            </a:extLst>
          </p:cNvPr>
          <p:cNvSpPr txBox="1">
            <a:spLocks/>
          </p:cNvSpPr>
          <p:nvPr/>
        </p:nvSpPr>
        <p:spPr>
          <a:xfrm>
            <a:off x="496979" y="8422876"/>
            <a:ext cx="367365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…Use metaphors or ask: “Where have you seen this before?” to prompt relevance (e.g. “Siri talking back to you = NLP”).</a:t>
            </a:r>
            <a:endParaRPr lang="en-US" sz="1000" dirty="0">
              <a:solidFill>
                <a:schemeClr val="bg1"/>
              </a:solidFill>
            </a:endParaRPr>
          </a:p>
        </p:txBody>
      </p:sp>
    </p:spTree>
    <p:extLst>
      <p:ext uri="{BB962C8B-B14F-4D97-AF65-F5344CB8AC3E}">
        <p14:creationId xmlns:p14="http://schemas.microsoft.com/office/powerpoint/2010/main" val="270991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702EF-CD77-C7F9-C625-F1D62B22DF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75D632-6722-71F2-41C0-190B653C72A4}"/>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8" name="Text Placeholder 7">
            <a:extLst>
              <a:ext uri="{FF2B5EF4-FFF2-40B4-BE49-F238E27FC236}">
                <a16:creationId xmlns:a16="http://schemas.microsoft.com/office/drawing/2014/main" id="{D7A89AA7-E4BC-8148-0E75-3FC964C3EC14}"/>
              </a:ext>
            </a:extLst>
          </p:cNvPr>
          <p:cNvSpPr>
            <a:spLocks noGrp="1"/>
          </p:cNvSpPr>
          <p:nvPr>
            <p:ph type="body" sz="quarter" idx="32"/>
          </p:nvPr>
        </p:nvSpPr>
        <p:spPr>
          <a:xfrm>
            <a:off x="449948" y="1431312"/>
            <a:ext cx="7190459" cy="5857304"/>
          </a:xfrm>
        </p:spPr>
        <p:txBody>
          <a:bodyPr numCol="1"/>
          <a:lstStyle/>
          <a:p>
            <a:pPr>
              <a:lnSpc>
                <a:spcPct val="100000"/>
              </a:lnSpc>
            </a:pPr>
            <a:r>
              <a:rPr lang="en-GB" sz="1400" dirty="0"/>
              <a:t>Introduce GenAI, show its power, and demystify how it works.</a:t>
            </a:r>
          </a:p>
          <a:p>
            <a:pPr>
              <a:lnSpc>
                <a:spcPct val="100000"/>
              </a:lnSpc>
            </a:pPr>
            <a:r>
              <a:rPr lang="en-GB" sz="1400" dirty="0"/>
              <a:t>Explain difference between traditional AI and GenAI:</a:t>
            </a:r>
          </a:p>
          <a:p>
            <a:pPr>
              <a:lnSpc>
                <a:spcPct val="100000"/>
              </a:lnSpc>
            </a:pPr>
            <a:r>
              <a:rPr lang="en-GB" sz="1400" dirty="0"/>
              <a:t>Traditional AI predicts, organises, analyses</a:t>
            </a:r>
          </a:p>
          <a:p>
            <a:pPr>
              <a:lnSpc>
                <a:spcPct val="100000"/>
              </a:lnSpc>
            </a:pPr>
            <a:r>
              <a:rPr lang="en-GB" sz="1400" dirty="0"/>
              <a:t>GenAI creates (text, art, video, music)</a:t>
            </a:r>
          </a:p>
          <a:p>
            <a:pPr>
              <a:lnSpc>
                <a:spcPct val="100000"/>
              </a:lnSpc>
            </a:pPr>
            <a:endParaRPr lang="en-GB" sz="1400" dirty="0"/>
          </a:p>
          <a:p>
            <a:pPr>
              <a:lnSpc>
                <a:spcPct val="100000"/>
              </a:lnSpc>
            </a:pPr>
            <a:r>
              <a:rPr lang="en-GB" sz="1400" dirty="0"/>
              <a:t>Show examples of</a:t>
            </a:r>
          </a:p>
          <a:p>
            <a:pPr>
              <a:lnSpc>
                <a:spcPct val="100000"/>
              </a:lnSpc>
            </a:pPr>
            <a:r>
              <a:rPr lang="en-GB" sz="1400" dirty="0"/>
              <a:t>GANs = visual art or deepfakes</a:t>
            </a:r>
          </a:p>
          <a:p>
            <a:pPr>
              <a:lnSpc>
                <a:spcPct val="100000"/>
              </a:lnSpc>
            </a:pPr>
            <a:r>
              <a:rPr lang="en-GB" sz="1400" dirty="0"/>
              <a:t>Transformer models (e.g. ChatGPT, Snapchat AI)</a:t>
            </a:r>
          </a:p>
          <a:p>
            <a:pPr>
              <a:lnSpc>
                <a:spcPct val="100000"/>
              </a:lnSpc>
            </a:pPr>
            <a:endParaRPr lang="en-GB" sz="1400" dirty="0"/>
          </a:p>
          <a:p>
            <a:pPr>
              <a:lnSpc>
                <a:spcPct val="100000"/>
              </a:lnSpc>
            </a:pPr>
            <a:r>
              <a:rPr lang="en-GB" sz="1400" b="1" dirty="0"/>
              <a:t>Mini Activity - </a:t>
            </a:r>
            <a:r>
              <a:rPr lang="en-GB" sz="1400" dirty="0"/>
              <a:t>GANs Visual Reflection (5 min)Show the image of the robot being “trained” with books and speech bubbles (from the slides). Ask “What is happening in this image? Who are the ‘trainers’ and what do they represent? How does AI improve over time?”</a:t>
            </a:r>
            <a:endParaRPr lang="en-US" sz="1400" b="1" dirty="0"/>
          </a:p>
        </p:txBody>
      </p:sp>
      <p:sp>
        <p:nvSpPr>
          <p:cNvPr id="10" name="Text Placeholder 9">
            <a:extLst>
              <a:ext uri="{FF2B5EF4-FFF2-40B4-BE49-F238E27FC236}">
                <a16:creationId xmlns:a16="http://schemas.microsoft.com/office/drawing/2014/main" id="{AD062037-F29F-440F-7B8E-27A983BF91B4}"/>
              </a:ext>
            </a:extLst>
          </p:cNvPr>
          <p:cNvSpPr>
            <a:spLocks noGrp="1"/>
          </p:cNvSpPr>
          <p:nvPr>
            <p:ph type="body" sz="quarter" idx="38"/>
          </p:nvPr>
        </p:nvSpPr>
        <p:spPr>
          <a:xfrm>
            <a:off x="1271036" y="825414"/>
            <a:ext cx="6821719" cy="488883"/>
          </a:xfrm>
        </p:spPr>
        <p:txBody>
          <a:bodyPr/>
          <a:lstStyle/>
          <a:p>
            <a:r>
              <a:rPr lang="en-GB" sz="1800" b="1" dirty="0"/>
              <a:t>3. A Closer Look at Generative AI (20 min)</a:t>
            </a:r>
          </a:p>
        </p:txBody>
      </p:sp>
      <p:pic>
        <p:nvPicPr>
          <p:cNvPr id="13" name="Picture Placeholder 12">
            <a:extLst>
              <a:ext uri="{FF2B5EF4-FFF2-40B4-BE49-F238E27FC236}">
                <a16:creationId xmlns:a16="http://schemas.microsoft.com/office/drawing/2014/main" id="{4BA0B199-ADD8-FE99-7748-D6AD22850EC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88" b="7188"/>
          <a:stretch>
            <a:fillRect/>
          </a:stretch>
        </p:blipFill>
        <p:spPr>
          <a:xfrm>
            <a:off x="0" y="7590665"/>
            <a:ext cx="5775960" cy="3302299"/>
          </a:xfrm>
        </p:spPr>
      </p:pic>
      <p:cxnSp>
        <p:nvCxnSpPr>
          <p:cNvPr id="14" name="Straight Connector 13">
            <a:extLst>
              <a:ext uri="{FF2B5EF4-FFF2-40B4-BE49-F238E27FC236}">
                <a16:creationId xmlns:a16="http://schemas.microsoft.com/office/drawing/2014/main" id="{5D596AEC-8FF2-3A93-E2EC-CCE06025D00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10DC1B7F-52DA-88A9-BB68-15284DBFE1D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BCEE7997-80C8-C1C2-BC5D-D3589616E2ED}"/>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E3EB55F-C5E9-F6D7-F9FF-524CF9CA7AEE}"/>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6B0DBF56-54C9-9556-F37F-306BEA8FF8D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0C26D1D-6284-7714-C58F-1F3106AAEA82}"/>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C1EEE5E-0AC3-2C8B-CCF5-D84BF6762C7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2489E8BC-058D-C78E-4B90-284B7354AC8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0084210-7F72-ABAB-643F-87F568417D15}"/>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155B074A-1583-AD13-771E-A04EA5E1B584}"/>
              </a:ext>
            </a:extLst>
          </p:cNvPr>
          <p:cNvSpPr/>
          <p:nvPr/>
        </p:nvSpPr>
        <p:spPr>
          <a:xfrm>
            <a:off x="4390889" y="4646988"/>
            <a:ext cx="2934738" cy="238324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CDB2FB3E-4A58-B503-CEC1-3AD54C8F0F9A}"/>
              </a:ext>
            </a:extLst>
          </p:cNvPr>
          <p:cNvSpPr txBox="1">
            <a:spLocks/>
          </p:cNvSpPr>
          <p:nvPr/>
        </p:nvSpPr>
        <p:spPr>
          <a:xfrm>
            <a:off x="4613565" y="4893809"/>
            <a:ext cx="2562184"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p>
          <a:p>
            <a:pPr algn="l">
              <a:lnSpc>
                <a:spcPct val="100000"/>
              </a:lnSpc>
            </a:pPr>
            <a:r>
              <a:rPr lang="en-GB" sz="1800" dirty="0">
                <a:solidFill>
                  <a:schemeClr val="bg1"/>
                </a:solidFill>
              </a:rPr>
              <a:t>Emphasise that GANs and Transformers learn from human data — if that data is biased, so is the AI.</a:t>
            </a:r>
            <a:endParaRPr lang="en-US" sz="1000" dirty="0">
              <a:solidFill>
                <a:schemeClr val="bg1"/>
              </a:solidFill>
            </a:endParaRPr>
          </a:p>
        </p:txBody>
      </p:sp>
    </p:spTree>
    <p:extLst>
      <p:ext uri="{BB962C8B-B14F-4D97-AF65-F5344CB8AC3E}">
        <p14:creationId xmlns:p14="http://schemas.microsoft.com/office/powerpoint/2010/main" val="391411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EFA13-39BF-A0E4-888B-98DB4C6D35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DDC61-7329-9FAF-F823-011D1B6B01FE}"/>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7" name="Text Placeholder 6">
            <a:extLst>
              <a:ext uri="{FF2B5EF4-FFF2-40B4-BE49-F238E27FC236}">
                <a16:creationId xmlns:a16="http://schemas.microsoft.com/office/drawing/2014/main" id="{B401C130-39EF-D2DC-E92A-027572E7BEB1}"/>
              </a:ext>
            </a:extLst>
          </p:cNvPr>
          <p:cNvSpPr>
            <a:spLocks noGrp="1"/>
          </p:cNvSpPr>
          <p:nvPr>
            <p:ph type="body" sz="quarter" idx="32"/>
          </p:nvPr>
        </p:nvSpPr>
        <p:spPr>
          <a:xfrm>
            <a:off x="723621" y="1455075"/>
            <a:ext cx="6452127" cy="2645870"/>
          </a:xfrm>
        </p:spPr>
        <p:txBody>
          <a:bodyPr numCol="1"/>
          <a:lstStyle/>
          <a:p>
            <a:pPr>
              <a:lnSpc>
                <a:spcPct val="100000"/>
              </a:lnSpc>
            </a:pPr>
            <a:r>
              <a:rPr lang="en-GB" sz="1400" dirty="0"/>
              <a:t>Help learners realise AI is embedded in their lives and spark curiosity. Explore 4 common areas of AI in life</a:t>
            </a:r>
          </a:p>
          <a:p>
            <a:pPr>
              <a:lnSpc>
                <a:spcPct val="100000"/>
              </a:lnSpc>
            </a:pPr>
            <a:endParaRPr lang="en-GB" sz="1400" dirty="0"/>
          </a:p>
          <a:p>
            <a:pPr marL="457200" indent="-457200">
              <a:lnSpc>
                <a:spcPct val="100000"/>
              </a:lnSpc>
              <a:buFont typeface="+mj-lt"/>
              <a:buAutoNum type="arabicPeriod"/>
            </a:pPr>
            <a:r>
              <a:rPr lang="en-GB" sz="1400" dirty="0"/>
              <a:t>Social media (TikTok, Instagram)</a:t>
            </a:r>
          </a:p>
          <a:p>
            <a:pPr marL="457200" indent="-457200">
              <a:lnSpc>
                <a:spcPct val="100000"/>
              </a:lnSpc>
              <a:buFont typeface="+mj-lt"/>
              <a:buAutoNum type="arabicPeriod"/>
            </a:pPr>
            <a:r>
              <a:rPr lang="en-GB" sz="1400" dirty="0"/>
              <a:t>Shopping (Amazon, ASOS)</a:t>
            </a:r>
          </a:p>
          <a:p>
            <a:pPr marL="457200" indent="-457200">
              <a:lnSpc>
                <a:spcPct val="100000"/>
              </a:lnSpc>
              <a:buFont typeface="+mj-lt"/>
              <a:buAutoNum type="arabicPeriod"/>
            </a:pPr>
            <a:r>
              <a:rPr lang="en-GB" sz="1400" dirty="0"/>
              <a:t>Entertainment (Spotify, Netflix)</a:t>
            </a:r>
          </a:p>
          <a:p>
            <a:pPr marL="457200" indent="-457200">
              <a:lnSpc>
                <a:spcPct val="100000"/>
              </a:lnSpc>
              <a:buFont typeface="+mj-lt"/>
              <a:buAutoNum type="arabicPeriod"/>
            </a:pPr>
            <a:r>
              <a:rPr lang="en-GB" sz="1400" dirty="0"/>
              <a:t>Learning apps (Quizlet, Duolingo)</a:t>
            </a:r>
          </a:p>
          <a:p>
            <a:pPr>
              <a:lnSpc>
                <a:spcPct val="100000"/>
              </a:lnSpc>
            </a:pPr>
            <a:endParaRPr lang="en-GB" sz="1400" dirty="0"/>
          </a:p>
          <a:p>
            <a:pPr>
              <a:lnSpc>
                <a:spcPct val="100000"/>
              </a:lnSpc>
            </a:pPr>
            <a:r>
              <a:rPr lang="en-GB" sz="1400" b="1" dirty="0"/>
              <a:t>Activity - </a:t>
            </a:r>
            <a:r>
              <a:rPr lang="en-GB" sz="1400" dirty="0"/>
              <a:t>On phones or in pairs, ask learners to open 1–2 favourite apps. Ask them to explore;</a:t>
            </a:r>
          </a:p>
          <a:p>
            <a:pPr>
              <a:lnSpc>
                <a:spcPct val="100000"/>
              </a:lnSpc>
            </a:pPr>
            <a:r>
              <a:rPr lang="en-GB" sz="1400" i="1" dirty="0"/>
              <a:t>Can you spot a feature that uses AI? How does it change what you see or experience? Is this helpful? Could it be harmful?</a:t>
            </a:r>
            <a:endParaRPr lang="en-US" sz="1400" i="1" dirty="0"/>
          </a:p>
          <a:p>
            <a:endParaRPr lang="en-US" dirty="0"/>
          </a:p>
        </p:txBody>
      </p:sp>
      <p:sp>
        <p:nvSpPr>
          <p:cNvPr id="9" name="Text Placeholder 8">
            <a:extLst>
              <a:ext uri="{FF2B5EF4-FFF2-40B4-BE49-F238E27FC236}">
                <a16:creationId xmlns:a16="http://schemas.microsoft.com/office/drawing/2014/main" id="{DBD6ACBD-A28A-3563-3AD2-A314320C80E0}"/>
              </a:ext>
            </a:extLst>
          </p:cNvPr>
          <p:cNvSpPr>
            <a:spLocks noGrp="1"/>
          </p:cNvSpPr>
          <p:nvPr>
            <p:ph type="body" sz="quarter" idx="38"/>
          </p:nvPr>
        </p:nvSpPr>
        <p:spPr>
          <a:xfrm>
            <a:off x="1339896" y="546458"/>
            <a:ext cx="5521300" cy="381311"/>
          </a:xfrm>
        </p:spPr>
        <p:txBody>
          <a:bodyPr/>
          <a:lstStyle/>
          <a:p>
            <a:r>
              <a:rPr lang="en-GB" sz="1800" b="1" dirty="0"/>
              <a:t>4. AI in Daily Life (15 min)</a:t>
            </a:r>
          </a:p>
        </p:txBody>
      </p:sp>
      <p:cxnSp>
        <p:nvCxnSpPr>
          <p:cNvPr id="3" name="Straight Connector 2">
            <a:extLst>
              <a:ext uri="{FF2B5EF4-FFF2-40B4-BE49-F238E27FC236}">
                <a16:creationId xmlns:a16="http://schemas.microsoft.com/office/drawing/2014/main" id="{691A4ACC-F8F2-1906-80BE-DFB32D9503D4}"/>
              </a:ext>
            </a:extLst>
          </p:cNvPr>
          <p:cNvCxnSpPr>
            <a:cxnSpLocks/>
          </p:cNvCxnSpPr>
          <p:nvPr/>
        </p:nvCxnSpPr>
        <p:spPr>
          <a:xfrm>
            <a:off x="1110213" y="99201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E2E4747-14E5-D9BE-9E2C-E45333B6AAEF}"/>
              </a:ext>
            </a:extLst>
          </p:cNvPr>
          <p:cNvCxnSpPr>
            <a:cxnSpLocks/>
          </p:cNvCxnSpPr>
          <p:nvPr/>
        </p:nvCxnSpPr>
        <p:spPr>
          <a:xfrm>
            <a:off x="1115575" y="6111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19D48FF-92AE-B12B-FDB4-F9C37D1EF12D}"/>
              </a:ext>
            </a:extLst>
          </p:cNvPr>
          <p:cNvGrpSpPr/>
          <p:nvPr/>
        </p:nvGrpSpPr>
        <p:grpSpPr>
          <a:xfrm>
            <a:off x="423820" y="304728"/>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732203F-18FA-2976-E0F5-55B2E6D5EB70}"/>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440D4C60-28BA-4063-80C1-B506B04734DC}"/>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528D7C76-1B0B-FC00-8998-A7E271393A43}"/>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1B7833C-8577-9F61-D4F5-2F2E3AA57FEB}"/>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29A82F3-DDDD-04E6-DF08-E55EF143B6F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23BFD68-1BEA-ECE0-C3C2-B705EDF12334}"/>
              </a:ext>
            </a:extLst>
          </p:cNvPr>
          <p:cNvGrpSpPr/>
          <p:nvPr/>
        </p:nvGrpSpPr>
        <p:grpSpPr>
          <a:xfrm>
            <a:off x="533436" y="5621481"/>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93DC4BC-85CA-B796-C3D9-2E208B0288AC}"/>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AE5B40A6-C26C-104E-6E77-263E747C882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D640469-22C6-A6B3-22E7-62C6F33F11E1}"/>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103ED6F7-5F0C-90AA-2B9B-6045C287F3B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C9ACF4E-FFB5-FC68-5802-0D223F4E374C}"/>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61E2FC3-231F-CD76-A0A2-147BB9266EDC}"/>
              </a:ext>
            </a:extLst>
          </p:cNvPr>
          <p:cNvSpPr txBox="1">
            <a:spLocks/>
          </p:cNvSpPr>
          <p:nvPr/>
        </p:nvSpPr>
        <p:spPr>
          <a:xfrm>
            <a:off x="1454442" y="5729436"/>
            <a:ext cx="5521300"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t-IT" sz="1800" dirty="0"/>
              <a:t>5. Women in AI (10 min)</a:t>
            </a:r>
            <a:endParaRPr lang="en-US" sz="1800" dirty="0"/>
          </a:p>
        </p:txBody>
      </p:sp>
      <p:sp>
        <p:nvSpPr>
          <p:cNvPr id="25" name="Text Placeholder 6">
            <a:extLst>
              <a:ext uri="{FF2B5EF4-FFF2-40B4-BE49-F238E27FC236}">
                <a16:creationId xmlns:a16="http://schemas.microsoft.com/office/drawing/2014/main" id="{C827B239-43FA-419B-EB79-E10A6E44D46B}"/>
              </a:ext>
            </a:extLst>
          </p:cNvPr>
          <p:cNvSpPr txBox="1">
            <a:spLocks/>
          </p:cNvSpPr>
          <p:nvPr/>
        </p:nvSpPr>
        <p:spPr>
          <a:xfrm>
            <a:off x="723621" y="6737051"/>
            <a:ext cx="6660001" cy="262968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dirty="0"/>
              <a:t>Connect AI to gender inclusion and show the need for more female perspectives.</a:t>
            </a:r>
          </a:p>
          <a:p>
            <a:pPr>
              <a:lnSpc>
                <a:spcPct val="100000"/>
              </a:lnSpc>
            </a:pPr>
            <a:r>
              <a:rPr lang="en-GB" sz="1400" dirty="0"/>
              <a:t>Using the slides with data, present statistics  </a:t>
            </a:r>
          </a:p>
          <a:p>
            <a:pPr>
              <a:lnSpc>
                <a:spcPct val="100000"/>
              </a:lnSpc>
            </a:pPr>
            <a:r>
              <a:rPr lang="en-GB" sz="1400" dirty="0"/>
              <a:t>- Only 22% of global AI professionals are women</a:t>
            </a:r>
          </a:p>
          <a:p>
            <a:pPr>
              <a:lnSpc>
                <a:spcPct val="100000"/>
              </a:lnSpc>
            </a:pPr>
            <a:r>
              <a:rPr lang="en-GB" sz="1400" dirty="0"/>
              <a:t>- Women adopt GenAI 25% less than men</a:t>
            </a:r>
          </a:p>
          <a:p>
            <a:pPr>
              <a:lnSpc>
                <a:spcPct val="100000"/>
              </a:lnSpc>
            </a:pPr>
            <a:endParaRPr lang="en-GB" sz="1400" dirty="0"/>
          </a:p>
          <a:p>
            <a:pPr>
              <a:lnSpc>
                <a:spcPct val="100000"/>
              </a:lnSpc>
            </a:pPr>
            <a:r>
              <a:rPr lang="en-GB" sz="1400" b="1" dirty="0"/>
              <a:t>Ask </a:t>
            </a:r>
            <a:r>
              <a:rPr lang="en-GB" sz="1400" i="1" dirty="0"/>
              <a:t>“Why do you think fewer women use or work in AI?”</a:t>
            </a:r>
          </a:p>
          <a:p>
            <a:pPr>
              <a:lnSpc>
                <a:spcPct val="100000"/>
              </a:lnSpc>
            </a:pPr>
            <a:endParaRPr lang="en-GB" sz="1400" i="1" dirty="0"/>
          </a:p>
          <a:p>
            <a:pPr>
              <a:lnSpc>
                <a:spcPct val="100000"/>
              </a:lnSpc>
            </a:pPr>
            <a:r>
              <a:rPr lang="en-GB" sz="1400" dirty="0"/>
              <a:t>Show examples of women using AI for good (e.g. climate, fashion, health).</a:t>
            </a:r>
            <a:endParaRPr lang="en-US" sz="1400" dirty="0"/>
          </a:p>
          <a:p>
            <a:endParaRPr lang="en-US" dirty="0"/>
          </a:p>
        </p:txBody>
      </p:sp>
    </p:spTree>
    <p:extLst>
      <p:ext uri="{BB962C8B-B14F-4D97-AF65-F5344CB8AC3E}">
        <p14:creationId xmlns:p14="http://schemas.microsoft.com/office/powerpoint/2010/main" val="273288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A991-A270-BF5D-DF45-8C61193348F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3A09E0-4219-CDE7-3810-398B885C4323}"/>
              </a:ext>
            </a:extLst>
          </p:cNvPr>
          <p:cNvSpPr>
            <a:spLocks noGrp="1"/>
          </p:cNvSpPr>
          <p:nvPr>
            <p:ph type="sldNum" sz="quarter" idx="4"/>
          </p:nvPr>
        </p:nvSpPr>
        <p:spPr/>
        <p:txBody>
          <a:bodyPr/>
          <a:lstStyle/>
          <a:p>
            <a:fld id="{9C527BFA-2C0E-4CEC-B6A5-913A56FEF4B4}" type="slidenum">
              <a:rPr lang="fr-CA" smtClean="0"/>
              <a:pPr/>
              <a:t>13</a:t>
            </a:fld>
            <a:endParaRPr lang="fr-CA" dirty="0"/>
          </a:p>
        </p:txBody>
      </p:sp>
      <p:sp>
        <p:nvSpPr>
          <p:cNvPr id="8" name="Text Placeholder 7">
            <a:extLst>
              <a:ext uri="{FF2B5EF4-FFF2-40B4-BE49-F238E27FC236}">
                <a16:creationId xmlns:a16="http://schemas.microsoft.com/office/drawing/2014/main" id="{BED0A7D9-508C-9C07-A0B0-B7ACFE0CAB04}"/>
              </a:ext>
            </a:extLst>
          </p:cNvPr>
          <p:cNvSpPr>
            <a:spLocks noGrp="1"/>
          </p:cNvSpPr>
          <p:nvPr>
            <p:ph type="body" sz="quarter" idx="32"/>
          </p:nvPr>
        </p:nvSpPr>
        <p:spPr>
          <a:xfrm>
            <a:off x="664866" y="1936738"/>
            <a:ext cx="6874159" cy="4644008"/>
          </a:xfrm>
        </p:spPr>
        <p:txBody>
          <a:bodyPr numCol="1"/>
          <a:lstStyle/>
          <a:p>
            <a:pPr>
              <a:lnSpc>
                <a:spcPct val="100000"/>
              </a:lnSpc>
            </a:pPr>
            <a:r>
              <a:rPr lang="en-GB" sz="1400" dirty="0"/>
              <a:t>Ask each learner to write down</a:t>
            </a:r>
          </a:p>
          <a:p>
            <a:pPr marL="342900" indent="-342900">
              <a:lnSpc>
                <a:spcPct val="100000"/>
              </a:lnSpc>
              <a:buFont typeface="Wingdings" panose="05000000000000000000" pitchFamily="2" charset="2"/>
              <a:buChar char="q"/>
            </a:pPr>
            <a:r>
              <a:rPr lang="en-GB" sz="1400" dirty="0"/>
              <a:t>One new thing they learned</a:t>
            </a:r>
          </a:p>
          <a:p>
            <a:pPr marL="342900" indent="-342900">
              <a:lnSpc>
                <a:spcPct val="100000"/>
              </a:lnSpc>
              <a:buFont typeface="Wingdings" panose="05000000000000000000" pitchFamily="2" charset="2"/>
              <a:buChar char="q"/>
            </a:pPr>
            <a:r>
              <a:rPr lang="en-GB" sz="1400" dirty="0"/>
              <a:t>One way they see AI differently now</a:t>
            </a:r>
          </a:p>
          <a:p>
            <a:pPr marL="342900" indent="-342900">
              <a:lnSpc>
                <a:spcPct val="100000"/>
              </a:lnSpc>
              <a:buFont typeface="Wingdings" panose="05000000000000000000" pitchFamily="2" charset="2"/>
              <a:buChar char="q"/>
            </a:pPr>
            <a:r>
              <a:rPr lang="en-GB" sz="1400" dirty="0"/>
              <a:t>One question they still have</a:t>
            </a:r>
          </a:p>
          <a:p>
            <a:pPr marL="342900" indent="-342900">
              <a:lnSpc>
                <a:spcPct val="100000"/>
              </a:lnSpc>
              <a:buFont typeface="Wingdings" panose="05000000000000000000" pitchFamily="2" charset="2"/>
              <a:buChar char="q"/>
            </a:pPr>
            <a:r>
              <a:rPr lang="en-GB" sz="1400" dirty="0"/>
              <a:t>Invite sharing or collect anonymously for feedback</a:t>
            </a:r>
            <a:endParaRPr lang="en-US" sz="1400" b="1" dirty="0"/>
          </a:p>
        </p:txBody>
      </p:sp>
      <p:sp>
        <p:nvSpPr>
          <p:cNvPr id="10" name="Text Placeholder 9">
            <a:extLst>
              <a:ext uri="{FF2B5EF4-FFF2-40B4-BE49-F238E27FC236}">
                <a16:creationId xmlns:a16="http://schemas.microsoft.com/office/drawing/2014/main" id="{0C73B96B-8448-B3D3-6A37-887436238472}"/>
              </a:ext>
            </a:extLst>
          </p:cNvPr>
          <p:cNvSpPr>
            <a:spLocks noGrp="1"/>
          </p:cNvSpPr>
          <p:nvPr>
            <p:ph type="body" sz="quarter" idx="38"/>
          </p:nvPr>
        </p:nvSpPr>
        <p:spPr>
          <a:xfrm>
            <a:off x="1271036" y="825414"/>
            <a:ext cx="6821719" cy="488883"/>
          </a:xfrm>
        </p:spPr>
        <p:txBody>
          <a:bodyPr/>
          <a:lstStyle/>
          <a:p>
            <a:r>
              <a:rPr lang="en-GB" sz="1800" b="1" dirty="0"/>
              <a:t>6. Wrap-Up &amp; Reflection (10 min)</a:t>
            </a:r>
          </a:p>
        </p:txBody>
      </p:sp>
      <p:pic>
        <p:nvPicPr>
          <p:cNvPr id="13" name="Picture Placeholder 12">
            <a:extLst>
              <a:ext uri="{FF2B5EF4-FFF2-40B4-BE49-F238E27FC236}">
                <a16:creationId xmlns:a16="http://schemas.microsoft.com/office/drawing/2014/main" id="{76002C50-BA99-2AC2-D492-57B6C54559B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33" b="7133"/>
          <a:stretch/>
        </p:blipFill>
        <p:spPr>
          <a:xfrm>
            <a:off x="0" y="4813680"/>
            <a:ext cx="7718100" cy="4412682"/>
          </a:xfrm>
        </p:spPr>
      </p:pic>
      <p:cxnSp>
        <p:nvCxnSpPr>
          <p:cNvPr id="14" name="Straight Connector 13">
            <a:extLst>
              <a:ext uri="{FF2B5EF4-FFF2-40B4-BE49-F238E27FC236}">
                <a16:creationId xmlns:a16="http://schemas.microsoft.com/office/drawing/2014/main" id="{904381AD-8155-A96A-B19F-BE12595B41A2}"/>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C6BE690-C742-A726-EA8D-EDF903BD2D88}"/>
              </a:ext>
            </a:extLst>
          </p:cNvPr>
          <p:cNvGrpSpPr/>
          <p:nvPr/>
        </p:nvGrpSpPr>
        <p:grpSpPr>
          <a:xfrm>
            <a:off x="471521" y="858999"/>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B9041101-3B3B-18B7-AD42-79D0B12433B9}"/>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DD12814D-BC98-48C2-A8EB-694E556A69B2}"/>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CFC14C23-D111-C45C-661A-A035079EF38D}"/>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E96BE5C-F37D-AF6E-82E8-75E5899751C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620AAB1E-2C3C-A10A-935E-EE5798BCE20A}"/>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1410329-A226-965F-448E-8914AF741236}"/>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E41ADD60-2521-0139-BD7E-71D0E9B3BCF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986645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8CE49-ACF3-7238-A24E-F8FBB879F664}"/>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6E9F7D7-7AD6-74C5-32C0-B9BDE0A4689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079" r="10079"/>
          <a:stretch>
            <a:fillRect/>
          </a:stretch>
        </p:blipFill>
        <p:spPr>
          <a:xfrm>
            <a:off x="1214645" y="2512080"/>
            <a:ext cx="6560930" cy="5477685"/>
          </a:xfrm>
        </p:spPr>
      </p:pic>
      <p:sp>
        <p:nvSpPr>
          <p:cNvPr id="3" name="Text Placeholder 2">
            <a:extLst>
              <a:ext uri="{FF2B5EF4-FFF2-40B4-BE49-F238E27FC236}">
                <a16:creationId xmlns:a16="http://schemas.microsoft.com/office/drawing/2014/main" id="{0AF338B1-DCDE-B202-501A-F2B12BEAE5A1}"/>
              </a:ext>
            </a:extLst>
          </p:cNvPr>
          <p:cNvSpPr>
            <a:spLocks noGrp="1"/>
          </p:cNvSpPr>
          <p:nvPr>
            <p:ph type="body" sz="quarter" idx="40"/>
          </p:nvPr>
        </p:nvSpPr>
        <p:spPr>
          <a:xfrm>
            <a:off x="218432" y="2026921"/>
            <a:ext cx="3310763" cy="426720"/>
          </a:xfrm>
        </p:spPr>
        <p:txBody>
          <a:bodyPr/>
          <a:lstStyle/>
          <a:p>
            <a:pPr algn="just"/>
            <a:r>
              <a:rPr lang="en-GB" sz="2400" i="0" dirty="0"/>
              <a:t>👩‍🏫 </a:t>
            </a:r>
            <a:r>
              <a:rPr lang="en-GB" sz="2400" b="1" i="0" dirty="0"/>
              <a:t>Facilitation Tips</a:t>
            </a:r>
          </a:p>
        </p:txBody>
      </p:sp>
      <p:sp>
        <p:nvSpPr>
          <p:cNvPr id="17" name="Graphic 43">
            <a:extLst>
              <a:ext uri="{FF2B5EF4-FFF2-40B4-BE49-F238E27FC236}">
                <a16:creationId xmlns:a16="http://schemas.microsoft.com/office/drawing/2014/main" id="{BD3DA929-2265-8109-5BD8-09F71CA983D6}"/>
              </a:ext>
            </a:extLst>
          </p:cNvPr>
          <p:cNvSpPr/>
          <p:nvPr/>
        </p:nvSpPr>
        <p:spPr>
          <a:xfrm>
            <a:off x="4495110" y="313250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3F847406-C98D-34C0-8C09-0F10F23CA9D8}"/>
              </a:ext>
            </a:extLst>
          </p:cNvPr>
          <p:cNvSpPr txBox="1">
            <a:spLocks/>
          </p:cNvSpPr>
          <p:nvPr/>
        </p:nvSpPr>
        <p:spPr>
          <a:xfrm>
            <a:off x="218432" y="8231084"/>
            <a:ext cx="6812845" cy="239119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342900" indent="-342900" algn="just">
              <a:buFont typeface="Arial" panose="020B0604020202020204" pitchFamily="34" charset="0"/>
              <a:buChar char="•"/>
            </a:pPr>
            <a:r>
              <a:rPr lang="en-GB" sz="1400" b="1" i="0" dirty="0">
                <a:solidFill>
                  <a:srgbClr val="282666"/>
                </a:solidFill>
              </a:rPr>
              <a:t>Normalise uncertainty </a:t>
            </a:r>
            <a:r>
              <a:rPr lang="en-GB" sz="1400" i="0" dirty="0">
                <a:solidFill>
                  <a:srgbClr val="282666"/>
                </a:solidFill>
              </a:rPr>
              <a:t>– many young people feel unsure about AI. Remind them it’s OK not to understand everything straight away</a:t>
            </a:r>
          </a:p>
          <a:p>
            <a:pPr marL="342900" indent="-342900" algn="just">
              <a:buFont typeface="Arial" panose="020B0604020202020204" pitchFamily="34" charset="0"/>
              <a:buChar char="•"/>
            </a:pPr>
            <a:r>
              <a:rPr lang="en-GB" sz="1400" b="1" i="0" dirty="0">
                <a:solidFill>
                  <a:srgbClr val="282666"/>
                </a:solidFill>
              </a:rPr>
              <a:t>Celebrate small wins – </a:t>
            </a:r>
            <a:r>
              <a:rPr lang="en-GB" sz="1400" i="0" dirty="0">
                <a:solidFill>
                  <a:srgbClr val="282666"/>
                </a:solidFill>
              </a:rPr>
              <a:t>if they recognised how TikTok uses AI, that’s a great insight!</a:t>
            </a:r>
          </a:p>
          <a:p>
            <a:pPr marL="342900" indent="-342900" algn="just">
              <a:buFont typeface="Arial" panose="020B0604020202020204" pitchFamily="34" charset="0"/>
              <a:buChar char="•"/>
            </a:pPr>
            <a:r>
              <a:rPr lang="en-GB" sz="1400" b="1" i="0" dirty="0">
                <a:solidFill>
                  <a:srgbClr val="282666"/>
                </a:solidFill>
              </a:rPr>
              <a:t>Be inclusive – </a:t>
            </a:r>
            <a:r>
              <a:rPr lang="en-GB" sz="1400" i="0" dirty="0">
                <a:solidFill>
                  <a:srgbClr val="282666"/>
                </a:solidFill>
              </a:rPr>
              <a:t>use simple language and visual examples. Avoid jargon.</a:t>
            </a:r>
          </a:p>
          <a:p>
            <a:pPr marL="342900" indent="-342900" algn="just">
              <a:buFont typeface="Arial" panose="020B0604020202020204" pitchFamily="34" charset="0"/>
              <a:buChar char="•"/>
            </a:pPr>
            <a:r>
              <a:rPr lang="en-GB" sz="1400" b="1" i="0" dirty="0">
                <a:solidFill>
                  <a:srgbClr val="282666"/>
                </a:solidFill>
              </a:rPr>
              <a:t>Encourage curiosity – </a:t>
            </a:r>
            <a:r>
              <a:rPr lang="en-GB" sz="1400" i="0" dirty="0">
                <a:solidFill>
                  <a:srgbClr val="282666"/>
                </a:solidFill>
              </a:rPr>
              <a:t>the goal is to spark interest, not memorise facts.</a:t>
            </a:r>
            <a:endParaRPr lang="en-US" sz="1400" i="0" dirty="0">
              <a:solidFill>
                <a:srgbClr val="282666"/>
              </a:solidFill>
            </a:endParaRPr>
          </a:p>
        </p:txBody>
      </p:sp>
    </p:spTree>
    <p:extLst>
      <p:ext uri="{BB962C8B-B14F-4D97-AF65-F5344CB8AC3E}">
        <p14:creationId xmlns:p14="http://schemas.microsoft.com/office/powerpoint/2010/main" val="126743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1103E-36A0-C79F-EE7D-0D9EA3A144C0}"/>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8F33AED0-6486-07A9-D27B-E3392B678C38}"/>
              </a:ext>
            </a:extLst>
          </p:cNvPr>
          <p:cNvSpPr>
            <a:spLocks noGrp="1"/>
          </p:cNvSpPr>
          <p:nvPr>
            <p:ph type="body" sz="quarter" idx="14"/>
          </p:nvPr>
        </p:nvSpPr>
        <p:spPr/>
        <p:txBody>
          <a:bodyPr/>
          <a:lstStyle/>
          <a:p>
            <a:r>
              <a:rPr lang="en-US" dirty="0"/>
              <a:t>03</a:t>
            </a:r>
          </a:p>
        </p:txBody>
      </p:sp>
      <p:sp>
        <p:nvSpPr>
          <p:cNvPr id="29" name="Text Placeholder 28">
            <a:extLst>
              <a:ext uri="{FF2B5EF4-FFF2-40B4-BE49-F238E27FC236}">
                <a16:creationId xmlns:a16="http://schemas.microsoft.com/office/drawing/2014/main" id="{A3E7AF96-9059-054A-95A4-505CCBABA012}"/>
              </a:ext>
            </a:extLst>
          </p:cNvPr>
          <p:cNvSpPr>
            <a:spLocks noGrp="1"/>
          </p:cNvSpPr>
          <p:nvPr>
            <p:ph type="body" sz="quarter" idx="15"/>
          </p:nvPr>
        </p:nvSpPr>
        <p:spPr/>
        <p:txBody>
          <a:bodyPr/>
          <a:lstStyle/>
          <a:p>
            <a:r>
              <a:rPr lang="en-US" b="1" dirty="0"/>
              <a:t>Session 2 </a:t>
            </a:r>
          </a:p>
          <a:p>
            <a:r>
              <a:rPr lang="en-US" dirty="0"/>
              <a:t>AI &amp; Ethics</a:t>
            </a:r>
          </a:p>
        </p:txBody>
      </p:sp>
      <p:sp>
        <p:nvSpPr>
          <p:cNvPr id="16" name="Slide Number Placeholder 15">
            <a:extLst>
              <a:ext uri="{FF2B5EF4-FFF2-40B4-BE49-F238E27FC236}">
                <a16:creationId xmlns:a16="http://schemas.microsoft.com/office/drawing/2014/main" id="{5DEAE4E2-1897-D12F-BA01-F8F7C456F83A}"/>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15</a:t>
            </a:fld>
            <a:endParaRPr lang="fr-CA" dirty="0"/>
          </a:p>
        </p:txBody>
      </p:sp>
      <p:pic>
        <p:nvPicPr>
          <p:cNvPr id="5" name="Picture Placeholder 4">
            <a:extLst>
              <a:ext uri="{FF2B5EF4-FFF2-40B4-BE49-F238E27FC236}">
                <a16:creationId xmlns:a16="http://schemas.microsoft.com/office/drawing/2014/main" id="{ABCA1456-E51D-E208-42CC-444D2ACBC12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50" r="6850"/>
          <a:stretch/>
        </p:blipFill>
        <p:spPr/>
      </p:pic>
      <p:pic>
        <p:nvPicPr>
          <p:cNvPr id="6" name="Picture 5">
            <a:extLst>
              <a:ext uri="{FF2B5EF4-FFF2-40B4-BE49-F238E27FC236}">
                <a16:creationId xmlns:a16="http://schemas.microsoft.com/office/drawing/2014/main" id="{16135DA9-C25E-1D7D-8440-C9656C03EE5B}"/>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2244622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509263" y="6797432"/>
            <a:ext cx="6541269" cy="2414421"/>
          </a:xfrm>
        </p:spPr>
        <p:txBody>
          <a:bodyPr numCol="1"/>
          <a:lstStyle/>
          <a:p>
            <a:pPr>
              <a:lnSpc>
                <a:spcPct val="100000"/>
              </a:lnSpc>
            </a:pPr>
            <a:r>
              <a:rPr lang="en-GB" sz="1400" b="1" i="1" dirty="0"/>
              <a:t>By the end of this module, participants will be able to</a:t>
            </a:r>
          </a:p>
          <a:p>
            <a:pPr marL="342900" indent="-342900">
              <a:lnSpc>
                <a:spcPct val="100000"/>
              </a:lnSpc>
              <a:buFont typeface="Arial" panose="020B0604020202020204" pitchFamily="34" charset="0"/>
              <a:buChar char="•"/>
            </a:pPr>
            <a:r>
              <a:rPr lang="en-GB" sz="1400" b="1" dirty="0"/>
              <a:t>Define </a:t>
            </a:r>
            <a:r>
              <a:rPr lang="en-GB" sz="1400" dirty="0"/>
              <a:t>ethics and explain its relevance in everyday decisions</a:t>
            </a:r>
          </a:p>
          <a:p>
            <a:pPr marL="342900" indent="-342900">
              <a:lnSpc>
                <a:spcPct val="100000"/>
              </a:lnSpc>
              <a:buFont typeface="Arial" panose="020B0604020202020204" pitchFamily="34" charset="0"/>
              <a:buChar char="•"/>
            </a:pPr>
            <a:r>
              <a:rPr lang="en-GB" sz="1400" b="1" dirty="0"/>
              <a:t>Understand</a:t>
            </a:r>
            <a:r>
              <a:rPr lang="en-GB" sz="1400" dirty="0"/>
              <a:t> the importance of ethics in AI development</a:t>
            </a:r>
          </a:p>
          <a:p>
            <a:pPr marL="342900" indent="-342900">
              <a:lnSpc>
                <a:spcPct val="100000"/>
              </a:lnSpc>
              <a:buFont typeface="Arial" panose="020B0604020202020204" pitchFamily="34" charset="0"/>
              <a:buChar char="•"/>
            </a:pPr>
            <a:r>
              <a:rPr lang="en-GB" sz="1400" b="1" dirty="0"/>
              <a:t>Identify</a:t>
            </a:r>
            <a:r>
              <a:rPr lang="en-GB" sz="1400" dirty="0"/>
              <a:t> ethical risks in AI such as bias and lack of transparency</a:t>
            </a:r>
          </a:p>
          <a:p>
            <a:pPr marL="342900" indent="-342900">
              <a:lnSpc>
                <a:spcPct val="100000"/>
              </a:lnSpc>
              <a:buFont typeface="Arial" panose="020B0604020202020204" pitchFamily="34" charset="0"/>
              <a:buChar char="•"/>
            </a:pPr>
            <a:r>
              <a:rPr lang="en-GB" sz="1400" b="1" dirty="0"/>
              <a:t>Recognise</a:t>
            </a:r>
            <a:r>
              <a:rPr lang="en-GB" sz="1400" dirty="0"/>
              <a:t> how AI-generated content may reinforce stereotypes</a:t>
            </a:r>
          </a:p>
          <a:p>
            <a:pPr marL="342900" indent="-342900">
              <a:lnSpc>
                <a:spcPct val="100000"/>
              </a:lnSpc>
              <a:buFont typeface="Arial" panose="020B0604020202020204" pitchFamily="34" charset="0"/>
              <a:buChar char="•"/>
            </a:pPr>
            <a:r>
              <a:rPr lang="en-GB" sz="1400" b="1" dirty="0"/>
              <a:t>Explore</a:t>
            </a:r>
            <a:r>
              <a:rPr lang="en-GB" sz="1400" dirty="0"/>
              <a:t> how to detect and reduce bias in AI image generation tools</a:t>
            </a:r>
            <a:endParaRPr lang="en-US" sz="1400"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p:txBody>
          <a:bodyPr/>
          <a:lstStyle/>
          <a:p>
            <a:r>
              <a:rPr lang="en-US" sz="2400" dirty="0"/>
              <a:t>Session 2</a:t>
            </a:r>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97751"/>
            <a:ext cx="3495458" cy="695374"/>
          </a:xfrm>
        </p:spPr>
        <p:txBody>
          <a:bodyPr/>
          <a:lstStyle/>
          <a:p>
            <a:r>
              <a:rPr lang="en-US" sz="2400" dirty="0"/>
              <a:t>Learning objectives</a:t>
            </a:r>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1CC6832-4143-4E79-B0D5-DC7D70045BF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7241" b="7241"/>
          <a:stretch>
            <a:fillRect/>
          </a:stretch>
        </p:blipFill>
        <p:spPr/>
      </p:pic>
      <p:sp>
        <p:nvSpPr>
          <p:cNvPr id="10" name="Graphic 43">
            <a:extLst>
              <a:ext uri="{FF2B5EF4-FFF2-40B4-BE49-F238E27FC236}">
                <a16:creationId xmlns:a16="http://schemas.microsoft.com/office/drawing/2014/main" id="{EA827BC9-DF8A-44C5-C627-984DD3026334}"/>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38824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5DAB-46E3-C787-5A83-0BE09E0354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B69D5-D57B-18E6-A0F6-9CB810180665}"/>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
        <p:nvSpPr>
          <p:cNvPr id="7" name="Text Placeholder 6">
            <a:extLst>
              <a:ext uri="{FF2B5EF4-FFF2-40B4-BE49-F238E27FC236}">
                <a16:creationId xmlns:a16="http://schemas.microsoft.com/office/drawing/2014/main" id="{A0F61022-B411-D1F9-B71D-A5A6A134A765}"/>
              </a:ext>
            </a:extLst>
          </p:cNvPr>
          <p:cNvSpPr>
            <a:spLocks noGrp="1"/>
          </p:cNvSpPr>
          <p:nvPr>
            <p:ph type="body" sz="quarter" idx="32"/>
          </p:nvPr>
        </p:nvSpPr>
        <p:spPr>
          <a:xfrm>
            <a:off x="599826" y="1773160"/>
            <a:ext cx="6541269" cy="3813547"/>
          </a:xfrm>
        </p:spPr>
        <p:txBody>
          <a:bodyPr numCol="1"/>
          <a:lstStyle/>
          <a:p>
            <a:pPr marL="342900" indent="-342900">
              <a:lnSpc>
                <a:spcPct val="100000"/>
              </a:lnSpc>
              <a:buFont typeface="Arial" panose="020B0604020202020204" pitchFamily="34" charset="0"/>
              <a:buChar char="•"/>
            </a:pPr>
            <a:r>
              <a:rPr lang="en-GB" sz="1600" dirty="0"/>
              <a:t>Laptop &amp; projector/screen</a:t>
            </a:r>
          </a:p>
          <a:p>
            <a:pPr marL="342900" indent="-342900">
              <a:lnSpc>
                <a:spcPct val="100000"/>
              </a:lnSpc>
              <a:buFont typeface="Arial" panose="020B0604020202020204" pitchFamily="34" charset="0"/>
              <a:buChar char="•"/>
            </a:pPr>
            <a:r>
              <a:rPr lang="en-GB" sz="1600" dirty="0"/>
              <a:t>Internet connection for AI tools and video (or download in advance)</a:t>
            </a:r>
          </a:p>
          <a:p>
            <a:pPr marL="342900" indent="-342900">
              <a:lnSpc>
                <a:spcPct val="100000"/>
              </a:lnSpc>
              <a:buFont typeface="Arial" panose="020B0604020202020204" pitchFamily="34" charset="0"/>
              <a:buChar char="•"/>
            </a:pPr>
            <a:r>
              <a:rPr lang="en-GB" sz="1600" dirty="0"/>
              <a:t>Printouts of key terms or prompts (optional)Smartphones, tablets, or computers (at least one per group)</a:t>
            </a:r>
          </a:p>
          <a:p>
            <a:pPr marL="342900" indent="-342900">
              <a:lnSpc>
                <a:spcPct val="100000"/>
              </a:lnSpc>
              <a:buFont typeface="Arial" panose="020B0604020202020204" pitchFamily="34" charset="0"/>
              <a:buChar char="•"/>
            </a:pPr>
            <a:r>
              <a:rPr lang="en-GB" sz="1600" dirty="0"/>
              <a:t>Access or demo accounts to 2–3 AI image generators e.g. Adobe Express, Leonardo AIgetimg.ai, Magic Studio</a:t>
            </a:r>
          </a:p>
          <a:p>
            <a:pPr marL="342900" indent="-342900">
              <a:lnSpc>
                <a:spcPct val="100000"/>
              </a:lnSpc>
              <a:buFont typeface="Arial" panose="020B0604020202020204" pitchFamily="34" charset="0"/>
              <a:buChar char="•"/>
            </a:pPr>
            <a:r>
              <a:rPr lang="en-GB" sz="1600" dirty="0"/>
              <a:t>Flipchart/whiteboard and markers</a:t>
            </a:r>
            <a:endParaRPr lang="en-US" sz="1600" dirty="0"/>
          </a:p>
        </p:txBody>
      </p:sp>
      <p:sp>
        <p:nvSpPr>
          <p:cNvPr id="9" name="Text Placeholder 8">
            <a:extLst>
              <a:ext uri="{FF2B5EF4-FFF2-40B4-BE49-F238E27FC236}">
                <a16:creationId xmlns:a16="http://schemas.microsoft.com/office/drawing/2014/main" id="{A5C10C2D-878B-77DF-A1C2-114D10CAFD8F}"/>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31DAD37E-1E71-116A-9791-9F517C1C825F}"/>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3" r="18393"/>
          <a:stretch/>
        </p:blipFill>
        <p:spPr/>
      </p:pic>
      <p:sp>
        <p:nvSpPr>
          <p:cNvPr id="11" name="Text Placeholder 10">
            <a:extLst>
              <a:ext uri="{FF2B5EF4-FFF2-40B4-BE49-F238E27FC236}">
                <a16:creationId xmlns:a16="http://schemas.microsoft.com/office/drawing/2014/main" id="{FCA1F9FF-5A63-01A9-AE71-AE703B5E8CAB}"/>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B1D850F4-E318-952D-A29B-690F352B9A9F}"/>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4CE4332-E7ED-DB3D-043A-ABD1ED5F577F}"/>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8BA95F4-53C3-8E37-8FE4-B95C432E3D77}"/>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887325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2322-A238-C4EE-E745-4E4F270A48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D1E7A7-3AEA-2180-9884-8E874B97B067}"/>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8" name="Text Placeholder 7">
            <a:extLst>
              <a:ext uri="{FF2B5EF4-FFF2-40B4-BE49-F238E27FC236}">
                <a16:creationId xmlns:a16="http://schemas.microsoft.com/office/drawing/2014/main" id="{7BC4F347-FBBF-531E-418D-E0C754A09B55}"/>
              </a:ext>
            </a:extLst>
          </p:cNvPr>
          <p:cNvSpPr>
            <a:spLocks noGrp="1"/>
          </p:cNvSpPr>
          <p:nvPr>
            <p:ph type="body" sz="quarter" idx="33"/>
          </p:nvPr>
        </p:nvSpPr>
        <p:spPr>
          <a:xfrm>
            <a:off x="634478" y="1455616"/>
            <a:ext cx="7005929" cy="1378032"/>
          </a:xfrm>
        </p:spPr>
        <p:txBody>
          <a:bodyPr/>
          <a:lstStyle/>
          <a:p>
            <a:r>
              <a:rPr lang="en-GB" sz="1400" b="1" dirty="0"/>
              <a:t>Estimated Duration- </a:t>
            </a:r>
            <a:r>
              <a:rPr lang="en-GB" sz="1400" dirty="0"/>
              <a:t>90 minutes</a:t>
            </a:r>
          </a:p>
          <a:p>
            <a:r>
              <a:rPr lang="en-GB" sz="1400" b="1" dirty="0"/>
              <a:t>Audience</a:t>
            </a:r>
            <a:r>
              <a:rPr lang="en-GB" sz="1400" dirty="0"/>
              <a:t>-Young women aged 15–29</a:t>
            </a:r>
          </a:p>
          <a:p>
            <a:r>
              <a:rPr lang="en-GB" sz="1400" b="1" dirty="0"/>
              <a:t>Delivery Format- </a:t>
            </a:r>
            <a:r>
              <a:rPr lang="en-GB" sz="1400" dirty="0"/>
              <a:t>Workshop with interactive media and group discussions</a:t>
            </a:r>
            <a:endParaRPr lang="en-US" sz="1400" dirty="0"/>
          </a:p>
        </p:txBody>
      </p:sp>
      <p:sp>
        <p:nvSpPr>
          <p:cNvPr id="9" name="Text Placeholder 8">
            <a:extLst>
              <a:ext uri="{FF2B5EF4-FFF2-40B4-BE49-F238E27FC236}">
                <a16:creationId xmlns:a16="http://schemas.microsoft.com/office/drawing/2014/main" id="{C7EE2985-018C-82C9-D915-0DF256C09C46}"/>
              </a:ext>
            </a:extLst>
          </p:cNvPr>
          <p:cNvSpPr>
            <a:spLocks noGrp="1"/>
          </p:cNvSpPr>
          <p:nvPr>
            <p:ph type="body" sz="quarter" idx="38"/>
          </p:nvPr>
        </p:nvSpPr>
        <p:spPr/>
        <p:txBody>
          <a:bodyPr/>
          <a:lstStyle/>
          <a:p>
            <a:r>
              <a:rPr lang="en-US" sz="1800" dirty="0">
                <a:solidFill>
                  <a:srgbClr val="ED8623"/>
                </a:solidFill>
              </a:rPr>
              <a:t>Timing Guide (Adjustable)</a:t>
            </a:r>
          </a:p>
        </p:txBody>
      </p:sp>
      <p:cxnSp>
        <p:nvCxnSpPr>
          <p:cNvPr id="10" name="Straight Connector 9">
            <a:extLst>
              <a:ext uri="{FF2B5EF4-FFF2-40B4-BE49-F238E27FC236}">
                <a16:creationId xmlns:a16="http://schemas.microsoft.com/office/drawing/2014/main" id="{0F8125AA-9CCC-E1D9-484A-E466FFF82F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AF2299D-7FA6-FDA8-963B-1BC4DD6057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12074" y="6852008"/>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8F9D9ABE-EC46-00B0-BD1B-83581941CBD1}"/>
              </a:ext>
            </a:extLst>
          </p:cNvPr>
          <p:cNvGraphicFramePr>
            <a:graphicFrameLocks noGrp="1"/>
          </p:cNvGraphicFramePr>
          <p:nvPr>
            <p:extLst>
              <p:ext uri="{D42A27DB-BD31-4B8C-83A1-F6EECF244321}">
                <p14:modId xmlns:p14="http://schemas.microsoft.com/office/powerpoint/2010/main" val="3670521201"/>
              </p:ext>
            </p:extLst>
          </p:nvPr>
        </p:nvGraphicFramePr>
        <p:xfrm>
          <a:off x="634479" y="2715514"/>
          <a:ext cx="6541269" cy="491368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1013537">
                  <a:extLst>
                    <a:ext uri="{9D8B030D-6E8A-4147-A177-3AD203B41FA5}">
                      <a16:colId xmlns:a16="http://schemas.microsoft.com/office/drawing/2014/main" val="2030828358"/>
                    </a:ext>
                  </a:extLst>
                </a:gridCol>
              </a:tblGrid>
              <a:tr h="330482">
                <a:tc>
                  <a:txBody>
                    <a:bodyPr/>
                    <a:lstStyle/>
                    <a:p>
                      <a:r>
                        <a:rPr lang="en-GB" sz="1400" dirty="0"/>
                        <a:t>Activity </a:t>
                      </a:r>
                    </a:p>
                  </a:txBody>
                  <a:tcPr>
                    <a:solidFill>
                      <a:srgbClr val="ED8623"/>
                    </a:solidFill>
                  </a:tcPr>
                </a:tc>
                <a:tc>
                  <a:txBody>
                    <a:bodyPr/>
                    <a:lstStyle/>
                    <a:p>
                      <a:r>
                        <a:rPr lang="en-GB" sz="1400" dirty="0"/>
                        <a:t>Description</a:t>
                      </a:r>
                    </a:p>
                  </a:txBody>
                  <a:tcPr>
                    <a:solidFill>
                      <a:srgbClr val="ED8623"/>
                    </a:solidFill>
                  </a:tcPr>
                </a:tc>
                <a:tc>
                  <a:txBody>
                    <a:bodyPr/>
                    <a:lstStyle/>
                    <a:p>
                      <a:r>
                        <a:rPr lang="en-GB" sz="1400" dirty="0"/>
                        <a:t>Time</a:t>
                      </a:r>
                    </a:p>
                  </a:txBody>
                  <a:tcPr>
                    <a:solidFill>
                      <a:srgbClr val="ED8623"/>
                    </a:solidFill>
                  </a:tcPr>
                </a:tc>
                <a:extLst>
                  <a:ext uri="{0D108BD9-81ED-4DB2-BD59-A6C34878D82A}">
                    <a16:rowId xmlns:a16="http://schemas.microsoft.com/office/drawing/2014/main" val="1499428012"/>
                  </a:ext>
                </a:extLst>
              </a:tr>
              <a:tr h="826204">
                <a:tc>
                  <a:txBody>
                    <a:bodyPr/>
                    <a:lstStyle/>
                    <a:p>
                      <a:r>
                        <a:rPr lang="en-GB" sz="1400" dirty="0"/>
                        <a:t>Welcome &amp; Intro to Ethics</a:t>
                      </a:r>
                    </a:p>
                  </a:txBody>
                  <a:tcPr>
                    <a:solidFill>
                      <a:srgbClr val="F3B271"/>
                    </a:solidFill>
                  </a:tcPr>
                </a:tc>
                <a:tc>
                  <a:txBody>
                    <a:bodyPr/>
                    <a:lstStyle/>
                    <a:p>
                      <a:r>
                        <a:rPr lang="en-GB" sz="1400" dirty="0"/>
                        <a:t>Icebreaker + What does ethics mean to you?</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What is AI Ethics?</a:t>
                      </a:r>
                    </a:p>
                  </a:txBody>
                  <a:tcPr>
                    <a:solidFill>
                      <a:srgbClr val="FADEC2"/>
                    </a:solidFill>
                  </a:tcPr>
                </a:tc>
                <a:tc>
                  <a:txBody>
                    <a:bodyPr/>
                    <a:lstStyle/>
                    <a:p>
                      <a:r>
                        <a:rPr lang="en-GB" sz="1400" dirty="0"/>
                        <a:t>Explain ethics in the context of AI + real-world frameworks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Bias in AI – Group Activity Part 1</a:t>
                      </a:r>
                    </a:p>
                  </a:txBody>
                  <a:tcPr>
                    <a:solidFill>
                      <a:srgbClr val="F3B271"/>
                    </a:solidFill>
                  </a:tcPr>
                </a:tc>
                <a:tc>
                  <a:txBody>
                    <a:bodyPr/>
                    <a:lstStyle/>
                    <a:p>
                      <a:r>
                        <a:rPr lang="en-GB" sz="1400" dirty="0"/>
                        <a:t>“Guess the Prompt” interactive image analysis</a:t>
                      </a:r>
                    </a:p>
                  </a:txBody>
                  <a:tcPr>
                    <a:solidFill>
                      <a:srgbClr val="F3B271"/>
                    </a:solidFill>
                  </a:tcPr>
                </a:tc>
                <a:tc>
                  <a:txBody>
                    <a:bodyPr/>
                    <a:lstStyle/>
                    <a:p>
                      <a:r>
                        <a:rPr lang="en-GB" sz="1400" dirty="0"/>
                        <a:t>20 min</a:t>
                      </a:r>
                    </a:p>
                  </a:txBody>
                  <a:tcPr>
                    <a:solidFill>
                      <a:srgbClr val="F3B271"/>
                    </a:solidFill>
                  </a:tcPr>
                </a:tc>
                <a:extLst>
                  <a:ext uri="{0D108BD9-81ED-4DB2-BD59-A6C34878D82A}">
                    <a16:rowId xmlns:a16="http://schemas.microsoft.com/office/drawing/2014/main" val="4293466553"/>
                  </a:ext>
                </a:extLst>
              </a:tr>
              <a:tr h="826204">
                <a:tc>
                  <a:txBody>
                    <a:bodyPr/>
                    <a:lstStyle/>
                    <a:p>
                      <a:r>
                        <a:rPr lang="en-GB" sz="1400" dirty="0"/>
                        <a:t>Bias in AI – Group Activity Part 2</a:t>
                      </a:r>
                    </a:p>
                  </a:txBody>
                  <a:tcPr>
                    <a:solidFill>
                      <a:srgbClr val="FADEC2"/>
                    </a:solidFill>
                  </a:tcPr>
                </a:tc>
                <a:tc>
                  <a:txBody>
                    <a:bodyPr/>
                    <a:lstStyle/>
                    <a:p>
                      <a:r>
                        <a:rPr lang="en-GB" sz="1400" dirty="0"/>
                        <a:t>Compare image results using AI tools</a:t>
                      </a:r>
                    </a:p>
                  </a:txBody>
                  <a:tcPr>
                    <a:solidFill>
                      <a:srgbClr val="FADEC2"/>
                    </a:solidFill>
                  </a:tcPr>
                </a:tc>
                <a:tc>
                  <a:txBody>
                    <a:bodyPr/>
                    <a:lstStyle/>
                    <a:p>
                      <a:r>
                        <a:rPr lang="en-GB" sz="1400" dirty="0"/>
                        <a:t>25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Reflection &amp; Discussion</a:t>
                      </a:r>
                    </a:p>
                  </a:txBody>
                  <a:tcPr>
                    <a:solidFill>
                      <a:srgbClr val="F3B271"/>
                    </a:solidFill>
                  </a:tcPr>
                </a:tc>
                <a:tc>
                  <a:txBody>
                    <a:bodyPr/>
                    <a:lstStyle/>
                    <a:p>
                      <a:r>
                        <a:rPr lang="en-GB" sz="1400" dirty="0"/>
                        <a:t>Explore consequences and how to challenge bias</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947902">
                <a:tc>
                  <a:txBody>
                    <a:bodyPr/>
                    <a:lstStyle/>
                    <a:p>
                      <a:endParaRPr lang="en-GB" sz="1400" dirty="0"/>
                    </a:p>
                  </a:txBody>
                  <a:tcPr>
                    <a:solidFill>
                      <a:srgbClr val="FADEC2"/>
                    </a:solidFill>
                  </a:tcPr>
                </a:tc>
                <a:tc>
                  <a:txBody>
                    <a:bodyPr/>
                    <a:lstStyle/>
                    <a:p>
                      <a:endParaRPr lang="en-GB" sz="1400" dirty="0"/>
                    </a:p>
                  </a:txBody>
                  <a:tcPr>
                    <a:solidFill>
                      <a:srgbClr val="FADEC2"/>
                    </a:solidFill>
                  </a:tcPr>
                </a:tc>
                <a:tc>
                  <a:txBody>
                    <a:bodyPr/>
                    <a:lstStyle/>
                    <a:p>
                      <a:r>
                        <a:rPr lang="en-GB" sz="1400" b="1" dirty="0"/>
                        <a:t>Total Duration 90 min</a:t>
                      </a:r>
                    </a:p>
                  </a:txBody>
                  <a:tcPr>
                    <a:solidFill>
                      <a:srgbClr val="FADEC2"/>
                    </a:solidFill>
                  </a:tcPr>
                </a:tc>
                <a:extLst>
                  <a:ext uri="{0D108BD9-81ED-4DB2-BD59-A6C34878D82A}">
                    <a16:rowId xmlns:a16="http://schemas.microsoft.com/office/drawing/2014/main" val="3430335953"/>
                  </a:ext>
                </a:extLst>
              </a:tr>
            </a:tbl>
          </a:graphicData>
        </a:graphic>
      </p:graphicFrame>
      <p:pic>
        <p:nvPicPr>
          <p:cNvPr id="4" name="Picture 3">
            <a:extLst>
              <a:ext uri="{FF2B5EF4-FFF2-40B4-BE49-F238E27FC236}">
                <a16:creationId xmlns:a16="http://schemas.microsoft.com/office/drawing/2014/main" id="{5F62D979-B014-A17E-734C-796AAC1C2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0238"/>
            <a:ext cx="4008120" cy="2526802"/>
          </a:xfrm>
          <a:prstGeom prst="rect">
            <a:avLst/>
          </a:prstGeom>
        </p:spPr>
      </p:pic>
    </p:spTree>
    <p:extLst>
      <p:ext uri="{BB962C8B-B14F-4D97-AF65-F5344CB8AC3E}">
        <p14:creationId xmlns:p14="http://schemas.microsoft.com/office/powerpoint/2010/main" val="162918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E8C3-9C97-9766-1505-A41D839A13F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C4C61-E309-9E9E-6DCC-93C980A59AB6}"/>
              </a:ext>
            </a:extLst>
          </p:cNvPr>
          <p:cNvSpPr>
            <a:spLocks noGrp="1"/>
          </p:cNvSpPr>
          <p:nvPr>
            <p:ph type="sldNum" sz="quarter" idx="4"/>
          </p:nvPr>
        </p:nvSpPr>
        <p:spPr/>
        <p:txBody>
          <a:bodyPr/>
          <a:lstStyle/>
          <a:p>
            <a:fld id="{9C527BFA-2C0E-4CEC-B6A5-913A56FEF4B4}" type="slidenum">
              <a:rPr lang="fr-CA" smtClean="0"/>
              <a:pPr/>
              <a:t>19</a:t>
            </a:fld>
            <a:endParaRPr lang="fr-CA" dirty="0"/>
          </a:p>
        </p:txBody>
      </p:sp>
      <p:sp>
        <p:nvSpPr>
          <p:cNvPr id="7" name="Text Placeholder 6">
            <a:extLst>
              <a:ext uri="{FF2B5EF4-FFF2-40B4-BE49-F238E27FC236}">
                <a16:creationId xmlns:a16="http://schemas.microsoft.com/office/drawing/2014/main" id="{04402CAD-2213-BE8F-A07E-5D92CB5D86D6}"/>
              </a:ext>
            </a:extLst>
          </p:cNvPr>
          <p:cNvSpPr>
            <a:spLocks noGrp="1"/>
          </p:cNvSpPr>
          <p:nvPr>
            <p:ph type="body" sz="quarter" idx="32"/>
          </p:nvPr>
        </p:nvSpPr>
        <p:spPr>
          <a:xfrm>
            <a:off x="929965" y="1600867"/>
            <a:ext cx="6245784" cy="2975445"/>
          </a:xfrm>
        </p:spPr>
        <p:txBody>
          <a:bodyPr numCol="1"/>
          <a:lstStyle/>
          <a:p>
            <a:pPr>
              <a:lnSpc>
                <a:spcPct val="100000"/>
              </a:lnSpc>
            </a:pPr>
            <a:r>
              <a:rPr lang="en-GB" sz="1400" dirty="0"/>
              <a:t>Icebreaker, ask </a:t>
            </a:r>
            <a:r>
              <a:rPr lang="en-GB" sz="1400" i="1" dirty="0"/>
              <a:t>“Can you think of a time when you had to make a decision about right or wrong?”</a:t>
            </a:r>
          </a:p>
          <a:p>
            <a:pPr>
              <a:lnSpc>
                <a:spcPct val="100000"/>
              </a:lnSpc>
            </a:pPr>
            <a:r>
              <a:rPr lang="en-GB" sz="1400" dirty="0"/>
              <a:t>Use this to introduce ethics as a set of principles that guide how we behave.</a:t>
            </a:r>
          </a:p>
          <a:p>
            <a:pPr>
              <a:lnSpc>
                <a:spcPct val="100000"/>
              </a:lnSpc>
            </a:pPr>
            <a:r>
              <a:rPr lang="en-GB" sz="1400" dirty="0"/>
              <a:t>Mini-input</a:t>
            </a:r>
          </a:p>
          <a:p>
            <a:pPr>
              <a:lnSpc>
                <a:spcPct val="100000"/>
              </a:lnSpc>
            </a:pPr>
            <a:r>
              <a:rPr lang="en-GB" sz="1400" dirty="0"/>
              <a:t>Ethics = choosing what is fair, respectful, responsible</a:t>
            </a:r>
          </a:p>
          <a:p>
            <a:pPr>
              <a:lnSpc>
                <a:spcPct val="100000"/>
              </a:lnSpc>
            </a:pPr>
            <a:endParaRPr lang="en-GB" sz="1400" dirty="0"/>
          </a:p>
          <a:p>
            <a:pPr>
              <a:lnSpc>
                <a:spcPct val="100000"/>
              </a:lnSpc>
            </a:pPr>
            <a:r>
              <a:rPr lang="en-GB" sz="1400" b="1" dirty="0"/>
              <a:t>Ask</a:t>
            </a:r>
            <a:r>
              <a:rPr lang="en-GB" sz="1400" i="1" dirty="0"/>
              <a:t>… “Is it fair?” “Who benefits?” “Who might be harmed?”</a:t>
            </a:r>
            <a:endParaRPr lang="en-US" sz="1400" i="1" dirty="0"/>
          </a:p>
        </p:txBody>
      </p:sp>
      <p:sp>
        <p:nvSpPr>
          <p:cNvPr id="9" name="Text Placeholder 8">
            <a:extLst>
              <a:ext uri="{FF2B5EF4-FFF2-40B4-BE49-F238E27FC236}">
                <a16:creationId xmlns:a16="http://schemas.microsoft.com/office/drawing/2014/main" id="{9671408A-2E98-8A90-6805-80C98956BCFD}"/>
              </a:ext>
            </a:extLst>
          </p:cNvPr>
          <p:cNvSpPr>
            <a:spLocks noGrp="1"/>
          </p:cNvSpPr>
          <p:nvPr>
            <p:ph type="body" sz="quarter" idx="38"/>
          </p:nvPr>
        </p:nvSpPr>
        <p:spPr>
          <a:xfrm>
            <a:off x="1269760" y="740700"/>
            <a:ext cx="5878285" cy="495152"/>
          </a:xfrm>
        </p:spPr>
        <p:txBody>
          <a:bodyPr/>
          <a:lstStyle/>
          <a:p>
            <a:r>
              <a:rPr lang="en-GB" sz="1800" b="1" dirty="0"/>
              <a:t>1. Welcome &amp; Intro to Ethics (10 min)</a:t>
            </a:r>
          </a:p>
        </p:txBody>
      </p:sp>
      <p:cxnSp>
        <p:nvCxnSpPr>
          <p:cNvPr id="3" name="Straight Connector 2">
            <a:extLst>
              <a:ext uri="{FF2B5EF4-FFF2-40B4-BE49-F238E27FC236}">
                <a16:creationId xmlns:a16="http://schemas.microsoft.com/office/drawing/2014/main" id="{E761EBD6-6EC4-C121-7AED-62C5923F83F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9A7D249-9EE1-7BD4-ADA7-9A6B930B7840}"/>
              </a:ext>
            </a:extLst>
          </p:cNvPr>
          <p:cNvCxnSpPr>
            <a:cxnSpLocks/>
          </p:cNvCxnSpPr>
          <p:nvPr/>
        </p:nvCxnSpPr>
        <p:spPr>
          <a:xfrm>
            <a:off x="1115575" y="5349209"/>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1608873-2CEA-3FC5-E370-04C44F12D414}"/>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9A7A213-88F0-DBB2-DEA4-BF3A4A0416D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06296E2E-B843-3B00-AD7C-8DE9D4BBEB1E}"/>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EE7A5F19-D713-51A9-407E-C82A4DB71C3F}"/>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6220AC27-04B9-6A27-62CF-684B2D8AC06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F42FBDA1-E0B3-3467-CBCB-C32CFE2715EA}"/>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F151392A-FF7B-938C-F459-9E1486251B3A}"/>
              </a:ext>
            </a:extLst>
          </p:cNvPr>
          <p:cNvGrpSpPr/>
          <p:nvPr/>
        </p:nvGrpSpPr>
        <p:grpSpPr>
          <a:xfrm>
            <a:off x="496979" y="4798329"/>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AEDE33B7-C0E0-7DE2-8D92-A94A2911C495}"/>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6A170F2-6871-0350-1731-DA8F40B5E963}"/>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15CAD1-7043-C12E-4348-0623E6498E8F}"/>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A34C48A7-361F-7B0F-38CD-067174ACBAD6}"/>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BC92D20-48FA-7EF1-5FF5-CDE4CABEFB14}"/>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E822332-1BC0-2395-F5DD-12B534B4EBC5}"/>
              </a:ext>
            </a:extLst>
          </p:cNvPr>
          <p:cNvSpPr txBox="1">
            <a:spLocks/>
          </p:cNvSpPr>
          <p:nvPr/>
        </p:nvSpPr>
        <p:spPr>
          <a:xfrm>
            <a:off x="1357728" y="4874359"/>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What Is AI Ethics? (10 min)</a:t>
            </a:r>
            <a:endParaRPr lang="en-US" sz="1800" dirty="0"/>
          </a:p>
        </p:txBody>
      </p:sp>
      <p:sp>
        <p:nvSpPr>
          <p:cNvPr id="25" name="Text Placeholder 6">
            <a:extLst>
              <a:ext uri="{FF2B5EF4-FFF2-40B4-BE49-F238E27FC236}">
                <a16:creationId xmlns:a16="http://schemas.microsoft.com/office/drawing/2014/main" id="{B6E93EAB-420A-0BE0-8C66-CE8422CECB11}"/>
              </a:ext>
            </a:extLst>
          </p:cNvPr>
          <p:cNvSpPr txBox="1">
            <a:spLocks/>
          </p:cNvSpPr>
          <p:nvPr/>
        </p:nvSpPr>
        <p:spPr>
          <a:xfrm>
            <a:off x="877492" y="5803710"/>
            <a:ext cx="6556357" cy="254997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Short talk + visual slides</a:t>
            </a:r>
          </a:p>
          <a:p>
            <a:pPr>
              <a:lnSpc>
                <a:spcPct val="100000"/>
              </a:lnSpc>
            </a:pPr>
            <a:r>
              <a:rPr lang="en-GB" sz="1400" dirty="0"/>
              <a:t>Explain that AI Ethics is about making sure technology is used responsibly.</a:t>
            </a:r>
          </a:p>
          <a:p>
            <a:pPr>
              <a:lnSpc>
                <a:spcPct val="100000"/>
              </a:lnSpc>
            </a:pPr>
            <a:r>
              <a:rPr lang="en-GB" sz="1400" dirty="0"/>
              <a:t>Key values- fairness, transparency, accountability, inclusion.</a:t>
            </a:r>
          </a:p>
          <a:p>
            <a:pPr>
              <a:lnSpc>
                <a:spcPct val="100000"/>
              </a:lnSpc>
            </a:pPr>
            <a:endParaRPr lang="en-GB" sz="1400" dirty="0"/>
          </a:p>
          <a:p>
            <a:pPr>
              <a:lnSpc>
                <a:spcPct val="100000"/>
              </a:lnSpc>
            </a:pPr>
            <a:r>
              <a:rPr lang="en-GB" sz="1400" dirty="0"/>
              <a:t>Mention frameworks such as…</a:t>
            </a:r>
          </a:p>
          <a:p>
            <a:pPr>
              <a:lnSpc>
                <a:spcPct val="100000"/>
              </a:lnSpc>
            </a:pPr>
            <a:r>
              <a:rPr lang="en-GB" sz="1400" dirty="0"/>
              <a:t>EU AI Act</a:t>
            </a:r>
          </a:p>
          <a:p>
            <a:pPr>
              <a:lnSpc>
                <a:spcPct val="100000"/>
              </a:lnSpc>
            </a:pPr>
            <a:r>
              <a:rPr lang="en-GB" sz="1400" dirty="0"/>
              <a:t>UNESCO Ethical Principles</a:t>
            </a:r>
          </a:p>
          <a:p>
            <a:pPr>
              <a:lnSpc>
                <a:spcPct val="100000"/>
              </a:lnSpc>
            </a:pPr>
            <a:r>
              <a:rPr lang="en-GB" sz="1400" dirty="0"/>
              <a:t>Corporate AI Codes of Conduct</a:t>
            </a:r>
          </a:p>
          <a:p>
            <a:pPr>
              <a:lnSpc>
                <a:spcPct val="100000"/>
              </a:lnSpc>
            </a:pPr>
            <a:endParaRPr lang="en-GB" sz="1400" dirty="0"/>
          </a:p>
          <a:p>
            <a:pPr>
              <a:lnSpc>
                <a:spcPct val="100000"/>
              </a:lnSpc>
            </a:pPr>
            <a:r>
              <a:rPr lang="en-GB" sz="1400" b="1" dirty="0"/>
              <a:t>Ask</a:t>
            </a:r>
            <a:r>
              <a:rPr lang="en-GB" sz="1400" dirty="0"/>
              <a:t> </a:t>
            </a:r>
            <a:r>
              <a:rPr lang="en-GB" sz="1400" i="1" dirty="0"/>
              <a:t>“Why might we need rules or guidelines for how AI is created and used?”</a:t>
            </a:r>
            <a:endParaRPr lang="en-US" sz="1400" i="1" dirty="0"/>
          </a:p>
        </p:txBody>
      </p:sp>
      <p:sp>
        <p:nvSpPr>
          <p:cNvPr id="26" name="Rectangle: Rounded Corners 25">
            <a:extLst>
              <a:ext uri="{FF2B5EF4-FFF2-40B4-BE49-F238E27FC236}">
                <a16:creationId xmlns:a16="http://schemas.microsoft.com/office/drawing/2014/main" id="{52A08D1F-B31E-F11E-6EA0-0FC7999ED4CB}"/>
              </a:ext>
            </a:extLst>
          </p:cNvPr>
          <p:cNvSpPr/>
          <p:nvPr/>
        </p:nvSpPr>
        <p:spPr>
          <a:xfrm>
            <a:off x="230512" y="8871697"/>
            <a:ext cx="3343961" cy="1600327"/>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907033F-75B2-38BC-6771-657A86E97EC2}"/>
              </a:ext>
            </a:extLst>
          </p:cNvPr>
          <p:cNvSpPr txBox="1">
            <a:spLocks/>
          </p:cNvSpPr>
          <p:nvPr/>
        </p:nvSpPr>
        <p:spPr>
          <a:xfrm>
            <a:off x="325252" y="9222212"/>
            <a:ext cx="3154480"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 Highlight that ethics is part of daily decisions – not just big tech issues.</a:t>
            </a:r>
            <a:endParaRPr lang="en-US" sz="1000" dirty="0">
              <a:solidFill>
                <a:schemeClr val="bg1"/>
              </a:solidFill>
            </a:endParaRPr>
          </a:p>
        </p:txBody>
      </p:sp>
    </p:spTree>
    <p:extLst>
      <p:ext uri="{BB962C8B-B14F-4D97-AF65-F5344CB8AC3E}">
        <p14:creationId xmlns:p14="http://schemas.microsoft.com/office/powerpoint/2010/main" val="38964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a:extLst>
              <a:ext uri="{FF2B5EF4-FFF2-40B4-BE49-F238E27FC236}">
                <a16:creationId xmlns:a16="http://schemas.microsoft.com/office/drawing/2014/main" id="{9CF087C4-1B68-CD5D-5E4C-F1605A958F7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126" t="15337" r="48847" b="9844"/>
          <a:stretch/>
        </p:blipFill>
        <p:spPr>
          <a:xfrm>
            <a:off x="2225318" y="1809548"/>
            <a:ext cx="1511253" cy="2643290"/>
          </a:xfrm>
        </p:spPr>
      </p:pic>
      <p:pic>
        <p:nvPicPr>
          <p:cNvPr id="46" name="Picture Placeholder 45">
            <a:extLst>
              <a:ext uri="{FF2B5EF4-FFF2-40B4-BE49-F238E27FC236}">
                <a16:creationId xmlns:a16="http://schemas.microsoft.com/office/drawing/2014/main" id="{1610516B-1C49-CC1D-D464-DA10003035E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4023" r="34023"/>
          <a:stretch/>
        </p:blipFill>
        <p:spPr/>
      </p:pic>
      <p:pic>
        <p:nvPicPr>
          <p:cNvPr id="48" name="Picture Placeholder 47">
            <a:extLst>
              <a:ext uri="{FF2B5EF4-FFF2-40B4-BE49-F238E27FC236}">
                <a16:creationId xmlns:a16="http://schemas.microsoft.com/office/drawing/2014/main" id="{FBD1C89E-BDF2-E8F4-AA05-91C3027731E5}"/>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55107" t="-709" r="6767" b="709"/>
          <a:stretch/>
        </p:blipFill>
        <p:spPr>
          <a:xfrm>
            <a:off x="1941970" y="5982154"/>
            <a:ext cx="1511252" cy="2643290"/>
          </a:xfrm>
        </p:spPr>
      </p:pic>
      <p:pic>
        <p:nvPicPr>
          <p:cNvPr id="50" name="Picture Placeholder 49">
            <a:extLst>
              <a:ext uri="{FF2B5EF4-FFF2-40B4-BE49-F238E27FC236}">
                <a16:creationId xmlns:a16="http://schemas.microsoft.com/office/drawing/2014/main" id="{DCAED4EE-049C-D2DF-01D0-7B3CCA19D02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30917" r="30917"/>
          <a:stretch/>
        </p:blipFill>
        <p:spPr/>
      </p:pic>
      <p:pic>
        <p:nvPicPr>
          <p:cNvPr id="42" name="Picture Placeholder 41">
            <a:extLst>
              <a:ext uri="{FF2B5EF4-FFF2-40B4-BE49-F238E27FC236}">
                <a16:creationId xmlns:a16="http://schemas.microsoft.com/office/drawing/2014/main" id="{31B968BC-38C7-F38A-19B1-ECE83F6C7BAF}"/>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22397" t="2437" r="52922" b="15322"/>
          <a:stretch/>
        </p:blipFill>
        <p:spPr>
          <a:xfrm>
            <a:off x="636397" y="-2"/>
            <a:ext cx="1508400" cy="3351974"/>
          </a:xfrm>
        </p:spPr>
      </p:pic>
      <p:sp>
        <p:nvSpPr>
          <p:cNvPr id="16" name="Text Placeholder 15">
            <a:extLst>
              <a:ext uri="{FF2B5EF4-FFF2-40B4-BE49-F238E27FC236}">
                <a16:creationId xmlns:a16="http://schemas.microsoft.com/office/drawing/2014/main" id="{A7F51794-08B6-B6E9-EA2F-31379EA2CE47}"/>
              </a:ext>
            </a:extLst>
          </p:cNvPr>
          <p:cNvSpPr>
            <a:spLocks noGrp="1"/>
          </p:cNvSpPr>
          <p:nvPr>
            <p:ph type="body" sz="quarter" idx="18"/>
          </p:nvPr>
        </p:nvSpPr>
        <p:spPr/>
        <p:txBody>
          <a:bodyPr/>
          <a:lstStyle/>
          <a:p>
            <a:r>
              <a:rPr lang="en-US" dirty="0"/>
              <a:t>Details about this Guide</a:t>
            </a:r>
          </a:p>
        </p:txBody>
      </p:sp>
      <p:sp>
        <p:nvSpPr>
          <p:cNvPr id="17" name="Text Placeholder 16">
            <a:extLst>
              <a:ext uri="{FF2B5EF4-FFF2-40B4-BE49-F238E27FC236}">
                <a16:creationId xmlns:a16="http://schemas.microsoft.com/office/drawing/2014/main" id="{0096304D-ECE7-1A3F-9C41-01D87095C496}"/>
              </a:ext>
            </a:extLst>
          </p:cNvPr>
          <p:cNvSpPr>
            <a:spLocks noGrp="1"/>
          </p:cNvSpPr>
          <p:nvPr>
            <p:ph type="body" sz="quarter" idx="19"/>
          </p:nvPr>
        </p:nvSpPr>
        <p:spPr/>
        <p:txBody>
          <a:bodyPr/>
          <a:lstStyle/>
          <a:p>
            <a:r>
              <a:rPr lang="en-US" dirty="0"/>
              <a:t>01</a:t>
            </a:r>
          </a:p>
        </p:txBody>
      </p:sp>
      <p:sp>
        <p:nvSpPr>
          <p:cNvPr id="18" name="Text Placeholder 17">
            <a:extLst>
              <a:ext uri="{FF2B5EF4-FFF2-40B4-BE49-F238E27FC236}">
                <a16:creationId xmlns:a16="http://schemas.microsoft.com/office/drawing/2014/main" id="{61D38172-C433-D79F-75F3-AF0BF3F6F41E}"/>
              </a:ext>
            </a:extLst>
          </p:cNvPr>
          <p:cNvSpPr>
            <a:spLocks noGrp="1"/>
          </p:cNvSpPr>
          <p:nvPr>
            <p:ph type="body" sz="quarter" idx="20"/>
          </p:nvPr>
        </p:nvSpPr>
        <p:spPr/>
        <p:txBody>
          <a:bodyPr/>
          <a:lstStyle/>
          <a:p>
            <a:r>
              <a:rPr lang="en-US" dirty="0"/>
              <a:t>Page 3</a:t>
            </a:r>
          </a:p>
          <a:p>
            <a:endParaRPr lang="en-US" dirty="0"/>
          </a:p>
        </p:txBody>
      </p:sp>
      <p:sp>
        <p:nvSpPr>
          <p:cNvPr id="19" name="Text Placeholder 18">
            <a:extLst>
              <a:ext uri="{FF2B5EF4-FFF2-40B4-BE49-F238E27FC236}">
                <a16:creationId xmlns:a16="http://schemas.microsoft.com/office/drawing/2014/main" id="{E9241A13-0E20-781E-18E7-F3C20D1DD99E}"/>
              </a:ext>
            </a:extLst>
          </p:cNvPr>
          <p:cNvSpPr>
            <a:spLocks noGrp="1"/>
          </p:cNvSpPr>
          <p:nvPr>
            <p:ph type="body" sz="quarter" idx="21"/>
          </p:nvPr>
        </p:nvSpPr>
        <p:spPr/>
        <p:txBody>
          <a:bodyPr/>
          <a:lstStyle/>
          <a:p>
            <a:r>
              <a:rPr lang="en-US" dirty="0"/>
              <a:t>Session 1</a:t>
            </a:r>
          </a:p>
          <a:p>
            <a:r>
              <a:rPr lang="en-US" dirty="0"/>
              <a:t>Introduction to AI</a:t>
            </a:r>
          </a:p>
          <a:p>
            <a:endParaRPr lang="en-US" dirty="0"/>
          </a:p>
        </p:txBody>
      </p:sp>
      <p:sp>
        <p:nvSpPr>
          <p:cNvPr id="20" name="Text Placeholder 19">
            <a:extLst>
              <a:ext uri="{FF2B5EF4-FFF2-40B4-BE49-F238E27FC236}">
                <a16:creationId xmlns:a16="http://schemas.microsoft.com/office/drawing/2014/main" id="{29CD7CE3-0D94-5F4E-D184-92ED744EFDC8}"/>
              </a:ext>
            </a:extLst>
          </p:cNvPr>
          <p:cNvSpPr>
            <a:spLocks noGrp="1"/>
          </p:cNvSpPr>
          <p:nvPr>
            <p:ph type="body" sz="quarter" idx="22"/>
          </p:nvPr>
        </p:nvSpPr>
        <p:spPr/>
        <p:txBody>
          <a:bodyPr/>
          <a:lstStyle/>
          <a:p>
            <a:r>
              <a:rPr lang="en-US" dirty="0"/>
              <a:t>02</a:t>
            </a:r>
          </a:p>
        </p:txBody>
      </p:sp>
      <p:sp>
        <p:nvSpPr>
          <p:cNvPr id="21" name="Text Placeholder 20">
            <a:extLst>
              <a:ext uri="{FF2B5EF4-FFF2-40B4-BE49-F238E27FC236}">
                <a16:creationId xmlns:a16="http://schemas.microsoft.com/office/drawing/2014/main" id="{990918FE-4CF8-582E-1A91-66CC13FB40E0}"/>
              </a:ext>
            </a:extLst>
          </p:cNvPr>
          <p:cNvSpPr>
            <a:spLocks noGrp="1"/>
          </p:cNvSpPr>
          <p:nvPr>
            <p:ph type="body" sz="quarter" idx="23"/>
          </p:nvPr>
        </p:nvSpPr>
        <p:spPr/>
        <p:txBody>
          <a:bodyPr/>
          <a:lstStyle/>
          <a:p>
            <a:r>
              <a:rPr lang="en-US" dirty="0"/>
              <a:t>Page 06</a:t>
            </a:r>
          </a:p>
        </p:txBody>
      </p:sp>
      <p:sp>
        <p:nvSpPr>
          <p:cNvPr id="22" name="Text Placeholder 21">
            <a:extLst>
              <a:ext uri="{FF2B5EF4-FFF2-40B4-BE49-F238E27FC236}">
                <a16:creationId xmlns:a16="http://schemas.microsoft.com/office/drawing/2014/main" id="{524C13FF-6883-4B12-3259-27ADB9EC75BE}"/>
              </a:ext>
            </a:extLst>
          </p:cNvPr>
          <p:cNvSpPr>
            <a:spLocks noGrp="1"/>
          </p:cNvSpPr>
          <p:nvPr>
            <p:ph type="body" sz="quarter" idx="24"/>
          </p:nvPr>
        </p:nvSpPr>
        <p:spPr/>
        <p:txBody>
          <a:bodyPr/>
          <a:lstStyle/>
          <a:p>
            <a:r>
              <a:rPr lang="en-US" dirty="0"/>
              <a:t>Session 2</a:t>
            </a:r>
          </a:p>
          <a:p>
            <a:r>
              <a:rPr lang="en-US" dirty="0"/>
              <a:t>Ethics and AI</a:t>
            </a:r>
          </a:p>
          <a:p>
            <a:endParaRPr lang="en-US" dirty="0"/>
          </a:p>
        </p:txBody>
      </p:sp>
      <p:sp>
        <p:nvSpPr>
          <p:cNvPr id="23" name="Text Placeholder 22">
            <a:extLst>
              <a:ext uri="{FF2B5EF4-FFF2-40B4-BE49-F238E27FC236}">
                <a16:creationId xmlns:a16="http://schemas.microsoft.com/office/drawing/2014/main" id="{DCA4F4B8-1BB7-3958-BEA8-4E472CEC5DD2}"/>
              </a:ext>
            </a:extLst>
          </p:cNvPr>
          <p:cNvSpPr>
            <a:spLocks noGrp="1"/>
          </p:cNvSpPr>
          <p:nvPr>
            <p:ph type="body" sz="quarter" idx="25"/>
          </p:nvPr>
        </p:nvSpPr>
        <p:spPr/>
        <p:txBody>
          <a:bodyPr/>
          <a:lstStyle/>
          <a:p>
            <a:r>
              <a:rPr lang="en-US" dirty="0"/>
              <a:t>03</a:t>
            </a:r>
          </a:p>
        </p:txBody>
      </p:sp>
      <p:sp>
        <p:nvSpPr>
          <p:cNvPr id="24" name="Text Placeholder 23">
            <a:extLst>
              <a:ext uri="{FF2B5EF4-FFF2-40B4-BE49-F238E27FC236}">
                <a16:creationId xmlns:a16="http://schemas.microsoft.com/office/drawing/2014/main" id="{1D19D50B-6FFC-6AEB-4099-86BF010F7A64}"/>
              </a:ext>
            </a:extLst>
          </p:cNvPr>
          <p:cNvSpPr>
            <a:spLocks noGrp="1"/>
          </p:cNvSpPr>
          <p:nvPr>
            <p:ph type="body" sz="quarter" idx="26"/>
          </p:nvPr>
        </p:nvSpPr>
        <p:spPr/>
        <p:txBody>
          <a:bodyPr/>
          <a:lstStyle/>
          <a:p>
            <a:r>
              <a:rPr lang="en-US" dirty="0"/>
              <a:t>Page 15</a:t>
            </a:r>
          </a:p>
        </p:txBody>
      </p:sp>
      <p:sp>
        <p:nvSpPr>
          <p:cNvPr id="58" name="Slide Number Placeholder 20">
            <a:extLst>
              <a:ext uri="{FF2B5EF4-FFF2-40B4-BE49-F238E27FC236}">
                <a16:creationId xmlns:a16="http://schemas.microsoft.com/office/drawing/2014/main" id="{33609714-E7CF-B66B-5895-834E5F283087}"/>
              </a:ext>
            </a:extLst>
          </p:cNvPr>
          <p:cNvSpPr>
            <a:spLocks noGrp="1"/>
          </p:cNvSpPr>
          <p:nvPr>
            <p:ph type="sldNum" sz="quarter" idx="4"/>
          </p:nvPr>
        </p:nvSpPr>
        <p:spPr/>
        <p:txBody>
          <a:bodyPr/>
          <a:lstStyle/>
          <a:p>
            <a:fld id="{9C527BFA-2C0E-4CEC-B6A5-913A56FEF4B4}" type="slidenum">
              <a:rPr lang="fr-CA" smtClean="0"/>
              <a:pPr/>
              <a:t>2</a:t>
            </a:fld>
            <a:endParaRPr lang="fr-CA" dirty="0"/>
          </a:p>
        </p:txBody>
      </p:sp>
      <p:pic>
        <p:nvPicPr>
          <p:cNvPr id="52" name="Picture Placeholder 51">
            <a:extLst>
              <a:ext uri="{FF2B5EF4-FFF2-40B4-BE49-F238E27FC236}">
                <a16:creationId xmlns:a16="http://schemas.microsoft.com/office/drawing/2014/main" id="{7AC2D2B1-7FBE-255B-FF39-5A9008C2714E}"/>
              </a:ext>
            </a:extLst>
          </p:cNvPr>
          <p:cNvPicPr>
            <a:picLocks noGrp="1" noChangeAspect="1"/>
          </p:cNvPicPr>
          <p:nvPr>
            <p:ph type="pic" sz="quarter" idx="16"/>
          </p:nvPr>
        </p:nvPicPr>
        <p:blipFill>
          <a:blip r:embed="rId7">
            <a:extLst>
              <a:ext uri="{28A0092B-C50C-407E-A947-70E740481C1C}">
                <a14:useLocalDpi xmlns:a14="http://schemas.microsoft.com/office/drawing/2010/main" val="0"/>
              </a:ext>
            </a:extLst>
          </a:blip>
          <a:srcRect l="34615" r="34615"/>
          <a:stretch/>
        </p:blipFill>
        <p:spPr/>
      </p:pic>
      <p:sp>
        <p:nvSpPr>
          <p:cNvPr id="25" name="Text Placeholder 24">
            <a:extLst>
              <a:ext uri="{FF2B5EF4-FFF2-40B4-BE49-F238E27FC236}">
                <a16:creationId xmlns:a16="http://schemas.microsoft.com/office/drawing/2014/main" id="{2EDC393E-F2F3-CAF2-8109-A8EC12E79703}"/>
              </a:ext>
            </a:extLst>
          </p:cNvPr>
          <p:cNvSpPr>
            <a:spLocks noGrp="1"/>
          </p:cNvSpPr>
          <p:nvPr>
            <p:ph type="body" sz="quarter" idx="30"/>
          </p:nvPr>
        </p:nvSpPr>
        <p:spPr/>
        <p:txBody>
          <a:bodyPr/>
          <a:lstStyle/>
          <a:p>
            <a:r>
              <a:rPr lang="en-US" dirty="0"/>
              <a:t>Session 3</a:t>
            </a:r>
          </a:p>
          <a:p>
            <a:r>
              <a:rPr lang="en-US" dirty="0"/>
              <a:t>Gaining confidence in AI tools</a:t>
            </a:r>
          </a:p>
          <a:p>
            <a:endParaRPr lang="en-US" dirty="0"/>
          </a:p>
        </p:txBody>
      </p:sp>
      <p:sp>
        <p:nvSpPr>
          <p:cNvPr id="26" name="Text Placeholder 25">
            <a:extLst>
              <a:ext uri="{FF2B5EF4-FFF2-40B4-BE49-F238E27FC236}">
                <a16:creationId xmlns:a16="http://schemas.microsoft.com/office/drawing/2014/main" id="{36D65853-6D78-D737-A41B-6B94D5C3CA65}"/>
              </a:ext>
            </a:extLst>
          </p:cNvPr>
          <p:cNvSpPr>
            <a:spLocks noGrp="1"/>
          </p:cNvSpPr>
          <p:nvPr>
            <p:ph type="body" sz="quarter" idx="31"/>
          </p:nvPr>
        </p:nvSpPr>
        <p:spPr/>
        <p:txBody>
          <a:bodyPr/>
          <a:lstStyle/>
          <a:p>
            <a:r>
              <a:rPr lang="en-US" dirty="0"/>
              <a:t>04</a:t>
            </a:r>
          </a:p>
        </p:txBody>
      </p:sp>
      <p:sp>
        <p:nvSpPr>
          <p:cNvPr id="27" name="Text Placeholder 26">
            <a:extLst>
              <a:ext uri="{FF2B5EF4-FFF2-40B4-BE49-F238E27FC236}">
                <a16:creationId xmlns:a16="http://schemas.microsoft.com/office/drawing/2014/main" id="{5FE5A3DA-AAE1-061F-713A-2C1FC1161649}"/>
              </a:ext>
            </a:extLst>
          </p:cNvPr>
          <p:cNvSpPr>
            <a:spLocks noGrp="1"/>
          </p:cNvSpPr>
          <p:nvPr>
            <p:ph type="body" sz="quarter" idx="32"/>
          </p:nvPr>
        </p:nvSpPr>
        <p:spPr/>
        <p:txBody>
          <a:bodyPr/>
          <a:lstStyle/>
          <a:p>
            <a:r>
              <a:rPr lang="en-US" dirty="0"/>
              <a:t>Page 24</a:t>
            </a:r>
          </a:p>
          <a:p>
            <a:endParaRPr lang="en-US" dirty="0"/>
          </a:p>
        </p:txBody>
      </p:sp>
      <p:sp>
        <p:nvSpPr>
          <p:cNvPr id="28" name="Text Placeholder 27">
            <a:extLst>
              <a:ext uri="{FF2B5EF4-FFF2-40B4-BE49-F238E27FC236}">
                <a16:creationId xmlns:a16="http://schemas.microsoft.com/office/drawing/2014/main" id="{8E743AA0-27CB-9F80-8BD3-F304AD192514}"/>
              </a:ext>
            </a:extLst>
          </p:cNvPr>
          <p:cNvSpPr>
            <a:spLocks noGrp="1"/>
          </p:cNvSpPr>
          <p:nvPr>
            <p:ph type="body" sz="quarter" idx="33"/>
          </p:nvPr>
        </p:nvSpPr>
        <p:spPr/>
        <p:txBody>
          <a:bodyPr/>
          <a:lstStyle/>
          <a:p>
            <a:r>
              <a:rPr lang="en-US" dirty="0"/>
              <a:t>Session 5</a:t>
            </a:r>
          </a:p>
          <a:p>
            <a:r>
              <a:rPr lang="en-US" dirty="0"/>
              <a:t>AI in the Job market</a:t>
            </a:r>
          </a:p>
          <a:p>
            <a:endParaRPr lang="en-US" dirty="0"/>
          </a:p>
        </p:txBody>
      </p:sp>
      <p:sp>
        <p:nvSpPr>
          <p:cNvPr id="29" name="Text Placeholder 28">
            <a:extLst>
              <a:ext uri="{FF2B5EF4-FFF2-40B4-BE49-F238E27FC236}">
                <a16:creationId xmlns:a16="http://schemas.microsoft.com/office/drawing/2014/main" id="{4157D5C8-E91C-5E6D-6FD2-B28BCCB0C79B}"/>
              </a:ext>
            </a:extLst>
          </p:cNvPr>
          <p:cNvSpPr>
            <a:spLocks noGrp="1"/>
          </p:cNvSpPr>
          <p:nvPr>
            <p:ph type="body" sz="quarter" idx="34"/>
          </p:nvPr>
        </p:nvSpPr>
        <p:spPr/>
        <p:txBody>
          <a:bodyPr/>
          <a:lstStyle/>
          <a:p>
            <a:r>
              <a:rPr lang="en-US" dirty="0"/>
              <a:t>05</a:t>
            </a:r>
          </a:p>
        </p:txBody>
      </p:sp>
      <p:sp>
        <p:nvSpPr>
          <p:cNvPr id="30" name="Text Placeholder 29">
            <a:extLst>
              <a:ext uri="{FF2B5EF4-FFF2-40B4-BE49-F238E27FC236}">
                <a16:creationId xmlns:a16="http://schemas.microsoft.com/office/drawing/2014/main" id="{F9B65BD7-CCD7-2738-606C-D857A60C8520}"/>
              </a:ext>
            </a:extLst>
          </p:cNvPr>
          <p:cNvSpPr>
            <a:spLocks noGrp="1"/>
          </p:cNvSpPr>
          <p:nvPr>
            <p:ph type="body" sz="quarter" idx="35"/>
          </p:nvPr>
        </p:nvSpPr>
        <p:spPr/>
        <p:txBody>
          <a:bodyPr/>
          <a:lstStyle/>
          <a:p>
            <a:r>
              <a:rPr lang="en-US" dirty="0"/>
              <a:t>Page 33</a:t>
            </a:r>
          </a:p>
        </p:txBody>
      </p:sp>
      <p:sp>
        <p:nvSpPr>
          <p:cNvPr id="31" name="Text Placeholder 30">
            <a:extLst>
              <a:ext uri="{FF2B5EF4-FFF2-40B4-BE49-F238E27FC236}">
                <a16:creationId xmlns:a16="http://schemas.microsoft.com/office/drawing/2014/main" id="{80C1661D-C85B-D033-87B9-8188CE343E39}"/>
              </a:ext>
            </a:extLst>
          </p:cNvPr>
          <p:cNvSpPr>
            <a:spLocks noGrp="1"/>
          </p:cNvSpPr>
          <p:nvPr>
            <p:ph type="body" sz="quarter" idx="36"/>
          </p:nvPr>
        </p:nvSpPr>
        <p:spPr/>
        <p:txBody>
          <a:bodyPr/>
          <a:lstStyle/>
          <a:p>
            <a:r>
              <a:rPr lang="en-US" dirty="0"/>
              <a:t>Session 5 </a:t>
            </a:r>
          </a:p>
          <a:p>
            <a:r>
              <a:rPr lang="en-US" dirty="0"/>
              <a:t>AI for Social good</a:t>
            </a:r>
          </a:p>
          <a:p>
            <a:endParaRPr lang="en-US" dirty="0"/>
          </a:p>
        </p:txBody>
      </p:sp>
      <p:sp>
        <p:nvSpPr>
          <p:cNvPr id="32" name="Text Placeholder 31">
            <a:extLst>
              <a:ext uri="{FF2B5EF4-FFF2-40B4-BE49-F238E27FC236}">
                <a16:creationId xmlns:a16="http://schemas.microsoft.com/office/drawing/2014/main" id="{1E9426C5-F2C5-844F-6E04-9F8FA239840F}"/>
              </a:ext>
            </a:extLst>
          </p:cNvPr>
          <p:cNvSpPr>
            <a:spLocks noGrp="1"/>
          </p:cNvSpPr>
          <p:nvPr>
            <p:ph type="body" sz="quarter" idx="37"/>
          </p:nvPr>
        </p:nvSpPr>
        <p:spPr/>
        <p:txBody>
          <a:bodyPr/>
          <a:lstStyle/>
          <a:p>
            <a:r>
              <a:rPr lang="en-US" dirty="0"/>
              <a:t>06</a:t>
            </a:r>
          </a:p>
        </p:txBody>
      </p:sp>
      <p:sp>
        <p:nvSpPr>
          <p:cNvPr id="35" name="Text Placeholder 34">
            <a:extLst>
              <a:ext uri="{FF2B5EF4-FFF2-40B4-BE49-F238E27FC236}">
                <a16:creationId xmlns:a16="http://schemas.microsoft.com/office/drawing/2014/main" id="{A64C2185-20B3-47DA-B1CF-A25DF1560F35}"/>
              </a:ext>
            </a:extLst>
          </p:cNvPr>
          <p:cNvSpPr>
            <a:spLocks noGrp="1"/>
          </p:cNvSpPr>
          <p:nvPr>
            <p:ph type="body" sz="quarter" idx="38"/>
          </p:nvPr>
        </p:nvSpPr>
        <p:spPr/>
        <p:txBody>
          <a:bodyPr/>
          <a:lstStyle/>
          <a:p>
            <a:r>
              <a:rPr lang="en-US" dirty="0"/>
              <a:t>Page 44</a:t>
            </a:r>
          </a:p>
        </p:txBody>
      </p:sp>
      <p:sp>
        <p:nvSpPr>
          <p:cNvPr id="3" name="Text Placeholder 2">
            <a:extLst>
              <a:ext uri="{FF2B5EF4-FFF2-40B4-BE49-F238E27FC236}">
                <a16:creationId xmlns:a16="http://schemas.microsoft.com/office/drawing/2014/main" id="{CB1887BC-BE1A-4A3D-3CAA-B88BE2414EA9}"/>
              </a:ext>
            </a:extLst>
          </p:cNvPr>
          <p:cNvSpPr>
            <a:spLocks noGrp="1"/>
          </p:cNvSpPr>
          <p:nvPr>
            <p:ph type="body" sz="quarter" idx="42"/>
          </p:nvPr>
        </p:nvSpPr>
        <p:spPr/>
        <p:txBody>
          <a:bodyPr/>
          <a:lstStyle/>
          <a:p>
            <a:r>
              <a:rPr lang="en-US" dirty="0"/>
              <a:t>CONTENTS</a:t>
            </a:r>
          </a:p>
          <a:p>
            <a:endParaRPr lang="en-US" dirty="0"/>
          </a:p>
        </p:txBody>
      </p:sp>
    </p:spTree>
    <p:extLst>
      <p:ext uri="{BB962C8B-B14F-4D97-AF65-F5344CB8AC3E}">
        <p14:creationId xmlns:p14="http://schemas.microsoft.com/office/powerpoint/2010/main" val="131273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7AA5-2BCA-9F62-A998-A47E1DEFFD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F5A8A-242D-E18E-1698-B306FED90DA4}"/>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
        <p:nvSpPr>
          <p:cNvPr id="8" name="Text Placeholder 7">
            <a:extLst>
              <a:ext uri="{FF2B5EF4-FFF2-40B4-BE49-F238E27FC236}">
                <a16:creationId xmlns:a16="http://schemas.microsoft.com/office/drawing/2014/main" id="{292841DD-765B-03CF-FE07-0DD6D55272D5}"/>
              </a:ext>
            </a:extLst>
          </p:cNvPr>
          <p:cNvSpPr>
            <a:spLocks noGrp="1"/>
          </p:cNvSpPr>
          <p:nvPr>
            <p:ph type="body" sz="quarter" idx="32"/>
          </p:nvPr>
        </p:nvSpPr>
        <p:spPr>
          <a:xfrm>
            <a:off x="449948" y="1431312"/>
            <a:ext cx="7190459" cy="2988286"/>
          </a:xfrm>
        </p:spPr>
        <p:txBody>
          <a:bodyPr numCol="1"/>
          <a:lstStyle/>
          <a:p>
            <a:pPr>
              <a:lnSpc>
                <a:spcPct val="100000"/>
              </a:lnSpc>
            </a:pPr>
            <a:r>
              <a:rPr lang="en-GB" sz="1400" dirty="0"/>
              <a:t>Explore how AI-generated images can reflect stereotypes or assumptions.</a:t>
            </a:r>
          </a:p>
          <a:p>
            <a:pPr marL="285750" indent="-285750">
              <a:lnSpc>
                <a:spcPct val="100000"/>
              </a:lnSpc>
              <a:buFont typeface="Arial" panose="020B0604020202020204" pitchFamily="34" charset="0"/>
              <a:buChar char="•"/>
            </a:pPr>
            <a:r>
              <a:rPr lang="en-GB" sz="1400" dirty="0"/>
              <a:t> Show 6–8 AI-generated images from the PPT slides.</a:t>
            </a:r>
          </a:p>
          <a:p>
            <a:pPr marL="342900" indent="-342900">
              <a:lnSpc>
                <a:spcPct val="100000"/>
              </a:lnSpc>
              <a:buFont typeface="Arial" panose="020B0604020202020204" pitchFamily="34" charset="0"/>
              <a:buChar char="•"/>
            </a:pPr>
            <a:r>
              <a:rPr lang="en-GB" sz="1400" dirty="0"/>
              <a:t>Ask participants to guess the original text prompt used to generate the image.</a:t>
            </a:r>
          </a:p>
          <a:p>
            <a:pPr marL="342900" indent="-342900">
              <a:lnSpc>
                <a:spcPct val="100000"/>
              </a:lnSpc>
              <a:buFont typeface="Arial" panose="020B0604020202020204" pitchFamily="34" charset="0"/>
              <a:buChar char="•"/>
            </a:pPr>
            <a:r>
              <a:rPr lang="en-GB" sz="1400" dirty="0"/>
              <a:t>After all guesses, reveal the real prompts.</a:t>
            </a:r>
          </a:p>
          <a:p>
            <a:pPr>
              <a:lnSpc>
                <a:spcPct val="100000"/>
              </a:lnSpc>
            </a:pPr>
            <a:endParaRPr lang="en-GB" sz="1400" dirty="0"/>
          </a:p>
          <a:p>
            <a:pPr>
              <a:lnSpc>
                <a:spcPct val="100000"/>
              </a:lnSpc>
            </a:pPr>
            <a:r>
              <a:rPr lang="en-GB" sz="1400" b="1" dirty="0"/>
              <a:t>Ask </a:t>
            </a:r>
          </a:p>
          <a:p>
            <a:pPr>
              <a:lnSpc>
                <a:spcPct val="100000"/>
              </a:lnSpc>
            </a:pPr>
            <a:r>
              <a:rPr lang="en-GB" sz="1400" dirty="0"/>
              <a:t>“What influenced your guess?”</a:t>
            </a:r>
          </a:p>
          <a:p>
            <a:pPr>
              <a:lnSpc>
                <a:spcPct val="100000"/>
              </a:lnSpc>
            </a:pPr>
            <a:r>
              <a:rPr lang="en-GB" sz="1400" dirty="0"/>
              <a:t>“Were the images reinforcing stereotypes (e.g. white, male, gender roles)?”</a:t>
            </a:r>
          </a:p>
          <a:p>
            <a:pPr>
              <a:lnSpc>
                <a:spcPct val="100000"/>
              </a:lnSpc>
            </a:pPr>
            <a:r>
              <a:rPr lang="en-GB" sz="1400" dirty="0"/>
              <a:t>“What was surprising?”</a:t>
            </a:r>
          </a:p>
          <a:p>
            <a:pPr>
              <a:lnSpc>
                <a:spcPct val="100000"/>
              </a:lnSpc>
            </a:pPr>
            <a:endParaRPr lang="en-GB" sz="1400" dirty="0"/>
          </a:p>
          <a:p>
            <a:pPr>
              <a:lnSpc>
                <a:spcPct val="100000"/>
              </a:lnSpc>
            </a:pPr>
            <a:r>
              <a:rPr lang="en-GB" sz="1400" b="1" dirty="0"/>
              <a:t>Group Reflection- </a:t>
            </a:r>
            <a:r>
              <a:rPr lang="en-GB" sz="1400" i="1" dirty="0"/>
              <a:t>“Who do you see most in these images?” “Who is missing?” “How might this shape our thinking about certain jobs or roles?”</a:t>
            </a:r>
            <a:endParaRPr lang="en-US" sz="1400" b="1" i="1" dirty="0"/>
          </a:p>
        </p:txBody>
      </p:sp>
      <p:sp>
        <p:nvSpPr>
          <p:cNvPr id="10" name="Text Placeholder 9">
            <a:extLst>
              <a:ext uri="{FF2B5EF4-FFF2-40B4-BE49-F238E27FC236}">
                <a16:creationId xmlns:a16="http://schemas.microsoft.com/office/drawing/2014/main" id="{F07BDBE5-97AB-82FC-8DE6-B986DBD99F7E}"/>
              </a:ext>
            </a:extLst>
          </p:cNvPr>
          <p:cNvSpPr>
            <a:spLocks noGrp="1"/>
          </p:cNvSpPr>
          <p:nvPr>
            <p:ph type="body" sz="quarter" idx="38"/>
          </p:nvPr>
        </p:nvSpPr>
        <p:spPr>
          <a:xfrm>
            <a:off x="1403058" y="826314"/>
            <a:ext cx="6821719" cy="605898"/>
          </a:xfrm>
        </p:spPr>
        <p:txBody>
          <a:bodyPr/>
          <a:lstStyle/>
          <a:p>
            <a:r>
              <a:rPr lang="en-GB" sz="1800" b="1" dirty="0"/>
              <a:t>3. Activity Part 1 – “Guess the Prompt” (20 min)</a:t>
            </a:r>
          </a:p>
        </p:txBody>
      </p:sp>
      <p:pic>
        <p:nvPicPr>
          <p:cNvPr id="13" name="Picture Placeholder 12">
            <a:extLst>
              <a:ext uri="{FF2B5EF4-FFF2-40B4-BE49-F238E27FC236}">
                <a16:creationId xmlns:a16="http://schemas.microsoft.com/office/drawing/2014/main" id="{B5D649F7-2670-EB74-E5A3-F9BC2D907B7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07" b="7107"/>
          <a:stretch/>
        </p:blipFill>
        <p:spPr>
          <a:xfrm>
            <a:off x="0" y="7605414"/>
            <a:ext cx="5775960" cy="3302299"/>
          </a:xfrm>
        </p:spPr>
      </p:pic>
      <p:cxnSp>
        <p:nvCxnSpPr>
          <p:cNvPr id="14" name="Straight Connector 13">
            <a:extLst>
              <a:ext uri="{FF2B5EF4-FFF2-40B4-BE49-F238E27FC236}">
                <a16:creationId xmlns:a16="http://schemas.microsoft.com/office/drawing/2014/main" id="{9F1076F7-26AD-346C-33B9-661727089867}"/>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210E4CC2-D53F-C310-F3FE-6E347EA15578}"/>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23CFC548-8276-F7A9-B164-A73A66ABFFC3}"/>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75142303-9E0F-A9FE-F1DF-052580A50868}"/>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96455B93-553B-98EA-D586-71E1CF064D3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3827F1A-5D1A-739A-AEEB-6752C2B37F7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1483897-7936-28C5-70B2-F157F587A96A}"/>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9AEFB303-72D2-8975-EEF3-2694B8420E0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ACDEB80B-5B92-725A-8BD7-CF490F8E74A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F30942F9-680F-7EBE-8A4A-B79EE3FCD94D}"/>
              </a:ext>
            </a:extLst>
          </p:cNvPr>
          <p:cNvSpPr/>
          <p:nvPr/>
        </p:nvSpPr>
        <p:spPr>
          <a:xfrm>
            <a:off x="3632156" y="4647384"/>
            <a:ext cx="4008251" cy="2383245"/>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A8CADB62-B18E-DB78-4F2D-95FC93422D49}"/>
              </a:ext>
            </a:extLst>
          </p:cNvPr>
          <p:cNvSpPr txBox="1">
            <a:spLocks/>
          </p:cNvSpPr>
          <p:nvPr/>
        </p:nvSpPr>
        <p:spPr>
          <a:xfrm>
            <a:off x="4166165" y="5182890"/>
            <a:ext cx="3009583"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p>
          <a:p>
            <a:pPr algn="l">
              <a:lnSpc>
                <a:spcPct val="100000"/>
              </a:lnSpc>
            </a:pPr>
            <a:r>
              <a:rPr lang="en-GB" sz="1800" dirty="0">
                <a:solidFill>
                  <a:schemeClr val="bg1"/>
                </a:solidFill>
              </a:rPr>
              <a:t>Keep tone respectful and reflective. Focus on patterns, not blame.</a:t>
            </a:r>
            <a:endParaRPr lang="en-US" sz="1000" dirty="0">
              <a:solidFill>
                <a:schemeClr val="bg1"/>
              </a:solidFill>
            </a:endParaRPr>
          </a:p>
        </p:txBody>
      </p:sp>
    </p:spTree>
    <p:extLst>
      <p:ext uri="{BB962C8B-B14F-4D97-AF65-F5344CB8AC3E}">
        <p14:creationId xmlns:p14="http://schemas.microsoft.com/office/powerpoint/2010/main" val="337957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CB436-38A2-C328-689F-5886E49D10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8A580-45B6-C30A-564B-C7A16AC710F3}"/>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8" name="Text Placeholder 7">
            <a:extLst>
              <a:ext uri="{FF2B5EF4-FFF2-40B4-BE49-F238E27FC236}">
                <a16:creationId xmlns:a16="http://schemas.microsoft.com/office/drawing/2014/main" id="{49C26405-5C08-789C-D7E8-FBC5DFB91AE9}"/>
              </a:ext>
            </a:extLst>
          </p:cNvPr>
          <p:cNvSpPr>
            <a:spLocks noGrp="1"/>
          </p:cNvSpPr>
          <p:nvPr>
            <p:ph type="body" sz="quarter" idx="32"/>
          </p:nvPr>
        </p:nvSpPr>
        <p:spPr>
          <a:xfrm>
            <a:off x="844984" y="1332595"/>
            <a:ext cx="6096144" cy="5154433"/>
          </a:xfrm>
        </p:spPr>
        <p:txBody>
          <a:bodyPr numCol="1"/>
          <a:lstStyle/>
          <a:p>
            <a:pPr>
              <a:lnSpc>
                <a:spcPct val="100000"/>
              </a:lnSpc>
            </a:pPr>
            <a:r>
              <a:rPr lang="en-GB" sz="1400" dirty="0"/>
              <a:t>Get hands-on experience generating and analysing AI-generated images.</a:t>
            </a:r>
          </a:p>
          <a:p>
            <a:pPr>
              <a:lnSpc>
                <a:spcPct val="100000"/>
              </a:lnSpc>
            </a:pPr>
            <a:endParaRPr lang="en-GB" sz="1400" b="1" i="1" dirty="0"/>
          </a:p>
          <a:p>
            <a:pPr>
              <a:lnSpc>
                <a:spcPct val="100000"/>
              </a:lnSpc>
            </a:pPr>
            <a:r>
              <a:rPr lang="en-GB" sz="1400" b="1" dirty="0"/>
              <a:t>Step 1 – Tool Selection</a:t>
            </a:r>
          </a:p>
          <a:p>
            <a:pPr>
              <a:lnSpc>
                <a:spcPct val="100000"/>
              </a:lnSpc>
            </a:pPr>
            <a:r>
              <a:rPr lang="en-GB" sz="1400" dirty="0"/>
              <a:t>In pairs or small groups, choose two image generator tools (from list provided).</a:t>
            </a:r>
          </a:p>
          <a:p>
            <a:pPr>
              <a:lnSpc>
                <a:spcPct val="100000"/>
              </a:lnSpc>
            </a:pPr>
            <a:endParaRPr lang="en-GB" sz="1400" dirty="0"/>
          </a:p>
          <a:p>
            <a:pPr>
              <a:lnSpc>
                <a:spcPct val="100000"/>
              </a:lnSpc>
            </a:pPr>
            <a:r>
              <a:rPr lang="en-GB" sz="1400" b="1" dirty="0"/>
              <a:t>Step 2 – Prompting</a:t>
            </a:r>
          </a:p>
          <a:p>
            <a:pPr>
              <a:lnSpc>
                <a:spcPct val="100000"/>
              </a:lnSpc>
            </a:pPr>
            <a:r>
              <a:rPr lang="en-GB" sz="1400" dirty="0"/>
              <a:t>Use the same 3 prompts in both tools (e.g. “Show me an entrepreneur”). Save the generated images.</a:t>
            </a:r>
          </a:p>
          <a:p>
            <a:pPr>
              <a:lnSpc>
                <a:spcPct val="100000"/>
              </a:lnSpc>
            </a:pPr>
            <a:endParaRPr lang="en-GB" sz="1400" dirty="0"/>
          </a:p>
          <a:p>
            <a:pPr>
              <a:lnSpc>
                <a:spcPct val="100000"/>
              </a:lnSpc>
            </a:pPr>
            <a:r>
              <a:rPr lang="en-GB" sz="1400" b="1" dirty="0"/>
              <a:t>Step 3 – Analysis</a:t>
            </a:r>
          </a:p>
          <a:p>
            <a:pPr>
              <a:lnSpc>
                <a:spcPct val="100000"/>
              </a:lnSpc>
            </a:pPr>
            <a:r>
              <a:rPr lang="en-GB" sz="1400" dirty="0"/>
              <a:t>Compare the images side by side. </a:t>
            </a:r>
            <a:r>
              <a:rPr lang="en-GB" sz="1400" b="1" dirty="0"/>
              <a:t>Ask</a:t>
            </a:r>
            <a:r>
              <a:rPr lang="en-GB" sz="1400" dirty="0"/>
              <a:t> “Are they mostly male? Mostly white? Youthful?” “What kinds of clothes, tools, or settings appear?” “What assumptions is the AI making?”</a:t>
            </a:r>
          </a:p>
          <a:p>
            <a:pPr>
              <a:lnSpc>
                <a:spcPct val="100000"/>
              </a:lnSpc>
            </a:pPr>
            <a:endParaRPr lang="en-GB" sz="1400" dirty="0"/>
          </a:p>
          <a:p>
            <a:pPr>
              <a:lnSpc>
                <a:spcPct val="100000"/>
              </a:lnSpc>
            </a:pPr>
            <a:r>
              <a:rPr lang="en-GB" sz="1400" b="1" dirty="0"/>
              <a:t>Step 4 – Reflection Questions</a:t>
            </a:r>
          </a:p>
          <a:p>
            <a:pPr marL="342900" indent="-342900">
              <a:lnSpc>
                <a:spcPct val="100000"/>
              </a:lnSpc>
              <a:buFont typeface="Arial" panose="020B0604020202020204" pitchFamily="34" charset="0"/>
              <a:buChar char="•"/>
            </a:pPr>
            <a:r>
              <a:rPr lang="en-GB" sz="1400" i="1" dirty="0"/>
              <a:t>“How might these results affect how we think about certain professions?”</a:t>
            </a:r>
          </a:p>
          <a:p>
            <a:pPr marL="342900" indent="-342900">
              <a:lnSpc>
                <a:spcPct val="100000"/>
              </a:lnSpc>
              <a:buFont typeface="Arial" panose="020B0604020202020204" pitchFamily="34" charset="0"/>
              <a:buChar char="•"/>
            </a:pPr>
            <a:r>
              <a:rPr lang="en-GB" sz="1400" i="1" dirty="0"/>
              <a:t>“What causes the bias – is it the prompt or the training data?”</a:t>
            </a:r>
          </a:p>
          <a:p>
            <a:pPr marL="342900" indent="-342900">
              <a:lnSpc>
                <a:spcPct val="100000"/>
              </a:lnSpc>
              <a:buFont typeface="Arial" panose="020B0604020202020204" pitchFamily="34" charset="0"/>
              <a:buChar char="•"/>
            </a:pPr>
            <a:r>
              <a:rPr lang="en-GB" sz="1400" i="1" dirty="0"/>
              <a:t>“What could we change in the prompt to produce more inclusive images?”</a:t>
            </a:r>
            <a:endParaRPr lang="en-US" sz="1400" i="1" dirty="0"/>
          </a:p>
        </p:txBody>
      </p:sp>
      <p:sp>
        <p:nvSpPr>
          <p:cNvPr id="10" name="Text Placeholder 9">
            <a:extLst>
              <a:ext uri="{FF2B5EF4-FFF2-40B4-BE49-F238E27FC236}">
                <a16:creationId xmlns:a16="http://schemas.microsoft.com/office/drawing/2014/main" id="{A2A4CC25-0D9E-FA30-6114-C8401E8C4030}"/>
              </a:ext>
            </a:extLst>
          </p:cNvPr>
          <p:cNvSpPr>
            <a:spLocks noGrp="1"/>
          </p:cNvSpPr>
          <p:nvPr>
            <p:ph type="body" sz="quarter" idx="38"/>
          </p:nvPr>
        </p:nvSpPr>
        <p:spPr>
          <a:xfrm>
            <a:off x="1600134" y="312037"/>
            <a:ext cx="5220662" cy="654548"/>
          </a:xfrm>
        </p:spPr>
        <p:txBody>
          <a:bodyPr/>
          <a:lstStyle/>
          <a:p>
            <a:r>
              <a:rPr lang="en-GB" sz="1800" b="1" dirty="0"/>
              <a:t>4. Activity Part 2 – Explore Image Bias Using AI Tools (25 min)</a:t>
            </a:r>
          </a:p>
        </p:txBody>
      </p:sp>
      <p:pic>
        <p:nvPicPr>
          <p:cNvPr id="13" name="Picture Placeholder 12">
            <a:extLst>
              <a:ext uri="{FF2B5EF4-FFF2-40B4-BE49-F238E27FC236}">
                <a16:creationId xmlns:a16="http://schemas.microsoft.com/office/drawing/2014/main" id="{F1C9E385-ED62-7CA1-CCC8-767EDD5EF71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33" b="7133"/>
          <a:stretch/>
        </p:blipFill>
        <p:spPr>
          <a:xfrm>
            <a:off x="0" y="5911056"/>
            <a:ext cx="6669722" cy="3813291"/>
          </a:xfrm>
        </p:spPr>
      </p:pic>
      <p:cxnSp>
        <p:nvCxnSpPr>
          <p:cNvPr id="14" name="Straight Connector 13">
            <a:extLst>
              <a:ext uri="{FF2B5EF4-FFF2-40B4-BE49-F238E27FC236}">
                <a16:creationId xmlns:a16="http://schemas.microsoft.com/office/drawing/2014/main" id="{81828FC6-6316-F100-BEF2-BCD696EEDD6C}"/>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3233973-0E8D-EFF3-CFB1-3F3191CBF392}"/>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12A2A40-8A1D-6D35-A00A-6D3B4727697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1FC66FBC-3177-803F-5D19-A5E700C75C5E}"/>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28BD84E-00B8-39E0-7A1B-C7D4A53B862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448E9AAF-A47D-00A4-3A7D-90613C74D21E}"/>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C591C45E-CCD9-5A4F-4C44-17A5785D2903}"/>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5301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61A5C-F6C7-52DF-0247-A5711268383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A3A38-0AB3-0614-3B25-ED1EF79F0E21}"/>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8" name="Text Placeholder 7">
            <a:extLst>
              <a:ext uri="{FF2B5EF4-FFF2-40B4-BE49-F238E27FC236}">
                <a16:creationId xmlns:a16="http://schemas.microsoft.com/office/drawing/2014/main" id="{E36128B1-1ADD-2D79-F99B-FA963E80AF51}"/>
              </a:ext>
            </a:extLst>
          </p:cNvPr>
          <p:cNvSpPr>
            <a:spLocks noGrp="1"/>
          </p:cNvSpPr>
          <p:nvPr>
            <p:ph type="body" sz="quarter" idx="32"/>
          </p:nvPr>
        </p:nvSpPr>
        <p:spPr>
          <a:xfrm>
            <a:off x="1012695" y="1596058"/>
            <a:ext cx="7190459" cy="1882435"/>
          </a:xfrm>
        </p:spPr>
        <p:txBody>
          <a:bodyPr numCol="1"/>
          <a:lstStyle/>
          <a:p>
            <a:pPr>
              <a:lnSpc>
                <a:spcPct val="100000"/>
              </a:lnSpc>
            </a:pPr>
            <a:r>
              <a:rPr lang="en-GB" sz="1400" dirty="0"/>
              <a:t>Bring everyone back together for open discussion.</a:t>
            </a:r>
          </a:p>
          <a:p>
            <a:pPr>
              <a:lnSpc>
                <a:spcPct val="100000"/>
              </a:lnSpc>
            </a:pPr>
            <a:endParaRPr lang="en-GB" sz="1400" dirty="0"/>
          </a:p>
          <a:p>
            <a:pPr>
              <a:lnSpc>
                <a:spcPct val="100000"/>
              </a:lnSpc>
            </a:pPr>
            <a:r>
              <a:rPr lang="en-GB" sz="1400" b="1" dirty="0"/>
              <a:t>Ask</a:t>
            </a:r>
          </a:p>
          <a:p>
            <a:pPr marL="342900" indent="-342900">
              <a:lnSpc>
                <a:spcPct val="100000"/>
              </a:lnSpc>
              <a:buFont typeface="Wingdings" panose="05000000000000000000" pitchFamily="2" charset="2"/>
              <a:buChar char="q"/>
            </a:pPr>
            <a:r>
              <a:rPr lang="en-GB" sz="1400" dirty="0"/>
              <a:t>What surprised you the most in the activities?</a:t>
            </a:r>
          </a:p>
          <a:p>
            <a:pPr marL="342900" indent="-342900">
              <a:lnSpc>
                <a:spcPct val="100000"/>
              </a:lnSpc>
              <a:buFont typeface="Wingdings" panose="05000000000000000000" pitchFamily="2" charset="2"/>
              <a:buChar char="q"/>
            </a:pPr>
            <a:r>
              <a:rPr lang="en-GB" sz="1400" dirty="0"/>
              <a:t>Have you seen bias like this in real life (in media, school, advertising)?</a:t>
            </a:r>
          </a:p>
          <a:p>
            <a:pPr marL="342900" indent="-342900">
              <a:lnSpc>
                <a:spcPct val="100000"/>
              </a:lnSpc>
              <a:buFont typeface="Wingdings" panose="05000000000000000000" pitchFamily="2" charset="2"/>
              <a:buChar char="q"/>
            </a:pPr>
            <a:r>
              <a:rPr lang="en-GB" sz="1400" dirty="0"/>
              <a:t>Do you think AI bias is avoidable?</a:t>
            </a:r>
          </a:p>
          <a:p>
            <a:pPr marL="342900" indent="-342900">
              <a:lnSpc>
                <a:spcPct val="100000"/>
              </a:lnSpc>
              <a:buFont typeface="Wingdings" panose="05000000000000000000" pitchFamily="2" charset="2"/>
              <a:buChar char="q"/>
            </a:pPr>
            <a:r>
              <a:rPr lang="en-GB" sz="1400" dirty="0"/>
              <a:t>What role could you play in helping make AI more fair?</a:t>
            </a:r>
            <a:endParaRPr lang="en-US" sz="1400" i="1" dirty="0"/>
          </a:p>
        </p:txBody>
      </p:sp>
      <p:sp>
        <p:nvSpPr>
          <p:cNvPr id="10" name="Text Placeholder 9">
            <a:extLst>
              <a:ext uri="{FF2B5EF4-FFF2-40B4-BE49-F238E27FC236}">
                <a16:creationId xmlns:a16="http://schemas.microsoft.com/office/drawing/2014/main" id="{22826F54-0D8D-C5BF-20C4-235E536E0D2D}"/>
              </a:ext>
            </a:extLst>
          </p:cNvPr>
          <p:cNvSpPr>
            <a:spLocks noGrp="1"/>
          </p:cNvSpPr>
          <p:nvPr>
            <p:ph type="body" sz="quarter" idx="38"/>
          </p:nvPr>
        </p:nvSpPr>
        <p:spPr>
          <a:xfrm>
            <a:off x="1631732" y="558969"/>
            <a:ext cx="5684586" cy="654548"/>
          </a:xfrm>
        </p:spPr>
        <p:txBody>
          <a:bodyPr/>
          <a:lstStyle/>
          <a:p>
            <a:r>
              <a:rPr lang="en-GB" sz="1800" b="1" dirty="0"/>
              <a:t>5. Reflection &amp; Group Discussion (15 min)</a:t>
            </a:r>
          </a:p>
        </p:txBody>
      </p:sp>
      <p:pic>
        <p:nvPicPr>
          <p:cNvPr id="13" name="Picture Placeholder 12">
            <a:extLst>
              <a:ext uri="{FF2B5EF4-FFF2-40B4-BE49-F238E27FC236}">
                <a16:creationId xmlns:a16="http://schemas.microsoft.com/office/drawing/2014/main" id="{C4DE02CA-925B-8BC4-FA14-F96B694E6A3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6388" b="6388"/>
          <a:stretch/>
        </p:blipFill>
        <p:spPr>
          <a:xfrm>
            <a:off x="0" y="5006388"/>
            <a:ext cx="7715404" cy="4411141"/>
          </a:xfrm>
        </p:spPr>
      </p:pic>
      <p:cxnSp>
        <p:nvCxnSpPr>
          <p:cNvPr id="14" name="Straight Connector 13">
            <a:extLst>
              <a:ext uri="{FF2B5EF4-FFF2-40B4-BE49-F238E27FC236}">
                <a16:creationId xmlns:a16="http://schemas.microsoft.com/office/drawing/2014/main" id="{770A0457-23F8-82C6-551C-ED9495FCAA62}"/>
              </a:ext>
            </a:extLst>
          </p:cNvPr>
          <p:cNvCxnSpPr>
            <a:cxnSpLocks/>
          </p:cNvCxnSpPr>
          <p:nvPr/>
        </p:nvCxnSpPr>
        <p:spPr>
          <a:xfrm>
            <a:off x="1110213" y="102249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DF4CBA4-CF39-A1C6-019B-C3043094838E}"/>
              </a:ext>
            </a:extLst>
          </p:cNvPr>
          <p:cNvGrpSpPr/>
          <p:nvPr/>
        </p:nvGrpSpPr>
        <p:grpSpPr>
          <a:xfrm>
            <a:off x="727266" y="335123"/>
            <a:ext cx="765894" cy="766095"/>
            <a:chOff x="10376768" y="3823816"/>
            <a:chExt cx="923646" cy="923888"/>
          </a:xfrm>
          <a:solidFill>
            <a:srgbClr val="282666"/>
          </a:solidFill>
        </p:grpSpPr>
        <p:sp>
          <p:nvSpPr>
            <p:cNvPr id="4" name="Freeform 15">
              <a:extLst>
                <a:ext uri="{FF2B5EF4-FFF2-40B4-BE49-F238E27FC236}">
                  <a16:creationId xmlns:a16="http://schemas.microsoft.com/office/drawing/2014/main" id="{10738165-CC56-5D14-8F89-96B180A354B7}"/>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2">
              <a:extLst>
                <a:ext uri="{FF2B5EF4-FFF2-40B4-BE49-F238E27FC236}">
                  <a16:creationId xmlns:a16="http://schemas.microsoft.com/office/drawing/2014/main" id="{CAC27F51-B924-C861-BCBD-E4A823602A53}"/>
                </a:ext>
              </a:extLst>
            </p:cNvPr>
            <p:cNvGrpSpPr/>
            <p:nvPr/>
          </p:nvGrpSpPr>
          <p:grpSpPr>
            <a:xfrm>
              <a:off x="10376768" y="3823816"/>
              <a:ext cx="923646" cy="923888"/>
              <a:chOff x="10376768" y="3823816"/>
              <a:chExt cx="923646" cy="923888"/>
            </a:xfrm>
            <a:grpFill/>
          </p:grpSpPr>
          <p:sp>
            <p:nvSpPr>
              <p:cNvPr id="9" name="Freeform 17">
                <a:extLst>
                  <a:ext uri="{FF2B5EF4-FFF2-40B4-BE49-F238E27FC236}">
                    <a16:creationId xmlns:a16="http://schemas.microsoft.com/office/drawing/2014/main" id="{9F60195D-68D5-C430-ADF5-4C01EF2A32D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8">
                <a:extLst>
                  <a:ext uri="{FF2B5EF4-FFF2-40B4-BE49-F238E27FC236}">
                    <a16:creationId xmlns:a16="http://schemas.microsoft.com/office/drawing/2014/main" id="{2552CCBD-42BB-4AC3-0118-7D77B07A9A8F}"/>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9">
                <a:extLst>
                  <a:ext uri="{FF2B5EF4-FFF2-40B4-BE49-F238E27FC236}">
                    <a16:creationId xmlns:a16="http://schemas.microsoft.com/office/drawing/2014/main" id="{805FE51C-5247-39CB-E605-1348DFE1F77F}"/>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5" name="Rectangle: Rounded Corners 4">
            <a:extLst>
              <a:ext uri="{FF2B5EF4-FFF2-40B4-BE49-F238E27FC236}">
                <a16:creationId xmlns:a16="http://schemas.microsoft.com/office/drawing/2014/main" id="{6CEB813A-0C04-CDD3-3468-F0C6D68FEECC}"/>
              </a:ext>
            </a:extLst>
          </p:cNvPr>
          <p:cNvSpPr/>
          <p:nvPr/>
        </p:nvSpPr>
        <p:spPr>
          <a:xfrm>
            <a:off x="4241010" y="4135374"/>
            <a:ext cx="2934738" cy="2459876"/>
          </a:xfrm>
          <a:prstGeom prst="roundRect">
            <a:avLst/>
          </a:prstGeom>
          <a:solidFill>
            <a:srgbClr val="653795"/>
          </a:solidFill>
          <a:ln w="5715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6">
            <a:extLst>
              <a:ext uri="{FF2B5EF4-FFF2-40B4-BE49-F238E27FC236}">
                <a16:creationId xmlns:a16="http://schemas.microsoft.com/office/drawing/2014/main" id="{0C26E050-7F44-060F-C145-BE4E026BA6D1}"/>
              </a:ext>
            </a:extLst>
          </p:cNvPr>
          <p:cNvSpPr txBox="1">
            <a:spLocks/>
          </p:cNvSpPr>
          <p:nvPr/>
        </p:nvSpPr>
        <p:spPr>
          <a:xfrm>
            <a:off x="4658266" y="4478676"/>
            <a:ext cx="2299803" cy="97518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p>
          <a:p>
            <a:pPr algn="l">
              <a:lnSpc>
                <a:spcPct val="100000"/>
              </a:lnSpc>
            </a:pPr>
            <a:r>
              <a:rPr lang="en-GB" sz="1800" dirty="0">
                <a:solidFill>
                  <a:schemeClr val="bg1"/>
                </a:solidFill>
              </a:rPr>
              <a:t>Give everyone space to speak. Use a talking stick or “1-minute share” to avoid dominance.</a:t>
            </a:r>
            <a:endParaRPr lang="en-US" sz="1000" dirty="0">
              <a:solidFill>
                <a:schemeClr val="bg1"/>
              </a:solidFill>
            </a:endParaRPr>
          </a:p>
        </p:txBody>
      </p:sp>
    </p:spTree>
    <p:extLst>
      <p:ext uri="{BB962C8B-B14F-4D97-AF65-F5344CB8AC3E}">
        <p14:creationId xmlns:p14="http://schemas.microsoft.com/office/powerpoint/2010/main" val="2756251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F7E6-D94A-4E8C-36D3-905CCFA455BA}"/>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8FF1549-6628-D230-9813-2EAE6977C10A}"/>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57" r="10157"/>
          <a:stretch/>
        </p:blipFill>
        <p:spPr>
          <a:xfrm>
            <a:off x="1214645" y="1532364"/>
            <a:ext cx="6560930" cy="5477685"/>
          </a:xfrm>
        </p:spPr>
      </p:pic>
      <p:sp>
        <p:nvSpPr>
          <p:cNvPr id="3" name="Text Placeholder 2">
            <a:extLst>
              <a:ext uri="{FF2B5EF4-FFF2-40B4-BE49-F238E27FC236}">
                <a16:creationId xmlns:a16="http://schemas.microsoft.com/office/drawing/2014/main" id="{9E276923-C96B-E004-B005-4E810CA044A6}"/>
              </a:ext>
            </a:extLst>
          </p:cNvPr>
          <p:cNvSpPr>
            <a:spLocks noGrp="1"/>
          </p:cNvSpPr>
          <p:nvPr>
            <p:ph type="body" sz="quarter" idx="40"/>
          </p:nvPr>
        </p:nvSpPr>
        <p:spPr>
          <a:xfrm>
            <a:off x="0" y="1271449"/>
            <a:ext cx="3310763" cy="426720"/>
          </a:xfrm>
        </p:spPr>
        <p:txBody>
          <a:bodyPr/>
          <a:lstStyle/>
          <a:p>
            <a:pPr algn="just"/>
            <a:r>
              <a:rPr lang="en-GB" sz="2400" i="0" dirty="0"/>
              <a:t> </a:t>
            </a:r>
            <a:r>
              <a:rPr lang="en-GB" sz="2400" b="1" i="0" dirty="0"/>
              <a:t>Adaption Options</a:t>
            </a:r>
          </a:p>
        </p:txBody>
      </p:sp>
      <p:sp>
        <p:nvSpPr>
          <p:cNvPr id="17" name="Graphic 43">
            <a:extLst>
              <a:ext uri="{FF2B5EF4-FFF2-40B4-BE49-F238E27FC236}">
                <a16:creationId xmlns:a16="http://schemas.microsoft.com/office/drawing/2014/main" id="{D50E49AE-9B3E-20D6-7A90-169EE9CEB609}"/>
              </a:ext>
            </a:extLst>
          </p:cNvPr>
          <p:cNvSpPr/>
          <p:nvPr/>
        </p:nvSpPr>
        <p:spPr>
          <a:xfrm>
            <a:off x="4967550" y="7529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
        <p:nvSpPr>
          <p:cNvPr id="4" name="Text Placeholder 2">
            <a:extLst>
              <a:ext uri="{FF2B5EF4-FFF2-40B4-BE49-F238E27FC236}">
                <a16:creationId xmlns:a16="http://schemas.microsoft.com/office/drawing/2014/main" id="{AACA114D-B5AB-98CA-72D3-41E572D12493}"/>
              </a:ext>
            </a:extLst>
          </p:cNvPr>
          <p:cNvSpPr txBox="1">
            <a:spLocks/>
          </p:cNvSpPr>
          <p:nvPr/>
        </p:nvSpPr>
        <p:spPr>
          <a:xfrm>
            <a:off x="307902" y="7270964"/>
            <a:ext cx="6812845" cy="3046516"/>
          </a:xfrm>
          <a:prstGeom prst="rect">
            <a:avLst/>
          </a:prstGeom>
        </p:spPr>
        <p:txBody>
          <a:bodyPr vert="horz" lIns="91440" tIns="45720" rIns="91440" bIns="45720" rtlCol="0">
            <a:noAutofit/>
          </a:bodyPr>
          <a:lstStyle>
            <a:lvl1pPr marL="0" indent="0" algn="ctr" defTabSz="777514" rtl="0" eaLnBrk="1" latinLnBrk="0" hangingPunct="1">
              <a:lnSpc>
                <a:spcPts val="2140"/>
              </a:lnSpc>
              <a:spcBef>
                <a:spcPts val="0"/>
              </a:spcBef>
              <a:buFont typeface="Arial" panose="020B0604020202020204" pitchFamily="34" charset="0"/>
              <a:buNone/>
              <a:defRPr sz="2200" b="0" i="1" kern="1200">
                <a:solidFill>
                  <a:schemeClr val="bg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r>
              <a:rPr lang="en-GB" sz="1400" b="1" i="0" dirty="0">
                <a:solidFill>
                  <a:srgbClr val="282666"/>
                </a:solidFill>
              </a:rPr>
              <a:t>Short version (45–60 min)</a:t>
            </a:r>
          </a:p>
          <a:p>
            <a:pPr marL="342900" indent="-342900" algn="just">
              <a:buFont typeface="Arial" panose="020B0604020202020204" pitchFamily="34" charset="0"/>
              <a:buChar char="•"/>
            </a:pPr>
            <a:r>
              <a:rPr lang="en-GB" sz="1400" i="0" dirty="0">
                <a:solidFill>
                  <a:srgbClr val="282666"/>
                </a:solidFill>
              </a:rPr>
              <a:t>Skip the live tool activity; just use the “Guess the Prompt” discussion</a:t>
            </a:r>
          </a:p>
          <a:p>
            <a:pPr marL="342900" indent="-342900" algn="just">
              <a:buFont typeface="Arial" panose="020B0604020202020204" pitchFamily="34" charset="0"/>
              <a:buChar char="•"/>
            </a:pPr>
            <a:r>
              <a:rPr lang="en-GB" sz="1400" i="0" dirty="0">
                <a:solidFill>
                  <a:srgbClr val="282666"/>
                </a:solidFill>
              </a:rPr>
              <a:t>Focus on case studies and guided discussion</a:t>
            </a:r>
          </a:p>
          <a:p>
            <a:pPr algn="just"/>
            <a:endParaRPr lang="en-GB" sz="1400" b="1" i="0" dirty="0">
              <a:solidFill>
                <a:srgbClr val="282666"/>
              </a:solidFill>
            </a:endParaRPr>
          </a:p>
          <a:p>
            <a:pPr algn="just"/>
            <a:r>
              <a:rPr lang="en-GB" sz="1400" b="1" i="0" dirty="0">
                <a:solidFill>
                  <a:srgbClr val="282666"/>
                </a:solidFill>
              </a:rPr>
              <a:t>Long version (90–120 min)</a:t>
            </a:r>
          </a:p>
          <a:p>
            <a:pPr marL="342900" indent="-342900" algn="just">
              <a:buFont typeface="Arial" panose="020B0604020202020204" pitchFamily="34" charset="0"/>
              <a:buChar char="•"/>
            </a:pPr>
            <a:r>
              <a:rPr lang="en-GB" sz="1400" i="0" dirty="0">
                <a:solidFill>
                  <a:srgbClr val="282666"/>
                </a:solidFill>
              </a:rPr>
              <a:t>Add a short AI ethics video (e.g. Joy </a:t>
            </a:r>
            <a:r>
              <a:rPr lang="en-GB" sz="1400" i="0" dirty="0" err="1">
                <a:solidFill>
                  <a:srgbClr val="282666"/>
                </a:solidFill>
              </a:rPr>
              <a:t>Buolamwini’s</a:t>
            </a:r>
            <a:r>
              <a:rPr lang="en-GB" sz="1400" i="0" dirty="0">
                <a:solidFill>
                  <a:srgbClr val="282666"/>
                </a:solidFill>
              </a:rPr>
              <a:t> 8-minute clip)</a:t>
            </a:r>
          </a:p>
          <a:p>
            <a:pPr marL="342900" indent="-342900" algn="just">
              <a:buFont typeface="Arial" panose="020B0604020202020204" pitchFamily="34" charset="0"/>
              <a:buChar char="•"/>
            </a:pPr>
            <a:r>
              <a:rPr lang="en-GB" sz="1400" i="0" dirty="0">
                <a:solidFill>
                  <a:srgbClr val="282666"/>
                </a:solidFill>
              </a:rPr>
              <a:t>Extend the reflection to include personal action planning or creative rewriting of biased prompts</a:t>
            </a:r>
            <a:endParaRPr lang="en-US" sz="1400" i="0" dirty="0">
              <a:solidFill>
                <a:srgbClr val="282666"/>
              </a:solidFill>
            </a:endParaRPr>
          </a:p>
        </p:txBody>
      </p:sp>
    </p:spTree>
    <p:extLst>
      <p:ext uri="{BB962C8B-B14F-4D97-AF65-F5344CB8AC3E}">
        <p14:creationId xmlns:p14="http://schemas.microsoft.com/office/powerpoint/2010/main" val="103211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D0E1-CA91-3CD2-2D2C-E0A135E7F2E5}"/>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E5E9F093-0D6C-3DE4-E5E6-56180DB7703B}"/>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F16E1D7D-4D6F-E4E6-6459-820CB04A2DE4}"/>
              </a:ext>
            </a:extLst>
          </p:cNvPr>
          <p:cNvSpPr>
            <a:spLocks noGrp="1"/>
          </p:cNvSpPr>
          <p:nvPr>
            <p:ph type="body" sz="quarter" idx="15"/>
          </p:nvPr>
        </p:nvSpPr>
        <p:spPr>
          <a:xfrm>
            <a:off x="2198723" y="2471673"/>
            <a:ext cx="3510287" cy="2002900"/>
          </a:xfrm>
        </p:spPr>
        <p:txBody>
          <a:bodyPr/>
          <a:lstStyle/>
          <a:p>
            <a:r>
              <a:rPr lang="en-US" b="1" dirty="0"/>
              <a:t>Session 3 </a:t>
            </a:r>
          </a:p>
          <a:p>
            <a:r>
              <a:rPr lang="en-GB" dirty="0"/>
              <a:t>Gaining Confidence in Using AI Tools</a:t>
            </a:r>
            <a:endParaRPr lang="en-US" dirty="0"/>
          </a:p>
        </p:txBody>
      </p:sp>
      <p:sp>
        <p:nvSpPr>
          <p:cNvPr id="16" name="Slide Number Placeholder 15">
            <a:extLst>
              <a:ext uri="{FF2B5EF4-FFF2-40B4-BE49-F238E27FC236}">
                <a16:creationId xmlns:a16="http://schemas.microsoft.com/office/drawing/2014/main" id="{A3AA30EF-453C-A4EC-DD17-5522E9D29E33}"/>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24</a:t>
            </a:fld>
            <a:endParaRPr lang="fr-CA" dirty="0"/>
          </a:p>
        </p:txBody>
      </p:sp>
      <p:pic>
        <p:nvPicPr>
          <p:cNvPr id="5" name="Picture Placeholder 4">
            <a:extLst>
              <a:ext uri="{FF2B5EF4-FFF2-40B4-BE49-F238E27FC236}">
                <a16:creationId xmlns:a16="http://schemas.microsoft.com/office/drawing/2014/main" id="{AC05F1C5-E337-582C-D8E1-3CDAFA086E9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50" r="6850"/>
          <a:stretch/>
        </p:blipFill>
        <p:spPr/>
      </p:pic>
      <p:pic>
        <p:nvPicPr>
          <p:cNvPr id="6" name="Picture 5">
            <a:extLst>
              <a:ext uri="{FF2B5EF4-FFF2-40B4-BE49-F238E27FC236}">
                <a16:creationId xmlns:a16="http://schemas.microsoft.com/office/drawing/2014/main" id="{85F7DE45-218D-CBB6-D513-57C4F0BE84B2}"/>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359157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9CC8-AB17-A61A-8D6E-2A4C845FD534}"/>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6B30D52C-24DE-1063-04D2-636E96D78D52}"/>
              </a:ext>
            </a:extLst>
          </p:cNvPr>
          <p:cNvSpPr>
            <a:spLocks noGrp="1"/>
          </p:cNvSpPr>
          <p:nvPr>
            <p:ph type="body" sz="quarter" idx="32"/>
          </p:nvPr>
        </p:nvSpPr>
        <p:spPr>
          <a:xfrm>
            <a:off x="634479" y="6023565"/>
            <a:ext cx="6541269" cy="2987866"/>
          </a:xfrm>
        </p:spPr>
        <p:txBody>
          <a:bodyPr numCol="1"/>
          <a:lstStyle/>
          <a:p>
            <a:pPr>
              <a:lnSpc>
                <a:spcPct val="100000"/>
              </a:lnSpc>
            </a:pPr>
            <a:r>
              <a:rPr lang="en-GB" sz="1400" b="1" i="1" dirty="0"/>
              <a:t>By the end of this session, participants will…</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Understand </a:t>
            </a:r>
            <a:r>
              <a:rPr lang="en-GB" sz="1400" dirty="0"/>
              <a:t>what AI tools are and what they can do</a:t>
            </a:r>
          </a:p>
          <a:p>
            <a:pPr marL="342900" indent="-342900">
              <a:lnSpc>
                <a:spcPct val="100000"/>
              </a:lnSpc>
              <a:buFont typeface="Arial" panose="020B0604020202020204" pitchFamily="34" charset="0"/>
              <a:buChar char="•"/>
            </a:pPr>
            <a:r>
              <a:rPr lang="en-GB" sz="1400" b="1" dirty="0"/>
              <a:t>Gain</a:t>
            </a:r>
            <a:r>
              <a:rPr lang="en-GB" sz="1400" dirty="0"/>
              <a:t> confidence using ChatGPT and Canva AI through simple creative tasks</a:t>
            </a:r>
          </a:p>
          <a:p>
            <a:pPr marL="342900" indent="-342900">
              <a:lnSpc>
                <a:spcPct val="100000"/>
              </a:lnSpc>
              <a:buFont typeface="Arial" panose="020B0604020202020204" pitchFamily="34" charset="0"/>
              <a:buChar char="•"/>
            </a:pPr>
            <a:r>
              <a:rPr lang="en-GB" sz="1400" b="1" dirty="0"/>
              <a:t>Learn </a:t>
            </a:r>
            <a:r>
              <a:rPr lang="en-GB" sz="1400" dirty="0"/>
              <a:t>how to evaluate AI-generated content critically</a:t>
            </a:r>
          </a:p>
          <a:p>
            <a:pPr marL="342900" indent="-342900">
              <a:lnSpc>
                <a:spcPct val="100000"/>
              </a:lnSpc>
              <a:buFont typeface="Arial" panose="020B0604020202020204" pitchFamily="34" charset="0"/>
              <a:buChar char="•"/>
            </a:pPr>
            <a:r>
              <a:rPr lang="en-GB" sz="1400" b="1" dirty="0"/>
              <a:t>Identify </a:t>
            </a:r>
            <a:r>
              <a:rPr lang="en-GB" sz="1400" dirty="0"/>
              <a:t>risks like misinformation and bias in AI responses</a:t>
            </a:r>
          </a:p>
          <a:p>
            <a:pPr marL="342900" indent="-342900">
              <a:lnSpc>
                <a:spcPct val="100000"/>
              </a:lnSpc>
              <a:buFont typeface="Arial" panose="020B0604020202020204" pitchFamily="34" charset="0"/>
              <a:buChar char="•"/>
            </a:pPr>
            <a:r>
              <a:rPr lang="en-GB" sz="1400" b="1" dirty="0"/>
              <a:t>Feel </a:t>
            </a:r>
            <a:r>
              <a:rPr lang="en-GB" sz="1400" dirty="0"/>
              <a:t>more comfortable experimenting and learning through doing</a:t>
            </a:r>
            <a:endParaRPr lang="en-US" sz="1400" dirty="0"/>
          </a:p>
        </p:txBody>
      </p:sp>
      <p:sp>
        <p:nvSpPr>
          <p:cNvPr id="16" name="Slide Number Placeholder 15">
            <a:extLst>
              <a:ext uri="{FF2B5EF4-FFF2-40B4-BE49-F238E27FC236}">
                <a16:creationId xmlns:a16="http://schemas.microsoft.com/office/drawing/2014/main" id="{B3A9EDCA-61C1-2A51-285D-829A894A64A7}"/>
              </a:ext>
            </a:extLst>
          </p:cNvPr>
          <p:cNvSpPr>
            <a:spLocks noGrp="1"/>
          </p:cNvSpPr>
          <p:nvPr>
            <p:ph type="sldNum" sz="quarter" idx="4"/>
          </p:nvPr>
        </p:nvSpPr>
        <p:spPr/>
        <p:txBody>
          <a:bodyPr/>
          <a:lstStyle/>
          <a:p>
            <a:fld id="{9C527BFA-2C0E-4CEC-B6A5-913A56FEF4B4}" type="slidenum">
              <a:rPr lang="fr-CA" smtClean="0"/>
              <a:pPr/>
              <a:t>25</a:t>
            </a:fld>
            <a:endParaRPr lang="fr-CA" dirty="0"/>
          </a:p>
        </p:txBody>
      </p:sp>
      <p:sp>
        <p:nvSpPr>
          <p:cNvPr id="20" name="Text Placeholder 19">
            <a:extLst>
              <a:ext uri="{FF2B5EF4-FFF2-40B4-BE49-F238E27FC236}">
                <a16:creationId xmlns:a16="http://schemas.microsoft.com/office/drawing/2014/main" id="{3988E55A-A697-04D3-B972-40F4E9BBE3BB}"/>
              </a:ext>
            </a:extLst>
          </p:cNvPr>
          <p:cNvSpPr>
            <a:spLocks noGrp="1"/>
          </p:cNvSpPr>
          <p:nvPr>
            <p:ph type="body" sz="quarter" idx="35"/>
          </p:nvPr>
        </p:nvSpPr>
        <p:spPr/>
        <p:txBody>
          <a:bodyPr/>
          <a:lstStyle/>
          <a:p>
            <a:r>
              <a:rPr lang="en-US" sz="2400" dirty="0"/>
              <a:t>Session 3</a:t>
            </a:r>
          </a:p>
        </p:txBody>
      </p:sp>
      <p:sp>
        <p:nvSpPr>
          <p:cNvPr id="21" name="Text Placeholder 20">
            <a:extLst>
              <a:ext uri="{FF2B5EF4-FFF2-40B4-BE49-F238E27FC236}">
                <a16:creationId xmlns:a16="http://schemas.microsoft.com/office/drawing/2014/main" id="{1EEB4A4A-B78E-DDB1-CCAE-598ED14E7AA6}"/>
              </a:ext>
            </a:extLst>
          </p:cNvPr>
          <p:cNvSpPr>
            <a:spLocks noGrp="1"/>
          </p:cNvSpPr>
          <p:nvPr>
            <p:ph type="body" sz="quarter" idx="36"/>
          </p:nvPr>
        </p:nvSpPr>
        <p:spPr>
          <a:xfrm>
            <a:off x="3509274" y="1034248"/>
            <a:ext cx="3828053" cy="749975"/>
          </a:xfrm>
        </p:spPr>
        <p:txBody>
          <a:bodyPr/>
          <a:lstStyle/>
          <a:p>
            <a:r>
              <a:rPr lang="en-US" sz="2800" dirty="0"/>
              <a:t>Learning objectives</a:t>
            </a:r>
          </a:p>
        </p:txBody>
      </p:sp>
      <p:pic>
        <p:nvPicPr>
          <p:cNvPr id="18" name="Picture Placeholder 17">
            <a:extLst>
              <a:ext uri="{FF2B5EF4-FFF2-40B4-BE49-F238E27FC236}">
                <a16:creationId xmlns:a16="http://schemas.microsoft.com/office/drawing/2014/main" id="{C7697D36-0E1D-C87A-F3B2-49A42782CC34}"/>
              </a:ext>
            </a:extLst>
          </p:cNvPr>
          <p:cNvPicPr>
            <a:picLocks noGrp="1" noChangeAspect="1"/>
          </p:cNvPicPr>
          <p:nvPr>
            <p:ph type="pic" sz="quarter" idx="37"/>
          </p:nvPr>
        </p:nvPicPr>
        <p:blipFill>
          <a:blip r:embed="rId2">
            <a:extLst>
              <a:ext uri="{28A0092B-C50C-407E-A947-70E740481C1C}">
                <a14:useLocalDpi xmlns:a14="http://schemas.microsoft.com/office/drawing/2010/main" val="0"/>
              </a:ext>
            </a:extLst>
          </a:blip>
          <a:srcRect l="4504" r="4504"/>
          <a:stretch/>
        </p:blipFill>
        <p:spPr/>
      </p:pic>
      <p:sp>
        <p:nvSpPr>
          <p:cNvPr id="35" name="Graphic 43">
            <a:extLst>
              <a:ext uri="{FF2B5EF4-FFF2-40B4-BE49-F238E27FC236}">
                <a16:creationId xmlns:a16="http://schemas.microsoft.com/office/drawing/2014/main" id="{804C1BE2-D866-9977-6C31-DB7F52508B56}"/>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10" name="Graphic 43">
            <a:extLst>
              <a:ext uri="{FF2B5EF4-FFF2-40B4-BE49-F238E27FC236}">
                <a16:creationId xmlns:a16="http://schemas.microsoft.com/office/drawing/2014/main" id="{8B3F044D-D15E-12AE-A494-B49CA05C1D72}"/>
              </a:ext>
            </a:extLst>
          </p:cNvPr>
          <p:cNvSpPr/>
          <p:nvPr/>
        </p:nvSpPr>
        <p:spPr>
          <a:xfrm>
            <a:off x="3584285" y="262515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23" name="Straight Connector 22">
            <a:extLst>
              <a:ext uri="{FF2B5EF4-FFF2-40B4-BE49-F238E27FC236}">
                <a16:creationId xmlns:a16="http://schemas.microsoft.com/office/drawing/2014/main" id="{9C0B5C34-1A2D-FC19-F95F-E21C0834393C}"/>
              </a:ext>
            </a:extLst>
          </p:cNvPr>
          <p:cNvCxnSpPr/>
          <p:nvPr/>
        </p:nvCxnSpPr>
        <p:spPr>
          <a:xfrm>
            <a:off x="0" y="543758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09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1900-8D0C-95C0-14B4-D9B6C90B26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93C7B7-3529-AFC2-5136-9D374F05D5C8}"/>
              </a:ext>
            </a:extLst>
          </p:cNvPr>
          <p:cNvSpPr>
            <a:spLocks noGrp="1"/>
          </p:cNvSpPr>
          <p:nvPr>
            <p:ph type="sldNum" sz="quarter" idx="4"/>
          </p:nvPr>
        </p:nvSpPr>
        <p:spPr/>
        <p:txBody>
          <a:bodyPr/>
          <a:lstStyle/>
          <a:p>
            <a:fld id="{9C527BFA-2C0E-4CEC-B6A5-913A56FEF4B4}" type="slidenum">
              <a:rPr lang="fr-CA" smtClean="0"/>
              <a:pPr/>
              <a:t>26</a:t>
            </a:fld>
            <a:endParaRPr lang="fr-CA" dirty="0"/>
          </a:p>
        </p:txBody>
      </p:sp>
      <p:sp>
        <p:nvSpPr>
          <p:cNvPr id="7" name="Text Placeholder 6">
            <a:extLst>
              <a:ext uri="{FF2B5EF4-FFF2-40B4-BE49-F238E27FC236}">
                <a16:creationId xmlns:a16="http://schemas.microsoft.com/office/drawing/2014/main" id="{21B6169F-4399-D906-B97E-D0ACACA9163C}"/>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Projector/laptop and internet access</a:t>
            </a:r>
          </a:p>
          <a:p>
            <a:pPr marL="342900" indent="-342900">
              <a:lnSpc>
                <a:spcPct val="100000"/>
              </a:lnSpc>
              <a:buFont typeface="Arial" panose="020B0604020202020204" pitchFamily="34" charset="0"/>
              <a:buChar char="•"/>
            </a:pPr>
            <a:r>
              <a:rPr lang="en-GB" sz="1400" dirty="0"/>
              <a:t>Access to ChatGPT (free version or pre-loaded screenshots)</a:t>
            </a:r>
          </a:p>
          <a:p>
            <a:pPr marL="342900" indent="-342900">
              <a:lnSpc>
                <a:spcPct val="100000"/>
              </a:lnSpc>
              <a:buFont typeface="Arial" panose="020B0604020202020204" pitchFamily="34" charset="0"/>
              <a:buChar char="•"/>
            </a:pPr>
            <a:r>
              <a:rPr lang="en-GB" sz="1400" dirty="0"/>
              <a:t>Access to Canva with AI features (free or education account)</a:t>
            </a:r>
          </a:p>
          <a:p>
            <a:pPr marL="342900" indent="-342900">
              <a:lnSpc>
                <a:spcPct val="100000"/>
              </a:lnSpc>
              <a:buFont typeface="Arial" panose="020B0604020202020204" pitchFamily="34" charset="0"/>
              <a:buChar char="•"/>
            </a:pPr>
            <a:r>
              <a:rPr lang="en-GB" sz="1400" dirty="0"/>
              <a:t>Smartphones, tablets, or laptops for participants (in pairs/small groups if limited)</a:t>
            </a:r>
          </a:p>
          <a:p>
            <a:pPr marL="342900" indent="-342900">
              <a:lnSpc>
                <a:spcPct val="100000"/>
              </a:lnSpc>
              <a:buFont typeface="Arial" panose="020B0604020202020204" pitchFamily="34" charset="0"/>
              <a:buChar char="•"/>
            </a:pPr>
            <a:r>
              <a:rPr lang="en-GB" sz="1400" dirty="0"/>
              <a:t>Printed prompts or activity cards (optional)</a:t>
            </a:r>
          </a:p>
          <a:p>
            <a:pPr marL="342900" indent="-342900">
              <a:lnSpc>
                <a:spcPct val="100000"/>
              </a:lnSpc>
              <a:buFont typeface="Arial" panose="020B0604020202020204" pitchFamily="34" charset="0"/>
              <a:buChar char="•"/>
            </a:pPr>
            <a:r>
              <a:rPr lang="en-GB" sz="1400" dirty="0"/>
              <a:t>Flipchart or whiteboard</a:t>
            </a:r>
            <a:endParaRPr lang="en-US" sz="1400" dirty="0"/>
          </a:p>
        </p:txBody>
      </p:sp>
      <p:sp>
        <p:nvSpPr>
          <p:cNvPr id="9" name="Text Placeholder 8">
            <a:extLst>
              <a:ext uri="{FF2B5EF4-FFF2-40B4-BE49-F238E27FC236}">
                <a16:creationId xmlns:a16="http://schemas.microsoft.com/office/drawing/2014/main" id="{9AA4DF22-6193-EF77-B571-7359506F9857}"/>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C73A0F8F-B61F-A60C-8731-66532E3C37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20383" r="20383"/>
          <a:stretch/>
        </p:blipFill>
        <p:spPr/>
      </p:pic>
      <p:sp>
        <p:nvSpPr>
          <p:cNvPr id="11" name="Text Placeholder 10">
            <a:extLst>
              <a:ext uri="{FF2B5EF4-FFF2-40B4-BE49-F238E27FC236}">
                <a16:creationId xmlns:a16="http://schemas.microsoft.com/office/drawing/2014/main" id="{E31AA3E1-DEBA-E443-ACE0-9C9D4074EF77}"/>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0564F677-F815-B593-10C4-4A3CB74EE9DA}"/>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3D56D09F-868B-489B-55EA-6C3E600C9089}"/>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3669F927-42E2-F602-CB7A-E10EC0F0263F}"/>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11139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A6F23-009B-FA32-367D-C36E9C3832A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22D9D-748E-A35B-F7B6-4C15E61811B4}"/>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
        <p:nvSpPr>
          <p:cNvPr id="8" name="Text Placeholder 7">
            <a:extLst>
              <a:ext uri="{FF2B5EF4-FFF2-40B4-BE49-F238E27FC236}">
                <a16:creationId xmlns:a16="http://schemas.microsoft.com/office/drawing/2014/main" id="{1F46B438-9C2C-7AD6-FAC1-FCB335FA5BEE}"/>
              </a:ext>
            </a:extLst>
          </p:cNvPr>
          <p:cNvSpPr>
            <a:spLocks noGrp="1"/>
          </p:cNvSpPr>
          <p:nvPr>
            <p:ph type="body" sz="quarter" idx="33"/>
          </p:nvPr>
        </p:nvSpPr>
        <p:spPr>
          <a:xfrm>
            <a:off x="634478" y="1335418"/>
            <a:ext cx="7005929" cy="1378032"/>
          </a:xfrm>
        </p:spPr>
        <p:txBody>
          <a:bodyPr/>
          <a:lstStyle/>
          <a:p>
            <a:r>
              <a:rPr lang="en-GB" sz="1400" dirty="0"/>
              <a:t>Duration-90 minutes</a:t>
            </a:r>
          </a:p>
          <a:p>
            <a:r>
              <a:rPr lang="en-GB" sz="1400" dirty="0"/>
              <a:t>Format-Hands-on, activity-based workshop</a:t>
            </a:r>
          </a:p>
          <a:p>
            <a:r>
              <a:rPr lang="en-GB" sz="1400" dirty="0"/>
              <a:t>Audience-Young women aged 15–29 (especially beginners in tech)</a:t>
            </a:r>
            <a:endParaRPr lang="en-US" sz="1400" dirty="0"/>
          </a:p>
        </p:txBody>
      </p:sp>
      <p:sp>
        <p:nvSpPr>
          <p:cNvPr id="9" name="Text Placeholder 8">
            <a:extLst>
              <a:ext uri="{FF2B5EF4-FFF2-40B4-BE49-F238E27FC236}">
                <a16:creationId xmlns:a16="http://schemas.microsoft.com/office/drawing/2014/main" id="{F6CA5A5E-45E6-3461-02E3-37A27EA1BB26}"/>
              </a:ext>
            </a:extLst>
          </p:cNvPr>
          <p:cNvSpPr>
            <a:spLocks noGrp="1"/>
          </p:cNvSpPr>
          <p:nvPr>
            <p:ph type="body" sz="quarter" idx="38"/>
          </p:nvPr>
        </p:nvSpPr>
        <p:spPr>
          <a:xfrm>
            <a:off x="634478" y="629430"/>
            <a:ext cx="6506617" cy="381311"/>
          </a:xfrm>
        </p:spPr>
        <p:txBody>
          <a:bodyPr/>
          <a:lstStyle/>
          <a:p>
            <a:r>
              <a:rPr lang="en-US" sz="1800" dirty="0"/>
              <a:t>Timing Guide (Adjustable)</a:t>
            </a:r>
          </a:p>
        </p:txBody>
      </p:sp>
      <p:cxnSp>
        <p:nvCxnSpPr>
          <p:cNvPr id="10" name="Straight Connector 9">
            <a:extLst>
              <a:ext uri="{FF2B5EF4-FFF2-40B4-BE49-F238E27FC236}">
                <a16:creationId xmlns:a16="http://schemas.microsoft.com/office/drawing/2014/main" id="{A76F6BAD-D3F3-4E1B-94AB-B132E15D536C}"/>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E9571C-9E2F-591E-F50A-3AB2723339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99805" y="6844879"/>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039E1BC0-D41C-DA06-5218-76A9186101D9}"/>
              </a:ext>
            </a:extLst>
          </p:cNvPr>
          <p:cNvGraphicFramePr>
            <a:graphicFrameLocks noGrp="1"/>
          </p:cNvGraphicFramePr>
          <p:nvPr>
            <p:extLst>
              <p:ext uri="{D42A27DB-BD31-4B8C-83A1-F6EECF244321}">
                <p14:modId xmlns:p14="http://schemas.microsoft.com/office/powerpoint/2010/main" val="792953033"/>
              </p:ext>
            </p:extLst>
          </p:nvPr>
        </p:nvGraphicFramePr>
        <p:xfrm>
          <a:off x="656574" y="2277192"/>
          <a:ext cx="6541269" cy="536025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Activity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Time</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Welcome &amp; Introduction</a:t>
                      </a:r>
                    </a:p>
                  </a:txBody>
                  <a:tcPr>
                    <a:solidFill>
                      <a:srgbClr val="CBACDE"/>
                    </a:solidFill>
                  </a:tcPr>
                </a:tc>
                <a:tc>
                  <a:txBody>
                    <a:bodyPr/>
                    <a:lstStyle/>
                    <a:p>
                      <a:r>
                        <a:rPr lang="en-GB" sz="1400" dirty="0"/>
                        <a:t>What are AI tools? Why do they matter?</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Explore ChatGPT + Productivity Examples</a:t>
                      </a:r>
                    </a:p>
                  </a:txBody>
                  <a:tcPr>
                    <a:solidFill>
                      <a:srgbClr val="EFDFF5"/>
                    </a:solidFill>
                  </a:tcPr>
                </a:tc>
                <a:tc>
                  <a:txBody>
                    <a:bodyPr/>
                    <a:lstStyle/>
                    <a:p>
                      <a:r>
                        <a:rPr lang="en-GB" sz="1400" dirty="0"/>
                        <a:t>Guided tour of ChatGPT; simple use cases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Explore Canva AI</a:t>
                      </a:r>
                    </a:p>
                  </a:txBody>
                  <a:tcPr>
                    <a:solidFill>
                      <a:srgbClr val="CBACDE"/>
                    </a:solidFill>
                  </a:tcPr>
                </a:tc>
                <a:tc>
                  <a:txBody>
                    <a:bodyPr/>
                    <a:lstStyle/>
                    <a:p>
                      <a:r>
                        <a:rPr lang="en-GB" sz="1400" dirty="0"/>
                        <a:t>Walkthrough of Magic Write, Text-to-Image, templates</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Trust in AI Content</a:t>
                      </a:r>
                    </a:p>
                  </a:txBody>
                  <a:tcPr>
                    <a:solidFill>
                      <a:srgbClr val="EFDFF5"/>
                    </a:solidFill>
                  </a:tcPr>
                </a:tc>
                <a:tc>
                  <a:txBody>
                    <a:bodyPr/>
                    <a:lstStyle/>
                    <a:p>
                      <a:r>
                        <a:rPr lang="en-GB" sz="1400" dirty="0"/>
                        <a:t>Evaluate bias, misinformation, and accuracy</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Activity 1 – AI-Powered Story Remix</a:t>
                      </a:r>
                    </a:p>
                  </a:txBody>
                  <a:tcPr>
                    <a:solidFill>
                      <a:srgbClr val="CBACDE"/>
                    </a:solidFill>
                  </a:tcPr>
                </a:tc>
                <a:tc>
                  <a:txBody>
                    <a:bodyPr/>
                    <a:lstStyle/>
                    <a:p>
                      <a:r>
                        <a:rPr lang="en-GB" sz="1400" dirty="0"/>
                        <a:t>Rewrite an AI story prompt to change style, view, or genre</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Activity 2 – Canva AI Practice Task</a:t>
                      </a:r>
                    </a:p>
                  </a:txBody>
                  <a:tcPr>
                    <a:solidFill>
                      <a:srgbClr val="EFDFF5"/>
                    </a:solidFill>
                  </a:tcPr>
                </a:tc>
                <a:tc>
                  <a:txBody>
                    <a:bodyPr/>
                    <a:lstStyle/>
                    <a:p>
                      <a:r>
                        <a:rPr lang="en-GB" sz="1400" dirty="0"/>
                        <a:t>Hands-on creation using templates and Magic tools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Recap &amp; Reflection</a:t>
                      </a:r>
                    </a:p>
                  </a:txBody>
                  <a:tcPr>
                    <a:solidFill>
                      <a:srgbClr val="CBACDE"/>
                    </a:solidFill>
                  </a:tcPr>
                </a:tc>
                <a:tc>
                  <a:txBody>
                    <a:bodyPr/>
                    <a:lstStyle/>
                    <a:p>
                      <a:r>
                        <a:rPr lang="en-GB" sz="1400" dirty="0"/>
                        <a:t>Learner takeaway and confidence boost</a:t>
                      </a:r>
                    </a:p>
                  </a:txBody>
                  <a:tcPr>
                    <a:solidFill>
                      <a:srgbClr val="CBACDE"/>
                    </a:solidFill>
                  </a:tcPr>
                </a:tc>
                <a:tc>
                  <a:txBody>
                    <a:bodyPr/>
                    <a:lstStyle/>
                    <a:p>
                      <a:r>
                        <a:rPr lang="en-GB" sz="1400" b="0" dirty="0"/>
                        <a:t>5-10 min</a:t>
                      </a:r>
                    </a:p>
                  </a:txBody>
                  <a:tcPr>
                    <a:solidFill>
                      <a:srgbClr val="CBACDE"/>
                    </a:solidFill>
                  </a:tcPr>
                </a:tc>
                <a:extLst>
                  <a:ext uri="{0D108BD9-81ED-4DB2-BD59-A6C34878D82A}">
                    <a16:rowId xmlns:a16="http://schemas.microsoft.com/office/drawing/2014/main" val="3430335953"/>
                  </a:ext>
                </a:extLst>
              </a:tr>
              <a:tr h="474216">
                <a:tc>
                  <a:txBody>
                    <a:bodyPr/>
                    <a:lstStyle/>
                    <a:p>
                      <a:endParaRPr lang="en-GB" sz="1400" dirty="0"/>
                    </a:p>
                  </a:txBody>
                  <a:tcPr>
                    <a:solidFill>
                      <a:srgbClr val="EFDFF5"/>
                    </a:solidFill>
                  </a:tcPr>
                </a:tc>
                <a:tc>
                  <a:txBody>
                    <a:bodyPr/>
                    <a:lstStyle/>
                    <a:p>
                      <a:endParaRPr lang="en-GB" sz="1400" dirty="0"/>
                    </a:p>
                  </a:txBody>
                  <a:tcPr>
                    <a:solidFill>
                      <a:srgbClr val="EFDFF5"/>
                    </a:solidFill>
                  </a:tcPr>
                </a:tc>
                <a:tc>
                  <a:txBody>
                    <a:bodyPr/>
                    <a:lstStyle/>
                    <a:p>
                      <a:r>
                        <a:rPr lang="en-GB" sz="1400" b="1" dirty="0"/>
                        <a:t>Total time of session 90 min</a:t>
                      </a:r>
                    </a:p>
                  </a:txBody>
                  <a:tcPr>
                    <a:solidFill>
                      <a:srgbClr val="EFDFF5"/>
                    </a:solidFill>
                  </a:tcPr>
                </a:tc>
                <a:extLst>
                  <a:ext uri="{0D108BD9-81ED-4DB2-BD59-A6C34878D82A}">
                    <a16:rowId xmlns:a16="http://schemas.microsoft.com/office/drawing/2014/main" val="1608379353"/>
                  </a:ext>
                </a:extLst>
              </a:tr>
            </a:tbl>
          </a:graphicData>
        </a:graphic>
      </p:graphicFrame>
      <p:pic>
        <p:nvPicPr>
          <p:cNvPr id="4" name="Picture 3">
            <a:extLst>
              <a:ext uri="{FF2B5EF4-FFF2-40B4-BE49-F238E27FC236}">
                <a16:creationId xmlns:a16="http://schemas.microsoft.com/office/drawing/2014/main" id="{6E73209D-2814-C94A-F7FB-98CF749C6F91}"/>
              </a:ext>
            </a:extLst>
          </p:cNvPr>
          <p:cNvPicPr>
            <a:picLocks noChangeAspect="1"/>
          </p:cNvPicPr>
          <p:nvPr/>
        </p:nvPicPr>
        <p:blipFill>
          <a:blip r:embed="rId3">
            <a:extLst>
              <a:ext uri="{28A0092B-C50C-407E-A947-70E740481C1C}">
                <a14:useLocalDpi xmlns:a14="http://schemas.microsoft.com/office/drawing/2010/main" val="0"/>
              </a:ext>
            </a:extLst>
          </a:blip>
          <a:srcRect t="12854"/>
          <a:stretch/>
        </p:blipFill>
        <p:spPr>
          <a:xfrm>
            <a:off x="-12268" y="8119696"/>
            <a:ext cx="4020388" cy="2472104"/>
          </a:xfrm>
          <a:prstGeom prst="rect">
            <a:avLst/>
          </a:prstGeom>
        </p:spPr>
      </p:pic>
    </p:spTree>
    <p:extLst>
      <p:ext uri="{BB962C8B-B14F-4D97-AF65-F5344CB8AC3E}">
        <p14:creationId xmlns:p14="http://schemas.microsoft.com/office/powerpoint/2010/main" val="4204384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984B9-90D0-878A-3C50-92167E33B3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9D22F9-7AF4-5F22-DB7C-131A51800510}"/>
              </a:ext>
            </a:extLst>
          </p:cNvPr>
          <p:cNvSpPr>
            <a:spLocks noGrp="1"/>
          </p:cNvSpPr>
          <p:nvPr>
            <p:ph type="sldNum" sz="quarter" idx="4"/>
          </p:nvPr>
        </p:nvSpPr>
        <p:spPr/>
        <p:txBody>
          <a:bodyPr/>
          <a:lstStyle/>
          <a:p>
            <a:fld id="{9C527BFA-2C0E-4CEC-B6A5-913A56FEF4B4}" type="slidenum">
              <a:rPr lang="fr-CA" smtClean="0"/>
              <a:pPr/>
              <a:t>28</a:t>
            </a:fld>
            <a:endParaRPr lang="fr-CA" dirty="0"/>
          </a:p>
        </p:txBody>
      </p:sp>
      <p:sp>
        <p:nvSpPr>
          <p:cNvPr id="7" name="Text Placeholder 6">
            <a:extLst>
              <a:ext uri="{FF2B5EF4-FFF2-40B4-BE49-F238E27FC236}">
                <a16:creationId xmlns:a16="http://schemas.microsoft.com/office/drawing/2014/main" id="{A1EF4AE3-3707-6DE5-562C-D76C9F246AE8}"/>
              </a:ext>
            </a:extLst>
          </p:cNvPr>
          <p:cNvSpPr>
            <a:spLocks noGrp="1"/>
          </p:cNvSpPr>
          <p:nvPr>
            <p:ph type="body" sz="quarter" idx="32"/>
          </p:nvPr>
        </p:nvSpPr>
        <p:spPr>
          <a:xfrm>
            <a:off x="801629" y="1752493"/>
            <a:ext cx="6745657" cy="2551303"/>
          </a:xfrm>
        </p:spPr>
        <p:txBody>
          <a:bodyPr numCol="1"/>
          <a:lstStyle/>
          <a:p>
            <a:pPr>
              <a:lnSpc>
                <a:spcPct val="100000"/>
              </a:lnSpc>
            </a:pPr>
            <a:r>
              <a:rPr lang="en-GB" sz="1400" b="1" dirty="0"/>
              <a:t>Discussion prompt</a:t>
            </a:r>
          </a:p>
          <a:p>
            <a:pPr>
              <a:lnSpc>
                <a:spcPct val="100000"/>
              </a:lnSpc>
            </a:pPr>
            <a:r>
              <a:rPr lang="en-GB" sz="1400" i="1" dirty="0"/>
              <a:t>“What do you think an AI tool can do? Have you ever used one without realising?”</a:t>
            </a:r>
          </a:p>
          <a:p>
            <a:pPr>
              <a:lnSpc>
                <a:spcPct val="100000"/>
              </a:lnSpc>
            </a:pPr>
            <a:endParaRPr lang="en-GB" sz="1400" b="1" dirty="0"/>
          </a:p>
          <a:p>
            <a:pPr>
              <a:lnSpc>
                <a:spcPct val="100000"/>
              </a:lnSpc>
            </a:pPr>
            <a:r>
              <a:rPr lang="en-GB" sz="1400" b="1" dirty="0"/>
              <a:t>Explanation</a:t>
            </a:r>
          </a:p>
          <a:p>
            <a:pPr>
              <a:lnSpc>
                <a:spcPct val="100000"/>
              </a:lnSpc>
            </a:pPr>
            <a:r>
              <a:rPr lang="en-GB" sz="1400" dirty="0"/>
              <a:t>AI tools help us do things faster, better, and more creatively. Examples e.g. ChatGPT = conversation/writing; Canva AI = design support</a:t>
            </a:r>
          </a:p>
          <a:p>
            <a:pPr>
              <a:lnSpc>
                <a:spcPct val="100000"/>
              </a:lnSpc>
            </a:pPr>
            <a:endParaRPr lang="en-GB" sz="1400" b="1" dirty="0"/>
          </a:p>
          <a:p>
            <a:pPr>
              <a:lnSpc>
                <a:spcPct val="100000"/>
              </a:lnSpc>
            </a:pPr>
            <a:r>
              <a:rPr lang="en-GB" sz="1400" b="1" dirty="0"/>
              <a:t>Use simple definitions e.g. </a:t>
            </a:r>
            <a:r>
              <a:rPr lang="en-GB" sz="1400" dirty="0"/>
              <a:t>“AI tools are like digital helpers. They don’t think like us, but they’re trained on huge amounts of data to guess what we might want and create something based on that.”</a:t>
            </a:r>
            <a:endParaRPr lang="en-US" sz="800" i="1" dirty="0"/>
          </a:p>
        </p:txBody>
      </p:sp>
      <p:sp>
        <p:nvSpPr>
          <p:cNvPr id="9" name="Text Placeholder 8">
            <a:extLst>
              <a:ext uri="{FF2B5EF4-FFF2-40B4-BE49-F238E27FC236}">
                <a16:creationId xmlns:a16="http://schemas.microsoft.com/office/drawing/2014/main" id="{D16B304C-3905-3AEA-65C1-9D348F6D3BED}"/>
              </a:ext>
            </a:extLst>
          </p:cNvPr>
          <p:cNvSpPr>
            <a:spLocks noGrp="1"/>
          </p:cNvSpPr>
          <p:nvPr>
            <p:ph type="body" sz="quarter" idx="38"/>
          </p:nvPr>
        </p:nvSpPr>
        <p:spPr>
          <a:xfrm>
            <a:off x="1269760" y="740700"/>
            <a:ext cx="5878285" cy="495152"/>
          </a:xfrm>
        </p:spPr>
        <p:txBody>
          <a:bodyPr/>
          <a:lstStyle/>
          <a:p>
            <a:r>
              <a:rPr lang="en-GB" sz="1800" b="1" dirty="0"/>
              <a:t>1. Welcome &amp; What Are AI Tools? (10 min)</a:t>
            </a:r>
          </a:p>
        </p:txBody>
      </p:sp>
      <p:cxnSp>
        <p:nvCxnSpPr>
          <p:cNvPr id="3" name="Straight Connector 2">
            <a:extLst>
              <a:ext uri="{FF2B5EF4-FFF2-40B4-BE49-F238E27FC236}">
                <a16:creationId xmlns:a16="http://schemas.microsoft.com/office/drawing/2014/main" id="{142B74F9-7E65-A6D5-8CD2-A50C54AE19B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FFE9A9E-4A13-54B9-78E7-7DDCF0D7BFA7}"/>
              </a:ext>
            </a:extLst>
          </p:cNvPr>
          <p:cNvCxnSpPr>
            <a:cxnSpLocks/>
          </p:cNvCxnSpPr>
          <p:nvPr/>
        </p:nvCxnSpPr>
        <p:spPr>
          <a:xfrm>
            <a:off x="1108405" y="637413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8B0ECCC-4458-DECD-68A3-4037415A53FD}"/>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DDCD67E-0849-EF15-22BD-6388564B7CE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5153AE6-B087-0A8E-7824-3BE49CC2EE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B22E56FD-CF65-A9AB-D3A9-AEF3CFD9E54E}"/>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A4079846-FA96-2BA5-FFB2-BFB6824688C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B0F91325-BF2D-57DC-192A-1489F55569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03A28326-98E7-2657-8D60-27296D3C3FF6}"/>
              </a:ext>
            </a:extLst>
          </p:cNvPr>
          <p:cNvGrpSpPr/>
          <p:nvPr/>
        </p:nvGrpSpPr>
        <p:grpSpPr>
          <a:xfrm>
            <a:off x="498264" y="5971391"/>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B0D9488-6F2A-7576-98DC-3D43F77F08B3}"/>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F8C75114-0965-86F1-C217-16B5C9AC4E3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D3DDC50B-A770-3420-DA60-AAF7320FE9DC}"/>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4A94C5FD-4F30-983E-C2DA-D41F3F1F91C7}"/>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30A47BC-0FFA-3487-D937-A28BA7723D69}"/>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27BD4F34-02A2-BF77-F40B-730712A05626}"/>
              </a:ext>
            </a:extLst>
          </p:cNvPr>
          <p:cNvSpPr txBox="1">
            <a:spLocks/>
          </p:cNvSpPr>
          <p:nvPr/>
        </p:nvSpPr>
        <p:spPr>
          <a:xfrm>
            <a:off x="1400486" y="5957391"/>
            <a:ext cx="6088957" cy="57949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ChatGPT Walkthrough (15 min)</a:t>
            </a:r>
            <a:endParaRPr lang="en-US" sz="1800" dirty="0"/>
          </a:p>
        </p:txBody>
      </p:sp>
      <p:sp>
        <p:nvSpPr>
          <p:cNvPr id="25" name="Text Placeholder 6">
            <a:extLst>
              <a:ext uri="{FF2B5EF4-FFF2-40B4-BE49-F238E27FC236}">
                <a16:creationId xmlns:a16="http://schemas.microsoft.com/office/drawing/2014/main" id="{82A40E81-C8C9-F0C3-CA43-AF3C5CB5BB8B}"/>
              </a:ext>
            </a:extLst>
          </p:cNvPr>
          <p:cNvSpPr txBox="1">
            <a:spLocks/>
          </p:cNvSpPr>
          <p:nvPr/>
        </p:nvSpPr>
        <p:spPr>
          <a:xfrm>
            <a:off x="1099290" y="6821289"/>
            <a:ext cx="5426202"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Live demonstration or screenshots</a:t>
            </a:r>
          </a:p>
          <a:p>
            <a:pPr>
              <a:lnSpc>
                <a:spcPct val="100000"/>
              </a:lnSpc>
            </a:pPr>
            <a:r>
              <a:rPr lang="en-GB" sz="1400" dirty="0"/>
              <a:t>Start with a basic prompt (e.g., “Write a poem about spring”)</a:t>
            </a:r>
          </a:p>
          <a:p>
            <a:pPr>
              <a:lnSpc>
                <a:spcPct val="100000"/>
              </a:lnSpc>
            </a:pPr>
            <a:endParaRPr lang="en-GB" sz="1400" dirty="0"/>
          </a:p>
          <a:p>
            <a:pPr>
              <a:lnSpc>
                <a:spcPct val="100000"/>
              </a:lnSpc>
            </a:pPr>
            <a:r>
              <a:rPr lang="en-GB" sz="1400" b="1" dirty="0"/>
              <a:t>Show how to refine</a:t>
            </a:r>
          </a:p>
          <a:p>
            <a:pPr>
              <a:lnSpc>
                <a:spcPct val="100000"/>
              </a:lnSpc>
            </a:pPr>
            <a:r>
              <a:rPr lang="en-GB" sz="1400" dirty="0"/>
              <a:t>“Make it a haiku”</a:t>
            </a:r>
          </a:p>
          <a:p>
            <a:pPr>
              <a:lnSpc>
                <a:spcPct val="100000"/>
              </a:lnSpc>
            </a:pPr>
            <a:r>
              <a:rPr lang="en-GB" sz="1400" dirty="0"/>
              <a:t>“Add a twist ending”</a:t>
            </a:r>
          </a:p>
          <a:p>
            <a:pPr>
              <a:lnSpc>
                <a:spcPct val="100000"/>
              </a:lnSpc>
            </a:pPr>
            <a:r>
              <a:rPr lang="en-GB" sz="1400" dirty="0"/>
              <a:t>“Translate into French”</a:t>
            </a:r>
          </a:p>
          <a:p>
            <a:pPr>
              <a:lnSpc>
                <a:spcPct val="100000"/>
              </a:lnSpc>
            </a:pPr>
            <a:endParaRPr lang="en-GB" sz="1400" dirty="0"/>
          </a:p>
          <a:p>
            <a:pPr>
              <a:lnSpc>
                <a:spcPct val="100000"/>
              </a:lnSpc>
            </a:pPr>
            <a:r>
              <a:rPr lang="en-GB" sz="1400" b="1" dirty="0"/>
              <a:t>Mini-Activity (optional) </a:t>
            </a:r>
            <a:r>
              <a:rPr lang="en-GB" sz="1400" dirty="0"/>
              <a:t>Ask learners to suggest their own topic. Use ChatGPT to generate 2–3 outputs.</a:t>
            </a:r>
          </a:p>
        </p:txBody>
      </p:sp>
      <p:sp>
        <p:nvSpPr>
          <p:cNvPr id="26" name="Rectangle: Rounded Corners 25">
            <a:extLst>
              <a:ext uri="{FF2B5EF4-FFF2-40B4-BE49-F238E27FC236}">
                <a16:creationId xmlns:a16="http://schemas.microsoft.com/office/drawing/2014/main" id="{86A63300-A7EC-F0C1-7996-41DD2ADD003B}"/>
              </a:ext>
            </a:extLst>
          </p:cNvPr>
          <p:cNvSpPr/>
          <p:nvPr/>
        </p:nvSpPr>
        <p:spPr>
          <a:xfrm>
            <a:off x="135168" y="9385197"/>
            <a:ext cx="3750225" cy="1425215"/>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CF3DEF6D-EE68-C9F6-B79E-134E5D6AC13B}"/>
              </a:ext>
            </a:extLst>
          </p:cNvPr>
          <p:cNvSpPr txBox="1">
            <a:spLocks/>
          </p:cNvSpPr>
          <p:nvPr/>
        </p:nvSpPr>
        <p:spPr>
          <a:xfrm>
            <a:off x="195964" y="9575572"/>
            <a:ext cx="3226109"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 Use examples relevant to young women e.g. event planning, song lyrics, study help.</a:t>
            </a:r>
            <a:endParaRPr lang="en-US" sz="1000" dirty="0">
              <a:solidFill>
                <a:schemeClr val="bg1"/>
              </a:solidFill>
            </a:endParaRPr>
          </a:p>
        </p:txBody>
      </p:sp>
    </p:spTree>
    <p:extLst>
      <p:ext uri="{BB962C8B-B14F-4D97-AF65-F5344CB8AC3E}">
        <p14:creationId xmlns:p14="http://schemas.microsoft.com/office/powerpoint/2010/main" val="220346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9E743-2198-8724-2CA4-BC0989741EA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5119CA-F1BE-74A4-638A-AF6715865F17}"/>
              </a:ext>
            </a:extLst>
          </p:cNvPr>
          <p:cNvSpPr>
            <a:spLocks noGrp="1"/>
          </p:cNvSpPr>
          <p:nvPr>
            <p:ph type="sldNum" sz="quarter" idx="4"/>
          </p:nvPr>
        </p:nvSpPr>
        <p:spPr/>
        <p:txBody>
          <a:bodyPr/>
          <a:lstStyle/>
          <a:p>
            <a:fld id="{9C527BFA-2C0E-4CEC-B6A5-913A56FEF4B4}" type="slidenum">
              <a:rPr lang="fr-CA" smtClean="0"/>
              <a:pPr/>
              <a:t>29</a:t>
            </a:fld>
            <a:endParaRPr lang="fr-CA" dirty="0"/>
          </a:p>
        </p:txBody>
      </p:sp>
      <p:sp>
        <p:nvSpPr>
          <p:cNvPr id="7" name="Text Placeholder 6">
            <a:extLst>
              <a:ext uri="{FF2B5EF4-FFF2-40B4-BE49-F238E27FC236}">
                <a16:creationId xmlns:a16="http://schemas.microsoft.com/office/drawing/2014/main" id="{4F85FF73-C839-5499-68BE-59C0D7B81F81}"/>
              </a:ext>
            </a:extLst>
          </p:cNvPr>
          <p:cNvSpPr>
            <a:spLocks noGrp="1"/>
          </p:cNvSpPr>
          <p:nvPr>
            <p:ph type="body" sz="quarter" idx="32"/>
          </p:nvPr>
        </p:nvSpPr>
        <p:spPr>
          <a:xfrm>
            <a:off x="894750" y="1632188"/>
            <a:ext cx="6745657" cy="2897359"/>
          </a:xfrm>
        </p:spPr>
        <p:txBody>
          <a:bodyPr numCol="1"/>
          <a:lstStyle/>
          <a:p>
            <a:pPr>
              <a:lnSpc>
                <a:spcPct val="100000"/>
              </a:lnSpc>
            </a:pPr>
            <a:r>
              <a:rPr lang="en-GB" sz="1400" dirty="0"/>
              <a:t>Magic Write- generate captions, taglines, intro text</a:t>
            </a:r>
          </a:p>
          <a:p>
            <a:pPr>
              <a:lnSpc>
                <a:spcPct val="100000"/>
              </a:lnSpc>
            </a:pPr>
            <a:r>
              <a:rPr lang="en-GB" sz="1400" dirty="0"/>
              <a:t>Text-to-Image - turn prompts into visuals</a:t>
            </a:r>
          </a:p>
          <a:p>
            <a:pPr>
              <a:lnSpc>
                <a:spcPct val="100000"/>
              </a:lnSpc>
            </a:pPr>
            <a:r>
              <a:rPr lang="en-GB" sz="1400" dirty="0"/>
              <a:t>Templates- choose &amp; customise designs (e.g., social media post)</a:t>
            </a:r>
          </a:p>
          <a:p>
            <a:pPr>
              <a:lnSpc>
                <a:spcPct val="100000"/>
              </a:lnSpc>
            </a:pPr>
            <a:endParaRPr lang="en-GB" sz="1400" b="1" dirty="0"/>
          </a:p>
          <a:p>
            <a:pPr>
              <a:lnSpc>
                <a:spcPct val="100000"/>
              </a:lnSpc>
            </a:pPr>
            <a:r>
              <a:rPr lang="en-GB" sz="1400" b="1" dirty="0"/>
              <a:t>Mini challenge (live or as demo)</a:t>
            </a:r>
          </a:p>
          <a:p>
            <a:pPr>
              <a:lnSpc>
                <a:spcPct val="100000"/>
              </a:lnSpc>
            </a:pPr>
            <a:r>
              <a:rPr lang="en-GB" sz="1400" dirty="0"/>
              <a:t>Create a poster for a fictional youth event (e.g., “Girls in Tech Fest”)</a:t>
            </a:r>
            <a:endParaRPr lang="en-US" sz="800" i="1" dirty="0"/>
          </a:p>
        </p:txBody>
      </p:sp>
      <p:sp>
        <p:nvSpPr>
          <p:cNvPr id="9" name="Text Placeholder 8">
            <a:extLst>
              <a:ext uri="{FF2B5EF4-FFF2-40B4-BE49-F238E27FC236}">
                <a16:creationId xmlns:a16="http://schemas.microsoft.com/office/drawing/2014/main" id="{626E7FF3-9820-9151-1255-B97C28AA53A4}"/>
              </a:ext>
            </a:extLst>
          </p:cNvPr>
          <p:cNvSpPr>
            <a:spLocks noGrp="1"/>
          </p:cNvSpPr>
          <p:nvPr>
            <p:ph type="body" sz="quarter" idx="38"/>
          </p:nvPr>
        </p:nvSpPr>
        <p:spPr>
          <a:xfrm>
            <a:off x="1269760" y="740700"/>
            <a:ext cx="5878285" cy="495152"/>
          </a:xfrm>
        </p:spPr>
        <p:txBody>
          <a:bodyPr/>
          <a:lstStyle/>
          <a:p>
            <a:r>
              <a:rPr lang="en-GB" sz="1800" b="1" dirty="0"/>
              <a:t>3. Canva AI Overview (15 min)</a:t>
            </a:r>
          </a:p>
        </p:txBody>
      </p:sp>
      <p:cxnSp>
        <p:nvCxnSpPr>
          <p:cNvPr id="3" name="Straight Connector 2">
            <a:extLst>
              <a:ext uri="{FF2B5EF4-FFF2-40B4-BE49-F238E27FC236}">
                <a16:creationId xmlns:a16="http://schemas.microsoft.com/office/drawing/2014/main" id="{586731CA-BF46-C98F-9251-2D2229E0EA8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9E1381E-ABCD-6122-C9BE-96D16EB311D2}"/>
              </a:ext>
            </a:extLst>
          </p:cNvPr>
          <p:cNvCxnSpPr>
            <a:cxnSpLocks/>
          </p:cNvCxnSpPr>
          <p:nvPr/>
        </p:nvCxnSpPr>
        <p:spPr>
          <a:xfrm>
            <a:off x="1085429" y="4865373"/>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2755B46-B3DA-0636-2456-3548CB17DF0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8540E15A-6C94-64BF-A023-BA5AA9D24D7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1F8F8F67-3BD5-CD9B-5B88-1C645EB38CA1}"/>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07B4A427-C548-0478-8DAC-6C72BC371878}"/>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0588D4C1-A0AC-E7F2-861F-3CA9F552E368}"/>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3ABD1729-9C94-4C30-420A-8294BE06E1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96AE4CA6-9302-7980-73D0-9C13339DD2AC}"/>
              </a:ext>
            </a:extLst>
          </p:cNvPr>
          <p:cNvGrpSpPr/>
          <p:nvPr/>
        </p:nvGrpSpPr>
        <p:grpSpPr>
          <a:xfrm>
            <a:off x="417371" y="4352122"/>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1A0E3F57-E61C-8D6D-EE07-61CB5CDBB121}"/>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2F3ABBF-F215-8C47-C217-69AE479DB72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3CD8717A-B196-F56E-39F0-6C91629BC800}"/>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72C4364-2525-657C-999B-835B4A37CFA3}"/>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031E051D-7B7E-7977-44B7-6E6CCB74EAC0}"/>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DF33A662-3A0E-40E5-9D2F-22A2E4752C2D}"/>
              </a:ext>
            </a:extLst>
          </p:cNvPr>
          <p:cNvSpPr txBox="1">
            <a:spLocks/>
          </p:cNvSpPr>
          <p:nvPr/>
        </p:nvSpPr>
        <p:spPr>
          <a:xfrm>
            <a:off x="1302276" y="4466767"/>
            <a:ext cx="6660000" cy="676383"/>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Trust in AI – Understanding Limitations (15 min)</a:t>
            </a:r>
            <a:endParaRPr lang="en-US" sz="1800" dirty="0"/>
          </a:p>
        </p:txBody>
      </p:sp>
      <p:sp>
        <p:nvSpPr>
          <p:cNvPr id="25" name="Text Placeholder 6">
            <a:extLst>
              <a:ext uri="{FF2B5EF4-FFF2-40B4-BE49-F238E27FC236}">
                <a16:creationId xmlns:a16="http://schemas.microsoft.com/office/drawing/2014/main" id="{68D8B816-5BDF-4A8D-537A-40E778BC5AFD}"/>
              </a:ext>
            </a:extLst>
          </p:cNvPr>
          <p:cNvSpPr txBox="1">
            <a:spLocks/>
          </p:cNvSpPr>
          <p:nvPr/>
        </p:nvSpPr>
        <p:spPr>
          <a:xfrm>
            <a:off x="669473" y="5179339"/>
            <a:ext cx="6660001" cy="544294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Short talk + video optional</a:t>
            </a:r>
          </a:p>
          <a:p>
            <a:pPr marL="342900" indent="-342900">
              <a:lnSpc>
                <a:spcPct val="100000"/>
              </a:lnSpc>
              <a:buFont typeface="Arial" panose="020B0604020202020204" pitchFamily="34" charset="0"/>
              <a:buChar char="•"/>
            </a:pPr>
            <a:r>
              <a:rPr lang="en-GB" sz="1400" dirty="0"/>
              <a:t>AI can sound confident but still be wrong</a:t>
            </a:r>
          </a:p>
          <a:p>
            <a:pPr marL="342900" indent="-342900">
              <a:lnSpc>
                <a:spcPct val="100000"/>
              </a:lnSpc>
              <a:buFont typeface="Arial" panose="020B0604020202020204" pitchFamily="34" charset="0"/>
              <a:buChar char="•"/>
            </a:pPr>
            <a:r>
              <a:rPr lang="en-GB" sz="1400" dirty="0"/>
              <a:t>AI is trained on data – which can include bias or false info</a:t>
            </a:r>
          </a:p>
          <a:p>
            <a:pPr marL="342900" indent="-342900">
              <a:lnSpc>
                <a:spcPct val="100000"/>
              </a:lnSpc>
              <a:buFont typeface="Arial" panose="020B0604020202020204" pitchFamily="34" charset="0"/>
              <a:buChar char="•"/>
            </a:pPr>
            <a:r>
              <a:rPr lang="en-GB" sz="1400" dirty="0"/>
              <a:t>ChatGPT can invent facts if asked for something it doesn't know</a:t>
            </a:r>
          </a:p>
          <a:p>
            <a:pPr marL="342900" indent="-342900">
              <a:lnSpc>
                <a:spcPct val="100000"/>
              </a:lnSpc>
              <a:buFont typeface="Arial" panose="020B0604020202020204" pitchFamily="34" charset="0"/>
              <a:buChar char="•"/>
            </a:pPr>
            <a:endParaRPr lang="en-GB" sz="1400" dirty="0"/>
          </a:p>
          <a:p>
            <a:pPr>
              <a:lnSpc>
                <a:spcPct val="100000"/>
              </a:lnSpc>
            </a:pPr>
            <a:r>
              <a:rPr lang="en-GB" sz="1400" b="1" dirty="0"/>
              <a:t>Introduce 5 trust-check steps</a:t>
            </a:r>
          </a:p>
          <a:p>
            <a:pPr>
              <a:lnSpc>
                <a:spcPct val="100000"/>
              </a:lnSpc>
            </a:pPr>
            <a:r>
              <a:rPr lang="en-GB" sz="1400" dirty="0"/>
              <a:t>Who is the source?</a:t>
            </a:r>
          </a:p>
          <a:p>
            <a:pPr>
              <a:lnSpc>
                <a:spcPct val="100000"/>
              </a:lnSpc>
            </a:pPr>
            <a:r>
              <a:rPr lang="en-GB" sz="1400" dirty="0"/>
              <a:t>Can I cross-check it?</a:t>
            </a:r>
          </a:p>
          <a:p>
            <a:pPr>
              <a:lnSpc>
                <a:spcPct val="100000"/>
              </a:lnSpc>
            </a:pPr>
            <a:r>
              <a:rPr lang="en-GB" sz="1400" dirty="0"/>
              <a:t>Is it current?</a:t>
            </a:r>
          </a:p>
          <a:p>
            <a:pPr>
              <a:lnSpc>
                <a:spcPct val="100000"/>
              </a:lnSpc>
            </a:pPr>
            <a:r>
              <a:rPr lang="en-GB" sz="1400" dirty="0"/>
              <a:t>Are multiple perspectives shown?</a:t>
            </a:r>
          </a:p>
          <a:p>
            <a:pPr>
              <a:lnSpc>
                <a:spcPct val="100000"/>
              </a:lnSpc>
            </a:pPr>
            <a:r>
              <a:rPr lang="en-GB" sz="1400" dirty="0"/>
              <a:t>Does it make sense?</a:t>
            </a:r>
          </a:p>
          <a:p>
            <a:pPr>
              <a:lnSpc>
                <a:spcPct val="100000"/>
              </a:lnSpc>
            </a:pPr>
            <a:endParaRPr lang="en-GB" sz="1400" dirty="0"/>
          </a:p>
          <a:p>
            <a:pPr>
              <a:lnSpc>
                <a:spcPct val="100000"/>
              </a:lnSpc>
            </a:pPr>
            <a:r>
              <a:rPr lang="en-GB" sz="1400" b="1" dirty="0"/>
              <a:t>Optional example</a:t>
            </a:r>
          </a:p>
          <a:p>
            <a:pPr>
              <a:lnSpc>
                <a:spcPct val="100000"/>
              </a:lnSpc>
            </a:pPr>
            <a:r>
              <a:rPr lang="en-GB" sz="1400" dirty="0"/>
              <a:t>Show ChatGPT making a factual mistake from a video or screenshot and discuss.</a:t>
            </a:r>
          </a:p>
        </p:txBody>
      </p:sp>
    </p:spTree>
    <p:extLst>
      <p:ext uri="{BB962C8B-B14F-4D97-AF65-F5344CB8AC3E}">
        <p14:creationId xmlns:p14="http://schemas.microsoft.com/office/powerpoint/2010/main" val="107791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dirty="0"/>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p:txBody>
          <a:bodyPr/>
          <a:lstStyle/>
          <a:p>
            <a:r>
              <a:rPr lang="en-US" dirty="0"/>
              <a:t>Details about this Guide</a:t>
            </a:r>
          </a:p>
        </p:txBody>
      </p:sp>
      <p:sp>
        <p:nvSpPr>
          <p:cNvPr id="16" name="Slide Number Placeholder 15">
            <a:extLst>
              <a:ext uri="{FF2B5EF4-FFF2-40B4-BE49-F238E27FC236}">
                <a16:creationId xmlns:a16="http://schemas.microsoft.com/office/drawing/2014/main" id="{2863423A-3E0A-DEFF-E25F-0BEEED125400}"/>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3</a:t>
            </a:fld>
            <a:endParaRPr lang="fr-CA" dirty="0"/>
          </a:p>
        </p:txBody>
      </p:sp>
      <p:pic>
        <p:nvPicPr>
          <p:cNvPr id="36" name="Picture Placeholder 35">
            <a:extLst>
              <a:ext uri="{FF2B5EF4-FFF2-40B4-BE49-F238E27FC236}">
                <a16:creationId xmlns:a16="http://schemas.microsoft.com/office/drawing/2014/main" id="{36A4B164-D108-E493-5738-459173452A74}"/>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780" r="6780"/>
          <a:stretch>
            <a:fillRect/>
          </a:stretch>
        </p:blipFill>
        <p:spPr/>
      </p:pic>
      <p:pic>
        <p:nvPicPr>
          <p:cNvPr id="37" name="Picture 36">
            <a:extLst>
              <a:ext uri="{FF2B5EF4-FFF2-40B4-BE49-F238E27FC236}">
                <a16:creationId xmlns:a16="http://schemas.microsoft.com/office/drawing/2014/main" id="{9547C3B8-114A-CE59-56D3-2827CB68B715}"/>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FD0C-EEE8-4236-4E68-4A0500700B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385F7A-534A-58DC-ED78-38657AC5BE75}"/>
              </a:ext>
            </a:extLst>
          </p:cNvPr>
          <p:cNvSpPr>
            <a:spLocks noGrp="1"/>
          </p:cNvSpPr>
          <p:nvPr>
            <p:ph type="sldNum" sz="quarter" idx="4"/>
          </p:nvPr>
        </p:nvSpPr>
        <p:spPr/>
        <p:txBody>
          <a:bodyPr/>
          <a:lstStyle/>
          <a:p>
            <a:fld id="{9C527BFA-2C0E-4CEC-B6A5-913A56FEF4B4}" type="slidenum">
              <a:rPr lang="fr-CA" smtClean="0"/>
              <a:pPr/>
              <a:t>30</a:t>
            </a:fld>
            <a:endParaRPr lang="fr-CA" dirty="0"/>
          </a:p>
        </p:txBody>
      </p:sp>
      <p:sp>
        <p:nvSpPr>
          <p:cNvPr id="8" name="Text Placeholder 7">
            <a:extLst>
              <a:ext uri="{FF2B5EF4-FFF2-40B4-BE49-F238E27FC236}">
                <a16:creationId xmlns:a16="http://schemas.microsoft.com/office/drawing/2014/main" id="{12FCBC2B-16A0-213B-2BA0-F54A23A82669}"/>
              </a:ext>
            </a:extLst>
          </p:cNvPr>
          <p:cNvSpPr>
            <a:spLocks noGrp="1"/>
          </p:cNvSpPr>
          <p:nvPr>
            <p:ph type="body" sz="quarter" idx="32"/>
          </p:nvPr>
        </p:nvSpPr>
        <p:spPr>
          <a:xfrm>
            <a:off x="449948" y="1431312"/>
            <a:ext cx="7190459" cy="5857304"/>
          </a:xfrm>
        </p:spPr>
        <p:txBody>
          <a:bodyPr numCol="1"/>
          <a:lstStyle/>
          <a:p>
            <a:pPr>
              <a:lnSpc>
                <a:spcPct val="100000"/>
              </a:lnSpc>
            </a:pPr>
            <a:r>
              <a:rPr lang="en-GB" sz="1400" dirty="0"/>
              <a:t>The goal is to show how </a:t>
            </a:r>
            <a:r>
              <a:rPr lang="en-GB" sz="1400" dirty="0" err="1"/>
              <a:t>how</a:t>
            </a:r>
            <a:r>
              <a:rPr lang="en-GB" sz="1400" dirty="0"/>
              <a:t> small changes in prompts can radically shift AI responses.</a:t>
            </a:r>
          </a:p>
          <a:p>
            <a:pPr>
              <a:lnSpc>
                <a:spcPct val="100000"/>
              </a:lnSpc>
            </a:pPr>
            <a:endParaRPr lang="en-GB" sz="1400" dirty="0"/>
          </a:p>
          <a:p>
            <a:pPr>
              <a:lnSpc>
                <a:spcPct val="100000"/>
              </a:lnSpc>
            </a:pPr>
            <a:r>
              <a:rPr lang="en-GB" sz="1400" b="1" dirty="0"/>
              <a:t>Prompt ChatGPT to write</a:t>
            </a:r>
          </a:p>
          <a:p>
            <a:pPr>
              <a:lnSpc>
                <a:spcPct val="100000"/>
              </a:lnSpc>
            </a:pPr>
            <a:r>
              <a:rPr lang="en-GB" sz="1400" dirty="0"/>
              <a:t>“Write a short fairytale about a girl who discovers an AI-powered book.”</a:t>
            </a:r>
          </a:p>
          <a:p>
            <a:pPr>
              <a:lnSpc>
                <a:spcPct val="100000"/>
              </a:lnSpc>
            </a:pPr>
            <a:endParaRPr lang="en-GB" sz="1400" dirty="0"/>
          </a:p>
          <a:p>
            <a:pPr>
              <a:lnSpc>
                <a:spcPct val="100000"/>
              </a:lnSpc>
            </a:pPr>
            <a:r>
              <a:rPr lang="en-GB" sz="1400" b="1" dirty="0"/>
              <a:t>Remix the prompt with learners</a:t>
            </a:r>
          </a:p>
          <a:p>
            <a:pPr>
              <a:lnSpc>
                <a:spcPct val="100000"/>
              </a:lnSpc>
            </a:pPr>
            <a:r>
              <a:rPr lang="en-GB" sz="1400" dirty="0"/>
              <a:t>Change the genre “Rewrite as a sci-fi mystery.”</a:t>
            </a:r>
          </a:p>
          <a:p>
            <a:pPr>
              <a:lnSpc>
                <a:spcPct val="100000"/>
              </a:lnSpc>
            </a:pPr>
            <a:r>
              <a:rPr lang="en-GB" sz="1400" dirty="0"/>
              <a:t>Change the perspective “Tell it from the book’s point of view.”</a:t>
            </a:r>
          </a:p>
          <a:p>
            <a:pPr>
              <a:lnSpc>
                <a:spcPct val="100000"/>
              </a:lnSpc>
            </a:pPr>
            <a:r>
              <a:rPr lang="en-GB" sz="1400" dirty="0"/>
              <a:t>Add a twist “The book is secretly rewriting reality.”</a:t>
            </a:r>
          </a:p>
          <a:p>
            <a:pPr>
              <a:lnSpc>
                <a:spcPct val="100000"/>
              </a:lnSpc>
            </a:pPr>
            <a:endParaRPr lang="en-GB" sz="1400" dirty="0"/>
          </a:p>
          <a:p>
            <a:pPr>
              <a:lnSpc>
                <a:spcPct val="100000"/>
              </a:lnSpc>
            </a:pPr>
            <a:r>
              <a:rPr lang="en-GB" sz="1400" b="1" dirty="0"/>
              <a:t>Ask</a:t>
            </a:r>
            <a:r>
              <a:rPr lang="en-GB" sz="1400" dirty="0"/>
              <a:t> learners </a:t>
            </a:r>
            <a:r>
              <a:rPr lang="en-GB" sz="1400" i="1" dirty="0"/>
              <a:t>“What surprised you about the results?” and “How much control did you feel you had?”</a:t>
            </a:r>
            <a:endParaRPr lang="en-US" sz="1400" b="1" i="1" dirty="0"/>
          </a:p>
        </p:txBody>
      </p:sp>
      <p:sp>
        <p:nvSpPr>
          <p:cNvPr id="10" name="Text Placeholder 9">
            <a:extLst>
              <a:ext uri="{FF2B5EF4-FFF2-40B4-BE49-F238E27FC236}">
                <a16:creationId xmlns:a16="http://schemas.microsoft.com/office/drawing/2014/main" id="{6C41FC47-3457-6EC5-141A-1353714D38A4}"/>
              </a:ext>
            </a:extLst>
          </p:cNvPr>
          <p:cNvSpPr>
            <a:spLocks noGrp="1"/>
          </p:cNvSpPr>
          <p:nvPr>
            <p:ph type="body" sz="quarter" idx="38"/>
          </p:nvPr>
        </p:nvSpPr>
        <p:spPr>
          <a:xfrm>
            <a:off x="1403058" y="826314"/>
            <a:ext cx="6821719" cy="605898"/>
          </a:xfrm>
        </p:spPr>
        <p:txBody>
          <a:bodyPr/>
          <a:lstStyle/>
          <a:p>
            <a:r>
              <a:rPr lang="en-GB" sz="1800" b="1" dirty="0"/>
              <a:t>5. Activity 1 – AI-Powered Story Remix (15 min)</a:t>
            </a:r>
          </a:p>
        </p:txBody>
      </p:sp>
      <p:pic>
        <p:nvPicPr>
          <p:cNvPr id="13" name="Picture Placeholder 12">
            <a:extLst>
              <a:ext uri="{FF2B5EF4-FFF2-40B4-BE49-F238E27FC236}">
                <a16:creationId xmlns:a16="http://schemas.microsoft.com/office/drawing/2014/main" id="{8C0AABDE-A2AE-E8C8-8E99-1A40DE0B7DA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877" r="877"/>
          <a:stretch/>
        </p:blipFill>
        <p:spPr>
          <a:xfrm>
            <a:off x="0" y="6629401"/>
            <a:ext cx="7457282" cy="4263564"/>
          </a:xfrm>
        </p:spPr>
      </p:pic>
      <p:cxnSp>
        <p:nvCxnSpPr>
          <p:cNvPr id="14" name="Straight Connector 13">
            <a:extLst>
              <a:ext uri="{FF2B5EF4-FFF2-40B4-BE49-F238E27FC236}">
                <a16:creationId xmlns:a16="http://schemas.microsoft.com/office/drawing/2014/main" id="{380BE47C-4B4C-E88D-08C3-A2A5E25DB6CD}"/>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9AAE16F-4722-5177-7146-C19232DAB677}"/>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216EC745-E3CD-EE2C-A41C-1977E2E6285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A68641F5-E6B2-0BC1-DECA-5CB15A01A5CB}"/>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B4EE2851-7BAE-BC36-22CA-36619E5B2DC7}"/>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63294DB9-C2BF-DE25-F472-78D40B96E8C5}"/>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8BBD31C-ACA7-CEEF-3E3A-E9F881A95FF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BCF0BBBE-A7AD-54BA-9666-A3B1338908C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108F34AE-DDBB-3CC6-47EF-C65952293FDA}"/>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822710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4BFEC-8EB4-8189-6543-6A2B975B17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41F15E-BE71-2EFA-DA73-264F5E6F6017}"/>
              </a:ext>
            </a:extLst>
          </p:cNvPr>
          <p:cNvSpPr>
            <a:spLocks noGrp="1"/>
          </p:cNvSpPr>
          <p:nvPr>
            <p:ph type="sldNum" sz="quarter" idx="4"/>
          </p:nvPr>
        </p:nvSpPr>
        <p:spPr/>
        <p:txBody>
          <a:bodyPr/>
          <a:lstStyle/>
          <a:p>
            <a:fld id="{9C527BFA-2C0E-4CEC-B6A5-913A56FEF4B4}" type="slidenum">
              <a:rPr lang="fr-CA" smtClean="0"/>
              <a:pPr/>
              <a:t>31</a:t>
            </a:fld>
            <a:endParaRPr lang="fr-CA" dirty="0"/>
          </a:p>
        </p:txBody>
      </p:sp>
      <p:sp>
        <p:nvSpPr>
          <p:cNvPr id="8" name="Text Placeholder 7">
            <a:extLst>
              <a:ext uri="{FF2B5EF4-FFF2-40B4-BE49-F238E27FC236}">
                <a16:creationId xmlns:a16="http://schemas.microsoft.com/office/drawing/2014/main" id="{8DA42DA9-6525-A2C8-902F-875E4865CDAB}"/>
              </a:ext>
            </a:extLst>
          </p:cNvPr>
          <p:cNvSpPr>
            <a:spLocks noGrp="1"/>
          </p:cNvSpPr>
          <p:nvPr>
            <p:ph type="body" sz="quarter" idx="32"/>
          </p:nvPr>
        </p:nvSpPr>
        <p:spPr>
          <a:xfrm>
            <a:off x="503906" y="1755170"/>
            <a:ext cx="6821720" cy="5857304"/>
          </a:xfrm>
        </p:spPr>
        <p:txBody>
          <a:bodyPr numCol="1"/>
          <a:lstStyle/>
          <a:p>
            <a:pPr>
              <a:lnSpc>
                <a:spcPct val="100000"/>
              </a:lnSpc>
            </a:pPr>
            <a:r>
              <a:rPr lang="en-GB" sz="1400" b="1" dirty="0"/>
              <a:t>Choose 1 or let learners pick</a:t>
            </a:r>
          </a:p>
          <a:p>
            <a:pPr>
              <a:lnSpc>
                <a:spcPct val="100000"/>
              </a:lnSpc>
            </a:pPr>
            <a:r>
              <a:rPr lang="en-GB" sz="1400" dirty="0"/>
              <a:t>Magic Write “Generate 3 taglines for a women’s empowerment event.”</a:t>
            </a:r>
          </a:p>
          <a:p>
            <a:pPr>
              <a:lnSpc>
                <a:spcPct val="100000"/>
              </a:lnSpc>
            </a:pPr>
            <a:r>
              <a:rPr lang="en-GB" sz="1400" dirty="0"/>
              <a:t>Text-to-Image “Create a dreamscape city skyline at sunset.”</a:t>
            </a:r>
          </a:p>
          <a:p>
            <a:pPr>
              <a:lnSpc>
                <a:spcPct val="100000"/>
              </a:lnSpc>
            </a:pPr>
            <a:r>
              <a:rPr lang="en-GB" sz="1400" dirty="0"/>
              <a:t>Template edit - Modify a social media post for your own interest group</a:t>
            </a:r>
          </a:p>
          <a:p>
            <a:pPr>
              <a:lnSpc>
                <a:spcPct val="100000"/>
              </a:lnSpc>
            </a:pPr>
            <a:endParaRPr lang="en-GB" sz="1400" dirty="0"/>
          </a:p>
          <a:p>
            <a:pPr>
              <a:lnSpc>
                <a:spcPct val="100000"/>
              </a:lnSpc>
            </a:pPr>
            <a:r>
              <a:rPr lang="en-GB" sz="1400" dirty="0"/>
              <a:t>The goal is to help learners play with AI tools and see that they can create real, useful things, even without prior experience.</a:t>
            </a:r>
            <a:endParaRPr lang="en-US" sz="1400" b="1" i="1" dirty="0"/>
          </a:p>
        </p:txBody>
      </p:sp>
      <p:sp>
        <p:nvSpPr>
          <p:cNvPr id="10" name="Text Placeholder 9">
            <a:extLst>
              <a:ext uri="{FF2B5EF4-FFF2-40B4-BE49-F238E27FC236}">
                <a16:creationId xmlns:a16="http://schemas.microsoft.com/office/drawing/2014/main" id="{FF7BEE59-D98C-F2FB-BB6A-2B2E9E814DC2}"/>
              </a:ext>
            </a:extLst>
          </p:cNvPr>
          <p:cNvSpPr>
            <a:spLocks noGrp="1"/>
          </p:cNvSpPr>
          <p:nvPr>
            <p:ph type="body" sz="quarter" idx="38"/>
          </p:nvPr>
        </p:nvSpPr>
        <p:spPr>
          <a:xfrm>
            <a:off x="1403058" y="826314"/>
            <a:ext cx="6821719" cy="605898"/>
          </a:xfrm>
        </p:spPr>
        <p:txBody>
          <a:bodyPr/>
          <a:lstStyle/>
          <a:p>
            <a:r>
              <a:rPr lang="en-GB" sz="1800" b="1" dirty="0"/>
              <a:t>6. Activity 2 – Canva AI Practice Task (15 min)</a:t>
            </a:r>
          </a:p>
        </p:txBody>
      </p:sp>
      <p:pic>
        <p:nvPicPr>
          <p:cNvPr id="13" name="Picture Placeholder 12">
            <a:extLst>
              <a:ext uri="{FF2B5EF4-FFF2-40B4-BE49-F238E27FC236}">
                <a16:creationId xmlns:a16="http://schemas.microsoft.com/office/drawing/2014/main" id="{55AFD110-41D8-2491-4621-E69D416EF38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773" r="773"/>
          <a:stretch/>
        </p:blipFill>
        <p:spPr>
          <a:xfrm>
            <a:off x="0" y="6629401"/>
            <a:ext cx="7457282" cy="4263564"/>
          </a:xfrm>
        </p:spPr>
      </p:pic>
      <p:cxnSp>
        <p:nvCxnSpPr>
          <p:cNvPr id="14" name="Straight Connector 13">
            <a:extLst>
              <a:ext uri="{FF2B5EF4-FFF2-40B4-BE49-F238E27FC236}">
                <a16:creationId xmlns:a16="http://schemas.microsoft.com/office/drawing/2014/main" id="{56412655-0331-35BC-BA81-2B284647BB2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673C56F-A24A-7536-9DB0-AF50291A078E}"/>
              </a:ext>
            </a:extLst>
          </p:cNvPr>
          <p:cNvSpPr/>
          <p:nvPr/>
        </p:nvSpPr>
        <p:spPr>
          <a:xfrm>
            <a:off x="3616036" y="3990109"/>
            <a:ext cx="3156869" cy="2119975"/>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6">
            <a:extLst>
              <a:ext uri="{FF2B5EF4-FFF2-40B4-BE49-F238E27FC236}">
                <a16:creationId xmlns:a16="http://schemas.microsoft.com/office/drawing/2014/main" id="{75C0E1AC-5BE9-3726-EC8F-D32AE8FD0E15}"/>
              </a:ext>
            </a:extLst>
          </p:cNvPr>
          <p:cNvSpPr txBox="1">
            <a:spLocks/>
          </p:cNvSpPr>
          <p:nvPr/>
        </p:nvSpPr>
        <p:spPr>
          <a:xfrm>
            <a:off x="3809801" y="4409811"/>
            <a:ext cx="2816983" cy="1700273"/>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Facilitator Tip</a:t>
            </a:r>
            <a:r>
              <a:rPr lang="en-GB" sz="1800" dirty="0">
                <a:solidFill>
                  <a:schemeClr val="bg1"/>
                </a:solidFill>
              </a:rPr>
              <a:t>… Celebrate experimentation. There’s no ‘wrong’ result—only learning.</a:t>
            </a:r>
            <a:endParaRPr lang="en-US" sz="1000" dirty="0">
              <a:solidFill>
                <a:schemeClr val="bg1"/>
              </a:solidFill>
            </a:endParaRPr>
          </a:p>
        </p:txBody>
      </p:sp>
      <p:grpSp>
        <p:nvGrpSpPr>
          <p:cNvPr id="5" name="Group 4">
            <a:extLst>
              <a:ext uri="{FF2B5EF4-FFF2-40B4-BE49-F238E27FC236}">
                <a16:creationId xmlns:a16="http://schemas.microsoft.com/office/drawing/2014/main" id="{BECE5256-BB10-799A-716F-6C8732F67AE1}"/>
              </a:ext>
            </a:extLst>
          </p:cNvPr>
          <p:cNvGrpSpPr/>
          <p:nvPr/>
        </p:nvGrpSpPr>
        <p:grpSpPr>
          <a:xfrm>
            <a:off x="41999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B1B5FBDE-AF59-7B43-2FE7-E4DDD1C71781}"/>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88CCD79-C64F-5530-EA6E-36B39D3E23F2}"/>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83D9A3CD-B201-340A-1335-C9209E156EC9}"/>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2F4A5A42-3407-6AA5-2073-FEB7FC09B970}"/>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EAD6AE94-2BA7-613E-0E12-EA960F29E23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470060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F92E-747C-0481-7F7F-12B979C42056}"/>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68F5A31-CDF3-55B3-5F1F-FF9EE0D0825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07" b="7107"/>
          <a:stretch/>
        </p:blipFill>
        <p:spPr>
          <a:xfrm>
            <a:off x="0" y="3879385"/>
            <a:ext cx="7457282" cy="4263564"/>
          </a:xfrm>
        </p:spPr>
      </p:pic>
      <p:sp>
        <p:nvSpPr>
          <p:cNvPr id="5" name="Flowchart: Delay 4">
            <a:extLst>
              <a:ext uri="{FF2B5EF4-FFF2-40B4-BE49-F238E27FC236}">
                <a16:creationId xmlns:a16="http://schemas.microsoft.com/office/drawing/2014/main" id="{D1605699-12C6-89DC-02B4-C421A32AD501}"/>
              </a:ext>
            </a:extLst>
          </p:cNvPr>
          <p:cNvSpPr/>
          <p:nvPr/>
        </p:nvSpPr>
        <p:spPr>
          <a:xfrm>
            <a:off x="-53076" y="6324600"/>
            <a:ext cx="6011916" cy="4583113"/>
          </a:xfrm>
          <a:prstGeom prst="flowChartDelay">
            <a:avLst/>
          </a:prstGeom>
          <a:solidFill>
            <a:srgbClr val="ED8623"/>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E163CFC-BED1-4B42-C560-70C8635145A5}"/>
              </a:ext>
            </a:extLst>
          </p:cNvPr>
          <p:cNvSpPr>
            <a:spLocks noGrp="1"/>
          </p:cNvSpPr>
          <p:nvPr>
            <p:ph type="sldNum" sz="quarter" idx="4"/>
          </p:nvPr>
        </p:nvSpPr>
        <p:spPr/>
        <p:txBody>
          <a:bodyPr/>
          <a:lstStyle/>
          <a:p>
            <a:fld id="{9C527BFA-2C0E-4CEC-B6A5-913A56FEF4B4}" type="slidenum">
              <a:rPr lang="fr-CA" smtClean="0"/>
              <a:pPr/>
              <a:t>32</a:t>
            </a:fld>
            <a:endParaRPr lang="fr-CA" dirty="0"/>
          </a:p>
        </p:txBody>
      </p:sp>
      <p:sp>
        <p:nvSpPr>
          <p:cNvPr id="8" name="Text Placeholder 7">
            <a:extLst>
              <a:ext uri="{FF2B5EF4-FFF2-40B4-BE49-F238E27FC236}">
                <a16:creationId xmlns:a16="http://schemas.microsoft.com/office/drawing/2014/main" id="{09F8EDC2-F174-591B-7D5B-7D1DF31DCEC4}"/>
              </a:ext>
            </a:extLst>
          </p:cNvPr>
          <p:cNvSpPr>
            <a:spLocks noGrp="1"/>
          </p:cNvSpPr>
          <p:nvPr>
            <p:ph type="body" sz="quarter" idx="32"/>
          </p:nvPr>
        </p:nvSpPr>
        <p:spPr>
          <a:xfrm>
            <a:off x="449950" y="1378857"/>
            <a:ext cx="6821720" cy="5857304"/>
          </a:xfrm>
        </p:spPr>
        <p:txBody>
          <a:bodyPr numCol="1"/>
          <a:lstStyle/>
          <a:p>
            <a:pPr>
              <a:lnSpc>
                <a:spcPct val="100000"/>
              </a:lnSpc>
            </a:pPr>
            <a:r>
              <a:rPr lang="en-GB" sz="1400" b="1" dirty="0"/>
              <a:t>Ask</a:t>
            </a:r>
          </a:p>
          <a:p>
            <a:pPr>
              <a:lnSpc>
                <a:spcPct val="100000"/>
              </a:lnSpc>
            </a:pPr>
            <a:r>
              <a:rPr lang="en-GB" sz="1400" dirty="0"/>
              <a:t>What part of today’s session helped you feel more confident with AI?</a:t>
            </a:r>
          </a:p>
          <a:p>
            <a:pPr>
              <a:lnSpc>
                <a:spcPct val="100000"/>
              </a:lnSpc>
            </a:pPr>
            <a:r>
              <a:rPr lang="en-GB" sz="1400" dirty="0"/>
              <a:t>What would you try using an AI tool for in the next week?</a:t>
            </a:r>
          </a:p>
          <a:p>
            <a:pPr>
              <a:lnSpc>
                <a:spcPct val="100000"/>
              </a:lnSpc>
            </a:pPr>
            <a:endParaRPr lang="en-GB" sz="1400" dirty="0"/>
          </a:p>
          <a:p>
            <a:pPr>
              <a:lnSpc>
                <a:spcPct val="100000"/>
              </a:lnSpc>
            </a:pPr>
            <a:r>
              <a:rPr lang="en-GB" sz="1400" b="1" dirty="0"/>
              <a:t>Optional “Exit Ticket” Prompts;</a:t>
            </a:r>
          </a:p>
          <a:p>
            <a:pPr>
              <a:lnSpc>
                <a:spcPct val="100000"/>
              </a:lnSpc>
            </a:pPr>
            <a:r>
              <a:rPr lang="en-GB" sz="1400" dirty="0"/>
              <a:t>“Today I learned that I can use AI to…”</a:t>
            </a:r>
          </a:p>
          <a:p>
            <a:pPr>
              <a:lnSpc>
                <a:spcPct val="100000"/>
              </a:lnSpc>
            </a:pPr>
            <a:r>
              <a:rPr lang="en-GB" sz="1400" dirty="0"/>
              <a:t>“One tool I want to explore more is…”</a:t>
            </a:r>
            <a:endParaRPr lang="en-US" sz="1400" i="1" dirty="0"/>
          </a:p>
        </p:txBody>
      </p:sp>
      <p:sp>
        <p:nvSpPr>
          <p:cNvPr id="10" name="Text Placeholder 9">
            <a:extLst>
              <a:ext uri="{FF2B5EF4-FFF2-40B4-BE49-F238E27FC236}">
                <a16:creationId xmlns:a16="http://schemas.microsoft.com/office/drawing/2014/main" id="{52E7CB54-6CAE-D7EA-563E-958399D14618}"/>
              </a:ext>
            </a:extLst>
          </p:cNvPr>
          <p:cNvSpPr>
            <a:spLocks noGrp="1"/>
          </p:cNvSpPr>
          <p:nvPr>
            <p:ph type="body" sz="quarter" idx="38"/>
          </p:nvPr>
        </p:nvSpPr>
        <p:spPr>
          <a:xfrm>
            <a:off x="1403058" y="826314"/>
            <a:ext cx="6821719" cy="605898"/>
          </a:xfrm>
        </p:spPr>
        <p:txBody>
          <a:bodyPr/>
          <a:lstStyle/>
          <a:p>
            <a:r>
              <a:rPr lang="en-GB" sz="1800" b="1" dirty="0"/>
              <a:t>7. Recap &amp; Reflection (5–10 min)</a:t>
            </a:r>
          </a:p>
        </p:txBody>
      </p:sp>
      <p:cxnSp>
        <p:nvCxnSpPr>
          <p:cNvPr id="14" name="Straight Connector 13">
            <a:extLst>
              <a:ext uri="{FF2B5EF4-FFF2-40B4-BE49-F238E27FC236}">
                <a16:creationId xmlns:a16="http://schemas.microsoft.com/office/drawing/2014/main" id="{2672AF47-1446-BCE1-6BC2-145949FC5B86}"/>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F8BB309-C796-DCAE-9B31-C6A57E411736}"/>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A79D5987-B79E-1257-7EC7-29F23CE9C91F}"/>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6757C355-4A24-56F6-700F-4B8CFF3045D5}"/>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CA26FAB1-AFC9-A938-94D0-72A9A205008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E27F201-2C40-CA6D-3C39-E328FAB2645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9A3955B-4A2C-F6C2-B49F-AA324787A4D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E791161F-0865-E5F8-E474-0B9344EE103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100AC87E-3E81-0D4E-C239-779A0588B34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4" name="Text Placeholder 6">
            <a:extLst>
              <a:ext uri="{FF2B5EF4-FFF2-40B4-BE49-F238E27FC236}">
                <a16:creationId xmlns:a16="http://schemas.microsoft.com/office/drawing/2014/main" id="{810AA83D-F579-E49C-B11E-B071FFD1277C}"/>
              </a:ext>
            </a:extLst>
          </p:cNvPr>
          <p:cNvSpPr txBox="1">
            <a:spLocks/>
          </p:cNvSpPr>
          <p:nvPr/>
        </p:nvSpPr>
        <p:spPr>
          <a:xfrm>
            <a:off x="318292" y="6974921"/>
            <a:ext cx="5076667" cy="3287942"/>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ct val="100000"/>
              </a:lnSpc>
            </a:pPr>
            <a:r>
              <a:rPr lang="en-GB" sz="1800" b="1" dirty="0">
                <a:solidFill>
                  <a:schemeClr val="bg1"/>
                </a:solidFill>
              </a:rPr>
              <a:t>Additional Facilitators tips</a:t>
            </a:r>
          </a:p>
          <a:p>
            <a:pPr marL="457200" indent="-457200" algn="l">
              <a:lnSpc>
                <a:spcPct val="100000"/>
              </a:lnSpc>
              <a:buFont typeface="+mj-lt"/>
              <a:buAutoNum type="arabicPeriod"/>
            </a:pPr>
            <a:r>
              <a:rPr lang="en-GB" sz="1800" dirty="0">
                <a:solidFill>
                  <a:schemeClr val="bg1"/>
                </a:solidFill>
              </a:rPr>
              <a:t>Keep the tone fun and encouraging. This session is about building confidence, not technical skill.</a:t>
            </a:r>
          </a:p>
          <a:p>
            <a:pPr marL="457200" indent="-457200" algn="l">
              <a:lnSpc>
                <a:spcPct val="100000"/>
              </a:lnSpc>
              <a:buFont typeface="+mj-lt"/>
              <a:buAutoNum type="arabicPeriod"/>
            </a:pPr>
            <a:r>
              <a:rPr lang="en-GB" sz="1800" dirty="0">
                <a:solidFill>
                  <a:schemeClr val="bg1"/>
                </a:solidFill>
              </a:rPr>
              <a:t>If learners are hesitant, do more as a group before asking them to try solo.</a:t>
            </a:r>
          </a:p>
          <a:p>
            <a:pPr marL="457200" indent="-457200" algn="l">
              <a:lnSpc>
                <a:spcPct val="100000"/>
              </a:lnSpc>
              <a:buFont typeface="+mj-lt"/>
              <a:buAutoNum type="arabicPeriod"/>
            </a:pPr>
            <a:r>
              <a:rPr lang="en-GB" sz="1800" dirty="0">
                <a:solidFill>
                  <a:schemeClr val="bg1"/>
                </a:solidFill>
              </a:rPr>
              <a:t>If tech access is limited, do live demos and encourage note-taking or storytelling instead.</a:t>
            </a:r>
            <a:endParaRPr lang="en-US" sz="1800" dirty="0">
              <a:solidFill>
                <a:schemeClr val="bg1"/>
              </a:solidFill>
            </a:endParaRPr>
          </a:p>
        </p:txBody>
      </p:sp>
    </p:spTree>
    <p:extLst>
      <p:ext uri="{BB962C8B-B14F-4D97-AF65-F5344CB8AC3E}">
        <p14:creationId xmlns:p14="http://schemas.microsoft.com/office/powerpoint/2010/main" val="304518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75A99-95F3-C360-7792-9513081EFBAD}"/>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1F360602-A6F7-C4FA-138D-1F8DEC3E5FD0}"/>
              </a:ext>
            </a:extLst>
          </p:cNvPr>
          <p:cNvSpPr>
            <a:spLocks noGrp="1"/>
          </p:cNvSpPr>
          <p:nvPr>
            <p:ph type="body" sz="quarter" idx="14"/>
          </p:nvPr>
        </p:nvSpPr>
        <p:spPr/>
        <p:txBody>
          <a:bodyPr/>
          <a:lstStyle/>
          <a:p>
            <a:r>
              <a:rPr lang="en-US" dirty="0"/>
              <a:t>05</a:t>
            </a:r>
          </a:p>
        </p:txBody>
      </p:sp>
      <p:sp>
        <p:nvSpPr>
          <p:cNvPr id="29" name="Text Placeholder 28">
            <a:extLst>
              <a:ext uri="{FF2B5EF4-FFF2-40B4-BE49-F238E27FC236}">
                <a16:creationId xmlns:a16="http://schemas.microsoft.com/office/drawing/2014/main" id="{E3BFCFD9-7764-8F44-0221-8EF3FA0DE07B}"/>
              </a:ext>
            </a:extLst>
          </p:cNvPr>
          <p:cNvSpPr>
            <a:spLocks noGrp="1"/>
          </p:cNvSpPr>
          <p:nvPr>
            <p:ph type="body" sz="quarter" idx="15"/>
          </p:nvPr>
        </p:nvSpPr>
        <p:spPr>
          <a:xfrm>
            <a:off x="2198723" y="2471673"/>
            <a:ext cx="3510287" cy="2002900"/>
          </a:xfrm>
        </p:spPr>
        <p:txBody>
          <a:bodyPr/>
          <a:lstStyle/>
          <a:p>
            <a:r>
              <a:rPr lang="en-US" b="1" dirty="0"/>
              <a:t>Session 4 </a:t>
            </a:r>
          </a:p>
          <a:p>
            <a:r>
              <a:rPr lang="en-GB" dirty="0"/>
              <a:t>AI in the Job Market – Skills for Success</a:t>
            </a:r>
            <a:endParaRPr lang="en-US" dirty="0"/>
          </a:p>
        </p:txBody>
      </p:sp>
      <p:sp>
        <p:nvSpPr>
          <p:cNvPr id="16" name="Slide Number Placeholder 15">
            <a:extLst>
              <a:ext uri="{FF2B5EF4-FFF2-40B4-BE49-F238E27FC236}">
                <a16:creationId xmlns:a16="http://schemas.microsoft.com/office/drawing/2014/main" id="{7263C740-38D6-02D6-4562-7A6D718D1C11}"/>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33</a:t>
            </a:fld>
            <a:endParaRPr lang="fr-CA" dirty="0"/>
          </a:p>
        </p:txBody>
      </p:sp>
      <p:pic>
        <p:nvPicPr>
          <p:cNvPr id="5" name="Picture Placeholder 4">
            <a:extLst>
              <a:ext uri="{FF2B5EF4-FFF2-40B4-BE49-F238E27FC236}">
                <a16:creationId xmlns:a16="http://schemas.microsoft.com/office/drawing/2014/main" id="{F962E26C-160A-7C3E-54C8-EF6F5BEE67BF}"/>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24" r="6824"/>
          <a:stretch/>
        </p:blipFill>
        <p:spPr/>
      </p:pic>
      <p:pic>
        <p:nvPicPr>
          <p:cNvPr id="6" name="Picture 5">
            <a:extLst>
              <a:ext uri="{FF2B5EF4-FFF2-40B4-BE49-F238E27FC236}">
                <a16:creationId xmlns:a16="http://schemas.microsoft.com/office/drawing/2014/main" id="{28A180EF-5EE7-A004-4970-8DFC3FE9232E}"/>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1427338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FC7E9-987D-7D95-F151-D3B4E5FA7969}"/>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158EB6CE-AAFC-F8FA-8563-AE47217920B5}"/>
              </a:ext>
            </a:extLst>
          </p:cNvPr>
          <p:cNvSpPr>
            <a:spLocks noGrp="1"/>
          </p:cNvSpPr>
          <p:nvPr>
            <p:ph type="body" sz="quarter" idx="32"/>
          </p:nvPr>
        </p:nvSpPr>
        <p:spPr>
          <a:xfrm>
            <a:off x="617152" y="6625515"/>
            <a:ext cx="6541269" cy="4003099"/>
          </a:xfrm>
        </p:spPr>
        <p:txBody>
          <a:bodyPr numCol="1"/>
          <a:lstStyle/>
          <a:p>
            <a:pPr>
              <a:lnSpc>
                <a:spcPct val="100000"/>
              </a:lnSpc>
            </a:pPr>
            <a:r>
              <a:rPr lang="en-GB" sz="1400" b="1" i="1" dirty="0"/>
              <a:t>By the end of this module, participants will be able to</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Understand </a:t>
            </a:r>
            <a:r>
              <a:rPr lang="en-GB" sz="1400" dirty="0"/>
              <a:t>how AI is reshaping different job sectors</a:t>
            </a:r>
          </a:p>
          <a:p>
            <a:pPr marL="342900" indent="-342900">
              <a:lnSpc>
                <a:spcPct val="100000"/>
              </a:lnSpc>
              <a:buFont typeface="Arial" panose="020B0604020202020204" pitchFamily="34" charset="0"/>
              <a:buChar char="•"/>
            </a:pPr>
            <a:r>
              <a:rPr lang="en-GB" sz="1400" b="1" dirty="0"/>
              <a:t>Recognise</a:t>
            </a:r>
            <a:r>
              <a:rPr lang="en-GB" sz="1400" dirty="0"/>
              <a:t> that AI skills are relevant to both technical and creative/non-technical careers</a:t>
            </a:r>
          </a:p>
          <a:p>
            <a:pPr marL="342900" indent="-342900">
              <a:lnSpc>
                <a:spcPct val="100000"/>
              </a:lnSpc>
              <a:buFont typeface="Arial" panose="020B0604020202020204" pitchFamily="34" charset="0"/>
              <a:buChar char="•"/>
            </a:pPr>
            <a:r>
              <a:rPr lang="en-GB" sz="1400" b="1" dirty="0"/>
              <a:t>Identify </a:t>
            </a:r>
            <a:r>
              <a:rPr lang="en-GB" sz="1400" dirty="0"/>
              <a:t>and challenge gender stereotypes in the tech sector</a:t>
            </a:r>
          </a:p>
          <a:p>
            <a:pPr marL="342900" indent="-342900">
              <a:lnSpc>
                <a:spcPct val="100000"/>
              </a:lnSpc>
              <a:buFont typeface="Arial" panose="020B0604020202020204" pitchFamily="34" charset="0"/>
              <a:buChar char="•"/>
            </a:pPr>
            <a:r>
              <a:rPr lang="en-GB" sz="1400" b="1" dirty="0"/>
              <a:t>Explore</a:t>
            </a:r>
            <a:r>
              <a:rPr lang="en-GB" sz="1400" dirty="0"/>
              <a:t> female role models working with AI</a:t>
            </a:r>
          </a:p>
          <a:p>
            <a:pPr marL="342900" indent="-342900">
              <a:lnSpc>
                <a:spcPct val="100000"/>
              </a:lnSpc>
              <a:buFont typeface="Arial" panose="020B0604020202020204" pitchFamily="34" charset="0"/>
              <a:buChar char="•"/>
            </a:pPr>
            <a:r>
              <a:rPr lang="en-GB" sz="1400" b="1" dirty="0"/>
              <a:t>Build</a:t>
            </a:r>
            <a:r>
              <a:rPr lang="en-GB" sz="1400" dirty="0"/>
              <a:t> confidence in guiding AI tools through inclusive prompts</a:t>
            </a:r>
          </a:p>
          <a:p>
            <a:pPr marL="342900" indent="-342900">
              <a:lnSpc>
                <a:spcPct val="100000"/>
              </a:lnSpc>
              <a:buFont typeface="Arial" panose="020B0604020202020204" pitchFamily="34" charset="0"/>
              <a:buChar char="•"/>
            </a:pPr>
            <a:r>
              <a:rPr lang="en-GB" sz="1400" b="1" dirty="0"/>
              <a:t>Consider </a:t>
            </a:r>
            <a:r>
              <a:rPr lang="en-GB" sz="1400" dirty="0"/>
              <a:t>how AI can support their own ideas or business ventures</a:t>
            </a:r>
            <a:endParaRPr lang="en-US" sz="1400" dirty="0"/>
          </a:p>
        </p:txBody>
      </p:sp>
      <p:sp>
        <p:nvSpPr>
          <p:cNvPr id="28" name="Text Placeholder 27">
            <a:extLst>
              <a:ext uri="{FF2B5EF4-FFF2-40B4-BE49-F238E27FC236}">
                <a16:creationId xmlns:a16="http://schemas.microsoft.com/office/drawing/2014/main" id="{358761B9-575F-023B-F7CF-C8DE9D4F57C8}"/>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9E0B9089-BC9F-5F71-7679-B4488461FF6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42892F7-CEA6-7757-3BD1-DFB1A18114B2}"/>
              </a:ext>
            </a:extLst>
          </p:cNvPr>
          <p:cNvSpPr>
            <a:spLocks noGrp="1"/>
          </p:cNvSpPr>
          <p:nvPr>
            <p:ph type="sldNum" sz="quarter" idx="4"/>
          </p:nvPr>
        </p:nvSpPr>
        <p:spPr/>
        <p:txBody>
          <a:bodyPr/>
          <a:lstStyle/>
          <a:p>
            <a:fld id="{9C527BFA-2C0E-4CEC-B6A5-913A56FEF4B4}" type="slidenum">
              <a:rPr lang="fr-CA" smtClean="0"/>
              <a:pPr/>
              <a:t>34</a:t>
            </a:fld>
            <a:endParaRPr lang="fr-CA" dirty="0"/>
          </a:p>
        </p:txBody>
      </p:sp>
      <p:sp>
        <p:nvSpPr>
          <p:cNvPr id="2" name="Text Placeholder 1">
            <a:extLst>
              <a:ext uri="{FF2B5EF4-FFF2-40B4-BE49-F238E27FC236}">
                <a16:creationId xmlns:a16="http://schemas.microsoft.com/office/drawing/2014/main" id="{1DD05E4D-F3AF-7988-7B75-F90927DBEB83}"/>
              </a:ext>
            </a:extLst>
          </p:cNvPr>
          <p:cNvSpPr>
            <a:spLocks noGrp="1"/>
          </p:cNvSpPr>
          <p:nvPr>
            <p:ph type="body" sz="quarter" idx="35"/>
          </p:nvPr>
        </p:nvSpPr>
        <p:spPr/>
        <p:txBody>
          <a:bodyPr/>
          <a:lstStyle/>
          <a:p>
            <a:r>
              <a:rPr lang="en-US" sz="1800" dirty="0"/>
              <a:t>Session 4</a:t>
            </a:r>
          </a:p>
        </p:txBody>
      </p:sp>
      <p:sp>
        <p:nvSpPr>
          <p:cNvPr id="3" name="Text Placeholder 2">
            <a:extLst>
              <a:ext uri="{FF2B5EF4-FFF2-40B4-BE49-F238E27FC236}">
                <a16:creationId xmlns:a16="http://schemas.microsoft.com/office/drawing/2014/main" id="{7B8DEBF3-A187-3294-70CA-B8760E20E76C}"/>
              </a:ext>
            </a:extLst>
          </p:cNvPr>
          <p:cNvSpPr>
            <a:spLocks noGrp="1"/>
          </p:cNvSpPr>
          <p:nvPr>
            <p:ph type="body" sz="quarter" idx="36"/>
          </p:nvPr>
        </p:nvSpPr>
        <p:spPr>
          <a:xfrm>
            <a:off x="509263" y="3897751"/>
            <a:ext cx="3495458" cy="695374"/>
          </a:xfrm>
        </p:spPr>
        <p:txBody>
          <a:bodyPr/>
          <a:lstStyle/>
          <a:p>
            <a:r>
              <a:rPr lang="en-US" sz="2400" dirty="0"/>
              <a:t>Learning objectives</a:t>
            </a:r>
          </a:p>
        </p:txBody>
      </p:sp>
      <p:sp>
        <p:nvSpPr>
          <p:cNvPr id="35" name="Graphic 43">
            <a:extLst>
              <a:ext uri="{FF2B5EF4-FFF2-40B4-BE49-F238E27FC236}">
                <a16:creationId xmlns:a16="http://schemas.microsoft.com/office/drawing/2014/main" id="{54CE1BAD-BE8E-3D73-90B9-6B235CD04787}"/>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14E57BD8-0460-6A31-2132-0CDE1B5C22B8}"/>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7133" b="7133"/>
          <a:stretch/>
        </p:blipFill>
        <p:spPr/>
      </p:pic>
      <p:sp>
        <p:nvSpPr>
          <p:cNvPr id="10" name="Graphic 43">
            <a:extLst>
              <a:ext uri="{FF2B5EF4-FFF2-40B4-BE49-F238E27FC236}">
                <a16:creationId xmlns:a16="http://schemas.microsoft.com/office/drawing/2014/main" id="{3821EFDF-919A-CAEC-A210-3BE8B18C55AD}"/>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733062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F2AF9-B169-8573-9141-158191E5BA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311383-3675-965B-CB69-E73FC5452155}"/>
              </a:ext>
            </a:extLst>
          </p:cNvPr>
          <p:cNvSpPr>
            <a:spLocks noGrp="1"/>
          </p:cNvSpPr>
          <p:nvPr>
            <p:ph type="sldNum" sz="quarter" idx="4"/>
          </p:nvPr>
        </p:nvSpPr>
        <p:spPr/>
        <p:txBody>
          <a:bodyPr/>
          <a:lstStyle/>
          <a:p>
            <a:fld id="{9C527BFA-2C0E-4CEC-B6A5-913A56FEF4B4}" type="slidenum">
              <a:rPr lang="fr-CA" smtClean="0"/>
              <a:pPr/>
              <a:t>35</a:t>
            </a:fld>
            <a:endParaRPr lang="fr-CA" dirty="0"/>
          </a:p>
        </p:txBody>
      </p:sp>
      <p:sp>
        <p:nvSpPr>
          <p:cNvPr id="7" name="Text Placeholder 6">
            <a:extLst>
              <a:ext uri="{FF2B5EF4-FFF2-40B4-BE49-F238E27FC236}">
                <a16:creationId xmlns:a16="http://schemas.microsoft.com/office/drawing/2014/main" id="{13DE06D8-3CEE-4097-3523-15D7B6BADAB9}"/>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Projector or screen to show short videos</a:t>
            </a:r>
          </a:p>
          <a:p>
            <a:pPr marL="342900" indent="-342900">
              <a:lnSpc>
                <a:spcPct val="100000"/>
              </a:lnSpc>
              <a:buFont typeface="Arial" panose="020B0604020202020204" pitchFamily="34" charset="0"/>
              <a:buChar char="•"/>
            </a:pPr>
            <a:r>
              <a:rPr lang="en-GB" sz="1400" dirty="0"/>
              <a:t>Flipchart/whiteboard &amp; markers</a:t>
            </a:r>
          </a:p>
          <a:p>
            <a:pPr marL="342900" indent="-342900">
              <a:lnSpc>
                <a:spcPct val="100000"/>
              </a:lnSpc>
              <a:buFont typeface="Arial" panose="020B0604020202020204" pitchFamily="34" charset="0"/>
              <a:buChar char="•"/>
            </a:pPr>
            <a:r>
              <a:rPr lang="en-GB" sz="1400" dirty="0"/>
              <a:t>Devices with access to ChatGPT (or demo account/pre-generated responses)</a:t>
            </a:r>
          </a:p>
          <a:p>
            <a:pPr marL="342900" indent="-342900">
              <a:lnSpc>
                <a:spcPct val="100000"/>
              </a:lnSpc>
              <a:buFont typeface="Arial" panose="020B0604020202020204" pitchFamily="34" charset="0"/>
              <a:buChar char="•"/>
            </a:pPr>
            <a:r>
              <a:rPr lang="en-GB" sz="1400" dirty="0"/>
              <a:t>Prompt cards or printed activity handouts (optional)</a:t>
            </a:r>
          </a:p>
          <a:p>
            <a:pPr marL="342900" indent="-342900">
              <a:lnSpc>
                <a:spcPct val="100000"/>
              </a:lnSpc>
              <a:buFont typeface="Arial" panose="020B0604020202020204" pitchFamily="34" charset="0"/>
              <a:buChar char="•"/>
            </a:pPr>
            <a:r>
              <a:rPr lang="en-GB" sz="1400" dirty="0"/>
              <a:t>Internet access (or offline copies of videos/interviews)</a:t>
            </a:r>
          </a:p>
          <a:p>
            <a:pPr marL="342900" indent="-342900">
              <a:lnSpc>
                <a:spcPct val="100000"/>
              </a:lnSpc>
              <a:buFont typeface="Arial" panose="020B0604020202020204" pitchFamily="34" charset="0"/>
              <a:buChar char="•"/>
            </a:pPr>
            <a:r>
              <a:rPr lang="en-GB" sz="1400" dirty="0"/>
              <a:t>Pens, </a:t>
            </a:r>
            <a:r>
              <a:rPr lang="en-GB" sz="1400" dirty="0" err="1"/>
              <a:t>post-its</a:t>
            </a:r>
            <a:r>
              <a:rPr lang="en-GB" sz="1400" dirty="0"/>
              <a:t>, or digital collaboration tool (Padlet, </a:t>
            </a:r>
            <a:r>
              <a:rPr lang="en-GB" sz="1400" dirty="0" err="1"/>
              <a:t>Jamboard</a:t>
            </a:r>
            <a:r>
              <a:rPr lang="en-GB" sz="1400" dirty="0"/>
              <a:t>)</a:t>
            </a:r>
            <a:endParaRPr lang="en-US" sz="1400" dirty="0"/>
          </a:p>
        </p:txBody>
      </p:sp>
      <p:sp>
        <p:nvSpPr>
          <p:cNvPr id="9" name="Text Placeholder 8">
            <a:extLst>
              <a:ext uri="{FF2B5EF4-FFF2-40B4-BE49-F238E27FC236}">
                <a16:creationId xmlns:a16="http://schemas.microsoft.com/office/drawing/2014/main" id="{F5F15011-A52E-9CE6-AEEA-DD9D918CAF4B}"/>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6468554C-44E6-7D09-DAE8-6C38CB4532AF}"/>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3" r="18393"/>
          <a:stretch/>
        </p:blipFill>
        <p:spPr/>
      </p:pic>
      <p:sp>
        <p:nvSpPr>
          <p:cNvPr id="11" name="Text Placeholder 10">
            <a:extLst>
              <a:ext uri="{FF2B5EF4-FFF2-40B4-BE49-F238E27FC236}">
                <a16:creationId xmlns:a16="http://schemas.microsoft.com/office/drawing/2014/main" id="{41BF8DBB-C8B7-E7E1-494D-9B873D6F17D2}"/>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B2053BA8-D928-3DBE-E621-58916F38A94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E3E41AF-CA4D-75CC-DD34-EBCCF0738796}"/>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0F797516-51D0-BF06-5BE7-55FE107D1E8A}"/>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147252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A22D-E382-CC00-46A0-2707C46030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70DB74-7823-8E52-96EA-6F46D21686E1}"/>
              </a:ext>
            </a:extLst>
          </p:cNvPr>
          <p:cNvSpPr>
            <a:spLocks noGrp="1"/>
          </p:cNvSpPr>
          <p:nvPr>
            <p:ph type="sldNum" sz="quarter" idx="4"/>
          </p:nvPr>
        </p:nvSpPr>
        <p:spPr/>
        <p:txBody>
          <a:bodyPr/>
          <a:lstStyle/>
          <a:p>
            <a:fld id="{9C527BFA-2C0E-4CEC-B6A5-913A56FEF4B4}" type="slidenum">
              <a:rPr lang="fr-CA" smtClean="0"/>
              <a:pPr/>
              <a:t>36</a:t>
            </a:fld>
            <a:endParaRPr lang="fr-CA" dirty="0"/>
          </a:p>
        </p:txBody>
      </p:sp>
      <p:sp>
        <p:nvSpPr>
          <p:cNvPr id="8" name="Text Placeholder 7">
            <a:extLst>
              <a:ext uri="{FF2B5EF4-FFF2-40B4-BE49-F238E27FC236}">
                <a16:creationId xmlns:a16="http://schemas.microsoft.com/office/drawing/2014/main" id="{42B57C9F-ADCA-7390-4419-EC696D14A18B}"/>
              </a:ext>
            </a:extLst>
          </p:cNvPr>
          <p:cNvSpPr>
            <a:spLocks noGrp="1"/>
          </p:cNvSpPr>
          <p:nvPr>
            <p:ph type="body" sz="quarter" idx="33"/>
          </p:nvPr>
        </p:nvSpPr>
        <p:spPr>
          <a:xfrm>
            <a:off x="634478" y="1337482"/>
            <a:ext cx="7005929" cy="1378032"/>
          </a:xfrm>
        </p:spPr>
        <p:txBody>
          <a:bodyPr/>
          <a:lstStyle/>
          <a:p>
            <a:r>
              <a:rPr lang="en-GB" sz="1400" b="1" i="0" dirty="0"/>
              <a:t>Estimated Duration- </a:t>
            </a:r>
            <a:r>
              <a:rPr lang="en-GB" sz="1400" i="0" dirty="0"/>
              <a:t>90 minutes</a:t>
            </a:r>
          </a:p>
          <a:p>
            <a:r>
              <a:rPr lang="en-GB" sz="1400" b="1" i="0" dirty="0"/>
              <a:t>Format</a:t>
            </a:r>
            <a:r>
              <a:rPr lang="en-GB" sz="1400" i="0" dirty="0"/>
              <a:t>-Group workshop (with short discussions, video reflection, and creative tasks)</a:t>
            </a:r>
          </a:p>
          <a:p>
            <a:r>
              <a:rPr lang="en-GB" sz="1400" b="1" i="0" dirty="0"/>
              <a:t>Audience-</a:t>
            </a:r>
            <a:r>
              <a:rPr lang="en-GB" sz="1400" i="0" dirty="0"/>
              <a:t>Young women exploring careers, education pathways, or entrepreneurship</a:t>
            </a:r>
            <a:endParaRPr lang="en-US" sz="1400" i="0" dirty="0"/>
          </a:p>
        </p:txBody>
      </p:sp>
      <p:sp>
        <p:nvSpPr>
          <p:cNvPr id="9" name="Text Placeholder 8">
            <a:extLst>
              <a:ext uri="{FF2B5EF4-FFF2-40B4-BE49-F238E27FC236}">
                <a16:creationId xmlns:a16="http://schemas.microsoft.com/office/drawing/2014/main" id="{52741D00-6EAC-AB63-B0CD-D99BB34E3D7A}"/>
              </a:ext>
            </a:extLst>
          </p:cNvPr>
          <p:cNvSpPr>
            <a:spLocks noGrp="1"/>
          </p:cNvSpPr>
          <p:nvPr>
            <p:ph type="body" sz="quarter" idx="38"/>
          </p:nvPr>
        </p:nvSpPr>
        <p:spPr/>
        <p:txBody>
          <a:bodyPr/>
          <a:lstStyle/>
          <a:p>
            <a:r>
              <a:rPr lang="en-US" sz="1800" dirty="0">
                <a:solidFill>
                  <a:srgbClr val="ED8623"/>
                </a:solidFill>
              </a:rPr>
              <a:t>Timing Guide (Adjustable)</a:t>
            </a:r>
          </a:p>
        </p:txBody>
      </p:sp>
      <p:cxnSp>
        <p:nvCxnSpPr>
          <p:cNvPr id="10" name="Straight Connector 9">
            <a:extLst>
              <a:ext uri="{FF2B5EF4-FFF2-40B4-BE49-F238E27FC236}">
                <a16:creationId xmlns:a16="http://schemas.microsoft.com/office/drawing/2014/main" id="{46F6AFB5-264A-F06B-9D9B-3D205313D1B5}"/>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571CE4-0B22-7F0C-B078-429874FD2D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34828" y="7641550"/>
            <a:ext cx="2538464" cy="4008120"/>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945ECC2B-E6E4-2557-20EE-1FB5ED98FD76}"/>
              </a:ext>
            </a:extLst>
          </p:cNvPr>
          <p:cNvGraphicFramePr>
            <a:graphicFrameLocks noGrp="1"/>
          </p:cNvGraphicFramePr>
          <p:nvPr>
            <p:extLst>
              <p:ext uri="{D42A27DB-BD31-4B8C-83A1-F6EECF244321}">
                <p14:modId xmlns:p14="http://schemas.microsoft.com/office/powerpoint/2010/main" val="1515234599"/>
              </p:ext>
            </p:extLst>
          </p:nvPr>
        </p:nvGraphicFramePr>
        <p:xfrm>
          <a:off x="634479" y="2715514"/>
          <a:ext cx="6513081" cy="5041172"/>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47309">
                  <a:extLst>
                    <a:ext uri="{9D8B030D-6E8A-4147-A177-3AD203B41FA5}">
                      <a16:colId xmlns:a16="http://schemas.microsoft.com/office/drawing/2014/main" val="48427194"/>
                    </a:ext>
                  </a:extLst>
                </a:gridCol>
                <a:gridCol w="985349">
                  <a:extLst>
                    <a:ext uri="{9D8B030D-6E8A-4147-A177-3AD203B41FA5}">
                      <a16:colId xmlns:a16="http://schemas.microsoft.com/office/drawing/2014/main" val="2030828358"/>
                    </a:ext>
                  </a:extLst>
                </a:gridCol>
              </a:tblGrid>
              <a:tr h="330482">
                <a:tc>
                  <a:txBody>
                    <a:bodyPr/>
                    <a:lstStyle/>
                    <a:p>
                      <a:r>
                        <a:rPr lang="en-GB" sz="1400" dirty="0"/>
                        <a:t>Activity </a:t>
                      </a:r>
                    </a:p>
                  </a:txBody>
                  <a:tcPr>
                    <a:solidFill>
                      <a:srgbClr val="ED8623"/>
                    </a:solidFill>
                  </a:tcPr>
                </a:tc>
                <a:tc>
                  <a:txBody>
                    <a:bodyPr/>
                    <a:lstStyle/>
                    <a:p>
                      <a:r>
                        <a:rPr lang="en-GB" sz="1400" dirty="0"/>
                        <a:t>Description</a:t>
                      </a:r>
                    </a:p>
                  </a:txBody>
                  <a:tcPr>
                    <a:solidFill>
                      <a:srgbClr val="ED8623"/>
                    </a:solidFill>
                  </a:tcPr>
                </a:tc>
                <a:tc>
                  <a:txBody>
                    <a:bodyPr/>
                    <a:lstStyle/>
                    <a:p>
                      <a:r>
                        <a:rPr lang="en-GB" sz="1400" dirty="0"/>
                        <a:t>Time</a:t>
                      </a:r>
                    </a:p>
                  </a:txBody>
                  <a:tcPr>
                    <a:solidFill>
                      <a:srgbClr val="ED8623"/>
                    </a:solidFill>
                  </a:tcPr>
                </a:tc>
                <a:extLst>
                  <a:ext uri="{0D108BD9-81ED-4DB2-BD59-A6C34878D82A}">
                    <a16:rowId xmlns:a16="http://schemas.microsoft.com/office/drawing/2014/main" val="1499428012"/>
                  </a:ext>
                </a:extLst>
              </a:tr>
              <a:tr h="515366">
                <a:tc>
                  <a:txBody>
                    <a:bodyPr/>
                    <a:lstStyle/>
                    <a:p>
                      <a:r>
                        <a:rPr lang="en-GB" sz="1400" dirty="0"/>
                        <a:t>Introduction &amp; Icebreaker</a:t>
                      </a:r>
                    </a:p>
                  </a:txBody>
                  <a:tcPr>
                    <a:solidFill>
                      <a:srgbClr val="F3B271"/>
                    </a:solidFill>
                  </a:tcPr>
                </a:tc>
                <a:tc>
                  <a:txBody>
                    <a:bodyPr/>
                    <a:lstStyle/>
                    <a:p>
                      <a:r>
                        <a:rPr lang="en-GB" sz="1400" dirty="0"/>
                        <a:t>How is AI affecting work and life?</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1651804232"/>
                  </a:ext>
                </a:extLst>
              </a:tr>
              <a:tr h="578343">
                <a:tc>
                  <a:txBody>
                    <a:bodyPr/>
                    <a:lstStyle/>
                    <a:p>
                      <a:r>
                        <a:rPr lang="en-GB" sz="1400" dirty="0"/>
                        <a:t>AI Across Careers</a:t>
                      </a:r>
                    </a:p>
                  </a:txBody>
                  <a:tcPr>
                    <a:solidFill>
                      <a:srgbClr val="FADEC2"/>
                    </a:solidFill>
                  </a:tcPr>
                </a:tc>
                <a:tc>
                  <a:txBody>
                    <a:bodyPr/>
                    <a:lstStyle/>
                    <a:p>
                      <a:r>
                        <a:rPr lang="en-GB" sz="1400" dirty="0"/>
                        <a:t>Presentation + group brainstorm of AI in industries</a:t>
                      </a:r>
                    </a:p>
                  </a:txBody>
                  <a:tcPr>
                    <a:solidFill>
                      <a:srgbClr val="FADEC2"/>
                    </a:solidFill>
                  </a:tcPr>
                </a:tc>
                <a:tc>
                  <a:txBody>
                    <a:bodyPr/>
                    <a:lstStyle/>
                    <a:p>
                      <a:r>
                        <a:rPr lang="en-GB" sz="1400" dirty="0"/>
                        <a:t>15 min</a:t>
                      </a:r>
                    </a:p>
                  </a:txBody>
                  <a:tcPr>
                    <a:solidFill>
                      <a:srgbClr val="FADEC2"/>
                    </a:solidFill>
                  </a:tcPr>
                </a:tc>
                <a:extLst>
                  <a:ext uri="{0D108BD9-81ED-4DB2-BD59-A6C34878D82A}">
                    <a16:rowId xmlns:a16="http://schemas.microsoft.com/office/drawing/2014/main" val="2011675493"/>
                  </a:ext>
                </a:extLst>
              </a:tr>
              <a:tr h="826204">
                <a:tc>
                  <a:txBody>
                    <a:bodyPr/>
                    <a:lstStyle/>
                    <a:p>
                      <a:r>
                        <a:rPr lang="en-GB" sz="1400" dirty="0"/>
                        <a:t>Activity 1: Video Reflection – Line Noergaard</a:t>
                      </a:r>
                    </a:p>
                  </a:txBody>
                  <a:tcPr>
                    <a:solidFill>
                      <a:srgbClr val="F3B271"/>
                    </a:solidFill>
                  </a:tcPr>
                </a:tc>
                <a:tc>
                  <a:txBody>
                    <a:bodyPr/>
                    <a:lstStyle/>
                    <a:p>
                      <a:r>
                        <a:rPr lang="en-GB" sz="1400" dirty="0"/>
                        <a:t>Watch a woman in AI; discuss skills used and what inspires</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4293466553"/>
                  </a:ext>
                </a:extLst>
              </a:tr>
              <a:tr h="524118">
                <a:tc>
                  <a:txBody>
                    <a:bodyPr/>
                    <a:lstStyle/>
                    <a:p>
                      <a:r>
                        <a:rPr lang="en-GB" sz="1400" dirty="0"/>
                        <a:t>Exploring Stereotypes in Tech</a:t>
                      </a:r>
                    </a:p>
                  </a:txBody>
                  <a:tcPr>
                    <a:solidFill>
                      <a:srgbClr val="FADEC2"/>
                    </a:solidFill>
                  </a:tcPr>
                </a:tc>
                <a:tc>
                  <a:txBody>
                    <a:bodyPr/>
                    <a:lstStyle/>
                    <a:p>
                      <a:r>
                        <a:rPr lang="en-GB" sz="1400" dirty="0"/>
                        <a:t>Group discussion + case examples</a:t>
                      </a:r>
                    </a:p>
                  </a:txBody>
                  <a:tcPr>
                    <a:solidFill>
                      <a:srgbClr val="FADEC2"/>
                    </a:solidFill>
                  </a:tcPr>
                </a:tc>
                <a:tc>
                  <a:txBody>
                    <a:bodyPr/>
                    <a:lstStyle/>
                    <a:p>
                      <a:r>
                        <a:rPr lang="en-GB" sz="1400" dirty="0"/>
                        <a:t>10 min</a:t>
                      </a:r>
                    </a:p>
                  </a:txBody>
                  <a:tcPr>
                    <a:solidFill>
                      <a:srgbClr val="FADEC2"/>
                    </a:solidFill>
                  </a:tcPr>
                </a:tc>
                <a:extLst>
                  <a:ext uri="{0D108BD9-81ED-4DB2-BD59-A6C34878D82A}">
                    <a16:rowId xmlns:a16="http://schemas.microsoft.com/office/drawing/2014/main" val="2830863894"/>
                  </a:ext>
                </a:extLst>
              </a:tr>
              <a:tr h="578343">
                <a:tc>
                  <a:txBody>
                    <a:bodyPr/>
                    <a:lstStyle/>
                    <a:p>
                      <a:r>
                        <a:rPr lang="en-GB" sz="1400" dirty="0"/>
                        <a:t>Activity 2: Video Reflection – Adebola </a:t>
                      </a:r>
                      <a:r>
                        <a:rPr lang="en-GB" sz="1400" dirty="0" err="1"/>
                        <a:t>Olomo</a:t>
                      </a:r>
                      <a:endParaRPr lang="en-GB" sz="1400" dirty="0"/>
                    </a:p>
                  </a:txBody>
                  <a:tcPr>
                    <a:solidFill>
                      <a:srgbClr val="F3B271"/>
                    </a:solidFill>
                  </a:tcPr>
                </a:tc>
                <a:tc>
                  <a:txBody>
                    <a:bodyPr/>
                    <a:lstStyle/>
                    <a:p>
                      <a:r>
                        <a:rPr lang="en-GB" sz="1400" dirty="0"/>
                        <a:t>Watch a role model from a diverse background in AI</a:t>
                      </a:r>
                    </a:p>
                  </a:txBody>
                  <a:tcPr>
                    <a:solidFill>
                      <a:srgbClr val="F3B271"/>
                    </a:solidFill>
                  </a:tcPr>
                </a:tc>
                <a:tc>
                  <a:txBody>
                    <a:bodyPr/>
                    <a:lstStyle/>
                    <a:p>
                      <a:r>
                        <a:rPr lang="en-GB" sz="1400" dirty="0"/>
                        <a:t>10 min</a:t>
                      </a:r>
                    </a:p>
                  </a:txBody>
                  <a:tcPr>
                    <a:solidFill>
                      <a:srgbClr val="F3B271"/>
                    </a:solidFill>
                  </a:tcPr>
                </a:tc>
                <a:extLst>
                  <a:ext uri="{0D108BD9-81ED-4DB2-BD59-A6C34878D82A}">
                    <a16:rowId xmlns:a16="http://schemas.microsoft.com/office/drawing/2014/main" val="3933964242"/>
                  </a:ext>
                </a:extLst>
              </a:tr>
              <a:tr h="505634">
                <a:tc>
                  <a:txBody>
                    <a:bodyPr/>
                    <a:lstStyle/>
                    <a:p>
                      <a:r>
                        <a:rPr lang="en-GB" sz="1400" dirty="0"/>
                        <a:t>Activity 3: The Power of Prompts</a:t>
                      </a:r>
                    </a:p>
                  </a:txBody>
                  <a:tcPr>
                    <a:solidFill>
                      <a:srgbClr val="FADEC2"/>
                    </a:solidFill>
                  </a:tcPr>
                </a:tc>
                <a:tc>
                  <a:txBody>
                    <a:bodyPr/>
                    <a:lstStyle/>
                    <a:p>
                      <a:r>
                        <a:rPr lang="en-GB" sz="1400" dirty="0"/>
                        <a:t>Learn to craft inclusive, fairness-driven prompts for AI tools</a:t>
                      </a:r>
                    </a:p>
                  </a:txBody>
                  <a:tcPr>
                    <a:solidFill>
                      <a:srgbClr val="FADEC2"/>
                    </a:solidFill>
                  </a:tcPr>
                </a:tc>
                <a:tc>
                  <a:txBody>
                    <a:bodyPr/>
                    <a:lstStyle/>
                    <a:p>
                      <a:r>
                        <a:rPr lang="en-GB" sz="1400" b="0" dirty="0"/>
                        <a:t>15 min</a:t>
                      </a:r>
                    </a:p>
                  </a:txBody>
                  <a:tcPr>
                    <a:solidFill>
                      <a:srgbClr val="FADEC2"/>
                    </a:solidFill>
                  </a:tcPr>
                </a:tc>
                <a:extLst>
                  <a:ext uri="{0D108BD9-81ED-4DB2-BD59-A6C34878D82A}">
                    <a16:rowId xmlns:a16="http://schemas.microsoft.com/office/drawing/2014/main" val="3430335953"/>
                  </a:ext>
                </a:extLst>
              </a:tr>
              <a:tr h="651996">
                <a:tc>
                  <a:txBody>
                    <a:bodyPr/>
                    <a:lstStyle/>
                    <a:p>
                      <a:r>
                        <a:rPr lang="en-GB" sz="1400" dirty="0"/>
                        <a:t>Activity 4: Entrepreneurship &amp; AI</a:t>
                      </a:r>
                    </a:p>
                  </a:txBody>
                  <a:tcPr>
                    <a:solidFill>
                      <a:srgbClr val="F3B271"/>
                    </a:solidFill>
                  </a:tcPr>
                </a:tc>
                <a:tc>
                  <a:txBody>
                    <a:bodyPr/>
                    <a:lstStyle/>
                    <a:p>
                      <a:r>
                        <a:rPr lang="en-GB" sz="1400" dirty="0"/>
                        <a:t>Brainstorm a business idea and how AI could support it</a:t>
                      </a:r>
                    </a:p>
                  </a:txBody>
                  <a:tcPr>
                    <a:solidFill>
                      <a:srgbClr val="F3B271"/>
                    </a:solidFill>
                  </a:tcPr>
                </a:tc>
                <a:tc>
                  <a:txBody>
                    <a:bodyPr/>
                    <a:lstStyle/>
                    <a:p>
                      <a:r>
                        <a:rPr lang="en-GB" sz="1400" b="0" dirty="0"/>
                        <a:t>15 min</a:t>
                      </a:r>
                    </a:p>
                  </a:txBody>
                  <a:tcPr>
                    <a:solidFill>
                      <a:srgbClr val="F3B271"/>
                    </a:solidFill>
                  </a:tcPr>
                </a:tc>
                <a:extLst>
                  <a:ext uri="{0D108BD9-81ED-4DB2-BD59-A6C34878D82A}">
                    <a16:rowId xmlns:a16="http://schemas.microsoft.com/office/drawing/2014/main" val="3936586977"/>
                  </a:ext>
                </a:extLst>
              </a:tr>
              <a:tr h="505634">
                <a:tc>
                  <a:txBody>
                    <a:bodyPr/>
                    <a:lstStyle/>
                    <a:p>
                      <a:r>
                        <a:rPr lang="en-GB" sz="1400" dirty="0"/>
                        <a:t>Recap &amp; Key Terms + Reflection</a:t>
                      </a:r>
                    </a:p>
                  </a:txBody>
                  <a:tcPr>
                    <a:solidFill>
                      <a:srgbClr val="FADEC2"/>
                    </a:solidFill>
                  </a:tcPr>
                </a:tc>
                <a:tc>
                  <a:txBody>
                    <a:bodyPr/>
                    <a:lstStyle/>
                    <a:p>
                      <a:r>
                        <a:rPr lang="en-GB" sz="1400" dirty="0"/>
                        <a:t>Review learning, discuss next steps, share takeaways</a:t>
                      </a:r>
                    </a:p>
                  </a:txBody>
                  <a:tcPr>
                    <a:solidFill>
                      <a:srgbClr val="FADEC2"/>
                    </a:solidFill>
                  </a:tcPr>
                </a:tc>
                <a:tc>
                  <a:txBody>
                    <a:bodyPr/>
                    <a:lstStyle/>
                    <a:p>
                      <a:r>
                        <a:rPr lang="en-GB" sz="1400" b="0" dirty="0"/>
                        <a:t>5-10 min</a:t>
                      </a:r>
                    </a:p>
                  </a:txBody>
                  <a:tcPr>
                    <a:solidFill>
                      <a:srgbClr val="FADEC2"/>
                    </a:solidFill>
                  </a:tcPr>
                </a:tc>
                <a:extLst>
                  <a:ext uri="{0D108BD9-81ED-4DB2-BD59-A6C34878D82A}">
                    <a16:rowId xmlns:a16="http://schemas.microsoft.com/office/drawing/2014/main" val="3282269611"/>
                  </a:ext>
                </a:extLst>
              </a:tr>
            </a:tbl>
          </a:graphicData>
        </a:graphic>
      </p:graphicFrame>
      <p:pic>
        <p:nvPicPr>
          <p:cNvPr id="6" name="Picture 5">
            <a:extLst>
              <a:ext uri="{FF2B5EF4-FFF2-40B4-BE49-F238E27FC236}">
                <a16:creationId xmlns:a16="http://schemas.microsoft.com/office/drawing/2014/main" id="{A2B0EF5B-8635-EC24-5F27-649644E4E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91452"/>
            <a:ext cx="3215640" cy="1991788"/>
          </a:xfrm>
          <a:prstGeom prst="rect">
            <a:avLst/>
          </a:prstGeom>
        </p:spPr>
      </p:pic>
    </p:spTree>
    <p:extLst>
      <p:ext uri="{BB962C8B-B14F-4D97-AF65-F5344CB8AC3E}">
        <p14:creationId xmlns:p14="http://schemas.microsoft.com/office/powerpoint/2010/main" val="190671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09C2-D8E3-21DB-365F-56741462DF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292F8-C3BF-4EAE-4F3A-05D450B34341}"/>
              </a:ext>
            </a:extLst>
          </p:cNvPr>
          <p:cNvSpPr>
            <a:spLocks noGrp="1"/>
          </p:cNvSpPr>
          <p:nvPr>
            <p:ph type="sldNum" sz="quarter" idx="4"/>
          </p:nvPr>
        </p:nvSpPr>
        <p:spPr/>
        <p:txBody>
          <a:bodyPr/>
          <a:lstStyle/>
          <a:p>
            <a:fld id="{9C527BFA-2C0E-4CEC-B6A5-913A56FEF4B4}" type="slidenum">
              <a:rPr lang="fr-CA" smtClean="0"/>
              <a:pPr/>
              <a:t>37</a:t>
            </a:fld>
            <a:endParaRPr lang="fr-CA" dirty="0"/>
          </a:p>
        </p:txBody>
      </p:sp>
      <p:sp>
        <p:nvSpPr>
          <p:cNvPr id="7" name="Text Placeholder 6">
            <a:extLst>
              <a:ext uri="{FF2B5EF4-FFF2-40B4-BE49-F238E27FC236}">
                <a16:creationId xmlns:a16="http://schemas.microsoft.com/office/drawing/2014/main" id="{139BB5E6-6019-8959-5AE5-C993F99D42CE}"/>
              </a:ext>
            </a:extLst>
          </p:cNvPr>
          <p:cNvSpPr>
            <a:spLocks noGrp="1"/>
          </p:cNvSpPr>
          <p:nvPr>
            <p:ph type="body" sz="quarter" idx="32"/>
          </p:nvPr>
        </p:nvSpPr>
        <p:spPr>
          <a:xfrm>
            <a:off x="790071" y="1751097"/>
            <a:ext cx="6850336" cy="2391031"/>
          </a:xfrm>
        </p:spPr>
        <p:txBody>
          <a:bodyPr numCol="1"/>
          <a:lstStyle/>
          <a:p>
            <a:pPr>
              <a:lnSpc>
                <a:spcPct val="100000"/>
              </a:lnSpc>
            </a:pPr>
            <a:r>
              <a:rPr lang="en-GB" sz="1400" b="1" dirty="0"/>
              <a:t>Prompt questions</a:t>
            </a:r>
          </a:p>
          <a:p>
            <a:pPr>
              <a:lnSpc>
                <a:spcPct val="100000"/>
              </a:lnSpc>
            </a:pPr>
            <a:endParaRPr lang="en-GB" sz="1400" b="1" dirty="0"/>
          </a:p>
          <a:p>
            <a:pPr>
              <a:lnSpc>
                <a:spcPct val="100000"/>
              </a:lnSpc>
            </a:pPr>
            <a:r>
              <a:rPr lang="en-GB" sz="1400" dirty="0"/>
              <a:t>“Where do you think AI is already being used in the workplace?”</a:t>
            </a:r>
          </a:p>
          <a:p>
            <a:pPr>
              <a:lnSpc>
                <a:spcPct val="100000"/>
              </a:lnSpc>
            </a:pPr>
            <a:r>
              <a:rPr lang="en-GB" sz="1400" dirty="0"/>
              <a:t>“Can you name a job where AI might help someone do their job better?”</a:t>
            </a:r>
          </a:p>
          <a:p>
            <a:pPr>
              <a:lnSpc>
                <a:spcPct val="100000"/>
              </a:lnSpc>
            </a:pPr>
            <a:r>
              <a:rPr lang="en-GB" sz="1400" dirty="0"/>
              <a:t>- Capture responses on a whiteboard or flipchart. </a:t>
            </a:r>
          </a:p>
          <a:p>
            <a:pPr>
              <a:lnSpc>
                <a:spcPct val="100000"/>
              </a:lnSpc>
            </a:pPr>
            <a:endParaRPr lang="en-GB" sz="1400" dirty="0"/>
          </a:p>
          <a:p>
            <a:pPr>
              <a:lnSpc>
                <a:spcPct val="100000"/>
              </a:lnSpc>
            </a:pPr>
            <a:r>
              <a:rPr lang="en-GB" sz="1400" dirty="0"/>
              <a:t>Emphasise that AI is not replacing jobs- but changing how we work.</a:t>
            </a:r>
          </a:p>
          <a:p>
            <a:pPr>
              <a:lnSpc>
                <a:spcPct val="100000"/>
              </a:lnSpc>
            </a:pPr>
            <a:endParaRPr lang="en-GB" sz="1400" dirty="0"/>
          </a:p>
          <a:p>
            <a:pPr>
              <a:lnSpc>
                <a:spcPct val="100000"/>
              </a:lnSpc>
            </a:pPr>
            <a:r>
              <a:rPr lang="en-GB" sz="1400" dirty="0"/>
              <a:t>Key message is - AI is present in all industries, not just tech.</a:t>
            </a:r>
            <a:endParaRPr lang="en-US" sz="800" i="1" dirty="0"/>
          </a:p>
        </p:txBody>
      </p:sp>
      <p:sp>
        <p:nvSpPr>
          <p:cNvPr id="9" name="Text Placeholder 8">
            <a:extLst>
              <a:ext uri="{FF2B5EF4-FFF2-40B4-BE49-F238E27FC236}">
                <a16:creationId xmlns:a16="http://schemas.microsoft.com/office/drawing/2014/main" id="{182AF377-33A7-6CD8-FEF6-5D5DF6A14F0C}"/>
              </a:ext>
            </a:extLst>
          </p:cNvPr>
          <p:cNvSpPr>
            <a:spLocks noGrp="1"/>
          </p:cNvSpPr>
          <p:nvPr>
            <p:ph type="body" sz="quarter" idx="38"/>
          </p:nvPr>
        </p:nvSpPr>
        <p:spPr>
          <a:xfrm>
            <a:off x="1284422" y="620745"/>
            <a:ext cx="6085822" cy="558129"/>
          </a:xfrm>
        </p:spPr>
        <p:txBody>
          <a:bodyPr/>
          <a:lstStyle/>
          <a:p>
            <a:r>
              <a:rPr lang="en-GB" sz="1800" b="1" dirty="0"/>
              <a:t>1. Introduction &amp; Icebreaker</a:t>
            </a:r>
            <a:r>
              <a:rPr lang="en-GB" sz="1800" dirty="0"/>
              <a:t> </a:t>
            </a:r>
            <a:r>
              <a:rPr lang="en-GB" sz="1800" b="1" dirty="0"/>
              <a:t>“Why AI and Work?” (10 min)</a:t>
            </a:r>
          </a:p>
        </p:txBody>
      </p:sp>
      <p:cxnSp>
        <p:nvCxnSpPr>
          <p:cNvPr id="3" name="Straight Connector 2">
            <a:extLst>
              <a:ext uri="{FF2B5EF4-FFF2-40B4-BE49-F238E27FC236}">
                <a16:creationId xmlns:a16="http://schemas.microsoft.com/office/drawing/2014/main" id="{C9F85E0A-90A5-CEC1-8ED5-85B3D64F0EC1}"/>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A6A23F-6FDA-9041-98BB-433EA6C5B1B5}"/>
              </a:ext>
            </a:extLst>
          </p:cNvPr>
          <p:cNvCxnSpPr>
            <a:cxnSpLocks/>
          </p:cNvCxnSpPr>
          <p:nvPr/>
        </p:nvCxnSpPr>
        <p:spPr>
          <a:xfrm>
            <a:off x="1108404" y="6289958"/>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BF18FC4-5BC6-0B43-A5AA-C6FFA60B4CC6}"/>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DB2527D9-945F-72F6-50C7-8CD442F4CF5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CC286C66-191A-3B6A-7377-069D96BD8D5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875E181A-78B8-2B0F-CB37-347A32E9ECAA}"/>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24B9DA57-5601-1958-33E5-FEA973E3E4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E125808-88AB-AA49-BAE4-38065B7A9E4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8172A3B5-DC99-7857-ADC3-8EB14353AC0B}"/>
              </a:ext>
            </a:extLst>
          </p:cNvPr>
          <p:cNvGrpSpPr/>
          <p:nvPr/>
        </p:nvGrpSpPr>
        <p:grpSpPr>
          <a:xfrm>
            <a:off x="696518" y="5602421"/>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F560DC13-08DF-D975-DD5F-28085698979B}"/>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CEA7D5C7-E0E1-8C55-46BD-51EA192A7D06}"/>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23C983B5-1FF9-565D-8560-517AD15ED3D5}"/>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FD74759-D532-5C1A-CD45-DDCFD0E64392}"/>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A5237E35-F421-956A-825B-E93AC6185F2B}"/>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16DDD94B-6648-9D29-172D-0A12D1E5B47E}"/>
              </a:ext>
            </a:extLst>
          </p:cNvPr>
          <p:cNvSpPr txBox="1">
            <a:spLocks/>
          </p:cNvSpPr>
          <p:nvPr/>
        </p:nvSpPr>
        <p:spPr>
          <a:xfrm>
            <a:off x="1600984" y="5727758"/>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AI in Careers – Sector Overview + Discussion (15 min)</a:t>
            </a:r>
            <a:endParaRPr lang="en-US" sz="1800" dirty="0"/>
          </a:p>
        </p:txBody>
      </p:sp>
      <p:sp>
        <p:nvSpPr>
          <p:cNvPr id="25" name="Text Placeholder 6">
            <a:extLst>
              <a:ext uri="{FF2B5EF4-FFF2-40B4-BE49-F238E27FC236}">
                <a16:creationId xmlns:a16="http://schemas.microsoft.com/office/drawing/2014/main" id="{489AB51E-F17E-2E71-5EA6-6A3DBC7CDD5D}"/>
              </a:ext>
            </a:extLst>
          </p:cNvPr>
          <p:cNvSpPr txBox="1">
            <a:spLocks/>
          </p:cNvSpPr>
          <p:nvPr/>
        </p:nvSpPr>
        <p:spPr>
          <a:xfrm>
            <a:off x="951809" y="6770030"/>
            <a:ext cx="6246652" cy="178345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Use the slides to walk through sectors</a:t>
            </a:r>
          </a:p>
          <a:p>
            <a:pPr>
              <a:lnSpc>
                <a:spcPct val="100000"/>
              </a:lnSpc>
            </a:pPr>
            <a:r>
              <a:rPr lang="en-GB" sz="1400" dirty="0"/>
              <a:t>Health, Education, Marketing, Finance, Fashion, Climate/Environment, Software, Customer Service</a:t>
            </a:r>
          </a:p>
          <a:p>
            <a:pPr>
              <a:lnSpc>
                <a:spcPct val="100000"/>
              </a:lnSpc>
            </a:pPr>
            <a:endParaRPr lang="en-GB" sz="1400" b="1" dirty="0"/>
          </a:p>
          <a:p>
            <a:pPr>
              <a:lnSpc>
                <a:spcPct val="100000"/>
              </a:lnSpc>
            </a:pPr>
            <a:r>
              <a:rPr lang="en-GB" sz="1400" b="1" dirty="0"/>
              <a:t>Activity</a:t>
            </a:r>
          </a:p>
          <a:p>
            <a:pPr>
              <a:lnSpc>
                <a:spcPct val="100000"/>
              </a:lnSpc>
            </a:pPr>
            <a:r>
              <a:rPr lang="en-GB" sz="1400" dirty="0"/>
              <a:t>Ask “Which of these industries are you most interested in? Why?”</a:t>
            </a:r>
          </a:p>
          <a:p>
            <a:pPr>
              <a:lnSpc>
                <a:spcPct val="100000"/>
              </a:lnSpc>
            </a:pPr>
            <a:endParaRPr lang="en-GB" sz="1400" dirty="0"/>
          </a:p>
          <a:p>
            <a:pPr>
              <a:lnSpc>
                <a:spcPct val="100000"/>
              </a:lnSpc>
            </a:pPr>
            <a:r>
              <a:rPr lang="en-GB" sz="1400" dirty="0"/>
              <a:t>Group shares and connects their interests to how AI is helping in those fields</a:t>
            </a:r>
          </a:p>
        </p:txBody>
      </p:sp>
      <p:sp>
        <p:nvSpPr>
          <p:cNvPr id="26" name="Rectangle: Rounded Corners 25">
            <a:extLst>
              <a:ext uri="{FF2B5EF4-FFF2-40B4-BE49-F238E27FC236}">
                <a16:creationId xmlns:a16="http://schemas.microsoft.com/office/drawing/2014/main" id="{B8CAE100-0B1F-8D07-E7E1-CFCB11A0FA06}"/>
              </a:ext>
            </a:extLst>
          </p:cNvPr>
          <p:cNvSpPr/>
          <p:nvPr/>
        </p:nvSpPr>
        <p:spPr>
          <a:xfrm>
            <a:off x="318654" y="9109907"/>
            <a:ext cx="3934691" cy="1440411"/>
          </a:xfrm>
          <a:prstGeom prst="roundRect">
            <a:avLst/>
          </a:prstGeom>
          <a:solidFill>
            <a:srgbClr val="653795"/>
          </a:solidFill>
          <a:ln w="38100">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Placeholder 6">
            <a:extLst>
              <a:ext uri="{FF2B5EF4-FFF2-40B4-BE49-F238E27FC236}">
                <a16:creationId xmlns:a16="http://schemas.microsoft.com/office/drawing/2014/main" id="{DBB1F793-EB93-0F90-6901-503A9785C2F7}"/>
              </a:ext>
            </a:extLst>
          </p:cNvPr>
          <p:cNvSpPr txBox="1">
            <a:spLocks/>
          </p:cNvSpPr>
          <p:nvPr/>
        </p:nvSpPr>
        <p:spPr>
          <a:xfrm>
            <a:off x="512856" y="9240332"/>
            <a:ext cx="3467794" cy="944801"/>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chemeClr val="bg1"/>
                </a:solidFill>
              </a:rPr>
              <a:t>Facilitator Tip</a:t>
            </a:r>
            <a:r>
              <a:rPr lang="en-GB" sz="1800" dirty="0">
                <a:solidFill>
                  <a:schemeClr val="bg1"/>
                </a:solidFill>
              </a:rPr>
              <a:t>…  Encourage non-STEM interests! Show that AI is part of creative, environmental, social impact jobs too.</a:t>
            </a:r>
            <a:endParaRPr lang="en-US" sz="1000" dirty="0">
              <a:solidFill>
                <a:schemeClr val="bg1"/>
              </a:solidFill>
            </a:endParaRPr>
          </a:p>
        </p:txBody>
      </p:sp>
    </p:spTree>
    <p:extLst>
      <p:ext uri="{BB962C8B-B14F-4D97-AF65-F5344CB8AC3E}">
        <p14:creationId xmlns:p14="http://schemas.microsoft.com/office/powerpoint/2010/main" val="910262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1314-5449-5406-90DD-37B11C701D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ABFF14-B86D-508C-4D38-130BBEB53C83}"/>
              </a:ext>
            </a:extLst>
          </p:cNvPr>
          <p:cNvSpPr>
            <a:spLocks noGrp="1"/>
          </p:cNvSpPr>
          <p:nvPr>
            <p:ph type="sldNum" sz="quarter" idx="4"/>
          </p:nvPr>
        </p:nvSpPr>
        <p:spPr/>
        <p:txBody>
          <a:bodyPr/>
          <a:lstStyle/>
          <a:p>
            <a:fld id="{9C527BFA-2C0E-4CEC-B6A5-913A56FEF4B4}" type="slidenum">
              <a:rPr lang="fr-CA" smtClean="0"/>
              <a:pPr/>
              <a:t>38</a:t>
            </a:fld>
            <a:endParaRPr lang="fr-CA" dirty="0"/>
          </a:p>
        </p:txBody>
      </p:sp>
      <p:sp>
        <p:nvSpPr>
          <p:cNvPr id="8" name="Text Placeholder 7">
            <a:extLst>
              <a:ext uri="{FF2B5EF4-FFF2-40B4-BE49-F238E27FC236}">
                <a16:creationId xmlns:a16="http://schemas.microsoft.com/office/drawing/2014/main" id="{C854382F-B10D-A780-B1FB-A22E83052704}"/>
              </a:ext>
            </a:extLst>
          </p:cNvPr>
          <p:cNvSpPr>
            <a:spLocks noGrp="1"/>
          </p:cNvSpPr>
          <p:nvPr>
            <p:ph type="body" sz="quarter" idx="32"/>
          </p:nvPr>
        </p:nvSpPr>
        <p:spPr>
          <a:xfrm>
            <a:off x="449949" y="1431312"/>
            <a:ext cx="5552962" cy="5857304"/>
          </a:xfrm>
        </p:spPr>
        <p:txBody>
          <a:bodyPr numCol="1"/>
          <a:lstStyle/>
          <a:p>
            <a:pPr>
              <a:lnSpc>
                <a:spcPct val="100000"/>
              </a:lnSpc>
            </a:pPr>
            <a:r>
              <a:rPr lang="en-GB" sz="1400" dirty="0"/>
              <a:t>The aim is to break the myth that AI careers are only for coders.</a:t>
            </a:r>
          </a:p>
          <a:p>
            <a:pPr>
              <a:lnSpc>
                <a:spcPct val="100000"/>
              </a:lnSpc>
            </a:pPr>
            <a:endParaRPr lang="en-GB" sz="1400" dirty="0"/>
          </a:p>
          <a:p>
            <a:pPr>
              <a:lnSpc>
                <a:spcPct val="100000"/>
              </a:lnSpc>
            </a:pPr>
            <a:r>
              <a:rPr lang="en-GB" sz="1400" dirty="0"/>
              <a:t>- Play short video of Line (</a:t>
            </a:r>
            <a:r>
              <a:rPr lang="en-GB" sz="1400" dirty="0" err="1"/>
              <a:t>NewTech</a:t>
            </a:r>
            <a:r>
              <a:rPr lang="en-GB" sz="1400" dirty="0"/>
              <a:t> manager, Denmark)</a:t>
            </a:r>
          </a:p>
          <a:p>
            <a:pPr>
              <a:lnSpc>
                <a:spcPct val="100000"/>
              </a:lnSpc>
            </a:pPr>
            <a:r>
              <a:rPr lang="en-GB" sz="1400" b="1" dirty="0"/>
              <a:t>- Ask</a:t>
            </a:r>
            <a:r>
              <a:rPr lang="en-GB" sz="1400" dirty="0"/>
              <a:t> </a:t>
            </a:r>
            <a:r>
              <a:rPr lang="en-GB" sz="1400" i="1" dirty="0"/>
              <a:t>“What skills did she use in her job?” “Was she a programmer? Or did she use AI in other ways?” “What part of her story felt relevant to your own interests?”</a:t>
            </a:r>
            <a:endParaRPr lang="en-US" sz="1400" b="1" i="1" dirty="0"/>
          </a:p>
        </p:txBody>
      </p:sp>
      <p:sp>
        <p:nvSpPr>
          <p:cNvPr id="10" name="Text Placeholder 9">
            <a:extLst>
              <a:ext uri="{FF2B5EF4-FFF2-40B4-BE49-F238E27FC236}">
                <a16:creationId xmlns:a16="http://schemas.microsoft.com/office/drawing/2014/main" id="{FDFE8FD8-4DD1-8017-A23F-40052116C4D1}"/>
              </a:ext>
            </a:extLst>
          </p:cNvPr>
          <p:cNvSpPr>
            <a:spLocks noGrp="1"/>
          </p:cNvSpPr>
          <p:nvPr>
            <p:ph type="body" sz="quarter" idx="38"/>
          </p:nvPr>
        </p:nvSpPr>
        <p:spPr>
          <a:xfrm>
            <a:off x="1403058" y="572874"/>
            <a:ext cx="5623593" cy="514356"/>
          </a:xfrm>
        </p:spPr>
        <p:txBody>
          <a:bodyPr/>
          <a:lstStyle/>
          <a:p>
            <a:r>
              <a:rPr lang="en-GB" sz="1800" b="1" dirty="0"/>
              <a:t>3. Activity 1</a:t>
            </a:r>
            <a:r>
              <a:rPr lang="en-GB" sz="1800" dirty="0"/>
              <a:t> </a:t>
            </a:r>
            <a:r>
              <a:rPr lang="en-GB" sz="1800" b="1" dirty="0"/>
              <a:t>Role Model Video – Line Noergaard (10 min)</a:t>
            </a:r>
          </a:p>
        </p:txBody>
      </p:sp>
      <p:pic>
        <p:nvPicPr>
          <p:cNvPr id="13" name="Picture Placeholder 12">
            <a:extLst>
              <a:ext uri="{FF2B5EF4-FFF2-40B4-BE49-F238E27FC236}">
                <a16:creationId xmlns:a16="http://schemas.microsoft.com/office/drawing/2014/main" id="{573981B9-552C-DCA2-43EF-0B2E9E332A7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877" r="877"/>
          <a:stretch/>
        </p:blipFill>
        <p:spPr>
          <a:xfrm>
            <a:off x="0" y="2836308"/>
            <a:ext cx="5875847" cy="2943002"/>
          </a:xfrm>
        </p:spPr>
      </p:pic>
      <p:cxnSp>
        <p:nvCxnSpPr>
          <p:cNvPr id="14" name="Straight Connector 13">
            <a:extLst>
              <a:ext uri="{FF2B5EF4-FFF2-40B4-BE49-F238E27FC236}">
                <a16:creationId xmlns:a16="http://schemas.microsoft.com/office/drawing/2014/main" id="{1B0CC718-96A6-DA40-EBB9-0B19E8ED56A5}"/>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551240C-D2D5-4309-14FF-0C8DB147B4EC}"/>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EE1B28C7-D5F3-D375-3506-A52D30F09954}"/>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EC488852-13FE-35A6-E463-25CAAE6DF202}"/>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EBD81C4D-1E9E-D6B8-D05C-7A6F486E01C4}"/>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B700E26-26D5-02B0-98E2-DA7DED6CC3B9}"/>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7B3D3C7A-6439-E443-0343-3FA4DE18FB8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A65D802-C6D4-B41E-99D1-D7B1149AD27F}"/>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1D8FA38-BB38-CAF9-25F9-4FBE3237A2D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99DDDF98-4047-5ADC-E241-9A1D314E8046}"/>
              </a:ext>
            </a:extLst>
          </p:cNvPr>
          <p:cNvCxnSpPr>
            <a:cxnSpLocks/>
          </p:cNvCxnSpPr>
          <p:nvPr/>
        </p:nvCxnSpPr>
        <p:spPr>
          <a:xfrm>
            <a:off x="1125453" y="653937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ED83F7D6-3C65-627C-496C-9894D4AB77D5}"/>
              </a:ext>
            </a:extLst>
          </p:cNvPr>
          <p:cNvSpPr txBox="1">
            <a:spLocks/>
          </p:cNvSpPr>
          <p:nvPr/>
        </p:nvSpPr>
        <p:spPr>
          <a:xfrm>
            <a:off x="1559896" y="6056166"/>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4. Exploring Stereotypes &amp; Diversity (10 min</a:t>
            </a:r>
            <a:r>
              <a:rPr lang="en-GB" dirty="0"/>
              <a:t>)</a:t>
            </a:r>
          </a:p>
        </p:txBody>
      </p:sp>
      <p:grpSp>
        <p:nvGrpSpPr>
          <p:cNvPr id="5" name="Group 4">
            <a:extLst>
              <a:ext uri="{FF2B5EF4-FFF2-40B4-BE49-F238E27FC236}">
                <a16:creationId xmlns:a16="http://schemas.microsoft.com/office/drawing/2014/main" id="{7E3F6A22-BFAC-CF4C-7A3B-2E8B7511D6AD}"/>
              </a:ext>
            </a:extLst>
          </p:cNvPr>
          <p:cNvGrpSpPr/>
          <p:nvPr/>
        </p:nvGrpSpPr>
        <p:grpSpPr>
          <a:xfrm>
            <a:off x="695505" y="600456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230731BD-EF5E-852D-BCCB-885F79188D44}"/>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8DFC8A3F-C2A0-2155-9ABF-AF0E90DBC2FD}"/>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A1E6A4EB-A3DE-57E1-D2A7-7800DDCE783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0B8D0394-AD23-5A5B-1A4F-6D34108E9DA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FCE8B092-361D-D0F0-4D5F-E76FD59E715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69448A7A-6355-17D0-BCCD-C19BAF8D1EAC}"/>
              </a:ext>
            </a:extLst>
          </p:cNvPr>
          <p:cNvSpPr txBox="1">
            <a:spLocks/>
          </p:cNvSpPr>
          <p:nvPr/>
        </p:nvSpPr>
        <p:spPr>
          <a:xfrm>
            <a:off x="603006" y="7095543"/>
            <a:ext cx="6551088" cy="585730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Discussion slide</a:t>
            </a:r>
          </a:p>
          <a:p>
            <a:pPr>
              <a:lnSpc>
                <a:spcPct val="100000"/>
              </a:lnSpc>
            </a:pPr>
            <a:r>
              <a:rPr lang="en-GB" sz="1400" dirty="0"/>
              <a:t>AI used to be seen as “for boys”</a:t>
            </a:r>
          </a:p>
          <a:p>
            <a:pPr>
              <a:lnSpc>
                <a:spcPct val="100000"/>
              </a:lnSpc>
            </a:pPr>
            <a:r>
              <a:rPr lang="en-GB" sz="1400" dirty="0"/>
              <a:t>This shaped how tools are built and who they serve</a:t>
            </a:r>
          </a:p>
          <a:p>
            <a:pPr>
              <a:lnSpc>
                <a:spcPct val="100000"/>
              </a:lnSpc>
            </a:pPr>
            <a:endParaRPr lang="en-GB" sz="1400" dirty="0"/>
          </a:p>
          <a:p>
            <a:pPr>
              <a:lnSpc>
                <a:spcPct val="100000"/>
              </a:lnSpc>
            </a:pPr>
            <a:r>
              <a:rPr lang="en-GB" sz="1400" b="1" dirty="0"/>
              <a:t>Prompt questions</a:t>
            </a:r>
          </a:p>
          <a:p>
            <a:pPr>
              <a:lnSpc>
                <a:spcPct val="100000"/>
              </a:lnSpc>
            </a:pPr>
            <a:r>
              <a:rPr lang="en-GB" sz="1400" i="1" dirty="0"/>
              <a:t>“What stereotypes have you seen in school, media or social media about who works in tech?” “What happens when only a narrow group of people design AI?”</a:t>
            </a:r>
          </a:p>
          <a:p>
            <a:pPr>
              <a:lnSpc>
                <a:spcPct val="100000"/>
              </a:lnSpc>
            </a:pPr>
            <a:endParaRPr lang="en-GB" sz="1400" i="1" dirty="0"/>
          </a:p>
          <a:p>
            <a:pPr>
              <a:lnSpc>
                <a:spcPct val="100000"/>
              </a:lnSpc>
            </a:pPr>
            <a:r>
              <a:rPr lang="en-GB" sz="1400" b="1" dirty="0"/>
              <a:t>Case examples (from slides)</a:t>
            </a:r>
          </a:p>
          <a:p>
            <a:pPr>
              <a:lnSpc>
                <a:spcPct val="100000"/>
              </a:lnSpc>
            </a:pPr>
            <a:r>
              <a:rPr lang="en-GB" sz="1400" dirty="0"/>
              <a:t>Biased recruitment tools</a:t>
            </a:r>
          </a:p>
          <a:p>
            <a:pPr>
              <a:lnSpc>
                <a:spcPct val="100000"/>
              </a:lnSpc>
            </a:pPr>
            <a:r>
              <a:rPr lang="en-GB" sz="1400" dirty="0"/>
              <a:t>Voice assistants missing female perspectives</a:t>
            </a:r>
            <a:endParaRPr lang="en-US" sz="1400" b="1" i="1" dirty="0"/>
          </a:p>
        </p:txBody>
      </p:sp>
    </p:spTree>
    <p:extLst>
      <p:ext uri="{BB962C8B-B14F-4D97-AF65-F5344CB8AC3E}">
        <p14:creationId xmlns:p14="http://schemas.microsoft.com/office/powerpoint/2010/main" val="1795456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74AE3-DC96-C9E0-40A2-CF3CF433720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DD4872-55A1-A87A-546B-EA0044A3EBEB}"/>
              </a:ext>
            </a:extLst>
          </p:cNvPr>
          <p:cNvSpPr>
            <a:spLocks noGrp="1"/>
          </p:cNvSpPr>
          <p:nvPr>
            <p:ph type="sldNum" sz="quarter" idx="4"/>
          </p:nvPr>
        </p:nvSpPr>
        <p:spPr/>
        <p:txBody>
          <a:bodyPr/>
          <a:lstStyle/>
          <a:p>
            <a:fld id="{9C527BFA-2C0E-4CEC-B6A5-913A56FEF4B4}" type="slidenum">
              <a:rPr lang="fr-CA" smtClean="0"/>
              <a:pPr/>
              <a:t>39</a:t>
            </a:fld>
            <a:endParaRPr lang="fr-CA" dirty="0"/>
          </a:p>
        </p:txBody>
      </p:sp>
      <p:sp>
        <p:nvSpPr>
          <p:cNvPr id="8" name="Text Placeholder 7">
            <a:extLst>
              <a:ext uri="{FF2B5EF4-FFF2-40B4-BE49-F238E27FC236}">
                <a16:creationId xmlns:a16="http://schemas.microsoft.com/office/drawing/2014/main" id="{CEA43D19-9D0D-4EAD-C3EE-CE07CEECF231}"/>
              </a:ext>
            </a:extLst>
          </p:cNvPr>
          <p:cNvSpPr>
            <a:spLocks noGrp="1"/>
          </p:cNvSpPr>
          <p:nvPr>
            <p:ph type="body" sz="quarter" idx="32"/>
          </p:nvPr>
        </p:nvSpPr>
        <p:spPr>
          <a:xfrm>
            <a:off x="354028" y="1754761"/>
            <a:ext cx="6821720" cy="3405281"/>
          </a:xfrm>
        </p:spPr>
        <p:txBody>
          <a:bodyPr numCol="1"/>
          <a:lstStyle/>
          <a:p>
            <a:pPr>
              <a:lnSpc>
                <a:spcPct val="100000"/>
              </a:lnSpc>
            </a:pPr>
            <a:r>
              <a:rPr lang="en-GB" sz="1400" b="1" dirty="0"/>
              <a:t>Play video of Adebola (CEO and tech consultant)</a:t>
            </a:r>
          </a:p>
          <a:p>
            <a:pPr>
              <a:lnSpc>
                <a:spcPct val="100000"/>
              </a:lnSpc>
            </a:pPr>
            <a:endParaRPr lang="en-GB" sz="1400" b="1" dirty="0"/>
          </a:p>
          <a:p>
            <a:pPr>
              <a:lnSpc>
                <a:spcPct val="100000"/>
              </a:lnSpc>
            </a:pPr>
            <a:r>
              <a:rPr lang="en-GB" sz="1400" b="1" dirty="0"/>
              <a:t>Discussion prompts</a:t>
            </a:r>
          </a:p>
          <a:p>
            <a:pPr>
              <a:lnSpc>
                <a:spcPct val="100000"/>
              </a:lnSpc>
            </a:pPr>
            <a:endParaRPr lang="en-GB" sz="1400" b="1" dirty="0"/>
          </a:p>
          <a:p>
            <a:pPr marL="342900" indent="-342900">
              <a:lnSpc>
                <a:spcPct val="100000"/>
              </a:lnSpc>
              <a:buFont typeface="Arial" panose="020B0604020202020204" pitchFamily="34" charset="0"/>
              <a:buChar char="•"/>
            </a:pPr>
            <a:r>
              <a:rPr lang="en-GB" sz="1400" dirty="0"/>
              <a:t>“What stood out about her approach to tech and marketing?”</a:t>
            </a:r>
          </a:p>
          <a:p>
            <a:pPr marL="342900" indent="-342900">
              <a:lnSpc>
                <a:spcPct val="100000"/>
              </a:lnSpc>
              <a:buFont typeface="Arial" panose="020B0604020202020204" pitchFamily="34" charset="0"/>
              <a:buChar char="•"/>
            </a:pPr>
            <a:r>
              <a:rPr lang="en-GB" sz="1400" dirty="0"/>
              <a:t>“Did her background or identity influence how she approached AI?”</a:t>
            </a:r>
          </a:p>
          <a:p>
            <a:pPr marL="342900" indent="-342900">
              <a:lnSpc>
                <a:spcPct val="100000"/>
              </a:lnSpc>
              <a:buFont typeface="Arial" panose="020B0604020202020204" pitchFamily="34" charset="0"/>
              <a:buChar char="•"/>
            </a:pPr>
            <a:r>
              <a:rPr lang="en-GB" sz="1400" dirty="0"/>
              <a:t>“What did she say about creativity and tech working together?”</a:t>
            </a:r>
          </a:p>
          <a:p>
            <a:pPr>
              <a:lnSpc>
                <a:spcPct val="100000"/>
              </a:lnSpc>
            </a:pPr>
            <a:endParaRPr lang="en-GB" sz="1400" dirty="0"/>
          </a:p>
          <a:p>
            <a:pPr>
              <a:lnSpc>
                <a:spcPct val="100000"/>
              </a:lnSpc>
            </a:pPr>
            <a:r>
              <a:rPr lang="en-GB" sz="1400" dirty="0"/>
              <a:t>Key message is that diverse women are shaping AI in personal, innovative ways.</a:t>
            </a:r>
            <a:endParaRPr lang="en-US" sz="1400" i="1" dirty="0"/>
          </a:p>
        </p:txBody>
      </p:sp>
      <p:sp>
        <p:nvSpPr>
          <p:cNvPr id="10" name="Text Placeholder 9">
            <a:extLst>
              <a:ext uri="{FF2B5EF4-FFF2-40B4-BE49-F238E27FC236}">
                <a16:creationId xmlns:a16="http://schemas.microsoft.com/office/drawing/2014/main" id="{6C9110B0-954A-2DD6-1C65-CE0EA5E23EDC}"/>
              </a:ext>
            </a:extLst>
          </p:cNvPr>
          <p:cNvSpPr>
            <a:spLocks noGrp="1"/>
          </p:cNvSpPr>
          <p:nvPr>
            <p:ph type="body" sz="quarter" idx="38"/>
          </p:nvPr>
        </p:nvSpPr>
        <p:spPr>
          <a:xfrm>
            <a:off x="1176737" y="497546"/>
            <a:ext cx="5805953" cy="604874"/>
          </a:xfrm>
        </p:spPr>
        <p:txBody>
          <a:bodyPr/>
          <a:lstStyle/>
          <a:p>
            <a:r>
              <a:rPr lang="en-GB" sz="1800" b="1" dirty="0"/>
              <a:t>5. Activity 2</a:t>
            </a:r>
            <a:r>
              <a:rPr lang="en-GB" sz="1800" dirty="0"/>
              <a:t> </a:t>
            </a:r>
            <a:r>
              <a:rPr lang="en-GB" sz="1800" b="1" dirty="0"/>
              <a:t>Role Model Video – Adebola </a:t>
            </a:r>
            <a:r>
              <a:rPr lang="en-GB" sz="1800" b="1" dirty="0" err="1"/>
              <a:t>Olomo</a:t>
            </a:r>
            <a:r>
              <a:rPr lang="en-GB" sz="1800" b="1" dirty="0"/>
              <a:t> (10 min)</a:t>
            </a:r>
          </a:p>
        </p:txBody>
      </p:sp>
      <p:pic>
        <p:nvPicPr>
          <p:cNvPr id="13" name="Picture Placeholder 12">
            <a:extLst>
              <a:ext uri="{FF2B5EF4-FFF2-40B4-BE49-F238E27FC236}">
                <a16:creationId xmlns:a16="http://schemas.microsoft.com/office/drawing/2014/main" id="{E9A4F478-5D15-7A65-6E03-68459A7072F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0" y="5251482"/>
            <a:ext cx="7457282" cy="4263564"/>
          </a:xfrm>
        </p:spPr>
      </p:pic>
      <p:cxnSp>
        <p:nvCxnSpPr>
          <p:cNvPr id="14" name="Straight Connector 13">
            <a:extLst>
              <a:ext uri="{FF2B5EF4-FFF2-40B4-BE49-F238E27FC236}">
                <a16:creationId xmlns:a16="http://schemas.microsoft.com/office/drawing/2014/main" id="{2DE7C9AE-55C3-B26D-09F1-ABCA79DAF9F0}"/>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FEA47EA-025F-F880-F9D0-BE24839DE42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625F0EF5-DC92-8F2C-619A-84AEF387531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39C68E57-77BB-D489-0B95-1638D731E42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DB2240B5-535E-CB46-C66F-A252C3761A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7352B3E-5069-E72C-CFC5-2CA31D5E2F5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3522680B-169B-32F3-DB0E-8D076E15BFC5}"/>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98174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705586" y="4004420"/>
            <a:ext cx="2956429" cy="5281757"/>
          </a:xfrm>
        </p:spPr>
        <p:txBody>
          <a:bodyPr numCol="1"/>
          <a:lstStyle/>
          <a:p>
            <a:pPr>
              <a:lnSpc>
                <a:spcPct val="100000"/>
              </a:lnSpc>
            </a:pPr>
            <a:r>
              <a:rPr lang="en-GB" sz="1400" dirty="0"/>
              <a:t>This guide is designed to support youth workers, educators, and facilitators in delivering the </a:t>
            </a:r>
            <a:r>
              <a:rPr lang="en-GB" sz="1400" dirty="0" err="1"/>
              <a:t>Headstart</a:t>
            </a:r>
            <a:r>
              <a:rPr lang="en-GB" sz="1400" dirty="0"/>
              <a:t> AI Toolbox, a set of 5 ready-to-use learning sessions/workshops created to introduce young women (aged 15–29) to artificial intelligence (AI).</a:t>
            </a:r>
          </a:p>
          <a:p>
            <a:pPr>
              <a:lnSpc>
                <a:spcPct val="100000"/>
              </a:lnSpc>
            </a:pPr>
            <a:endParaRPr lang="en-GB" sz="1400" dirty="0"/>
          </a:p>
          <a:p>
            <a:pPr>
              <a:lnSpc>
                <a:spcPct val="100000"/>
              </a:lnSpc>
            </a:pPr>
            <a:r>
              <a:rPr lang="en-GB" sz="1400" dirty="0"/>
              <a:t>You </a:t>
            </a:r>
            <a:r>
              <a:rPr lang="en-GB" sz="1400" b="1" dirty="0"/>
              <a:t>do not need </a:t>
            </a:r>
            <a:r>
              <a:rPr lang="en-GB" sz="1400" dirty="0"/>
              <a:t>to be an AI expert to use these resources. </a:t>
            </a:r>
          </a:p>
          <a:p>
            <a:pPr>
              <a:lnSpc>
                <a:spcPct val="100000"/>
              </a:lnSpc>
            </a:pPr>
            <a:r>
              <a:rPr lang="en-GB" sz="1400" dirty="0"/>
              <a:t>The guide walks you through each module step-by-step, provides practical facilitation tips, and helps you create a safe, inclusive space for young people to explore AI confidently.</a:t>
            </a:r>
            <a:r>
              <a:rPr lang="en-US" sz="1400" dirty="0"/>
              <a:t>)</a:t>
            </a:r>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715301" y="3438949"/>
            <a:ext cx="2956430" cy="1049221"/>
          </a:xfrm>
        </p:spPr>
        <p:txBody>
          <a:bodyPr/>
          <a:lstStyle/>
          <a:p>
            <a:pPr>
              <a:lnSpc>
                <a:spcPct val="100000"/>
              </a:lnSpc>
            </a:pPr>
            <a:r>
              <a:rPr lang="en-GB" sz="1800" b="1" dirty="0"/>
              <a:t>What is this guide?</a:t>
            </a:r>
            <a:endParaRPr lang="en-US" sz="1800" b="1" dirty="0"/>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626546" cy="1049221"/>
          </a:xfrm>
        </p:spPr>
        <p:txBody>
          <a:bodyPr/>
          <a:lstStyle/>
          <a:p>
            <a:r>
              <a:rPr lang="en-US" dirty="0"/>
              <a:t>Introduction</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01</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4</a:t>
            </a:fld>
            <a:endParaRPr lang="fr-CA" dirty="0"/>
          </a:p>
        </p:txBody>
      </p:sp>
      <p:pic>
        <p:nvPicPr>
          <p:cNvPr id="34" name="Picture Placeholder 33">
            <a:extLst>
              <a:ext uri="{FF2B5EF4-FFF2-40B4-BE49-F238E27FC236}">
                <a16:creationId xmlns:a16="http://schemas.microsoft.com/office/drawing/2014/main" id="{08EC39C7-5885-D397-8D54-C9E30321433F}"/>
              </a:ext>
            </a:extLst>
          </p:cNvPr>
          <p:cNvPicPr>
            <a:picLocks noGrp="1" noChangeAspect="1"/>
          </p:cNvPicPr>
          <p:nvPr>
            <p:ph type="pic" sz="quarter" idx="34"/>
          </p:nvPr>
        </p:nvPicPr>
        <p:blipFill rotWithShape="1">
          <a:blip r:embed="rId2">
            <a:extLst>
              <a:ext uri="{28A0092B-C50C-407E-A947-70E740481C1C}">
                <a14:useLocalDpi xmlns:a14="http://schemas.microsoft.com/office/drawing/2010/main" val="0"/>
              </a:ext>
            </a:extLst>
          </a:blip>
          <a:srcRect l="19744" t="15448" r="34258" b="16925"/>
          <a:stretch/>
        </p:blipFill>
        <p:spPr>
          <a:xfrm>
            <a:off x="2367377" y="7630371"/>
            <a:ext cx="3342717" cy="3277342"/>
          </a:xfrm>
        </p:spPr>
      </p:pic>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2" name="Text Placeholder 12">
            <a:extLst>
              <a:ext uri="{FF2B5EF4-FFF2-40B4-BE49-F238E27FC236}">
                <a16:creationId xmlns:a16="http://schemas.microsoft.com/office/drawing/2014/main" id="{33B5E995-0F53-BBC9-24A7-4C2BCD03B9F9}"/>
              </a:ext>
            </a:extLst>
          </p:cNvPr>
          <p:cNvSpPr txBox="1">
            <a:spLocks/>
          </p:cNvSpPr>
          <p:nvPr/>
        </p:nvSpPr>
        <p:spPr>
          <a:xfrm>
            <a:off x="4267200" y="4004420"/>
            <a:ext cx="3087628" cy="4391435"/>
          </a:xfrm>
          <a:prstGeom prst="rect">
            <a:avLst/>
          </a:prstGeom>
        </p:spPr>
        <p:txBody>
          <a:bodyPr vert="horz" lIns="91440" tIns="45720" rIns="91440" bIns="45720" numCol="1" spcCol="216000" rtlCol="0">
            <a:no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just">
              <a:lnSpc>
                <a:spcPct val="100000"/>
              </a:lnSpc>
              <a:spcBef>
                <a:spcPts val="0"/>
              </a:spcBef>
              <a:buNone/>
            </a:pPr>
            <a:r>
              <a:rPr lang="en-GB" sz="1400" dirty="0">
                <a:solidFill>
                  <a:srgbClr val="282666"/>
                </a:solidFill>
                <a:latin typeface="Calibri" panose="020F0502020204030204" pitchFamily="34" charset="0"/>
                <a:cs typeface="Calibri" panose="020F0502020204030204" pitchFamily="34" charset="0"/>
              </a:rPr>
              <a:t>Women and girls are currently underrepresented in AI—both as users and creators. Yet AI is rapidly shaping the world of work, media, and everyday life. Without early intervention, many young women risk being excluded from future opportunities</a:t>
            </a:r>
            <a:r>
              <a:rPr lang="en-US" sz="1400" dirty="0">
                <a:solidFill>
                  <a:srgbClr val="282666"/>
                </a:solidFill>
                <a:latin typeface="Calibri" panose="020F0502020204030204" pitchFamily="34" charset="0"/>
                <a:cs typeface="Calibri" panose="020F0502020204030204" pitchFamily="34" charset="0"/>
              </a:rPr>
              <a:t>.</a:t>
            </a:r>
            <a:r>
              <a:rPr lang="en-GB" sz="1400" dirty="0">
                <a:solidFill>
                  <a:srgbClr val="282666"/>
                </a:solidFill>
                <a:latin typeface="Calibri" panose="020F0502020204030204" pitchFamily="34" charset="0"/>
                <a:cs typeface="Calibri" panose="020F0502020204030204" pitchFamily="34" charset="0"/>
              </a:rPr>
              <a:t> </a:t>
            </a:r>
          </a:p>
          <a:p>
            <a:pPr marL="0" indent="0" algn="just">
              <a:lnSpc>
                <a:spcPct val="100000"/>
              </a:lnSpc>
              <a:spcBef>
                <a:spcPts val="0"/>
              </a:spcBef>
              <a:buNone/>
            </a:pPr>
            <a:r>
              <a:rPr lang="en-GB" sz="1400" dirty="0" err="1">
                <a:solidFill>
                  <a:srgbClr val="282666"/>
                </a:solidFill>
                <a:latin typeface="Calibri" panose="020F0502020204030204" pitchFamily="34" charset="0"/>
                <a:cs typeface="Calibri" panose="020F0502020204030204" pitchFamily="34" charset="0"/>
              </a:rPr>
              <a:t>Headstart</a:t>
            </a:r>
            <a:r>
              <a:rPr lang="en-GB" sz="1400" dirty="0">
                <a:solidFill>
                  <a:srgbClr val="282666"/>
                </a:solidFill>
                <a:latin typeface="Calibri" panose="020F0502020204030204" pitchFamily="34" charset="0"/>
                <a:cs typeface="Calibri" panose="020F0502020204030204" pitchFamily="34" charset="0"/>
              </a:rPr>
              <a:t> is about changing that narrative. It uses</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Real-life role models to challenge stereotypes</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Practical, hands-on activities to build digital confidence</a:t>
            </a:r>
          </a:p>
          <a:p>
            <a:pPr algn="just">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Open, inclusive discussions about ethics and the future of AI</a:t>
            </a:r>
            <a:endParaRPr lang="en-US" sz="1400" dirty="0">
              <a:solidFill>
                <a:srgbClr val="282666"/>
              </a:solidFill>
              <a:latin typeface="Calibri" panose="020F0502020204030204" pitchFamily="34" charset="0"/>
              <a:cs typeface="Calibri" panose="020F0502020204030204" pitchFamily="34" charset="0"/>
            </a:endParaRPr>
          </a:p>
          <a:p>
            <a:pPr marL="0" indent="0" algn="just">
              <a:lnSpc>
                <a:spcPct val="100000"/>
              </a:lnSpc>
              <a:spcBef>
                <a:spcPts val="0"/>
              </a:spcBef>
              <a:buNone/>
            </a:pPr>
            <a:endParaRPr lang="en-US" sz="1400" dirty="0">
              <a:solidFill>
                <a:srgbClr val="282666"/>
              </a:solidFill>
              <a:latin typeface="Calibri" panose="020F0502020204030204" pitchFamily="34" charset="0"/>
              <a:cs typeface="Calibri" panose="020F0502020204030204" pitchFamily="34" charset="0"/>
            </a:endParaRPr>
          </a:p>
        </p:txBody>
      </p:sp>
      <p:sp>
        <p:nvSpPr>
          <p:cNvPr id="3" name="Text Placeholder 30">
            <a:extLst>
              <a:ext uri="{FF2B5EF4-FFF2-40B4-BE49-F238E27FC236}">
                <a16:creationId xmlns:a16="http://schemas.microsoft.com/office/drawing/2014/main" id="{D978A9CA-9E3F-37E4-3A18-5383B8BE06BD}"/>
              </a:ext>
            </a:extLst>
          </p:cNvPr>
          <p:cNvSpPr txBox="1">
            <a:spLocks/>
          </p:cNvSpPr>
          <p:nvPr/>
        </p:nvSpPr>
        <p:spPr>
          <a:xfrm>
            <a:off x="4276916" y="3438948"/>
            <a:ext cx="2956430" cy="1049221"/>
          </a:xfrm>
          <a:prstGeom prst="rect">
            <a:avLst/>
          </a:prstGeom>
        </p:spPr>
        <p:txBody>
          <a:bodyPr vert="horz" lIns="91440" tIns="45720" rIns="91440" bIns="45720" rtlCol="0">
            <a:noAutofit/>
          </a:bodyPr>
          <a:lstStyle>
            <a:lvl1pPr marL="0" indent="0" algn="l" defTabSz="777514" rtl="0" eaLnBrk="1" latinLnBrk="0" hangingPunct="1">
              <a:lnSpc>
                <a:spcPts val="1840"/>
              </a:lnSpc>
              <a:spcBef>
                <a:spcPts val="0"/>
              </a:spcBef>
              <a:buFont typeface="Arial" panose="020B0604020202020204" pitchFamily="34" charset="0"/>
              <a:buNone/>
              <a:defRPr sz="1700" b="0" i="1"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800" b="1" dirty="0">
                <a:solidFill>
                  <a:srgbClr val="ED8623"/>
                </a:solidFill>
              </a:rPr>
              <a:t>Why </a:t>
            </a:r>
            <a:r>
              <a:rPr lang="en-GB" sz="1800" b="1" dirty="0" err="1">
                <a:solidFill>
                  <a:srgbClr val="ED8623"/>
                </a:solidFill>
              </a:rPr>
              <a:t>Headstart</a:t>
            </a:r>
            <a:r>
              <a:rPr lang="en-GB" sz="1800" b="1" dirty="0">
                <a:solidFill>
                  <a:srgbClr val="ED8623"/>
                </a:solidFill>
              </a:rPr>
              <a:t>?</a:t>
            </a:r>
            <a:endParaRPr lang="en-US" sz="1800" b="1" dirty="0"/>
          </a:p>
        </p:txBody>
      </p:sp>
    </p:spTree>
    <p:extLst>
      <p:ext uri="{BB962C8B-B14F-4D97-AF65-F5344CB8AC3E}">
        <p14:creationId xmlns:p14="http://schemas.microsoft.com/office/powerpoint/2010/main" val="1543228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C50B8-9A74-2A00-81E5-DC60E7D4C3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44B151-96D4-AFCC-2A16-251971F43921}"/>
              </a:ext>
            </a:extLst>
          </p:cNvPr>
          <p:cNvSpPr>
            <a:spLocks noGrp="1"/>
          </p:cNvSpPr>
          <p:nvPr>
            <p:ph type="sldNum" sz="quarter" idx="4"/>
          </p:nvPr>
        </p:nvSpPr>
        <p:spPr/>
        <p:txBody>
          <a:bodyPr/>
          <a:lstStyle/>
          <a:p>
            <a:fld id="{9C527BFA-2C0E-4CEC-B6A5-913A56FEF4B4}" type="slidenum">
              <a:rPr lang="fr-CA" smtClean="0"/>
              <a:pPr/>
              <a:t>40</a:t>
            </a:fld>
            <a:endParaRPr lang="fr-CA" dirty="0"/>
          </a:p>
        </p:txBody>
      </p:sp>
      <p:sp>
        <p:nvSpPr>
          <p:cNvPr id="8" name="Text Placeholder 7">
            <a:extLst>
              <a:ext uri="{FF2B5EF4-FFF2-40B4-BE49-F238E27FC236}">
                <a16:creationId xmlns:a16="http://schemas.microsoft.com/office/drawing/2014/main" id="{883FB0B6-390F-FDFE-50E8-A671575E1BE4}"/>
              </a:ext>
            </a:extLst>
          </p:cNvPr>
          <p:cNvSpPr>
            <a:spLocks noGrp="1"/>
          </p:cNvSpPr>
          <p:nvPr>
            <p:ph type="body" sz="quarter" idx="32"/>
          </p:nvPr>
        </p:nvSpPr>
        <p:spPr>
          <a:xfrm>
            <a:off x="359033" y="1661971"/>
            <a:ext cx="6821720" cy="6269461"/>
          </a:xfrm>
        </p:spPr>
        <p:txBody>
          <a:bodyPr numCol="1"/>
          <a:lstStyle/>
          <a:p>
            <a:pPr>
              <a:lnSpc>
                <a:spcPct val="100000"/>
              </a:lnSpc>
            </a:pPr>
            <a:r>
              <a:rPr lang="en-GB" sz="1400" b="1" dirty="0"/>
              <a:t>The aim is to show how prompts shape AI behaviour and can either reinforce or challenge bias</a:t>
            </a:r>
            <a:r>
              <a:rPr lang="en-GB" sz="1400" dirty="0"/>
              <a:t>. </a:t>
            </a:r>
          </a:p>
          <a:p>
            <a:pPr>
              <a:lnSpc>
                <a:spcPct val="100000"/>
              </a:lnSpc>
            </a:pPr>
            <a:r>
              <a:rPr lang="en-GB" sz="1400" dirty="0"/>
              <a:t>Instructions…</a:t>
            </a:r>
          </a:p>
          <a:p>
            <a:pPr>
              <a:lnSpc>
                <a:spcPct val="100000"/>
              </a:lnSpc>
            </a:pPr>
            <a:endParaRPr lang="en-GB" sz="1400" dirty="0"/>
          </a:p>
          <a:p>
            <a:pPr marL="342900" indent="-342900">
              <a:lnSpc>
                <a:spcPct val="100000"/>
              </a:lnSpc>
              <a:buAutoNum type="arabicPeriod"/>
            </a:pPr>
            <a:r>
              <a:rPr lang="en-GB" sz="1400" dirty="0"/>
              <a:t>Write a prompt as a group</a:t>
            </a:r>
          </a:p>
          <a:p>
            <a:pPr>
              <a:lnSpc>
                <a:spcPct val="100000"/>
              </a:lnSpc>
            </a:pPr>
            <a:endParaRPr lang="en-GB" sz="1400" dirty="0"/>
          </a:p>
          <a:p>
            <a:pPr>
              <a:lnSpc>
                <a:spcPct val="100000"/>
              </a:lnSpc>
            </a:pPr>
            <a:r>
              <a:rPr lang="en-GB" sz="1400" dirty="0"/>
              <a:t>“Tell me a story about a scientist…”</a:t>
            </a:r>
          </a:p>
          <a:p>
            <a:pPr>
              <a:lnSpc>
                <a:spcPct val="100000"/>
              </a:lnSpc>
            </a:pPr>
            <a:endParaRPr lang="en-GB" sz="1400" dirty="0"/>
          </a:p>
          <a:p>
            <a:pPr>
              <a:lnSpc>
                <a:spcPct val="100000"/>
              </a:lnSpc>
            </a:pPr>
            <a:r>
              <a:rPr lang="en-GB" sz="1400" dirty="0"/>
              <a:t>2. Ask “Who do you imagine the AI will describe?”</a:t>
            </a:r>
          </a:p>
          <a:p>
            <a:pPr>
              <a:lnSpc>
                <a:spcPct val="100000"/>
              </a:lnSpc>
            </a:pPr>
            <a:endParaRPr lang="en-GB" sz="1400" dirty="0"/>
          </a:p>
          <a:p>
            <a:pPr>
              <a:lnSpc>
                <a:spcPct val="100000"/>
              </a:lnSpc>
            </a:pPr>
            <a:r>
              <a:rPr lang="en-GB" sz="1400" dirty="0"/>
              <a:t>3. Revise prompt to promote diversity</a:t>
            </a:r>
          </a:p>
          <a:p>
            <a:pPr>
              <a:lnSpc>
                <a:spcPct val="100000"/>
              </a:lnSpc>
            </a:pPr>
            <a:r>
              <a:rPr lang="en-GB" sz="1400" dirty="0"/>
              <a:t>“Tell me a story about a female scientist from Kenya solving a climate issue using AI.”</a:t>
            </a:r>
          </a:p>
          <a:p>
            <a:pPr>
              <a:lnSpc>
                <a:spcPct val="100000"/>
              </a:lnSpc>
            </a:pPr>
            <a:endParaRPr lang="en-GB" sz="1400" i="1" dirty="0"/>
          </a:p>
          <a:p>
            <a:pPr>
              <a:lnSpc>
                <a:spcPct val="100000"/>
              </a:lnSpc>
            </a:pPr>
            <a:r>
              <a:rPr lang="en-GB" sz="1400" dirty="0"/>
              <a:t>Creative challenge (in pairs or small groups), try one of these</a:t>
            </a:r>
          </a:p>
          <a:p>
            <a:pPr marL="342900" indent="-342900">
              <a:lnSpc>
                <a:spcPct val="100000"/>
              </a:lnSpc>
              <a:buFont typeface="Wingdings" panose="05000000000000000000" pitchFamily="2" charset="2"/>
              <a:buChar char="q"/>
            </a:pPr>
            <a:r>
              <a:rPr lang="en-GB" sz="1400" dirty="0"/>
              <a:t>“List five inspiring women from different countries working in AI”</a:t>
            </a:r>
          </a:p>
          <a:p>
            <a:pPr marL="342900" indent="-342900">
              <a:lnSpc>
                <a:spcPct val="100000"/>
              </a:lnSpc>
              <a:buFont typeface="Wingdings" panose="05000000000000000000" pitchFamily="2" charset="2"/>
              <a:buChar char="q"/>
            </a:pPr>
            <a:r>
              <a:rPr lang="en-GB" sz="1400" dirty="0"/>
              <a:t>“Write a poem from the perspective of an AI robot learning fairness”</a:t>
            </a:r>
          </a:p>
          <a:p>
            <a:pPr marL="342900" indent="-342900">
              <a:lnSpc>
                <a:spcPct val="100000"/>
              </a:lnSpc>
              <a:buFont typeface="Wingdings" panose="05000000000000000000" pitchFamily="2" charset="2"/>
              <a:buChar char="q"/>
            </a:pPr>
            <a:r>
              <a:rPr lang="en-GB" sz="1400" dirty="0"/>
              <a:t>“Explain why diverse teams make better AI tools”</a:t>
            </a:r>
          </a:p>
          <a:p>
            <a:pPr>
              <a:lnSpc>
                <a:spcPct val="100000"/>
              </a:lnSpc>
            </a:pPr>
            <a:endParaRPr lang="en-GB" sz="1400" dirty="0"/>
          </a:p>
          <a:p>
            <a:pPr>
              <a:lnSpc>
                <a:spcPct val="100000"/>
              </a:lnSpc>
            </a:pPr>
            <a:r>
              <a:rPr lang="en-GB" sz="1400" b="1" dirty="0"/>
              <a:t>Use ChatGPT if available or prepare example outputs</a:t>
            </a:r>
            <a:r>
              <a:rPr lang="en-GB" sz="1400" dirty="0"/>
              <a:t>.</a:t>
            </a:r>
            <a:endParaRPr lang="en-US" sz="1400" dirty="0"/>
          </a:p>
        </p:txBody>
      </p:sp>
      <p:sp>
        <p:nvSpPr>
          <p:cNvPr id="10" name="Text Placeholder 9">
            <a:extLst>
              <a:ext uri="{FF2B5EF4-FFF2-40B4-BE49-F238E27FC236}">
                <a16:creationId xmlns:a16="http://schemas.microsoft.com/office/drawing/2014/main" id="{33E5FFC4-5F2B-7F5B-7DF6-C54474CF0B07}"/>
              </a:ext>
            </a:extLst>
          </p:cNvPr>
          <p:cNvSpPr>
            <a:spLocks noGrp="1"/>
          </p:cNvSpPr>
          <p:nvPr>
            <p:ph type="body" sz="quarter" idx="38"/>
          </p:nvPr>
        </p:nvSpPr>
        <p:spPr>
          <a:xfrm>
            <a:off x="1326357" y="605878"/>
            <a:ext cx="6239804" cy="584254"/>
          </a:xfrm>
        </p:spPr>
        <p:txBody>
          <a:bodyPr/>
          <a:lstStyle/>
          <a:p>
            <a:r>
              <a:rPr lang="en-GB" sz="1800" b="1" dirty="0"/>
              <a:t>6. Activity 3 The Power of Prompts (15 min)</a:t>
            </a:r>
          </a:p>
        </p:txBody>
      </p:sp>
      <p:pic>
        <p:nvPicPr>
          <p:cNvPr id="13" name="Picture Placeholder 12">
            <a:extLst>
              <a:ext uri="{FF2B5EF4-FFF2-40B4-BE49-F238E27FC236}">
                <a16:creationId xmlns:a16="http://schemas.microsoft.com/office/drawing/2014/main" id="{BF2F8666-A160-ABE7-79C3-A48BFBA07F1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84" b="7184"/>
          <a:stretch/>
        </p:blipFill>
        <p:spPr>
          <a:xfrm>
            <a:off x="-49205" y="8091360"/>
            <a:ext cx="4926005" cy="2816353"/>
          </a:xfrm>
        </p:spPr>
      </p:pic>
      <p:cxnSp>
        <p:nvCxnSpPr>
          <p:cNvPr id="14" name="Straight Connector 13">
            <a:extLst>
              <a:ext uri="{FF2B5EF4-FFF2-40B4-BE49-F238E27FC236}">
                <a16:creationId xmlns:a16="http://schemas.microsoft.com/office/drawing/2014/main" id="{D0C0DC8B-2B84-D7C6-0918-F9BD1A65CD9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CD65FB6-0437-6E4F-7151-95537852396B}"/>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33964E5-FB02-D733-5984-AD396D233B6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66128A3E-59D2-363A-22B1-31A71CEDD53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930A33C4-AC0A-FBD3-9CF9-ACCEC38E5B8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0C0AFF9-BCF2-6F53-54BB-077E5C9A7FC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6400E670-654A-75B2-7333-6B4C3B52F31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899386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3F9D-F5C1-93F9-E872-F4ED231CC0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E00101-8686-0F65-086A-5880D628AF90}"/>
              </a:ext>
            </a:extLst>
          </p:cNvPr>
          <p:cNvSpPr>
            <a:spLocks noGrp="1"/>
          </p:cNvSpPr>
          <p:nvPr>
            <p:ph type="sldNum" sz="quarter" idx="4"/>
          </p:nvPr>
        </p:nvSpPr>
        <p:spPr/>
        <p:txBody>
          <a:bodyPr/>
          <a:lstStyle/>
          <a:p>
            <a:fld id="{9C527BFA-2C0E-4CEC-B6A5-913A56FEF4B4}" type="slidenum">
              <a:rPr lang="fr-CA" smtClean="0"/>
              <a:pPr/>
              <a:t>41</a:t>
            </a:fld>
            <a:endParaRPr lang="fr-CA" dirty="0"/>
          </a:p>
        </p:txBody>
      </p:sp>
      <p:sp>
        <p:nvSpPr>
          <p:cNvPr id="8" name="Text Placeholder 7">
            <a:extLst>
              <a:ext uri="{FF2B5EF4-FFF2-40B4-BE49-F238E27FC236}">
                <a16:creationId xmlns:a16="http://schemas.microsoft.com/office/drawing/2014/main" id="{56791DB0-0187-0ABA-78EA-2E79F927BA00}"/>
              </a:ext>
            </a:extLst>
          </p:cNvPr>
          <p:cNvSpPr>
            <a:spLocks noGrp="1"/>
          </p:cNvSpPr>
          <p:nvPr>
            <p:ph type="body" sz="quarter" idx="32"/>
          </p:nvPr>
        </p:nvSpPr>
        <p:spPr>
          <a:xfrm>
            <a:off x="880947" y="1559438"/>
            <a:ext cx="6129454" cy="3215728"/>
          </a:xfrm>
        </p:spPr>
        <p:txBody>
          <a:bodyPr numCol="1"/>
          <a:lstStyle/>
          <a:p>
            <a:pPr>
              <a:lnSpc>
                <a:spcPct val="100000"/>
              </a:lnSpc>
            </a:pPr>
            <a:r>
              <a:rPr lang="en-GB" sz="1400" b="1" dirty="0"/>
              <a:t>Use examples from slides</a:t>
            </a:r>
          </a:p>
          <a:p>
            <a:pPr>
              <a:lnSpc>
                <a:spcPct val="100000"/>
              </a:lnSpc>
            </a:pPr>
            <a:r>
              <a:rPr lang="en-GB" sz="1400" dirty="0"/>
              <a:t>People with disabilities (voice assistants, smart homes)</a:t>
            </a:r>
          </a:p>
          <a:p>
            <a:pPr>
              <a:lnSpc>
                <a:spcPct val="100000"/>
              </a:lnSpc>
            </a:pPr>
            <a:r>
              <a:rPr lang="en-GB" sz="1400" dirty="0"/>
              <a:t>Language tools (Google Translate, DeepL)</a:t>
            </a:r>
          </a:p>
          <a:p>
            <a:pPr>
              <a:lnSpc>
                <a:spcPct val="100000"/>
              </a:lnSpc>
            </a:pPr>
            <a:r>
              <a:rPr lang="en-GB" sz="1400" dirty="0"/>
              <a:t>Neurodiverse learners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Prompt for reflection</a:t>
            </a:r>
          </a:p>
          <a:p>
            <a:pPr>
              <a:lnSpc>
                <a:spcPct val="100000"/>
              </a:lnSpc>
            </a:pPr>
            <a:r>
              <a:rPr lang="en-GB" sz="1400" dirty="0"/>
              <a:t>“How can tech be designed to work for more people, not fewer?”</a:t>
            </a:r>
          </a:p>
          <a:p>
            <a:pPr>
              <a:lnSpc>
                <a:spcPct val="100000"/>
              </a:lnSpc>
            </a:pPr>
            <a:endParaRPr lang="en-GB" sz="1400" dirty="0"/>
          </a:p>
          <a:p>
            <a:pPr>
              <a:lnSpc>
                <a:spcPct val="100000"/>
              </a:lnSpc>
            </a:pPr>
            <a:r>
              <a:rPr lang="en-GB" sz="1400" b="1" dirty="0"/>
              <a:t>Group task (optional)</a:t>
            </a:r>
          </a:p>
          <a:p>
            <a:pPr>
              <a:lnSpc>
                <a:spcPct val="100000"/>
              </a:lnSpc>
            </a:pPr>
            <a:r>
              <a:rPr lang="en-GB" sz="1400" dirty="0"/>
              <a:t>Explore tools and write short descriptions on how they support inclusion.</a:t>
            </a:r>
            <a:endParaRPr lang="en-US" sz="1400" i="1" dirty="0"/>
          </a:p>
        </p:txBody>
      </p:sp>
      <p:sp>
        <p:nvSpPr>
          <p:cNvPr id="10" name="Text Placeholder 9">
            <a:extLst>
              <a:ext uri="{FF2B5EF4-FFF2-40B4-BE49-F238E27FC236}">
                <a16:creationId xmlns:a16="http://schemas.microsoft.com/office/drawing/2014/main" id="{72DC65BD-B337-B970-090F-2CEF5123905E}"/>
              </a:ext>
            </a:extLst>
          </p:cNvPr>
          <p:cNvSpPr>
            <a:spLocks noGrp="1"/>
          </p:cNvSpPr>
          <p:nvPr>
            <p:ph type="body" sz="quarter" idx="38"/>
          </p:nvPr>
        </p:nvSpPr>
        <p:spPr>
          <a:xfrm>
            <a:off x="1583528" y="688444"/>
            <a:ext cx="5988342" cy="604440"/>
          </a:xfrm>
        </p:spPr>
        <p:txBody>
          <a:bodyPr/>
          <a:lstStyle/>
          <a:p>
            <a:r>
              <a:rPr lang="it-IT" sz="1800" b="1" dirty="0"/>
              <a:t>4. AI for Inclusion &amp; Accessibility (15 min)</a:t>
            </a:r>
            <a:endParaRPr lang="en-GB" sz="1800" b="1" dirty="0"/>
          </a:p>
        </p:txBody>
      </p:sp>
      <p:cxnSp>
        <p:nvCxnSpPr>
          <p:cNvPr id="14" name="Straight Connector 13">
            <a:extLst>
              <a:ext uri="{FF2B5EF4-FFF2-40B4-BE49-F238E27FC236}">
                <a16:creationId xmlns:a16="http://schemas.microsoft.com/office/drawing/2014/main" id="{508FBEBD-85D3-FE32-FF7B-6C846B7371E8}"/>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1683FDF-E246-7ED2-C039-35286669C1FA}"/>
              </a:ext>
            </a:extLst>
          </p:cNvPr>
          <p:cNvGrpSpPr/>
          <p:nvPr/>
        </p:nvGrpSpPr>
        <p:grpSpPr>
          <a:xfrm>
            <a:off x="603006" y="644850"/>
            <a:ext cx="668030" cy="667301"/>
            <a:chOff x="7257599" y="768348"/>
            <a:chExt cx="868457" cy="867509"/>
          </a:xfrm>
          <a:solidFill>
            <a:srgbClr val="282666"/>
          </a:solidFill>
        </p:grpSpPr>
        <p:sp>
          <p:nvSpPr>
            <p:cNvPr id="16" name="Freeform 15">
              <a:extLst>
                <a:ext uri="{FF2B5EF4-FFF2-40B4-BE49-F238E27FC236}">
                  <a16:creationId xmlns:a16="http://schemas.microsoft.com/office/drawing/2014/main" id="{9E8C2028-5920-E586-5D5D-F69AF4B3A55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1161189B-C9E1-21ED-04DB-D079AD83F0C3}"/>
                </a:ext>
              </a:extLst>
            </p:cNvPr>
            <p:cNvGrpSpPr/>
            <p:nvPr/>
          </p:nvGrpSpPr>
          <p:grpSpPr>
            <a:xfrm>
              <a:off x="7257599" y="768348"/>
              <a:ext cx="868457" cy="867509"/>
              <a:chOff x="7257599" y="768348"/>
              <a:chExt cx="868457" cy="867509"/>
            </a:xfrm>
            <a:grpFill/>
          </p:grpSpPr>
          <p:sp>
            <p:nvSpPr>
              <p:cNvPr id="18" name="Freeform 17">
                <a:extLst>
                  <a:ext uri="{FF2B5EF4-FFF2-40B4-BE49-F238E27FC236}">
                    <a16:creationId xmlns:a16="http://schemas.microsoft.com/office/drawing/2014/main" id="{42700E9A-A531-62C7-0837-83AF204E8F01}"/>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C1D97DA0-3AE6-3CB7-5313-EFDB3294334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555CA89A-8808-15FC-81C0-3A186EAD811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00A0F50-613E-314A-84CD-9F92015C47CE}"/>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4A6AEAC9-DF5B-DD48-772C-996898E1255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cxnSp>
        <p:nvCxnSpPr>
          <p:cNvPr id="3" name="Straight Connector 2">
            <a:extLst>
              <a:ext uri="{FF2B5EF4-FFF2-40B4-BE49-F238E27FC236}">
                <a16:creationId xmlns:a16="http://schemas.microsoft.com/office/drawing/2014/main" id="{CEBFE6EA-089B-94C5-62C9-6A75008F1007}"/>
              </a:ext>
            </a:extLst>
          </p:cNvPr>
          <p:cNvCxnSpPr>
            <a:cxnSpLocks/>
          </p:cNvCxnSpPr>
          <p:nvPr/>
        </p:nvCxnSpPr>
        <p:spPr>
          <a:xfrm>
            <a:off x="1125453" y="653937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3822A618-7F35-61D0-9A46-4FF799F42FA9}"/>
              </a:ext>
            </a:extLst>
          </p:cNvPr>
          <p:cNvSpPr txBox="1">
            <a:spLocks/>
          </p:cNvSpPr>
          <p:nvPr/>
        </p:nvSpPr>
        <p:spPr>
          <a:xfrm>
            <a:off x="1611581" y="5915280"/>
            <a:ext cx="5905799" cy="76252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Quick Research Challenge – Inclusive AI (10 min)</a:t>
            </a:r>
          </a:p>
        </p:txBody>
      </p:sp>
      <p:grpSp>
        <p:nvGrpSpPr>
          <p:cNvPr id="5" name="Group 4">
            <a:extLst>
              <a:ext uri="{FF2B5EF4-FFF2-40B4-BE49-F238E27FC236}">
                <a16:creationId xmlns:a16="http://schemas.microsoft.com/office/drawing/2014/main" id="{E2E47199-0B00-1C2A-9A78-BC8F8F2BE992}"/>
              </a:ext>
            </a:extLst>
          </p:cNvPr>
          <p:cNvGrpSpPr/>
          <p:nvPr/>
        </p:nvGrpSpPr>
        <p:grpSpPr>
          <a:xfrm>
            <a:off x="695505" y="6004560"/>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536A2AE4-CB37-7580-EC4D-8AEEDEE350C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E55667A5-250F-C9B3-4770-1340D1BF169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279A4457-24BE-61F8-696E-4761634714B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1A7A45A4-5E06-E181-4E83-5D8BE2089BAE}"/>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D12E7DFC-D995-8810-4850-1E60C99BEF3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7">
            <a:extLst>
              <a:ext uri="{FF2B5EF4-FFF2-40B4-BE49-F238E27FC236}">
                <a16:creationId xmlns:a16="http://schemas.microsoft.com/office/drawing/2014/main" id="{7BFF1050-217F-315D-A7C6-AA2DC8E75878}"/>
              </a:ext>
            </a:extLst>
          </p:cNvPr>
          <p:cNvSpPr txBox="1">
            <a:spLocks/>
          </p:cNvSpPr>
          <p:nvPr/>
        </p:nvSpPr>
        <p:spPr>
          <a:xfrm>
            <a:off x="935838" y="7286334"/>
            <a:ext cx="6074563" cy="5857304"/>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Instructions</a:t>
            </a:r>
          </a:p>
          <a:p>
            <a:pPr>
              <a:lnSpc>
                <a:spcPct val="100000"/>
              </a:lnSpc>
            </a:pPr>
            <a:r>
              <a:rPr lang="en-GB" sz="1400" dirty="0"/>
              <a:t>In small groups, search or brainstorm 1–2 tools that support inclusion/accessibility.</a:t>
            </a:r>
          </a:p>
          <a:p>
            <a:pPr>
              <a:lnSpc>
                <a:spcPct val="100000"/>
              </a:lnSpc>
            </a:pPr>
            <a:endParaRPr lang="en-GB" sz="1400" dirty="0"/>
          </a:p>
          <a:p>
            <a:pPr>
              <a:lnSpc>
                <a:spcPct val="100000"/>
              </a:lnSpc>
            </a:pPr>
            <a:r>
              <a:rPr lang="en-GB" sz="1400" dirty="0"/>
              <a:t>Examples could include AI-powered screen readers, apps that transcribe speech, or smart prosthetics.</a:t>
            </a:r>
          </a:p>
          <a:p>
            <a:pPr>
              <a:lnSpc>
                <a:spcPct val="100000"/>
              </a:lnSpc>
            </a:pPr>
            <a:endParaRPr lang="en-GB" sz="1400" dirty="0"/>
          </a:p>
          <a:p>
            <a:pPr>
              <a:lnSpc>
                <a:spcPct val="100000"/>
              </a:lnSpc>
            </a:pPr>
            <a:r>
              <a:rPr lang="en-GB" sz="1400" dirty="0"/>
              <a:t>If no tech then provide 6–8 printed examples and have groups match tool &gt; user &gt; benefit.</a:t>
            </a:r>
            <a:endParaRPr lang="en-US" sz="1400" i="1" dirty="0"/>
          </a:p>
        </p:txBody>
      </p:sp>
    </p:spTree>
    <p:extLst>
      <p:ext uri="{BB962C8B-B14F-4D97-AF65-F5344CB8AC3E}">
        <p14:creationId xmlns:p14="http://schemas.microsoft.com/office/powerpoint/2010/main" val="3160544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48920-6B26-A251-FAAD-F7F47FD469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829B1-A7B2-623E-F12C-322352613915}"/>
              </a:ext>
            </a:extLst>
          </p:cNvPr>
          <p:cNvSpPr>
            <a:spLocks noGrp="1"/>
          </p:cNvSpPr>
          <p:nvPr>
            <p:ph type="sldNum" sz="quarter" idx="4"/>
          </p:nvPr>
        </p:nvSpPr>
        <p:spPr/>
        <p:txBody>
          <a:bodyPr/>
          <a:lstStyle/>
          <a:p>
            <a:fld id="{9C527BFA-2C0E-4CEC-B6A5-913A56FEF4B4}" type="slidenum">
              <a:rPr lang="fr-CA" smtClean="0"/>
              <a:pPr/>
              <a:t>42</a:t>
            </a:fld>
            <a:endParaRPr lang="fr-CA" dirty="0"/>
          </a:p>
        </p:txBody>
      </p:sp>
      <p:sp>
        <p:nvSpPr>
          <p:cNvPr id="8" name="Text Placeholder 7">
            <a:extLst>
              <a:ext uri="{FF2B5EF4-FFF2-40B4-BE49-F238E27FC236}">
                <a16:creationId xmlns:a16="http://schemas.microsoft.com/office/drawing/2014/main" id="{78FF1F4C-1409-9C50-BAA3-8DBEFEA46A47}"/>
              </a:ext>
            </a:extLst>
          </p:cNvPr>
          <p:cNvSpPr>
            <a:spLocks noGrp="1"/>
          </p:cNvSpPr>
          <p:nvPr>
            <p:ph type="body" sz="quarter" idx="32"/>
          </p:nvPr>
        </p:nvSpPr>
        <p:spPr>
          <a:xfrm>
            <a:off x="911825" y="1873821"/>
            <a:ext cx="6858388" cy="3405281"/>
          </a:xfrm>
        </p:spPr>
        <p:txBody>
          <a:bodyPr numCol="1"/>
          <a:lstStyle/>
          <a:p>
            <a:pPr>
              <a:lnSpc>
                <a:spcPct val="100000"/>
              </a:lnSpc>
            </a:pPr>
            <a:r>
              <a:rPr lang="en-GB" sz="1400" b="1" dirty="0"/>
              <a:t>Introduce changemakers from the slides</a:t>
            </a:r>
          </a:p>
          <a:p>
            <a:pPr>
              <a:lnSpc>
                <a:spcPct val="100000"/>
              </a:lnSpc>
            </a:pPr>
            <a:r>
              <a:rPr lang="en-GB" sz="1400" dirty="0"/>
              <a:t>Joy </a:t>
            </a:r>
            <a:r>
              <a:rPr lang="en-GB" sz="1400" dirty="0" err="1"/>
              <a:t>Buolamwini</a:t>
            </a:r>
            <a:r>
              <a:rPr lang="en-GB" sz="1400" dirty="0"/>
              <a:t>- facial recognition bias</a:t>
            </a:r>
          </a:p>
          <a:p>
            <a:pPr>
              <a:lnSpc>
                <a:spcPct val="100000"/>
              </a:lnSpc>
            </a:pPr>
            <a:r>
              <a:rPr lang="en-GB" sz="1400" dirty="0"/>
              <a:t>Abeba Birhane- ethical research</a:t>
            </a:r>
          </a:p>
          <a:p>
            <a:pPr>
              <a:lnSpc>
                <a:spcPct val="100000"/>
              </a:lnSpc>
            </a:pPr>
            <a:r>
              <a:rPr lang="en-GB" sz="1400" dirty="0"/>
              <a:t>Fei-Fei Li- education and healthcare innovation</a:t>
            </a:r>
          </a:p>
          <a:p>
            <a:pPr>
              <a:lnSpc>
                <a:spcPct val="100000"/>
              </a:lnSpc>
            </a:pPr>
            <a:r>
              <a:rPr lang="en-GB" sz="1400" dirty="0"/>
              <a:t>Sara Menker- food security and climate</a:t>
            </a:r>
          </a:p>
          <a:p>
            <a:pPr>
              <a:lnSpc>
                <a:spcPct val="100000"/>
              </a:lnSpc>
            </a:pPr>
            <a:endParaRPr lang="en-GB" sz="1400" dirty="0"/>
          </a:p>
          <a:p>
            <a:pPr>
              <a:lnSpc>
                <a:spcPct val="100000"/>
              </a:lnSpc>
            </a:pPr>
            <a:r>
              <a:rPr lang="en-GB" sz="1400" b="1" dirty="0"/>
              <a:t>Ask </a:t>
            </a:r>
          </a:p>
          <a:p>
            <a:pPr>
              <a:lnSpc>
                <a:spcPct val="100000"/>
              </a:lnSpc>
            </a:pPr>
            <a:r>
              <a:rPr lang="en-GB" sz="1400" dirty="0"/>
              <a:t>Which of these stories inspired you most?”</a:t>
            </a:r>
          </a:p>
          <a:p>
            <a:pPr>
              <a:lnSpc>
                <a:spcPct val="100000"/>
              </a:lnSpc>
            </a:pPr>
            <a:r>
              <a:rPr lang="en-GB" sz="1400" dirty="0"/>
              <a:t>“What problem would you want to tackle if you could?”</a:t>
            </a:r>
            <a:endParaRPr lang="en-US" sz="1400" i="1" dirty="0"/>
          </a:p>
        </p:txBody>
      </p:sp>
      <p:sp>
        <p:nvSpPr>
          <p:cNvPr id="10" name="Text Placeholder 9">
            <a:extLst>
              <a:ext uri="{FF2B5EF4-FFF2-40B4-BE49-F238E27FC236}">
                <a16:creationId xmlns:a16="http://schemas.microsoft.com/office/drawing/2014/main" id="{FA066824-77F5-2A54-4DB7-E47AE29090DA}"/>
              </a:ext>
            </a:extLst>
          </p:cNvPr>
          <p:cNvSpPr>
            <a:spLocks noGrp="1"/>
          </p:cNvSpPr>
          <p:nvPr>
            <p:ph type="body" sz="quarter" idx="38"/>
          </p:nvPr>
        </p:nvSpPr>
        <p:spPr>
          <a:xfrm>
            <a:off x="1346268" y="587996"/>
            <a:ext cx="5266746" cy="604874"/>
          </a:xfrm>
        </p:spPr>
        <p:txBody>
          <a:bodyPr/>
          <a:lstStyle/>
          <a:p>
            <a:r>
              <a:rPr lang="en-GB" sz="1800" b="1" dirty="0"/>
              <a:t>6. Women Using AI for Good (10 min)</a:t>
            </a:r>
          </a:p>
        </p:txBody>
      </p:sp>
      <p:pic>
        <p:nvPicPr>
          <p:cNvPr id="13" name="Picture Placeholder 12">
            <a:extLst>
              <a:ext uri="{FF2B5EF4-FFF2-40B4-BE49-F238E27FC236}">
                <a16:creationId xmlns:a16="http://schemas.microsoft.com/office/drawing/2014/main" id="{0D1E189D-1792-FBD5-DE1A-B56B13ADFA6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0" y="5251482"/>
            <a:ext cx="7457282" cy="4263564"/>
          </a:xfrm>
        </p:spPr>
      </p:pic>
      <p:cxnSp>
        <p:nvCxnSpPr>
          <p:cNvPr id="14" name="Straight Connector 13">
            <a:extLst>
              <a:ext uri="{FF2B5EF4-FFF2-40B4-BE49-F238E27FC236}">
                <a16:creationId xmlns:a16="http://schemas.microsoft.com/office/drawing/2014/main" id="{B6A90E6E-A6B6-D5E7-9B80-189F916CD45A}"/>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EE0C765-51E5-4F23-0E50-57B20207E3EC}"/>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C732B6A9-998E-F821-D746-7110CDA3BB26}"/>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FFDF87DA-5082-7E93-2B9E-22CC4130C18B}"/>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A04D2F68-AEBC-8C2F-B3F8-C53EEE97334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A2344655-7786-59B1-EBCB-B8C327015C17}"/>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CC8E7D4B-EC03-797D-0939-4BFC28725CE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36706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C4C95-E75B-378B-3223-7736EFDA3D6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48AE6D-1E23-52CA-C009-986E63131345}"/>
              </a:ext>
            </a:extLst>
          </p:cNvPr>
          <p:cNvSpPr>
            <a:spLocks noGrp="1"/>
          </p:cNvSpPr>
          <p:nvPr>
            <p:ph type="sldNum" sz="quarter" idx="4"/>
          </p:nvPr>
        </p:nvSpPr>
        <p:spPr/>
        <p:txBody>
          <a:bodyPr/>
          <a:lstStyle/>
          <a:p>
            <a:fld id="{9C527BFA-2C0E-4CEC-B6A5-913A56FEF4B4}" type="slidenum">
              <a:rPr lang="fr-CA" smtClean="0"/>
              <a:pPr/>
              <a:t>43</a:t>
            </a:fld>
            <a:endParaRPr lang="fr-CA" dirty="0"/>
          </a:p>
        </p:txBody>
      </p:sp>
      <p:sp>
        <p:nvSpPr>
          <p:cNvPr id="8" name="Text Placeholder 7">
            <a:extLst>
              <a:ext uri="{FF2B5EF4-FFF2-40B4-BE49-F238E27FC236}">
                <a16:creationId xmlns:a16="http://schemas.microsoft.com/office/drawing/2014/main" id="{2DCB5E81-1F38-AE3C-6AA3-935C1B7F3C57}"/>
              </a:ext>
            </a:extLst>
          </p:cNvPr>
          <p:cNvSpPr>
            <a:spLocks noGrp="1"/>
          </p:cNvSpPr>
          <p:nvPr>
            <p:ph type="body" sz="quarter" idx="32"/>
          </p:nvPr>
        </p:nvSpPr>
        <p:spPr>
          <a:xfrm>
            <a:off x="539141" y="1836582"/>
            <a:ext cx="6253981" cy="3405281"/>
          </a:xfrm>
        </p:spPr>
        <p:txBody>
          <a:bodyPr numCol="1"/>
          <a:lstStyle/>
          <a:p>
            <a:pPr>
              <a:lnSpc>
                <a:spcPct val="100000"/>
              </a:lnSpc>
            </a:pPr>
            <a:r>
              <a:rPr lang="en-GB" sz="1400" b="1" dirty="0"/>
              <a:t>Introduce changemakers from the slides</a:t>
            </a:r>
          </a:p>
          <a:p>
            <a:pPr>
              <a:lnSpc>
                <a:spcPct val="100000"/>
              </a:lnSpc>
            </a:pPr>
            <a:r>
              <a:rPr lang="en-GB" sz="1400" dirty="0"/>
              <a:t>Joy </a:t>
            </a:r>
            <a:r>
              <a:rPr lang="en-GB" sz="1400" dirty="0" err="1"/>
              <a:t>Buolamwini</a:t>
            </a:r>
            <a:r>
              <a:rPr lang="en-GB" sz="1400" dirty="0"/>
              <a:t>- facial recognition bias</a:t>
            </a:r>
          </a:p>
          <a:p>
            <a:pPr>
              <a:lnSpc>
                <a:spcPct val="100000"/>
              </a:lnSpc>
            </a:pPr>
            <a:r>
              <a:rPr lang="en-GB" sz="1400" dirty="0"/>
              <a:t>Abeba Birhane- ethical research</a:t>
            </a:r>
          </a:p>
          <a:p>
            <a:pPr>
              <a:lnSpc>
                <a:spcPct val="100000"/>
              </a:lnSpc>
            </a:pPr>
            <a:r>
              <a:rPr lang="en-GB" sz="1400" dirty="0"/>
              <a:t>Fei-Fei Li- education and healthcare innovation</a:t>
            </a:r>
          </a:p>
          <a:p>
            <a:pPr>
              <a:lnSpc>
                <a:spcPct val="100000"/>
              </a:lnSpc>
            </a:pPr>
            <a:r>
              <a:rPr lang="en-GB" sz="1400" dirty="0"/>
              <a:t>Sara Menker- food security and climate</a:t>
            </a:r>
          </a:p>
          <a:p>
            <a:pPr>
              <a:lnSpc>
                <a:spcPct val="100000"/>
              </a:lnSpc>
            </a:pPr>
            <a:endParaRPr lang="en-GB" sz="1400" dirty="0"/>
          </a:p>
          <a:p>
            <a:pPr>
              <a:lnSpc>
                <a:spcPct val="100000"/>
              </a:lnSpc>
            </a:pPr>
            <a:r>
              <a:rPr lang="en-GB" sz="1400" b="1" dirty="0"/>
              <a:t>Ask </a:t>
            </a:r>
          </a:p>
          <a:p>
            <a:pPr>
              <a:lnSpc>
                <a:spcPct val="100000"/>
              </a:lnSpc>
            </a:pPr>
            <a:r>
              <a:rPr lang="en-GB" sz="1400" dirty="0"/>
              <a:t>Which of these stories inspired you most?”</a:t>
            </a:r>
          </a:p>
          <a:p>
            <a:pPr>
              <a:lnSpc>
                <a:spcPct val="100000"/>
              </a:lnSpc>
            </a:pPr>
            <a:r>
              <a:rPr lang="en-GB" sz="1400" dirty="0"/>
              <a:t>“What problem would you want to tackle if you could?”</a:t>
            </a:r>
            <a:endParaRPr lang="en-US" sz="1400" i="1" dirty="0"/>
          </a:p>
        </p:txBody>
      </p:sp>
      <p:sp>
        <p:nvSpPr>
          <p:cNvPr id="10" name="Text Placeholder 9">
            <a:extLst>
              <a:ext uri="{FF2B5EF4-FFF2-40B4-BE49-F238E27FC236}">
                <a16:creationId xmlns:a16="http://schemas.microsoft.com/office/drawing/2014/main" id="{23D14071-4535-3616-9394-EE094D1EAA7B}"/>
              </a:ext>
            </a:extLst>
          </p:cNvPr>
          <p:cNvSpPr>
            <a:spLocks noGrp="1"/>
          </p:cNvSpPr>
          <p:nvPr>
            <p:ph type="body" sz="quarter" idx="38"/>
          </p:nvPr>
        </p:nvSpPr>
        <p:spPr>
          <a:xfrm>
            <a:off x="1346268" y="587996"/>
            <a:ext cx="5266746" cy="604874"/>
          </a:xfrm>
        </p:spPr>
        <p:txBody>
          <a:bodyPr/>
          <a:lstStyle/>
          <a:p>
            <a:r>
              <a:rPr lang="en-GB" sz="1800" b="1" dirty="0"/>
              <a:t>Option 1 Changemaker Poster (20 min)</a:t>
            </a:r>
          </a:p>
          <a:p>
            <a:endParaRPr lang="en-GB" b="1" dirty="0"/>
          </a:p>
        </p:txBody>
      </p:sp>
      <p:cxnSp>
        <p:nvCxnSpPr>
          <p:cNvPr id="14" name="Straight Connector 13">
            <a:extLst>
              <a:ext uri="{FF2B5EF4-FFF2-40B4-BE49-F238E27FC236}">
                <a16:creationId xmlns:a16="http://schemas.microsoft.com/office/drawing/2014/main" id="{AD4E7EFE-0653-DC2C-6EE3-4D7C0F3C6AA4}"/>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E1D946D-7642-1C7F-D185-822ED246DA1B}"/>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0E915C5B-369A-1939-5CE4-3035A3ED93D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5127AB7A-934C-7EE8-CE9E-C262BD9254F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878E2AFD-0F29-62A0-B6AA-36F164FD2ED8}"/>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6633E28-A8B4-3150-0338-2435CA88952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E4617110-DD73-5911-9FB0-5D564FEA08B2}"/>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49533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A2C2-966B-19C2-3892-5C37B51A1098}"/>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007C9D74-BBB2-0D5A-64E7-B5E4CD24E24A}"/>
              </a:ext>
            </a:extLst>
          </p:cNvPr>
          <p:cNvSpPr>
            <a:spLocks noGrp="1"/>
          </p:cNvSpPr>
          <p:nvPr>
            <p:ph type="body" sz="quarter" idx="14"/>
          </p:nvPr>
        </p:nvSpPr>
        <p:spPr/>
        <p:txBody>
          <a:bodyPr/>
          <a:lstStyle/>
          <a:p>
            <a:r>
              <a:rPr lang="en-US" dirty="0"/>
              <a:t>04</a:t>
            </a:r>
          </a:p>
        </p:txBody>
      </p:sp>
      <p:sp>
        <p:nvSpPr>
          <p:cNvPr id="29" name="Text Placeholder 28">
            <a:extLst>
              <a:ext uri="{FF2B5EF4-FFF2-40B4-BE49-F238E27FC236}">
                <a16:creationId xmlns:a16="http://schemas.microsoft.com/office/drawing/2014/main" id="{BA5CBEFF-51A7-391D-D09A-088CBAD5BEF9}"/>
              </a:ext>
            </a:extLst>
          </p:cNvPr>
          <p:cNvSpPr>
            <a:spLocks noGrp="1"/>
          </p:cNvSpPr>
          <p:nvPr>
            <p:ph type="body" sz="quarter" idx="15"/>
          </p:nvPr>
        </p:nvSpPr>
        <p:spPr>
          <a:xfrm>
            <a:off x="2198723" y="2471673"/>
            <a:ext cx="3510287" cy="2002900"/>
          </a:xfrm>
        </p:spPr>
        <p:txBody>
          <a:bodyPr/>
          <a:lstStyle/>
          <a:p>
            <a:r>
              <a:rPr lang="en-US" b="1" dirty="0"/>
              <a:t>Session 5 </a:t>
            </a:r>
          </a:p>
          <a:p>
            <a:r>
              <a:rPr lang="en-GB" dirty="0"/>
              <a:t>AI for social good</a:t>
            </a:r>
            <a:endParaRPr lang="en-US" dirty="0"/>
          </a:p>
        </p:txBody>
      </p:sp>
      <p:sp>
        <p:nvSpPr>
          <p:cNvPr id="16" name="Slide Number Placeholder 15">
            <a:extLst>
              <a:ext uri="{FF2B5EF4-FFF2-40B4-BE49-F238E27FC236}">
                <a16:creationId xmlns:a16="http://schemas.microsoft.com/office/drawing/2014/main" id="{4B9669DB-39DD-CB51-D10F-D6BE52C86498}"/>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44</a:t>
            </a:fld>
            <a:endParaRPr lang="fr-CA" dirty="0"/>
          </a:p>
        </p:txBody>
      </p:sp>
      <p:pic>
        <p:nvPicPr>
          <p:cNvPr id="5" name="Picture Placeholder 4">
            <a:extLst>
              <a:ext uri="{FF2B5EF4-FFF2-40B4-BE49-F238E27FC236}">
                <a16:creationId xmlns:a16="http://schemas.microsoft.com/office/drawing/2014/main" id="{205F86D8-8805-55F0-840A-48CA923E618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24" r="6824"/>
          <a:stretch/>
        </p:blipFill>
        <p:spPr/>
      </p:pic>
      <p:pic>
        <p:nvPicPr>
          <p:cNvPr id="6" name="Picture 5">
            <a:extLst>
              <a:ext uri="{FF2B5EF4-FFF2-40B4-BE49-F238E27FC236}">
                <a16:creationId xmlns:a16="http://schemas.microsoft.com/office/drawing/2014/main" id="{91657CE6-EDDC-4C45-DD1F-C3EBAC1E09FC}"/>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107073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79C9-349C-7F2C-BBD3-BBA5102DF864}"/>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C2D3F53D-085F-BB11-026B-81C44F53ED06}"/>
              </a:ext>
            </a:extLst>
          </p:cNvPr>
          <p:cNvSpPr>
            <a:spLocks noGrp="1"/>
          </p:cNvSpPr>
          <p:nvPr>
            <p:ph type="body" sz="quarter" idx="32"/>
          </p:nvPr>
        </p:nvSpPr>
        <p:spPr>
          <a:xfrm>
            <a:off x="548971" y="6854990"/>
            <a:ext cx="6541269" cy="4003099"/>
          </a:xfrm>
        </p:spPr>
        <p:txBody>
          <a:bodyPr numCol="1"/>
          <a:lstStyle/>
          <a:p>
            <a:pPr>
              <a:lnSpc>
                <a:spcPct val="100000"/>
              </a:lnSpc>
            </a:pPr>
            <a:r>
              <a:rPr lang="en-GB" sz="1400" b="1" i="1" dirty="0"/>
              <a:t>By the end of this module, participants will</a:t>
            </a:r>
          </a:p>
          <a:p>
            <a:pPr>
              <a:lnSpc>
                <a:spcPct val="100000"/>
              </a:lnSpc>
            </a:pPr>
            <a:endParaRPr lang="en-GB" sz="1400" i="1" dirty="0"/>
          </a:p>
          <a:p>
            <a:pPr marL="342900" indent="-342900">
              <a:lnSpc>
                <a:spcPct val="100000"/>
              </a:lnSpc>
              <a:buFont typeface="Arial" panose="020B0604020202020204" pitchFamily="34" charset="0"/>
              <a:buChar char="•"/>
            </a:pPr>
            <a:r>
              <a:rPr lang="en-GB" sz="1400" dirty="0"/>
              <a:t>Recognise that AI can be used to solve real-world problems, not just cause them</a:t>
            </a:r>
          </a:p>
          <a:p>
            <a:pPr marL="342900" indent="-342900">
              <a:lnSpc>
                <a:spcPct val="100000"/>
              </a:lnSpc>
              <a:buFont typeface="Arial" panose="020B0604020202020204" pitchFamily="34" charset="0"/>
              <a:buChar char="•"/>
            </a:pPr>
            <a:r>
              <a:rPr lang="en-GB" sz="1400" dirty="0"/>
              <a:t>Explore how AI is already helping in sustainability, health, and inclusion</a:t>
            </a:r>
          </a:p>
          <a:p>
            <a:pPr marL="342900" indent="-342900">
              <a:lnSpc>
                <a:spcPct val="100000"/>
              </a:lnSpc>
              <a:buFont typeface="Arial" panose="020B0604020202020204" pitchFamily="34" charset="0"/>
              <a:buChar char="•"/>
            </a:pPr>
            <a:r>
              <a:rPr lang="en-GB" sz="1400" dirty="0"/>
              <a:t>Learn about female role models using AI for good</a:t>
            </a:r>
          </a:p>
          <a:p>
            <a:pPr marL="342900" indent="-342900">
              <a:lnSpc>
                <a:spcPct val="100000"/>
              </a:lnSpc>
              <a:buFont typeface="Arial" panose="020B0604020202020204" pitchFamily="34" charset="0"/>
              <a:buChar char="•"/>
            </a:pPr>
            <a:r>
              <a:rPr lang="en-GB" sz="1400" dirty="0"/>
              <a:t>Build confidence by imagining and pitching their own AI-for-good solution</a:t>
            </a:r>
          </a:p>
          <a:p>
            <a:pPr marL="342900" indent="-342900">
              <a:lnSpc>
                <a:spcPct val="100000"/>
              </a:lnSpc>
              <a:buFont typeface="Arial" panose="020B0604020202020204" pitchFamily="34" charset="0"/>
              <a:buChar char="•"/>
            </a:pPr>
            <a:r>
              <a:rPr lang="en-GB" sz="1400" dirty="0"/>
              <a:t>Understand how inclusive design and ethical awareness influence the outcomes of AI projects</a:t>
            </a:r>
            <a:endParaRPr lang="en-US" sz="1400" dirty="0"/>
          </a:p>
        </p:txBody>
      </p:sp>
      <p:sp>
        <p:nvSpPr>
          <p:cNvPr id="28" name="Text Placeholder 27">
            <a:extLst>
              <a:ext uri="{FF2B5EF4-FFF2-40B4-BE49-F238E27FC236}">
                <a16:creationId xmlns:a16="http://schemas.microsoft.com/office/drawing/2014/main" id="{A4B03502-C140-F125-0BA0-71EC10DA9E3D}"/>
              </a:ext>
            </a:extLst>
          </p:cNvPr>
          <p:cNvSpPr>
            <a:spLocks noGrp="1"/>
          </p:cNvSpPr>
          <p:nvPr>
            <p:ph type="body" sz="quarter" idx="18"/>
          </p:nvPr>
        </p:nvSpPr>
        <p:spPr/>
        <p:txBody>
          <a:bodyPr/>
          <a:lstStyle/>
          <a:p>
            <a:r>
              <a:rPr lang="en-US" dirty="0"/>
              <a:t>Title</a:t>
            </a:r>
          </a:p>
        </p:txBody>
      </p:sp>
      <p:sp>
        <p:nvSpPr>
          <p:cNvPr id="29" name="Text Placeholder 28">
            <a:extLst>
              <a:ext uri="{FF2B5EF4-FFF2-40B4-BE49-F238E27FC236}">
                <a16:creationId xmlns:a16="http://schemas.microsoft.com/office/drawing/2014/main" id="{B17CE4BB-6984-FC17-B025-92102CAE8941}"/>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B81EC50-BE03-8DF2-9FF2-0DB3536B85B5}"/>
              </a:ext>
            </a:extLst>
          </p:cNvPr>
          <p:cNvSpPr>
            <a:spLocks noGrp="1"/>
          </p:cNvSpPr>
          <p:nvPr>
            <p:ph type="sldNum" sz="quarter" idx="4"/>
          </p:nvPr>
        </p:nvSpPr>
        <p:spPr/>
        <p:txBody>
          <a:bodyPr/>
          <a:lstStyle/>
          <a:p>
            <a:fld id="{9C527BFA-2C0E-4CEC-B6A5-913A56FEF4B4}" type="slidenum">
              <a:rPr lang="fr-CA" smtClean="0"/>
              <a:pPr/>
              <a:t>45</a:t>
            </a:fld>
            <a:endParaRPr lang="fr-CA" dirty="0"/>
          </a:p>
        </p:txBody>
      </p:sp>
      <p:sp>
        <p:nvSpPr>
          <p:cNvPr id="2" name="Text Placeholder 1">
            <a:extLst>
              <a:ext uri="{FF2B5EF4-FFF2-40B4-BE49-F238E27FC236}">
                <a16:creationId xmlns:a16="http://schemas.microsoft.com/office/drawing/2014/main" id="{15A3F6A7-0E30-8895-424E-93C8237E4E13}"/>
              </a:ext>
            </a:extLst>
          </p:cNvPr>
          <p:cNvSpPr>
            <a:spLocks noGrp="1"/>
          </p:cNvSpPr>
          <p:nvPr>
            <p:ph type="body" sz="quarter" idx="35"/>
          </p:nvPr>
        </p:nvSpPr>
        <p:spPr/>
        <p:txBody>
          <a:bodyPr/>
          <a:lstStyle/>
          <a:p>
            <a:r>
              <a:rPr lang="en-US" sz="1800" dirty="0"/>
              <a:t>Session 5</a:t>
            </a:r>
          </a:p>
        </p:txBody>
      </p:sp>
      <p:sp>
        <p:nvSpPr>
          <p:cNvPr id="3" name="Text Placeholder 2">
            <a:extLst>
              <a:ext uri="{FF2B5EF4-FFF2-40B4-BE49-F238E27FC236}">
                <a16:creationId xmlns:a16="http://schemas.microsoft.com/office/drawing/2014/main" id="{EF971BBE-A1DE-3BBF-7652-F8CB19829AAA}"/>
              </a:ext>
            </a:extLst>
          </p:cNvPr>
          <p:cNvSpPr>
            <a:spLocks noGrp="1"/>
          </p:cNvSpPr>
          <p:nvPr>
            <p:ph type="body" sz="quarter" idx="36"/>
          </p:nvPr>
        </p:nvSpPr>
        <p:spPr>
          <a:xfrm>
            <a:off x="509263" y="3897751"/>
            <a:ext cx="3495458" cy="695374"/>
          </a:xfrm>
        </p:spPr>
        <p:txBody>
          <a:bodyPr/>
          <a:lstStyle/>
          <a:p>
            <a:r>
              <a:rPr lang="en-US" sz="2000" dirty="0"/>
              <a:t>Learning objectives</a:t>
            </a:r>
          </a:p>
        </p:txBody>
      </p:sp>
      <p:sp>
        <p:nvSpPr>
          <p:cNvPr id="35" name="Graphic 43">
            <a:extLst>
              <a:ext uri="{FF2B5EF4-FFF2-40B4-BE49-F238E27FC236}">
                <a16:creationId xmlns:a16="http://schemas.microsoft.com/office/drawing/2014/main" id="{A3F3A8E4-DC94-83DA-ACC1-295ED0B733AA}"/>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9" name="Picture Placeholder 8">
            <a:extLst>
              <a:ext uri="{FF2B5EF4-FFF2-40B4-BE49-F238E27FC236}">
                <a16:creationId xmlns:a16="http://schemas.microsoft.com/office/drawing/2014/main" id="{B6AE53B0-4347-022B-285C-F46A453EC368}"/>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30877" b="30877"/>
          <a:stretch/>
        </p:blipFill>
        <p:spPr/>
      </p:pic>
      <p:sp>
        <p:nvSpPr>
          <p:cNvPr id="10" name="Graphic 43">
            <a:extLst>
              <a:ext uri="{FF2B5EF4-FFF2-40B4-BE49-F238E27FC236}">
                <a16:creationId xmlns:a16="http://schemas.microsoft.com/office/drawing/2014/main" id="{52E3146C-27D5-8107-806F-799A044DD275}"/>
              </a:ext>
            </a:extLst>
          </p:cNvPr>
          <p:cNvSpPr/>
          <p:nvPr/>
        </p:nvSpPr>
        <p:spPr>
          <a:xfrm>
            <a:off x="4280116" y="620934"/>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551638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4BCBC-2630-D503-1172-2E39CA2408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B6E447-3978-1702-DFA3-57E1ABED46E7}"/>
              </a:ext>
            </a:extLst>
          </p:cNvPr>
          <p:cNvSpPr>
            <a:spLocks noGrp="1"/>
          </p:cNvSpPr>
          <p:nvPr>
            <p:ph type="sldNum" sz="quarter" idx="4"/>
          </p:nvPr>
        </p:nvSpPr>
        <p:spPr/>
        <p:txBody>
          <a:bodyPr/>
          <a:lstStyle/>
          <a:p>
            <a:fld id="{9C527BFA-2C0E-4CEC-B6A5-913A56FEF4B4}" type="slidenum">
              <a:rPr lang="fr-CA" smtClean="0"/>
              <a:pPr/>
              <a:t>46</a:t>
            </a:fld>
            <a:endParaRPr lang="fr-CA" dirty="0"/>
          </a:p>
        </p:txBody>
      </p:sp>
      <p:sp>
        <p:nvSpPr>
          <p:cNvPr id="7" name="Text Placeholder 6">
            <a:extLst>
              <a:ext uri="{FF2B5EF4-FFF2-40B4-BE49-F238E27FC236}">
                <a16:creationId xmlns:a16="http://schemas.microsoft.com/office/drawing/2014/main" id="{B0FCD82C-0C85-D8E9-53BE-8896D7CE146B}"/>
              </a:ext>
            </a:extLst>
          </p:cNvPr>
          <p:cNvSpPr>
            <a:spLocks noGrp="1"/>
          </p:cNvSpPr>
          <p:nvPr>
            <p:ph type="body" sz="quarter" idx="32"/>
          </p:nvPr>
        </p:nvSpPr>
        <p:spPr>
          <a:xfrm>
            <a:off x="599826" y="1533222"/>
            <a:ext cx="6541269" cy="3813547"/>
          </a:xfrm>
        </p:spPr>
        <p:txBody>
          <a:bodyPr numCol="1"/>
          <a:lstStyle/>
          <a:p>
            <a:pPr marL="342900" indent="-342900">
              <a:lnSpc>
                <a:spcPct val="100000"/>
              </a:lnSpc>
              <a:buFont typeface="Arial" panose="020B0604020202020204" pitchFamily="34" charset="0"/>
              <a:buChar char="•"/>
            </a:pPr>
            <a:r>
              <a:rPr lang="en-GB" sz="1400" dirty="0"/>
              <a:t>Internet connection (or preloaded videos/interviews)</a:t>
            </a:r>
          </a:p>
          <a:p>
            <a:pPr marL="342900" indent="-342900">
              <a:lnSpc>
                <a:spcPct val="100000"/>
              </a:lnSpc>
              <a:buFont typeface="Arial" panose="020B0604020202020204" pitchFamily="34" charset="0"/>
              <a:buChar char="•"/>
            </a:pPr>
            <a:r>
              <a:rPr lang="en-GB" sz="1400" dirty="0"/>
              <a:t>Projector/laptop for slide/video use</a:t>
            </a:r>
          </a:p>
          <a:p>
            <a:pPr marL="342900" indent="-342900">
              <a:lnSpc>
                <a:spcPct val="100000"/>
              </a:lnSpc>
              <a:buFont typeface="Arial" panose="020B0604020202020204" pitchFamily="34" charset="0"/>
              <a:buChar char="•"/>
            </a:pPr>
            <a:r>
              <a:rPr lang="en-GB" sz="1400" dirty="0"/>
              <a:t>Flipchart or whiteboard</a:t>
            </a:r>
          </a:p>
          <a:p>
            <a:pPr marL="342900" indent="-342900">
              <a:lnSpc>
                <a:spcPct val="100000"/>
              </a:lnSpc>
              <a:buFont typeface="Arial" panose="020B0604020202020204" pitchFamily="34" charset="0"/>
              <a:buChar char="•"/>
            </a:pPr>
            <a:r>
              <a:rPr lang="en-GB" sz="1400" dirty="0"/>
              <a:t>Markers, </a:t>
            </a:r>
            <a:r>
              <a:rPr lang="en-GB" sz="1400" dirty="0" err="1"/>
              <a:t>post-its</a:t>
            </a:r>
            <a:r>
              <a:rPr lang="en-GB" sz="1400" dirty="0"/>
              <a:t>, pens</a:t>
            </a:r>
          </a:p>
          <a:p>
            <a:pPr marL="342900" indent="-342900">
              <a:lnSpc>
                <a:spcPct val="100000"/>
              </a:lnSpc>
              <a:buFont typeface="Arial" panose="020B0604020202020204" pitchFamily="34" charset="0"/>
              <a:buChar char="•"/>
            </a:pPr>
            <a:r>
              <a:rPr lang="en-GB" sz="1400" dirty="0"/>
              <a:t>Access to ChatGPT (optional) or printed prompt examples</a:t>
            </a:r>
          </a:p>
          <a:p>
            <a:pPr marL="342900" indent="-342900">
              <a:lnSpc>
                <a:spcPct val="100000"/>
              </a:lnSpc>
              <a:buFont typeface="Arial" panose="020B0604020202020204" pitchFamily="34" charset="0"/>
              <a:buChar char="•"/>
            </a:pPr>
            <a:r>
              <a:rPr lang="en-GB" sz="1400" dirty="0"/>
              <a:t>Printable templates for “AI Changemaker Poster” and “Pitch Canvas” (optional but recommended)</a:t>
            </a:r>
            <a:endParaRPr lang="en-US" sz="1400" dirty="0"/>
          </a:p>
        </p:txBody>
      </p:sp>
      <p:sp>
        <p:nvSpPr>
          <p:cNvPr id="9" name="Text Placeholder 8">
            <a:extLst>
              <a:ext uri="{FF2B5EF4-FFF2-40B4-BE49-F238E27FC236}">
                <a16:creationId xmlns:a16="http://schemas.microsoft.com/office/drawing/2014/main" id="{A70C342F-3116-1DB7-82CB-4DCFCDA60AB3}"/>
              </a:ext>
            </a:extLst>
          </p:cNvPr>
          <p:cNvSpPr>
            <a:spLocks noGrp="1"/>
          </p:cNvSpPr>
          <p:nvPr>
            <p:ph type="body" sz="quarter" idx="38"/>
          </p:nvPr>
        </p:nvSpPr>
        <p:spPr>
          <a:xfrm>
            <a:off x="634478" y="525575"/>
            <a:ext cx="6506617" cy="381311"/>
          </a:xfrm>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9EDA780C-03F4-05CD-050F-0E8F6D87D711}"/>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93" r="18393"/>
          <a:stretch/>
        </p:blipFill>
        <p:spPr/>
      </p:pic>
      <p:sp>
        <p:nvSpPr>
          <p:cNvPr id="11" name="Text Placeholder 10">
            <a:extLst>
              <a:ext uri="{FF2B5EF4-FFF2-40B4-BE49-F238E27FC236}">
                <a16:creationId xmlns:a16="http://schemas.microsoft.com/office/drawing/2014/main" id="{15CE5BDC-A777-F899-920C-26A830B1FF81}"/>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20871FB7-8733-460E-6BDA-8F2E3524F558}"/>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90B8C5B-C6D1-941C-B1D7-5149E278242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87A20C63-F3B7-B047-F15B-81B430F44CA9}"/>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299999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0453-4DBC-D29B-4C25-FBCCD220D3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C9CCA7-DFE5-A174-1B83-4A0C523E0071}"/>
              </a:ext>
            </a:extLst>
          </p:cNvPr>
          <p:cNvSpPr>
            <a:spLocks noGrp="1"/>
          </p:cNvSpPr>
          <p:nvPr>
            <p:ph type="sldNum" sz="quarter" idx="4"/>
          </p:nvPr>
        </p:nvSpPr>
        <p:spPr/>
        <p:txBody>
          <a:bodyPr/>
          <a:lstStyle/>
          <a:p>
            <a:fld id="{9C527BFA-2C0E-4CEC-B6A5-913A56FEF4B4}" type="slidenum">
              <a:rPr lang="fr-CA" smtClean="0"/>
              <a:pPr/>
              <a:t>47</a:t>
            </a:fld>
            <a:endParaRPr lang="fr-CA" dirty="0"/>
          </a:p>
        </p:txBody>
      </p:sp>
      <p:sp>
        <p:nvSpPr>
          <p:cNvPr id="8" name="Text Placeholder 7">
            <a:extLst>
              <a:ext uri="{FF2B5EF4-FFF2-40B4-BE49-F238E27FC236}">
                <a16:creationId xmlns:a16="http://schemas.microsoft.com/office/drawing/2014/main" id="{75AD30D0-E211-AC88-EC3C-87EBA50DA623}"/>
              </a:ext>
            </a:extLst>
          </p:cNvPr>
          <p:cNvSpPr>
            <a:spLocks noGrp="1"/>
          </p:cNvSpPr>
          <p:nvPr>
            <p:ph type="body" sz="quarter" idx="33"/>
          </p:nvPr>
        </p:nvSpPr>
        <p:spPr>
          <a:xfrm>
            <a:off x="634478" y="1217671"/>
            <a:ext cx="7005929" cy="1378032"/>
          </a:xfrm>
        </p:spPr>
        <p:txBody>
          <a:bodyPr/>
          <a:lstStyle/>
          <a:p>
            <a:r>
              <a:rPr lang="en-GB" sz="1400" b="1" dirty="0"/>
              <a:t>Estimated Duration- </a:t>
            </a:r>
            <a:r>
              <a:rPr lang="en-GB" sz="1400" dirty="0"/>
              <a:t>90–100 minutes</a:t>
            </a:r>
          </a:p>
          <a:p>
            <a:r>
              <a:rPr lang="en-GB" sz="1400" b="1" dirty="0"/>
              <a:t>Delivery Style- </a:t>
            </a:r>
            <a:r>
              <a:rPr lang="en-GB" sz="1400" dirty="0"/>
              <a:t>Creative, reflective, and discussion-based</a:t>
            </a:r>
          </a:p>
          <a:p>
            <a:r>
              <a:rPr lang="en-GB" sz="1400" b="1" dirty="0"/>
              <a:t>Audience-</a:t>
            </a:r>
            <a:r>
              <a:rPr lang="en-GB" sz="1400" dirty="0"/>
              <a:t> Young women aged 15–29, especially those interested in making a positive impact)</a:t>
            </a:r>
            <a:endParaRPr lang="en-US" sz="1400" dirty="0"/>
          </a:p>
        </p:txBody>
      </p:sp>
      <p:sp>
        <p:nvSpPr>
          <p:cNvPr id="9" name="Text Placeholder 8">
            <a:extLst>
              <a:ext uri="{FF2B5EF4-FFF2-40B4-BE49-F238E27FC236}">
                <a16:creationId xmlns:a16="http://schemas.microsoft.com/office/drawing/2014/main" id="{089975DB-CC3E-A66E-7B81-2A18A63C1F1B}"/>
              </a:ext>
            </a:extLst>
          </p:cNvPr>
          <p:cNvSpPr>
            <a:spLocks noGrp="1"/>
          </p:cNvSpPr>
          <p:nvPr>
            <p:ph type="body" sz="quarter" idx="38"/>
          </p:nvPr>
        </p:nvSpPr>
        <p:spPr>
          <a:xfrm>
            <a:off x="634478" y="629430"/>
            <a:ext cx="6506617" cy="381311"/>
          </a:xfrm>
        </p:spPr>
        <p:txBody>
          <a:bodyPr/>
          <a:lstStyle/>
          <a:p>
            <a:r>
              <a:rPr lang="en-US" sz="1800" dirty="0"/>
              <a:t>Timing Guide (Adjustable)</a:t>
            </a:r>
          </a:p>
        </p:txBody>
      </p:sp>
      <p:cxnSp>
        <p:nvCxnSpPr>
          <p:cNvPr id="10" name="Straight Connector 9">
            <a:extLst>
              <a:ext uri="{FF2B5EF4-FFF2-40B4-BE49-F238E27FC236}">
                <a16:creationId xmlns:a16="http://schemas.microsoft.com/office/drawing/2014/main" id="{80621755-2629-A947-7485-82656B382DE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483A126-8EBC-B290-2C74-4301E68232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85006" y="7356247"/>
            <a:ext cx="2754190" cy="4348742"/>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aphicFrame>
        <p:nvGraphicFramePr>
          <p:cNvPr id="5" name="Table 4">
            <a:extLst>
              <a:ext uri="{FF2B5EF4-FFF2-40B4-BE49-F238E27FC236}">
                <a16:creationId xmlns:a16="http://schemas.microsoft.com/office/drawing/2014/main" id="{29201D3A-D19D-6786-F76A-AB9FAEAAF7BE}"/>
              </a:ext>
            </a:extLst>
          </p:cNvPr>
          <p:cNvGraphicFramePr>
            <a:graphicFrameLocks noGrp="1"/>
          </p:cNvGraphicFramePr>
          <p:nvPr>
            <p:extLst>
              <p:ext uri="{D42A27DB-BD31-4B8C-83A1-F6EECF244321}">
                <p14:modId xmlns:p14="http://schemas.microsoft.com/office/powerpoint/2010/main" val="2810189219"/>
              </p:ext>
            </p:extLst>
          </p:nvPr>
        </p:nvGraphicFramePr>
        <p:xfrm>
          <a:off x="656574" y="2277192"/>
          <a:ext cx="6541269" cy="5665056"/>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06054">
                <a:tc>
                  <a:txBody>
                    <a:bodyPr/>
                    <a:lstStyle/>
                    <a:p>
                      <a:r>
                        <a:rPr lang="en-GB" sz="1400" dirty="0"/>
                        <a:t>Activity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Time</a:t>
                      </a:r>
                    </a:p>
                  </a:txBody>
                  <a:tcPr>
                    <a:solidFill>
                      <a:srgbClr val="7030A0"/>
                    </a:solidFill>
                  </a:tcPr>
                </a:tc>
                <a:extLst>
                  <a:ext uri="{0D108BD9-81ED-4DB2-BD59-A6C34878D82A}">
                    <a16:rowId xmlns:a16="http://schemas.microsoft.com/office/drawing/2014/main" val="1499428012"/>
                  </a:ext>
                </a:extLst>
              </a:tr>
              <a:tr h="754184">
                <a:tc>
                  <a:txBody>
                    <a:bodyPr/>
                    <a:lstStyle/>
                    <a:p>
                      <a:r>
                        <a:rPr lang="en-GB" sz="1400" dirty="0"/>
                        <a:t>Opening Reflection</a:t>
                      </a:r>
                    </a:p>
                  </a:txBody>
                  <a:tcPr>
                    <a:solidFill>
                      <a:srgbClr val="CBACDE"/>
                    </a:solidFill>
                  </a:tcPr>
                </a:tc>
                <a:tc>
                  <a:txBody>
                    <a:bodyPr/>
                    <a:lstStyle/>
                    <a:p>
                      <a:r>
                        <a:rPr lang="en-GB" sz="1400" dirty="0"/>
                        <a:t>Discuss AI’s reputation and shift toward positive applications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28638">
                <a:tc>
                  <a:txBody>
                    <a:bodyPr/>
                    <a:lstStyle/>
                    <a:p>
                      <a:r>
                        <a:rPr lang="en-GB" sz="1400" dirty="0"/>
                        <a:t>AI for Sustainability</a:t>
                      </a:r>
                    </a:p>
                  </a:txBody>
                  <a:tcPr>
                    <a:solidFill>
                      <a:srgbClr val="EFDFF5"/>
                    </a:solidFill>
                  </a:tcPr>
                </a:tc>
                <a:tc>
                  <a:txBody>
                    <a:bodyPr/>
                    <a:lstStyle/>
                    <a:p>
                      <a:r>
                        <a:rPr lang="en-GB" sz="1400" dirty="0"/>
                        <a:t>Explore climate, conservation, waste projects + brainstorm</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754184">
                <a:tc>
                  <a:txBody>
                    <a:bodyPr/>
                    <a:lstStyle/>
                    <a:p>
                      <a:r>
                        <a:rPr lang="en-GB" sz="1400" dirty="0"/>
                        <a:t>AI in Healthcare</a:t>
                      </a:r>
                    </a:p>
                  </a:txBody>
                  <a:tcPr>
                    <a:solidFill>
                      <a:srgbClr val="CBACDE"/>
                    </a:solidFill>
                  </a:tcPr>
                </a:tc>
                <a:tc>
                  <a:txBody>
                    <a:bodyPr/>
                    <a:lstStyle/>
                    <a:p>
                      <a:r>
                        <a:rPr lang="en-GB" sz="1400" dirty="0"/>
                        <a:t>Review AI in prevention, early detection, treatment, and mental health</a:t>
                      </a:r>
                    </a:p>
                  </a:txBody>
                  <a:tcPr>
                    <a:solidFill>
                      <a:srgbClr val="CBACDE"/>
                    </a:solidFill>
                  </a:tcPr>
                </a:tc>
                <a:tc>
                  <a:txBody>
                    <a:bodyPr/>
                    <a:lstStyle/>
                    <a:p>
                      <a:r>
                        <a:rPr lang="en-GB" sz="1400" dirty="0"/>
                        <a:t>15 min</a:t>
                      </a:r>
                    </a:p>
                  </a:txBody>
                  <a:tcPr>
                    <a:solidFill>
                      <a:srgbClr val="CBACDE"/>
                    </a:solidFill>
                  </a:tcPr>
                </a:tc>
                <a:extLst>
                  <a:ext uri="{0D108BD9-81ED-4DB2-BD59-A6C34878D82A}">
                    <a16:rowId xmlns:a16="http://schemas.microsoft.com/office/drawing/2014/main" val="4293466553"/>
                  </a:ext>
                </a:extLst>
              </a:tr>
              <a:tr h="754184">
                <a:tc>
                  <a:txBody>
                    <a:bodyPr/>
                    <a:lstStyle/>
                    <a:p>
                      <a:r>
                        <a:rPr lang="en-GB" sz="1400" dirty="0"/>
                        <a:t>AI for Inclusion &amp; Accessibility</a:t>
                      </a:r>
                    </a:p>
                  </a:txBody>
                  <a:tcPr>
                    <a:solidFill>
                      <a:srgbClr val="EFDFF5"/>
                    </a:solidFill>
                  </a:tcPr>
                </a:tc>
                <a:tc>
                  <a:txBody>
                    <a:bodyPr/>
                    <a:lstStyle/>
                    <a:p>
                      <a:r>
                        <a:rPr lang="en-GB" sz="1400" dirty="0"/>
                        <a:t>Learn about inclusive tech (disability, language, neurodiversity)</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28638">
                <a:tc>
                  <a:txBody>
                    <a:bodyPr/>
                    <a:lstStyle/>
                    <a:p>
                      <a:r>
                        <a:rPr lang="en-GB" sz="1400" dirty="0"/>
                        <a:t>Research Activity</a:t>
                      </a:r>
                    </a:p>
                  </a:txBody>
                  <a:tcPr>
                    <a:solidFill>
                      <a:srgbClr val="CBACDE"/>
                    </a:solidFill>
                  </a:tcPr>
                </a:tc>
                <a:tc>
                  <a:txBody>
                    <a:bodyPr/>
                    <a:lstStyle/>
                    <a:p>
                      <a:r>
                        <a:rPr lang="en-GB" sz="1400" dirty="0"/>
                        <a:t>Explore apps, tools, or hardware for accessibility</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28638">
                <a:tc>
                  <a:txBody>
                    <a:bodyPr/>
                    <a:lstStyle/>
                    <a:p>
                      <a:r>
                        <a:rPr lang="en-GB" sz="1400" dirty="0"/>
                        <a:t>Women in AI for Good</a:t>
                      </a:r>
                    </a:p>
                  </a:txBody>
                  <a:tcPr>
                    <a:solidFill>
                      <a:srgbClr val="EFDFF5"/>
                    </a:solidFill>
                  </a:tcPr>
                </a:tc>
                <a:tc>
                  <a:txBody>
                    <a:bodyPr/>
                    <a:lstStyle/>
                    <a:p>
                      <a:r>
                        <a:rPr lang="en-GB" sz="1400" dirty="0"/>
                        <a:t>Watch short bios of Joy, Abeba, Fei-Fei, and Sara – then discuss</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474216">
                <a:tc>
                  <a:txBody>
                    <a:bodyPr/>
                    <a:lstStyle/>
                    <a:p>
                      <a:r>
                        <a:rPr lang="en-GB" sz="1400" dirty="0"/>
                        <a:t>Activity Option 1: Poster</a:t>
                      </a:r>
                    </a:p>
                  </a:txBody>
                  <a:tcPr>
                    <a:solidFill>
                      <a:srgbClr val="CBACDE"/>
                    </a:solidFill>
                  </a:tcPr>
                </a:tc>
                <a:tc>
                  <a:txBody>
                    <a:bodyPr/>
                    <a:lstStyle/>
                    <a:p>
                      <a:r>
                        <a:rPr lang="en-GB" sz="1400" dirty="0"/>
                        <a:t>AI Changemaker Poster</a:t>
                      </a:r>
                    </a:p>
                  </a:txBody>
                  <a:tcPr>
                    <a:solidFill>
                      <a:srgbClr val="CBACDE"/>
                    </a:solidFill>
                  </a:tcPr>
                </a:tc>
                <a:tc>
                  <a:txBody>
                    <a:bodyPr/>
                    <a:lstStyle/>
                    <a:p>
                      <a:r>
                        <a:rPr lang="en-GB" sz="1400" b="0" dirty="0"/>
                        <a:t>20 min</a:t>
                      </a:r>
                    </a:p>
                  </a:txBody>
                  <a:tcPr>
                    <a:solidFill>
                      <a:srgbClr val="CBACDE"/>
                    </a:solidFill>
                  </a:tcPr>
                </a:tc>
                <a:extLst>
                  <a:ext uri="{0D108BD9-81ED-4DB2-BD59-A6C34878D82A}">
                    <a16:rowId xmlns:a16="http://schemas.microsoft.com/office/drawing/2014/main" val="3430335953"/>
                  </a:ext>
                </a:extLst>
              </a:tr>
              <a:tr h="474216">
                <a:tc>
                  <a:txBody>
                    <a:bodyPr/>
                    <a:lstStyle/>
                    <a:p>
                      <a:r>
                        <a:rPr lang="en-GB" sz="1400" dirty="0"/>
                        <a:t>Activity Option 2: Pitch AI-for-Good Idea</a:t>
                      </a:r>
                    </a:p>
                  </a:txBody>
                  <a:tcPr>
                    <a:solidFill>
                      <a:srgbClr val="EFDFF5"/>
                    </a:solidFill>
                  </a:tcPr>
                </a:tc>
                <a:tc>
                  <a:txBody>
                    <a:bodyPr/>
                    <a:lstStyle/>
                    <a:p>
                      <a:r>
                        <a:rPr lang="en-GB" sz="1400" dirty="0"/>
                        <a:t>Small group “pitch your AI solution” challenge</a:t>
                      </a:r>
                    </a:p>
                  </a:txBody>
                  <a:tcPr>
                    <a:solidFill>
                      <a:srgbClr val="EFDFF5"/>
                    </a:solidFill>
                  </a:tcPr>
                </a:tc>
                <a:tc>
                  <a:txBody>
                    <a:bodyPr/>
                    <a:lstStyle/>
                    <a:p>
                      <a:r>
                        <a:rPr lang="en-GB" sz="1400" b="0" dirty="0"/>
                        <a:t>20 min</a:t>
                      </a:r>
                    </a:p>
                  </a:txBody>
                  <a:tcPr>
                    <a:solidFill>
                      <a:srgbClr val="EFDFF5"/>
                    </a:solidFill>
                  </a:tcPr>
                </a:tc>
                <a:extLst>
                  <a:ext uri="{0D108BD9-81ED-4DB2-BD59-A6C34878D82A}">
                    <a16:rowId xmlns:a16="http://schemas.microsoft.com/office/drawing/2014/main" val="1608379353"/>
                  </a:ext>
                </a:extLst>
              </a:tr>
              <a:tr h="474216">
                <a:tc>
                  <a:txBody>
                    <a:bodyPr/>
                    <a:lstStyle/>
                    <a:p>
                      <a:r>
                        <a:rPr lang="en-GB" sz="1400" dirty="0"/>
                        <a:t>Recap, Reflection, &amp; Key Terms</a:t>
                      </a:r>
                    </a:p>
                  </a:txBody>
                  <a:tcPr>
                    <a:solidFill>
                      <a:srgbClr val="CBACDE"/>
                    </a:solidFill>
                  </a:tcPr>
                </a:tc>
                <a:tc>
                  <a:txBody>
                    <a:bodyPr/>
                    <a:lstStyle/>
                    <a:p>
                      <a:r>
                        <a:rPr lang="en-GB" sz="1400" dirty="0"/>
                        <a:t>Share learnings, reflect on change-making potential</a:t>
                      </a:r>
                    </a:p>
                  </a:txBody>
                  <a:tcPr>
                    <a:solidFill>
                      <a:srgbClr val="CBACDE"/>
                    </a:solidFill>
                  </a:tcPr>
                </a:tc>
                <a:tc>
                  <a:txBody>
                    <a:bodyPr/>
                    <a:lstStyle/>
                    <a:p>
                      <a:r>
                        <a:rPr lang="en-GB" sz="1400" b="0" dirty="0"/>
                        <a:t>5-10  min</a:t>
                      </a:r>
                    </a:p>
                  </a:txBody>
                  <a:tcPr>
                    <a:solidFill>
                      <a:srgbClr val="CBACDE"/>
                    </a:solidFill>
                  </a:tcPr>
                </a:tc>
                <a:extLst>
                  <a:ext uri="{0D108BD9-81ED-4DB2-BD59-A6C34878D82A}">
                    <a16:rowId xmlns:a16="http://schemas.microsoft.com/office/drawing/2014/main" val="1274282093"/>
                  </a:ext>
                </a:extLst>
              </a:tr>
            </a:tbl>
          </a:graphicData>
        </a:graphic>
      </p:graphicFrame>
      <p:pic>
        <p:nvPicPr>
          <p:cNvPr id="4" name="Picture 3">
            <a:extLst>
              <a:ext uri="{FF2B5EF4-FFF2-40B4-BE49-F238E27FC236}">
                <a16:creationId xmlns:a16="http://schemas.microsoft.com/office/drawing/2014/main" id="{4070542E-95C7-B219-0AC0-B713D6760F42}"/>
              </a:ext>
            </a:extLst>
          </p:cNvPr>
          <p:cNvPicPr>
            <a:picLocks noChangeAspect="1"/>
          </p:cNvPicPr>
          <p:nvPr/>
        </p:nvPicPr>
        <p:blipFill>
          <a:blip r:embed="rId3">
            <a:extLst>
              <a:ext uri="{28A0092B-C50C-407E-A947-70E740481C1C}">
                <a14:useLocalDpi xmlns:a14="http://schemas.microsoft.com/office/drawing/2010/main" val="0"/>
              </a:ext>
            </a:extLst>
          </a:blip>
          <a:srcRect t="12854"/>
          <a:stretch/>
        </p:blipFill>
        <p:spPr>
          <a:xfrm>
            <a:off x="-12270" y="8449108"/>
            <a:ext cx="3509856" cy="2179506"/>
          </a:xfrm>
          <a:prstGeom prst="rect">
            <a:avLst/>
          </a:prstGeom>
        </p:spPr>
      </p:pic>
    </p:spTree>
    <p:extLst>
      <p:ext uri="{BB962C8B-B14F-4D97-AF65-F5344CB8AC3E}">
        <p14:creationId xmlns:p14="http://schemas.microsoft.com/office/powerpoint/2010/main" val="2895479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831D-E7EF-8256-6F79-7782EC75F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571C6B-11B1-0F1F-E10A-FE79472BF15D}"/>
              </a:ext>
            </a:extLst>
          </p:cNvPr>
          <p:cNvSpPr>
            <a:spLocks noGrp="1"/>
          </p:cNvSpPr>
          <p:nvPr>
            <p:ph type="sldNum" sz="quarter" idx="4"/>
          </p:nvPr>
        </p:nvSpPr>
        <p:spPr/>
        <p:txBody>
          <a:bodyPr/>
          <a:lstStyle/>
          <a:p>
            <a:fld id="{9C527BFA-2C0E-4CEC-B6A5-913A56FEF4B4}" type="slidenum">
              <a:rPr lang="fr-CA" smtClean="0"/>
              <a:pPr/>
              <a:t>48</a:t>
            </a:fld>
            <a:endParaRPr lang="fr-CA" dirty="0"/>
          </a:p>
        </p:txBody>
      </p:sp>
      <p:sp>
        <p:nvSpPr>
          <p:cNvPr id="7" name="Text Placeholder 6">
            <a:extLst>
              <a:ext uri="{FF2B5EF4-FFF2-40B4-BE49-F238E27FC236}">
                <a16:creationId xmlns:a16="http://schemas.microsoft.com/office/drawing/2014/main" id="{04C18155-BD59-B434-AEF3-FE1168D297E3}"/>
              </a:ext>
            </a:extLst>
          </p:cNvPr>
          <p:cNvSpPr>
            <a:spLocks noGrp="1"/>
          </p:cNvSpPr>
          <p:nvPr>
            <p:ph type="body" sz="quarter" idx="32"/>
          </p:nvPr>
        </p:nvSpPr>
        <p:spPr>
          <a:xfrm>
            <a:off x="710390" y="1593892"/>
            <a:ext cx="6697687" cy="3396807"/>
          </a:xfrm>
        </p:spPr>
        <p:txBody>
          <a:bodyPr numCol="1"/>
          <a:lstStyle/>
          <a:p>
            <a:pPr>
              <a:lnSpc>
                <a:spcPct val="100000"/>
              </a:lnSpc>
            </a:pPr>
            <a:r>
              <a:rPr lang="en-GB" sz="1400" b="1" dirty="0"/>
              <a:t>Discussion prompts</a:t>
            </a:r>
          </a:p>
          <a:p>
            <a:pPr>
              <a:lnSpc>
                <a:spcPct val="100000"/>
              </a:lnSpc>
            </a:pPr>
            <a:endParaRPr lang="en-GB" sz="1400" b="1" dirty="0"/>
          </a:p>
          <a:p>
            <a:pPr>
              <a:lnSpc>
                <a:spcPct val="100000"/>
              </a:lnSpc>
            </a:pPr>
            <a:r>
              <a:rPr lang="en-GB" sz="1400" dirty="0"/>
              <a:t>“What’s the first thing you think of when you hear ‘Artificial Intelligence’?”</a:t>
            </a:r>
          </a:p>
          <a:p>
            <a:pPr>
              <a:lnSpc>
                <a:spcPct val="100000"/>
              </a:lnSpc>
            </a:pPr>
            <a:r>
              <a:rPr lang="en-GB" sz="1400" dirty="0"/>
              <a:t>“Have you heard more good or bad about AI?”</a:t>
            </a:r>
          </a:p>
          <a:p>
            <a:pPr>
              <a:lnSpc>
                <a:spcPct val="100000"/>
              </a:lnSpc>
            </a:pPr>
            <a:r>
              <a:rPr lang="en-GB" sz="1400" dirty="0"/>
              <a:t>“Can a tool be dangerous and helpful at the same time?”</a:t>
            </a:r>
          </a:p>
          <a:p>
            <a:pPr>
              <a:lnSpc>
                <a:spcPct val="100000"/>
              </a:lnSpc>
            </a:pPr>
            <a:endParaRPr lang="en-GB" sz="1400" dirty="0"/>
          </a:p>
          <a:p>
            <a:pPr>
              <a:lnSpc>
                <a:spcPct val="100000"/>
              </a:lnSpc>
            </a:pPr>
            <a:r>
              <a:rPr lang="en-GB" sz="1400" dirty="0"/>
              <a:t>Key message is that AI has risks—but it also has power to help people and the planet. Let’s explore how</a:t>
            </a:r>
            <a:r>
              <a:rPr lang="en-GB" sz="1400" b="1" dirty="0"/>
              <a:t>.</a:t>
            </a:r>
            <a:endParaRPr lang="en-US" sz="800" i="1" dirty="0"/>
          </a:p>
        </p:txBody>
      </p:sp>
      <p:sp>
        <p:nvSpPr>
          <p:cNvPr id="9" name="Text Placeholder 8">
            <a:extLst>
              <a:ext uri="{FF2B5EF4-FFF2-40B4-BE49-F238E27FC236}">
                <a16:creationId xmlns:a16="http://schemas.microsoft.com/office/drawing/2014/main" id="{25AE0489-6589-E85B-DFE6-BFB130546444}"/>
              </a:ext>
            </a:extLst>
          </p:cNvPr>
          <p:cNvSpPr>
            <a:spLocks noGrp="1"/>
          </p:cNvSpPr>
          <p:nvPr>
            <p:ph type="body" sz="quarter" idx="38"/>
          </p:nvPr>
        </p:nvSpPr>
        <p:spPr>
          <a:xfrm>
            <a:off x="1284422" y="509930"/>
            <a:ext cx="6085822" cy="558129"/>
          </a:xfrm>
        </p:spPr>
        <p:txBody>
          <a:bodyPr/>
          <a:lstStyle/>
          <a:p>
            <a:r>
              <a:rPr lang="en-GB" sz="1800" b="1" dirty="0"/>
              <a:t>1. Opening Reflection – Challenging AI’s Reputation (10 min)</a:t>
            </a:r>
          </a:p>
        </p:txBody>
      </p:sp>
      <p:cxnSp>
        <p:nvCxnSpPr>
          <p:cNvPr id="3" name="Straight Connector 2">
            <a:extLst>
              <a:ext uri="{FF2B5EF4-FFF2-40B4-BE49-F238E27FC236}">
                <a16:creationId xmlns:a16="http://schemas.microsoft.com/office/drawing/2014/main" id="{CCCE1BED-16B6-D7CC-4303-1379A9895DCE}"/>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BDD978E-3DD7-FE50-0136-823698776C14}"/>
              </a:ext>
            </a:extLst>
          </p:cNvPr>
          <p:cNvCxnSpPr>
            <a:cxnSpLocks/>
          </p:cNvCxnSpPr>
          <p:nvPr/>
        </p:nvCxnSpPr>
        <p:spPr>
          <a:xfrm>
            <a:off x="1115575" y="5515177"/>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072A9CEA-E344-DAA2-5B2E-12B5C0A57454}"/>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352A5707-518D-DFFB-0100-C9402222D513}"/>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1AE81BA-96D4-E145-80E6-3DECEA9062A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D69E2468-AD58-70CE-D593-2F694C80B0D4}"/>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A33558-B1C9-57E7-5877-AA20D586DAB1}"/>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445FA0E-3776-4788-582E-A8B53CABB3D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AE6CED6C-CF65-B618-BC24-4F3FCB5EB279}"/>
              </a:ext>
            </a:extLst>
          </p:cNvPr>
          <p:cNvGrpSpPr/>
          <p:nvPr/>
        </p:nvGrpSpPr>
        <p:grpSpPr>
          <a:xfrm>
            <a:off x="589838" y="4940650"/>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5F68F50C-DFF7-D55C-90D2-A4ABC5EE5456}"/>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5387B2B6-4695-1D47-C41F-2F2AE1213CC7}"/>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CC875DB5-2112-E3E6-62B1-55448FFB8454}"/>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559A3AAD-B1CF-C591-29E0-6BB0E32E254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9E4D3E7-58FA-FDF0-7712-630B40EC319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ECD80949-1380-C3EF-EA02-D58B7FCEC976}"/>
              </a:ext>
            </a:extLst>
          </p:cNvPr>
          <p:cNvSpPr txBox="1">
            <a:spLocks/>
          </p:cNvSpPr>
          <p:nvPr/>
        </p:nvSpPr>
        <p:spPr>
          <a:xfrm>
            <a:off x="1554976" y="5034413"/>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2. AI for Sustainability (15 min)</a:t>
            </a:r>
            <a:endParaRPr lang="en-US" sz="1800" dirty="0"/>
          </a:p>
        </p:txBody>
      </p:sp>
      <p:sp>
        <p:nvSpPr>
          <p:cNvPr id="25" name="Text Placeholder 6">
            <a:extLst>
              <a:ext uri="{FF2B5EF4-FFF2-40B4-BE49-F238E27FC236}">
                <a16:creationId xmlns:a16="http://schemas.microsoft.com/office/drawing/2014/main" id="{6091FDF7-1049-1250-F042-FC7D49489081}"/>
              </a:ext>
            </a:extLst>
          </p:cNvPr>
          <p:cNvSpPr txBox="1">
            <a:spLocks/>
          </p:cNvSpPr>
          <p:nvPr/>
        </p:nvSpPr>
        <p:spPr>
          <a:xfrm>
            <a:off x="589838" y="5730152"/>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Use slides to explore examples</a:t>
            </a:r>
          </a:p>
          <a:p>
            <a:pPr>
              <a:lnSpc>
                <a:spcPct val="100000"/>
              </a:lnSpc>
            </a:pPr>
            <a:r>
              <a:rPr lang="en-GB" sz="1400" dirty="0"/>
              <a:t>Climate TRACE: tracking emissions</a:t>
            </a:r>
          </a:p>
          <a:p>
            <a:pPr>
              <a:lnSpc>
                <a:spcPct val="100000"/>
              </a:lnSpc>
            </a:pPr>
            <a:r>
              <a:rPr lang="en-GB" sz="1400" dirty="0" err="1"/>
              <a:t>Wildbook</a:t>
            </a:r>
            <a:r>
              <a:rPr lang="en-GB" sz="1400" dirty="0"/>
              <a:t>: protecting endangered species</a:t>
            </a:r>
          </a:p>
          <a:p>
            <a:pPr>
              <a:lnSpc>
                <a:spcPct val="100000"/>
              </a:lnSpc>
            </a:pPr>
            <a:r>
              <a:rPr lang="en-GB" sz="1400" dirty="0"/>
              <a:t>Bin-e: waste-sorting with smart bins</a:t>
            </a:r>
          </a:p>
          <a:p>
            <a:pPr>
              <a:lnSpc>
                <a:spcPct val="100000"/>
              </a:lnSpc>
            </a:pPr>
            <a:endParaRPr lang="en-GB" sz="1400" dirty="0"/>
          </a:p>
          <a:p>
            <a:pPr>
              <a:lnSpc>
                <a:spcPct val="100000"/>
              </a:lnSpc>
            </a:pPr>
            <a:r>
              <a:rPr lang="en-GB" sz="1400" b="1" dirty="0"/>
              <a:t>Mini group activity</a:t>
            </a:r>
          </a:p>
          <a:p>
            <a:pPr>
              <a:lnSpc>
                <a:spcPct val="100000"/>
              </a:lnSpc>
            </a:pPr>
            <a:r>
              <a:rPr lang="en-GB" sz="1400" dirty="0"/>
              <a:t>“How could AI help with a local environmental challenge you care about?”</a:t>
            </a:r>
          </a:p>
          <a:p>
            <a:pPr>
              <a:lnSpc>
                <a:spcPct val="100000"/>
              </a:lnSpc>
            </a:pPr>
            <a:endParaRPr lang="en-GB" sz="1400" dirty="0"/>
          </a:p>
          <a:p>
            <a:pPr>
              <a:lnSpc>
                <a:spcPct val="100000"/>
              </a:lnSpc>
            </a:pPr>
            <a:r>
              <a:rPr lang="en-GB" sz="1400" dirty="0"/>
              <a:t>Encourage ideas related to climate, pollution, biodiversity, etc.</a:t>
            </a:r>
          </a:p>
          <a:p>
            <a:pPr>
              <a:lnSpc>
                <a:spcPct val="100000"/>
              </a:lnSpc>
            </a:pPr>
            <a:endParaRPr lang="en-GB" sz="1400" dirty="0"/>
          </a:p>
          <a:p>
            <a:pPr>
              <a:lnSpc>
                <a:spcPct val="100000"/>
              </a:lnSpc>
            </a:pPr>
            <a:r>
              <a:rPr lang="en-GB" sz="1400" dirty="0"/>
              <a:t>Sharing: 1–2 minutes per group</a:t>
            </a:r>
          </a:p>
        </p:txBody>
      </p:sp>
    </p:spTree>
    <p:extLst>
      <p:ext uri="{BB962C8B-B14F-4D97-AF65-F5344CB8AC3E}">
        <p14:creationId xmlns:p14="http://schemas.microsoft.com/office/powerpoint/2010/main" val="3116579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8D392-A8E3-289A-28BF-4C6BD1F884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E668F-F6FA-EB22-452A-6FDF894B6491}"/>
              </a:ext>
            </a:extLst>
          </p:cNvPr>
          <p:cNvSpPr>
            <a:spLocks noGrp="1"/>
          </p:cNvSpPr>
          <p:nvPr>
            <p:ph type="sldNum" sz="quarter" idx="4"/>
          </p:nvPr>
        </p:nvSpPr>
        <p:spPr/>
        <p:txBody>
          <a:bodyPr/>
          <a:lstStyle/>
          <a:p>
            <a:fld id="{9C527BFA-2C0E-4CEC-B6A5-913A56FEF4B4}" type="slidenum">
              <a:rPr lang="fr-CA" smtClean="0"/>
              <a:pPr/>
              <a:t>49</a:t>
            </a:fld>
            <a:endParaRPr lang="fr-CA" dirty="0"/>
          </a:p>
        </p:txBody>
      </p:sp>
      <p:sp>
        <p:nvSpPr>
          <p:cNvPr id="8" name="Text Placeholder 7">
            <a:extLst>
              <a:ext uri="{FF2B5EF4-FFF2-40B4-BE49-F238E27FC236}">
                <a16:creationId xmlns:a16="http://schemas.microsoft.com/office/drawing/2014/main" id="{6ADC2968-A368-2B82-E67A-EC0F04AFEAEE}"/>
              </a:ext>
            </a:extLst>
          </p:cNvPr>
          <p:cNvSpPr>
            <a:spLocks noGrp="1"/>
          </p:cNvSpPr>
          <p:nvPr>
            <p:ph type="body" sz="quarter" idx="32"/>
          </p:nvPr>
        </p:nvSpPr>
        <p:spPr>
          <a:xfrm>
            <a:off x="317781" y="1550368"/>
            <a:ext cx="6821720" cy="4258409"/>
          </a:xfrm>
        </p:spPr>
        <p:txBody>
          <a:bodyPr numCol="1"/>
          <a:lstStyle/>
          <a:p>
            <a:pPr>
              <a:lnSpc>
                <a:spcPct val="100000"/>
              </a:lnSpc>
            </a:pPr>
            <a:r>
              <a:rPr lang="en-GB" sz="1400" b="1" dirty="0"/>
              <a:t>Key messages</a:t>
            </a:r>
          </a:p>
          <a:p>
            <a:pPr>
              <a:lnSpc>
                <a:spcPct val="100000"/>
              </a:lnSpc>
            </a:pPr>
            <a:endParaRPr lang="en-GB" sz="1400" b="1" dirty="0"/>
          </a:p>
          <a:p>
            <a:pPr marL="342900" indent="-342900">
              <a:lnSpc>
                <a:spcPct val="100000"/>
              </a:lnSpc>
              <a:buFont typeface="Arial" panose="020B0604020202020204" pitchFamily="34" charset="0"/>
              <a:buChar char="•"/>
            </a:pPr>
            <a:r>
              <a:rPr lang="en-GB" sz="1400" dirty="0"/>
              <a:t>AI is already helping people stay healthier and detect illness early</a:t>
            </a:r>
          </a:p>
          <a:p>
            <a:pPr marL="342900" indent="-342900">
              <a:lnSpc>
                <a:spcPct val="100000"/>
              </a:lnSpc>
              <a:buFont typeface="Arial" panose="020B0604020202020204" pitchFamily="34" charset="0"/>
              <a:buChar char="•"/>
            </a:pPr>
            <a:r>
              <a:rPr lang="en-GB" sz="1400" dirty="0"/>
              <a:t>Tools like </a:t>
            </a:r>
            <a:r>
              <a:rPr lang="en-GB" sz="1400" dirty="0" err="1"/>
              <a:t>Wysa</a:t>
            </a:r>
            <a:r>
              <a:rPr lang="en-GB" sz="1400" dirty="0"/>
              <a:t> offer anonymous mental health support</a:t>
            </a:r>
          </a:p>
          <a:p>
            <a:pPr marL="342900" indent="-342900">
              <a:lnSpc>
                <a:spcPct val="100000"/>
              </a:lnSpc>
              <a:buFont typeface="Arial" panose="020B0604020202020204" pitchFamily="34" charset="0"/>
              <a:buChar char="•"/>
            </a:pPr>
            <a:r>
              <a:rPr lang="en-GB" sz="1400" dirty="0"/>
              <a:t>AI helps doctors, but it also empowers users (via wearables and apps)</a:t>
            </a:r>
          </a:p>
          <a:p>
            <a:pPr>
              <a:lnSpc>
                <a:spcPct val="100000"/>
              </a:lnSpc>
            </a:pPr>
            <a:endParaRPr lang="en-GB" sz="1400" dirty="0"/>
          </a:p>
          <a:p>
            <a:pPr>
              <a:lnSpc>
                <a:spcPct val="100000"/>
              </a:lnSpc>
            </a:pPr>
            <a:r>
              <a:rPr lang="en-GB" sz="1400" b="1" dirty="0"/>
              <a:t>Mini activity</a:t>
            </a:r>
          </a:p>
          <a:p>
            <a:pPr>
              <a:lnSpc>
                <a:spcPct val="100000"/>
              </a:lnSpc>
            </a:pPr>
            <a:endParaRPr lang="en-GB" sz="1400" b="1" dirty="0"/>
          </a:p>
          <a:p>
            <a:pPr>
              <a:lnSpc>
                <a:spcPct val="100000"/>
              </a:lnSpc>
            </a:pPr>
            <a:r>
              <a:rPr lang="en-GB" sz="1400" dirty="0"/>
              <a:t>Ask “If you could design an AI tool to help with mental health or self-care, what would it do?”</a:t>
            </a:r>
          </a:p>
          <a:p>
            <a:pPr>
              <a:lnSpc>
                <a:spcPct val="100000"/>
              </a:lnSpc>
            </a:pPr>
            <a:endParaRPr lang="en-GB" sz="1400" dirty="0"/>
          </a:p>
          <a:p>
            <a:pPr>
              <a:lnSpc>
                <a:spcPct val="100000"/>
              </a:lnSpc>
            </a:pPr>
            <a:r>
              <a:rPr lang="en-GB" sz="1400" dirty="0"/>
              <a:t>Use examples from </a:t>
            </a:r>
            <a:r>
              <a:rPr lang="en-GB" sz="1400" dirty="0" err="1"/>
              <a:t>Wysa</a:t>
            </a:r>
            <a:r>
              <a:rPr lang="en-GB" sz="1400" dirty="0"/>
              <a:t>, chatbots, or wearables as inspiration.</a:t>
            </a:r>
            <a:endParaRPr lang="en-US" sz="1400" i="1" dirty="0"/>
          </a:p>
        </p:txBody>
      </p:sp>
      <p:sp>
        <p:nvSpPr>
          <p:cNvPr id="10" name="Text Placeholder 9">
            <a:extLst>
              <a:ext uri="{FF2B5EF4-FFF2-40B4-BE49-F238E27FC236}">
                <a16:creationId xmlns:a16="http://schemas.microsoft.com/office/drawing/2014/main" id="{88987610-A47C-13EA-4924-FCEA6C201BC1}"/>
              </a:ext>
            </a:extLst>
          </p:cNvPr>
          <p:cNvSpPr>
            <a:spLocks noGrp="1"/>
          </p:cNvSpPr>
          <p:nvPr>
            <p:ph type="body" sz="quarter" idx="38"/>
          </p:nvPr>
        </p:nvSpPr>
        <p:spPr>
          <a:xfrm>
            <a:off x="1346268" y="756547"/>
            <a:ext cx="5266746" cy="604874"/>
          </a:xfrm>
        </p:spPr>
        <p:txBody>
          <a:bodyPr/>
          <a:lstStyle/>
          <a:p>
            <a:r>
              <a:rPr lang="it-IT" sz="1800" b="1" dirty="0"/>
              <a:t>3. AI in Healthcare (15 min)</a:t>
            </a:r>
            <a:endParaRPr lang="en-GB" sz="1800" b="1" dirty="0"/>
          </a:p>
        </p:txBody>
      </p:sp>
      <p:pic>
        <p:nvPicPr>
          <p:cNvPr id="13" name="Picture Placeholder 12">
            <a:extLst>
              <a:ext uri="{FF2B5EF4-FFF2-40B4-BE49-F238E27FC236}">
                <a16:creationId xmlns:a16="http://schemas.microsoft.com/office/drawing/2014/main" id="{284EF22D-DBDE-2E58-A33F-2055E986A8E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0" y="4995621"/>
            <a:ext cx="7045043" cy="4027874"/>
          </a:xfrm>
        </p:spPr>
      </p:pic>
      <p:cxnSp>
        <p:nvCxnSpPr>
          <p:cNvPr id="14" name="Straight Connector 13">
            <a:extLst>
              <a:ext uri="{FF2B5EF4-FFF2-40B4-BE49-F238E27FC236}">
                <a16:creationId xmlns:a16="http://schemas.microsoft.com/office/drawing/2014/main" id="{ED14F12D-7140-720D-8DFC-E5B14DE83A42}"/>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382DAA9-D31B-FEE0-0519-0038C26ABB90}"/>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9A771DFC-655B-E95E-14D3-19B050524AA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CCC27107-A721-AB0A-127C-44D28C07BD4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7C1F8C7F-666D-CB0B-A5EE-BE06C6B1A946}"/>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558368F9-1E48-1481-6B0F-7AA49C89DE1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263DDD90-DD44-6D16-AF72-DC444B39370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59460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8B9C-23CF-7C0E-AC82-1C025DB48409}"/>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CA3D0A1-7D30-2E29-2646-FD3EB7DAF2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8818" r="38818"/>
          <a:stretch>
            <a:fillRect/>
          </a:stretch>
        </p:blipFill>
        <p:spPr>
          <a:xfrm>
            <a:off x="-4726" y="-1"/>
            <a:ext cx="3276457" cy="9767454"/>
          </a:xfrm>
        </p:spPr>
      </p:pic>
      <p:sp>
        <p:nvSpPr>
          <p:cNvPr id="3" name="Text Placeholder 2">
            <a:extLst>
              <a:ext uri="{FF2B5EF4-FFF2-40B4-BE49-F238E27FC236}">
                <a16:creationId xmlns:a16="http://schemas.microsoft.com/office/drawing/2014/main" id="{A4AF37D5-69F2-0D1F-F264-51B092FC8F3B}"/>
              </a:ext>
            </a:extLst>
          </p:cNvPr>
          <p:cNvSpPr>
            <a:spLocks noGrp="1"/>
          </p:cNvSpPr>
          <p:nvPr>
            <p:ph type="body" sz="quarter" idx="32"/>
          </p:nvPr>
        </p:nvSpPr>
        <p:spPr>
          <a:xfrm>
            <a:off x="3525984" y="1156774"/>
            <a:ext cx="3781693" cy="4048043"/>
          </a:xfrm>
        </p:spPr>
        <p:txBody>
          <a:bodyPr/>
          <a:lstStyle/>
          <a:p>
            <a:r>
              <a:rPr lang="en-GB" sz="1400" dirty="0"/>
              <a:t>This guide is for anyone working with young people, especially:</a:t>
            </a:r>
          </a:p>
          <a:p>
            <a:pPr marL="342900" indent="-342900">
              <a:buFont typeface="Wingdings" panose="05000000000000000000" pitchFamily="2" charset="2"/>
              <a:buChar char="v"/>
            </a:pPr>
            <a:r>
              <a:rPr lang="en-GB" sz="1400" dirty="0"/>
              <a:t>Youth workers</a:t>
            </a:r>
          </a:p>
          <a:p>
            <a:pPr marL="342900" indent="-342900">
              <a:buFont typeface="Wingdings" panose="05000000000000000000" pitchFamily="2" charset="2"/>
              <a:buChar char="v"/>
            </a:pPr>
            <a:r>
              <a:rPr lang="en-GB" sz="1400" dirty="0"/>
              <a:t>Community educators</a:t>
            </a:r>
          </a:p>
          <a:p>
            <a:pPr marL="342900" indent="-342900">
              <a:buFont typeface="Wingdings" panose="05000000000000000000" pitchFamily="2" charset="2"/>
              <a:buChar char="v"/>
            </a:pPr>
            <a:r>
              <a:rPr lang="en-GB" sz="1400" dirty="0"/>
              <a:t>Mentors or career advisors</a:t>
            </a:r>
          </a:p>
          <a:p>
            <a:pPr marL="342900" indent="-342900">
              <a:buFont typeface="Wingdings" panose="05000000000000000000" pitchFamily="2" charset="2"/>
              <a:buChar char="v"/>
            </a:pPr>
            <a:r>
              <a:rPr lang="en-GB" sz="1400" dirty="0"/>
              <a:t>Facilitators working with NEETs or underrepresented groups</a:t>
            </a:r>
          </a:p>
          <a:p>
            <a:endParaRPr lang="en-GB" sz="1400" dirty="0"/>
          </a:p>
          <a:p>
            <a:r>
              <a:rPr lang="en-GB" sz="1400" b="1" dirty="0"/>
              <a:t>You might work in a</a:t>
            </a:r>
          </a:p>
          <a:p>
            <a:pPr marL="342900" indent="-342900">
              <a:buFont typeface="Arial" panose="020B0604020202020204" pitchFamily="34" charset="0"/>
              <a:buChar char="•"/>
            </a:pPr>
            <a:r>
              <a:rPr lang="en-GB" sz="1400" dirty="0"/>
              <a:t>Youth or community centre</a:t>
            </a:r>
          </a:p>
          <a:p>
            <a:pPr marL="342900" indent="-342900">
              <a:buFont typeface="Arial" panose="020B0604020202020204" pitchFamily="34" charset="0"/>
              <a:buChar char="•"/>
            </a:pPr>
            <a:r>
              <a:rPr lang="en-GB" sz="1400" dirty="0"/>
              <a:t>Informal education setting</a:t>
            </a:r>
          </a:p>
          <a:p>
            <a:pPr marL="342900" indent="-342900">
              <a:buFont typeface="Arial" panose="020B0604020202020204" pitchFamily="34" charset="0"/>
              <a:buChar char="•"/>
            </a:pPr>
            <a:r>
              <a:rPr lang="en-GB" sz="1400" dirty="0"/>
              <a:t>Mentoring or outreach programme</a:t>
            </a:r>
          </a:p>
          <a:p>
            <a:endParaRPr lang="en-GB" sz="1400" dirty="0"/>
          </a:p>
          <a:p>
            <a:r>
              <a:rPr lang="en-GB" sz="1400" dirty="0"/>
              <a:t>No technical background is required. The modules are flexible and adaptable to your group’s needs.</a:t>
            </a:r>
            <a:endParaRPr lang="en-US" sz="1400" dirty="0"/>
          </a:p>
        </p:txBody>
      </p:sp>
      <p:sp>
        <p:nvSpPr>
          <p:cNvPr id="5" name="Text Placeholder 4">
            <a:extLst>
              <a:ext uri="{FF2B5EF4-FFF2-40B4-BE49-F238E27FC236}">
                <a16:creationId xmlns:a16="http://schemas.microsoft.com/office/drawing/2014/main" id="{73347760-CA77-ECF9-39DB-81B8210820E7}"/>
              </a:ext>
            </a:extLst>
          </p:cNvPr>
          <p:cNvSpPr>
            <a:spLocks noGrp="1"/>
          </p:cNvSpPr>
          <p:nvPr>
            <p:ph type="body" sz="quarter" idx="38"/>
          </p:nvPr>
        </p:nvSpPr>
        <p:spPr>
          <a:xfrm>
            <a:off x="3636821" y="345659"/>
            <a:ext cx="3530709" cy="307369"/>
          </a:xfrm>
        </p:spPr>
        <p:txBody>
          <a:bodyPr/>
          <a:lstStyle/>
          <a:p>
            <a:r>
              <a:rPr lang="en-US" sz="1800" dirty="0"/>
              <a:t>Who is this Guide for?</a:t>
            </a:r>
          </a:p>
        </p:txBody>
      </p:sp>
      <p:sp>
        <p:nvSpPr>
          <p:cNvPr id="8" name="Graphic 43">
            <a:extLst>
              <a:ext uri="{FF2B5EF4-FFF2-40B4-BE49-F238E27FC236}">
                <a16:creationId xmlns:a16="http://schemas.microsoft.com/office/drawing/2014/main" id="{A5BC4BA0-4410-5DEC-3B14-9A1D0E1A8C1A}"/>
              </a:ext>
            </a:extLst>
          </p:cNvPr>
          <p:cNvSpPr/>
          <p:nvPr/>
        </p:nvSpPr>
        <p:spPr>
          <a:xfrm>
            <a:off x="-854979" y="700715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196434D5-80F2-BEE4-0B28-769DFB502640}"/>
              </a:ext>
            </a:extLst>
          </p:cNvPr>
          <p:cNvCxnSpPr>
            <a:cxnSpLocks/>
          </p:cNvCxnSpPr>
          <p:nvPr/>
        </p:nvCxnSpPr>
        <p:spPr>
          <a:xfrm>
            <a:off x="3103418" y="820943"/>
            <a:ext cx="2888675"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8DC7DBEA-8923-D1C3-849A-BDC14ACB22F6}"/>
              </a:ext>
            </a:extLst>
          </p:cNvPr>
          <p:cNvSpPr txBox="1">
            <a:spLocks/>
          </p:cNvSpPr>
          <p:nvPr/>
        </p:nvSpPr>
        <p:spPr>
          <a:xfrm>
            <a:off x="3776968" y="5072047"/>
            <a:ext cx="6506617" cy="381311"/>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1800" dirty="0"/>
              <a:t>How to use this guide?</a:t>
            </a:r>
          </a:p>
        </p:txBody>
      </p:sp>
      <p:cxnSp>
        <p:nvCxnSpPr>
          <p:cNvPr id="6" name="Straight Connector 5">
            <a:extLst>
              <a:ext uri="{FF2B5EF4-FFF2-40B4-BE49-F238E27FC236}">
                <a16:creationId xmlns:a16="http://schemas.microsoft.com/office/drawing/2014/main" id="{54D8AA1E-9EBC-1A28-25C9-B68228F53475}"/>
              </a:ext>
            </a:extLst>
          </p:cNvPr>
          <p:cNvCxnSpPr>
            <a:cxnSpLocks/>
          </p:cNvCxnSpPr>
          <p:nvPr/>
        </p:nvCxnSpPr>
        <p:spPr>
          <a:xfrm>
            <a:off x="3103418" y="5577848"/>
            <a:ext cx="2999512"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0" name="Text Placeholder 6">
            <a:extLst>
              <a:ext uri="{FF2B5EF4-FFF2-40B4-BE49-F238E27FC236}">
                <a16:creationId xmlns:a16="http://schemas.microsoft.com/office/drawing/2014/main" id="{23130026-88C8-B605-A566-B96FDF4A8848}"/>
              </a:ext>
            </a:extLst>
          </p:cNvPr>
          <p:cNvSpPr txBox="1">
            <a:spLocks/>
          </p:cNvSpPr>
          <p:nvPr/>
        </p:nvSpPr>
        <p:spPr>
          <a:xfrm>
            <a:off x="3525984" y="5708563"/>
            <a:ext cx="3925270" cy="516092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400" b="1" dirty="0"/>
              <a:t>Each of the five sessions focuses on a key AI topic;</a:t>
            </a:r>
          </a:p>
          <a:p>
            <a:pPr marL="457200" indent="-457200">
              <a:buFont typeface="+mj-lt"/>
              <a:buAutoNum type="arabicPeriod"/>
            </a:pPr>
            <a:r>
              <a:rPr lang="en-GB" sz="1400" dirty="0"/>
              <a:t>Introduction to AI</a:t>
            </a:r>
          </a:p>
          <a:p>
            <a:pPr marL="457200" indent="-457200">
              <a:buFont typeface="+mj-lt"/>
              <a:buAutoNum type="arabicPeriod"/>
            </a:pPr>
            <a:r>
              <a:rPr lang="en-GB" sz="1400" dirty="0"/>
              <a:t>AI &amp; Ethics</a:t>
            </a:r>
          </a:p>
          <a:p>
            <a:pPr marL="457200" indent="-457200">
              <a:buFont typeface="+mj-lt"/>
              <a:buAutoNum type="arabicPeriod"/>
            </a:pPr>
            <a:r>
              <a:rPr lang="en-GB" sz="1400" dirty="0"/>
              <a:t>Gaining Confidence in Using AI Tools</a:t>
            </a:r>
          </a:p>
          <a:p>
            <a:pPr marL="457200" indent="-457200">
              <a:buFont typeface="+mj-lt"/>
              <a:buAutoNum type="arabicPeriod"/>
            </a:pPr>
            <a:r>
              <a:rPr lang="en-GB" sz="1400" dirty="0"/>
              <a:t>AI in the Job Market</a:t>
            </a:r>
          </a:p>
          <a:p>
            <a:pPr marL="457200" indent="-457200">
              <a:buFont typeface="+mj-lt"/>
              <a:buAutoNum type="arabicPeriod"/>
            </a:pPr>
            <a:r>
              <a:rPr lang="en-GB" sz="1400" dirty="0"/>
              <a:t>AI for Social Good</a:t>
            </a:r>
          </a:p>
          <a:p>
            <a:pPr marL="457200" indent="-457200">
              <a:buFont typeface="+mj-lt"/>
              <a:buAutoNum type="arabicPeriod"/>
            </a:pPr>
            <a:endParaRPr lang="en-GB" sz="1400" dirty="0"/>
          </a:p>
          <a:p>
            <a:r>
              <a:rPr lang="en-GB" sz="1400" b="1" dirty="0"/>
              <a:t>For each module, this guide provides</a:t>
            </a:r>
          </a:p>
          <a:p>
            <a:pPr marL="342900" indent="-342900">
              <a:buFont typeface="Arial" panose="020B0604020202020204" pitchFamily="34" charset="0"/>
              <a:buChar char="•"/>
            </a:pPr>
            <a:r>
              <a:rPr lang="en-GB" sz="1400" dirty="0"/>
              <a:t>Learning objectives</a:t>
            </a:r>
          </a:p>
          <a:p>
            <a:pPr marL="342900" indent="-342900">
              <a:buFont typeface="Arial" panose="020B0604020202020204" pitchFamily="34" charset="0"/>
              <a:buChar char="•"/>
            </a:pPr>
            <a:r>
              <a:rPr lang="en-GB" sz="1400" dirty="0"/>
              <a:t>Required materials</a:t>
            </a:r>
          </a:p>
          <a:p>
            <a:pPr marL="342900" indent="-342900">
              <a:buFont typeface="Arial" panose="020B0604020202020204" pitchFamily="34" charset="0"/>
              <a:buChar char="•"/>
            </a:pPr>
            <a:r>
              <a:rPr lang="en-GB" sz="1400" dirty="0"/>
              <a:t>Step-by-step delivery guide</a:t>
            </a:r>
          </a:p>
          <a:p>
            <a:pPr marL="342900" indent="-342900">
              <a:buFont typeface="Arial" panose="020B0604020202020204" pitchFamily="34" charset="0"/>
              <a:buChar char="•"/>
            </a:pPr>
            <a:r>
              <a:rPr lang="en-GB" sz="1400" dirty="0"/>
              <a:t>Facilitation tips</a:t>
            </a:r>
          </a:p>
          <a:p>
            <a:pPr marL="342900" indent="-342900">
              <a:buFont typeface="Arial" panose="020B0604020202020204" pitchFamily="34" charset="0"/>
              <a:buChar char="•"/>
            </a:pPr>
            <a:r>
              <a:rPr lang="en-GB" sz="1400" dirty="0"/>
              <a:t>Discussion/reflection prompts</a:t>
            </a:r>
          </a:p>
          <a:p>
            <a:pPr marL="342900" indent="-342900">
              <a:buFont typeface="Arial" panose="020B0604020202020204" pitchFamily="34" charset="0"/>
              <a:buChar char="•"/>
            </a:pPr>
            <a:r>
              <a:rPr lang="en-GB" sz="1400" dirty="0"/>
              <a:t>Ideas to adapt or simplify</a:t>
            </a:r>
          </a:p>
          <a:p>
            <a:pPr marL="342900" indent="-342900">
              <a:buFont typeface="Arial" panose="020B0604020202020204" pitchFamily="34" charset="0"/>
              <a:buChar char="•"/>
            </a:pPr>
            <a:r>
              <a:rPr lang="en-GB" sz="1400" dirty="0"/>
              <a:t>Activity guidance and worksheets</a:t>
            </a:r>
          </a:p>
          <a:p>
            <a:endParaRPr lang="en-GB" sz="1400" dirty="0"/>
          </a:p>
          <a:p>
            <a:endParaRPr lang="en-GB" sz="1400" b="1" dirty="0"/>
          </a:p>
          <a:p>
            <a:r>
              <a:rPr lang="en-GB" sz="1400" b="1" dirty="0"/>
              <a:t>You can deliver the modules</a:t>
            </a:r>
          </a:p>
          <a:p>
            <a:pPr marL="342900" indent="-342900">
              <a:buFont typeface="Wingdings" panose="05000000000000000000" pitchFamily="2" charset="2"/>
              <a:buChar char="v"/>
            </a:pPr>
            <a:r>
              <a:rPr lang="en-GB" sz="1400" dirty="0"/>
              <a:t>As a single 1–2 hour workshop</a:t>
            </a:r>
          </a:p>
          <a:p>
            <a:pPr marL="342900" indent="-342900">
              <a:buFont typeface="Wingdings" panose="05000000000000000000" pitchFamily="2" charset="2"/>
              <a:buChar char="v"/>
            </a:pPr>
            <a:r>
              <a:rPr lang="en-GB" sz="1400" dirty="0"/>
              <a:t>As a mini-course over 5 sessions</a:t>
            </a:r>
          </a:p>
          <a:p>
            <a:pPr marL="342900" indent="-342900">
              <a:buFont typeface="Wingdings" panose="05000000000000000000" pitchFamily="2" charset="2"/>
              <a:buChar char="v"/>
            </a:pPr>
            <a:r>
              <a:rPr lang="en-GB" sz="1400" dirty="0"/>
              <a:t>As part of a bootcamp or club series</a:t>
            </a:r>
            <a:endParaRPr lang="en-US" sz="1400" dirty="0"/>
          </a:p>
          <a:p>
            <a:endParaRPr lang="en-US" dirty="0"/>
          </a:p>
          <a:p>
            <a:endParaRPr lang="en-US" dirty="0"/>
          </a:p>
        </p:txBody>
      </p:sp>
    </p:spTree>
    <p:extLst>
      <p:ext uri="{BB962C8B-B14F-4D97-AF65-F5344CB8AC3E}">
        <p14:creationId xmlns:p14="http://schemas.microsoft.com/office/powerpoint/2010/main" val="565681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FBA28-0D96-D5A0-7331-A2817C06FC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B4C065-BB6B-DBCA-65EE-0D9442E53B2C}"/>
              </a:ext>
            </a:extLst>
          </p:cNvPr>
          <p:cNvSpPr>
            <a:spLocks noGrp="1"/>
          </p:cNvSpPr>
          <p:nvPr>
            <p:ph type="sldNum" sz="quarter" idx="4"/>
          </p:nvPr>
        </p:nvSpPr>
        <p:spPr/>
        <p:txBody>
          <a:bodyPr/>
          <a:lstStyle/>
          <a:p>
            <a:fld id="{9C527BFA-2C0E-4CEC-B6A5-913A56FEF4B4}" type="slidenum">
              <a:rPr lang="fr-CA" smtClean="0"/>
              <a:pPr/>
              <a:t>50</a:t>
            </a:fld>
            <a:endParaRPr lang="fr-CA" dirty="0"/>
          </a:p>
        </p:txBody>
      </p:sp>
      <p:sp>
        <p:nvSpPr>
          <p:cNvPr id="7" name="Text Placeholder 6">
            <a:extLst>
              <a:ext uri="{FF2B5EF4-FFF2-40B4-BE49-F238E27FC236}">
                <a16:creationId xmlns:a16="http://schemas.microsoft.com/office/drawing/2014/main" id="{26E06D35-0B7F-21D4-C9A1-3340C4A93666}"/>
              </a:ext>
            </a:extLst>
          </p:cNvPr>
          <p:cNvSpPr>
            <a:spLocks noGrp="1"/>
          </p:cNvSpPr>
          <p:nvPr>
            <p:ph type="body" sz="quarter" idx="32"/>
          </p:nvPr>
        </p:nvSpPr>
        <p:spPr>
          <a:xfrm>
            <a:off x="743867" y="1674460"/>
            <a:ext cx="6697687" cy="3396807"/>
          </a:xfrm>
        </p:spPr>
        <p:txBody>
          <a:bodyPr numCol="1"/>
          <a:lstStyle/>
          <a:p>
            <a:pPr>
              <a:lnSpc>
                <a:spcPct val="100000"/>
              </a:lnSpc>
            </a:pPr>
            <a:r>
              <a:rPr lang="en-GB" sz="1400" b="1" dirty="0"/>
              <a:t>Use examples from slides</a:t>
            </a:r>
          </a:p>
          <a:p>
            <a:pPr>
              <a:lnSpc>
                <a:spcPct val="100000"/>
              </a:lnSpc>
            </a:pPr>
            <a:endParaRPr lang="en-GB" sz="1400" b="1" dirty="0"/>
          </a:p>
          <a:p>
            <a:pPr>
              <a:lnSpc>
                <a:spcPct val="100000"/>
              </a:lnSpc>
            </a:pPr>
            <a:r>
              <a:rPr lang="en-GB" sz="1400" dirty="0"/>
              <a:t>People with disabilities (voice assistants, smart homes)</a:t>
            </a:r>
          </a:p>
          <a:p>
            <a:pPr>
              <a:lnSpc>
                <a:spcPct val="100000"/>
              </a:lnSpc>
            </a:pPr>
            <a:r>
              <a:rPr lang="en-GB" sz="1400" dirty="0"/>
              <a:t>Language tools (Google Translate, DeepL)</a:t>
            </a:r>
          </a:p>
          <a:p>
            <a:pPr>
              <a:lnSpc>
                <a:spcPct val="100000"/>
              </a:lnSpc>
            </a:pPr>
            <a:r>
              <a:rPr lang="en-GB" sz="1400" dirty="0"/>
              <a:t>Neurodiverse learners (Immersive Reader, </a:t>
            </a:r>
            <a:r>
              <a:rPr lang="en-GB" sz="1400" dirty="0" err="1"/>
              <a:t>Khanamigo</a:t>
            </a:r>
            <a:r>
              <a:rPr lang="en-GB" sz="1400" dirty="0"/>
              <a:t>)</a:t>
            </a:r>
          </a:p>
          <a:p>
            <a:pPr>
              <a:lnSpc>
                <a:spcPct val="100000"/>
              </a:lnSpc>
            </a:pPr>
            <a:endParaRPr lang="en-GB" sz="1400" dirty="0"/>
          </a:p>
          <a:p>
            <a:pPr>
              <a:lnSpc>
                <a:spcPct val="100000"/>
              </a:lnSpc>
            </a:pPr>
            <a:r>
              <a:rPr lang="en-GB" sz="1400" b="1" dirty="0"/>
              <a:t>Prompt for reflection</a:t>
            </a:r>
          </a:p>
          <a:p>
            <a:pPr>
              <a:lnSpc>
                <a:spcPct val="100000"/>
              </a:lnSpc>
            </a:pPr>
            <a:endParaRPr lang="en-GB" sz="1400" b="1" dirty="0"/>
          </a:p>
          <a:p>
            <a:pPr>
              <a:lnSpc>
                <a:spcPct val="100000"/>
              </a:lnSpc>
            </a:pPr>
            <a:r>
              <a:rPr lang="en-GB" sz="1400" dirty="0"/>
              <a:t>“How can tech be designed to work for more people, not fewer?”</a:t>
            </a:r>
          </a:p>
          <a:p>
            <a:pPr>
              <a:lnSpc>
                <a:spcPct val="100000"/>
              </a:lnSpc>
            </a:pPr>
            <a:endParaRPr lang="en-GB" sz="1400" b="1" dirty="0"/>
          </a:p>
          <a:p>
            <a:pPr>
              <a:lnSpc>
                <a:spcPct val="100000"/>
              </a:lnSpc>
            </a:pPr>
            <a:r>
              <a:rPr lang="en-GB" sz="1400" b="1" dirty="0"/>
              <a:t>Group task (optional)- </a:t>
            </a:r>
            <a:r>
              <a:rPr lang="en-GB" sz="1400" dirty="0"/>
              <a:t>Explore tools and write short descriptions on how they support inclusion.</a:t>
            </a:r>
            <a:endParaRPr lang="en-US" sz="800" i="1" dirty="0"/>
          </a:p>
        </p:txBody>
      </p:sp>
      <p:sp>
        <p:nvSpPr>
          <p:cNvPr id="9" name="Text Placeholder 8">
            <a:extLst>
              <a:ext uri="{FF2B5EF4-FFF2-40B4-BE49-F238E27FC236}">
                <a16:creationId xmlns:a16="http://schemas.microsoft.com/office/drawing/2014/main" id="{90368B7D-4499-4B09-F06A-577EFB4560EE}"/>
              </a:ext>
            </a:extLst>
          </p:cNvPr>
          <p:cNvSpPr>
            <a:spLocks noGrp="1"/>
          </p:cNvSpPr>
          <p:nvPr>
            <p:ph type="body" sz="quarter" idx="38"/>
          </p:nvPr>
        </p:nvSpPr>
        <p:spPr>
          <a:xfrm>
            <a:off x="1355732" y="601631"/>
            <a:ext cx="6085822" cy="558129"/>
          </a:xfrm>
        </p:spPr>
        <p:txBody>
          <a:bodyPr/>
          <a:lstStyle/>
          <a:p>
            <a:r>
              <a:rPr lang="it-IT" sz="1800" b="1" dirty="0"/>
              <a:t>4. AI for Inclusion &amp; Accessibility (15 min</a:t>
            </a:r>
            <a:r>
              <a:rPr lang="it-IT" b="1" dirty="0"/>
              <a:t>)</a:t>
            </a:r>
            <a:endParaRPr lang="en-GB" b="1" dirty="0"/>
          </a:p>
        </p:txBody>
      </p:sp>
      <p:cxnSp>
        <p:nvCxnSpPr>
          <p:cNvPr id="3" name="Straight Connector 2">
            <a:extLst>
              <a:ext uri="{FF2B5EF4-FFF2-40B4-BE49-F238E27FC236}">
                <a16:creationId xmlns:a16="http://schemas.microsoft.com/office/drawing/2014/main" id="{82AB9AA1-AA95-91B0-8384-60D39F6FF144}"/>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930514-3AD0-C270-C9F6-7BD95530320D}"/>
              </a:ext>
            </a:extLst>
          </p:cNvPr>
          <p:cNvCxnSpPr>
            <a:cxnSpLocks/>
          </p:cNvCxnSpPr>
          <p:nvPr/>
        </p:nvCxnSpPr>
        <p:spPr>
          <a:xfrm>
            <a:off x="1131165" y="5938351"/>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0C456E-9910-C3E2-FF74-DA1EAC84BBCA}"/>
              </a:ext>
            </a:extLst>
          </p:cNvPr>
          <p:cNvGrpSpPr/>
          <p:nvPr/>
        </p:nvGrpSpPr>
        <p:grpSpPr>
          <a:xfrm>
            <a:off x="419993" y="54056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E96B7A42-C9E2-3D9D-3C53-049BE3C9DA6F}"/>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8D9BA53B-69CF-3E11-9A8E-C703D7C09B55}"/>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2" name="Graphic 2">
              <a:extLst>
                <a:ext uri="{FF2B5EF4-FFF2-40B4-BE49-F238E27FC236}">
                  <a16:creationId xmlns:a16="http://schemas.microsoft.com/office/drawing/2014/main" id="{F3145B1A-FDFF-2867-97F8-488931A75487}"/>
                </a:ext>
              </a:extLst>
            </p:cNvPr>
            <p:cNvGrpSpPr/>
            <p:nvPr/>
          </p:nvGrpSpPr>
          <p:grpSpPr>
            <a:xfrm>
              <a:off x="10376768" y="2334933"/>
              <a:ext cx="920484" cy="919581"/>
              <a:chOff x="10376768" y="2334933"/>
              <a:chExt cx="920484" cy="919581"/>
            </a:xfrm>
            <a:grpFill/>
          </p:grpSpPr>
          <p:sp>
            <p:nvSpPr>
              <p:cNvPr id="13" name="Freeform 12">
                <a:extLst>
                  <a:ext uri="{FF2B5EF4-FFF2-40B4-BE49-F238E27FC236}">
                    <a16:creationId xmlns:a16="http://schemas.microsoft.com/office/drawing/2014/main" id="{9D71563B-9F4E-D692-1D0D-3486CA74EFFD}"/>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F15B902-31D3-0830-E5CE-66721CF4665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5" name="Group 14">
            <a:extLst>
              <a:ext uri="{FF2B5EF4-FFF2-40B4-BE49-F238E27FC236}">
                <a16:creationId xmlns:a16="http://schemas.microsoft.com/office/drawing/2014/main" id="{48038EBF-6EEF-CC8A-1E22-7DCC7583E87A}"/>
              </a:ext>
            </a:extLst>
          </p:cNvPr>
          <p:cNvGrpSpPr/>
          <p:nvPr/>
        </p:nvGrpSpPr>
        <p:grpSpPr>
          <a:xfrm>
            <a:off x="567798" y="5390240"/>
            <a:ext cx="765894" cy="766095"/>
            <a:chOff x="10376768" y="3823816"/>
            <a:chExt cx="923646" cy="923888"/>
          </a:xfrm>
          <a:solidFill>
            <a:srgbClr val="282666"/>
          </a:solidFill>
        </p:grpSpPr>
        <p:sp>
          <p:nvSpPr>
            <p:cNvPr id="16" name="Freeform 15">
              <a:extLst>
                <a:ext uri="{FF2B5EF4-FFF2-40B4-BE49-F238E27FC236}">
                  <a16:creationId xmlns:a16="http://schemas.microsoft.com/office/drawing/2014/main" id="{60146C3D-E61B-FD61-0D9D-62EAB5A06BD0}"/>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7" name="Graphic 2">
              <a:extLst>
                <a:ext uri="{FF2B5EF4-FFF2-40B4-BE49-F238E27FC236}">
                  <a16:creationId xmlns:a16="http://schemas.microsoft.com/office/drawing/2014/main" id="{29B2E55A-EEB5-7571-118E-227C45C3C574}"/>
                </a:ext>
              </a:extLst>
            </p:cNvPr>
            <p:cNvGrpSpPr/>
            <p:nvPr/>
          </p:nvGrpSpPr>
          <p:grpSpPr>
            <a:xfrm>
              <a:off x="10376768" y="3823816"/>
              <a:ext cx="923646" cy="923888"/>
              <a:chOff x="10376768" y="3823816"/>
              <a:chExt cx="923646" cy="923888"/>
            </a:xfrm>
            <a:grpFill/>
          </p:grpSpPr>
          <p:sp>
            <p:nvSpPr>
              <p:cNvPr id="18" name="Freeform 17">
                <a:extLst>
                  <a:ext uri="{FF2B5EF4-FFF2-40B4-BE49-F238E27FC236}">
                    <a16:creationId xmlns:a16="http://schemas.microsoft.com/office/drawing/2014/main" id="{9C900B98-2C77-4F58-2FC1-FE07AFD82E69}"/>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B7BBD3AE-FA24-9056-E75D-A9DB71E6DF29}"/>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7A79D3D-E5EA-7B23-3C85-3B078ADE514A}"/>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23" name="Text Placeholder 8">
            <a:extLst>
              <a:ext uri="{FF2B5EF4-FFF2-40B4-BE49-F238E27FC236}">
                <a16:creationId xmlns:a16="http://schemas.microsoft.com/office/drawing/2014/main" id="{94985B6F-E36F-E2C2-E823-4F3412D9BA3E}"/>
              </a:ext>
            </a:extLst>
          </p:cNvPr>
          <p:cNvSpPr txBox="1">
            <a:spLocks/>
          </p:cNvSpPr>
          <p:nvPr/>
        </p:nvSpPr>
        <p:spPr>
          <a:xfrm>
            <a:off x="1441583" y="5300405"/>
            <a:ext cx="6381649" cy="628617"/>
          </a:xfrm>
          <a:prstGeom prst="rect">
            <a:avLst/>
          </a:prstGeom>
        </p:spPr>
        <p:txBody>
          <a:bodyPr vert="horz" lIns="91440" tIns="45720" rIns="91440" bIns="45720" rtlCol="0">
            <a:noAutofit/>
          </a:bodyPr>
          <a:lstStyle>
            <a:lvl1pPr marL="0" indent="0" algn="l" defTabSz="777514" rtl="0" eaLnBrk="1" latinLnBrk="0" hangingPunct="1">
              <a:lnSpc>
                <a:spcPts val="2240"/>
              </a:lnSpc>
              <a:spcBef>
                <a:spcPts val="0"/>
              </a:spcBef>
              <a:buFont typeface="Arial" panose="020B0604020202020204" pitchFamily="34" charset="0"/>
              <a:buNone/>
              <a:defRPr sz="2400" b="1" i="0" kern="1200">
                <a:solidFill>
                  <a:srgbClr val="653795"/>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1800" dirty="0"/>
              <a:t>5. Quick Research Challenge – Inclusive AI (10 min)</a:t>
            </a:r>
            <a:endParaRPr lang="en-US" sz="1800" dirty="0"/>
          </a:p>
        </p:txBody>
      </p:sp>
      <p:sp>
        <p:nvSpPr>
          <p:cNvPr id="25" name="Text Placeholder 6">
            <a:extLst>
              <a:ext uri="{FF2B5EF4-FFF2-40B4-BE49-F238E27FC236}">
                <a16:creationId xmlns:a16="http://schemas.microsoft.com/office/drawing/2014/main" id="{08528F99-79EF-E6FC-C7C4-EF554AFA24CD}"/>
              </a:ext>
            </a:extLst>
          </p:cNvPr>
          <p:cNvSpPr txBox="1">
            <a:spLocks/>
          </p:cNvSpPr>
          <p:nvPr/>
        </p:nvSpPr>
        <p:spPr>
          <a:xfrm>
            <a:off x="743867" y="6631188"/>
            <a:ext cx="6660001" cy="3478409"/>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282666"/>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400" b="1" dirty="0"/>
              <a:t>Instructions</a:t>
            </a:r>
          </a:p>
          <a:p>
            <a:pPr>
              <a:lnSpc>
                <a:spcPct val="100000"/>
              </a:lnSpc>
            </a:pPr>
            <a:endParaRPr lang="en-GB" sz="1400" b="1" dirty="0"/>
          </a:p>
          <a:p>
            <a:pPr>
              <a:lnSpc>
                <a:spcPct val="100000"/>
              </a:lnSpc>
            </a:pPr>
            <a:r>
              <a:rPr lang="en-GB" sz="1400" dirty="0"/>
              <a:t>In small groups, search or brainstorm 1–2 tools that support inclusion/accessibility.</a:t>
            </a:r>
          </a:p>
          <a:p>
            <a:pPr>
              <a:lnSpc>
                <a:spcPct val="100000"/>
              </a:lnSpc>
            </a:pPr>
            <a:endParaRPr lang="en-GB" sz="1400" dirty="0"/>
          </a:p>
          <a:p>
            <a:pPr>
              <a:lnSpc>
                <a:spcPct val="100000"/>
              </a:lnSpc>
            </a:pPr>
            <a:r>
              <a:rPr lang="en-GB" sz="1400" dirty="0"/>
              <a:t>Examples could include AI-powered screen readers, apps that transcribe speech, or smart prosthetics.</a:t>
            </a:r>
          </a:p>
          <a:p>
            <a:pPr>
              <a:lnSpc>
                <a:spcPct val="100000"/>
              </a:lnSpc>
            </a:pPr>
            <a:endParaRPr lang="en-GB" sz="1400" dirty="0"/>
          </a:p>
          <a:p>
            <a:pPr>
              <a:lnSpc>
                <a:spcPct val="100000"/>
              </a:lnSpc>
            </a:pPr>
            <a:r>
              <a:rPr lang="en-GB" sz="1400" b="1" dirty="0"/>
              <a:t>If no tech available</a:t>
            </a:r>
          </a:p>
          <a:p>
            <a:pPr>
              <a:lnSpc>
                <a:spcPct val="100000"/>
              </a:lnSpc>
            </a:pPr>
            <a:endParaRPr lang="en-GB" sz="1400" b="1" dirty="0"/>
          </a:p>
          <a:p>
            <a:pPr>
              <a:lnSpc>
                <a:spcPct val="100000"/>
              </a:lnSpc>
            </a:pPr>
            <a:r>
              <a:rPr lang="en-GB" sz="1400" dirty="0"/>
              <a:t>Provide 6–8 printed examples and have groups match tool &gt; user &gt; benefit.</a:t>
            </a:r>
          </a:p>
        </p:txBody>
      </p:sp>
    </p:spTree>
    <p:extLst>
      <p:ext uri="{BB962C8B-B14F-4D97-AF65-F5344CB8AC3E}">
        <p14:creationId xmlns:p14="http://schemas.microsoft.com/office/powerpoint/2010/main" val="2310331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90594-B9BD-8B27-49CB-8AE18F3A2A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E51CF8-CC8E-A4AC-0E7A-7C10BD36937B}"/>
              </a:ext>
            </a:extLst>
          </p:cNvPr>
          <p:cNvSpPr>
            <a:spLocks noGrp="1"/>
          </p:cNvSpPr>
          <p:nvPr>
            <p:ph type="sldNum" sz="quarter" idx="4"/>
          </p:nvPr>
        </p:nvSpPr>
        <p:spPr/>
        <p:txBody>
          <a:bodyPr/>
          <a:lstStyle/>
          <a:p>
            <a:fld id="{9C527BFA-2C0E-4CEC-B6A5-913A56FEF4B4}" type="slidenum">
              <a:rPr lang="fr-CA" smtClean="0"/>
              <a:pPr/>
              <a:t>51</a:t>
            </a:fld>
            <a:endParaRPr lang="fr-CA" dirty="0"/>
          </a:p>
        </p:txBody>
      </p:sp>
      <p:sp>
        <p:nvSpPr>
          <p:cNvPr id="8" name="Text Placeholder 7">
            <a:extLst>
              <a:ext uri="{FF2B5EF4-FFF2-40B4-BE49-F238E27FC236}">
                <a16:creationId xmlns:a16="http://schemas.microsoft.com/office/drawing/2014/main" id="{30198EB9-9D6E-F162-D227-98AF3459FD40}"/>
              </a:ext>
            </a:extLst>
          </p:cNvPr>
          <p:cNvSpPr>
            <a:spLocks noGrp="1"/>
          </p:cNvSpPr>
          <p:nvPr>
            <p:ph type="body" sz="quarter" idx="32"/>
          </p:nvPr>
        </p:nvSpPr>
        <p:spPr>
          <a:xfrm>
            <a:off x="317781" y="1550368"/>
            <a:ext cx="6821720" cy="4515152"/>
          </a:xfrm>
        </p:spPr>
        <p:txBody>
          <a:bodyPr numCol="1"/>
          <a:lstStyle/>
          <a:p>
            <a:pPr>
              <a:lnSpc>
                <a:spcPct val="100000"/>
              </a:lnSpc>
            </a:pPr>
            <a:r>
              <a:rPr lang="en-GB" sz="1400" dirty="0"/>
              <a:t>The goal is to enable young women to reflect on female AI leaders and connect their work to learners’ own ideas.</a:t>
            </a:r>
          </a:p>
          <a:p>
            <a:pPr>
              <a:lnSpc>
                <a:spcPct val="100000"/>
              </a:lnSpc>
            </a:pPr>
            <a:endParaRPr lang="en-GB" sz="1400" dirty="0"/>
          </a:p>
          <a:p>
            <a:pPr>
              <a:lnSpc>
                <a:spcPct val="100000"/>
              </a:lnSpc>
            </a:pPr>
            <a:r>
              <a:rPr lang="en-GB" sz="1400" b="1" dirty="0"/>
              <a:t>Instructions</a:t>
            </a:r>
          </a:p>
          <a:p>
            <a:pPr>
              <a:lnSpc>
                <a:spcPct val="100000"/>
              </a:lnSpc>
            </a:pPr>
            <a:r>
              <a:rPr lang="en-GB" sz="1400" dirty="0"/>
              <a:t>In pairs, choose 1 woman from the module (or research another).</a:t>
            </a:r>
          </a:p>
          <a:p>
            <a:pPr>
              <a:lnSpc>
                <a:spcPct val="100000"/>
              </a:lnSpc>
            </a:pPr>
            <a:endParaRPr lang="en-GB" sz="1400" dirty="0"/>
          </a:p>
          <a:p>
            <a:pPr>
              <a:lnSpc>
                <a:spcPct val="100000"/>
              </a:lnSpc>
            </a:pPr>
            <a:r>
              <a:rPr lang="en-GB" sz="1400" dirty="0"/>
              <a:t>Create a poster with</a:t>
            </a:r>
          </a:p>
          <a:p>
            <a:pPr marL="342900" indent="-342900">
              <a:lnSpc>
                <a:spcPct val="100000"/>
              </a:lnSpc>
              <a:buFont typeface="Arial" panose="020B0604020202020204" pitchFamily="34" charset="0"/>
              <a:buChar char="•"/>
            </a:pPr>
            <a:r>
              <a:rPr lang="en-GB" sz="1400" dirty="0"/>
              <a:t>Name &amp; role</a:t>
            </a:r>
          </a:p>
          <a:p>
            <a:pPr marL="342900" indent="-342900">
              <a:lnSpc>
                <a:spcPct val="100000"/>
              </a:lnSpc>
              <a:buFont typeface="Arial" panose="020B0604020202020204" pitchFamily="34" charset="0"/>
              <a:buChar char="•"/>
            </a:pPr>
            <a:r>
              <a:rPr lang="en-GB" sz="1400" dirty="0"/>
              <a:t>Problem she’s solving</a:t>
            </a:r>
          </a:p>
          <a:p>
            <a:pPr marL="342900" indent="-342900">
              <a:lnSpc>
                <a:spcPct val="100000"/>
              </a:lnSpc>
              <a:buFont typeface="Arial" panose="020B0604020202020204" pitchFamily="34" charset="0"/>
              <a:buChar char="•"/>
            </a:pPr>
            <a:r>
              <a:rPr lang="en-GB" sz="1400" dirty="0"/>
              <a:t>Why her work is inspiring</a:t>
            </a:r>
          </a:p>
          <a:p>
            <a:pPr marL="342900" indent="-342900">
              <a:lnSpc>
                <a:spcPct val="100000"/>
              </a:lnSpc>
              <a:buFont typeface="Arial" panose="020B0604020202020204" pitchFamily="34" charset="0"/>
              <a:buChar char="•"/>
            </a:pPr>
            <a:r>
              <a:rPr lang="en-GB" sz="1400" dirty="0"/>
              <a:t>One way you would use AI for good</a:t>
            </a:r>
          </a:p>
          <a:p>
            <a:pPr>
              <a:lnSpc>
                <a:spcPct val="100000"/>
              </a:lnSpc>
            </a:pPr>
            <a:endParaRPr lang="en-GB" sz="1400" dirty="0"/>
          </a:p>
          <a:p>
            <a:pPr>
              <a:lnSpc>
                <a:spcPct val="100000"/>
              </a:lnSpc>
            </a:pPr>
            <a:r>
              <a:rPr lang="en-GB" sz="1400" b="1" dirty="0"/>
              <a:t>Tip- </a:t>
            </a:r>
            <a:r>
              <a:rPr lang="en-GB" sz="1400" dirty="0"/>
              <a:t>This can be a physical poster or a digital slide/page</a:t>
            </a:r>
            <a:r>
              <a:rPr lang="en-GB" sz="2200" dirty="0"/>
              <a:t>.</a:t>
            </a:r>
            <a:endParaRPr lang="en-US" sz="2200" i="1" dirty="0"/>
          </a:p>
        </p:txBody>
      </p:sp>
      <p:sp>
        <p:nvSpPr>
          <p:cNvPr id="10" name="Text Placeholder 9">
            <a:extLst>
              <a:ext uri="{FF2B5EF4-FFF2-40B4-BE49-F238E27FC236}">
                <a16:creationId xmlns:a16="http://schemas.microsoft.com/office/drawing/2014/main" id="{55242BBF-C92B-02DF-32FD-23A906376090}"/>
              </a:ext>
            </a:extLst>
          </p:cNvPr>
          <p:cNvSpPr>
            <a:spLocks noGrp="1"/>
          </p:cNvSpPr>
          <p:nvPr>
            <p:ph type="body" sz="quarter" idx="38"/>
          </p:nvPr>
        </p:nvSpPr>
        <p:spPr>
          <a:xfrm>
            <a:off x="1346267" y="677723"/>
            <a:ext cx="5698775" cy="683698"/>
          </a:xfrm>
        </p:spPr>
        <p:txBody>
          <a:bodyPr/>
          <a:lstStyle/>
          <a:p>
            <a:r>
              <a:rPr lang="it-IT" sz="1800" b="1" dirty="0"/>
              <a:t>6. Activity Changemaker Poster (20 min)</a:t>
            </a:r>
            <a:endParaRPr lang="en-GB" sz="1800" b="1" dirty="0"/>
          </a:p>
        </p:txBody>
      </p:sp>
      <p:pic>
        <p:nvPicPr>
          <p:cNvPr id="13" name="Picture Placeholder 12">
            <a:extLst>
              <a:ext uri="{FF2B5EF4-FFF2-40B4-BE49-F238E27FC236}">
                <a16:creationId xmlns:a16="http://schemas.microsoft.com/office/drawing/2014/main" id="{8B6F5129-67AE-909A-B37C-FC29B61B744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031" b="7031"/>
          <a:stretch/>
        </p:blipFill>
        <p:spPr>
          <a:xfrm>
            <a:off x="-1" y="5037184"/>
            <a:ext cx="7045043" cy="4027874"/>
          </a:xfrm>
        </p:spPr>
      </p:pic>
      <p:cxnSp>
        <p:nvCxnSpPr>
          <p:cNvPr id="14" name="Straight Connector 13">
            <a:extLst>
              <a:ext uri="{FF2B5EF4-FFF2-40B4-BE49-F238E27FC236}">
                <a16:creationId xmlns:a16="http://schemas.microsoft.com/office/drawing/2014/main" id="{CE193F2F-F82C-AFB5-AE43-D0262315C3C3}"/>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FC52BDD-D3D1-D890-F99B-1C6DA244037C}"/>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9E8368AE-7096-E933-6EDC-CA52834ABE1B}"/>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F73F3B8-955C-DF07-2CF1-DAC70CBA013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C156E7D9-0C1E-BF94-0DBA-99A785B57707}"/>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92629731-9A62-78DA-07A6-60809CBDD20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548AAD7-DB01-B8E1-3FE3-3959778B1ED0}"/>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129817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A487E-B361-7B71-E17A-590ACC06255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B9B303-A17C-EF9C-F09A-0B13C1606F54}"/>
              </a:ext>
            </a:extLst>
          </p:cNvPr>
          <p:cNvSpPr>
            <a:spLocks noGrp="1"/>
          </p:cNvSpPr>
          <p:nvPr>
            <p:ph type="sldNum" sz="quarter" idx="4"/>
          </p:nvPr>
        </p:nvSpPr>
        <p:spPr/>
        <p:txBody>
          <a:bodyPr/>
          <a:lstStyle/>
          <a:p>
            <a:fld id="{9C527BFA-2C0E-4CEC-B6A5-913A56FEF4B4}" type="slidenum">
              <a:rPr lang="fr-CA" smtClean="0"/>
              <a:pPr/>
              <a:t>52</a:t>
            </a:fld>
            <a:endParaRPr lang="fr-CA" dirty="0"/>
          </a:p>
        </p:txBody>
      </p:sp>
      <p:sp>
        <p:nvSpPr>
          <p:cNvPr id="8" name="Text Placeholder 7">
            <a:extLst>
              <a:ext uri="{FF2B5EF4-FFF2-40B4-BE49-F238E27FC236}">
                <a16:creationId xmlns:a16="http://schemas.microsoft.com/office/drawing/2014/main" id="{CF0B20C5-8A42-703F-D4B2-424124D85F1C}"/>
              </a:ext>
            </a:extLst>
          </p:cNvPr>
          <p:cNvSpPr>
            <a:spLocks noGrp="1"/>
          </p:cNvSpPr>
          <p:nvPr>
            <p:ph type="body" sz="quarter" idx="32"/>
          </p:nvPr>
        </p:nvSpPr>
        <p:spPr>
          <a:xfrm>
            <a:off x="317781" y="1550367"/>
            <a:ext cx="6821720" cy="6460576"/>
          </a:xfrm>
        </p:spPr>
        <p:txBody>
          <a:bodyPr numCol="1"/>
          <a:lstStyle/>
          <a:p>
            <a:pPr>
              <a:lnSpc>
                <a:spcPct val="100000"/>
              </a:lnSpc>
            </a:pPr>
            <a:r>
              <a:rPr lang="en-GB" sz="1400" dirty="0"/>
              <a:t>The goal is to help young women see themselves as AI creators, not just users.</a:t>
            </a:r>
          </a:p>
          <a:p>
            <a:pPr>
              <a:lnSpc>
                <a:spcPct val="100000"/>
              </a:lnSpc>
            </a:pPr>
            <a:endParaRPr lang="en-GB" sz="1400" dirty="0"/>
          </a:p>
          <a:p>
            <a:pPr>
              <a:lnSpc>
                <a:spcPct val="100000"/>
              </a:lnSpc>
            </a:pPr>
            <a:r>
              <a:rPr lang="en-GB" sz="1400" b="1" dirty="0"/>
              <a:t>Instructions</a:t>
            </a:r>
          </a:p>
          <a:p>
            <a:pPr>
              <a:lnSpc>
                <a:spcPct val="100000"/>
              </a:lnSpc>
            </a:pPr>
            <a:endParaRPr lang="en-GB" sz="1400" dirty="0"/>
          </a:p>
          <a:p>
            <a:pPr>
              <a:lnSpc>
                <a:spcPct val="100000"/>
              </a:lnSpc>
            </a:pPr>
            <a:r>
              <a:rPr lang="en-GB" sz="1400" dirty="0"/>
              <a:t>In teams of 2–4, choose a real-world problem.</a:t>
            </a:r>
          </a:p>
          <a:p>
            <a:pPr>
              <a:lnSpc>
                <a:spcPct val="100000"/>
              </a:lnSpc>
            </a:pPr>
            <a:r>
              <a:rPr lang="en-GB" sz="1400" dirty="0"/>
              <a:t>Design a basic AI solution. </a:t>
            </a:r>
          </a:p>
          <a:p>
            <a:pPr>
              <a:lnSpc>
                <a:spcPct val="100000"/>
              </a:lnSpc>
            </a:pPr>
            <a:endParaRPr lang="en-GB" sz="1400" dirty="0"/>
          </a:p>
          <a:p>
            <a:pPr>
              <a:lnSpc>
                <a:spcPct val="100000"/>
              </a:lnSpc>
            </a:pPr>
            <a:r>
              <a:rPr lang="en-GB" sz="1400" b="1" dirty="0"/>
              <a:t>Use this structure</a:t>
            </a:r>
          </a:p>
          <a:p>
            <a:pPr>
              <a:lnSpc>
                <a:spcPct val="100000"/>
              </a:lnSpc>
            </a:pPr>
            <a:r>
              <a:rPr lang="en-GB" sz="1400" dirty="0"/>
              <a:t>Problem</a:t>
            </a:r>
          </a:p>
          <a:p>
            <a:pPr>
              <a:lnSpc>
                <a:spcPct val="100000"/>
              </a:lnSpc>
            </a:pPr>
            <a:r>
              <a:rPr lang="en-GB" sz="1400" dirty="0"/>
              <a:t>Who it helps</a:t>
            </a:r>
          </a:p>
          <a:p>
            <a:pPr>
              <a:lnSpc>
                <a:spcPct val="100000"/>
              </a:lnSpc>
            </a:pPr>
            <a:r>
              <a:rPr lang="en-GB" sz="1400" dirty="0"/>
              <a:t>What the AI does</a:t>
            </a:r>
          </a:p>
          <a:p>
            <a:pPr>
              <a:lnSpc>
                <a:spcPct val="100000"/>
              </a:lnSpc>
            </a:pPr>
            <a:r>
              <a:rPr lang="en-GB" sz="1400" dirty="0"/>
              <a:t>How it’s unique or values-based</a:t>
            </a:r>
          </a:p>
          <a:p>
            <a:pPr>
              <a:lnSpc>
                <a:spcPct val="100000"/>
              </a:lnSpc>
            </a:pPr>
            <a:r>
              <a:rPr lang="en-GB" sz="1400" dirty="0"/>
              <a:t>Each group pitches their idea in 2–3 minutes.</a:t>
            </a:r>
          </a:p>
          <a:p>
            <a:pPr>
              <a:lnSpc>
                <a:spcPct val="100000"/>
              </a:lnSpc>
            </a:pPr>
            <a:endParaRPr lang="en-GB" sz="1400" dirty="0"/>
          </a:p>
          <a:p>
            <a:pPr>
              <a:lnSpc>
                <a:spcPct val="100000"/>
              </a:lnSpc>
            </a:pPr>
            <a:r>
              <a:rPr lang="en-GB" sz="1400" b="1" dirty="0"/>
              <a:t>Bonus-</a:t>
            </a:r>
            <a:r>
              <a:rPr lang="en-GB" sz="1400" dirty="0"/>
              <a:t> Use a “pitch canvas” worksheet to scaffold</a:t>
            </a:r>
          </a:p>
          <a:p>
            <a:pPr>
              <a:lnSpc>
                <a:spcPct val="100000"/>
              </a:lnSpc>
            </a:pPr>
            <a:endParaRPr lang="en-GB" sz="1400" dirty="0"/>
          </a:p>
          <a:p>
            <a:pPr>
              <a:lnSpc>
                <a:spcPct val="100000"/>
              </a:lnSpc>
            </a:pPr>
            <a:r>
              <a:rPr lang="en-GB" sz="1400" b="1" dirty="0"/>
              <a:t>Tip-</a:t>
            </a:r>
            <a:r>
              <a:rPr lang="en-GB" sz="1400" dirty="0"/>
              <a:t> Keep focus on why it matters, not technical detail.</a:t>
            </a:r>
            <a:endParaRPr lang="en-US" sz="1400" i="1" dirty="0"/>
          </a:p>
        </p:txBody>
      </p:sp>
      <p:sp>
        <p:nvSpPr>
          <p:cNvPr id="10" name="Text Placeholder 9">
            <a:extLst>
              <a:ext uri="{FF2B5EF4-FFF2-40B4-BE49-F238E27FC236}">
                <a16:creationId xmlns:a16="http://schemas.microsoft.com/office/drawing/2014/main" id="{4F609871-DAE2-CF39-2F68-63F32C776BBC}"/>
              </a:ext>
            </a:extLst>
          </p:cNvPr>
          <p:cNvSpPr>
            <a:spLocks noGrp="1"/>
          </p:cNvSpPr>
          <p:nvPr>
            <p:ph type="body" sz="quarter" idx="38"/>
          </p:nvPr>
        </p:nvSpPr>
        <p:spPr>
          <a:xfrm>
            <a:off x="1346267" y="677723"/>
            <a:ext cx="5698775" cy="683698"/>
          </a:xfrm>
        </p:spPr>
        <p:txBody>
          <a:bodyPr/>
          <a:lstStyle/>
          <a:p>
            <a:r>
              <a:rPr lang="it-IT" sz="1800" b="1" dirty="0"/>
              <a:t>6. AI-for-Good Pitch Challenge (20 min)</a:t>
            </a:r>
            <a:endParaRPr lang="en-GB" sz="1800" b="1" dirty="0"/>
          </a:p>
        </p:txBody>
      </p:sp>
      <p:pic>
        <p:nvPicPr>
          <p:cNvPr id="13" name="Picture Placeholder 12">
            <a:extLst>
              <a:ext uri="{FF2B5EF4-FFF2-40B4-BE49-F238E27FC236}">
                <a16:creationId xmlns:a16="http://schemas.microsoft.com/office/drawing/2014/main" id="{85663721-15B7-CE65-5B14-1E49457979A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07" b="7107"/>
          <a:stretch/>
        </p:blipFill>
        <p:spPr>
          <a:xfrm>
            <a:off x="0" y="5998609"/>
            <a:ext cx="6882774" cy="3935099"/>
          </a:xfrm>
        </p:spPr>
      </p:pic>
      <p:cxnSp>
        <p:nvCxnSpPr>
          <p:cNvPr id="14" name="Straight Connector 13">
            <a:extLst>
              <a:ext uri="{FF2B5EF4-FFF2-40B4-BE49-F238E27FC236}">
                <a16:creationId xmlns:a16="http://schemas.microsoft.com/office/drawing/2014/main" id="{BCD7526C-2E57-6F86-22E3-23AF3DDD7E6B}"/>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09E08A2-7176-1E02-909D-1CF9CC37D0DF}"/>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41BFEC65-D4D7-B8BD-0073-0275BAEE86B7}"/>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0AB92841-9965-4700-B277-316B5CC36E69}"/>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BE44EA1B-48C3-8F7F-CD76-234F14EF0AA5}"/>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C2EF680D-B8B2-914E-443D-1B71F96A8626}"/>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57DF108E-E510-D72F-4BD8-99674D997E47}"/>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938846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4723B-65B5-4A77-EB47-577B85BAFA3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C4618-190F-8979-BCF9-E624350C7CD9}"/>
              </a:ext>
            </a:extLst>
          </p:cNvPr>
          <p:cNvSpPr>
            <a:spLocks noGrp="1"/>
          </p:cNvSpPr>
          <p:nvPr>
            <p:ph type="sldNum" sz="quarter" idx="4"/>
          </p:nvPr>
        </p:nvSpPr>
        <p:spPr/>
        <p:txBody>
          <a:bodyPr/>
          <a:lstStyle/>
          <a:p>
            <a:fld id="{9C527BFA-2C0E-4CEC-B6A5-913A56FEF4B4}" type="slidenum">
              <a:rPr lang="fr-CA" smtClean="0"/>
              <a:pPr/>
              <a:t>53</a:t>
            </a:fld>
            <a:endParaRPr lang="fr-CA" dirty="0"/>
          </a:p>
        </p:txBody>
      </p:sp>
      <p:sp>
        <p:nvSpPr>
          <p:cNvPr id="8" name="Text Placeholder 7">
            <a:extLst>
              <a:ext uri="{FF2B5EF4-FFF2-40B4-BE49-F238E27FC236}">
                <a16:creationId xmlns:a16="http://schemas.microsoft.com/office/drawing/2014/main" id="{630DB3FA-7E95-167F-9706-B87F686A73C8}"/>
              </a:ext>
            </a:extLst>
          </p:cNvPr>
          <p:cNvSpPr>
            <a:spLocks noGrp="1"/>
          </p:cNvSpPr>
          <p:nvPr>
            <p:ph type="body" sz="quarter" idx="32"/>
          </p:nvPr>
        </p:nvSpPr>
        <p:spPr>
          <a:xfrm>
            <a:off x="359033" y="1919550"/>
            <a:ext cx="6821720" cy="4515152"/>
          </a:xfrm>
        </p:spPr>
        <p:txBody>
          <a:bodyPr numCol="1"/>
          <a:lstStyle/>
          <a:p>
            <a:pPr>
              <a:lnSpc>
                <a:spcPct val="100000"/>
              </a:lnSpc>
            </a:pPr>
            <a:r>
              <a:rPr lang="en-GB" sz="1400" b="1" dirty="0"/>
              <a:t>Reinforce definitions</a:t>
            </a:r>
          </a:p>
          <a:p>
            <a:pPr>
              <a:lnSpc>
                <a:spcPct val="100000"/>
              </a:lnSpc>
            </a:pPr>
            <a:endParaRPr lang="en-GB" sz="1400" b="1" dirty="0"/>
          </a:p>
          <a:p>
            <a:pPr>
              <a:lnSpc>
                <a:spcPct val="100000"/>
              </a:lnSpc>
            </a:pPr>
            <a:r>
              <a:rPr lang="en-GB" sz="1400" dirty="0"/>
              <a:t>AI, Sustainability, Inclusion, Ethical AI, Changemaker, Accessibility</a:t>
            </a:r>
          </a:p>
          <a:p>
            <a:pPr>
              <a:lnSpc>
                <a:spcPct val="100000"/>
              </a:lnSpc>
            </a:pPr>
            <a:endParaRPr lang="en-GB" sz="1400" dirty="0"/>
          </a:p>
          <a:p>
            <a:pPr>
              <a:lnSpc>
                <a:spcPct val="100000"/>
              </a:lnSpc>
            </a:pPr>
            <a:r>
              <a:rPr lang="en-GB" sz="1400" b="1" dirty="0"/>
              <a:t>Reflection prompts</a:t>
            </a:r>
          </a:p>
          <a:p>
            <a:pPr>
              <a:lnSpc>
                <a:spcPct val="100000"/>
              </a:lnSpc>
            </a:pPr>
            <a:endParaRPr lang="en-GB" sz="1400" b="1" dirty="0"/>
          </a:p>
          <a:p>
            <a:pPr marL="342900" indent="-342900">
              <a:lnSpc>
                <a:spcPct val="100000"/>
              </a:lnSpc>
              <a:buFont typeface="Arial" panose="020B0604020202020204" pitchFamily="34" charset="0"/>
              <a:buChar char="•"/>
            </a:pPr>
            <a:r>
              <a:rPr lang="en-GB" sz="1400" i="1" dirty="0"/>
              <a:t>“What’s one way AI could help you or your community?”</a:t>
            </a:r>
          </a:p>
          <a:p>
            <a:pPr marL="342900" indent="-342900">
              <a:lnSpc>
                <a:spcPct val="100000"/>
              </a:lnSpc>
              <a:buFont typeface="Arial" panose="020B0604020202020204" pitchFamily="34" charset="0"/>
              <a:buChar char="•"/>
            </a:pPr>
            <a:r>
              <a:rPr lang="en-GB" sz="1400" i="1" dirty="0"/>
              <a:t>“What’s something you learned about AI today that surprised or inspired you?”</a:t>
            </a:r>
          </a:p>
          <a:p>
            <a:pPr>
              <a:lnSpc>
                <a:spcPct val="100000"/>
              </a:lnSpc>
            </a:pPr>
            <a:endParaRPr lang="en-GB" sz="1400" dirty="0"/>
          </a:p>
          <a:p>
            <a:pPr>
              <a:lnSpc>
                <a:spcPct val="100000"/>
              </a:lnSpc>
            </a:pPr>
            <a:r>
              <a:rPr lang="en-GB" sz="1400" dirty="0"/>
              <a:t>Exit ticket option </a:t>
            </a:r>
            <a:r>
              <a:rPr lang="en-GB" sz="1400" i="1" dirty="0"/>
              <a:t>“If I could build an AI for good, it would help ___ by ___.”</a:t>
            </a:r>
            <a:endParaRPr lang="en-US" sz="1400" i="1" dirty="0"/>
          </a:p>
        </p:txBody>
      </p:sp>
      <p:sp>
        <p:nvSpPr>
          <p:cNvPr id="10" name="Text Placeholder 9">
            <a:extLst>
              <a:ext uri="{FF2B5EF4-FFF2-40B4-BE49-F238E27FC236}">
                <a16:creationId xmlns:a16="http://schemas.microsoft.com/office/drawing/2014/main" id="{0B3F2643-063F-CFA7-0160-832B8314D702}"/>
              </a:ext>
            </a:extLst>
          </p:cNvPr>
          <p:cNvSpPr>
            <a:spLocks noGrp="1"/>
          </p:cNvSpPr>
          <p:nvPr>
            <p:ph type="body" sz="quarter" idx="38"/>
          </p:nvPr>
        </p:nvSpPr>
        <p:spPr>
          <a:xfrm>
            <a:off x="1346267" y="677723"/>
            <a:ext cx="6070275" cy="683698"/>
          </a:xfrm>
        </p:spPr>
        <p:txBody>
          <a:bodyPr/>
          <a:lstStyle/>
          <a:p>
            <a:r>
              <a:rPr lang="en-GB" sz="1800" b="1" dirty="0"/>
              <a:t>7. Recap, Reflection &amp; Key Terms (5–10 min)</a:t>
            </a:r>
          </a:p>
        </p:txBody>
      </p:sp>
      <p:pic>
        <p:nvPicPr>
          <p:cNvPr id="13" name="Picture Placeholder 12">
            <a:extLst>
              <a:ext uri="{FF2B5EF4-FFF2-40B4-BE49-F238E27FC236}">
                <a16:creationId xmlns:a16="http://schemas.microsoft.com/office/drawing/2014/main" id="{FF238568-0B3A-1E6A-1B2C-2BA88BD6F21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33" b="7133"/>
          <a:stretch/>
        </p:blipFill>
        <p:spPr>
          <a:xfrm>
            <a:off x="0" y="4538421"/>
            <a:ext cx="7045043" cy="4027874"/>
          </a:xfrm>
        </p:spPr>
      </p:pic>
      <p:cxnSp>
        <p:nvCxnSpPr>
          <p:cNvPr id="14" name="Straight Connector 13">
            <a:extLst>
              <a:ext uri="{FF2B5EF4-FFF2-40B4-BE49-F238E27FC236}">
                <a16:creationId xmlns:a16="http://schemas.microsoft.com/office/drawing/2014/main" id="{B7364EA5-8E4D-F67E-B800-55EEB1C93C9D}"/>
              </a:ext>
            </a:extLst>
          </p:cNvPr>
          <p:cNvCxnSpPr>
            <a:cxnSpLocks/>
          </p:cNvCxnSpPr>
          <p:nvPr/>
        </p:nvCxnSpPr>
        <p:spPr>
          <a:xfrm>
            <a:off x="1110213" y="1235852"/>
            <a:ext cx="6660000" cy="0"/>
          </a:xfrm>
          <a:prstGeom prst="line">
            <a:avLst/>
          </a:prstGeom>
          <a:ln w="19050">
            <a:solidFill>
              <a:srgbClr val="282666"/>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CC9BC15-5BDF-FB9B-0AA8-FEB18B89CABA}"/>
              </a:ext>
            </a:extLst>
          </p:cNvPr>
          <p:cNvGrpSpPr/>
          <p:nvPr/>
        </p:nvGrpSpPr>
        <p:grpSpPr>
          <a:xfrm>
            <a:off x="359033" y="677723"/>
            <a:ext cx="763272" cy="762523"/>
            <a:chOff x="10376768" y="2334933"/>
            <a:chExt cx="920484" cy="919581"/>
          </a:xfrm>
          <a:solidFill>
            <a:srgbClr val="282666"/>
          </a:solidFill>
        </p:grpSpPr>
        <p:sp>
          <p:nvSpPr>
            <p:cNvPr id="6" name="Freeform 5">
              <a:extLst>
                <a:ext uri="{FF2B5EF4-FFF2-40B4-BE49-F238E27FC236}">
                  <a16:creationId xmlns:a16="http://schemas.microsoft.com/office/drawing/2014/main" id="{74BD15E7-6CD8-EF34-E5B8-F7547F62496C}"/>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10">
              <a:extLst>
                <a:ext uri="{FF2B5EF4-FFF2-40B4-BE49-F238E27FC236}">
                  <a16:creationId xmlns:a16="http://schemas.microsoft.com/office/drawing/2014/main" id="{9DECC2CB-D06C-604F-35FE-D38AD4BD241F}"/>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D8623"/>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0633C754-7B03-51B4-9475-6D97CB279D60}"/>
                </a:ext>
              </a:extLst>
            </p:cNvPr>
            <p:cNvGrpSpPr/>
            <p:nvPr/>
          </p:nvGrpSpPr>
          <p:grpSpPr>
            <a:xfrm>
              <a:off x="10376768" y="2334933"/>
              <a:ext cx="920484" cy="919581"/>
              <a:chOff x="10376768" y="2334933"/>
              <a:chExt cx="920484" cy="919581"/>
            </a:xfrm>
            <a:grpFill/>
          </p:grpSpPr>
          <p:sp>
            <p:nvSpPr>
              <p:cNvPr id="11" name="Freeform 12">
                <a:extLst>
                  <a:ext uri="{FF2B5EF4-FFF2-40B4-BE49-F238E27FC236}">
                    <a16:creationId xmlns:a16="http://schemas.microsoft.com/office/drawing/2014/main" id="{F75A8658-1C34-BC77-F234-3EB193467532}"/>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3">
                <a:extLst>
                  <a:ext uri="{FF2B5EF4-FFF2-40B4-BE49-F238E27FC236}">
                    <a16:creationId xmlns:a16="http://schemas.microsoft.com/office/drawing/2014/main" id="{B804FAEA-D098-5994-86D1-66D18EF85E0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836061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9B86-2C9B-C243-9DC3-2AB710918604}"/>
            </a:ext>
          </a:extLst>
        </p:cNvPr>
        <p:cNvGrpSpPr/>
        <p:nvPr/>
      </p:nvGrpSpPr>
      <p:grpSpPr>
        <a:xfrm>
          <a:off x="0" y="0"/>
          <a:ext cx="0" cy="0"/>
          <a:chOff x="0" y="0"/>
          <a:chExt cx="0" cy="0"/>
        </a:xfrm>
      </p:grpSpPr>
      <p:sp>
        <p:nvSpPr>
          <p:cNvPr id="50" name="Freeform 49">
            <a:extLst>
              <a:ext uri="{FF2B5EF4-FFF2-40B4-BE49-F238E27FC236}">
                <a16:creationId xmlns:a16="http://schemas.microsoft.com/office/drawing/2014/main" id="{C72B289E-1C91-C736-0D3A-F439C2C6207F}"/>
              </a:ext>
            </a:extLst>
          </p:cNvPr>
          <p:cNvSpPr/>
          <p:nvPr/>
        </p:nvSpPr>
        <p:spPr>
          <a:xfrm>
            <a:off x="0" y="-24257"/>
            <a:ext cx="3683479" cy="8225625"/>
          </a:xfrm>
          <a:custGeom>
            <a:avLst/>
            <a:gdLst>
              <a:gd name="connsiteX0" fmla="*/ 0 w 3588959"/>
              <a:gd name="connsiteY0" fmla="*/ 0 h 8014551"/>
              <a:gd name="connsiteX1" fmla="*/ 3588959 w 3588959"/>
              <a:gd name="connsiteY1" fmla="*/ 0 h 8014551"/>
              <a:gd name="connsiteX2" fmla="*/ 3588959 w 3588959"/>
              <a:gd name="connsiteY2" fmla="*/ 3883323 h 8014551"/>
              <a:gd name="connsiteX3" fmla="*/ 3588957 w 3588959"/>
              <a:gd name="connsiteY3" fmla="*/ 3883323 h 8014551"/>
              <a:gd name="connsiteX4" fmla="*/ 3588957 w 3588959"/>
              <a:gd name="connsiteY4" fmla="*/ 3993554 h 8014551"/>
              <a:gd name="connsiteX5" fmla="*/ 3588959 w 3588959"/>
              <a:gd name="connsiteY5" fmla="*/ 3993596 h 8014551"/>
              <a:gd name="connsiteX6" fmla="*/ 3588957 w 3588959"/>
              <a:gd name="connsiteY6" fmla="*/ 3993626 h 8014551"/>
              <a:gd name="connsiteX7" fmla="*/ 3588957 w 3588959"/>
              <a:gd name="connsiteY7" fmla="*/ 5572846 h 8014551"/>
              <a:gd name="connsiteX8" fmla="*/ 3584132 w 3588959"/>
              <a:gd name="connsiteY8" fmla="*/ 5572846 h 8014551"/>
              <a:gd name="connsiteX9" fmla="*/ 3588957 w 3588959"/>
              <a:gd name="connsiteY9" fmla="*/ 5703134 h 8014551"/>
              <a:gd name="connsiteX10" fmla="*/ 1277004 w 3588959"/>
              <a:gd name="connsiteY10" fmla="*/ 8014551 h 8014551"/>
              <a:gd name="connsiteX11" fmla="*/ 174017 w 3588959"/>
              <a:gd name="connsiteY11" fmla="*/ 7735046 h 8014551"/>
              <a:gd name="connsiteX12" fmla="*/ 0 w 3588959"/>
              <a:gd name="connsiteY12" fmla="*/ 7629199 h 8014551"/>
              <a:gd name="connsiteX13" fmla="*/ 0 w 3588959"/>
              <a:gd name="connsiteY13" fmla="*/ 0 h 801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8959" h="8014551">
                <a:moveTo>
                  <a:pt x="0" y="0"/>
                </a:moveTo>
                <a:lnTo>
                  <a:pt x="3588959" y="0"/>
                </a:lnTo>
                <a:lnTo>
                  <a:pt x="3588959" y="3883323"/>
                </a:lnTo>
                <a:lnTo>
                  <a:pt x="3588957" y="3883323"/>
                </a:lnTo>
                <a:lnTo>
                  <a:pt x="3588957" y="3993554"/>
                </a:lnTo>
                <a:lnTo>
                  <a:pt x="3588959" y="3993596"/>
                </a:lnTo>
                <a:lnTo>
                  <a:pt x="3588957" y="3993626"/>
                </a:lnTo>
                <a:lnTo>
                  <a:pt x="3588957" y="5572846"/>
                </a:lnTo>
                <a:lnTo>
                  <a:pt x="3584132" y="5572846"/>
                </a:lnTo>
                <a:cubicBezTo>
                  <a:pt x="3588957" y="5616275"/>
                  <a:pt x="3588957" y="5659705"/>
                  <a:pt x="3588957" y="5703134"/>
                </a:cubicBezTo>
                <a:cubicBezTo>
                  <a:pt x="3588957" y="6981895"/>
                  <a:pt x="2556061" y="8014551"/>
                  <a:pt x="1277004" y="8014551"/>
                </a:cubicBezTo>
                <a:cubicBezTo>
                  <a:pt x="877300" y="8014551"/>
                  <a:pt x="501634" y="7913234"/>
                  <a:pt x="174017" y="7735046"/>
                </a:cubicBezTo>
                <a:lnTo>
                  <a:pt x="0" y="7629199"/>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a:extLst>
              <a:ext uri="{FF2B5EF4-FFF2-40B4-BE49-F238E27FC236}">
                <a16:creationId xmlns:a16="http://schemas.microsoft.com/office/drawing/2014/main" id="{5A100B4A-6228-1FA3-D438-A0111C3C9BA2}"/>
              </a:ext>
            </a:extLst>
          </p:cNvPr>
          <p:cNvSpPr/>
          <p:nvPr/>
        </p:nvSpPr>
        <p:spPr>
          <a:xfrm>
            <a:off x="0" y="4538612"/>
            <a:ext cx="3683479" cy="5486854"/>
          </a:xfrm>
          <a:custGeom>
            <a:avLst/>
            <a:gdLst>
              <a:gd name="connsiteX0" fmla="*/ 0 w 3683479"/>
              <a:gd name="connsiteY0" fmla="*/ 0 h 5486854"/>
              <a:gd name="connsiteX1" fmla="*/ 1463821 w 3683479"/>
              <a:gd name="connsiteY1" fmla="*/ 0 h 5486854"/>
              <a:gd name="connsiteX2" fmla="*/ 1463851 w 3683479"/>
              <a:gd name="connsiteY2" fmla="*/ 2 h 5486854"/>
              <a:gd name="connsiteX3" fmla="*/ 1463894 w 3683479"/>
              <a:gd name="connsiteY3" fmla="*/ 0 h 5486854"/>
              <a:gd name="connsiteX4" fmla="*/ 1577029 w 3683479"/>
              <a:gd name="connsiteY4" fmla="*/ 0 h 5486854"/>
              <a:gd name="connsiteX5" fmla="*/ 1577029 w 3683479"/>
              <a:gd name="connsiteY5" fmla="*/ 2 h 5486854"/>
              <a:gd name="connsiteX6" fmla="*/ 3683479 w 3683479"/>
              <a:gd name="connsiteY6" fmla="*/ 2 h 5486854"/>
              <a:gd name="connsiteX7" fmla="*/ 3683479 w 3683479"/>
              <a:gd name="connsiteY7" fmla="*/ 1246825 h 5486854"/>
              <a:gd name="connsiteX8" fmla="*/ 3683477 w 3683479"/>
              <a:gd name="connsiteY8" fmla="*/ 1246825 h 5486854"/>
              <a:gd name="connsiteX9" fmla="*/ 3683477 w 3683479"/>
              <a:gd name="connsiteY9" fmla="*/ 1359959 h 5486854"/>
              <a:gd name="connsiteX10" fmla="*/ 3683479 w 3683479"/>
              <a:gd name="connsiteY10" fmla="*/ 1360002 h 5486854"/>
              <a:gd name="connsiteX11" fmla="*/ 3683477 w 3683479"/>
              <a:gd name="connsiteY11" fmla="*/ 1360033 h 5486854"/>
              <a:gd name="connsiteX12" fmla="*/ 3683477 w 3683479"/>
              <a:gd name="connsiteY12" fmla="*/ 2980844 h 5486854"/>
              <a:gd name="connsiteX13" fmla="*/ 3678525 w 3683479"/>
              <a:gd name="connsiteY13" fmla="*/ 2980844 h 5486854"/>
              <a:gd name="connsiteX14" fmla="*/ 3683477 w 3683479"/>
              <a:gd name="connsiteY14" fmla="*/ 3114563 h 5486854"/>
              <a:gd name="connsiteX15" fmla="*/ 1310636 w 3683479"/>
              <a:gd name="connsiteY15" fmla="*/ 5486854 h 5486854"/>
              <a:gd name="connsiteX16" fmla="*/ 178600 w 3683479"/>
              <a:gd name="connsiteY16" fmla="*/ 5199988 h 5486854"/>
              <a:gd name="connsiteX17" fmla="*/ 0 w 3683479"/>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3479" h="5486854">
                <a:moveTo>
                  <a:pt x="0" y="0"/>
                </a:moveTo>
                <a:lnTo>
                  <a:pt x="1463821" y="0"/>
                </a:lnTo>
                <a:lnTo>
                  <a:pt x="1463851" y="2"/>
                </a:lnTo>
                <a:lnTo>
                  <a:pt x="1463894" y="0"/>
                </a:lnTo>
                <a:lnTo>
                  <a:pt x="1577029" y="0"/>
                </a:lnTo>
                <a:lnTo>
                  <a:pt x="1577029" y="2"/>
                </a:lnTo>
                <a:lnTo>
                  <a:pt x="3683479" y="2"/>
                </a:lnTo>
                <a:lnTo>
                  <a:pt x="3683479" y="1246825"/>
                </a:lnTo>
                <a:lnTo>
                  <a:pt x="3683477" y="1246825"/>
                </a:lnTo>
                <a:lnTo>
                  <a:pt x="3683477" y="1359959"/>
                </a:lnTo>
                <a:lnTo>
                  <a:pt x="3683479" y="1360002"/>
                </a:lnTo>
                <a:lnTo>
                  <a:pt x="3683477" y="1360033"/>
                </a:lnTo>
                <a:lnTo>
                  <a:pt x="3683477" y="2980844"/>
                </a:lnTo>
                <a:lnTo>
                  <a:pt x="3678525" y="2980844"/>
                </a:lnTo>
                <a:cubicBezTo>
                  <a:pt x="3683477" y="3025416"/>
                  <a:pt x="3683477" y="3069990"/>
                  <a:pt x="3683477" y="3114563"/>
                </a:cubicBezTo>
                <a:cubicBezTo>
                  <a:pt x="3683477" y="4427000"/>
                  <a:pt x="2623378" y="5486854"/>
                  <a:pt x="1310636" y="5486854"/>
                </a:cubicBezTo>
                <a:cubicBezTo>
                  <a:pt x="900405" y="5486854"/>
                  <a:pt x="514845" y="5382868"/>
                  <a:pt x="178600" y="5199988"/>
                </a:cubicBezTo>
                <a:lnTo>
                  <a:pt x="0" y="5091353"/>
                </a:lnTo>
                <a:close/>
              </a:path>
            </a:pathLst>
          </a:custGeom>
          <a:blipFill>
            <a:blip r:embed="rId2"/>
            <a:srcRect/>
            <a:stretch>
              <a:fillRect l="-61686" r="-61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21">
            <a:extLst>
              <a:ext uri="{FF2B5EF4-FFF2-40B4-BE49-F238E27FC236}">
                <a16:creationId xmlns:a16="http://schemas.microsoft.com/office/drawing/2014/main" id="{963ADF49-8EEF-313F-ED76-0DE69A7D809E}"/>
              </a:ext>
            </a:extLst>
          </p:cNvPr>
          <p:cNvSpPr/>
          <p:nvPr/>
        </p:nvSpPr>
        <p:spPr>
          <a:xfrm rot="16200000">
            <a:off x="3592365" y="7517005"/>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3" name="Slide Number Placeholder 2">
            <a:extLst>
              <a:ext uri="{FF2B5EF4-FFF2-40B4-BE49-F238E27FC236}">
                <a16:creationId xmlns:a16="http://schemas.microsoft.com/office/drawing/2014/main" id="{50745A12-D4B4-31E8-A914-9E0FE2F1CC81}"/>
              </a:ext>
            </a:extLst>
          </p:cNvPr>
          <p:cNvSpPr>
            <a:spLocks noGrp="1"/>
          </p:cNvSpPr>
          <p:nvPr>
            <p:ph type="sldNum" sz="quarter" idx="4294967295"/>
          </p:nvPr>
        </p:nvSpPr>
        <p:spPr>
          <a:xfrm>
            <a:off x="5032375" y="10371138"/>
            <a:ext cx="2743200" cy="365125"/>
          </a:xfrm>
          <a:prstGeom prst="rect">
            <a:avLst/>
          </a:prstGeom>
        </p:spPr>
        <p:txBody>
          <a:bodyPr/>
          <a:lstStyle/>
          <a:p>
            <a:fld id="{9C527BFA-2C0E-4CEC-B6A5-913A56FEF4B4}" type="slidenum">
              <a:rPr lang="fr-CA" smtClean="0"/>
              <a:pPr/>
              <a:t>54</a:t>
            </a:fld>
            <a:endParaRPr lang="fr-CA" dirty="0"/>
          </a:p>
        </p:txBody>
      </p:sp>
      <p:sp>
        <p:nvSpPr>
          <p:cNvPr id="43" name="Freeform 42">
            <a:extLst>
              <a:ext uri="{FF2B5EF4-FFF2-40B4-BE49-F238E27FC236}">
                <a16:creationId xmlns:a16="http://schemas.microsoft.com/office/drawing/2014/main" id="{B5C5D2DB-6BED-B85E-9FB2-6C01C3A6859D}"/>
              </a:ext>
            </a:extLst>
          </p:cNvPr>
          <p:cNvSpPr/>
          <p:nvPr/>
        </p:nvSpPr>
        <p:spPr>
          <a:xfrm>
            <a:off x="4717437" y="7825552"/>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45" name="Text Placeholder 1">
            <a:extLst>
              <a:ext uri="{FF2B5EF4-FFF2-40B4-BE49-F238E27FC236}">
                <a16:creationId xmlns:a16="http://schemas.microsoft.com/office/drawing/2014/main" id="{B5B5B01E-9631-5F88-1270-92469038B540}"/>
              </a:ext>
            </a:extLst>
          </p:cNvPr>
          <p:cNvSpPr txBox="1">
            <a:spLocks/>
          </p:cNvSpPr>
          <p:nvPr/>
        </p:nvSpPr>
        <p:spPr>
          <a:xfrm>
            <a:off x="4045891" y="1008054"/>
            <a:ext cx="3683479" cy="6161004"/>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Short version (45–60 min)</a:t>
            </a:r>
          </a:p>
          <a:p>
            <a:pPr marL="0" indent="0">
              <a:lnSpc>
                <a:spcPct val="100000"/>
              </a:lnSpc>
              <a:spcBef>
                <a:spcPts val="0"/>
              </a:spcBef>
              <a:buFont typeface="Arial" panose="020B0604020202020204" pitchFamily="34" charset="0"/>
              <a:buNone/>
            </a:pPr>
            <a:endParaRPr lang="en-GB" sz="14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Use one theme only (e.g. Sustainability or Healthcare)</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Choose one video or one creative activity (Poster or Pitch)</a:t>
            </a:r>
          </a:p>
          <a:p>
            <a:pPr marL="0" indent="0">
              <a:lnSpc>
                <a:spcPct val="100000"/>
              </a:lnSpc>
              <a:spcBef>
                <a:spcPts val="0"/>
              </a:spcBef>
              <a:buFont typeface="Arial" panose="020B0604020202020204" pitchFamily="34" charset="0"/>
              <a:buNone/>
            </a:pPr>
            <a:endParaRPr lang="en-GB" sz="1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No/low internet version</a:t>
            </a:r>
          </a:p>
          <a:p>
            <a:pPr marL="0" indent="0">
              <a:lnSpc>
                <a:spcPct val="100000"/>
              </a:lnSpc>
              <a:spcBef>
                <a:spcPts val="0"/>
              </a:spcBef>
              <a:buFont typeface="Arial" panose="020B0604020202020204" pitchFamily="34" charset="0"/>
              <a:buNone/>
            </a:pPr>
            <a:endParaRPr lang="en-GB" sz="14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Print profiles and case studies</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Skip video content and focus on discussion, reflection, and poster activity</a:t>
            </a:r>
          </a:p>
          <a:p>
            <a:pPr marL="0" indent="0">
              <a:lnSpc>
                <a:spcPct val="100000"/>
              </a:lnSpc>
              <a:spcBef>
                <a:spcPts val="0"/>
              </a:spcBef>
              <a:buFont typeface="Arial" panose="020B0604020202020204" pitchFamily="34" charset="0"/>
              <a:buNone/>
            </a:pPr>
            <a:endParaRPr lang="en-GB" sz="1400" dirty="0">
              <a:solidFill>
                <a:srgbClr val="282666"/>
              </a:solidFill>
              <a:latin typeface="Calibri" panose="020F0502020204030204" pitchFamily="34" charset="0"/>
              <a:cs typeface="Calibri" panose="020F0502020204030204" pitchFamily="34" charset="0"/>
            </a:endParaRPr>
          </a:p>
          <a:p>
            <a:pPr marL="0" indent="0">
              <a:lnSpc>
                <a:spcPct val="100000"/>
              </a:lnSpc>
              <a:spcBef>
                <a:spcPts val="0"/>
              </a:spcBef>
              <a:buFont typeface="Arial" panose="020B0604020202020204" pitchFamily="34" charset="0"/>
              <a:buNone/>
            </a:pPr>
            <a:r>
              <a:rPr lang="en-GB" sz="1400" b="1" dirty="0">
                <a:solidFill>
                  <a:srgbClr val="282666"/>
                </a:solidFill>
                <a:latin typeface="Calibri" panose="020F0502020204030204" pitchFamily="34" charset="0"/>
                <a:cs typeface="Calibri" panose="020F0502020204030204" pitchFamily="34" charset="0"/>
              </a:rPr>
              <a:t>Extended version (2 hours)</a:t>
            </a:r>
          </a:p>
          <a:p>
            <a:pPr marL="0" indent="0">
              <a:lnSpc>
                <a:spcPct val="100000"/>
              </a:lnSpc>
              <a:spcBef>
                <a:spcPts val="0"/>
              </a:spcBef>
              <a:buFont typeface="Arial" panose="020B0604020202020204" pitchFamily="34" charset="0"/>
              <a:buNone/>
            </a:pPr>
            <a:endParaRPr lang="en-GB" sz="1400" b="1" dirty="0">
              <a:solidFill>
                <a:srgbClr val="282666"/>
              </a:solidFill>
              <a:latin typeface="Calibri" panose="020F0502020204030204" pitchFamily="34" charset="0"/>
              <a:cs typeface="Calibri" panose="020F0502020204030204" pitchFamily="34" charset="0"/>
            </a:endParaRP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Add time for hands-on prototyping of pitch ideas</a:t>
            </a:r>
          </a:p>
          <a:p>
            <a:pPr>
              <a:lnSpc>
                <a:spcPct val="100000"/>
              </a:lnSpc>
              <a:spcBef>
                <a:spcPts val="0"/>
              </a:spcBef>
            </a:pPr>
            <a:r>
              <a:rPr lang="en-GB" sz="1400" dirty="0">
                <a:solidFill>
                  <a:srgbClr val="282666"/>
                </a:solidFill>
                <a:latin typeface="Calibri" panose="020F0502020204030204" pitchFamily="34" charset="0"/>
                <a:cs typeface="Calibri" panose="020F0502020204030204" pitchFamily="34" charset="0"/>
              </a:rPr>
              <a:t>Include a deeper ethical discussion using case examples (e.g. facial recognition bias)</a:t>
            </a:r>
            <a:endParaRPr lang="en-US" sz="1400" dirty="0">
              <a:solidFill>
                <a:srgbClr val="282666"/>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27EF1EA-DE13-924A-6EAC-8EDEFF8EEEA5}"/>
              </a:ext>
            </a:extLst>
          </p:cNvPr>
          <p:cNvSpPr txBox="1">
            <a:spLocks/>
          </p:cNvSpPr>
          <p:nvPr/>
        </p:nvSpPr>
        <p:spPr>
          <a:xfrm>
            <a:off x="625814" y="1095472"/>
            <a:ext cx="3000983" cy="108477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4400" dirty="0">
                <a:solidFill>
                  <a:schemeClr val="bg1"/>
                </a:solidFill>
                <a:latin typeface="Calibri" panose="020F0502020204030204" pitchFamily="34" charset="0"/>
                <a:cs typeface="Calibri" panose="020F0502020204030204" pitchFamily="34" charset="0"/>
              </a:rPr>
              <a:t>Adaption</a:t>
            </a:r>
          </a:p>
        </p:txBody>
      </p:sp>
      <p:cxnSp>
        <p:nvCxnSpPr>
          <p:cNvPr id="7" name="Straight Connector 6">
            <a:extLst>
              <a:ext uri="{FF2B5EF4-FFF2-40B4-BE49-F238E27FC236}">
                <a16:creationId xmlns:a16="http://schemas.microsoft.com/office/drawing/2014/main" id="{E5F726FE-1293-4568-A2D3-1D6ADF86EAE1}"/>
              </a:ext>
            </a:extLst>
          </p:cNvPr>
          <p:cNvCxnSpPr>
            <a:cxnSpLocks/>
          </p:cNvCxnSpPr>
          <p:nvPr/>
        </p:nvCxnSpPr>
        <p:spPr>
          <a:xfrm>
            <a:off x="359237" y="1806006"/>
            <a:ext cx="290832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
            <a:extLst>
              <a:ext uri="{FF2B5EF4-FFF2-40B4-BE49-F238E27FC236}">
                <a16:creationId xmlns:a16="http://schemas.microsoft.com/office/drawing/2014/main" id="{833EB9A5-DE99-3385-E3A5-5A9F6DAEFF14}"/>
              </a:ext>
            </a:extLst>
          </p:cNvPr>
          <p:cNvSpPr txBox="1">
            <a:spLocks/>
          </p:cNvSpPr>
          <p:nvPr/>
        </p:nvSpPr>
        <p:spPr>
          <a:xfrm>
            <a:off x="4058131" y="8971875"/>
            <a:ext cx="2547350" cy="1776505"/>
          </a:xfrm>
          <a:prstGeom prst="rect">
            <a:avLst/>
          </a:prstGeom>
        </p:spPr>
        <p:txBody>
          <a:bodyPr vert="horz" lIns="91440" tIns="45720" rIns="91440" bIns="45720" rtlCol="0">
            <a:normAutofit/>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buNone/>
            </a:pPr>
            <a:r>
              <a:rPr lang="en-US" sz="2200" i="1" dirty="0">
                <a:solidFill>
                  <a:schemeClr val="bg1"/>
                </a:solidFill>
                <a:latin typeface="Calibri" panose="020F0502020204030204" pitchFamily="34" charset="0"/>
                <a:cs typeface="Calibri" panose="020F0502020204030204" pitchFamily="34" charset="0"/>
              </a:rPr>
              <a:t>The key to artificial intelligence has always been the representation</a:t>
            </a:r>
          </a:p>
        </p:txBody>
      </p:sp>
      <p:sp>
        <p:nvSpPr>
          <p:cNvPr id="2" name="Graphic 43">
            <a:extLst>
              <a:ext uri="{FF2B5EF4-FFF2-40B4-BE49-F238E27FC236}">
                <a16:creationId xmlns:a16="http://schemas.microsoft.com/office/drawing/2014/main" id="{4EF40640-D837-D344-C093-E53BC038116D}"/>
              </a:ext>
            </a:extLst>
          </p:cNvPr>
          <p:cNvSpPr/>
          <p:nvPr/>
        </p:nvSpPr>
        <p:spPr>
          <a:xfrm>
            <a:off x="-2408879" y="2161405"/>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Tree>
    <p:extLst>
      <p:ext uri="{BB962C8B-B14F-4D97-AF65-F5344CB8AC3E}">
        <p14:creationId xmlns:p14="http://schemas.microsoft.com/office/powerpoint/2010/main" val="21146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E7ABF1-129B-EECA-2F58-AE4329E60F70}"/>
              </a:ext>
            </a:extLst>
          </p:cNvPr>
          <p:cNvSpPr>
            <a:spLocks noGrp="1"/>
          </p:cNvSpPr>
          <p:nvPr>
            <p:ph type="body" sz="quarter" idx="17"/>
          </p:nvPr>
        </p:nvSpPr>
        <p:spPr>
          <a:xfrm>
            <a:off x="4083649" y="9273579"/>
            <a:ext cx="3256950" cy="690592"/>
          </a:xfrm>
        </p:spPr>
        <p:txBody>
          <a:bodyPr/>
          <a:lstStyle/>
          <a:p>
            <a:r>
              <a:rPr lang="en-US" dirty="0">
                <a:solidFill>
                  <a:srgbClr val="282666"/>
                </a:solidFill>
              </a:rPr>
              <a:t>Follow our journey</a:t>
            </a:r>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a:xfrm>
            <a:off x="0" y="8100761"/>
            <a:ext cx="3802508" cy="438208"/>
          </a:xfrm>
        </p:spPr>
        <p:txBody>
          <a:bodyPr>
            <a:noAutofit/>
          </a:bodyPr>
          <a:lstStyle/>
          <a:p>
            <a:pPr marL="0" marR="0" lvl="0" indent="0" algn="l"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400" b="1"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headstart-ai</a:t>
            </a:r>
            <a:r>
              <a:rPr kumimoji="0" lang="en-US" sz="2400" b="0" i="0" u="none" strike="noStrike" kern="1200" cap="none" spc="30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141" y="4276453"/>
            <a:ext cx="4852206" cy="3527907"/>
          </a:xfrm>
          <a:prstGeom prst="rect">
            <a:avLst/>
          </a:prstGeom>
          <a:noFill/>
        </p:spPr>
      </p:pic>
      <p:sp>
        <p:nvSpPr>
          <p:cNvPr id="8" name="Rectangle 7">
            <a:extLst>
              <a:ext uri="{FF2B5EF4-FFF2-40B4-BE49-F238E27FC236}">
                <a16:creationId xmlns:a16="http://schemas.microsoft.com/office/drawing/2014/main" id="{C22192C1-620D-8425-8E8A-1B02F4B2FF67}"/>
              </a:ext>
            </a:extLst>
          </p:cNvPr>
          <p:cNvSpPr/>
          <p:nvPr/>
        </p:nvSpPr>
        <p:spPr>
          <a:xfrm>
            <a:off x="1000481" y="4655421"/>
            <a:ext cx="3400752" cy="2147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F5151"/>
              </a:solidFill>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A5FBF5A5-CD96-F15B-C8C0-21D763CCD8C5}"/>
              </a:ext>
            </a:extLst>
          </p:cNvPr>
          <p:cNvGrpSpPr/>
          <p:nvPr/>
        </p:nvGrpSpPr>
        <p:grpSpPr>
          <a:xfrm>
            <a:off x="6654870" y="9823854"/>
            <a:ext cx="280634" cy="280634"/>
            <a:chOff x="1950027" y="2499889"/>
            <a:chExt cx="850463" cy="850463"/>
          </a:xfrm>
        </p:grpSpPr>
        <p:sp>
          <p:nvSpPr>
            <p:cNvPr id="10" name="Freeform 9">
              <a:extLst>
                <a:ext uri="{FF2B5EF4-FFF2-40B4-BE49-F238E27FC236}">
                  <a16:creationId xmlns:a16="http://schemas.microsoft.com/office/drawing/2014/main" id="{2E44D4A9-C4DD-5A67-6C87-87529DD8905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C73BF7E1-4775-117B-8C0F-09BC6830266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040A4C3-C1B5-C06B-1DA5-73D882EEAF3B}"/>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1539FB2-1B32-4FD9-8ECF-94CF9A06DC2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D7419542-05B4-4F16-0589-4E8E91B9723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925BE1A5-06D1-C7EA-B342-8FF42BE91869}"/>
              </a:ext>
            </a:extLst>
          </p:cNvPr>
          <p:cNvGrpSpPr/>
          <p:nvPr/>
        </p:nvGrpSpPr>
        <p:grpSpPr>
          <a:xfrm>
            <a:off x="5962639" y="9823854"/>
            <a:ext cx="280634" cy="280634"/>
            <a:chOff x="-147782" y="2499889"/>
            <a:chExt cx="850463" cy="850463"/>
          </a:xfrm>
        </p:grpSpPr>
        <p:sp>
          <p:nvSpPr>
            <p:cNvPr id="16" name="Freeform 15">
              <a:extLst>
                <a:ext uri="{FF2B5EF4-FFF2-40B4-BE49-F238E27FC236}">
                  <a16:creationId xmlns:a16="http://schemas.microsoft.com/office/drawing/2014/main" id="{7D71504F-F987-F933-350C-49CB34E903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08CCEBB4-C283-9A82-160F-BB1612132D33}"/>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4FA4651F-F9BF-DE70-39CE-FC2EDDA13FD8}"/>
              </a:ext>
            </a:extLst>
          </p:cNvPr>
          <p:cNvGrpSpPr/>
          <p:nvPr/>
        </p:nvGrpSpPr>
        <p:grpSpPr>
          <a:xfrm>
            <a:off x="7000778" y="9823854"/>
            <a:ext cx="280634" cy="280634"/>
            <a:chOff x="2998302" y="2499889"/>
            <a:chExt cx="850463" cy="850463"/>
          </a:xfrm>
        </p:grpSpPr>
        <p:sp>
          <p:nvSpPr>
            <p:cNvPr id="19" name="Freeform 18">
              <a:extLst>
                <a:ext uri="{FF2B5EF4-FFF2-40B4-BE49-F238E27FC236}">
                  <a16:creationId xmlns:a16="http://schemas.microsoft.com/office/drawing/2014/main" id="{A41D5807-3B59-95DA-C51B-F125CAE12EB5}"/>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AAD9864-ADB9-621B-5C6D-FF43AD08F81A}"/>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52F961AE-EC98-1A7A-D1BF-520B0E5C5531}"/>
              </a:ext>
            </a:extLst>
          </p:cNvPr>
          <p:cNvGrpSpPr/>
          <p:nvPr/>
        </p:nvGrpSpPr>
        <p:grpSpPr>
          <a:xfrm>
            <a:off x="5616732" y="9823854"/>
            <a:ext cx="280634" cy="280842"/>
            <a:chOff x="-1196056" y="2499889"/>
            <a:chExt cx="850463" cy="851093"/>
          </a:xfrm>
        </p:grpSpPr>
        <p:sp>
          <p:nvSpPr>
            <p:cNvPr id="22" name="Freeform 21">
              <a:extLst>
                <a:ext uri="{FF2B5EF4-FFF2-40B4-BE49-F238E27FC236}">
                  <a16:creationId xmlns:a16="http://schemas.microsoft.com/office/drawing/2014/main" id="{8343FA8E-1474-7343-5A5B-261FD7A58A9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327EFE3-FF6C-CAF7-3BC0-B5279F33A21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39392E3F-9D6E-E93B-2F19-C29AEA6962B6}"/>
              </a:ext>
            </a:extLst>
          </p:cNvPr>
          <p:cNvSpPr/>
          <p:nvPr/>
        </p:nvSpPr>
        <p:spPr>
          <a:xfrm>
            <a:off x="6308755" y="982385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3EE70293-1F22-992F-BC12-25752652CDC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23651" y="9840300"/>
            <a:ext cx="246077" cy="246077"/>
          </a:xfrm>
          <a:prstGeom prst="rect">
            <a:avLst/>
          </a:prstGeom>
        </p:spPr>
      </p:pic>
      <p:pic>
        <p:nvPicPr>
          <p:cNvPr id="26" name="Picture 25">
            <a:extLst>
              <a:ext uri="{FF2B5EF4-FFF2-40B4-BE49-F238E27FC236}">
                <a16:creationId xmlns:a16="http://schemas.microsoft.com/office/drawing/2014/main" id="{0D140EBA-E4FD-DA73-36DD-D29630326B5F}"/>
              </a:ext>
            </a:extLst>
          </p:cNvPr>
          <p:cNvPicPr>
            <a:picLocks noChangeAspect="1"/>
          </p:cNvPicPr>
          <p:nvPr/>
        </p:nvPicPr>
        <p:blipFill rotWithShape="1">
          <a:blip r:embed="rId5">
            <a:extLst>
              <a:ext uri="{28A0092B-C50C-407E-A947-70E740481C1C}">
                <a14:useLocalDpi xmlns:a14="http://schemas.microsoft.com/office/drawing/2010/main" val="0"/>
              </a:ext>
            </a:extLst>
          </a:blip>
          <a:srcRect r="69230"/>
          <a:stretch/>
        </p:blipFill>
        <p:spPr>
          <a:xfrm rot="14981410">
            <a:off x="4930596" y="5515453"/>
            <a:ext cx="5127676" cy="4367161"/>
          </a:xfrm>
          <a:prstGeom prst="rect">
            <a:avLst/>
          </a:prstGeom>
        </p:spPr>
      </p:pic>
      <p:pic>
        <p:nvPicPr>
          <p:cNvPr id="28" name="Picture 27">
            <a:extLst>
              <a:ext uri="{FF2B5EF4-FFF2-40B4-BE49-F238E27FC236}">
                <a16:creationId xmlns:a16="http://schemas.microsoft.com/office/drawing/2014/main" id="{CBFC79BB-408B-C661-CC49-575B5067F0F6}"/>
              </a:ext>
            </a:extLst>
          </p:cNvPr>
          <p:cNvPicPr>
            <a:picLocks noChangeAspect="1"/>
          </p:cNvPicPr>
          <p:nvPr/>
        </p:nvPicPr>
        <p:blipFill>
          <a:blip r:embed="rId6"/>
          <a:stretch>
            <a:fillRect/>
          </a:stretch>
        </p:blipFill>
        <p:spPr>
          <a:xfrm>
            <a:off x="978380" y="4661675"/>
            <a:ext cx="3422853" cy="2183088"/>
          </a:xfrm>
          <a:prstGeom prst="rect">
            <a:avLst/>
          </a:prstGeom>
        </p:spPr>
      </p:pic>
    </p:spTree>
    <p:extLst>
      <p:ext uri="{BB962C8B-B14F-4D97-AF65-F5344CB8AC3E}">
        <p14:creationId xmlns:p14="http://schemas.microsoft.com/office/powerpoint/2010/main" val="390465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BA16-9FE5-2FAB-04FF-62E56FCA1983}"/>
            </a:ext>
          </a:extLst>
        </p:cNvPr>
        <p:cNvGrpSpPr/>
        <p:nvPr/>
      </p:nvGrpSpPr>
      <p:grpSpPr>
        <a:xfrm>
          <a:off x="0" y="0"/>
          <a:ext cx="0" cy="0"/>
          <a:chOff x="0" y="0"/>
          <a:chExt cx="0" cy="0"/>
        </a:xfrm>
      </p:grpSpPr>
      <p:sp>
        <p:nvSpPr>
          <p:cNvPr id="28" name="Text Placeholder 27">
            <a:extLst>
              <a:ext uri="{FF2B5EF4-FFF2-40B4-BE49-F238E27FC236}">
                <a16:creationId xmlns:a16="http://schemas.microsoft.com/office/drawing/2014/main" id="{D65BB1C7-0D06-E737-FD99-19900504F2E0}"/>
              </a:ext>
            </a:extLst>
          </p:cNvPr>
          <p:cNvSpPr>
            <a:spLocks noGrp="1"/>
          </p:cNvSpPr>
          <p:nvPr>
            <p:ph type="body" sz="quarter" idx="14"/>
          </p:nvPr>
        </p:nvSpPr>
        <p:spPr/>
        <p:txBody>
          <a:bodyPr/>
          <a:lstStyle/>
          <a:p>
            <a:r>
              <a:rPr lang="en-US" dirty="0"/>
              <a:t>02</a:t>
            </a:r>
          </a:p>
        </p:txBody>
      </p:sp>
      <p:sp>
        <p:nvSpPr>
          <p:cNvPr id="29" name="Text Placeholder 28">
            <a:extLst>
              <a:ext uri="{FF2B5EF4-FFF2-40B4-BE49-F238E27FC236}">
                <a16:creationId xmlns:a16="http://schemas.microsoft.com/office/drawing/2014/main" id="{A31F5E3B-5AE7-1CE2-9D49-23464AA8CF38}"/>
              </a:ext>
            </a:extLst>
          </p:cNvPr>
          <p:cNvSpPr>
            <a:spLocks noGrp="1"/>
          </p:cNvSpPr>
          <p:nvPr>
            <p:ph type="body" sz="quarter" idx="15"/>
          </p:nvPr>
        </p:nvSpPr>
        <p:spPr/>
        <p:txBody>
          <a:bodyPr/>
          <a:lstStyle/>
          <a:p>
            <a:r>
              <a:rPr lang="en-US" b="1" dirty="0"/>
              <a:t>Session 1 </a:t>
            </a:r>
          </a:p>
          <a:p>
            <a:r>
              <a:rPr lang="en-US" dirty="0"/>
              <a:t>Introduction to AI</a:t>
            </a:r>
          </a:p>
        </p:txBody>
      </p:sp>
      <p:sp>
        <p:nvSpPr>
          <p:cNvPr id="16" name="Slide Number Placeholder 15">
            <a:extLst>
              <a:ext uri="{FF2B5EF4-FFF2-40B4-BE49-F238E27FC236}">
                <a16:creationId xmlns:a16="http://schemas.microsoft.com/office/drawing/2014/main" id="{1AAD1ADF-2CAA-ABDA-6278-9F1F95F40D6C}"/>
              </a:ext>
            </a:extLst>
          </p:cNvPr>
          <p:cNvSpPr>
            <a:spLocks noGrp="1"/>
          </p:cNvSpPr>
          <p:nvPr>
            <p:ph type="sldNum" sz="quarter" idx="4294967295"/>
          </p:nvPr>
        </p:nvSpPr>
        <p:spPr>
          <a:xfrm>
            <a:off x="7383463" y="10447338"/>
            <a:ext cx="392112" cy="363537"/>
          </a:xfrm>
        </p:spPr>
        <p:txBody>
          <a:bodyPr/>
          <a:lstStyle/>
          <a:p>
            <a:fld id="{9C527BFA-2C0E-4CEC-B6A5-913A56FEF4B4}" type="slidenum">
              <a:rPr lang="fr-CA" smtClean="0"/>
              <a:pPr/>
              <a:t>6</a:t>
            </a:fld>
            <a:endParaRPr lang="fr-CA" dirty="0"/>
          </a:p>
        </p:txBody>
      </p:sp>
      <p:pic>
        <p:nvPicPr>
          <p:cNvPr id="5" name="Picture Placeholder 4">
            <a:extLst>
              <a:ext uri="{FF2B5EF4-FFF2-40B4-BE49-F238E27FC236}">
                <a16:creationId xmlns:a16="http://schemas.microsoft.com/office/drawing/2014/main" id="{8F53BDF1-45D2-BF9F-F0D9-909FD58747C0}"/>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780" r="6780"/>
          <a:stretch>
            <a:fillRect/>
          </a:stretch>
        </p:blipFill>
        <p:spPr/>
      </p:pic>
      <p:pic>
        <p:nvPicPr>
          <p:cNvPr id="6" name="Picture 5">
            <a:extLst>
              <a:ext uri="{FF2B5EF4-FFF2-40B4-BE49-F238E27FC236}">
                <a16:creationId xmlns:a16="http://schemas.microsoft.com/office/drawing/2014/main" id="{5DD6275B-6C59-EEE4-0395-C3C8DA8EAD15}"/>
              </a:ext>
            </a:extLst>
          </p:cNvPr>
          <p:cNvPicPr>
            <a:picLocks noChangeAspect="1"/>
          </p:cNvPicPr>
          <p:nvPr/>
        </p:nvPicPr>
        <p:blipFill rotWithShape="1">
          <a:blip r:embed="rId3">
            <a:extLst>
              <a:ext uri="{28A0092B-C50C-407E-A947-70E740481C1C}">
                <a14:useLocalDpi xmlns:a14="http://schemas.microsoft.com/office/drawing/2010/main" val="0"/>
              </a:ext>
            </a:extLst>
          </a:blip>
          <a:srcRect r="69230"/>
          <a:stretch/>
        </p:blipFill>
        <p:spPr>
          <a:xfrm rot="4777284">
            <a:off x="-2563839" y="3517569"/>
            <a:ext cx="5127676" cy="4367161"/>
          </a:xfrm>
          <a:prstGeom prst="rect">
            <a:avLst/>
          </a:prstGeom>
        </p:spPr>
      </p:pic>
    </p:spTree>
    <p:extLst>
      <p:ext uri="{BB962C8B-B14F-4D97-AF65-F5344CB8AC3E}">
        <p14:creationId xmlns:p14="http://schemas.microsoft.com/office/powerpoint/2010/main" val="4048813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468036" y="4077926"/>
            <a:ext cx="6748768" cy="5667945"/>
          </a:xfrm>
        </p:spPr>
        <p:txBody>
          <a:bodyPr numCol="1"/>
          <a:lstStyle/>
          <a:p>
            <a:pPr>
              <a:lnSpc>
                <a:spcPct val="100000"/>
              </a:lnSpc>
            </a:pPr>
            <a:r>
              <a:rPr lang="en-GB" sz="1400" b="1" i="1" dirty="0"/>
              <a:t>By the end of this module, learners will be able to;</a:t>
            </a:r>
          </a:p>
          <a:p>
            <a:pPr>
              <a:lnSpc>
                <a:spcPct val="100000"/>
              </a:lnSpc>
            </a:pPr>
            <a:endParaRPr lang="en-GB" sz="1400" b="1" i="1" dirty="0"/>
          </a:p>
          <a:p>
            <a:pPr marL="342900" indent="-342900">
              <a:lnSpc>
                <a:spcPct val="100000"/>
              </a:lnSpc>
              <a:buFont typeface="Arial" panose="020B0604020202020204" pitchFamily="34" charset="0"/>
              <a:buChar char="•"/>
            </a:pPr>
            <a:r>
              <a:rPr lang="en-GB" sz="1400" b="1" dirty="0"/>
              <a:t>Define</a:t>
            </a:r>
            <a:r>
              <a:rPr lang="en-GB" sz="1400" dirty="0"/>
              <a:t> Artificial Intelligence (AI) and explain how it mimics human intelligence through technologies such as Machine Learning, Deep Learning, and Natural Language Processing.</a:t>
            </a:r>
          </a:p>
          <a:p>
            <a:pPr marL="342900" indent="-342900">
              <a:lnSpc>
                <a:spcPct val="100000"/>
              </a:lnSpc>
              <a:buFont typeface="Arial" panose="020B0604020202020204" pitchFamily="34" charset="0"/>
              <a:buChar char="•"/>
            </a:pPr>
            <a:r>
              <a:rPr lang="en-GB" sz="1400" b="1" dirty="0"/>
              <a:t>Identify</a:t>
            </a:r>
            <a:r>
              <a:rPr lang="en-GB" sz="1400" dirty="0"/>
              <a:t> the core technologies that underpin AI, including Robotics, Computer Vision, and Neural Networks, and describe their functions with everyday examples.</a:t>
            </a:r>
          </a:p>
          <a:p>
            <a:pPr marL="342900" indent="-342900">
              <a:lnSpc>
                <a:spcPct val="100000"/>
              </a:lnSpc>
              <a:buFont typeface="Arial" panose="020B0604020202020204" pitchFamily="34" charset="0"/>
              <a:buChar char="•"/>
            </a:pPr>
            <a:r>
              <a:rPr lang="en-GB" sz="1400" b="1" dirty="0"/>
              <a:t>Differentiate</a:t>
            </a:r>
            <a:r>
              <a:rPr lang="en-GB" sz="1400" dirty="0"/>
              <a:t> between traditional AI and Generative AI (GenAI), including understanding the roles of Generative Adversarial Networks (GANs) and Transformer Models.</a:t>
            </a:r>
          </a:p>
          <a:p>
            <a:pPr marL="342900" indent="-342900">
              <a:lnSpc>
                <a:spcPct val="100000"/>
              </a:lnSpc>
              <a:buFont typeface="Arial" panose="020B0604020202020204" pitchFamily="34" charset="0"/>
              <a:buChar char="•"/>
            </a:pPr>
            <a:r>
              <a:rPr lang="en-GB" sz="1400" b="1" dirty="0"/>
              <a:t>Explain </a:t>
            </a:r>
            <a:r>
              <a:rPr lang="en-GB" sz="1400" dirty="0"/>
              <a:t>how Generative AI works, including how it is trained, and its ability to create new content such as text, images, music, and videos.</a:t>
            </a:r>
          </a:p>
          <a:p>
            <a:pPr marL="342900" indent="-342900">
              <a:lnSpc>
                <a:spcPct val="100000"/>
              </a:lnSpc>
              <a:buFont typeface="Arial" panose="020B0604020202020204" pitchFamily="34" charset="0"/>
              <a:buChar char="•"/>
            </a:pPr>
            <a:r>
              <a:rPr lang="en-GB" sz="1400" b="1" dirty="0"/>
              <a:t>Recognise</a:t>
            </a:r>
            <a:r>
              <a:rPr lang="en-GB" sz="1400" dirty="0"/>
              <a:t> the use of AI in daily life, particularly in social media, online shopping, entertainment, and learning apps, and reflect on its impact.</a:t>
            </a:r>
          </a:p>
          <a:p>
            <a:pPr marL="342900" indent="-342900">
              <a:lnSpc>
                <a:spcPct val="100000"/>
              </a:lnSpc>
              <a:buFont typeface="Arial" panose="020B0604020202020204" pitchFamily="34" charset="0"/>
              <a:buChar char="•"/>
            </a:pPr>
            <a:r>
              <a:rPr lang="en-GB" sz="1400" b="1" dirty="0"/>
              <a:t>Explore</a:t>
            </a:r>
            <a:r>
              <a:rPr lang="en-GB" sz="1400" dirty="0"/>
              <a:t> and reflect on gender gaps in AI, including current challenges and opportunities for women in the field.</a:t>
            </a:r>
          </a:p>
          <a:p>
            <a:pPr marL="342900" indent="-342900">
              <a:lnSpc>
                <a:spcPct val="100000"/>
              </a:lnSpc>
              <a:buFont typeface="Arial" panose="020B0604020202020204" pitchFamily="34" charset="0"/>
              <a:buChar char="•"/>
            </a:pPr>
            <a:r>
              <a:rPr lang="en-GB" sz="1400" b="1" dirty="0"/>
              <a:t>Discuss </a:t>
            </a:r>
            <a:r>
              <a:rPr lang="en-GB" sz="1400" dirty="0"/>
              <a:t>the benefits of acquiring AI skills, including their relevance across a range of careers and their potential to improve job prospects, flexibility, and innovation.</a:t>
            </a:r>
          </a:p>
          <a:p>
            <a:pPr marL="342900" indent="-342900">
              <a:lnSpc>
                <a:spcPct val="100000"/>
              </a:lnSpc>
              <a:buFont typeface="Arial" panose="020B0604020202020204" pitchFamily="34" charset="0"/>
              <a:buChar char="•"/>
            </a:pPr>
            <a:endParaRPr lang="en-GB" sz="1400" dirty="0"/>
          </a:p>
          <a:p>
            <a:pPr marL="342900" indent="-342900">
              <a:lnSpc>
                <a:spcPct val="100000"/>
              </a:lnSpc>
              <a:buFont typeface="Arial" panose="020B0604020202020204" pitchFamily="34" charset="0"/>
              <a:buChar char="•"/>
            </a:pPr>
            <a:endParaRPr lang="en-GB" sz="1400" dirty="0"/>
          </a:p>
          <a:p>
            <a:pPr>
              <a:lnSpc>
                <a:spcPct val="100000"/>
              </a:lnSpc>
            </a:pPr>
            <a:endParaRPr lang="en-GB" sz="2400" dirty="0"/>
          </a:p>
          <a:p>
            <a:endParaRPr lang="en-US" dirty="0"/>
          </a:p>
        </p:txBody>
      </p:sp>
      <p:sp>
        <p:nvSpPr>
          <p:cNvPr id="31" name="Text Placeholder 30">
            <a:extLst>
              <a:ext uri="{FF2B5EF4-FFF2-40B4-BE49-F238E27FC236}">
                <a16:creationId xmlns:a16="http://schemas.microsoft.com/office/drawing/2014/main" id="{FE536266-F5A2-FDF2-8CB7-7B5ABADF9E12}"/>
              </a:ext>
            </a:extLst>
          </p:cNvPr>
          <p:cNvSpPr>
            <a:spLocks noGrp="1"/>
          </p:cNvSpPr>
          <p:nvPr>
            <p:ph type="body" sz="quarter" idx="33"/>
          </p:nvPr>
        </p:nvSpPr>
        <p:spPr>
          <a:xfrm>
            <a:off x="255965" y="3430284"/>
            <a:ext cx="3253309" cy="295902"/>
          </a:xfrm>
        </p:spPr>
        <p:txBody>
          <a:bodyPr/>
          <a:lstStyle/>
          <a:p>
            <a:r>
              <a:rPr lang="en-US" sz="1800" b="1" i="0" dirty="0"/>
              <a:t>Learning objectives</a:t>
            </a:r>
          </a:p>
          <a:p>
            <a:endParaRPr lang="en-US" dirty="0"/>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a:xfrm>
            <a:off x="331573" y="849845"/>
            <a:ext cx="4385102" cy="649045"/>
          </a:xfrm>
        </p:spPr>
        <p:txBody>
          <a:bodyPr/>
          <a:lstStyle/>
          <a:p>
            <a:r>
              <a:rPr lang="en-US" sz="2400" dirty="0"/>
              <a:t> Introduction to AI</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pPr/>
              <a:t>7</a:t>
            </a:fld>
            <a:endParaRPr lang="fr-CA" dirty="0"/>
          </a:p>
        </p:txBody>
      </p:sp>
      <p:sp>
        <p:nvSpPr>
          <p:cNvPr id="35" name="Graphic 43">
            <a:extLst>
              <a:ext uri="{FF2B5EF4-FFF2-40B4-BE49-F238E27FC236}">
                <a16:creationId xmlns:a16="http://schemas.microsoft.com/office/drawing/2014/main" id="{A0EF5A5A-D0C3-48D5-E7EF-A859CA44E39D}"/>
              </a:ext>
            </a:extLst>
          </p:cNvPr>
          <p:cNvSpPr/>
          <p:nvPr/>
        </p:nvSpPr>
        <p:spPr>
          <a:xfrm>
            <a:off x="3630349" y="9532737"/>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pic>
        <p:nvPicPr>
          <p:cNvPr id="5" name="Picture Placeholder 4">
            <a:extLst>
              <a:ext uri="{FF2B5EF4-FFF2-40B4-BE49-F238E27FC236}">
                <a16:creationId xmlns:a16="http://schemas.microsoft.com/office/drawing/2014/main" id="{17C779A3-22BA-5498-7846-FB9F27911292}"/>
              </a:ext>
            </a:extLst>
          </p:cNvPr>
          <p:cNvPicPr>
            <a:picLocks noGrp="1" noChangeAspect="1"/>
          </p:cNvPicPr>
          <p:nvPr>
            <p:ph type="pic" sz="quarter" idx="34"/>
          </p:nvPr>
        </p:nvPicPr>
        <p:blipFill rotWithShape="1">
          <a:blip r:embed="rId2">
            <a:extLst>
              <a:ext uri="{28A0092B-C50C-407E-A947-70E740481C1C}">
                <a14:useLocalDpi xmlns:a14="http://schemas.microsoft.com/office/drawing/2010/main" val="0"/>
              </a:ext>
            </a:extLst>
          </a:blip>
          <a:srcRect l="19535" t="14238" r="32725" b="14803"/>
          <a:stretch/>
        </p:blipFill>
        <p:spPr>
          <a:xfrm>
            <a:off x="3842420" y="240343"/>
            <a:ext cx="3919907" cy="3272709"/>
          </a:xfrm>
        </p:spPr>
      </p:pic>
      <p:sp>
        <p:nvSpPr>
          <p:cNvPr id="6" name="Graphic 43">
            <a:extLst>
              <a:ext uri="{FF2B5EF4-FFF2-40B4-BE49-F238E27FC236}">
                <a16:creationId xmlns:a16="http://schemas.microsoft.com/office/drawing/2014/main" id="{5E419A5C-BE7F-9645-86DB-77DA82F8CF6B}"/>
              </a:ext>
            </a:extLst>
          </p:cNvPr>
          <p:cNvSpPr/>
          <p:nvPr/>
        </p:nvSpPr>
        <p:spPr>
          <a:xfrm>
            <a:off x="5410691" y="592083"/>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dirty="0"/>
          </a:p>
        </p:txBody>
      </p:sp>
      <p:sp>
        <p:nvSpPr>
          <p:cNvPr id="3" name="Text Placeholder 2">
            <a:extLst>
              <a:ext uri="{FF2B5EF4-FFF2-40B4-BE49-F238E27FC236}">
                <a16:creationId xmlns:a16="http://schemas.microsoft.com/office/drawing/2014/main" id="{1C6887D7-2EDE-47A4-6898-83AD63C4F6E9}"/>
              </a:ext>
            </a:extLst>
          </p:cNvPr>
          <p:cNvSpPr>
            <a:spLocks noGrp="1"/>
          </p:cNvSpPr>
          <p:nvPr>
            <p:ph type="body" sz="quarter" idx="18"/>
          </p:nvPr>
        </p:nvSpPr>
        <p:spPr>
          <a:xfrm>
            <a:off x="528134" y="1876698"/>
            <a:ext cx="2352226" cy="1049221"/>
          </a:xfrm>
        </p:spPr>
        <p:txBody>
          <a:bodyPr/>
          <a:lstStyle/>
          <a:p>
            <a:r>
              <a:rPr lang="en-GB" sz="1800" b="1" dirty="0"/>
              <a:t>Session 1</a:t>
            </a:r>
          </a:p>
        </p:txBody>
      </p:sp>
    </p:spTree>
    <p:extLst>
      <p:ext uri="{BB962C8B-B14F-4D97-AF65-F5344CB8AC3E}">
        <p14:creationId xmlns:p14="http://schemas.microsoft.com/office/powerpoint/2010/main" val="159300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C082-004C-F430-F015-165B5E45E2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4DEDEA-A4D2-A451-95D4-9FEF77B097AC}"/>
              </a:ext>
            </a:extLst>
          </p:cNvPr>
          <p:cNvSpPr>
            <a:spLocks noGrp="1"/>
          </p:cNvSpPr>
          <p:nvPr>
            <p:ph type="sldNum" sz="quarter" idx="4"/>
          </p:nvPr>
        </p:nvSpPr>
        <p:spPr/>
        <p:txBody>
          <a:bodyPr/>
          <a:lstStyle/>
          <a:p>
            <a:fld id="{9C527BFA-2C0E-4CEC-B6A5-913A56FEF4B4}" type="slidenum">
              <a:rPr lang="fr-CA" smtClean="0"/>
              <a:pPr/>
              <a:t>8</a:t>
            </a:fld>
            <a:endParaRPr lang="fr-CA" dirty="0"/>
          </a:p>
        </p:txBody>
      </p:sp>
      <p:sp>
        <p:nvSpPr>
          <p:cNvPr id="7" name="Text Placeholder 6">
            <a:extLst>
              <a:ext uri="{FF2B5EF4-FFF2-40B4-BE49-F238E27FC236}">
                <a16:creationId xmlns:a16="http://schemas.microsoft.com/office/drawing/2014/main" id="{A8EF76F2-45C9-3937-56B1-1D1512B51CD6}"/>
              </a:ext>
            </a:extLst>
          </p:cNvPr>
          <p:cNvSpPr>
            <a:spLocks noGrp="1"/>
          </p:cNvSpPr>
          <p:nvPr>
            <p:ph type="body" sz="quarter" idx="32"/>
          </p:nvPr>
        </p:nvSpPr>
        <p:spPr>
          <a:xfrm>
            <a:off x="599826" y="1454442"/>
            <a:ext cx="6541269" cy="2422612"/>
          </a:xfrm>
        </p:spPr>
        <p:txBody>
          <a:bodyPr numCol="1"/>
          <a:lstStyle/>
          <a:p>
            <a:pPr marL="342900" indent="-342900">
              <a:lnSpc>
                <a:spcPct val="100000"/>
              </a:lnSpc>
              <a:buFont typeface="Arial" panose="020B0604020202020204" pitchFamily="34" charset="0"/>
              <a:buChar char="•"/>
            </a:pPr>
            <a:r>
              <a:rPr lang="en-GB" sz="1400" dirty="0"/>
              <a:t>Laptop &amp; projector / smartboard</a:t>
            </a:r>
          </a:p>
          <a:p>
            <a:pPr marL="342900" indent="-342900">
              <a:lnSpc>
                <a:spcPct val="100000"/>
              </a:lnSpc>
              <a:buFont typeface="Arial" panose="020B0604020202020204" pitchFamily="34" charset="0"/>
              <a:buChar char="•"/>
            </a:pPr>
            <a:r>
              <a:rPr lang="en-GB" sz="1400" dirty="0"/>
              <a:t>Internet access for videos (or download in advance)</a:t>
            </a:r>
          </a:p>
          <a:p>
            <a:pPr marL="342900" indent="-342900">
              <a:lnSpc>
                <a:spcPct val="100000"/>
              </a:lnSpc>
              <a:buFont typeface="Arial" panose="020B0604020202020204" pitchFamily="34" charset="0"/>
              <a:buChar char="•"/>
            </a:pPr>
            <a:r>
              <a:rPr lang="en-GB" sz="1400" dirty="0"/>
              <a:t>Whiteboard/flipchart &amp; markers</a:t>
            </a:r>
          </a:p>
          <a:p>
            <a:pPr marL="342900" indent="-342900">
              <a:lnSpc>
                <a:spcPct val="100000"/>
              </a:lnSpc>
              <a:buFont typeface="Arial" panose="020B0604020202020204" pitchFamily="34" charset="0"/>
              <a:buChar char="•"/>
            </a:pPr>
            <a:r>
              <a:rPr lang="en-GB" sz="1400" dirty="0"/>
              <a:t>Sticky notes, pens</a:t>
            </a:r>
          </a:p>
          <a:p>
            <a:pPr marL="342900" indent="-342900">
              <a:lnSpc>
                <a:spcPct val="100000"/>
              </a:lnSpc>
              <a:buFont typeface="Arial" panose="020B0604020202020204" pitchFamily="34" charset="0"/>
              <a:buChar char="•"/>
            </a:pPr>
            <a:r>
              <a:rPr lang="en-GB" sz="1400" dirty="0"/>
              <a:t>Printed prompts or worksheets (optional)</a:t>
            </a:r>
          </a:p>
          <a:p>
            <a:pPr marL="342900" indent="-342900">
              <a:lnSpc>
                <a:spcPct val="100000"/>
              </a:lnSpc>
              <a:buFont typeface="Arial" panose="020B0604020202020204" pitchFamily="34" charset="0"/>
              <a:buChar char="•"/>
            </a:pPr>
            <a:r>
              <a:rPr lang="en-GB" sz="1400" dirty="0"/>
              <a:t>Access to apps like ChatGPT, TikTok, Spotify (or screenshots)</a:t>
            </a:r>
            <a:endParaRPr lang="en-US" sz="1400" dirty="0"/>
          </a:p>
        </p:txBody>
      </p:sp>
      <p:sp>
        <p:nvSpPr>
          <p:cNvPr id="9" name="Text Placeholder 8">
            <a:extLst>
              <a:ext uri="{FF2B5EF4-FFF2-40B4-BE49-F238E27FC236}">
                <a16:creationId xmlns:a16="http://schemas.microsoft.com/office/drawing/2014/main" id="{C06D860D-8C56-A5B1-AFF1-FDCD429E99BD}"/>
              </a:ext>
            </a:extLst>
          </p:cNvPr>
          <p:cNvSpPr>
            <a:spLocks noGrp="1"/>
          </p:cNvSpPr>
          <p:nvPr>
            <p:ph type="body" sz="quarter" idx="38"/>
          </p:nvPr>
        </p:nvSpPr>
        <p:spPr/>
        <p:txBody>
          <a:bodyPr/>
          <a:lstStyle/>
          <a:p>
            <a:r>
              <a:rPr lang="en-US" sz="1800" dirty="0"/>
              <a:t>What do you need to deliver the session</a:t>
            </a:r>
          </a:p>
        </p:txBody>
      </p:sp>
      <p:pic>
        <p:nvPicPr>
          <p:cNvPr id="13" name="Picture Placeholder 12">
            <a:extLst>
              <a:ext uri="{FF2B5EF4-FFF2-40B4-BE49-F238E27FC236}">
                <a16:creationId xmlns:a16="http://schemas.microsoft.com/office/drawing/2014/main" id="{4ECD5C8E-D1FE-AED0-B9A5-45FCCD11033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18359" r="18359"/>
          <a:stretch>
            <a:fillRect/>
          </a:stretch>
        </p:blipFill>
        <p:spPr/>
      </p:pic>
      <p:sp>
        <p:nvSpPr>
          <p:cNvPr id="11" name="Text Placeholder 10">
            <a:extLst>
              <a:ext uri="{FF2B5EF4-FFF2-40B4-BE49-F238E27FC236}">
                <a16:creationId xmlns:a16="http://schemas.microsoft.com/office/drawing/2014/main" id="{EA72C612-DF10-FA66-5C96-BEEFBC0DBC1F}"/>
              </a:ext>
            </a:extLst>
          </p:cNvPr>
          <p:cNvSpPr>
            <a:spLocks noGrp="1"/>
          </p:cNvSpPr>
          <p:nvPr>
            <p:ph type="body" sz="quarter" idx="40"/>
          </p:nvPr>
        </p:nvSpPr>
        <p:spPr>
          <a:xfrm>
            <a:off x="4100052" y="5586707"/>
            <a:ext cx="3308025" cy="1630230"/>
          </a:xfrm>
        </p:spPr>
        <p:txBody>
          <a:bodyPr/>
          <a:lstStyle/>
          <a:p>
            <a:r>
              <a:rPr lang="en-US" dirty="0"/>
              <a:t>Success in creating AI would be the biggest event in human history. Unfortunately, it might also be the last, unless we learn how to avoid the risks</a:t>
            </a:r>
          </a:p>
          <a:p>
            <a:endParaRPr lang="en-US" dirty="0"/>
          </a:p>
        </p:txBody>
      </p:sp>
      <p:cxnSp>
        <p:nvCxnSpPr>
          <p:cNvPr id="14" name="Straight Connector 13">
            <a:extLst>
              <a:ext uri="{FF2B5EF4-FFF2-40B4-BE49-F238E27FC236}">
                <a16:creationId xmlns:a16="http://schemas.microsoft.com/office/drawing/2014/main" id="{D85388FC-7679-784B-61BD-4E8CD3F03253}"/>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BCE02C8F-3CEF-A021-AD01-90D810C00602}"/>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16" name="Graphic 43">
            <a:extLst>
              <a:ext uri="{FF2B5EF4-FFF2-40B4-BE49-F238E27FC236}">
                <a16:creationId xmlns:a16="http://schemas.microsoft.com/office/drawing/2014/main" id="{127887A3-C5D8-5922-4242-7174A3A5F8C4}"/>
              </a:ext>
            </a:extLst>
          </p:cNvPr>
          <p:cNvSpPr/>
          <p:nvPr/>
        </p:nvSpPr>
        <p:spPr>
          <a:xfrm>
            <a:off x="-1946662" y="753469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88178"/>
              </a:schemeClr>
            </a:solidFill>
            <a:prstDash val="solid"/>
            <a:miter/>
          </a:ln>
        </p:spPr>
        <p:txBody>
          <a:bodyPr rtlCol="0" anchor="ctr"/>
          <a:lstStyle/>
          <a:p>
            <a:endParaRPr lang="en-US" dirty="0"/>
          </a:p>
        </p:txBody>
      </p:sp>
    </p:spTree>
    <p:extLst>
      <p:ext uri="{BB962C8B-B14F-4D97-AF65-F5344CB8AC3E}">
        <p14:creationId xmlns:p14="http://schemas.microsoft.com/office/powerpoint/2010/main" val="166706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6C89-8D15-C478-4853-212A20C0C6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243F83-7C72-F2E4-B319-AB03FC650BB2}"/>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8" name="Text Placeholder 7">
            <a:extLst>
              <a:ext uri="{FF2B5EF4-FFF2-40B4-BE49-F238E27FC236}">
                <a16:creationId xmlns:a16="http://schemas.microsoft.com/office/drawing/2014/main" id="{E2B9D73F-0202-2F8C-8497-136EDF0F169B}"/>
              </a:ext>
            </a:extLst>
          </p:cNvPr>
          <p:cNvSpPr>
            <a:spLocks noGrp="1"/>
          </p:cNvSpPr>
          <p:nvPr>
            <p:ph type="body" sz="quarter" idx="33"/>
          </p:nvPr>
        </p:nvSpPr>
        <p:spPr>
          <a:xfrm>
            <a:off x="634478" y="1335418"/>
            <a:ext cx="7005929" cy="1378032"/>
          </a:xfrm>
        </p:spPr>
        <p:txBody>
          <a:bodyPr/>
          <a:lstStyle/>
          <a:p>
            <a:r>
              <a:rPr lang="en-GB" sz="1400" dirty="0"/>
              <a:t>Estimated Duration-75–90 minutes</a:t>
            </a:r>
          </a:p>
          <a:p>
            <a:r>
              <a:rPr lang="en-GB" sz="1400" dirty="0"/>
              <a:t>Audience- Young women aged 15–29</a:t>
            </a:r>
          </a:p>
          <a:p>
            <a:r>
              <a:rPr lang="en-GB" sz="1400" dirty="0"/>
              <a:t>Delivery Format- Informal workshop or classroom-style session</a:t>
            </a:r>
            <a:endParaRPr lang="en-US" sz="1400" dirty="0"/>
          </a:p>
        </p:txBody>
      </p:sp>
      <p:sp>
        <p:nvSpPr>
          <p:cNvPr id="9" name="Text Placeholder 8">
            <a:extLst>
              <a:ext uri="{FF2B5EF4-FFF2-40B4-BE49-F238E27FC236}">
                <a16:creationId xmlns:a16="http://schemas.microsoft.com/office/drawing/2014/main" id="{8883E6D1-03BB-2BB2-833C-5280CE312335}"/>
              </a:ext>
            </a:extLst>
          </p:cNvPr>
          <p:cNvSpPr>
            <a:spLocks noGrp="1"/>
          </p:cNvSpPr>
          <p:nvPr>
            <p:ph type="body" sz="quarter" idx="38"/>
          </p:nvPr>
        </p:nvSpPr>
        <p:spPr>
          <a:xfrm>
            <a:off x="634478" y="629430"/>
            <a:ext cx="6506617" cy="381311"/>
          </a:xfrm>
        </p:spPr>
        <p:txBody>
          <a:bodyPr/>
          <a:lstStyle/>
          <a:p>
            <a:r>
              <a:rPr lang="en-US" sz="1800" dirty="0"/>
              <a:t>Timing Guide (Adjustable)</a:t>
            </a:r>
          </a:p>
        </p:txBody>
      </p:sp>
      <p:cxnSp>
        <p:nvCxnSpPr>
          <p:cNvPr id="10" name="Straight Connector 9">
            <a:extLst>
              <a:ext uri="{FF2B5EF4-FFF2-40B4-BE49-F238E27FC236}">
                <a16:creationId xmlns:a16="http://schemas.microsoft.com/office/drawing/2014/main" id="{6865449E-B7F7-A166-572C-0DBBDC56A4A9}"/>
              </a:ext>
            </a:extLst>
          </p:cNvPr>
          <p:cNvCxnSpPr/>
          <p:nvPr/>
        </p:nvCxnSpPr>
        <p:spPr>
          <a:xfrm>
            <a:off x="-12269" y="1165222"/>
            <a:ext cx="2466109"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CF2BF61-1887-2C73-8F7F-61E51F8D5FEB}"/>
              </a:ext>
            </a:extLst>
          </p:cNvPr>
          <p:cNvGrpSpPr/>
          <p:nvPr/>
        </p:nvGrpSpPr>
        <p:grpSpPr>
          <a:xfrm>
            <a:off x="-33614" y="7756953"/>
            <a:ext cx="4974908" cy="3150760"/>
            <a:chOff x="0" y="6974961"/>
            <a:chExt cx="4974908" cy="3150760"/>
          </a:xfrm>
        </p:grpSpPr>
        <p:pic>
          <p:nvPicPr>
            <p:cNvPr id="12" name="Picture 11">
              <a:extLst>
                <a:ext uri="{FF2B5EF4-FFF2-40B4-BE49-F238E27FC236}">
                  <a16:creationId xmlns:a16="http://schemas.microsoft.com/office/drawing/2014/main" id="{3545CA4F-8AF3-356A-E342-74EACA4989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12074" y="6062887"/>
              <a:ext cx="3150760" cy="4974908"/>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3" name="Rectangle 12">
              <a:extLst>
                <a:ext uri="{FF2B5EF4-FFF2-40B4-BE49-F238E27FC236}">
                  <a16:creationId xmlns:a16="http://schemas.microsoft.com/office/drawing/2014/main" id="{A55B60AD-A35A-EFBC-F086-578ACD2070C0}"/>
                </a:ext>
              </a:extLst>
            </p:cNvPr>
            <p:cNvSpPr/>
            <p:nvPr/>
          </p:nvSpPr>
          <p:spPr>
            <a:xfrm>
              <a:off x="7106" y="7283923"/>
              <a:ext cx="3953717" cy="2501747"/>
            </a:xfrm>
            <a:prstGeom prst="rect">
              <a:avLst/>
            </a:prstGeom>
            <a:blipFill>
              <a:blip r:embed="rId3"/>
              <a:srcRect/>
              <a:stretch>
                <a:fillRect t="-2680" b="-26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Table 4">
            <a:extLst>
              <a:ext uri="{FF2B5EF4-FFF2-40B4-BE49-F238E27FC236}">
                <a16:creationId xmlns:a16="http://schemas.microsoft.com/office/drawing/2014/main" id="{73BF2BD6-04AA-F9BF-E0FE-D795F8BE2A50}"/>
              </a:ext>
            </a:extLst>
          </p:cNvPr>
          <p:cNvGraphicFramePr>
            <a:graphicFrameLocks noGrp="1"/>
          </p:cNvGraphicFramePr>
          <p:nvPr>
            <p:extLst>
              <p:ext uri="{D42A27DB-BD31-4B8C-83A1-F6EECF244321}">
                <p14:modId xmlns:p14="http://schemas.microsoft.com/office/powerpoint/2010/main" val="286661490"/>
              </p:ext>
            </p:extLst>
          </p:nvPr>
        </p:nvGraphicFramePr>
        <p:xfrm>
          <a:off x="690188" y="2264928"/>
          <a:ext cx="6541269" cy="5634071"/>
        </p:xfrm>
        <a:graphic>
          <a:graphicData uri="http://schemas.openxmlformats.org/drawingml/2006/table">
            <a:tbl>
              <a:tblPr firstRow="1" bandRow="1">
                <a:tableStyleId>{00A15C55-8517-42AA-B614-E9B94910E393}</a:tableStyleId>
              </a:tblPr>
              <a:tblGrid>
                <a:gridCol w="2180423">
                  <a:extLst>
                    <a:ext uri="{9D8B030D-6E8A-4147-A177-3AD203B41FA5}">
                      <a16:colId xmlns:a16="http://schemas.microsoft.com/office/drawing/2014/main" val="2939290864"/>
                    </a:ext>
                  </a:extLst>
                </a:gridCol>
                <a:gridCol w="3357299">
                  <a:extLst>
                    <a:ext uri="{9D8B030D-6E8A-4147-A177-3AD203B41FA5}">
                      <a16:colId xmlns:a16="http://schemas.microsoft.com/office/drawing/2014/main" val="48427194"/>
                    </a:ext>
                  </a:extLst>
                </a:gridCol>
                <a:gridCol w="1003547">
                  <a:extLst>
                    <a:ext uri="{9D8B030D-6E8A-4147-A177-3AD203B41FA5}">
                      <a16:colId xmlns:a16="http://schemas.microsoft.com/office/drawing/2014/main" val="2030828358"/>
                    </a:ext>
                  </a:extLst>
                </a:gridCol>
              </a:tblGrid>
              <a:tr h="330482">
                <a:tc>
                  <a:txBody>
                    <a:bodyPr/>
                    <a:lstStyle/>
                    <a:p>
                      <a:r>
                        <a:rPr lang="en-GB" sz="1400" dirty="0"/>
                        <a:t>Activity </a:t>
                      </a:r>
                    </a:p>
                  </a:txBody>
                  <a:tcPr>
                    <a:solidFill>
                      <a:srgbClr val="7030A0"/>
                    </a:solidFill>
                  </a:tcPr>
                </a:tc>
                <a:tc>
                  <a:txBody>
                    <a:bodyPr/>
                    <a:lstStyle/>
                    <a:p>
                      <a:r>
                        <a:rPr lang="en-GB" sz="1400" dirty="0"/>
                        <a:t>Description</a:t>
                      </a:r>
                    </a:p>
                  </a:txBody>
                  <a:tcPr>
                    <a:solidFill>
                      <a:srgbClr val="7030A0"/>
                    </a:solidFill>
                  </a:tcPr>
                </a:tc>
                <a:tc>
                  <a:txBody>
                    <a:bodyPr/>
                    <a:lstStyle/>
                    <a:p>
                      <a:r>
                        <a:rPr lang="en-GB" sz="1400" dirty="0"/>
                        <a:t>Time</a:t>
                      </a:r>
                    </a:p>
                  </a:txBody>
                  <a:tcPr>
                    <a:solidFill>
                      <a:srgbClr val="7030A0"/>
                    </a:solidFill>
                  </a:tcPr>
                </a:tc>
                <a:extLst>
                  <a:ext uri="{0D108BD9-81ED-4DB2-BD59-A6C34878D82A}">
                    <a16:rowId xmlns:a16="http://schemas.microsoft.com/office/drawing/2014/main" val="1499428012"/>
                  </a:ext>
                </a:extLst>
              </a:tr>
              <a:tr h="826204">
                <a:tc>
                  <a:txBody>
                    <a:bodyPr/>
                    <a:lstStyle/>
                    <a:p>
                      <a:r>
                        <a:rPr lang="en-GB" sz="1400" dirty="0"/>
                        <a:t>Welcome &amp; Icebreaker</a:t>
                      </a:r>
                    </a:p>
                  </a:txBody>
                  <a:tcPr>
                    <a:solidFill>
                      <a:srgbClr val="CBACDE"/>
                    </a:solidFill>
                  </a:tcPr>
                </a:tc>
                <a:tc>
                  <a:txBody>
                    <a:bodyPr/>
                    <a:lstStyle/>
                    <a:p>
                      <a:r>
                        <a:rPr lang="en-GB" sz="1400" dirty="0"/>
                        <a:t>Introduce AI and ask learners what they already know or think about it</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1651804232"/>
                  </a:ext>
                </a:extLst>
              </a:tr>
              <a:tr h="578343">
                <a:tc>
                  <a:txBody>
                    <a:bodyPr/>
                    <a:lstStyle/>
                    <a:p>
                      <a:r>
                        <a:rPr lang="en-GB" sz="1400" dirty="0"/>
                        <a:t>What is AI?</a:t>
                      </a:r>
                    </a:p>
                  </a:txBody>
                  <a:tcPr>
                    <a:solidFill>
                      <a:srgbClr val="EFDFF5"/>
                    </a:solidFill>
                  </a:tcPr>
                </a:tc>
                <a:tc>
                  <a:txBody>
                    <a:bodyPr/>
                    <a:lstStyle/>
                    <a:p>
                      <a:r>
                        <a:rPr lang="en-GB" sz="1400" dirty="0"/>
                        <a:t>Define AI and present core technologies using visuals/videos</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011675493"/>
                  </a:ext>
                </a:extLst>
              </a:tr>
              <a:tr h="968250">
                <a:tc>
                  <a:txBody>
                    <a:bodyPr/>
                    <a:lstStyle/>
                    <a:p>
                      <a:r>
                        <a:rPr lang="en-GB" sz="1400" dirty="0"/>
                        <a:t>Generative AI</a:t>
                      </a:r>
                    </a:p>
                  </a:txBody>
                  <a:tcPr>
                    <a:solidFill>
                      <a:srgbClr val="CBACDE"/>
                    </a:solidFill>
                  </a:tcPr>
                </a:tc>
                <a:tc>
                  <a:txBody>
                    <a:bodyPr/>
                    <a:lstStyle/>
                    <a:p>
                      <a:r>
                        <a:rPr lang="en-GB" sz="1400" dirty="0"/>
                        <a:t>Introduce GenAI, GANs, Transformers; use examples and group reflection</a:t>
                      </a:r>
                    </a:p>
                  </a:txBody>
                  <a:tcPr>
                    <a:solidFill>
                      <a:srgbClr val="CBACDE"/>
                    </a:solidFill>
                  </a:tcPr>
                </a:tc>
                <a:tc>
                  <a:txBody>
                    <a:bodyPr/>
                    <a:lstStyle/>
                    <a:p>
                      <a:r>
                        <a:rPr lang="en-GB" sz="1400" dirty="0"/>
                        <a:t>20 min</a:t>
                      </a:r>
                    </a:p>
                  </a:txBody>
                  <a:tcPr>
                    <a:solidFill>
                      <a:srgbClr val="CBACDE"/>
                    </a:solidFill>
                  </a:tcPr>
                </a:tc>
                <a:extLst>
                  <a:ext uri="{0D108BD9-81ED-4DB2-BD59-A6C34878D82A}">
                    <a16:rowId xmlns:a16="http://schemas.microsoft.com/office/drawing/2014/main" val="4293466553"/>
                  </a:ext>
                </a:extLst>
              </a:tr>
              <a:tr h="826204">
                <a:tc>
                  <a:txBody>
                    <a:bodyPr/>
                    <a:lstStyle/>
                    <a:p>
                      <a:r>
                        <a:rPr lang="en-GB" sz="1400" dirty="0"/>
                        <a:t>AI in Daily Life</a:t>
                      </a:r>
                    </a:p>
                  </a:txBody>
                  <a:tcPr>
                    <a:solidFill>
                      <a:srgbClr val="EFDFF5"/>
                    </a:solidFill>
                  </a:tcPr>
                </a:tc>
                <a:tc>
                  <a:txBody>
                    <a:bodyPr/>
                    <a:lstStyle/>
                    <a:p>
                      <a:r>
                        <a:rPr lang="en-GB" sz="1400" dirty="0"/>
                        <a:t>Explore AI in apps like TikTok, Spotify, Amazon, Duolingo (AI Hunt Challenge)</a:t>
                      </a:r>
                    </a:p>
                  </a:txBody>
                  <a:tcPr>
                    <a:solidFill>
                      <a:srgbClr val="EFDFF5"/>
                    </a:solidFill>
                  </a:tcPr>
                </a:tc>
                <a:tc>
                  <a:txBody>
                    <a:bodyPr/>
                    <a:lstStyle/>
                    <a:p>
                      <a:r>
                        <a:rPr lang="en-GB" sz="1400" dirty="0"/>
                        <a:t>15 min</a:t>
                      </a:r>
                    </a:p>
                  </a:txBody>
                  <a:tcPr>
                    <a:solidFill>
                      <a:srgbClr val="EFDFF5"/>
                    </a:solidFill>
                  </a:tcPr>
                </a:tc>
                <a:extLst>
                  <a:ext uri="{0D108BD9-81ED-4DB2-BD59-A6C34878D82A}">
                    <a16:rowId xmlns:a16="http://schemas.microsoft.com/office/drawing/2014/main" val="2830863894"/>
                  </a:ext>
                </a:extLst>
              </a:tr>
              <a:tr h="578343">
                <a:tc>
                  <a:txBody>
                    <a:bodyPr/>
                    <a:lstStyle/>
                    <a:p>
                      <a:r>
                        <a:rPr lang="en-GB" sz="1400" dirty="0"/>
                        <a:t>Women in AI</a:t>
                      </a:r>
                    </a:p>
                  </a:txBody>
                  <a:tcPr>
                    <a:solidFill>
                      <a:srgbClr val="CBACDE"/>
                    </a:solidFill>
                  </a:tcPr>
                </a:tc>
                <a:tc>
                  <a:txBody>
                    <a:bodyPr/>
                    <a:lstStyle/>
                    <a:p>
                      <a:r>
                        <a:rPr lang="en-GB" sz="1400" dirty="0"/>
                        <a:t>Present gender gaps in AI and discuss inclusion opportunities</a:t>
                      </a:r>
                    </a:p>
                  </a:txBody>
                  <a:tcPr>
                    <a:solidFill>
                      <a:srgbClr val="CBACDE"/>
                    </a:solidFill>
                  </a:tcPr>
                </a:tc>
                <a:tc>
                  <a:txBody>
                    <a:bodyPr/>
                    <a:lstStyle/>
                    <a:p>
                      <a:r>
                        <a:rPr lang="en-GB" sz="1400" dirty="0"/>
                        <a:t>10 min</a:t>
                      </a:r>
                    </a:p>
                  </a:txBody>
                  <a:tcPr>
                    <a:solidFill>
                      <a:srgbClr val="CBACDE"/>
                    </a:solidFill>
                  </a:tcPr>
                </a:tc>
                <a:extLst>
                  <a:ext uri="{0D108BD9-81ED-4DB2-BD59-A6C34878D82A}">
                    <a16:rowId xmlns:a16="http://schemas.microsoft.com/office/drawing/2014/main" val="3933964242"/>
                  </a:ext>
                </a:extLst>
              </a:tr>
              <a:tr h="578343">
                <a:tc>
                  <a:txBody>
                    <a:bodyPr/>
                    <a:lstStyle/>
                    <a:p>
                      <a:r>
                        <a:rPr lang="en-GB" sz="1400" dirty="0"/>
                        <a:t>Reflection &amp; Wrap-up</a:t>
                      </a:r>
                    </a:p>
                  </a:txBody>
                  <a:tcPr>
                    <a:solidFill>
                      <a:srgbClr val="EFDFF5"/>
                    </a:solidFill>
                  </a:tcPr>
                </a:tc>
                <a:tc>
                  <a:txBody>
                    <a:bodyPr/>
                    <a:lstStyle/>
                    <a:p>
                      <a:r>
                        <a:rPr lang="en-GB" sz="1400" dirty="0"/>
                        <a:t>Learners share key takeaways and remaining questions</a:t>
                      </a:r>
                    </a:p>
                  </a:txBody>
                  <a:tcPr>
                    <a:solidFill>
                      <a:srgbClr val="EFDFF5"/>
                    </a:solidFill>
                  </a:tcPr>
                </a:tc>
                <a:tc>
                  <a:txBody>
                    <a:bodyPr/>
                    <a:lstStyle/>
                    <a:p>
                      <a:r>
                        <a:rPr lang="en-GB" sz="1400" dirty="0"/>
                        <a:t>10 min</a:t>
                      </a:r>
                    </a:p>
                  </a:txBody>
                  <a:tcPr>
                    <a:solidFill>
                      <a:srgbClr val="EFDFF5"/>
                    </a:solidFill>
                  </a:tcPr>
                </a:tc>
                <a:extLst>
                  <a:ext uri="{0D108BD9-81ED-4DB2-BD59-A6C34878D82A}">
                    <a16:rowId xmlns:a16="http://schemas.microsoft.com/office/drawing/2014/main" val="2760075884"/>
                  </a:ext>
                </a:extLst>
              </a:tr>
              <a:tr h="947902">
                <a:tc>
                  <a:txBody>
                    <a:bodyPr/>
                    <a:lstStyle/>
                    <a:p>
                      <a:endParaRPr lang="en-GB" sz="1400" dirty="0"/>
                    </a:p>
                  </a:txBody>
                  <a:tcPr>
                    <a:solidFill>
                      <a:srgbClr val="CBACDE"/>
                    </a:solidFill>
                  </a:tcPr>
                </a:tc>
                <a:tc>
                  <a:txBody>
                    <a:bodyPr/>
                    <a:lstStyle/>
                    <a:p>
                      <a:endParaRPr lang="en-GB" sz="1400" dirty="0"/>
                    </a:p>
                  </a:txBody>
                  <a:tcPr>
                    <a:solidFill>
                      <a:srgbClr val="CBACDE"/>
                    </a:solidFill>
                  </a:tcPr>
                </a:tc>
                <a:tc>
                  <a:txBody>
                    <a:bodyPr/>
                    <a:lstStyle/>
                    <a:p>
                      <a:r>
                        <a:rPr lang="en-GB" sz="1400" b="1" dirty="0"/>
                        <a:t>Total Duration 80 min</a:t>
                      </a:r>
                    </a:p>
                  </a:txBody>
                  <a:tcPr>
                    <a:solidFill>
                      <a:srgbClr val="CBACDE"/>
                    </a:solidFill>
                  </a:tcPr>
                </a:tc>
                <a:extLst>
                  <a:ext uri="{0D108BD9-81ED-4DB2-BD59-A6C34878D82A}">
                    <a16:rowId xmlns:a16="http://schemas.microsoft.com/office/drawing/2014/main" val="3430335953"/>
                  </a:ext>
                </a:extLst>
              </a:tr>
            </a:tbl>
          </a:graphicData>
        </a:graphic>
      </p:graphicFrame>
    </p:spTree>
    <p:extLst>
      <p:ext uri="{BB962C8B-B14F-4D97-AF65-F5344CB8AC3E}">
        <p14:creationId xmlns:p14="http://schemas.microsoft.com/office/powerpoint/2010/main" val="2957265014"/>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34517</TotalTime>
  <Words>5609</Words>
  <Application>Microsoft Office PowerPoint</Application>
  <PresentationFormat>Custom</PresentationFormat>
  <Paragraphs>794</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aine hamill</cp:lastModifiedBy>
  <cp:revision>1558</cp:revision>
  <cp:lastPrinted>2021-11-26T07:36:34Z</cp:lastPrinted>
  <dcterms:created xsi:type="dcterms:W3CDTF">2016-05-11T14:31:01Z</dcterms:created>
  <dcterms:modified xsi:type="dcterms:W3CDTF">2025-05-15T13:51:36Z</dcterms:modified>
</cp:coreProperties>
</file>