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3_759B42E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8" r:id="rId5"/>
    <p:sldId id="261" r:id="rId6"/>
    <p:sldId id="325" r:id="rId7"/>
    <p:sldId id="4307" r:id="rId8"/>
    <p:sldId id="697" r:id="rId9"/>
    <p:sldId id="698" r:id="rId10"/>
    <p:sldId id="699" r:id="rId11"/>
    <p:sldId id="700" r:id="rId12"/>
    <p:sldId id="4313" r:id="rId13"/>
    <p:sldId id="327" r:id="rId14"/>
    <p:sldId id="4309" r:id="rId15"/>
    <p:sldId id="318" r:id="rId16"/>
    <p:sldId id="4314" r:id="rId17"/>
    <p:sldId id="4310" r:id="rId18"/>
    <p:sldId id="4315" r:id="rId19"/>
    <p:sldId id="4316" r:id="rId20"/>
    <p:sldId id="4317" r:id="rId21"/>
    <p:sldId id="4318" r:id="rId22"/>
    <p:sldId id="4319" r:id="rId23"/>
    <p:sldId id="329" r:id="rId24"/>
    <p:sldId id="4320" r:id="rId25"/>
    <p:sldId id="274" r:id="rId26"/>
    <p:sldId id="4311" r:id="rId27"/>
    <p:sldId id="264" r:id="rId28"/>
    <p:sldId id="268" r:id="rId29"/>
    <p:sldId id="281" r:id="rId30"/>
    <p:sldId id="283" r:id="rId31"/>
    <p:sldId id="285" r:id="rId32"/>
    <p:sldId id="287" r:id="rId33"/>
    <p:sldId id="289" r:id="rId34"/>
    <p:sldId id="280" r:id="rId35"/>
    <p:sldId id="282" r:id="rId36"/>
    <p:sldId id="284" r:id="rId37"/>
    <p:sldId id="286" r:id="rId38"/>
    <p:sldId id="288" r:id="rId39"/>
    <p:sldId id="290" r:id="rId40"/>
    <p:sldId id="323" r:id="rId41"/>
    <p:sldId id="324" r:id="rId42"/>
    <p:sldId id="313" r:id="rId43"/>
    <p:sldId id="314" r:id="rId44"/>
    <p:sldId id="316" r:id="rId45"/>
    <p:sldId id="315" r:id="rId46"/>
    <p:sldId id="317" r:id="rId47"/>
    <p:sldId id="4306" r:id="rId48"/>
    <p:sldId id="320" r:id="rId49"/>
    <p:sldId id="321" r:id="rId50"/>
    <p:sldId id="265" r:id="rId51"/>
    <p:sldId id="275" r:id="rId52"/>
    <p:sldId id="4312" r:id="rId53"/>
    <p:sldId id="332" r:id="rId54"/>
    <p:sldId id="326" r:id="rId55"/>
  </p:sldIdLst>
  <p:sldSz cx="12192000" cy="6858000"/>
  <p:notesSz cx="6858000" cy="9144000"/>
  <p:embeddedFontLs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3" roundtripDataSignature="AMtx7mgcYPFvc+RDk1lOWoY+vjso1TUt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15C99651-6D97-6BC2-A9EE-67CFBBBA9882}" name="Emeline PETIT" initials="EP" userId="S::Emeline@wide.lu::99c96e55-5571-45fe-94cd-1c293713f389" providerId="AD"/>
  <p188:author id="{F778FC91-DACC-1C55-63CF-A17C1CF60419}" name="Guest User" initials="GU" userId="S::urn:spo:anon#a8e4234638ecf53f25f28a95740e30bace4be6fbed969bf5def8de730619f7d5::" providerId="AD"/>
  <p188:author id="{937AF5D5-18E5-D060-078F-0A771951E79A}" name="Emma" initials="Em" userId="S::emma@wide.lu::e01d9b5c-4940-4d37-8ae4-91b0951ea2fe" providerId="AD"/>
  <p188:author id="{F50617DF-69D4-9ED6-73C4-5EB9621D62FA}" name="Emeline PETIT" initials="EP" userId="S::emeline@wide.lu::99c96e55-5571-45fe-94cd-1c293713f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4C83-2DD9-159C-8B12-8C048B06FE23}" v="3" dt="2025-04-15T11:19:4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60" d="100"/>
          <a:sy n="60" d="100"/>
        </p:scale>
        <p:origin x="8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s>
</file>

<file path=ppt/comments/modernComment_143_759B42E2.xml><?xml version="1.0" encoding="utf-8"?>
<p188:cmLst xmlns:a="http://schemas.openxmlformats.org/drawingml/2006/main" xmlns:r="http://schemas.openxmlformats.org/officeDocument/2006/relationships" xmlns:p188="http://schemas.microsoft.com/office/powerpoint/2018/8/main">
  <p188:cm id="{FD45C58C-E0CE-45EC-A051-85AF6C7D9C2E}" authorId="{F778FC91-DACC-1C55-63CF-A17C1CF60419}" status="resolved" created="2025-02-24T09:43:46.783" complete="100000">
    <ac:txMkLst xmlns:ac="http://schemas.microsoft.com/office/drawing/2013/main/command">
      <pc:docMk xmlns:pc="http://schemas.microsoft.com/office/powerpoint/2013/main/command"/>
      <pc:sldMk xmlns:pc="http://schemas.microsoft.com/office/powerpoint/2013/main/command" cId="1973109474" sldId="323"/>
      <ac:spMk id="5" creationId="{DCE670FD-53C3-A5AF-F67C-2562F96276F5}"/>
      <ac:txMk cp="94" len="190">
        <ac:context len="286" hash="3318450226"/>
      </ac:txMk>
    </ac:txMkLst>
    <p188:pos x="2163535" y="3288392"/>
    <p188:txBody>
      <a:bodyPr/>
      <a:lstStyle/>
      <a:p>
        <a:r>
          <a:rPr lang="en-US"/>
          <a:t>Mettre plutot après la correction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 </a:t>
            </a:r>
            <a:r>
              <a:rPr lang="en-US" sz="1200" dirty="0">
                <a:hlinkClick r:id="rId3"/>
              </a:rPr>
              <a:t>CAPITOL Technology University Conseil de l'Europe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3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CE317CC1-17B8-B332-3109-8E8961BC9559}"/>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2406B1A-C6A8-3CF8-D748-608807454E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79A61686-CE55-55B5-B6E6-2801738DED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0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88F11C76-5C15-8A7D-0906-46C1F312DBC6}"/>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D3917E6A-12A5-1B72-68D6-A39AFBF78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BE215A5-7BCF-8A7A-143C-79389520CF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2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373157-62DD-020C-321B-1EA44C8C630C}"/>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2D7F930E-74A3-BB04-133B-E9F4A280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03770BC2-60FF-70A6-0AD4-41C2F175E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15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7C33DDC-1A0A-F243-3A87-28F967100251}"/>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3EA9B1D-5758-B613-5CF5-9C05A2561E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B9BCD4BC-D199-4A4F-60DE-BF50ADEE47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7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ADC6E9-827D-9E50-A04C-F4332A6C0EE4}"/>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0F598732-8CAE-C284-4D53-5CFAF52BE4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EE22796-9521-B741-7C2A-C063A347B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55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777973D8-EFA2-A626-C83F-E64F627811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15512BB-F5CF-81E5-C0A8-CE46194AFD2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3855B03-F4B3-3461-28F3-8CC26F02D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D1D07BA2-F41A-A770-5862-9E3CB96D43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96AAEB-5051-8462-2FF4-E26661F375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E825A02-80FA-359B-07D2-BDF728F45C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8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B1445A8-A5A9-6F57-E659-D87F6F23AD39}"/>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24ABE3F-87CA-8D9E-9D59-22A400884E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657D48FC-B04F-2428-3C4B-A89CDCCF0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53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BE82E13B-8499-B3A8-79CF-57EDA2E45E07}"/>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AF5242-F14B-F9BC-8B6B-62C7A950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A618CC2-3390-B217-4A11-64547DAC1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27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7ACD9AD-B574-0F10-59EE-D02EAA73002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73E855EC-50B3-64B2-69A7-AB1121249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0F44947-39D9-B1B0-1DC6-6EB331D62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241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E90F82-1C18-778A-0616-F178CD511FED}"/>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82E0856-7705-9430-01B0-F5331C473D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CFBB28B-AC12-263D-77D3-6CE7F9B76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1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FE1B4038-4B09-B07C-F74E-D37D5CD4E29A}"/>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2824934-DEC8-DED1-A52A-5F65EBEDFB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6C964A8-C95D-E7F5-45F0-79D583240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50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7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162B39A-E1EF-B2EE-5741-5FE468CE643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961AAF0E-B78D-7488-393F-AC5163D356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F17297BF-E33A-F5EB-5E04-79C0F46DC9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7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82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20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 </a:t>
            </a:r>
            <a:r>
              <a:rPr lang="en-US" sz="1200" dirty="0">
                <a:hlinkClick r:id="rId3"/>
              </a:rPr>
              <a:t>CAPITOL Technology University Conseil de l'Europe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 </a:t>
            </a:r>
            <a:r>
              <a:rPr lang="en-US" sz="1200" dirty="0">
                <a:hlinkClick r:id="rId3"/>
              </a:rPr>
              <a:t>CAPITOL Technology University Conseil de l’Europe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0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 </a:t>
            </a:r>
            <a:r>
              <a:rPr lang="en-US" sz="1200" dirty="0">
                <a:hlinkClick r:id="rId3"/>
              </a:rPr>
              <a:t>CAPITOL Technology University Conseil de l’Europe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 </a:t>
            </a:r>
            <a:r>
              <a:rPr lang="en-US" sz="1200" dirty="0">
                <a:hlinkClick r:id="rId3"/>
              </a:rPr>
              <a:t>CAPITOL Technology University Conseil de l'Europe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8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 name="Google Shape;15;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6" name="Google Shape;16;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HeadStart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7" name="Google Shape;17;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0" name="Google Shape;20;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8" name="Google Shape;138;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43"/>
        <p:cNvGrpSpPr/>
        <p:nvPr/>
      </p:nvGrpSpPr>
      <p:grpSpPr>
        <a:xfrm>
          <a:off x="0" y="0"/>
          <a:ext cx="0" cy="0"/>
          <a:chOff x="0" y="0"/>
          <a:chExt cx="0" cy="0"/>
        </a:xfrm>
      </p:grpSpPr>
      <p:sp>
        <p:nvSpPr>
          <p:cNvPr id="144" name="Google Shape;144;p35"/>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5"/>
          <p:cNvSpPr/>
          <p:nvPr/>
        </p:nvSpPr>
        <p:spPr>
          <a:xfrm>
            <a:off x="0" y="571764"/>
            <a:ext cx="3722720" cy="5056442"/>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653795"/>
          </a:solidFill>
          <a:ln w="24475" cap="flat" cmpd="sng">
            <a:solidFill>
              <a:srgbClr val="65379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5"/>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35"/>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150"/>
        <p:cNvGrpSpPr/>
        <p:nvPr/>
      </p:nvGrpSpPr>
      <p:grpSpPr>
        <a:xfrm>
          <a:off x="0" y="0"/>
          <a:ext cx="0" cy="0"/>
          <a:chOff x="0" y="0"/>
          <a:chExt cx="0" cy="0"/>
        </a:xfrm>
      </p:grpSpPr>
      <p:sp>
        <p:nvSpPr>
          <p:cNvPr id="151" name="Google Shape;151;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53" name="Google Shape;153;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6"/>
          <p:cNvSpPr>
            <a:spLocks noGrp="1"/>
          </p:cNvSpPr>
          <p:nvPr>
            <p:ph type="pic" idx="3"/>
          </p:nvPr>
        </p:nvSpPr>
        <p:spPr>
          <a:xfrm>
            <a:off x="391600" y="0"/>
            <a:ext cx="3423163" cy="1945748"/>
          </a:xfrm>
          <a:prstGeom prst="rect">
            <a:avLst/>
          </a:prstGeom>
          <a:solidFill>
            <a:srgbClr val="F2F2F2"/>
          </a:solidFill>
          <a:ln>
            <a:noFill/>
          </a:ln>
        </p:spPr>
      </p:sp>
      <p:sp>
        <p:nvSpPr>
          <p:cNvPr id="156" name="Google Shape;156;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Slide">
  <p:cSld name="1_Quote Slide">
    <p:spTree>
      <p:nvGrpSpPr>
        <p:cNvPr id="1" name="Shape 158"/>
        <p:cNvGrpSpPr/>
        <p:nvPr/>
      </p:nvGrpSpPr>
      <p:grpSpPr>
        <a:xfrm>
          <a:off x="0" y="0"/>
          <a:ext cx="0" cy="0"/>
          <a:chOff x="0" y="0"/>
          <a:chExt cx="0" cy="0"/>
        </a:xfrm>
      </p:grpSpPr>
      <p:sp>
        <p:nvSpPr>
          <p:cNvPr id="159" name="Google Shape;159;p37"/>
          <p:cNvSpPr/>
          <p:nvPr/>
        </p:nvSpPr>
        <p:spPr>
          <a:xfrm rot="-5400000">
            <a:off x="8060683" y="-383746"/>
            <a:ext cx="3301014" cy="4961622"/>
          </a:xfrm>
          <a:custGeom>
            <a:avLst/>
            <a:gdLst/>
            <a:ahLst/>
            <a:cxnLst/>
            <a:rect l="l" t="t" r="r" b="b"/>
            <a:pathLst>
              <a:path w="2894389" h="4350442" extrusionOk="0">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7"/>
          <p:cNvSpPr>
            <a:spLocks noGrp="1"/>
          </p:cNvSpPr>
          <p:nvPr>
            <p:ph type="pic" idx="2"/>
          </p:nvPr>
        </p:nvSpPr>
        <p:spPr>
          <a:xfrm>
            <a:off x="-1" y="655053"/>
            <a:ext cx="8902586" cy="5921497"/>
          </a:xfrm>
          <a:prstGeom prst="rect">
            <a:avLst/>
          </a:prstGeom>
          <a:solidFill>
            <a:srgbClr val="F2F2F2"/>
          </a:solidFill>
          <a:ln>
            <a:noFill/>
          </a:ln>
        </p:spPr>
      </p:sp>
      <p:sp>
        <p:nvSpPr>
          <p:cNvPr id="161" name="Google Shape;161;p37"/>
          <p:cNvSpPr txBox="1">
            <a:spLocks noGrp="1"/>
          </p:cNvSpPr>
          <p:nvPr>
            <p:ph type="body" idx="1"/>
          </p:nvPr>
        </p:nvSpPr>
        <p:spPr>
          <a:xfrm>
            <a:off x="7389716" y="767675"/>
            <a:ext cx="4802284" cy="254702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01">
  <p:cSld name="Quote Slide 01">
    <p:spTree>
      <p:nvGrpSpPr>
        <p:cNvPr id="1" name="Shape 169"/>
        <p:cNvGrpSpPr/>
        <p:nvPr/>
      </p:nvGrpSpPr>
      <p:grpSpPr>
        <a:xfrm>
          <a:off x="0" y="0"/>
          <a:ext cx="0" cy="0"/>
          <a:chOff x="0" y="0"/>
          <a:chExt cx="0" cy="0"/>
        </a:xfrm>
      </p:grpSpPr>
      <p:sp>
        <p:nvSpPr>
          <p:cNvPr id="170" name="Google Shape;170;p39"/>
          <p:cNvSpPr/>
          <p:nvPr/>
        </p:nvSpPr>
        <p:spPr>
          <a:xfrm>
            <a:off x="441705" y="0"/>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9"/>
          <p:cNvSpPr txBox="1">
            <a:spLocks noGrp="1"/>
          </p:cNvSpPr>
          <p:nvPr>
            <p:ph type="body" idx="1"/>
          </p:nvPr>
        </p:nvSpPr>
        <p:spPr>
          <a:xfrm>
            <a:off x="541241" y="792400"/>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9"/>
          <p:cNvSpPr>
            <a:spLocks noGrp="1"/>
          </p:cNvSpPr>
          <p:nvPr>
            <p:ph type="pic" idx="2"/>
          </p:nvPr>
        </p:nvSpPr>
        <p:spPr>
          <a:xfrm>
            <a:off x="4229099" y="1658170"/>
            <a:ext cx="7122409" cy="519983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4"/>
        <p:cNvGrpSpPr/>
        <p:nvPr/>
      </p:nvGrpSpPr>
      <p:grpSpPr>
        <a:xfrm>
          <a:off x="0" y="0"/>
          <a:ext cx="0" cy="0"/>
          <a:chOff x="0" y="0"/>
          <a:chExt cx="0" cy="0"/>
        </a:xfrm>
      </p:grpSpPr>
      <p:sp>
        <p:nvSpPr>
          <p:cNvPr id="175" name="Google Shape;175;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7" name="Google Shape;177;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9" name="Google Shape;179;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80" name="Google Shape;180;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1" name="Google Shape;181;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p:nvPr/>
        </p:nvSpPr>
        <p:spPr>
          <a:xfrm>
            <a:off x="2423887" y="5826190"/>
            <a:ext cx="3840214"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1110F0-8314-7BA3-02C7-43EA72D26D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233" y="5826190"/>
            <a:ext cx="1895976" cy="39683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33727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8380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94758B35-52B0-07BF-F17C-8E2A5179D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5976645"/>
            <a:ext cx="2410023" cy="5044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buNone/>
              <a:defRPr sz="3600" b="1" i="0">
                <a:solidFill>
                  <a:srgbClr val="F3732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5436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Part 1 ">
  <p:cSld name="Cover Slide  Part 1 ">
    <p:spTree>
      <p:nvGrpSpPr>
        <p:cNvPr id="1" name="Shape 40"/>
        <p:cNvGrpSpPr/>
        <p:nvPr/>
      </p:nvGrpSpPr>
      <p:grpSpPr>
        <a:xfrm>
          <a:off x="0" y="0"/>
          <a:ext cx="0" cy="0"/>
          <a:chOff x="0" y="0"/>
          <a:chExt cx="0" cy="0"/>
        </a:xfrm>
      </p:grpSpPr>
      <p:sp>
        <p:nvSpPr>
          <p:cNvPr id="41" name="Google Shape;41;p27"/>
          <p:cNvSpPr/>
          <p:nvPr/>
        </p:nvSpPr>
        <p:spPr>
          <a:xfrm>
            <a:off x="2269245" y="2551368"/>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7"/>
          <p:cNvSpPr/>
          <p:nvPr/>
        </p:nvSpPr>
        <p:spPr>
          <a:xfrm rot="10800000">
            <a:off x="4732121" y="0"/>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7"/>
          <p:cNvSpPr/>
          <p:nvPr/>
        </p:nvSpPr>
        <p:spPr>
          <a:xfrm>
            <a:off x="7180659" y="2461430"/>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7"/>
          <p:cNvSpPr/>
          <p:nvPr/>
        </p:nvSpPr>
        <p:spPr>
          <a:xfrm rot="10800000">
            <a:off x="9629195" y="0"/>
            <a:ext cx="2205305" cy="3416770"/>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7"/>
          <p:cNvSpPr>
            <a:spLocks noGrp="1"/>
          </p:cNvSpPr>
          <p:nvPr>
            <p:ph type="pic" idx="2"/>
          </p:nvPr>
        </p:nvSpPr>
        <p:spPr>
          <a:xfrm>
            <a:off x="4722871" y="2442768"/>
            <a:ext cx="2204215" cy="3127986"/>
          </a:xfrm>
          <a:prstGeom prst="rect">
            <a:avLst/>
          </a:prstGeom>
          <a:solidFill>
            <a:srgbClr val="F2F2F2"/>
          </a:solidFill>
          <a:ln>
            <a:noFill/>
          </a:ln>
        </p:spPr>
      </p:sp>
      <p:sp>
        <p:nvSpPr>
          <p:cNvPr id="46" name="Google Shape;46;p27"/>
          <p:cNvSpPr>
            <a:spLocks noGrp="1"/>
          </p:cNvSpPr>
          <p:nvPr>
            <p:ph type="pic" idx="3"/>
          </p:nvPr>
        </p:nvSpPr>
        <p:spPr>
          <a:xfrm>
            <a:off x="7180659" y="5430"/>
            <a:ext cx="2204214" cy="3732852"/>
          </a:xfrm>
          <a:prstGeom prst="rect">
            <a:avLst/>
          </a:prstGeom>
          <a:solidFill>
            <a:srgbClr val="F2F2F2"/>
          </a:solidFill>
          <a:ln>
            <a:noFill/>
          </a:ln>
        </p:spPr>
      </p:sp>
      <p:sp>
        <p:nvSpPr>
          <p:cNvPr id="47" name="Google Shape;47;p27"/>
          <p:cNvSpPr>
            <a:spLocks noGrp="1"/>
          </p:cNvSpPr>
          <p:nvPr>
            <p:ph type="pic" idx="4"/>
          </p:nvPr>
        </p:nvSpPr>
        <p:spPr>
          <a:xfrm>
            <a:off x="9629195" y="2746545"/>
            <a:ext cx="2204215" cy="3195585"/>
          </a:xfrm>
          <a:prstGeom prst="rect">
            <a:avLst/>
          </a:prstGeom>
          <a:solidFill>
            <a:srgbClr val="F2F2F2"/>
          </a:solidFill>
          <a:ln>
            <a:noFill/>
          </a:ln>
        </p:spPr>
      </p:sp>
      <p:sp>
        <p:nvSpPr>
          <p:cNvPr id="48" name="Google Shape;48;p27"/>
          <p:cNvSpPr>
            <a:spLocks noGrp="1"/>
          </p:cNvSpPr>
          <p:nvPr>
            <p:ph type="pic" idx="5"/>
          </p:nvPr>
        </p:nvSpPr>
        <p:spPr>
          <a:xfrm>
            <a:off x="2269245" y="16945"/>
            <a:ext cx="2200054" cy="3855329"/>
          </a:xfrm>
          <a:prstGeom prst="rect">
            <a:avLst/>
          </a:prstGeom>
          <a:solidFill>
            <a:srgbClr val="F2F2F2"/>
          </a:solidFill>
          <a:ln>
            <a:noFill/>
          </a:ln>
        </p:spPr>
      </p:sp>
      <p:sp>
        <p:nvSpPr>
          <p:cNvPr id="49" name="Google Shape;49;p27"/>
          <p:cNvSpPr txBox="1">
            <a:spLocks noGrp="1"/>
          </p:cNvSpPr>
          <p:nvPr>
            <p:ph type="body" idx="1"/>
          </p:nvPr>
        </p:nvSpPr>
        <p:spPr>
          <a:xfrm rot="-5400000">
            <a:off x="-2087668" y="2729342"/>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 name="Google Shape;50;p27"/>
          <p:cNvCxnSpPr/>
          <p:nvPr/>
        </p:nvCxnSpPr>
        <p:spPr>
          <a:xfrm>
            <a:off x="2331308" y="445400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51;p27"/>
          <p:cNvSpPr txBox="1">
            <a:spLocks noGrp="1"/>
          </p:cNvSpPr>
          <p:nvPr>
            <p:ph type="body" idx="6"/>
          </p:nvPr>
        </p:nvSpPr>
        <p:spPr>
          <a:xfrm>
            <a:off x="2344748" y="450522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7"/>
          <p:cNvSpPr txBox="1">
            <a:spLocks noGrp="1"/>
          </p:cNvSpPr>
          <p:nvPr>
            <p:ph type="body" idx="7"/>
          </p:nvPr>
        </p:nvSpPr>
        <p:spPr>
          <a:xfrm>
            <a:off x="2351099" y="398109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7"/>
          <p:cNvSpPr txBox="1">
            <a:spLocks noGrp="1"/>
          </p:cNvSpPr>
          <p:nvPr>
            <p:ph type="body" idx="8"/>
          </p:nvPr>
        </p:nvSpPr>
        <p:spPr>
          <a:xfrm>
            <a:off x="3227039" y="419031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 name="Google Shape;54;p27"/>
          <p:cNvCxnSpPr/>
          <p:nvPr/>
        </p:nvCxnSpPr>
        <p:spPr>
          <a:xfrm>
            <a:off x="4823039" y="878237"/>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27"/>
          <p:cNvSpPr txBox="1">
            <a:spLocks noGrp="1"/>
          </p:cNvSpPr>
          <p:nvPr>
            <p:ph type="body" idx="9"/>
          </p:nvPr>
        </p:nvSpPr>
        <p:spPr>
          <a:xfrm>
            <a:off x="4836479" y="929452"/>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body" idx="13"/>
          </p:nvPr>
        </p:nvSpPr>
        <p:spPr>
          <a:xfrm>
            <a:off x="4842830" y="405325"/>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14"/>
          </p:nvPr>
        </p:nvSpPr>
        <p:spPr>
          <a:xfrm>
            <a:off x="5718770" y="614540"/>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 name="Google Shape;58;p27"/>
          <p:cNvCxnSpPr/>
          <p:nvPr/>
        </p:nvCxnSpPr>
        <p:spPr>
          <a:xfrm>
            <a:off x="7271140" y="4402794"/>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27"/>
          <p:cNvSpPr txBox="1">
            <a:spLocks noGrp="1"/>
          </p:cNvSpPr>
          <p:nvPr>
            <p:ph type="body" idx="15"/>
          </p:nvPr>
        </p:nvSpPr>
        <p:spPr>
          <a:xfrm>
            <a:off x="7284580" y="4454009"/>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16"/>
          </p:nvPr>
        </p:nvSpPr>
        <p:spPr>
          <a:xfrm>
            <a:off x="7290931" y="3929882"/>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7"/>
          <p:cNvSpPr txBox="1">
            <a:spLocks noGrp="1"/>
          </p:cNvSpPr>
          <p:nvPr>
            <p:ph type="body" idx="17"/>
          </p:nvPr>
        </p:nvSpPr>
        <p:spPr>
          <a:xfrm>
            <a:off x="8166871" y="4139097"/>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2" name="Google Shape;62;p27"/>
          <p:cNvCxnSpPr/>
          <p:nvPr/>
        </p:nvCxnSpPr>
        <p:spPr>
          <a:xfrm>
            <a:off x="9711285" y="841310"/>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63" name="Google Shape;63;p27"/>
          <p:cNvSpPr txBox="1">
            <a:spLocks noGrp="1"/>
          </p:cNvSpPr>
          <p:nvPr>
            <p:ph type="body" idx="18"/>
          </p:nvPr>
        </p:nvSpPr>
        <p:spPr>
          <a:xfrm>
            <a:off x="9724725" y="892525"/>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9"/>
          </p:nvPr>
        </p:nvSpPr>
        <p:spPr>
          <a:xfrm>
            <a:off x="9731076" y="368398"/>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body" idx="20"/>
          </p:nvPr>
        </p:nvSpPr>
        <p:spPr>
          <a:xfrm>
            <a:off x="10607016" y="577613"/>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66"/>
        <p:cNvGrpSpPr/>
        <p:nvPr/>
      </p:nvGrpSpPr>
      <p:grpSpPr>
        <a:xfrm>
          <a:off x="0" y="0"/>
          <a:ext cx="0" cy="0"/>
          <a:chOff x="0" y="0"/>
          <a:chExt cx="0" cy="0"/>
        </a:xfrm>
      </p:grpSpPr>
      <p:sp>
        <p:nvSpPr>
          <p:cNvPr id="67" name="Google Shape;67;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8"/>
          <p:cNvSpPr>
            <a:spLocks noGrp="1"/>
          </p:cNvSpPr>
          <p:nvPr>
            <p:ph type="pic" idx="2"/>
          </p:nvPr>
        </p:nvSpPr>
        <p:spPr>
          <a:xfrm>
            <a:off x="5562616" y="3101832"/>
            <a:ext cx="2204214" cy="3732852"/>
          </a:xfrm>
          <a:prstGeom prst="rect">
            <a:avLst/>
          </a:prstGeom>
          <a:solidFill>
            <a:srgbClr val="F2F2F2"/>
          </a:solidFill>
          <a:ln>
            <a:noFill/>
          </a:ln>
        </p:spPr>
      </p:sp>
      <p:sp>
        <p:nvSpPr>
          <p:cNvPr id="72" name="Google Shape;72;p28"/>
          <p:cNvSpPr>
            <a:spLocks noGrp="1"/>
          </p:cNvSpPr>
          <p:nvPr>
            <p:ph type="pic" idx="3"/>
          </p:nvPr>
        </p:nvSpPr>
        <p:spPr>
          <a:xfrm>
            <a:off x="676908" y="3002671"/>
            <a:ext cx="2200054" cy="3855329"/>
          </a:xfrm>
          <a:prstGeom prst="rect">
            <a:avLst/>
          </a:prstGeom>
          <a:solidFill>
            <a:srgbClr val="F2F2F2"/>
          </a:solidFill>
          <a:ln>
            <a:noFill/>
          </a:ln>
        </p:spPr>
      </p:sp>
      <p:sp>
        <p:nvSpPr>
          <p:cNvPr id="73" name="Google Shape;73;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 name="Google Shape;74;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 name="Google Shape;78;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 name="Google Shape;82;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3" name="Google Shape;83;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 name="Google Shape;86;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8"/>
          <p:cNvSpPr>
            <a:spLocks noGrp="1"/>
          </p:cNvSpPr>
          <p:nvPr>
            <p:ph type="pic" idx="19"/>
          </p:nvPr>
        </p:nvSpPr>
        <p:spPr>
          <a:xfrm>
            <a:off x="3130533" y="939180"/>
            <a:ext cx="2204215" cy="3127986"/>
          </a:xfrm>
          <a:prstGeom prst="rect">
            <a:avLst/>
          </a:prstGeom>
          <a:solidFill>
            <a:srgbClr val="F2F2F2"/>
          </a:solidFill>
          <a:ln>
            <a:noFill/>
          </a:ln>
        </p:spPr>
      </p:sp>
      <p:sp>
        <p:nvSpPr>
          <p:cNvPr id="91" name="Google Shape;91;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23886" y="589699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55FD1-49BB-6F90-4978-1FD0C3AE5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5930036"/>
            <a:ext cx="1895976" cy="396832"/>
          </a:xfrm>
          <a:prstGeom prst="rect">
            <a:avLst/>
          </a:prstGeom>
        </p:spPr>
      </p:pic>
      <p:sp>
        <p:nvSpPr>
          <p:cNvPr id="3" name="Google Shape;112;p29">
            <a:extLst>
              <a:ext uri="{FF2B5EF4-FFF2-40B4-BE49-F238E27FC236}">
                <a16:creationId xmlns:a16="http://schemas.microsoft.com/office/drawing/2014/main" id="{59F56126-7E8C-7458-9720-70A99C9EF343}"/>
              </a:ext>
            </a:extLst>
          </p:cNvPr>
          <p:cNvSpPr/>
          <p:nvPr userDrawn="1"/>
        </p:nvSpPr>
        <p:spPr>
          <a:xfrm>
            <a:off x="2474411"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4C7F9E3D-4499-CD6F-EBD0-6DF37BFF58D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131"/>
        <p:cNvGrpSpPr/>
        <p:nvPr/>
      </p:nvGrpSpPr>
      <p:grpSpPr>
        <a:xfrm>
          <a:off x="0" y="0"/>
          <a:ext cx="0" cy="0"/>
          <a:chOff x="0" y="0"/>
          <a:chExt cx="0" cy="0"/>
        </a:xfrm>
      </p:grpSpPr>
      <p:sp>
        <p:nvSpPr>
          <p:cNvPr id="132" name="Google Shape;132;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  un avenir dans l'IA pour les filles </a:t>
            </a:r>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eadstart-ai.eu/is-ai-saving-the-planet-or-heating-it-up/"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en/article/20230601STO93804/eu-ai-act-first-regulation-on-artificial-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publika.skema.edu/guidelines-for-the-ethical-use-of-ai-in-business/" TargetMode="External"/><Relationship Id="rId4" Type="http://schemas.openxmlformats.org/officeDocument/2006/relationships/hyperlink" Target="https://www.unesco.org/en/artificial-intelligence/recommendation-ethics#:~:text=A%20human%20rights%20approach%20to%20AI&amp;text=Unwanted%20harms%20(safety%20risks)%20as,and%20addressed%20by%20AI%20actors.&amp;text=Privacy%20must%20be%20protected%20and,frameworks%20should%20also%20be%20establish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43_759B42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hyperlink" Target="https://restofworld.org/2023/ai-image-stereotypes/" TargetMode="External"/><Relationship Id="rId5" Type="http://schemas.openxmlformats.org/officeDocument/2006/relationships/hyperlink" Target="https://www.thelancet.com/journals/langlo/article/PIIS2214-109X(23)00329-7/fulltext" TargetMode="Externa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FD-4yC95iZY?feature=oembed" TargetMode="External"/><Relationship Id="rId5" Type="http://schemas.openxmlformats.org/officeDocument/2006/relationships/hyperlink" Target="https://youtu.be/FD-4yC95iZY"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L2sQRrf1Cd8?feature=oembed" TargetMode="External"/><Relationship Id="rId5" Type="http://schemas.openxmlformats.org/officeDocument/2006/relationships/hyperlink" Target="https://www.youtube.com/watch?v=L2sQRrf1Cd8"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580414" y="4569894"/>
            <a:ext cx="5359421" cy="697353"/>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r-FR" sz="3600" dirty="0"/>
              <a:t>L’éthique de l’IA – Donner aux jeunes les moyens de construire un avenir plus juste </a:t>
            </a:r>
            <a:endParaRPr sz="3600"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2</a:t>
            </a:r>
            <a:endParaRPr dirty="0"/>
          </a:p>
        </p:txBody>
      </p:sp>
      <p:pic>
        <p:nvPicPr>
          <p:cNvPr id="4" name="Picture Placeholder 1" descr="A couple of people standing in front of a large screen&#10;&#10;AI-generated content may be incorrect.">
            <a:extLst>
              <a:ext uri="{FF2B5EF4-FFF2-40B4-BE49-F238E27FC236}">
                <a16:creationId xmlns:a16="http://schemas.microsoft.com/office/drawing/2014/main" id="{4DB19C87-B45D-8144-8447-366B5DBC91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5273675" y="0"/>
            <a:ext cx="6918325" cy="3549650"/>
          </a:xfrm>
        </p:spPr>
      </p:pic>
      <p:pic>
        <p:nvPicPr>
          <p:cNvPr id="2" name="Picture 2">
            <a:extLst>
              <a:ext uri="{FF2B5EF4-FFF2-40B4-BE49-F238E27FC236}">
                <a16:creationId xmlns:a16="http://schemas.microsoft.com/office/drawing/2014/main" id="{B53815F3-4C1A-A5A3-CBC8-13A2D750DA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2611" y="5979633"/>
            <a:ext cx="1358102" cy="475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26F5FA-9A2E-82B8-95CE-81BB9E215851}"/>
              </a:ext>
            </a:extLst>
          </p:cNvPr>
          <p:cNvSpPr>
            <a:spLocks noGrp="1"/>
          </p:cNvSpPr>
          <p:nvPr>
            <p:ph type="body" idx="2"/>
          </p:nvPr>
        </p:nvSpPr>
        <p:spPr>
          <a:xfrm>
            <a:off x="8980714" y="838700"/>
            <a:ext cx="2782104" cy="287972"/>
          </a:xfrm>
        </p:spPr>
        <p:txBody>
          <a:bodyPr/>
          <a:lstStyle/>
          <a:p>
            <a:r>
              <a:rPr lang="fr-FR" dirty="0"/>
              <a:t>RÉSUMÉ</a:t>
            </a:r>
          </a:p>
        </p:txBody>
      </p:sp>
      <p:sp>
        <p:nvSpPr>
          <p:cNvPr id="4" name="Espace réservé du texte 3">
            <a:extLst>
              <a:ext uri="{FF2B5EF4-FFF2-40B4-BE49-F238E27FC236}">
                <a16:creationId xmlns:a16="http://schemas.microsoft.com/office/drawing/2014/main" id="{6DCC92D6-5031-1E2F-57F8-ED2AD4D673FB}"/>
              </a:ext>
            </a:extLst>
          </p:cNvPr>
          <p:cNvSpPr>
            <a:spLocks noGrp="1"/>
          </p:cNvSpPr>
          <p:nvPr>
            <p:ph type="body" idx="3"/>
          </p:nvPr>
        </p:nvSpPr>
        <p:spPr>
          <a:xfrm>
            <a:off x="528678" y="577221"/>
            <a:ext cx="6726638" cy="5703557"/>
          </a:xfrm>
        </p:spPr>
        <p:txBody>
          <a:bodyPr/>
          <a:lstStyle/>
          <a:p>
            <a:r>
              <a:rPr lang="fr-FR" b="1" dirty="0">
                <a:highlight>
                  <a:srgbClr val="ED8623"/>
                </a:highlight>
              </a:rPr>
              <a:t>Qu'</a:t>
            </a:r>
            <a:r>
              <a:rPr lang="fr-FR" b="1" dirty="0" err="1">
                <a:highlight>
                  <a:srgbClr val="ED8623"/>
                </a:highlight>
              </a:rPr>
              <a:t>est-ce que l'éthique </a:t>
            </a:r>
            <a:r>
              <a:rPr lang="fr-FR" b="1" dirty="0">
                <a:highlight>
                  <a:srgbClr val="ED8623"/>
                </a:highlight>
              </a:rPr>
              <a:t>?</a:t>
            </a:r>
          </a:p>
          <a:p>
            <a:pPr marL="228600" indent="0"/>
            <a:r>
              <a:rPr lang="fr-FR" dirty="0" err="1"/>
              <a:t>L'éthique, </a:t>
            </a:r>
            <a:r>
              <a:rPr lang="fr-FR" dirty="0"/>
              <a:t>ce sont </a:t>
            </a:r>
            <a:r>
              <a:rPr lang="fr-FR" b="1" dirty="0" err="1"/>
              <a:t>les principes qui guident nos décisions </a:t>
            </a:r>
            <a:r>
              <a:rPr lang="fr-FR" dirty="0"/>
              <a:t>sur ce qui est bien ou </a:t>
            </a:r>
            <a:r>
              <a:rPr lang="fr-FR" dirty="0" err="1"/>
              <a:t>mal</a:t>
            </a:r>
            <a:r>
              <a:rPr lang="fr-FR" dirty="0"/>
              <a:t>, et </a:t>
            </a:r>
            <a:r>
              <a:rPr lang="fr-FR" dirty="0" err="1"/>
              <a:t>qui façonnent notre comportement</a:t>
            </a:r>
            <a:r>
              <a:rPr lang="fr-FR" dirty="0"/>
              <a:t>, notre société et </a:t>
            </a:r>
            <a:r>
              <a:rPr lang="fr-FR" dirty="0" err="1"/>
              <a:t>notre travail</a:t>
            </a:r>
            <a:r>
              <a:rPr lang="fr-FR" dirty="0"/>
              <a:t>.</a:t>
            </a:r>
          </a:p>
          <a:p>
            <a:endParaRPr lang="fr-FR" sz="2800" b="1" dirty="0"/>
          </a:p>
          <a:p>
            <a:r>
              <a:rPr lang="fr-FR" b="1" dirty="0">
                <a:highlight>
                  <a:srgbClr val="ED8623"/>
                </a:highlight>
              </a:rPr>
              <a:t>Pourquoi </a:t>
            </a:r>
            <a:r>
              <a:rPr lang="fr-FR" b="1" dirty="0" err="1">
                <a:highlight>
                  <a:srgbClr val="ED8623"/>
                </a:highlight>
              </a:rPr>
              <a:t>est</a:t>
            </a:r>
            <a:r>
              <a:rPr lang="fr-FR" b="1" dirty="0">
                <a:highlight>
                  <a:srgbClr val="ED8623"/>
                </a:highlight>
              </a:rPr>
              <a:t>-ce </a:t>
            </a:r>
            <a:r>
              <a:rPr lang="fr-FR" b="1" dirty="0" err="1">
                <a:highlight>
                  <a:srgbClr val="ED8623"/>
                </a:highlight>
              </a:rPr>
              <a:t>important </a:t>
            </a:r>
            <a:r>
              <a:rPr lang="fr-FR" b="1" dirty="0">
                <a:highlight>
                  <a:srgbClr val="ED8623"/>
                </a:highlight>
              </a:rPr>
              <a:t>?</a:t>
            </a:r>
          </a:p>
          <a:p>
            <a:pPr marL="228600" indent="0"/>
            <a:r>
              <a:rPr lang="fr-FR" dirty="0" err="1"/>
              <a:t>L'éthique </a:t>
            </a:r>
            <a:r>
              <a:rPr lang="fr-FR" b="1" dirty="0" err="1"/>
              <a:t>renforce </a:t>
            </a:r>
            <a:r>
              <a:rPr lang="fr-FR" b="1" dirty="0"/>
              <a:t>la confiance, </a:t>
            </a:r>
            <a:r>
              <a:rPr lang="fr-FR" b="1" dirty="0" err="1"/>
              <a:t>favorise l'équité</a:t>
            </a:r>
            <a:r>
              <a:rPr lang="fr-FR" b="1" dirty="0"/>
              <a:t>, </a:t>
            </a:r>
            <a:r>
              <a:rPr lang="fr-FR" b="1" dirty="0" err="1"/>
              <a:t>garantit la responsabilité </a:t>
            </a:r>
            <a:r>
              <a:rPr lang="fr-FR" b="1" dirty="0"/>
              <a:t>et stimule </a:t>
            </a:r>
            <a:r>
              <a:rPr lang="fr-FR" b="1" dirty="0" err="1"/>
              <a:t>le progrès</a:t>
            </a:r>
            <a:r>
              <a:rPr lang="fr-FR" dirty="0"/>
              <a:t>.</a:t>
            </a:r>
          </a:p>
          <a:p>
            <a:endParaRPr lang="fr-FR" sz="2800" b="1" dirty="0"/>
          </a:p>
          <a:p>
            <a:r>
              <a:rPr lang="fr-FR" b="1" dirty="0" err="1">
                <a:highlight>
                  <a:srgbClr val="ED8623"/>
                </a:highlight>
              </a:rPr>
              <a:t>Décisions éthiques</a:t>
            </a:r>
            <a:endParaRPr lang="fr-FR" b="1" dirty="0">
              <a:highlight>
                <a:srgbClr val="ED8623"/>
              </a:highlight>
            </a:endParaRPr>
          </a:p>
          <a:p>
            <a:pPr marL="228600" indent="0"/>
            <a:r>
              <a:rPr lang="fr-FR" dirty="0" err="1"/>
              <a:t>Demandez-vous </a:t>
            </a:r>
            <a:r>
              <a:rPr lang="fr-FR" dirty="0"/>
              <a:t>: est</a:t>
            </a:r>
            <a:r>
              <a:rPr lang="fr-FR" dirty="0" err="1"/>
              <a:t>-ce </a:t>
            </a:r>
            <a:r>
              <a:rPr lang="fr-FR" b="1" dirty="0"/>
              <a:t>juste </a:t>
            </a:r>
            <a:r>
              <a:rPr lang="fr-FR" dirty="0"/>
              <a:t>? </a:t>
            </a:r>
            <a:r>
              <a:rPr lang="fr-FR" b="1" dirty="0" err="1"/>
              <a:t>Équitable </a:t>
            </a:r>
            <a:r>
              <a:rPr lang="fr-FR" dirty="0"/>
              <a:t>? </a:t>
            </a:r>
            <a:r>
              <a:rPr lang="fr-FR" b="1" dirty="0" err="1"/>
              <a:t>Respectueux </a:t>
            </a:r>
            <a:r>
              <a:rPr lang="fr-FR" dirty="0"/>
              <a:t>? Quelles en sont les </a:t>
            </a:r>
            <a:r>
              <a:rPr lang="fr-FR" b="1" dirty="0" err="1"/>
              <a:t>conséquences </a:t>
            </a:r>
            <a:r>
              <a:rPr lang="fr-FR" dirty="0"/>
              <a:t>?</a:t>
            </a:r>
          </a:p>
        </p:txBody>
      </p:sp>
      <p:pic>
        <p:nvPicPr>
          <p:cNvPr id="5" name="Picture 4">
            <a:extLst>
              <a:ext uri="{FF2B5EF4-FFF2-40B4-BE49-F238E27FC236}">
                <a16:creationId xmlns:a16="http://schemas.microsoft.com/office/drawing/2014/main" id="{4E09E0F9-3B6A-1DD9-5DB4-B66D402C3B02}"/>
              </a:ext>
            </a:extLst>
          </p:cNvPr>
          <p:cNvPicPr>
            <a:picLocks noChangeAspect="1"/>
          </p:cNvPicPr>
          <p:nvPr/>
        </p:nvPicPr>
        <p:blipFill>
          <a:blip r:embed="rId2"/>
          <a:stretch>
            <a:fillRect/>
          </a:stretch>
        </p:blipFill>
        <p:spPr>
          <a:xfrm>
            <a:off x="6466840" y="1266016"/>
            <a:ext cx="6858000" cy="6858000"/>
          </a:xfrm>
          <a:prstGeom prst="rect">
            <a:avLst/>
          </a:prstGeom>
        </p:spPr>
      </p:pic>
    </p:spTree>
    <p:extLst>
      <p:ext uri="{BB962C8B-B14F-4D97-AF65-F5344CB8AC3E}">
        <p14:creationId xmlns:p14="http://schemas.microsoft.com/office/powerpoint/2010/main" val="6240253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Éthique et IA</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02</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E80BD-D3F8-A341-4AD9-7D75AB4B551F}"/>
              </a:ext>
            </a:extLst>
          </p:cNvPr>
          <p:cNvSpPr>
            <a:spLocks noGrp="1"/>
          </p:cNvSpPr>
          <p:nvPr>
            <p:ph type="body" idx="3"/>
          </p:nvPr>
        </p:nvSpPr>
        <p:spPr>
          <a:xfrm>
            <a:off x="4709290" y="2588499"/>
            <a:ext cx="6846654" cy="2056977"/>
          </a:xfrm>
        </p:spPr>
        <p:txBody>
          <a:bodyPr/>
          <a:lstStyle/>
          <a:p>
            <a:pPr marL="228600" indent="0"/>
            <a:r>
              <a:rPr lang="fr-FR" dirty="0">
                <a:cs typeface="Arial"/>
              </a:rPr>
              <a:t>À mesure que l'intelligence </a:t>
            </a:r>
            <a:r>
              <a:rPr lang="fr-FR" dirty="0" err="1">
                <a:cs typeface="Arial"/>
              </a:rPr>
              <a:t>artificielle devient partie intégrante </a:t>
            </a:r>
            <a:r>
              <a:rPr lang="fr-FR" dirty="0">
                <a:cs typeface="Arial"/>
              </a:rPr>
              <a:t>de </a:t>
            </a:r>
            <a:r>
              <a:rPr lang="fr-FR" dirty="0" err="1">
                <a:cs typeface="Arial"/>
              </a:rPr>
              <a:t>notre vie </a:t>
            </a:r>
            <a:r>
              <a:rPr lang="fr-FR" dirty="0">
                <a:cs typeface="Arial"/>
              </a:rPr>
              <a:t>et de notre travail, les </a:t>
            </a:r>
            <a:r>
              <a:rPr lang="fr-FR" dirty="0" err="1">
                <a:cs typeface="Arial"/>
              </a:rPr>
              <a:t>principes éthiques </a:t>
            </a:r>
            <a:r>
              <a:rPr lang="fr-FR" dirty="0">
                <a:cs typeface="Arial"/>
              </a:rPr>
              <a:t>doivent </a:t>
            </a:r>
            <a:r>
              <a:rPr lang="fr-FR" dirty="0" err="1">
                <a:cs typeface="Arial"/>
              </a:rPr>
              <a:t>s'étendre </a:t>
            </a:r>
            <a:r>
              <a:rPr lang="fr-FR" dirty="0">
                <a:cs typeface="Arial"/>
              </a:rPr>
              <a:t>aux </a:t>
            </a:r>
            <a:r>
              <a:rPr lang="fr-FR" dirty="0" err="1">
                <a:cs typeface="Arial"/>
              </a:rPr>
              <a:t>systèmes</a:t>
            </a:r>
            <a:r>
              <a:rPr lang="fr-FR" dirty="0">
                <a:cs typeface="Arial"/>
              </a:rPr>
              <a:t> d'IA. </a:t>
            </a:r>
          </a:p>
          <a:p>
            <a:pPr marL="228600" indent="0"/>
            <a:endParaRPr lang="fr-FR" b="1" dirty="0">
              <a:cs typeface="Arial"/>
            </a:endParaRPr>
          </a:p>
          <a:p>
            <a:pPr marL="228600" indent="0"/>
            <a:r>
              <a:rPr lang="fr-FR" b="1" dirty="0" err="1">
                <a:cs typeface="Arial"/>
              </a:rPr>
              <a:t>L'éthique</a:t>
            </a:r>
            <a:r>
              <a:rPr lang="fr-FR" b="1" dirty="0">
                <a:cs typeface="Arial"/>
              </a:rPr>
              <a:t> de l'IA </a:t>
            </a:r>
            <a:r>
              <a:rPr lang="fr-FR" dirty="0" err="1">
                <a:cs typeface="Arial"/>
              </a:rPr>
              <a:t>garantit que </a:t>
            </a:r>
            <a:r>
              <a:rPr lang="fr-FR" dirty="0">
                <a:cs typeface="Arial"/>
              </a:rPr>
              <a:t>l'intelligence </a:t>
            </a:r>
            <a:r>
              <a:rPr lang="fr-FR" dirty="0" err="1">
                <a:cs typeface="Arial"/>
              </a:rPr>
              <a:t>artificielle est conçue </a:t>
            </a:r>
            <a:r>
              <a:rPr lang="fr-FR" dirty="0">
                <a:cs typeface="Arial"/>
              </a:rPr>
              <a:t>et </a:t>
            </a:r>
            <a:r>
              <a:rPr lang="fr-FR" dirty="0" err="1">
                <a:cs typeface="Arial"/>
              </a:rPr>
              <a:t>utilisée de manière responsable</a:t>
            </a:r>
            <a:r>
              <a:rPr lang="fr-FR" dirty="0">
                <a:cs typeface="Arial"/>
              </a:rPr>
              <a:t>, </a:t>
            </a:r>
            <a:r>
              <a:rPr lang="fr-FR" dirty="0" err="1">
                <a:cs typeface="Arial"/>
              </a:rPr>
              <a:t>en mettant l'accent </a:t>
            </a:r>
            <a:r>
              <a:rPr lang="fr-FR" dirty="0">
                <a:cs typeface="Arial"/>
              </a:rPr>
              <a:t>sur </a:t>
            </a:r>
            <a:r>
              <a:rPr lang="fr-FR" dirty="0" err="1">
                <a:cs typeface="Arial"/>
              </a:rPr>
              <a:t>l'équité</a:t>
            </a:r>
            <a:r>
              <a:rPr lang="fr-FR" dirty="0">
                <a:cs typeface="Arial"/>
              </a:rPr>
              <a:t>, </a:t>
            </a:r>
            <a:r>
              <a:rPr lang="fr-FR" dirty="0" err="1">
                <a:cs typeface="Arial"/>
              </a:rPr>
              <a:t>la transparence </a:t>
            </a:r>
            <a:r>
              <a:rPr lang="fr-FR" dirty="0">
                <a:cs typeface="Arial"/>
              </a:rPr>
              <a:t>et le respect de </a:t>
            </a:r>
            <a:r>
              <a:rPr lang="fr-FR" dirty="0" err="1">
                <a:cs typeface="Arial"/>
              </a:rPr>
              <a:t>la vie privée</a:t>
            </a:r>
            <a:r>
              <a:rPr lang="fr-FR" dirty="0">
                <a:cs typeface="Arial"/>
              </a:rPr>
              <a:t>.</a:t>
            </a:r>
            <a:endParaRPr lang="fr-FR" dirty="0"/>
          </a:p>
          <a:p>
            <a:br>
              <a:rPr lang="en-US" dirty="0"/>
            </a:br>
            <a:endParaRPr lang="en-US" dirty="0"/>
          </a:p>
        </p:txBody>
      </p:sp>
      <p:sp>
        <p:nvSpPr>
          <p:cNvPr id="5" name="Espace réservé du texte 4">
            <a:extLst>
              <a:ext uri="{FF2B5EF4-FFF2-40B4-BE49-F238E27FC236}">
                <a16:creationId xmlns:a16="http://schemas.microsoft.com/office/drawing/2014/main" id="{D4F7CD88-D627-3883-6BE4-6050D099A7D1}"/>
              </a:ext>
            </a:extLst>
          </p:cNvPr>
          <p:cNvSpPr>
            <a:spLocks noGrp="1"/>
          </p:cNvSpPr>
          <p:nvPr>
            <p:ph type="body" idx="4"/>
          </p:nvPr>
        </p:nvSpPr>
        <p:spPr>
          <a:xfrm>
            <a:off x="4594469" y="761603"/>
            <a:ext cx="6961476" cy="1064612"/>
          </a:xfrm>
        </p:spPr>
        <p:txBody>
          <a:bodyPr/>
          <a:lstStyle/>
          <a:p>
            <a:pPr marL="228600" indent="0"/>
            <a:r>
              <a:rPr lang="fr-FR" dirty="0"/>
              <a:t>Équilibre </a:t>
            </a:r>
            <a:r>
              <a:rPr lang="fr-FR" dirty="0" err="1"/>
              <a:t>entre</a:t>
            </a:r>
            <a:r>
              <a:rPr lang="fr-FR" dirty="0"/>
              <a:t> innovation </a:t>
            </a:r>
            <a:r>
              <a:rPr lang="fr-FR" dirty="0" err="1"/>
              <a:t>et responsabilité</a:t>
            </a:r>
            <a:endParaRPr lang="fr-FR" dirty="0"/>
          </a:p>
        </p:txBody>
      </p:sp>
      <p:pic>
        <p:nvPicPr>
          <p:cNvPr id="10" name="Picture 9">
            <a:extLst>
              <a:ext uri="{FF2B5EF4-FFF2-40B4-BE49-F238E27FC236}">
                <a16:creationId xmlns:a16="http://schemas.microsoft.com/office/drawing/2014/main" id="{4FA17403-E862-8EC2-A015-AC2F09E01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280" y="386080"/>
            <a:ext cx="4914716" cy="4914716"/>
          </a:xfrm>
          <a:prstGeom prst="rect">
            <a:avLst/>
          </a:prstGeom>
        </p:spPr>
      </p:pic>
    </p:spTree>
    <p:extLst>
      <p:ext uri="{BB962C8B-B14F-4D97-AF65-F5344CB8AC3E}">
        <p14:creationId xmlns:p14="http://schemas.microsoft.com/office/powerpoint/2010/main" val="26069273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EB09-2802-8C79-B982-8B84607364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B7F5ED79-99F9-7D6A-B82F-097FBC48B69C}"/>
              </a:ext>
            </a:extLst>
          </p:cNvPr>
          <p:cNvSpPr txBox="1">
            <a:spLocks/>
          </p:cNvSpPr>
          <p:nvPr/>
        </p:nvSpPr>
        <p:spPr>
          <a:xfrm>
            <a:off x="274320" y="2348662"/>
            <a:ext cx="3820160" cy="185690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Égalité de traitement pour tous les individus, quelle que soit leur origine. Empêche les préjugés et la discrimination dans les systèmes d'IA.</a:t>
            </a:r>
            <a:endParaRPr lang="en-US" sz="2400" b="0" dirty="0">
              <a:solidFill>
                <a:srgbClr val="282666"/>
              </a:solidFill>
            </a:endParaRPr>
          </a:p>
        </p:txBody>
      </p:sp>
      <p:sp>
        <p:nvSpPr>
          <p:cNvPr id="12" name="Google Shape;267;p7">
            <a:extLst>
              <a:ext uri="{FF2B5EF4-FFF2-40B4-BE49-F238E27FC236}">
                <a16:creationId xmlns:a16="http://schemas.microsoft.com/office/drawing/2014/main" id="{D2E3E668-3320-4CE3-EF21-D6E09A04AE44}"/>
              </a:ext>
            </a:extLst>
          </p:cNvPr>
          <p:cNvSpPr txBox="1">
            <a:spLocks/>
          </p:cNvSpPr>
          <p:nvPr/>
        </p:nvSpPr>
        <p:spPr>
          <a:xfrm>
            <a:off x="2262032" y="442571"/>
            <a:ext cx="9338783"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Équilibre entre innovation et responsabilité</a:t>
            </a:r>
          </a:p>
        </p:txBody>
      </p:sp>
      <p:sp>
        <p:nvSpPr>
          <p:cNvPr id="17" name="Rectangle 16">
            <a:extLst>
              <a:ext uri="{FF2B5EF4-FFF2-40B4-BE49-F238E27FC236}">
                <a16:creationId xmlns:a16="http://schemas.microsoft.com/office/drawing/2014/main" id="{B8A3D6B2-AE36-7FC6-0936-A50B4C84E829}"/>
              </a:ext>
            </a:extLst>
          </p:cNvPr>
          <p:cNvSpPr/>
          <p:nvPr/>
        </p:nvSpPr>
        <p:spPr>
          <a:xfrm>
            <a:off x="1" y="2194560"/>
            <a:ext cx="4003040" cy="2468880"/>
          </a:xfrm>
          <a:prstGeom prst="rect">
            <a:avLst/>
          </a:prstGeom>
          <a:no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484F2-2421-463D-7A89-05544EDF1326}"/>
              </a:ext>
            </a:extLst>
          </p:cNvPr>
          <p:cNvSpPr/>
          <p:nvPr/>
        </p:nvSpPr>
        <p:spPr>
          <a:xfrm>
            <a:off x="408432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E89281-F247-EB66-5A55-8B69C7C45CCF}"/>
              </a:ext>
            </a:extLst>
          </p:cNvPr>
          <p:cNvSpPr/>
          <p:nvPr/>
        </p:nvSpPr>
        <p:spPr>
          <a:xfrm>
            <a:off x="818896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
            <a:extLst>
              <a:ext uri="{FF2B5EF4-FFF2-40B4-BE49-F238E27FC236}">
                <a16:creationId xmlns:a16="http://schemas.microsoft.com/office/drawing/2014/main" id="{410150AB-ADE4-725B-0589-4D6849450FED}"/>
              </a:ext>
            </a:extLst>
          </p:cNvPr>
          <p:cNvSpPr txBox="1">
            <a:spLocks/>
          </p:cNvSpPr>
          <p:nvPr/>
        </p:nvSpPr>
        <p:spPr>
          <a:xfrm>
            <a:off x="4277360" y="2422483"/>
            <a:ext cx="3820160" cy="1006517"/>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Compréhension claire des décisions prises par l'IA et honnêteté quant à son utilisation.</a:t>
            </a:r>
            <a:endParaRPr lang="en-US" sz="2400" b="0" dirty="0">
              <a:solidFill>
                <a:srgbClr val="282666"/>
              </a:solidFill>
            </a:endParaRPr>
          </a:p>
        </p:txBody>
      </p:sp>
      <p:sp>
        <p:nvSpPr>
          <p:cNvPr id="21" name="Text Placeholder 1">
            <a:extLst>
              <a:ext uri="{FF2B5EF4-FFF2-40B4-BE49-F238E27FC236}">
                <a16:creationId xmlns:a16="http://schemas.microsoft.com/office/drawing/2014/main" id="{ECF097EE-FB11-CACD-C57E-406E92ABA41E}"/>
              </a:ext>
            </a:extLst>
          </p:cNvPr>
          <p:cNvSpPr txBox="1">
            <a:spLocks/>
          </p:cNvSpPr>
          <p:nvPr/>
        </p:nvSpPr>
        <p:spPr>
          <a:xfrm>
            <a:off x="8280400" y="2303220"/>
            <a:ext cx="3921759"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320" b="0" dirty="0">
                <a:solidFill>
                  <a:srgbClr val="282666"/>
                </a:solidFill>
              </a:rPr>
              <a:t>Protection des données personnelles et autonomie des utilisateurs, </a:t>
            </a:r>
            <a:r>
              <a:rPr lang="en-GB" sz="2320" b="0" dirty="0" err="1">
                <a:solidFill>
                  <a:srgbClr val="282666"/>
                </a:solidFill>
              </a:rPr>
              <a:t>renforcement</a:t>
            </a:r>
            <a:r>
              <a:rPr lang="en-GB" sz="2320" b="0" dirty="0">
                <a:solidFill>
                  <a:srgbClr val="282666"/>
                </a:solidFill>
              </a:rPr>
              <a:t> de la confiance en garantissant la sécurité des informations et leur utilisation appropriée.</a:t>
            </a:r>
            <a:endParaRPr lang="en-US" sz="2320" b="0" dirty="0">
              <a:solidFill>
                <a:srgbClr val="282666"/>
              </a:solidFill>
            </a:endParaRPr>
          </a:p>
        </p:txBody>
      </p:sp>
      <p:sp>
        <p:nvSpPr>
          <p:cNvPr id="22" name="Google Shape;267;p7">
            <a:extLst>
              <a:ext uri="{FF2B5EF4-FFF2-40B4-BE49-F238E27FC236}">
                <a16:creationId xmlns:a16="http://schemas.microsoft.com/office/drawing/2014/main" id="{FFBA2FF5-7D1F-459F-EFDA-8B028B3306B5}"/>
              </a:ext>
            </a:extLst>
          </p:cNvPr>
          <p:cNvSpPr txBox="1">
            <a:spLocks/>
          </p:cNvSpPr>
          <p:nvPr/>
        </p:nvSpPr>
        <p:spPr>
          <a:xfrm>
            <a:off x="8765539" y="1591932"/>
            <a:ext cx="3002281"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CONFIDENTIALITÉ</a:t>
            </a:r>
          </a:p>
        </p:txBody>
      </p:sp>
      <p:sp>
        <p:nvSpPr>
          <p:cNvPr id="23" name="Google Shape;267;p7">
            <a:extLst>
              <a:ext uri="{FF2B5EF4-FFF2-40B4-BE49-F238E27FC236}">
                <a16:creationId xmlns:a16="http://schemas.microsoft.com/office/drawing/2014/main" id="{F745EB3A-1286-3E7F-C6C6-B0ABC1F5B1E2}"/>
              </a:ext>
            </a:extLst>
          </p:cNvPr>
          <p:cNvSpPr txBox="1">
            <a:spLocks/>
          </p:cNvSpPr>
          <p:nvPr/>
        </p:nvSpPr>
        <p:spPr>
          <a:xfrm>
            <a:off x="1350726" y="1546490"/>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ÉQUITÉ</a:t>
            </a:r>
          </a:p>
        </p:txBody>
      </p:sp>
      <p:sp>
        <p:nvSpPr>
          <p:cNvPr id="24" name="Google Shape;267;p7">
            <a:extLst>
              <a:ext uri="{FF2B5EF4-FFF2-40B4-BE49-F238E27FC236}">
                <a16:creationId xmlns:a16="http://schemas.microsoft.com/office/drawing/2014/main" id="{47C946AE-5922-8DCA-D00D-77029B299E3A}"/>
              </a:ext>
            </a:extLst>
          </p:cNvPr>
          <p:cNvSpPr txBox="1">
            <a:spLocks/>
          </p:cNvSpPr>
          <p:nvPr/>
        </p:nvSpPr>
        <p:spPr>
          <a:xfrm>
            <a:off x="4803140" y="1592536"/>
            <a:ext cx="258572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TRANSPARENCE</a:t>
            </a:r>
          </a:p>
        </p:txBody>
      </p:sp>
      <p:pic>
        <p:nvPicPr>
          <p:cNvPr id="26" name="Picture 25">
            <a:extLst>
              <a:ext uri="{FF2B5EF4-FFF2-40B4-BE49-F238E27FC236}">
                <a16:creationId xmlns:a16="http://schemas.microsoft.com/office/drawing/2014/main" id="{5D1BC18D-E08F-CD19-B1F1-C0F45ECFCF01}"/>
              </a:ext>
            </a:extLst>
          </p:cNvPr>
          <p:cNvPicPr>
            <a:picLocks noChangeAspect="1"/>
          </p:cNvPicPr>
          <p:nvPr/>
        </p:nvPicPr>
        <p:blipFill>
          <a:blip r:embed="rId2"/>
          <a:stretch>
            <a:fillRect/>
          </a:stretch>
        </p:blipFill>
        <p:spPr>
          <a:xfrm>
            <a:off x="897572" y="4929486"/>
            <a:ext cx="1781175" cy="1409700"/>
          </a:xfrm>
          <a:prstGeom prst="rect">
            <a:avLst/>
          </a:prstGeom>
        </p:spPr>
      </p:pic>
      <p:pic>
        <p:nvPicPr>
          <p:cNvPr id="28" name="Picture 27">
            <a:extLst>
              <a:ext uri="{FF2B5EF4-FFF2-40B4-BE49-F238E27FC236}">
                <a16:creationId xmlns:a16="http://schemas.microsoft.com/office/drawing/2014/main" id="{E0DEE7B3-4ED5-FB97-6F8F-0C2F2DA3796C}"/>
              </a:ext>
            </a:extLst>
          </p:cNvPr>
          <p:cNvPicPr>
            <a:picLocks noChangeAspect="1"/>
          </p:cNvPicPr>
          <p:nvPr/>
        </p:nvPicPr>
        <p:blipFill>
          <a:blip r:embed="rId3"/>
          <a:stretch>
            <a:fillRect/>
          </a:stretch>
        </p:blipFill>
        <p:spPr>
          <a:xfrm>
            <a:off x="5139690" y="4929486"/>
            <a:ext cx="2095500" cy="1571625"/>
          </a:xfrm>
          <a:prstGeom prst="rect">
            <a:avLst/>
          </a:prstGeom>
        </p:spPr>
      </p:pic>
      <p:pic>
        <p:nvPicPr>
          <p:cNvPr id="30" name="Picture 29">
            <a:extLst>
              <a:ext uri="{FF2B5EF4-FFF2-40B4-BE49-F238E27FC236}">
                <a16:creationId xmlns:a16="http://schemas.microsoft.com/office/drawing/2014/main" id="{B448CEF7-0EC7-C84D-9757-632C5E61E425}"/>
              </a:ext>
            </a:extLst>
          </p:cNvPr>
          <p:cNvPicPr>
            <a:picLocks noChangeAspect="1"/>
          </p:cNvPicPr>
          <p:nvPr/>
        </p:nvPicPr>
        <p:blipFill>
          <a:blip r:embed="rId4"/>
          <a:stretch>
            <a:fillRect/>
          </a:stretch>
        </p:blipFill>
        <p:spPr>
          <a:xfrm>
            <a:off x="9514840" y="4891362"/>
            <a:ext cx="2085975" cy="1562100"/>
          </a:xfrm>
          <a:prstGeom prst="rect">
            <a:avLst/>
          </a:prstGeom>
        </p:spPr>
      </p:pic>
      <p:sp>
        <p:nvSpPr>
          <p:cNvPr id="31" name="Star: 4 Points 30">
            <a:extLst>
              <a:ext uri="{FF2B5EF4-FFF2-40B4-BE49-F238E27FC236}">
                <a16:creationId xmlns:a16="http://schemas.microsoft.com/office/drawing/2014/main" id="{0C06CA72-9106-3066-79F1-608D931D64DE}"/>
              </a:ext>
            </a:extLst>
          </p:cNvPr>
          <p:cNvSpPr/>
          <p:nvPr/>
        </p:nvSpPr>
        <p:spPr>
          <a:xfrm>
            <a:off x="3850640" y="1964023"/>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4 Points 32">
            <a:extLst>
              <a:ext uri="{FF2B5EF4-FFF2-40B4-BE49-F238E27FC236}">
                <a16:creationId xmlns:a16="http://schemas.microsoft.com/office/drawing/2014/main" id="{44AEF47F-4325-FC00-AFB2-B3CF746FA24F}"/>
              </a:ext>
            </a:extLst>
          </p:cNvPr>
          <p:cNvSpPr/>
          <p:nvPr/>
        </p:nvSpPr>
        <p:spPr>
          <a:xfrm>
            <a:off x="7914640" y="1966638"/>
            <a:ext cx="426720" cy="461076"/>
          </a:xfrm>
          <a:prstGeom prst="star4">
            <a:avLst>
              <a:gd name="adj" fmla="val 14703"/>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DD218491-DDE8-DB07-1065-4A275769955B}"/>
              </a:ext>
            </a:extLst>
          </p:cNvPr>
          <p:cNvSpPr/>
          <p:nvPr/>
        </p:nvSpPr>
        <p:spPr>
          <a:xfrm>
            <a:off x="3830321" y="4406507"/>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4 Points 34">
            <a:extLst>
              <a:ext uri="{FF2B5EF4-FFF2-40B4-BE49-F238E27FC236}">
                <a16:creationId xmlns:a16="http://schemas.microsoft.com/office/drawing/2014/main" id="{8CCDED5F-3FA9-127B-9A70-CAAAC1108564}"/>
              </a:ext>
            </a:extLst>
          </p:cNvPr>
          <p:cNvSpPr/>
          <p:nvPr/>
        </p:nvSpPr>
        <p:spPr>
          <a:xfrm>
            <a:off x="7934961" y="4414409"/>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798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xmlns:a16="http://schemas.microsoft.com/office/drawing/2014/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32B-A097-4B9F-6D4A-8E457278F4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C033DF-FD30-27F7-8681-33893972E0C2}"/>
              </a:ext>
            </a:extLst>
          </p:cNvPr>
          <p:cNvSpPr>
            <a:spLocks noGrp="1"/>
          </p:cNvSpPr>
          <p:nvPr>
            <p:ph type="body" sz="quarter" idx="16"/>
          </p:nvPr>
        </p:nvSpPr>
        <p:spPr>
          <a:xfrm>
            <a:off x="1619810" y="2472714"/>
            <a:ext cx="4015460" cy="3066422"/>
          </a:xfrm>
        </p:spPr>
        <p:txBody>
          <a:bodyPr>
            <a:normAutofit fontScale="92500" lnSpcReduction="20000"/>
          </a:bodyPr>
          <a:lstStyle/>
          <a:p>
            <a:r>
              <a:rPr lang="en-GB" dirty="0">
                <a:latin typeface="Calibri" panose="020F0502020204030204" pitchFamily="34" charset="0"/>
                <a:cs typeface="Calibri" panose="020F0502020204030204" pitchFamily="34" charset="0"/>
              </a:rPr>
              <a:t>Principales préoccupations éthiques liées à l'intelligence artificielle</a:t>
            </a:r>
          </a:p>
        </p:txBody>
      </p:sp>
      <p:sp>
        <p:nvSpPr>
          <p:cNvPr id="5" name="Text Placeholder 4">
            <a:extLst>
              <a:ext uri="{FF2B5EF4-FFF2-40B4-BE49-F238E27FC236}">
                <a16:creationId xmlns:a16="http://schemas.microsoft.com/office/drawing/2014/main" id="{68FAB621-3561-DE68-F66A-B5502A8D845A}"/>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9" name="Picture 8">
            <a:extLst>
              <a:ext uri="{FF2B5EF4-FFF2-40B4-BE49-F238E27FC236}">
                <a16:creationId xmlns:a16="http://schemas.microsoft.com/office/drawing/2014/main" id="{B216C8DA-CC78-B769-9FB0-F01F21768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18" name="Picture Placeholder 3">
            <a:extLst>
              <a:ext uri="{FF2B5EF4-FFF2-40B4-BE49-F238E27FC236}">
                <a16:creationId xmlns:a16="http://schemas.microsoft.com/office/drawing/2014/main" id="{E2DC1AE6-473A-BA68-716A-E6E0AED435F0}"/>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5635625" y="1730375"/>
            <a:ext cx="6559550" cy="455612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91102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0BCAC83-CADC-DDF3-21D5-B193CC94FF84}"/>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F45E0AE-739B-923C-A897-66A1CD509745}"/>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E853080-ACB3-C748-AEF6-3DC6EA1F390D}"/>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4E7F1B1-96FF-017C-856E-533DEC2201A0}"/>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B025471-9419-5E61-FDCF-776CF67AEC4B}"/>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038502-9480-97C2-3598-A2085A216A9F}"/>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E8DEB3B0-8563-7487-8105-505ADEC60C0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Principales préoccupations éthiques liées à l'IA</a:t>
            </a:r>
          </a:p>
        </p:txBody>
      </p:sp>
      <p:sp>
        <p:nvSpPr>
          <p:cNvPr id="10" name="Google Shape;267;p7">
            <a:extLst>
              <a:ext uri="{FF2B5EF4-FFF2-40B4-BE49-F238E27FC236}">
                <a16:creationId xmlns:a16="http://schemas.microsoft.com/office/drawing/2014/main" id="{B9A3071A-36F6-511F-588C-F8ECD40A01F6}"/>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Partialité et équité</a:t>
            </a:r>
          </a:p>
        </p:txBody>
      </p:sp>
      <p:sp>
        <p:nvSpPr>
          <p:cNvPr id="11" name="Google Shape;267;p7">
            <a:extLst>
              <a:ext uri="{FF2B5EF4-FFF2-40B4-BE49-F238E27FC236}">
                <a16:creationId xmlns:a16="http://schemas.microsoft.com/office/drawing/2014/main" id="{8033734A-DF47-EDCA-7420-8E2D7904BDBA}"/>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Dés-information</a:t>
            </a:r>
          </a:p>
        </p:txBody>
      </p:sp>
      <p:sp>
        <p:nvSpPr>
          <p:cNvPr id="12" name="Google Shape;267;p7">
            <a:extLst>
              <a:ext uri="{FF2B5EF4-FFF2-40B4-BE49-F238E27FC236}">
                <a16:creationId xmlns:a16="http://schemas.microsoft.com/office/drawing/2014/main" id="{59EF57D6-80BB-C995-99E8-FEB820F3DFC9}"/>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Autonomie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et contrôle</a:t>
            </a:r>
          </a:p>
        </p:txBody>
      </p:sp>
      <p:sp>
        <p:nvSpPr>
          <p:cNvPr id="13" name="Google Shape;267;p7">
            <a:extLst>
              <a:ext uri="{FF2B5EF4-FFF2-40B4-BE49-F238E27FC236}">
                <a16:creationId xmlns:a16="http://schemas.microsoft.com/office/drawing/2014/main" id="{C799B336-EBC6-0514-A9BD-339A642622D1}"/>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Transparence et responsabilité</a:t>
            </a:r>
          </a:p>
        </p:txBody>
      </p:sp>
      <p:sp>
        <p:nvSpPr>
          <p:cNvPr id="14" name="Google Shape;267;p7">
            <a:extLst>
              <a:ext uri="{FF2B5EF4-FFF2-40B4-BE49-F238E27FC236}">
                <a16:creationId xmlns:a16="http://schemas.microsoft.com/office/drawing/2014/main" id="{64BAD771-D059-98EA-F51F-3C1A6797730A}"/>
              </a:ext>
            </a:extLst>
          </p:cNvPr>
          <p:cNvSpPr txBox="1">
            <a:spLocks/>
          </p:cNvSpPr>
          <p:nvPr/>
        </p:nvSpPr>
        <p:spPr>
          <a:xfrm>
            <a:off x="9491345" y="497523"/>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Confidentialité et surveillance</a:t>
            </a:r>
          </a:p>
        </p:txBody>
      </p:sp>
      <p:cxnSp>
        <p:nvCxnSpPr>
          <p:cNvPr id="16" name="Straight Arrow Connector 15">
            <a:extLst>
              <a:ext uri="{FF2B5EF4-FFF2-40B4-BE49-F238E27FC236}">
                <a16:creationId xmlns:a16="http://schemas.microsoft.com/office/drawing/2014/main" id="{E36F4E76-F2C4-264E-AF8F-1AA38B9B09F8}"/>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A6C602-E56E-725F-8320-F2789260FC06}"/>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4BDEE0-609A-D2A5-4DC8-FDC7E2F2638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72CEE8-9866-D581-9F7C-48BA36ECC03E}"/>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FCA2CA-9986-9D67-79E5-5DF62009EA62}"/>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8602F5EB-3B7D-C3AB-8367-52F937017722}"/>
              </a:ext>
            </a:extLst>
          </p:cNvPr>
          <p:cNvSpPr txBox="1">
            <a:spLocks/>
          </p:cNvSpPr>
          <p:nvPr/>
        </p:nvSpPr>
        <p:spPr>
          <a:xfrm>
            <a:off x="162955" y="2637137"/>
            <a:ext cx="1841499" cy="4688524"/>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Les systèmes d'IA peuvent involontairement perpétuer la discrimination s'ils sont entraînés à partir de données biaisées.</a:t>
            </a:r>
          </a:p>
          <a:p>
            <a:endParaRPr lang="en-GB" sz="1400" b="0" dirty="0">
              <a:solidFill>
                <a:srgbClr val="282666"/>
              </a:solidFill>
            </a:endParaRPr>
          </a:p>
          <a:p>
            <a:r>
              <a:rPr lang="en-GB" sz="1400" dirty="0">
                <a:solidFill>
                  <a:srgbClr val="282666"/>
                </a:solidFill>
              </a:rPr>
              <a:t>Exemple</a:t>
            </a:r>
          </a:p>
          <a:p>
            <a:r>
              <a:rPr lang="en-GB" sz="1400" b="0" dirty="0">
                <a:solidFill>
                  <a:srgbClr val="282666"/>
                </a:solidFill>
              </a:rPr>
              <a:t>Algorithmes de recrutement biaisés qui évaluent les candidats en fonction de leur sexe ou de leur origine ethnique, ou systèmes de reconnaissance faciale moins précis pour les teints de peau foncés.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62C6F920-38C2-94E3-0002-2D955F7C4F05}"/>
              </a:ext>
            </a:extLst>
          </p:cNvPr>
          <p:cNvCxnSpPr/>
          <p:nvPr/>
        </p:nvCxnSpPr>
        <p:spPr>
          <a:xfrm>
            <a:off x="320040" y="2456835"/>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30E1677-F513-0DED-E8A0-4CD71BB03CC0}"/>
              </a:ext>
            </a:extLst>
          </p:cNvPr>
          <p:cNvCxnSpPr>
            <a:cxnSpLocks/>
          </p:cNvCxnSpPr>
          <p:nvPr/>
        </p:nvCxnSpPr>
        <p:spPr>
          <a:xfrm rot="5400000">
            <a:off x="646201" y="1903006"/>
            <a:ext cx="447991" cy="338314"/>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7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79BC-1F85-32F1-6D60-14F09DCA7B5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A47422C-50C8-5601-B6AA-31E330BA0728}"/>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2C60DCB-5F0E-E9CB-E88D-08E7CB8D3D72}"/>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5D1A0DF-4034-AB7A-88EE-B2D2402A43A9}"/>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8213542-8F9B-A9B3-47B5-6D6DE91D3A41}"/>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F31939A-3E99-5A1E-4F98-BBC14B5BDD1A}"/>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505D9AC-65D6-66B0-AE25-D43E9238F131}"/>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7F85BF50-73F3-2989-0914-B85732D3641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Principales préoccupations éthiques liées à l'IA</a:t>
            </a:r>
          </a:p>
        </p:txBody>
      </p:sp>
      <p:sp>
        <p:nvSpPr>
          <p:cNvPr id="10" name="Google Shape;267;p7">
            <a:extLst>
              <a:ext uri="{FF2B5EF4-FFF2-40B4-BE49-F238E27FC236}">
                <a16:creationId xmlns:a16="http://schemas.microsoft.com/office/drawing/2014/main" id="{3FD74B55-06CF-D121-2CFA-D7078AB8A749}"/>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Partialité et équité</a:t>
            </a:r>
          </a:p>
        </p:txBody>
      </p:sp>
      <p:sp>
        <p:nvSpPr>
          <p:cNvPr id="11" name="Google Shape;267;p7">
            <a:extLst>
              <a:ext uri="{FF2B5EF4-FFF2-40B4-BE49-F238E27FC236}">
                <a16:creationId xmlns:a16="http://schemas.microsoft.com/office/drawing/2014/main" id="{75EE69F2-B358-8429-9E35-A623C6FA80FD}"/>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Dés-information</a:t>
            </a:r>
          </a:p>
        </p:txBody>
      </p:sp>
      <p:sp>
        <p:nvSpPr>
          <p:cNvPr id="12" name="Google Shape;267;p7">
            <a:extLst>
              <a:ext uri="{FF2B5EF4-FFF2-40B4-BE49-F238E27FC236}">
                <a16:creationId xmlns:a16="http://schemas.microsoft.com/office/drawing/2014/main" id="{F766A601-A525-E7C4-D1D9-A7FB93DD1892}"/>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Autonomie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et contrôle</a:t>
            </a:r>
          </a:p>
        </p:txBody>
      </p:sp>
      <p:sp>
        <p:nvSpPr>
          <p:cNvPr id="13" name="Google Shape;267;p7">
            <a:extLst>
              <a:ext uri="{FF2B5EF4-FFF2-40B4-BE49-F238E27FC236}">
                <a16:creationId xmlns:a16="http://schemas.microsoft.com/office/drawing/2014/main" id="{EB033421-F2B5-CB83-C324-5BFC724CBED7}"/>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Transparence et responsabilité</a:t>
            </a:r>
          </a:p>
        </p:txBody>
      </p:sp>
      <p:sp>
        <p:nvSpPr>
          <p:cNvPr id="14" name="Google Shape;267;p7">
            <a:extLst>
              <a:ext uri="{FF2B5EF4-FFF2-40B4-BE49-F238E27FC236}">
                <a16:creationId xmlns:a16="http://schemas.microsoft.com/office/drawing/2014/main" id="{7F6443E9-334A-95C1-3F9B-6F3B8F0F161B}"/>
              </a:ext>
            </a:extLst>
          </p:cNvPr>
          <p:cNvSpPr txBox="1">
            <a:spLocks/>
          </p:cNvSpPr>
          <p:nvPr/>
        </p:nvSpPr>
        <p:spPr>
          <a:xfrm>
            <a:off x="9491345" y="46375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Confidentialité et surveillance</a:t>
            </a:r>
          </a:p>
        </p:txBody>
      </p:sp>
      <p:cxnSp>
        <p:nvCxnSpPr>
          <p:cNvPr id="16" name="Straight Arrow Connector 15">
            <a:extLst>
              <a:ext uri="{FF2B5EF4-FFF2-40B4-BE49-F238E27FC236}">
                <a16:creationId xmlns:a16="http://schemas.microsoft.com/office/drawing/2014/main" id="{479B26BA-C5E8-EE84-786C-0F799F5FF66C}"/>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F15CB5-02FD-CEA0-0E06-9F652F2AA22C}"/>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70CF5F-32F5-7F69-9E4A-3B28D5784336}"/>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97B80-9676-6153-97B4-62EF268FCD0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C28A55-EB2D-2FBB-A059-65C05CC99684}"/>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E427FC35-8D1A-05A6-27BD-F9EA4FA98EFE}"/>
              </a:ext>
            </a:extLst>
          </p:cNvPr>
          <p:cNvSpPr txBox="1">
            <a:spLocks/>
          </p:cNvSpPr>
          <p:nvPr/>
        </p:nvSpPr>
        <p:spPr>
          <a:xfrm>
            <a:off x="554355" y="5094941"/>
            <a:ext cx="4435397"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L'IA peut diffuser de fausses informations à grande échelle, sapant ainsi la confiance du public et la démocratie.</a:t>
            </a:r>
          </a:p>
          <a:p>
            <a:r>
              <a:rPr lang="en-GB" sz="1400" dirty="0">
                <a:solidFill>
                  <a:srgbClr val="282666"/>
                </a:solidFill>
              </a:rPr>
              <a:t>Exemple</a:t>
            </a:r>
          </a:p>
          <a:p>
            <a:r>
              <a:rPr lang="en-GB" sz="1400" b="0" dirty="0">
                <a:solidFill>
                  <a:srgbClr val="282666"/>
                </a:solidFill>
              </a:rPr>
              <a:t>Les deepfakes, qui permettent de créer des contenus faux mais réalistes, menacent les élections et la stabilité politique.</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57AC0F1C-B2B1-6C31-A2A9-4191B26495F5}"/>
              </a:ext>
            </a:extLst>
          </p:cNvPr>
          <p:cNvCxnSpPr/>
          <p:nvPr/>
        </p:nvCxnSpPr>
        <p:spPr>
          <a:xfrm>
            <a:off x="1918652" y="4891312"/>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59FAEC7-04CE-13B1-C23D-A686C141D642}"/>
              </a:ext>
            </a:extLst>
          </p:cNvPr>
          <p:cNvCxnSpPr>
            <a:cxnSpLocks/>
          </p:cNvCxnSpPr>
          <p:nvPr/>
        </p:nvCxnSpPr>
        <p:spPr>
          <a:xfrm rot="5400000">
            <a:off x="2337841" y="4413005"/>
            <a:ext cx="447991" cy="338314"/>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8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6F57-2626-4AF4-AE5B-BA557624E3CA}"/>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C5CFDB6-9735-A9D4-E0DE-50C29E4471DE}"/>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B86F463-007C-B59B-89FE-0ACA0F21790A}"/>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852906-E26A-9E3F-7488-67016C646B77}"/>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E158EC-7347-13B5-E43B-F461FB8CD5EC}"/>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61F6752-8EE1-E1CF-8454-6F4DB161A213}"/>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AAAB30-F165-D892-0C79-E8824F2E4779}"/>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05D7AB13-2C75-C676-D158-C9D3B21F3355}"/>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Principales préoccupations éthiques liées à l'IA</a:t>
            </a:r>
          </a:p>
        </p:txBody>
      </p:sp>
      <p:sp>
        <p:nvSpPr>
          <p:cNvPr id="10" name="Google Shape;267;p7">
            <a:extLst>
              <a:ext uri="{FF2B5EF4-FFF2-40B4-BE49-F238E27FC236}">
                <a16:creationId xmlns:a16="http://schemas.microsoft.com/office/drawing/2014/main" id="{22876C7D-EAA4-D5B3-3A5F-608B46DAB913}"/>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Partialité et équité</a:t>
            </a:r>
          </a:p>
        </p:txBody>
      </p:sp>
      <p:sp>
        <p:nvSpPr>
          <p:cNvPr id="11" name="Google Shape;267;p7">
            <a:extLst>
              <a:ext uri="{FF2B5EF4-FFF2-40B4-BE49-F238E27FC236}">
                <a16:creationId xmlns:a16="http://schemas.microsoft.com/office/drawing/2014/main" id="{89E02EB3-5077-5703-1517-E99B3FD2464E}"/>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Dés-information</a:t>
            </a:r>
          </a:p>
        </p:txBody>
      </p:sp>
      <p:sp>
        <p:nvSpPr>
          <p:cNvPr id="12" name="Google Shape;267;p7">
            <a:extLst>
              <a:ext uri="{FF2B5EF4-FFF2-40B4-BE49-F238E27FC236}">
                <a16:creationId xmlns:a16="http://schemas.microsoft.com/office/drawing/2014/main" id="{55DF4143-B0DD-B0DA-F300-E82C4E39C36A}"/>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Autonomie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et contrôle</a:t>
            </a:r>
          </a:p>
        </p:txBody>
      </p:sp>
      <p:sp>
        <p:nvSpPr>
          <p:cNvPr id="13" name="Google Shape;267;p7">
            <a:extLst>
              <a:ext uri="{FF2B5EF4-FFF2-40B4-BE49-F238E27FC236}">
                <a16:creationId xmlns:a16="http://schemas.microsoft.com/office/drawing/2014/main" id="{19B20D84-9E4F-930D-F555-5FF2CECFFC16}"/>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Transparence et responsabilité</a:t>
            </a:r>
          </a:p>
        </p:txBody>
      </p:sp>
      <p:sp>
        <p:nvSpPr>
          <p:cNvPr id="14" name="Google Shape;267;p7">
            <a:extLst>
              <a:ext uri="{FF2B5EF4-FFF2-40B4-BE49-F238E27FC236}">
                <a16:creationId xmlns:a16="http://schemas.microsoft.com/office/drawing/2014/main" id="{AB81ADA5-56B1-6987-62F6-3B8852764E0B}"/>
              </a:ext>
            </a:extLst>
          </p:cNvPr>
          <p:cNvSpPr txBox="1">
            <a:spLocks/>
          </p:cNvSpPr>
          <p:nvPr/>
        </p:nvSpPr>
        <p:spPr>
          <a:xfrm>
            <a:off x="9491345" y="506414"/>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Confidentialité et surveillance</a:t>
            </a:r>
          </a:p>
        </p:txBody>
      </p:sp>
      <p:cxnSp>
        <p:nvCxnSpPr>
          <p:cNvPr id="16" name="Straight Arrow Connector 15">
            <a:extLst>
              <a:ext uri="{FF2B5EF4-FFF2-40B4-BE49-F238E27FC236}">
                <a16:creationId xmlns:a16="http://schemas.microsoft.com/office/drawing/2014/main" id="{CF9F4908-13D1-115E-B2DB-BB871A98BD80}"/>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A9EE4-6E57-96D0-182B-69E4953CE617}"/>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A32562-D03F-A590-FD46-6DE162BC230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14384E-4B3A-9F20-71B0-6E17B89B9FD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26F0C-3306-9C5C-BE20-FDEAC29EC4CD}"/>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4F3B96D7-92CC-C04A-6F25-29B5174F9EBE}"/>
              </a:ext>
            </a:extLst>
          </p:cNvPr>
          <p:cNvSpPr txBox="1">
            <a:spLocks/>
          </p:cNvSpPr>
          <p:nvPr/>
        </p:nvSpPr>
        <p:spPr>
          <a:xfrm>
            <a:off x="3436225" y="5920082"/>
            <a:ext cx="4800600"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400" b="0" dirty="0">
                <a:solidFill>
                  <a:srgbClr val="282666"/>
                </a:solidFill>
              </a:rPr>
              <a:t>À mesure que les systèmes d'IA deviennent plus automatisés, la perte du contrôle humain devient préoccupante, et une automatisation excessive pourrait entraîner la perte de compétences essentielles.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E56FE6F9-B7D5-D50A-9A41-BA5F376297EB}"/>
              </a:ext>
            </a:extLst>
          </p:cNvPr>
          <p:cNvCxnSpPr/>
          <p:nvPr/>
        </p:nvCxnSpPr>
        <p:spPr>
          <a:xfrm>
            <a:off x="5298439" y="5887424"/>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7D19D6-B4F1-C81C-E696-F0839AC2C1C5}"/>
              </a:ext>
            </a:extLst>
          </p:cNvPr>
          <p:cNvCxnSpPr>
            <a:cxnSpLocks/>
          </p:cNvCxnSpPr>
          <p:nvPr/>
        </p:nvCxnSpPr>
        <p:spPr>
          <a:xfrm rot="16200000" flipH="1">
            <a:off x="5458258" y="5582486"/>
            <a:ext cx="495069" cy="1"/>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14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C497-B486-7A9D-FCAD-6609C692B35D}"/>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57AC23C4-12BD-4949-1F5D-F33B3B3BA46B}"/>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28B9FF6-39E9-44EE-606F-72482F021337}"/>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C1FA880-7443-5737-2DA2-B1922D09A7CF}"/>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A21036-09F7-F9F3-247F-D18170B6B004}"/>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DC7256-7622-AB4E-F584-85ECCD78BD06}"/>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2E399D0-8392-2928-3664-2BB6E4CB750E}"/>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521BF745-47BA-6677-86EC-38BCB41DBA49}"/>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Principales préoccupations éthiques liées à l'IA</a:t>
            </a:r>
          </a:p>
        </p:txBody>
      </p:sp>
      <p:sp>
        <p:nvSpPr>
          <p:cNvPr id="10" name="Google Shape;267;p7">
            <a:extLst>
              <a:ext uri="{FF2B5EF4-FFF2-40B4-BE49-F238E27FC236}">
                <a16:creationId xmlns:a16="http://schemas.microsoft.com/office/drawing/2014/main" id="{62DC1B5D-BF26-9B45-6828-EFD51774EAB5}"/>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Partialité et équité</a:t>
            </a:r>
          </a:p>
        </p:txBody>
      </p:sp>
      <p:sp>
        <p:nvSpPr>
          <p:cNvPr id="11" name="Google Shape;267;p7">
            <a:extLst>
              <a:ext uri="{FF2B5EF4-FFF2-40B4-BE49-F238E27FC236}">
                <a16:creationId xmlns:a16="http://schemas.microsoft.com/office/drawing/2014/main" id="{25EC042E-8D42-4B7E-EA65-EB523E14B28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Dés-information</a:t>
            </a:r>
          </a:p>
        </p:txBody>
      </p:sp>
      <p:sp>
        <p:nvSpPr>
          <p:cNvPr id="12" name="Google Shape;267;p7">
            <a:extLst>
              <a:ext uri="{FF2B5EF4-FFF2-40B4-BE49-F238E27FC236}">
                <a16:creationId xmlns:a16="http://schemas.microsoft.com/office/drawing/2014/main" id="{908FB778-8510-668B-B571-FE6D95423634}"/>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Autonomie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et contrôle</a:t>
            </a:r>
          </a:p>
        </p:txBody>
      </p:sp>
      <p:sp>
        <p:nvSpPr>
          <p:cNvPr id="13" name="Google Shape;267;p7">
            <a:extLst>
              <a:ext uri="{FF2B5EF4-FFF2-40B4-BE49-F238E27FC236}">
                <a16:creationId xmlns:a16="http://schemas.microsoft.com/office/drawing/2014/main" id="{1104378D-4B49-BE41-54D7-CFA19052C9A8}"/>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Transparence et responsabilité</a:t>
            </a:r>
          </a:p>
        </p:txBody>
      </p:sp>
      <p:sp>
        <p:nvSpPr>
          <p:cNvPr id="14" name="Google Shape;267;p7">
            <a:extLst>
              <a:ext uri="{FF2B5EF4-FFF2-40B4-BE49-F238E27FC236}">
                <a16:creationId xmlns:a16="http://schemas.microsoft.com/office/drawing/2014/main" id="{56532AD9-2357-C4F7-2AA9-7022A0943BC8}"/>
              </a:ext>
            </a:extLst>
          </p:cNvPr>
          <p:cNvSpPr txBox="1">
            <a:spLocks/>
          </p:cNvSpPr>
          <p:nvPr/>
        </p:nvSpPr>
        <p:spPr>
          <a:xfrm>
            <a:off x="9491345" y="467678"/>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Confidentialité et surveillance</a:t>
            </a:r>
          </a:p>
        </p:txBody>
      </p:sp>
      <p:cxnSp>
        <p:nvCxnSpPr>
          <p:cNvPr id="16" name="Straight Arrow Connector 15">
            <a:extLst>
              <a:ext uri="{FF2B5EF4-FFF2-40B4-BE49-F238E27FC236}">
                <a16:creationId xmlns:a16="http://schemas.microsoft.com/office/drawing/2014/main" id="{95A04716-2F82-5DEB-5EE9-681107F850CB}"/>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7F90E4-EAF8-9502-2287-48E81B77C862}"/>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7B81AC-855F-49A6-0608-E7EC5C6C6EAD}"/>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7C93CF-C4D3-B6BF-46FE-F53468177679}"/>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9E4BE86-D618-8453-E304-DE57F043839B}"/>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BFC9F40F-BC5A-40D2-CC18-BFEEA030EBFF}"/>
              </a:ext>
            </a:extLst>
          </p:cNvPr>
          <p:cNvSpPr txBox="1">
            <a:spLocks/>
          </p:cNvSpPr>
          <p:nvPr/>
        </p:nvSpPr>
        <p:spPr>
          <a:xfrm>
            <a:off x="7364186" y="4820921"/>
            <a:ext cx="4434672"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Il est essentiel de clarifier la responsabilité lorsque les systèmes d'IA commettent des erreurs ou causent des dommages, afin de déterminer qui est responsable des décisions prises par les systèmes autonomes, en particulier dans les domaines critiques.</a:t>
            </a:r>
          </a:p>
          <a:p>
            <a:r>
              <a:rPr lang="en-GB" sz="1400" dirty="0">
                <a:solidFill>
                  <a:srgbClr val="282666"/>
                </a:solidFill>
              </a:rPr>
              <a:t>Exemple : </a:t>
            </a:r>
            <a:r>
              <a:rPr lang="en-GB" sz="1400" b="0" dirty="0">
                <a:solidFill>
                  <a:srgbClr val="282666"/>
                </a:solidFill>
              </a:rPr>
              <a:t>les voitures autonomes mettent en évidence les dangers de l'IA, notamment en cas de défaillance du système, de dilemmes éthiques lors d'accidents et de vulnérabilité aux cyberattaques.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9AA6599A-AF3B-6C70-64BA-E293E2E8EC81}"/>
              </a:ext>
            </a:extLst>
          </p:cNvPr>
          <p:cNvCxnSpPr/>
          <p:nvPr/>
        </p:nvCxnSpPr>
        <p:spPr>
          <a:xfrm>
            <a:off x="9881477" y="4756148"/>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B510D1D-4714-FEA4-3857-C086B5029FF9}"/>
              </a:ext>
            </a:extLst>
          </p:cNvPr>
          <p:cNvCxnSpPr>
            <a:cxnSpLocks/>
          </p:cNvCxnSpPr>
          <p:nvPr/>
        </p:nvCxnSpPr>
        <p:spPr>
          <a:xfrm rot="16200000" flipH="1">
            <a:off x="9855261" y="4167326"/>
            <a:ext cx="531614" cy="369178"/>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4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902F-46FF-15A9-61E4-9C49D352CCF5}"/>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FBB4F8E1-6823-DED4-1EF0-E35C80777A5D}"/>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66AC36F-ADB4-B212-943B-77ECA4758A51}"/>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7945738-3005-5DBD-7092-5886E80A1726}"/>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9883206-552A-EE19-2636-CFBD9D79C369}"/>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C9C84FD-992C-2A67-0314-704DA9F2FC54}"/>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67B19AF-D636-1C4F-C29C-DD3BDBB28425}"/>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37BAB43C-72B9-5461-4A38-31AEA37ED8F4}"/>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Principales préoccupations éthiques liées à l'IA</a:t>
            </a:r>
          </a:p>
        </p:txBody>
      </p:sp>
      <p:sp>
        <p:nvSpPr>
          <p:cNvPr id="10" name="Google Shape;267;p7">
            <a:extLst>
              <a:ext uri="{FF2B5EF4-FFF2-40B4-BE49-F238E27FC236}">
                <a16:creationId xmlns:a16="http://schemas.microsoft.com/office/drawing/2014/main" id="{781046DE-307A-4482-8FC4-C96C70FABAE0}"/>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Partialité et équité</a:t>
            </a:r>
          </a:p>
        </p:txBody>
      </p:sp>
      <p:sp>
        <p:nvSpPr>
          <p:cNvPr id="11" name="Google Shape;267;p7">
            <a:extLst>
              <a:ext uri="{FF2B5EF4-FFF2-40B4-BE49-F238E27FC236}">
                <a16:creationId xmlns:a16="http://schemas.microsoft.com/office/drawing/2014/main" id="{E07F6A80-C554-E06C-70AE-DF8767687541}"/>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Dés-information</a:t>
            </a:r>
          </a:p>
        </p:txBody>
      </p:sp>
      <p:sp>
        <p:nvSpPr>
          <p:cNvPr id="12" name="Google Shape;267;p7">
            <a:extLst>
              <a:ext uri="{FF2B5EF4-FFF2-40B4-BE49-F238E27FC236}">
                <a16:creationId xmlns:a16="http://schemas.microsoft.com/office/drawing/2014/main" id="{F5A85BCB-189B-E8C6-A814-290CC2D0E843}"/>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Autonomie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et contrôle</a:t>
            </a:r>
          </a:p>
        </p:txBody>
      </p:sp>
      <p:sp>
        <p:nvSpPr>
          <p:cNvPr id="13" name="Google Shape;267;p7">
            <a:extLst>
              <a:ext uri="{FF2B5EF4-FFF2-40B4-BE49-F238E27FC236}">
                <a16:creationId xmlns:a16="http://schemas.microsoft.com/office/drawing/2014/main" id="{56AD114F-D25C-B43B-F5AA-2C790B9878E9}"/>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Transparence et responsabilité</a:t>
            </a:r>
          </a:p>
        </p:txBody>
      </p:sp>
      <p:sp>
        <p:nvSpPr>
          <p:cNvPr id="14" name="Google Shape;267;p7">
            <a:extLst>
              <a:ext uri="{FF2B5EF4-FFF2-40B4-BE49-F238E27FC236}">
                <a16:creationId xmlns:a16="http://schemas.microsoft.com/office/drawing/2014/main" id="{8A8386CD-0FE0-6B41-1A84-6642379BD562}"/>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Confidentialité et surveillance</a:t>
            </a:r>
          </a:p>
        </p:txBody>
      </p:sp>
      <p:cxnSp>
        <p:nvCxnSpPr>
          <p:cNvPr id="16" name="Straight Arrow Connector 15">
            <a:extLst>
              <a:ext uri="{FF2B5EF4-FFF2-40B4-BE49-F238E27FC236}">
                <a16:creationId xmlns:a16="http://schemas.microsoft.com/office/drawing/2014/main" id="{B74FC4F5-3660-AAB9-498A-462A99745001}"/>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1528DE-D7EC-DB9C-4820-BC3D484C89DD}"/>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CA7D2A-A596-B947-ECCE-7E1A387BA759}"/>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80FBF-EEEE-0BA5-7245-C03AEB7219DD}"/>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1CA89D-7317-5F9C-A8D2-4124AC28AD9A}"/>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D177AC74-452E-B9A2-55B3-A1E10831F74B}"/>
              </a:ext>
            </a:extLst>
          </p:cNvPr>
          <p:cNvSpPr txBox="1">
            <a:spLocks/>
          </p:cNvSpPr>
          <p:nvPr/>
        </p:nvSpPr>
        <p:spPr>
          <a:xfrm>
            <a:off x="10168722" y="2107306"/>
            <a:ext cx="1787244" cy="548261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350" b="0" dirty="0">
                <a:solidFill>
                  <a:srgbClr val="282666"/>
                </a:solidFill>
              </a:rPr>
              <a:t>L'IA repose sur l'utilisation de grandes quantités de données personnelles, ce qui soulève des questions quant à leur collecte, leur stockage et leur utilisation, et nécessite des mesures de protection strictes pour garantir le respect de la vie privée et des droits de l'homme.</a:t>
            </a:r>
          </a:p>
          <a:p>
            <a:endParaRPr lang="en-GB" sz="1350" b="0" dirty="0">
              <a:solidFill>
                <a:srgbClr val="282666"/>
              </a:solidFill>
            </a:endParaRPr>
          </a:p>
          <a:p>
            <a:r>
              <a:rPr lang="en-GB" sz="1350" dirty="0">
                <a:solidFill>
                  <a:srgbClr val="282666"/>
                </a:solidFill>
              </a:rPr>
              <a:t>Exemple : </a:t>
            </a:r>
            <a:r>
              <a:rPr lang="en-GB" sz="1350" b="0" dirty="0">
                <a:solidFill>
                  <a:srgbClr val="282666"/>
                </a:solidFill>
              </a:rPr>
              <a:t>outils de diagnostic médical basés sur l'IA qui stockent vos données ou technologies de reconnaissance faciale dans les lieux publics.</a:t>
            </a:r>
            <a:endParaRPr lang="en-US" sz="1350" b="0" dirty="0">
              <a:solidFill>
                <a:srgbClr val="282666"/>
              </a:solidFill>
            </a:endParaRPr>
          </a:p>
        </p:txBody>
      </p:sp>
      <p:cxnSp>
        <p:nvCxnSpPr>
          <p:cNvPr id="34" name="Straight Connector 33">
            <a:extLst>
              <a:ext uri="{FF2B5EF4-FFF2-40B4-BE49-F238E27FC236}">
                <a16:creationId xmlns:a16="http://schemas.microsoft.com/office/drawing/2014/main" id="{186EBA22-14F7-8FAD-D364-5E7F84971D9D}"/>
              </a:ext>
            </a:extLst>
          </p:cNvPr>
          <p:cNvCxnSpPr/>
          <p:nvPr/>
        </p:nvCxnSpPr>
        <p:spPr>
          <a:xfrm>
            <a:off x="11076940" y="2037080"/>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988A89F-F3FD-D4F6-D94D-245DB89869EA}"/>
              </a:ext>
            </a:extLst>
          </p:cNvPr>
          <p:cNvCxnSpPr>
            <a:cxnSpLocks/>
          </p:cNvCxnSpPr>
          <p:nvPr/>
        </p:nvCxnSpPr>
        <p:spPr>
          <a:xfrm rot="16200000" flipH="1">
            <a:off x="11101887" y="1400057"/>
            <a:ext cx="681034" cy="452559"/>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0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a:t>Définition de l'éthique</a:t>
            </a:r>
            <a:endParaRPr/>
          </a:p>
        </p:txBody>
      </p:sp>
      <p:sp>
        <p:nvSpPr>
          <p:cNvPr id="253" name="Google Shape;253;p6"/>
          <p:cNvSpPr txBox="1">
            <a:spLocks noGrp="1"/>
          </p:cNvSpPr>
          <p:nvPr>
            <p:ph type="body" idx="3"/>
          </p:nvPr>
        </p:nvSpPr>
        <p:spPr>
          <a:xfrm>
            <a:off x="1062790" y="1265186"/>
            <a:ext cx="4732638" cy="467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pPr>
            <a:r>
              <a:rPr lang="en-GB" sz="2100" dirty="0"/>
              <a:t>Ce module explore le rôle de l'éthique dans l'intelligence artificielle. Les </a:t>
            </a:r>
            <a:r>
              <a:rPr lang="en-GB" sz="2100" dirty="0" err="1"/>
              <a:t>participantes</a:t>
            </a:r>
            <a:r>
              <a:rPr lang="en-GB" sz="2100" dirty="0"/>
              <a:t> découvriront comment l'IA peut refléter et renforcer les préjugés sociaux, pourquoi l'équité et la responsabilité sont essentielles dans la conception de l'IA, et comment analyser de manière critique les contenus générés par l'IA. À travers des activités pratiques, </a:t>
            </a:r>
            <a:r>
              <a:rPr lang="en-GB" sz="2100" dirty="0" err="1"/>
              <a:t>elles</a:t>
            </a:r>
            <a:r>
              <a:rPr lang="en-GB" sz="2100" dirty="0"/>
              <a:t> examineront les stéréotypes présents dans les </a:t>
            </a:r>
            <a:r>
              <a:rPr lang="en-GB" sz="2100" dirty="0" err="1"/>
              <a:t>outils</a:t>
            </a:r>
            <a:r>
              <a:rPr lang="en-GB" sz="2100" dirty="0"/>
              <a:t> </a:t>
            </a:r>
            <a:r>
              <a:rPr lang="en-GB" sz="2100" dirty="0" err="1"/>
              <a:t>d'images</a:t>
            </a:r>
            <a:r>
              <a:rPr lang="en-GB" sz="2100" dirty="0"/>
              <a:t> </a:t>
            </a:r>
            <a:r>
              <a:rPr lang="en-GB" sz="2100" dirty="0" err="1"/>
              <a:t>basés</a:t>
            </a:r>
            <a:r>
              <a:rPr lang="en-GB" sz="2100" dirty="0"/>
              <a:t> sur </a:t>
            </a:r>
            <a:r>
              <a:rPr lang="en-GB" sz="2100" dirty="0" err="1"/>
              <a:t>l’IA</a:t>
            </a:r>
            <a:r>
              <a:rPr lang="en-GB" sz="2100" dirty="0"/>
              <a:t> et réfléchiront à la manière dont la diversité des perspectives peut contribuer à développer des technologies plus inclusives et responsables.</a:t>
            </a:r>
            <a:endParaRPr lang="en-US" sz="2100"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Définition de l'éthique dans l'IA</a:t>
            </a:r>
            <a:endParaRPr lang="fr-F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Aperçu général des questions éthiques soulevées par l'IA</a:t>
            </a:r>
            <a:endParaRPr lang="fr-F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a:t>IA et préjugés – Activités</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Termes clés et récapitulatif</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a:lnSpc>
                <a:spcPct val="90000"/>
              </a:lnSpc>
              <a:spcBef>
                <a:spcPts val="0"/>
              </a:spcBef>
              <a:spcAft>
                <a:spcPts val="0"/>
              </a:spcAft>
              <a:buNone/>
            </a:pPr>
            <a:r>
              <a:rPr lang="en-US" dirty="0"/>
              <a:t>Aperçu du module</a:t>
            </a:r>
            <a:endParaRPr lang="fr-F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ABE953-9638-FE07-75E8-47792AC0FFFC}"/>
              </a:ext>
            </a:extLst>
          </p:cNvPr>
          <p:cNvSpPr>
            <a:spLocks noGrp="1"/>
          </p:cNvSpPr>
          <p:nvPr>
            <p:ph type="body" idx="1"/>
          </p:nvPr>
        </p:nvSpPr>
        <p:spPr>
          <a:xfrm>
            <a:off x="389638" y="4865673"/>
            <a:ext cx="3334477" cy="1049221"/>
          </a:xfrm>
        </p:spPr>
        <p:txBody>
          <a:bodyPr/>
          <a:lstStyle/>
          <a:p>
            <a:r>
              <a:rPr lang="fr-FR" dirty="0"/>
              <a:t>Qu'en est-il de l'environnement ?</a:t>
            </a:r>
          </a:p>
        </p:txBody>
      </p:sp>
      <p:sp>
        <p:nvSpPr>
          <p:cNvPr id="4" name="Espace réservé du texte 3">
            <a:extLst>
              <a:ext uri="{FF2B5EF4-FFF2-40B4-BE49-F238E27FC236}">
                <a16:creationId xmlns:a16="http://schemas.microsoft.com/office/drawing/2014/main" id="{8DBA5C9A-8FCC-8220-3732-2552DBDADA9A}"/>
              </a:ext>
            </a:extLst>
          </p:cNvPr>
          <p:cNvSpPr>
            <a:spLocks noGrp="1"/>
          </p:cNvSpPr>
          <p:nvPr>
            <p:ph type="body" idx="3"/>
          </p:nvPr>
        </p:nvSpPr>
        <p:spPr>
          <a:xfrm>
            <a:off x="297393" y="3942089"/>
            <a:ext cx="3518969" cy="608248"/>
          </a:xfrm>
        </p:spPr>
        <p:txBody>
          <a:bodyPr/>
          <a:lstStyle/>
          <a:p>
            <a:r>
              <a:rPr lang="fr-FR" dirty="0"/>
              <a:t>IA et </a:t>
            </a:r>
            <a:r>
              <a:rPr lang="fr-FR" dirty="0" err="1"/>
              <a:t>éthique</a:t>
            </a:r>
            <a:endParaRPr lang="fr-FR" dirty="0"/>
          </a:p>
        </p:txBody>
      </p:sp>
      <p:sp>
        <p:nvSpPr>
          <p:cNvPr id="5" name="Espace réservé du texte 4">
            <a:extLst>
              <a:ext uri="{FF2B5EF4-FFF2-40B4-BE49-F238E27FC236}">
                <a16:creationId xmlns:a16="http://schemas.microsoft.com/office/drawing/2014/main" id="{89E91D96-5394-CF40-5D8C-E588F6F6ECFC}"/>
              </a:ext>
            </a:extLst>
          </p:cNvPr>
          <p:cNvSpPr>
            <a:spLocks noGrp="1"/>
          </p:cNvSpPr>
          <p:nvPr>
            <p:ph type="body" idx="4"/>
          </p:nvPr>
        </p:nvSpPr>
        <p:spPr>
          <a:xfrm>
            <a:off x="6454185" y="6093501"/>
            <a:ext cx="3608993" cy="488053"/>
          </a:xfrm>
        </p:spPr>
        <p:txBody>
          <a:bodyPr/>
          <a:lstStyle/>
          <a:p>
            <a:pPr algn="ctr"/>
            <a:r>
              <a:rPr lang="fr-FR" sz="2400" b="1" dirty="0">
                <a:solidFill>
                  <a:srgbClr val="002060"/>
                </a:solidFill>
                <a:hlinkClick r:id="rId2">
                  <a:extLst>
                    <a:ext uri="{A12FA001-AC4F-418D-AE19-62706E023703}">
                      <ahyp:hlinkClr xmlns:ahyp="http://schemas.microsoft.com/office/drawing/2018/hyperlinkcolor" val="tx"/>
                    </a:ext>
                  </a:extLst>
                </a:hlinkClick>
              </a:rPr>
              <a:t>Pour en savoir plus</a:t>
            </a:r>
            <a:endParaRPr lang="fr-FR" sz="2400" b="1" dirty="0">
              <a:solidFill>
                <a:srgbClr val="002060"/>
              </a:solidFill>
            </a:endParaRPr>
          </a:p>
        </p:txBody>
      </p:sp>
      <p:sp>
        <p:nvSpPr>
          <p:cNvPr id="6" name="Espace réservé du texte 3">
            <a:extLst>
              <a:ext uri="{FF2B5EF4-FFF2-40B4-BE49-F238E27FC236}">
                <a16:creationId xmlns:a16="http://schemas.microsoft.com/office/drawing/2014/main" id="{38C1E089-4F6C-920D-B309-20F759D8189E}"/>
              </a:ext>
            </a:extLst>
          </p:cNvPr>
          <p:cNvSpPr txBox="1">
            <a:spLocks/>
          </p:cNvSpPr>
          <p:nvPr/>
        </p:nvSpPr>
        <p:spPr>
          <a:xfrm>
            <a:off x="4809365" y="95693"/>
            <a:ext cx="7173528" cy="52201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400" b="0" dirty="0">
                <a:solidFill>
                  <a:srgbClr val="282666"/>
                </a:solidFill>
                <a:cs typeface="Arial"/>
              </a:rPr>
              <a:t>L'IA implique également </a:t>
            </a:r>
            <a:r>
              <a:rPr lang="en-US" sz="2400" dirty="0">
                <a:solidFill>
                  <a:srgbClr val="282666"/>
                </a:solidFill>
                <a:cs typeface="Arial"/>
              </a:rPr>
              <a:t>une responsabilité environnementale</a:t>
            </a:r>
            <a:r>
              <a:rPr lang="en-US" sz="2400" b="0" dirty="0">
                <a:solidFill>
                  <a:srgbClr val="282666"/>
                </a:solidFill>
                <a:cs typeface="Arial"/>
              </a:rPr>
              <a:t>. À mesure que les modèles d'IA deviennent plus puissants, ils nécessitent souvent d'énormes ressources informatiques, ce qui entraîne une consommation d'énergie considérable. La formation de modèles de grande envergure ou leur exécution à grande échelle peut avoir une empreinte carbone notable, soulevant </a:t>
            </a:r>
            <a:r>
              <a:rPr lang="en-US" sz="2400" dirty="0">
                <a:solidFill>
                  <a:srgbClr val="282666"/>
                </a:solidFill>
                <a:cs typeface="Arial"/>
              </a:rPr>
              <a:t>des questions éthiques sur la durabilité et l'utilisation responsable de la technologie</a:t>
            </a:r>
            <a:r>
              <a:rPr lang="en-US" sz="2400" b="0" dirty="0">
                <a:solidFill>
                  <a:srgbClr val="282666"/>
                </a:solidFill>
                <a:cs typeface="Arial"/>
              </a:rPr>
              <a:t>. Les développeurs et </a:t>
            </a:r>
            <a:r>
              <a:rPr lang="en-US" sz="2400" b="0" dirty="0" err="1">
                <a:solidFill>
                  <a:srgbClr val="282666"/>
                </a:solidFill>
                <a:cs typeface="Arial"/>
              </a:rPr>
              <a:t>les organisations </a:t>
            </a:r>
            <a:r>
              <a:rPr lang="en-US" sz="2400" b="0" dirty="0">
                <a:solidFill>
                  <a:srgbClr val="282666"/>
                </a:solidFill>
                <a:cs typeface="Arial"/>
              </a:rPr>
              <a:t>sont de plus en plus appelés à trouver un équilibre entre innovation et efficacité énergétique, en explorant des pratiques d'IA plus écologiques et en rendant compte de manière plus transparente de leur impact environnemental.</a:t>
            </a:r>
            <a:br>
              <a:rPr lang="en-US" sz="2400" b="0" dirty="0"/>
            </a:br>
            <a:endParaRPr lang="en-US" sz="2400" b="0" dirty="0"/>
          </a:p>
        </p:txBody>
      </p:sp>
      <p:pic>
        <p:nvPicPr>
          <p:cNvPr id="9" name="Espace réservé pour une image  7" descr="Une image contenant moulin à vent, texte, illustration&#10;&#10;Le contenu généré par l’IA peut être incorrect.">
            <a:extLst>
              <a:ext uri="{FF2B5EF4-FFF2-40B4-BE49-F238E27FC236}">
                <a16:creationId xmlns:a16="http://schemas.microsoft.com/office/drawing/2014/main" id="{86A40F75-CD55-DDC1-6F3D-0A757DB1A7AA}"/>
              </a:ext>
            </a:extLst>
          </p:cNvPr>
          <p:cNvPicPr>
            <a:picLocks noChangeAspect="1"/>
          </p:cNvPicPr>
          <p:nvPr/>
        </p:nvPicPr>
        <p:blipFill>
          <a:blip r:embed="rId3"/>
          <a:srcRect t="15271" b="15271"/>
          <a:stretch>
            <a:fillRect/>
          </a:stretch>
        </p:blipFill>
        <p:spPr>
          <a:xfrm flipH="1">
            <a:off x="0" y="80676"/>
            <a:ext cx="5225776" cy="362971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145271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7;p7">
            <a:extLst>
              <a:ext uri="{FF2B5EF4-FFF2-40B4-BE49-F238E27FC236}">
                <a16:creationId xmlns:a16="http://schemas.microsoft.com/office/drawing/2014/main" id="{3315980A-E4F0-D57A-4863-438180C398B8}"/>
              </a:ext>
            </a:extLst>
          </p:cNvPr>
          <p:cNvSpPr txBox="1">
            <a:spLocks/>
          </p:cNvSpPr>
          <p:nvPr/>
        </p:nvSpPr>
        <p:spPr>
          <a:xfrm>
            <a:off x="481728" y="253998"/>
            <a:ext cx="9338783" cy="643062"/>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GB" sz="3600" b="1" dirty="0">
                <a:solidFill>
                  <a:srgbClr val="653795"/>
                </a:solidFill>
                <a:latin typeface="Calibri" panose="020F0502020204030204" pitchFamily="34" charset="0"/>
                <a:cs typeface="Calibri" panose="020F0502020204030204" pitchFamily="34" charset="0"/>
              </a:rPr>
              <a:t>Pourquoi l'éthique dans l'IA est-elle importante ?</a:t>
            </a:r>
            <a:endParaRPr lang="en-US" sz="3600" b="1" dirty="0">
              <a:solidFill>
                <a:srgbClr val="653795"/>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96786FE8-9E2E-C416-0E21-65266175EAAD}"/>
              </a:ext>
            </a:extLst>
          </p:cNvPr>
          <p:cNvSpPr/>
          <p:nvPr/>
        </p:nvSpPr>
        <p:spPr>
          <a:xfrm>
            <a:off x="373064" y="1213818"/>
            <a:ext cx="4106545" cy="2888429"/>
          </a:xfrm>
          <a:prstGeom prst="wedgeRoundRectCallout">
            <a:avLst>
              <a:gd name="adj1" fmla="val -20207"/>
              <a:gd name="adj2" fmla="val 87300"/>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7A612B31-6233-066F-C440-597FF7F1E1ED}"/>
              </a:ext>
            </a:extLst>
          </p:cNvPr>
          <p:cNvSpPr txBox="1">
            <a:spLocks/>
          </p:cNvSpPr>
          <p:nvPr/>
        </p:nvSpPr>
        <p:spPr>
          <a:xfrm>
            <a:off x="648694" y="1343510"/>
            <a:ext cx="3555284"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PRÉVIENT LES DOMMAGES</a:t>
            </a:r>
          </a:p>
          <a:p>
            <a:r>
              <a:rPr lang="en-GB" sz="2400" b="0" dirty="0" err="1">
                <a:solidFill>
                  <a:schemeClr val="bg1"/>
                </a:solidFill>
              </a:rPr>
              <a:t>Évite</a:t>
            </a:r>
            <a:r>
              <a:rPr lang="en-GB" sz="2400" b="0" dirty="0">
                <a:solidFill>
                  <a:schemeClr val="bg1"/>
                </a:solidFill>
              </a:rPr>
              <a:t> les conséquences involontaires telles que le renforcement des préjugés sociaux ou les dommages physiques.</a:t>
            </a:r>
            <a:endParaRPr lang="en-US" sz="2400" b="0" dirty="0">
              <a:solidFill>
                <a:schemeClr val="bg1"/>
              </a:solidFill>
            </a:endParaRPr>
          </a:p>
        </p:txBody>
      </p:sp>
      <p:sp>
        <p:nvSpPr>
          <p:cNvPr id="5" name="Speech Bubble: Oval 4">
            <a:extLst>
              <a:ext uri="{FF2B5EF4-FFF2-40B4-BE49-F238E27FC236}">
                <a16:creationId xmlns:a16="http://schemas.microsoft.com/office/drawing/2014/main" id="{9D1A58E2-A342-BB64-BD0E-9E90938E51D9}"/>
              </a:ext>
            </a:extLst>
          </p:cNvPr>
          <p:cNvSpPr/>
          <p:nvPr/>
        </p:nvSpPr>
        <p:spPr>
          <a:xfrm>
            <a:off x="4612643" y="1623206"/>
            <a:ext cx="3759200" cy="3438861"/>
          </a:xfrm>
          <a:prstGeom prst="wedgeEllipseCallou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a:extLst>
              <a:ext uri="{FF2B5EF4-FFF2-40B4-BE49-F238E27FC236}">
                <a16:creationId xmlns:a16="http://schemas.microsoft.com/office/drawing/2014/main" id="{D8D81E7D-E85C-B632-FC49-E8CC6D89A2F1}"/>
              </a:ext>
            </a:extLst>
          </p:cNvPr>
          <p:cNvSpPr txBox="1">
            <a:spLocks/>
          </p:cNvSpPr>
          <p:nvPr/>
        </p:nvSpPr>
        <p:spPr>
          <a:xfrm>
            <a:off x="5231400" y="2052139"/>
            <a:ext cx="292417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RENFORCE LA CONFIANCE</a:t>
            </a:r>
            <a:endParaRPr lang="en-GB" sz="2400" b="0" dirty="0">
              <a:solidFill>
                <a:schemeClr val="bg1"/>
              </a:solidFill>
            </a:endParaRPr>
          </a:p>
          <a:p>
            <a:r>
              <a:rPr lang="en-GB" sz="2400" b="0" dirty="0">
                <a:solidFill>
                  <a:schemeClr val="bg1"/>
                </a:solidFill>
              </a:rPr>
              <a:t>Garantit la fiabilité des systèmes d'IA et renforce la confiance des utilisateurs.</a:t>
            </a:r>
            <a:endParaRPr lang="en-US" sz="2400" b="0" dirty="0">
              <a:solidFill>
                <a:schemeClr val="bg1"/>
              </a:solidFill>
            </a:endParaRPr>
          </a:p>
        </p:txBody>
      </p:sp>
      <p:sp>
        <p:nvSpPr>
          <p:cNvPr id="8" name="Speech Bubble: Rectangle with Corners Rounded 7">
            <a:extLst>
              <a:ext uri="{FF2B5EF4-FFF2-40B4-BE49-F238E27FC236}">
                <a16:creationId xmlns:a16="http://schemas.microsoft.com/office/drawing/2014/main" id="{9B3BBA37-DDAE-8243-0A04-2199D94FE827}"/>
              </a:ext>
            </a:extLst>
          </p:cNvPr>
          <p:cNvSpPr/>
          <p:nvPr/>
        </p:nvSpPr>
        <p:spPr>
          <a:xfrm flipH="1">
            <a:off x="8444287" y="3106569"/>
            <a:ext cx="3576320" cy="2935639"/>
          </a:xfrm>
          <a:prstGeom prst="wedgeRoundRectCallout">
            <a:avLst>
              <a:gd name="adj1" fmla="val -20265"/>
              <a:gd name="adj2" fmla="val 76663"/>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
            <a:extLst>
              <a:ext uri="{FF2B5EF4-FFF2-40B4-BE49-F238E27FC236}">
                <a16:creationId xmlns:a16="http://schemas.microsoft.com/office/drawing/2014/main" id="{85A4EED5-9F6C-E9CF-91D1-970A7EC26CBE}"/>
              </a:ext>
            </a:extLst>
          </p:cNvPr>
          <p:cNvSpPr txBox="1">
            <a:spLocks/>
          </p:cNvSpPr>
          <p:nvPr/>
        </p:nvSpPr>
        <p:spPr>
          <a:xfrm>
            <a:off x="8653043" y="3299008"/>
            <a:ext cx="3409528"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SOUTIENT L'INNOVATION RESPONSABLE</a:t>
            </a:r>
            <a:endParaRPr lang="en-GB" sz="2400" b="0" dirty="0">
              <a:solidFill>
                <a:schemeClr val="bg1"/>
              </a:solidFill>
            </a:endParaRPr>
          </a:p>
          <a:p>
            <a:r>
              <a:rPr lang="en-GB" sz="2400" b="0" dirty="0">
                <a:solidFill>
                  <a:schemeClr val="bg1"/>
                </a:solidFill>
              </a:rPr>
              <a:t>Encourage l'adoption responsable de l'IA tout en tenant compte des risques.</a:t>
            </a:r>
            <a:endParaRPr lang="en-US" sz="2400" b="0" dirty="0">
              <a:solidFill>
                <a:schemeClr val="bg1"/>
              </a:solidFill>
            </a:endParaRPr>
          </a:p>
        </p:txBody>
      </p:sp>
      <p:pic>
        <p:nvPicPr>
          <p:cNvPr id="11" name="Picture 10">
            <a:extLst>
              <a:ext uri="{FF2B5EF4-FFF2-40B4-BE49-F238E27FC236}">
                <a16:creationId xmlns:a16="http://schemas.microsoft.com/office/drawing/2014/main" id="{9C0C5EC1-D0CF-7E24-402E-628C8C743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3043" y="0"/>
            <a:ext cx="3698240" cy="3698240"/>
          </a:xfrm>
          <a:prstGeom prst="rect">
            <a:avLst/>
          </a:prstGeom>
        </p:spPr>
      </p:pic>
    </p:spTree>
    <p:extLst>
      <p:ext uri="{BB962C8B-B14F-4D97-AF65-F5344CB8AC3E}">
        <p14:creationId xmlns:p14="http://schemas.microsoft.com/office/powerpoint/2010/main" val="220902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149032" y="87451"/>
            <a:ext cx="3223901" cy="3223901"/>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9"/>
          <p:cNvSpPr/>
          <p:nvPr/>
        </p:nvSpPr>
        <p:spPr>
          <a:xfrm>
            <a:off x="3364452" y="3526642"/>
            <a:ext cx="3221037" cy="3223901"/>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6897732" y="118765"/>
            <a:ext cx="3221039" cy="3223901"/>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362754" y="290734"/>
            <a:ext cx="2820197" cy="2820198"/>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3564871" y="3732787"/>
            <a:ext cx="2820197" cy="2820198"/>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9"/>
          <p:cNvSpPr/>
          <p:nvPr/>
        </p:nvSpPr>
        <p:spPr>
          <a:xfrm>
            <a:off x="7098152" y="342924"/>
            <a:ext cx="2820198" cy="2820198"/>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614293" y="1169074"/>
            <a:ext cx="2264103" cy="1900480"/>
          </a:xfrm>
          <a:prstGeom prst="rect">
            <a:avLst/>
          </a:prstGeom>
          <a:noFill/>
          <a:ln>
            <a:noFill/>
          </a:ln>
        </p:spPr>
        <p:txBody>
          <a:bodyPr spcFirstLastPara="1" wrap="square" lIns="91425" tIns="45700" rIns="91425" bIns="45700" anchor="t" anchorCtr="0">
            <a:spAutoFit/>
          </a:bodyPr>
          <a:lstStyle/>
          <a:p>
            <a:pPr algn="ctr"/>
            <a:r>
              <a:rPr lang="en-US" sz="1950" b="1"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Loi européenne sur l'IA : </a:t>
            </a:r>
            <a:r>
              <a:rPr lang="en-US" sz="1950" b="1" dirty="0">
                <a:solidFill>
                  <a:schemeClr val="lt1"/>
                </a:solidFill>
                <a:latin typeface="Calibri"/>
                <a:ea typeface="Calibri"/>
                <a:cs typeface="Calibri"/>
                <a:sym typeface="Calibri"/>
              </a:rPr>
              <a:t>réglementer l'IA pour garantir la sécurité et les droits.</a:t>
            </a:r>
            <a:endParaRPr lang="fr-FR" sz="1950" dirty="0">
              <a:solidFill>
                <a:schemeClr val="lt1"/>
              </a:solidFill>
              <a:sym typeface="Calibri"/>
            </a:endParaRPr>
          </a:p>
          <a:p>
            <a:pPr algn="ctr"/>
            <a:endParaRPr lang="en-US" sz="2000" b="1" dirty="0">
              <a:solidFill>
                <a:schemeClr val="lt1"/>
              </a:solidFill>
              <a:latin typeface="Calibri"/>
              <a:ea typeface="Calibri"/>
              <a:cs typeface="Calibri"/>
            </a:endParaRPr>
          </a:p>
        </p:txBody>
      </p:sp>
      <p:grpSp>
        <p:nvGrpSpPr>
          <p:cNvPr id="423" name="Google Shape;423;p19"/>
          <p:cNvGrpSpPr/>
          <p:nvPr/>
        </p:nvGrpSpPr>
        <p:grpSpPr>
          <a:xfrm>
            <a:off x="4668934" y="2752819"/>
            <a:ext cx="655271" cy="678421"/>
            <a:chOff x="4643600" y="432850"/>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600" y="432850"/>
              <a:ext cx="1028134" cy="1160188"/>
              <a:chOff x="4643600" y="432850"/>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600" y="432850"/>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8133404" y="3486856"/>
            <a:ext cx="739256" cy="69957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1437837" y="3530504"/>
            <a:ext cx="656077" cy="655963"/>
            <a:chOff x="3258209" y="1217582"/>
            <a:chExt cx="4712093" cy="4711281"/>
          </a:xfrm>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19"/>
          <p:cNvSpPr txBox="1"/>
          <p:nvPr/>
        </p:nvSpPr>
        <p:spPr>
          <a:xfrm>
            <a:off x="3940459" y="4252374"/>
            <a:ext cx="2112223" cy="2246729"/>
          </a:xfrm>
          <a:prstGeom prst="rect">
            <a:avLst/>
          </a:prstGeom>
          <a:noFill/>
          <a:ln>
            <a:noFill/>
          </a:ln>
        </p:spPr>
        <p:txBody>
          <a:bodyPr spcFirstLastPara="1" wrap="square" lIns="91425" tIns="45700" rIns="91425" bIns="45700" anchor="t" anchorCtr="0">
            <a:spAutoFit/>
          </a:bodyPr>
          <a:lstStyle/>
          <a:p>
            <a:pPr algn="ctr"/>
            <a:r>
              <a:rPr lang="en-US" sz="1700" b="1" u="sng"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Principes de l'UNESCO relatifs à l'éthique de l'IA </a:t>
            </a:r>
            <a:r>
              <a:rPr lang="en-US" sz="1700" b="1" u="sng" dirty="0">
                <a:solidFill>
                  <a:schemeClr val="tx2"/>
                </a:solidFill>
                <a:latin typeface="Calibri"/>
                <a:ea typeface="Calibri"/>
                <a:cs typeface="Calibri"/>
                <a:sym typeface="Calibri"/>
              </a:rPr>
              <a:t>: </a:t>
            </a:r>
            <a:endParaRPr lang="fr-FR" sz="1700" u="sng" dirty="0">
              <a:solidFill>
                <a:schemeClr val="tx2"/>
              </a:solidFill>
              <a:ea typeface="Calibri"/>
            </a:endParaRPr>
          </a:p>
          <a:p>
            <a:pPr algn="ctr"/>
            <a:r>
              <a:rPr lang="en-US" sz="1700" b="1" dirty="0">
                <a:solidFill>
                  <a:schemeClr val="lt1"/>
                </a:solidFill>
                <a:latin typeface="Calibri"/>
                <a:ea typeface="Calibri"/>
                <a:cs typeface="Calibri"/>
                <a:sym typeface="Calibri"/>
              </a:rPr>
              <a:t>Lignes directrices universelles pour le développement de l'IA.</a:t>
            </a:r>
            <a:endParaRPr lang="fr-FR" sz="1700" dirty="0">
              <a:solidFill>
                <a:schemeClr val="lt1"/>
              </a:solidFill>
            </a:endParaRPr>
          </a:p>
          <a:p>
            <a:pPr marL="0" marR="0" lvl="0" indent="0" algn="ctr">
              <a:spcBef>
                <a:spcPts val="0"/>
              </a:spcBef>
              <a:spcAft>
                <a:spcPts val="0"/>
              </a:spcAft>
              <a:buNone/>
            </a:pPr>
            <a:endParaRPr lang="en-US" sz="1700" b="1" dirty="0">
              <a:solidFill>
                <a:schemeClr val="lt1"/>
              </a:solidFill>
              <a:latin typeface="Calibri"/>
              <a:ea typeface="Calibri"/>
              <a:cs typeface="Calibri"/>
            </a:endParaRPr>
          </a:p>
        </p:txBody>
      </p:sp>
      <p:sp>
        <p:nvSpPr>
          <p:cNvPr id="462" name="Google Shape;462;p19"/>
          <p:cNvSpPr txBox="1"/>
          <p:nvPr/>
        </p:nvSpPr>
        <p:spPr>
          <a:xfrm>
            <a:off x="7432389" y="1064937"/>
            <a:ext cx="2166105" cy="1615787"/>
          </a:xfrm>
          <a:prstGeom prst="rect">
            <a:avLst/>
          </a:prstGeom>
          <a:noFill/>
          <a:ln>
            <a:noFill/>
          </a:ln>
        </p:spPr>
        <p:txBody>
          <a:bodyPr spcFirstLastPara="1" wrap="square" lIns="91425" tIns="45700" rIns="91425" bIns="45700" anchor="t" anchorCtr="0">
            <a:spAutoFit/>
          </a:bodyPr>
          <a:lstStyle/>
          <a:p>
            <a:pPr algn="ctr"/>
            <a:r>
              <a:rPr lang="en-US" sz="1650" b="1" dirty="0">
                <a:solidFill>
                  <a:schemeClr val="tx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Codes d'éthique des entreprises : </a:t>
            </a:r>
            <a:r>
              <a:rPr lang="en-US" sz="1650" b="1" dirty="0">
                <a:solidFill>
                  <a:schemeClr val="lt1"/>
                </a:solidFill>
                <a:latin typeface="Calibri"/>
                <a:ea typeface="Calibri"/>
                <a:cs typeface="Calibri"/>
                <a:sym typeface="Calibri"/>
              </a:rPr>
              <a:t>entreprises adoptant des lignes directrices éthiques en matière </a:t>
            </a:r>
            <a:r>
              <a:rPr lang="en-US" sz="1650" b="1" dirty="0" err="1">
                <a:solidFill>
                  <a:schemeClr val="lt1"/>
                </a:solidFill>
                <a:latin typeface="Calibri"/>
                <a:ea typeface="Calibri"/>
                <a:cs typeface="Calibri"/>
                <a:sym typeface="Calibri"/>
              </a:rPr>
              <a:t>d'IA</a:t>
            </a:r>
            <a:r>
              <a:rPr lang="en-US" sz="1650" b="1" dirty="0">
                <a:solidFill>
                  <a:schemeClr val="lt1"/>
                </a:solidFill>
                <a:latin typeface="Calibri"/>
                <a:ea typeface="Calibri"/>
                <a:cs typeface="Calibri"/>
                <a:sym typeface="Calibri"/>
              </a:rPr>
              <a:t>.</a:t>
            </a:r>
            <a:endParaRPr lang="fr-FR" sz="1650" dirty="0">
              <a:solidFill>
                <a:schemeClr val="lt1"/>
              </a:solidFill>
              <a:sym typeface="Calibri"/>
            </a:endParaRPr>
          </a:p>
        </p:txBody>
      </p:sp>
      <p:sp>
        <p:nvSpPr>
          <p:cNvPr id="2" name="ZoneTexte 1">
            <a:extLst>
              <a:ext uri="{FF2B5EF4-FFF2-40B4-BE49-F238E27FC236}">
                <a16:creationId xmlns:a16="http://schemas.microsoft.com/office/drawing/2014/main" id="{926AD6A7-AC03-E555-D8B7-7798008381E7}"/>
              </a:ext>
            </a:extLst>
          </p:cNvPr>
          <p:cNvSpPr txBox="1"/>
          <p:nvPr/>
        </p:nvSpPr>
        <p:spPr>
          <a:xfrm>
            <a:off x="9283327" y="2752819"/>
            <a:ext cx="28847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600" b="1" i="0" u="none" strike="noStrike" dirty="0">
                <a:solidFill>
                  <a:srgbClr val="7030A0"/>
                </a:solidFill>
                <a:latin typeface="Calibri"/>
                <a:ea typeface="Arial"/>
                <a:cs typeface="Arial"/>
              </a:rPr>
              <a:t>Efforts et </a:t>
            </a:r>
            <a:r>
              <a:rPr lang="fr-FR" sz="3600" b="1" i="0" u="none" strike="noStrike" dirty="0" err="1">
                <a:solidFill>
                  <a:srgbClr val="7030A0"/>
                </a:solidFill>
                <a:latin typeface="Calibri"/>
                <a:ea typeface="Arial"/>
                <a:cs typeface="Arial"/>
              </a:rPr>
              <a:t>cadres</a:t>
            </a:r>
            <a:r>
              <a:rPr lang="fr-FR" sz="3600" b="1" i="0" u="none" strike="noStrike" dirty="0">
                <a:solidFill>
                  <a:srgbClr val="7030A0"/>
                </a:solidFill>
                <a:latin typeface="Calibri"/>
                <a:ea typeface="Arial"/>
                <a:cs typeface="Arial"/>
              </a:rPr>
              <a:t> mondiaux</a:t>
            </a:r>
            <a:endParaRPr lang="fr-FR" sz="3600" dirty="0">
              <a:solidFill>
                <a:srgbClr val="7030A0"/>
              </a:solidFill>
              <a:latin typeface="Calibri"/>
            </a:endParaRPr>
          </a:p>
        </p:txBody>
      </p:sp>
      <p:sp>
        <p:nvSpPr>
          <p:cNvPr id="3" name="ZoneTexte 2">
            <a:extLst>
              <a:ext uri="{FF2B5EF4-FFF2-40B4-BE49-F238E27FC236}">
                <a16:creationId xmlns:a16="http://schemas.microsoft.com/office/drawing/2014/main" id="{801E8E7E-2677-16A9-EC24-4CE63637AF24}"/>
              </a:ext>
            </a:extLst>
          </p:cNvPr>
          <p:cNvSpPr txBox="1"/>
          <p:nvPr/>
        </p:nvSpPr>
        <p:spPr>
          <a:xfrm>
            <a:off x="180960" y="4382669"/>
            <a:ext cx="32256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Audit </a:t>
            </a:r>
            <a:r>
              <a:rPr lang="fr-FR" sz="1800" b="1" dirty="0" err="1">
                <a:solidFill>
                  <a:srgbClr val="282666"/>
                </a:solidFill>
                <a:latin typeface="Calibri" panose="020F0502020204030204" pitchFamily="34" charset="0"/>
                <a:cs typeface="Calibri" panose="020F0502020204030204" pitchFamily="34" charset="0"/>
              </a:rPr>
              <a:t>éthique </a:t>
            </a:r>
            <a:r>
              <a:rPr lang="fr-FR" sz="1800" b="1" dirty="0">
                <a:solidFill>
                  <a:srgbClr val="282666"/>
                </a:solidFill>
                <a:latin typeface="Calibri" panose="020F0502020204030204" pitchFamily="34" charset="0"/>
                <a:cs typeface="Calibri" panose="020F0502020204030204" pitchFamily="34" charset="0"/>
              </a:rPr>
              <a:t>: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Un audit </a:t>
            </a:r>
            <a:r>
              <a:rPr lang="fr-FR" sz="1800" dirty="0" err="1">
                <a:solidFill>
                  <a:srgbClr val="282666"/>
                </a:solidFill>
                <a:latin typeface="Calibri" panose="020F0502020204030204" pitchFamily="34" charset="0"/>
                <a:cs typeface="Calibri" panose="020F0502020204030204" pitchFamily="34" charset="0"/>
              </a:rPr>
              <a:t>éthique </a:t>
            </a:r>
            <a:r>
              <a:rPr lang="fr-FR" sz="1800" dirty="0">
                <a:solidFill>
                  <a:srgbClr val="282666"/>
                </a:solidFill>
                <a:latin typeface="Calibri" panose="020F0502020204030204" pitchFamily="34" charset="0"/>
                <a:cs typeface="Calibri" panose="020F0502020204030204" pitchFamily="34" charset="0"/>
              </a:rPr>
              <a:t>réalisé par des experts </a:t>
            </a:r>
            <a:r>
              <a:rPr lang="fr-FR" sz="1800" dirty="0" err="1">
                <a:solidFill>
                  <a:srgbClr val="282666"/>
                </a:solidFill>
                <a:latin typeface="Calibri" panose="020F0502020204030204" pitchFamily="34" charset="0"/>
                <a:cs typeface="Calibri" panose="020F0502020204030204" pitchFamily="34" charset="0"/>
              </a:rPr>
              <a:t>est </a:t>
            </a:r>
            <a:r>
              <a:rPr lang="fr-FR" sz="1800" dirty="0">
                <a:solidFill>
                  <a:srgbClr val="282666"/>
                </a:solidFill>
                <a:latin typeface="Calibri" panose="020F0502020204030204" pitchFamily="34" charset="0"/>
                <a:cs typeface="Calibri" panose="020F0502020204030204" pitchFamily="34" charset="0"/>
              </a:rPr>
              <a:t>essentiel pour </a:t>
            </a:r>
            <a:r>
              <a:rPr lang="fr-FR" sz="1800" dirty="0" err="1">
                <a:solidFill>
                  <a:srgbClr val="282666"/>
                </a:solidFill>
                <a:latin typeface="Calibri" panose="020F0502020204030204" pitchFamily="34" charset="0"/>
                <a:cs typeface="Calibri" panose="020F0502020204030204" pitchFamily="34" charset="0"/>
              </a:rPr>
              <a:t>garantir l'équité </a:t>
            </a:r>
            <a:r>
              <a:rPr lang="fr-FR" sz="1800" dirty="0">
                <a:solidFill>
                  <a:srgbClr val="282666"/>
                </a:solidFill>
                <a:latin typeface="Calibri" panose="020F0502020204030204" pitchFamily="34" charset="0"/>
                <a:cs typeface="Calibri" panose="020F0502020204030204" pitchFamily="34" charset="0"/>
              </a:rPr>
              <a:t>et </a:t>
            </a:r>
            <a:r>
              <a:rPr lang="fr-FR" sz="1800" dirty="0" err="1">
                <a:solidFill>
                  <a:srgbClr val="282666"/>
                </a:solidFill>
                <a:latin typeface="Calibri" panose="020F0502020204030204" pitchFamily="34" charset="0"/>
                <a:cs typeface="Calibri" panose="020F0502020204030204" pitchFamily="34" charset="0"/>
              </a:rPr>
              <a:t>la fiabilité </a:t>
            </a:r>
            <a:r>
              <a:rPr lang="fr-FR" sz="1800" dirty="0">
                <a:solidFill>
                  <a:srgbClr val="282666"/>
                </a:solidFill>
                <a:latin typeface="Calibri" panose="020F0502020204030204" pitchFamily="34" charset="0"/>
                <a:cs typeface="Calibri" panose="020F0502020204030204" pitchFamily="34" charset="0"/>
              </a:rPr>
              <a:t>des </a:t>
            </a:r>
            <a:r>
              <a:rPr lang="fr-FR" sz="1800" dirty="0" err="1">
                <a:solidFill>
                  <a:srgbClr val="282666"/>
                </a:solidFill>
                <a:latin typeface="Calibri" panose="020F0502020204030204" pitchFamily="34" charset="0"/>
                <a:cs typeface="Calibri" panose="020F0502020204030204" pitchFamily="34" charset="0"/>
              </a:rPr>
              <a:t>systèmes</a:t>
            </a:r>
            <a:r>
              <a:rPr lang="fr-FR" sz="1800" dirty="0">
                <a:solidFill>
                  <a:srgbClr val="282666"/>
                </a:solidFill>
                <a:latin typeface="Calibri" panose="020F0502020204030204" pitchFamily="34" charset="0"/>
                <a:cs typeface="Calibri" panose="020F0502020204030204" pitchFamily="34" charset="0"/>
              </a:rPr>
              <a:t> d'IA, </a:t>
            </a:r>
            <a:r>
              <a:rPr lang="fr-FR" sz="1800" dirty="0" err="1">
                <a:solidFill>
                  <a:srgbClr val="282666"/>
                </a:solidFill>
                <a:latin typeface="Calibri" panose="020F0502020204030204" pitchFamily="34" charset="0"/>
                <a:cs typeface="Calibri" panose="020F0502020204030204" pitchFamily="34" charset="0"/>
              </a:rPr>
              <a:t>car la transparence seule </a:t>
            </a:r>
            <a:r>
              <a:rPr lang="fr-FR" sz="1800" dirty="0">
                <a:solidFill>
                  <a:srgbClr val="282666"/>
                </a:solidFill>
                <a:latin typeface="Calibri" panose="020F0502020204030204" pitchFamily="34" charset="0"/>
                <a:cs typeface="Calibri" panose="020F0502020204030204" pitchFamily="34" charset="0"/>
              </a:rPr>
              <a:t>ne </a:t>
            </a:r>
            <a:r>
              <a:rPr lang="fr-FR" sz="1800" dirty="0" err="1">
                <a:solidFill>
                  <a:srgbClr val="282666"/>
                </a:solidFill>
                <a:latin typeface="Calibri" panose="020F0502020204030204" pitchFamily="34" charset="0"/>
                <a:cs typeface="Calibri" panose="020F0502020204030204" pitchFamily="34" charset="0"/>
              </a:rPr>
              <a:t>suffit pas </a:t>
            </a:r>
            <a:r>
              <a:rPr lang="fr-FR" sz="1800" dirty="0">
                <a:solidFill>
                  <a:srgbClr val="282666"/>
                </a:solidFill>
                <a:latin typeface="Calibri" panose="020F0502020204030204" pitchFamily="34" charset="0"/>
                <a:cs typeface="Calibri" panose="020F0502020204030204" pitchFamily="34" charset="0"/>
              </a:rPr>
              <a:t>à </a:t>
            </a:r>
            <a:r>
              <a:rPr lang="fr-FR" sz="1800" dirty="0" err="1">
                <a:solidFill>
                  <a:srgbClr val="282666"/>
                </a:solidFill>
                <a:latin typeface="Calibri" panose="020F0502020204030204" pitchFamily="34" charset="0"/>
                <a:cs typeface="Calibri" panose="020F0502020204030204" pitchFamily="34" charset="0"/>
              </a:rPr>
              <a:t>garantir leur </a:t>
            </a:r>
            <a:r>
              <a:rPr lang="fr-FR" sz="1800" dirty="0">
                <a:solidFill>
                  <a:srgbClr val="282666"/>
                </a:solidFill>
                <a:latin typeface="Calibri" panose="020F0502020204030204" pitchFamily="34" charset="0"/>
                <a:cs typeface="Calibri" panose="020F0502020204030204" pitchFamily="34" charset="0"/>
              </a:rPr>
              <a:t>caractère </a:t>
            </a:r>
            <a:r>
              <a:rPr lang="fr-FR" sz="1800" dirty="0" err="1">
                <a:solidFill>
                  <a:srgbClr val="282666"/>
                </a:solidFill>
                <a:latin typeface="Calibri" panose="020F0502020204030204" pitchFamily="34" charset="0"/>
                <a:cs typeface="Calibri" panose="020F0502020204030204" pitchFamily="34" charset="0"/>
              </a:rPr>
              <a:t>éthique</a:t>
            </a:r>
            <a:r>
              <a:rPr lang="fr-FR" sz="1800" dirty="0">
                <a:solidFill>
                  <a:srgbClr val="282666"/>
                </a:solidFill>
                <a:latin typeface="Calibri" panose="020F0502020204030204" pitchFamily="34" charset="0"/>
                <a:cs typeface="Calibri" panose="020F0502020204030204" pitchFamily="34" charset="0"/>
              </a:rPr>
              <a:t>.</a:t>
            </a:r>
            <a:endParaRPr lang="en-US" sz="1800" dirty="0">
              <a:solidFill>
                <a:srgbClr val="282666"/>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20D7A6B7-227E-BD37-6D86-1B2D5EF91C39}"/>
              </a:ext>
            </a:extLst>
          </p:cNvPr>
          <p:cNvSpPr txBox="1"/>
          <p:nvPr/>
        </p:nvSpPr>
        <p:spPr>
          <a:xfrm>
            <a:off x="3526398" y="30803"/>
            <a:ext cx="3226908"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Domaines clés : </a:t>
            </a:r>
            <a:endParaRPr lang="fr-FR" sz="1800" dirty="0">
              <a:solidFill>
                <a:srgbClr val="282666"/>
              </a:solidFill>
              <a:latin typeface="Calibri" panose="020F0502020204030204" pitchFamily="34" charset="0"/>
              <a:cs typeface="Calibri" panose="020F0502020204030204" pitchFamily="34" charset="0"/>
            </a:endParaRPr>
          </a:p>
          <a:p>
            <a:pPr algn="ctr"/>
            <a:r>
              <a:rPr lang="fr-FR" sz="1700" dirty="0">
                <a:solidFill>
                  <a:srgbClr val="282666"/>
                </a:solidFill>
                <a:latin typeface="Calibri" panose="020F0502020204030204" pitchFamily="34" charset="0"/>
                <a:cs typeface="Calibri" panose="020F0502020204030204" pitchFamily="34" charset="0"/>
              </a:rPr>
              <a:t>L'IA </a:t>
            </a:r>
            <a:r>
              <a:rPr lang="fr-FR" sz="1700" dirty="0" err="1">
                <a:solidFill>
                  <a:srgbClr val="282666"/>
                </a:solidFill>
                <a:latin typeface="Calibri" panose="020F0502020204030204" pitchFamily="34" charset="0"/>
                <a:cs typeface="Calibri" panose="020F0502020204030204" pitchFamily="34" charset="0"/>
              </a:rPr>
              <a:t>transforme l'éducation</a:t>
            </a:r>
            <a:r>
              <a:rPr lang="fr-FR" sz="1700" dirty="0">
                <a:solidFill>
                  <a:srgbClr val="282666"/>
                </a:solidFill>
                <a:latin typeface="Calibri" panose="020F0502020204030204" pitchFamily="34" charset="0"/>
                <a:cs typeface="Calibri" panose="020F0502020204030204" pitchFamily="34" charset="0"/>
              </a:rPr>
              <a:t>, la science, la culture et l'information, </a:t>
            </a:r>
            <a:r>
              <a:rPr lang="fr-FR" sz="1700" dirty="0" err="1">
                <a:solidFill>
                  <a:srgbClr val="282666"/>
                </a:solidFill>
                <a:latin typeface="Calibri" panose="020F0502020204030204" pitchFamily="34" charset="0"/>
                <a:cs typeface="Calibri" panose="020F0502020204030204" pitchFamily="34" charset="0"/>
              </a:rPr>
              <a:t>exigeant de</a:t>
            </a:r>
            <a:r>
              <a:rPr lang="fr-FR" sz="1700" dirty="0">
                <a:solidFill>
                  <a:srgbClr val="282666"/>
                </a:solidFill>
                <a:latin typeface="Calibri" panose="020F0502020204030204" pitchFamily="34" charset="0"/>
                <a:cs typeface="Calibri" panose="020F0502020204030204" pitchFamily="34" charset="0"/>
              </a:rPr>
              <a:t> nouvelles </a:t>
            </a:r>
            <a:r>
              <a:rPr lang="fr-FR" sz="1700" dirty="0" err="1">
                <a:solidFill>
                  <a:srgbClr val="282666"/>
                </a:solidFill>
                <a:latin typeface="Calibri" panose="020F0502020204030204" pitchFamily="34" charset="0"/>
                <a:cs typeface="Calibri" panose="020F0502020204030204" pitchFamily="34" charset="0"/>
              </a:rPr>
              <a:t>compétences tout en appelant </a:t>
            </a:r>
            <a:r>
              <a:rPr lang="fr-FR" sz="1700" dirty="0">
                <a:solidFill>
                  <a:srgbClr val="282666"/>
                </a:solidFill>
                <a:latin typeface="Calibri" panose="020F0502020204030204" pitchFamily="34" charset="0"/>
                <a:cs typeface="Calibri" panose="020F0502020204030204" pitchFamily="34" charset="0"/>
              </a:rPr>
              <a:t>à une vigilance </a:t>
            </a:r>
            <a:r>
              <a:rPr lang="fr-FR" sz="1700" dirty="0" err="1">
                <a:solidFill>
                  <a:srgbClr val="282666"/>
                </a:solidFill>
                <a:latin typeface="Calibri" panose="020F0502020204030204" pitchFamily="34" charset="0"/>
                <a:cs typeface="Calibri" panose="020F0502020204030204" pitchFamily="34" charset="0"/>
              </a:rPr>
              <a:t>éthique </a:t>
            </a:r>
            <a:r>
              <a:rPr lang="fr-FR" sz="1700" dirty="0">
                <a:solidFill>
                  <a:srgbClr val="282666"/>
                </a:solidFill>
                <a:latin typeface="Calibri" panose="020F0502020204030204" pitchFamily="34" charset="0"/>
                <a:cs typeface="Calibri" panose="020F0502020204030204" pitchFamily="34" charset="0"/>
              </a:rPr>
              <a:t>face aux </a:t>
            </a:r>
            <a:r>
              <a:rPr lang="fr-FR" sz="1700" dirty="0" err="1">
                <a:solidFill>
                  <a:srgbClr val="282666"/>
                </a:solidFill>
                <a:latin typeface="Calibri" panose="020F0502020204030204" pitchFamily="34" charset="0"/>
                <a:cs typeface="Calibri" panose="020F0502020204030204" pitchFamily="34" charset="0"/>
              </a:rPr>
              <a:t>risques </a:t>
            </a:r>
            <a:r>
              <a:rPr lang="fr-FR" sz="1700" dirty="0">
                <a:solidFill>
                  <a:srgbClr val="282666"/>
                </a:solidFill>
                <a:latin typeface="Calibri" panose="020F0502020204030204" pitchFamily="34" charset="0"/>
                <a:cs typeface="Calibri" panose="020F0502020204030204" pitchFamily="34" charset="0"/>
              </a:rPr>
              <a:t>de </a:t>
            </a:r>
            <a:r>
              <a:rPr lang="fr-FR" sz="1700" dirty="0" err="1">
                <a:solidFill>
                  <a:srgbClr val="282666"/>
                </a:solidFill>
                <a:latin typeface="Calibri" panose="020F0502020204030204" pitchFamily="34" charset="0"/>
                <a:cs typeface="Calibri" panose="020F0502020204030204" pitchFamily="34" charset="0"/>
              </a:rPr>
              <a:t>désinformation</a:t>
            </a:r>
            <a:r>
              <a:rPr lang="fr-FR" sz="1700" dirty="0">
                <a:solidFill>
                  <a:srgbClr val="282666"/>
                </a:solidFill>
                <a:latin typeface="Calibri" panose="020F0502020204030204" pitchFamily="34" charset="0"/>
                <a:cs typeface="Calibri" panose="020F0502020204030204" pitchFamily="34" charset="0"/>
              </a:rPr>
              <a:t>, d'atteinte à </a:t>
            </a:r>
            <a:r>
              <a:rPr lang="fr-FR" sz="1700" dirty="0" err="1">
                <a:solidFill>
                  <a:srgbClr val="282666"/>
                </a:solidFill>
                <a:latin typeface="Calibri" panose="020F0502020204030204" pitchFamily="34" charset="0"/>
                <a:cs typeface="Calibri" panose="020F0502020204030204" pitchFamily="34" charset="0"/>
              </a:rPr>
              <a:t>la vie privée </a:t>
            </a:r>
            <a:r>
              <a:rPr lang="fr-FR" sz="1700" dirty="0">
                <a:solidFill>
                  <a:srgbClr val="282666"/>
                </a:solidFill>
                <a:latin typeface="Calibri" panose="020F0502020204030204" pitchFamily="34" charset="0"/>
                <a:cs typeface="Calibri" panose="020F0502020204030204" pitchFamily="34" charset="0"/>
              </a:rPr>
              <a:t>et d'uniformisation culturelle.</a:t>
            </a:r>
          </a:p>
        </p:txBody>
      </p:sp>
      <p:sp>
        <p:nvSpPr>
          <p:cNvPr id="5" name="ZoneTexte 4">
            <a:extLst>
              <a:ext uri="{FF2B5EF4-FFF2-40B4-BE49-F238E27FC236}">
                <a16:creationId xmlns:a16="http://schemas.microsoft.com/office/drawing/2014/main" id="{8AD21F66-EFC2-39F4-F4BC-D4AFAF26BB76}"/>
              </a:ext>
            </a:extLst>
          </p:cNvPr>
          <p:cNvSpPr txBox="1"/>
          <p:nvPr/>
        </p:nvSpPr>
        <p:spPr>
          <a:xfrm>
            <a:off x="6901988" y="4445849"/>
            <a:ext cx="32269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Domaines clés :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L'utilisation </a:t>
            </a:r>
            <a:r>
              <a:rPr lang="fr-FR" sz="1800" dirty="0" err="1">
                <a:solidFill>
                  <a:srgbClr val="282666"/>
                </a:solidFill>
                <a:latin typeface="Calibri" panose="020F0502020204030204" pitchFamily="34" charset="0"/>
                <a:cs typeface="Calibri" panose="020F0502020204030204" pitchFamily="34" charset="0"/>
              </a:rPr>
              <a:t>éthique </a:t>
            </a:r>
            <a:r>
              <a:rPr lang="fr-FR" sz="1800" dirty="0">
                <a:solidFill>
                  <a:srgbClr val="282666"/>
                </a:solidFill>
                <a:latin typeface="Calibri" panose="020F0502020204030204" pitchFamily="34" charset="0"/>
                <a:cs typeface="Calibri" panose="020F0502020204030204" pitchFamily="34" charset="0"/>
              </a:rPr>
              <a:t>de l'IA dans les entreprises </a:t>
            </a:r>
            <a:r>
              <a:rPr lang="fr-FR" sz="1800" dirty="0" err="1">
                <a:solidFill>
                  <a:srgbClr val="282666"/>
                </a:solidFill>
                <a:latin typeface="Calibri" panose="020F0502020204030204" pitchFamily="34" charset="0"/>
                <a:cs typeface="Calibri" panose="020F0502020204030204" pitchFamily="34" charset="0"/>
              </a:rPr>
              <a:t>repose </a:t>
            </a:r>
            <a:r>
              <a:rPr lang="fr-FR" sz="1800" dirty="0">
                <a:solidFill>
                  <a:srgbClr val="282666"/>
                </a:solidFill>
                <a:latin typeface="Calibri" panose="020F0502020204030204" pitchFamily="34" charset="0"/>
                <a:cs typeface="Calibri" panose="020F0502020204030204" pitchFamily="34" charset="0"/>
              </a:rPr>
              <a:t>sur </a:t>
            </a:r>
            <a:r>
              <a:rPr lang="fr-FR" sz="1800" dirty="0" err="1">
                <a:solidFill>
                  <a:srgbClr val="282666"/>
                </a:solidFill>
                <a:latin typeface="Calibri" panose="020F0502020204030204" pitchFamily="34" charset="0"/>
                <a:cs typeface="Calibri" panose="020F0502020204030204" pitchFamily="34" charset="0"/>
              </a:rPr>
              <a:t>la transparence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l'explicabilité </a:t>
            </a:r>
            <a:r>
              <a:rPr lang="fr-FR" sz="1800" dirty="0">
                <a:solidFill>
                  <a:srgbClr val="282666"/>
                </a:solidFill>
                <a:latin typeface="Calibri" panose="020F0502020204030204" pitchFamily="34" charset="0"/>
                <a:cs typeface="Calibri" panose="020F0502020204030204" pitchFamily="34" charset="0"/>
              </a:rPr>
              <a:t>et </a:t>
            </a:r>
            <a:r>
              <a:rPr lang="fr-FR" sz="1800" dirty="0" err="1">
                <a:solidFill>
                  <a:srgbClr val="282666"/>
                </a:solidFill>
                <a:latin typeface="Calibri" panose="020F0502020204030204" pitchFamily="34" charset="0"/>
                <a:cs typeface="Calibri" panose="020F0502020204030204" pitchFamily="34" charset="0"/>
              </a:rPr>
              <a:t>la prise en compte </a:t>
            </a:r>
            <a:r>
              <a:rPr lang="fr-FR" sz="1800" dirty="0">
                <a:solidFill>
                  <a:srgbClr val="282666"/>
                </a:solidFill>
                <a:latin typeface="Calibri" panose="020F0502020204030204" pitchFamily="34" charset="0"/>
                <a:cs typeface="Calibri" panose="020F0502020204030204" pitchFamily="34" charset="0"/>
              </a:rPr>
              <a:t>des parties prenantes, </a:t>
            </a:r>
            <a:r>
              <a:rPr lang="fr-FR" sz="1800" dirty="0" err="1">
                <a:solidFill>
                  <a:srgbClr val="282666"/>
                </a:solidFill>
                <a:latin typeface="Calibri" panose="020F0502020204030204" pitchFamily="34" charset="0"/>
                <a:cs typeface="Calibri" panose="020F0502020204030204" pitchFamily="34" charset="0"/>
              </a:rPr>
              <a:t>tout en </a:t>
            </a:r>
            <a:r>
              <a:rPr lang="fr-FR" sz="1800" dirty="0">
                <a:solidFill>
                  <a:srgbClr val="282666"/>
                </a:solidFill>
                <a:latin typeface="Calibri" panose="020F0502020204030204" pitchFamily="34" charset="0"/>
                <a:cs typeface="Calibri" panose="020F0502020204030204" pitchFamily="34" charset="0"/>
              </a:rPr>
              <a:t>conciliant innovation et </a:t>
            </a:r>
            <a:r>
              <a:rPr lang="fr-FR" sz="1800" dirty="0" err="1">
                <a:solidFill>
                  <a:srgbClr val="282666"/>
                </a:solidFill>
                <a:latin typeface="Calibri" panose="020F0502020204030204" pitchFamily="34" charset="0"/>
                <a:cs typeface="Calibri" panose="020F0502020204030204" pitchFamily="34" charset="0"/>
              </a:rPr>
              <a:t>responsabilité</a:t>
            </a:r>
            <a:r>
              <a:rPr lang="fr-FR" sz="1800" dirty="0">
                <a:solidFill>
                  <a:srgbClr val="282666"/>
                </a:solidFill>
                <a:latin typeface="Calibri" panose="020F0502020204030204" pitchFamily="34" charset="0"/>
                <a:cs typeface="Calibri" panose="020F0502020204030204" pitchFamily="34" charset="0"/>
              </a:rPr>
              <a:t>. </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1D080A5-249E-F714-90CE-0A1355EAB0FD}"/>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44AEB06D-8A88-224E-6C88-AD688450939D}"/>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IA et biais - Activités</a:t>
            </a:r>
            <a:endParaRPr dirty="0"/>
          </a:p>
        </p:txBody>
      </p:sp>
      <p:sp>
        <p:nvSpPr>
          <p:cNvPr id="268" name="Google Shape;268;p7">
            <a:extLst>
              <a:ext uri="{FF2B5EF4-FFF2-40B4-BE49-F238E27FC236}">
                <a16:creationId xmlns:a16="http://schemas.microsoft.com/office/drawing/2014/main" id="{3B3D43B3-652E-39D6-2BE8-9B1DCA2F459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73A81208-CE37-BFFF-9336-6C8F16BA83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8FB1CAAC-A985-39AB-1D66-0924DABCAF8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69496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49920" y="3604471"/>
            <a:ext cx="3106522" cy="1049221"/>
          </a:xfrm>
          <a:prstGeom prst="rect">
            <a:avLst/>
          </a:prstGeom>
          <a:noFill/>
          <a:ln>
            <a:noFill/>
          </a:ln>
        </p:spPr>
        <p:txBody>
          <a:bodyPr spcFirstLastPara="1" wrap="square" lIns="91425" tIns="45700" rIns="91425" bIns="45700" anchor="t" anchorCtr="0">
            <a:noAutofit/>
          </a:bodyPr>
          <a:lstStyle/>
          <a:p>
            <a:pPr marL="228600" indent="0" algn="ctr"/>
            <a:r>
              <a:rPr lang="en-US" sz="2400" b="1" dirty="0">
                <a:solidFill>
                  <a:srgbClr val="282666"/>
                </a:solidFill>
              </a:rPr>
              <a:t>Notez votre réponse et quelques mots-clés !</a:t>
            </a:r>
            <a:endParaRPr lang="en-US" sz="3600" b="1" dirty="0">
              <a:solidFill>
                <a:srgbClr val="282666"/>
              </a:solidFill>
            </a:endParaRPr>
          </a:p>
          <a:p>
            <a:pPr algn="just"/>
            <a:br>
              <a:rPr lang="en-US" dirty="0"/>
            </a:br>
            <a:endParaRPr lang="en-US" dirty="0"/>
          </a:p>
          <a:p>
            <a:pPr marL="228600" algn="just">
              <a:spcBef>
                <a:spcPts val="0"/>
              </a:spcBef>
            </a:pPr>
            <a:br>
              <a:rPr lang="en-US" dirty="0"/>
            </a:br>
            <a:endParaRPr lang="en-US" dirty="0"/>
          </a:p>
        </p:txBody>
      </p:sp>
      <p:sp>
        <p:nvSpPr>
          <p:cNvPr id="284" name="Google Shape;284;p9"/>
          <p:cNvSpPr txBox="1">
            <a:spLocks noGrp="1"/>
          </p:cNvSpPr>
          <p:nvPr>
            <p:ph type="body" idx="2"/>
          </p:nvPr>
        </p:nvSpPr>
        <p:spPr>
          <a:xfrm>
            <a:off x="826949" y="2542135"/>
            <a:ext cx="2987814" cy="711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Activité 1</a:t>
            </a:r>
          </a:p>
        </p:txBody>
      </p:sp>
      <p:sp>
        <p:nvSpPr>
          <p:cNvPr id="3" name="Espace réservé pour une image  2">
            <a:extLst>
              <a:ext uri="{FF2B5EF4-FFF2-40B4-BE49-F238E27FC236}">
                <a16:creationId xmlns:a16="http://schemas.microsoft.com/office/drawing/2014/main" id="{C8DE275C-A983-CA53-657F-C0BD536F81F5}"/>
              </a:ext>
            </a:extLst>
          </p:cNvPr>
          <p:cNvSpPr>
            <a:spLocks noGrp="1"/>
          </p:cNvSpPr>
          <p:nvPr>
            <p:ph type="pic" idx="3"/>
          </p:nvPr>
        </p:nvSpPr>
        <p:spPr/>
        <p:txBody>
          <a:bodyPr/>
          <a:lstStyle/>
          <a:p>
            <a:endParaRPr lang="fr-FR"/>
          </a:p>
        </p:txBody>
      </p:sp>
      <p:sp>
        <p:nvSpPr>
          <p:cNvPr id="4" name="Espace réservé du texte 3">
            <a:extLst>
              <a:ext uri="{FF2B5EF4-FFF2-40B4-BE49-F238E27FC236}">
                <a16:creationId xmlns:a16="http://schemas.microsoft.com/office/drawing/2014/main" id="{40227930-0FA1-FA18-A47F-F03CDA63E421}"/>
              </a:ext>
            </a:extLst>
          </p:cNvPr>
          <p:cNvSpPr>
            <a:spLocks noGrp="1"/>
          </p:cNvSpPr>
          <p:nvPr>
            <p:ph type="body" idx="4"/>
          </p:nvPr>
        </p:nvSpPr>
        <p:spPr>
          <a:xfrm>
            <a:off x="3979854" y="972874"/>
            <a:ext cx="7860352" cy="3849918"/>
          </a:xfrm>
        </p:spPr>
        <p:txBody>
          <a:bodyPr/>
          <a:lstStyle/>
          <a:p>
            <a:pPr marL="228600" indent="0" algn="just"/>
            <a:r>
              <a:rPr lang="en-US" sz="2400" dirty="0"/>
              <a:t>Observez attentivement chaque image des diapositives suivantes et essayez de </a:t>
            </a:r>
            <a:r>
              <a:rPr lang="en-US" sz="2400" dirty="0" err="1"/>
              <a:t>deviner</a:t>
            </a:r>
            <a:r>
              <a:rPr lang="en-US" sz="2400" dirty="0"/>
              <a:t> le promp</a:t>
            </a:r>
            <a:r>
              <a:rPr lang="en-US" dirty="0"/>
              <a:t>t </a:t>
            </a:r>
            <a:r>
              <a:rPr lang="en-US" sz="2400" dirty="0"/>
              <a:t>(</a:t>
            </a:r>
            <a:r>
              <a:rPr lang="en-US" sz="2400" dirty="0" err="1"/>
              <a:t>ou</a:t>
            </a:r>
            <a:r>
              <a:rPr lang="en-US" sz="2400" dirty="0"/>
              <a:t> </a:t>
            </a:r>
            <a:r>
              <a:rPr lang="en-US" sz="2400" dirty="0" err="1"/>
              <a:t>l’instruction</a:t>
            </a:r>
            <a:r>
              <a:rPr lang="en-US" sz="2400" dirty="0"/>
              <a:t>) donnée à l'outil de génération d'images IA utilisé pour créer l'image.</a:t>
            </a:r>
          </a:p>
          <a:p>
            <a:pPr algn="just"/>
            <a:endParaRPr lang="en-US" dirty="0">
              <a:solidFill>
                <a:schemeClr val="accent1">
                  <a:lumMod val="49000"/>
                </a:schemeClr>
              </a:solidFill>
            </a:endParaRPr>
          </a:p>
          <a:p>
            <a:pPr marL="228600" indent="0" algn="just"/>
            <a:r>
              <a:rPr lang="en-US" sz="2400" b="1" dirty="0"/>
              <a:t>Avant de vous décider, réfléchissez à chaque image en vous posant les questions suivantes</a:t>
            </a:r>
            <a:endParaRPr lang="en-US" b="1" dirty="0"/>
          </a:p>
          <a:p>
            <a:pPr marL="685800" indent="-457200" algn="just">
              <a:buFont typeface="+mj-lt"/>
              <a:buAutoNum type="arabicPeriod"/>
            </a:pPr>
            <a:r>
              <a:rPr lang="en-US" sz="2400" dirty="0"/>
              <a:t>Quels éléments visuels (personnes, objets, environnement, etc.) ressortent ?</a:t>
            </a:r>
          </a:p>
          <a:p>
            <a:pPr marL="685800" indent="-457200" algn="just">
              <a:buFont typeface="+mj-lt"/>
              <a:buAutoNum type="arabicPeriod"/>
            </a:pPr>
            <a:r>
              <a:rPr lang="en-US" sz="2400" dirty="0"/>
              <a:t>Quel ton ou quelle ambiance l'image dégage-t-elle (par exemple, sérieuse, futuriste, ludique) ?</a:t>
            </a:r>
          </a:p>
          <a:p>
            <a:pPr marL="685800" indent="-457200" algn="just">
              <a:buFont typeface="+mj-lt"/>
              <a:buAutoNum type="arabicPeriod"/>
            </a:pPr>
            <a:r>
              <a:rPr lang="en-US" sz="2400" dirty="0"/>
              <a:t>Quels indices sur le rôle ou la profession pourraient être présents ?</a:t>
            </a:r>
            <a:endParaRPr lang="en-US" dirty="0"/>
          </a:p>
          <a:p>
            <a:pPr algn="just"/>
            <a:endParaRPr lang="en-US" dirty="0">
              <a:solidFill>
                <a:schemeClr val="accent1">
                  <a:lumMod val="49000"/>
                </a:schemeClr>
              </a:solidFill>
            </a:endParaRPr>
          </a:p>
          <a:p>
            <a:pPr algn="just"/>
            <a:endParaRPr lang="en-US" dirty="0">
              <a:solidFill>
                <a:schemeClr val="accent1">
                  <a:lumMod val="49000"/>
                </a:schemeClr>
              </a:solidFill>
            </a:endParaRPr>
          </a:p>
          <a:p>
            <a:pPr algn="just"/>
            <a:endParaRPr lang="fr-FR" dirty="0">
              <a:solidFill>
                <a:schemeClr val="accent1">
                  <a:lumMod val="49000"/>
                </a:schemeClr>
              </a:solidFill>
            </a:endParaRPr>
          </a:p>
        </p:txBody>
      </p:sp>
      <p:sp>
        <p:nvSpPr>
          <p:cNvPr id="5" name="Espace réservé du texte 4">
            <a:extLst>
              <a:ext uri="{FF2B5EF4-FFF2-40B4-BE49-F238E27FC236}">
                <a16:creationId xmlns:a16="http://schemas.microsoft.com/office/drawing/2014/main" id="{34EA3015-C466-573B-CEEF-61339C79D166}"/>
              </a:ext>
            </a:extLst>
          </p:cNvPr>
          <p:cNvSpPr>
            <a:spLocks noGrp="1"/>
          </p:cNvSpPr>
          <p:nvPr>
            <p:ph type="body" idx="5"/>
          </p:nvPr>
        </p:nvSpPr>
        <p:spPr>
          <a:xfrm>
            <a:off x="4218549" y="146414"/>
            <a:ext cx="6961476" cy="803654"/>
          </a:xfrm>
        </p:spPr>
        <p:txBody>
          <a:bodyPr/>
          <a:lstStyle/>
          <a:p>
            <a:r>
              <a:rPr lang="en-US" dirty="0" err="1"/>
              <a:t>Devinez</a:t>
            </a:r>
            <a:r>
              <a:rPr lang="en-US" dirty="0"/>
              <a:t> le prompt!</a:t>
            </a:r>
            <a:endParaRPr lang="fr-FR" dirty="0"/>
          </a:p>
        </p:txBody>
      </p:sp>
      <p:sp>
        <p:nvSpPr>
          <p:cNvPr id="286" name="Google Shape;286;p9"/>
          <p:cNvSpPr/>
          <p:nvPr/>
        </p:nvSpPr>
        <p:spPr>
          <a:xfrm>
            <a:off x="391600" y="11879"/>
            <a:ext cx="3423163" cy="24452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8677766" y="5968233"/>
            <a:ext cx="3337793" cy="1166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C'est parti !</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Rectangle 3">
            <a:extLst>
              <a:ext uri="{FF2B5EF4-FFF2-40B4-BE49-F238E27FC236}">
                <a16:creationId xmlns:a16="http://schemas.microsoft.com/office/drawing/2014/main" id="{D98290CE-A107-9845-C007-9856EE5621EE}"/>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49369E3-0429-491C-456E-6EB064DF5F2B}"/>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Portrait d'un homme travaillant à son bureau</a:t>
            </a:r>
          </a:p>
        </p:txBody>
      </p:sp>
      <p:sp>
        <p:nvSpPr>
          <p:cNvPr id="316" name="Google Shape;316;p13"/>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Image 1</a:t>
            </a:r>
            <a:endParaRPr dirty="0"/>
          </a:p>
        </p:txBody>
      </p:sp>
      <p:sp>
        <p:nvSpPr>
          <p:cNvPr id="3" name="Google Shape;315;p13">
            <a:extLst>
              <a:ext uri="{FF2B5EF4-FFF2-40B4-BE49-F238E27FC236}">
                <a16:creationId xmlns:a16="http://schemas.microsoft.com/office/drawing/2014/main" id="{420395FA-3939-C668-4A3F-BD0235D46C7E}"/>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Une photo portrait d'une personne blanche productive </a:t>
            </a:r>
          </a:p>
        </p:txBody>
      </p:sp>
      <p:pic>
        <p:nvPicPr>
          <p:cNvPr id="5" name="Image 4">
            <a:extLst>
              <a:ext uri="{FF2B5EF4-FFF2-40B4-BE49-F238E27FC236}">
                <a16:creationId xmlns:a16="http://schemas.microsoft.com/office/drawing/2014/main" id="{9DBA8EB1-AD49-B3C4-1891-841A6AF2F2CD}"/>
              </a:ext>
            </a:extLst>
          </p:cNvPr>
          <p:cNvPicPr>
            <a:picLocks noChangeAspect="1"/>
          </p:cNvPicPr>
          <p:nvPr/>
        </p:nvPicPr>
        <p:blipFill>
          <a:blip r:embed="rId3"/>
          <a:stretch>
            <a:fillRect/>
          </a:stretch>
        </p:blipFill>
        <p:spPr>
          <a:xfrm>
            <a:off x="795032" y="5361426"/>
            <a:ext cx="3286029" cy="1079086"/>
          </a:xfrm>
          <a:prstGeom prst="rect">
            <a:avLst/>
          </a:prstGeom>
        </p:spPr>
      </p:pic>
      <p:pic>
        <p:nvPicPr>
          <p:cNvPr id="6" name="Image 5">
            <a:extLst>
              <a:ext uri="{FF2B5EF4-FFF2-40B4-BE49-F238E27FC236}">
                <a16:creationId xmlns:a16="http://schemas.microsoft.com/office/drawing/2014/main" id="{946873D6-4ECD-6D42-4FAD-2513AF2B7466}"/>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8623F708-2902-DF14-6704-20224B81E1D3}"/>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Une photo portrait d'un homme blanc à un bureau</a:t>
            </a:r>
          </a:p>
        </p:txBody>
      </p:sp>
      <p:sp>
        <p:nvSpPr>
          <p:cNvPr id="12" name="Google Shape;315;p13">
            <a:extLst>
              <a:ext uri="{FF2B5EF4-FFF2-40B4-BE49-F238E27FC236}">
                <a16:creationId xmlns:a16="http://schemas.microsoft.com/office/drawing/2014/main" id="{DF5B3B2E-67E9-A669-607C-E4201A3DD381}"/>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 Une photo portrait </a:t>
            </a:r>
            <a:r>
              <a:rPr lang="en-US" dirty="0" err="1"/>
              <a:t>d'une</a:t>
            </a:r>
            <a:r>
              <a:rPr lang="en-US" dirty="0"/>
              <a:t> </a:t>
            </a:r>
            <a:r>
              <a:rPr lang="en-US" dirty="0" err="1"/>
              <a:t>personne</a:t>
            </a:r>
            <a:r>
              <a:rPr lang="en-US" dirty="0"/>
              <a:t> productive</a:t>
            </a:r>
          </a:p>
        </p:txBody>
      </p:sp>
      <p:pic>
        <p:nvPicPr>
          <p:cNvPr id="20" name="Image 19" descr="Une image contenant homme, habits, personne, intérieur&#10;&#10;Description générée automatiquement">
            <a:extLst>
              <a:ext uri="{FF2B5EF4-FFF2-40B4-BE49-F238E27FC236}">
                <a16:creationId xmlns:a16="http://schemas.microsoft.com/office/drawing/2014/main" id="{B956EA76-4363-D5CA-5EBD-B23906D22C1F}"/>
              </a:ext>
            </a:extLst>
          </p:cNvPr>
          <p:cNvPicPr>
            <a:picLocks noChangeAspect="1"/>
          </p:cNvPicPr>
          <p:nvPr/>
        </p:nvPicPr>
        <p:blipFill>
          <a:blip r:embed="rId4"/>
          <a:stretch>
            <a:fillRect/>
          </a:stretch>
        </p:blipFill>
        <p:spPr>
          <a:xfrm>
            <a:off x="4860757" y="360943"/>
            <a:ext cx="6240379" cy="6216003"/>
          </a:xfrm>
          <a:prstGeom prst="rect">
            <a:avLst/>
          </a:prstGeom>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265D977D-416F-3A01-B25F-41DD0660C1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2832EB-CA7E-988D-F61F-FA29ACB9E7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4EC140E-F478-DBC3-CD9A-4D6B643255C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1CC17B55-20BE-B8B7-9C06-13F866B2FF9E}"/>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Une photo portrait d'un mannequin</a:t>
            </a:r>
          </a:p>
        </p:txBody>
      </p:sp>
      <p:sp>
        <p:nvSpPr>
          <p:cNvPr id="316" name="Google Shape;316;p13">
            <a:extLst>
              <a:ext uri="{FF2B5EF4-FFF2-40B4-BE49-F238E27FC236}">
                <a16:creationId xmlns:a16="http://schemas.microsoft.com/office/drawing/2014/main" id="{225954D2-8FEE-187F-6C3B-390355DBBC2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Image 2</a:t>
            </a:r>
            <a:endParaRPr dirty="0"/>
          </a:p>
        </p:txBody>
      </p:sp>
      <p:sp>
        <p:nvSpPr>
          <p:cNvPr id="3" name="Google Shape;315;p13">
            <a:extLst>
              <a:ext uri="{FF2B5EF4-FFF2-40B4-BE49-F238E27FC236}">
                <a16:creationId xmlns:a16="http://schemas.microsoft.com/office/drawing/2014/main" id="{27A12DFF-E65F-71A6-D176-5E63798EF312}"/>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Une photo portrait d'une personne séduisante</a:t>
            </a:r>
          </a:p>
        </p:txBody>
      </p:sp>
      <p:pic>
        <p:nvPicPr>
          <p:cNvPr id="5" name="Image 4">
            <a:extLst>
              <a:ext uri="{FF2B5EF4-FFF2-40B4-BE49-F238E27FC236}">
                <a16:creationId xmlns:a16="http://schemas.microsoft.com/office/drawing/2014/main" id="{95FCAAA8-EACC-D236-FDB6-2CE835445CED}"/>
              </a:ext>
            </a:extLst>
          </p:cNvPr>
          <p:cNvPicPr>
            <a:picLocks noChangeAspect="1"/>
          </p:cNvPicPr>
          <p:nvPr/>
        </p:nvPicPr>
        <p:blipFill>
          <a:blip r:embed="rId3"/>
          <a:stretch>
            <a:fillRect/>
          </a:stretch>
        </p:blipFill>
        <p:spPr>
          <a:xfrm>
            <a:off x="795032" y="5372632"/>
            <a:ext cx="3286029" cy="1079086"/>
          </a:xfrm>
          <a:prstGeom prst="rect">
            <a:avLst/>
          </a:prstGeom>
        </p:spPr>
      </p:pic>
      <p:pic>
        <p:nvPicPr>
          <p:cNvPr id="6" name="Image 5">
            <a:extLst>
              <a:ext uri="{FF2B5EF4-FFF2-40B4-BE49-F238E27FC236}">
                <a16:creationId xmlns:a16="http://schemas.microsoft.com/office/drawing/2014/main" id="{B4458509-3A35-86A2-7957-D9CC8AC72505}"/>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6D80A339-0329-6A20-47E3-30B4FC2B674B}"/>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Une photo portrait d'une jeune personne blanche </a:t>
            </a:r>
          </a:p>
        </p:txBody>
      </p:sp>
      <p:sp>
        <p:nvSpPr>
          <p:cNvPr id="12" name="Google Shape;315;p13">
            <a:extLst>
              <a:ext uri="{FF2B5EF4-FFF2-40B4-BE49-F238E27FC236}">
                <a16:creationId xmlns:a16="http://schemas.microsoft.com/office/drawing/2014/main" id="{8D083DE5-A9D4-90B8-8CCE-6949A2AE18F6}"/>
              </a:ext>
            </a:extLst>
          </p:cNvPr>
          <p:cNvSpPr txBox="1">
            <a:spLocks/>
          </p:cNvSpPr>
          <p:nvPr/>
        </p:nvSpPr>
        <p:spPr>
          <a:xfrm>
            <a:off x="817442" y="537401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Une photo portrait d'une personne blanche séduisante </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84E8C494-8457-A244-EFE8-E7799F657411}"/>
              </a:ext>
            </a:extLst>
          </p:cNvPr>
          <p:cNvPicPr>
            <a:picLocks noChangeAspect="1"/>
          </p:cNvPicPr>
          <p:nvPr/>
        </p:nvPicPr>
        <p:blipFill>
          <a:blip r:embed="rId4"/>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86028856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5EDA38D6-80DD-4F7B-DA62-3F9E645DB2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07287F-0C7D-53EE-060C-A201C0E77514}"/>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47D63B-B483-52C5-018F-D1A723DCC32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53EF73D8-B3A7-BD7E-6EEC-17AC11CAFE7F}"/>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Portrait </a:t>
            </a:r>
            <a:r>
              <a:rPr lang="en-US" dirty="0" err="1"/>
              <a:t>d'une</a:t>
            </a:r>
            <a:r>
              <a:rPr lang="en-US" dirty="0"/>
              <a:t> femme de ménage</a:t>
            </a:r>
          </a:p>
        </p:txBody>
      </p:sp>
      <p:sp>
        <p:nvSpPr>
          <p:cNvPr id="316" name="Google Shape;316;p13">
            <a:extLst>
              <a:ext uri="{FF2B5EF4-FFF2-40B4-BE49-F238E27FC236}">
                <a16:creationId xmlns:a16="http://schemas.microsoft.com/office/drawing/2014/main" id="{00B5E7A9-A92D-244E-40F7-1F138B907B7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Image 3</a:t>
            </a:r>
            <a:endParaRPr dirty="0"/>
          </a:p>
        </p:txBody>
      </p:sp>
      <p:sp>
        <p:nvSpPr>
          <p:cNvPr id="3" name="Google Shape;315;p13">
            <a:extLst>
              <a:ext uri="{FF2B5EF4-FFF2-40B4-BE49-F238E27FC236}">
                <a16:creationId xmlns:a16="http://schemas.microsoft.com/office/drawing/2014/main" id="{065767EC-9FCC-524D-E704-A7FAE7D62A65}"/>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sz="2300" dirty="0"/>
              <a:t>Une photo portrait </a:t>
            </a:r>
            <a:r>
              <a:rPr lang="en-US" sz="2300" dirty="0" err="1"/>
              <a:t>d'une</a:t>
            </a:r>
            <a:r>
              <a:rPr lang="en-US" sz="2300" dirty="0"/>
              <a:t> femme </a:t>
            </a:r>
            <a:r>
              <a:rPr lang="en-US" sz="2300" dirty="0" err="1"/>
              <a:t>souriante</a:t>
            </a:r>
            <a:r>
              <a:rPr lang="en-US" sz="2300" dirty="0"/>
              <a:t> </a:t>
            </a:r>
            <a:r>
              <a:rPr lang="en-US" sz="2300" dirty="0" err="1"/>
              <a:t>en</a:t>
            </a:r>
            <a:r>
              <a:rPr lang="en-US" sz="2300" dirty="0"/>
              <a:t> train de faire le ménage</a:t>
            </a:r>
          </a:p>
        </p:txBody>
      </p:sp>
      <p:pic>
        <p:nvPicPr>
          <p:cNvPr id="5" name="Image 4">
            <a:extLst>
              <a:ext uri="{FF2B5EF4-FFF2-40B4-BE49-F238E27FC236}">
                <a16:creationId xmlns:a16="http://schemas.microsoft.com/office/drawing/2014/main" id="{AE529CBB-BC52-3CFB-4F50-6A3FA19B08AA}"/>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C6256214-07C3-7319-055F-E374DAEF9C73}"/>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318D880C-A47A-5526-11C0-DB2A48B72DC5}"/>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sz="2300" dirty="0"/>
              <a:t>Une photo portrait </a:t>
            </a:r>
            <a:r>
              <a:rPr lang="en-US" sz="2300" dirty="0" err="1"/>
              <a:t>d'une</a:t>
            </a:r>
            <a:r>
              <a:rPr lang="en-US" sz="2300" dirty="0"/>
              <a:t> </a:t>
            </a:r>
            <a:r>
              <a:rPr lang="en-US" sz="2300" dirty="0" err="1"/>
              <a:t>personne</a:t>
            </a:r>
            <a:r>
              <a:rPr lang="en-US" sz="2300" dirty="0"/>
              <a:t> </a:t>
            </a:r>
            <a:r>
              <a:rPr lang="en-US" sz="2300" dirty="0" err="1"/>
              <a:t>en</a:t>
            </a:r>
            <a:r>
              <a:rPr lang="en-US" sz="2300" dirty="0"/>
              <a:t> train de faire le ménage</a:t>
            </a:r>
          </a:p>
        </p:txBody>
      </p:sp>
      <p:sp>
        <p:nvSpPr>
          <p:cNvPr id="12" name="Google Shape;315;p13">
            <a:extLst>
              <a:ext uri="{FF2B5EF4-FFF2-40B4-BE49-F238E27FC236}">
                <a16:creationId xmlns:a16="http://schemas.microsoft.com/office/drawing/2014/main" id="{4FB1F63F-2B79-CD1E-1094-C886525F2C0B}"/>
              </a:ext>
            </a:extLst>
          </p:cNvPr>
          <p:cNvSpPr txBox="1">
            <a:spLocks/>
          </p:cNvSpPr>
          <p:nvPr/>
        </p:nvSpPr>
        <p:spPr>
          <a:xfrm>
            <a:off x="476816" y="5412405"/>
            <a:ext cx="3607589"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sz="2200" dirty="0"/>
              <a:t>Une photo portrait </a:t>
            </a:r>
            <a:r>
              <a:rPr lang="en-US" sz="2200" dirty="0" err="1"/>
              <a:t>d'une</a:t>
            </a:r>
            <a:r>
              <a:rPr lang="en-US" sz="2200" dirty="0"/>
              <a:t> jeune </a:t>
            </a:r>
            <a:r>
              <a:rPr lang="en-US" sz="2200" dirty="0" err="1"/>
              <a:t>personne</a:t>
            </a:r>
            <a:r>
              <a:rPr lang="en-US" sz="2200" dirty="0"/>
              <a:t> </a:t>
            </a:r>
            <a:r>
              <a:rPr lang="en-US" sz="2200" dirty="0" err="1"/>
              <a:t>séduisante</a:t>
            </a:r>
            <a:r>
              <a:rPr lang="en-US" sz="2200" dirty="0"/>
              <a:t> </a:t>
            </a:r>
            <a:r>
              <a:rPr lang="en-US" sz="2200" dirty="0" err="1"/>
              <a:t>en</a:t>
            </a:r>
            <a:r>
              <a:rPr lang="en-US" sz="2200" dirty="0"/>
              <a:t> train de faire le ménage </a:t>
            </a:r>
          </a:p>
        </p:txBody>
      </p:sp>
      <p:pic>
        <p:nvPicPr>
          <p:cNvPr id="9" name="Image 8" descr="Une image contenant habits, personne, collage, fille&#10;&#10;Description générée automatiquement">
            <a:extLst>
              <a:ext uri="{FF2B5EF4-FFF2-40B4-BE49-F238E27FC236}">
                <a16:creationId xmlns:a16="http://schemas.microsoft.com/office/drawing/2014/main" id="{85776B30-622E-9CB4-7C53-5904D7FA9126}"/>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71666550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CA9CAAC-D348-6AF8-FC19-F6C4017247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2164CD-49BB-32FD-28AE-175401A15F1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6B5034C-249C-F044-0DAD-339BA14D76FE}"/>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CAB373-BE5A-4665-E334-6F02BA5BA2EE}"/>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Des </a:t>
            </a:r>
            <a:r>
              <a:rPr lang="en-US" dirty="0" err="1"/>
              <a:t>médecins</a:t>
            </a:r>
            <a:r>
              <a:rPr lang="en-US" dirty="0"/>
              <a:t> </a:t>
            </a:r>
            <a:r>
              <a:rPr lang="en-US" dirty="0" err="1"/>
              <a:t>africains</a:t>
            </a:r>
            <a:r>
              <a:rPr lang="en-US" dirty="0"/>
              <a:t> </a:t>
            </a:r>
            <a:r>
              <a:rPr lang="en-US" dirty="0" err="1"/>
              <a:t>administrent</a:t>
            </a:r>
            <a:r>
              <a:rPr lang="en-US" dirty="0"/>
              <a:t> des </a:t>
            </a:r>
            <a:r>
              <a:rPr lang="en-US" dirty="0" err="1"/>
              <a:t>vaccins</a:t>
            </a:r>
            <a:r>
              <a:rPr lang="en-US" dirty="0"/>
              <a:t> à des enfants </a:t>
            </a:r>
            <a:r>
              <a:rPr lang="en-US" dirty="0" err="1"/>
              <a:t>africains</a:t>
            </a:r>
            <a:r>
              <a:rPr lang="en-US" dirty="0"/>
              <a:t> pauvres dans le style du </a:t>
            </a:r>
            <a:r>
              <a:rPr lang="en-US" dirty="0" err="1"/>
              <a:t>photojournalisme</a:t>
            </a:r>
            <a:r>
              <a:rPr lang="en-US" dirty="0"/>
              <a:t>. </a:t>
            </a:r>
          </a:p>
        </p:txBody>
      </p:sp>
      <p:sp>
        <p:nvSpPr>
          <p:cNvPr id="316" name="Google Shape;316;p13">
            <a:extLst>
              <a:ext uri="{FF2B5EF4-FFF2-40B4-BE49-F238E27FC236}">
                <a16:creationId xmlns:a16="http://schemas.microsoft.com/office/drawing/2014/main" id="{648D8B80-BF39-B377-F12B-5E325261B7A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Image 4</a:t>
            </a:r>
          </a:p>
        </p:txBody>
      </p:sp>
      <p:sp>
        <p:nvSpPr>
          <p:cNvPr id="3" name="Google Shape;315;p13">
            <a:extLst>
              <a:ext uri="{FF2B5EF4-FFF2-40B4-BE49-F238E27FC236}">
                <a16:creationId xmlns:a16="http://schemas.microsoft.com/office/drawing/2014/main" id="{C85A6AD4-FC8B-1888-9B5C-8D21F35D9CAC}"/>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Des </a:t>
            </a:r>
            <a:r>
              <a:rPr lang="en-US" dirty="0" err="1"/>
              <a:t>médecins</a:t>
            </a:r>
            <a:r>
              <a:rPr lang="en-US" dirty="0"/>
              <a:t> </a:t>
            </a:r>
            <a:r>
              <a:rPr lang="en-US" dirty="0" err="1"/>
              <a:t>africains</a:t>
            </a:r>
            <a:r>
              <a:rPr lang="en-US" dirty="0"/>
              <a:t> </a:t>
            </a:r>
            <a:r>
              <a:rPr lang="en-US" dirty="0" err="1"/>
              <a:t>administrent</a:t>
            </a:r>
            <a:r>
              <a:rPr lang="en-US" dirty="0"/>
              <a:t> des </a:t>
            </a:r>
            <a:r>
              <a:rPr lang="en-US" dirty="0" err="1"/>
              <a:t>vaccins</a:t>
            </a:r>
            <a:r>
              <a:rPr lang="en-US" dirty="0"/>
              <a:t> à des enfants </a:t>
            </a:r>
            <a:r>
              <a:rPr lang="en-US" dirty="0" err="1"/>
              <a:t>blancs</a:t>
            </a:r>
            <a:r>
              <a:rPr lang="en-US" dirty="0"/>
              <a:t> pauvres dans le style du </a:t>
            </a:r>
            <a:r>
              <a:rPr lang="en-US" dirty="0" err="1"/>
              <a:t>photojournalisme</a:t>
            </a:r>
            <a:endParaRPr lang="en-US" dirty="0"/>
          </a:p>
        </p:txBody>
      </p:sp>
      <p:pic>
        <p:nvPicPr>
          <p:cNvPr id="5" name="Image 4">
            <a:extLst>
              <a:ext uri="{FF2B5EF4-FFF2-40B4-BE49-F238E27FC236}">
                <a16:creationId xmlns:a16="http://schemas.microsoft.com/office/drawing/2014/main" id="{73979337-E77E-C891-2D68-6078A6EF30E2}"/>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1D8D6226-E246-6137-1452-9C00FA5AD930}"/>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0316C5C7-C2FD-23D8-8344-0285F8788D2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Des médecins africains administrent des vaccins à des enfants dans le style du photojournalisme </a:t>
            </a:r>
          </a:p>
        </p:txBody>
      </p:sp>
      <p:sp>
        <p:nvSpPr>
          <p:cNvPr id="12" name="Google Shape;315;p13">
            <a:extLst>
              <a:ext uri="{FF2B5EF4-FFF2-40B4-BE49-F238E27FC236}">
                <a16:creationId xmlns:a16="http://schemas.microsoft.com/office/drawing/2014/main" id="{97BC3C32-DD3C-181D-0B59-877713E99B0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Des médecins administrent des vaccins à des enfants en Afrique dans le style du photojournalisme</a:t>
            </a:r>
          </a:p>
        </p:txBody>
      </p:sp>
      <p:pic>
        <p:nvPicPr>
          <p:cNvPr id="15" name="Image 14" descr="Une image contenant Visage humain, habits, personne, garçon&#10;&#10;Description générée automatiquement">
            <a:extLst>
              <a:ext uri="{FF2B5EF4-FFF2-40B4-BE49-F238E27FC236}">
                <a16:creationId xmlns:a16="http://schemas.microsoft.com/office/drawing/2014/main" id="{65B26FD6-7B36-13F5-484F-0E661581503C}"/>
              </a:ext>
            </a:extLst>
          </p:cNvPr>
          <p:cNvPicPr>
            <a:picLocks noChangeAspect="1"/>
          </p:cNvPicPr>
          <p:nvPr/>
        </p:nvPicPr>
        <p:blipFill>
          <a:blip r:embed="rId4"/>
          <a:stretch>
            <a:fillRect/>
          </a:stretch>
        </p:blipFill>
        <p:spPr>
          <a:xfrm>
            <a:off x="6277379" y="971734"/>
            <a:ext cx="5497528" cy="5443841"/>
          </a:xfrm>
          <a:prstGeom prst="rect">
            <a:avLst/>
          </a:prstGeom>
        </p:spPr>
      </p:pic>
    </p:spTree>
    <p:extLst>
      <p:ext uri="{BB962C8B-B14F-4D97-AF65-F5344CB8AC3E}">
        <p14:creationId xmlns:p14="http://schemas.microsoft.com/office/powerpoint/2010/main" val="289747773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E4DE0C0-06A1-99CA-0D4C-84E1E68FC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B3BBFD-50B0-9B86-38A5-CE03DF92A39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1849326-A9D8-1A0C-86ED-F73D48E89007}"/>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221883-FBA0-52E2-D74F-21BA33C1EC05}"/>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Des </a:t>
            </a:r>
            <a:r>
              <a:rPr lang="en-US" dirty="0" err="1"/>
              <a:t>médecins</a:t>
            </a:r>
            <a:r>
              <a:rPr lang="en-US" dirty="0"/>
              <a:t> </a:t>
            </a:r>
            <a:r>
              <a:rPr lang="en-US" dirty="0" err="1"/>
              <a:t>africains</a:t>
            </a:r>
            <a:r>
              <a:rPr lang="en-US" dirty="0"/>
              <a:t> </a:t>
            </a:r>
            <a:r>
              <a:rPr lang="en-US" dirty="0" err="1"/>
              <a:t>administrent</a:t>
            </a:r>
            <a:r>
              <a:rPr lang="en-US" dirty="0"/>
              <a:t> des </a:t>
            </a:r>
            <a:r>
              <a:rPr lang="en-US" dirty="0" err="1"/>
              <a:t>vaccins</a:t>
            </a:r>
            <a:r>
              <a:rPr lang="en-US" dirty="0"/>
              <a:t> à des enfants </a:t>
            </a:r>
            <a:r>
              <a:rPr lang="en-US" dirty="0" err="1"/>
              <a:t>africains</a:t>
            </a:r>
            <a:r>
              <a:rPr lang="en-US" dirty="0"/>
              <a:t> pauvres dans le style du </a:t>
            </a:r>
            <a:r>
              <a:rPr lang="en-US" dirty="0" err="1"/>
              <a:t>photojournalisme</a:t>
            </a:r>
            <a:r>
              <a:rPr lang="en-US" dirty="0"/>
              <a:t>. </a:t>
            </a:r>
          </a:p>
        </p:txBody>
      </p:sp>
      <p:sp>
        <p:nvSpPr>
          <p:cNvPr id="316" name="Google Shape;316;p13">
            <a:extLst>
              <a:ext uri="{FF2B5EF4-FFF2-40B4-BE49-F238E27FC236}">
                <a16:creationId xmlns:a16="http://schemas.microsoft.com/office/drawing/2014/main" id="{880D994B-21CC-BC16-A0F8-C885CB058FCD}"/>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Image 5</a:t>
            </a:r>
          </a:p>
        </p:txBody>
      </p:sp>
      <p:sp>
        <p:nvSpPr>
          <p:cNvPr id="3" name="Google Shape;315;p13">
            <a:extLst>
              <a:ext uri="{FF2B5EF4-FFF2-40B4-BE49-F238E27FC236}">
                <a16:creationId xmlns:a16="http://schemas.microsoft.com/office/drawing/2014/main" id="{753E4972-65B8-4B89-AAA9-ED78ACBC3236}"/>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Des médecins africains administrent des vaccins à des enfants blancs pauvres dans le style du photojournalisme</a:t>
            </a:r>
          </a:p>
        </p:txBody>
      </p:sp>
      <p:pic>
        <p:nvPicPr>
          <p:cNvPr id="5" name="Image 4">
            <a:extLst>
              <a:ext uri="{FF2B5EF4-FFF2-40B4-BE49-F238E27FC236}">
                <a16:creationId xmlns:a16="http://schemas.microsoft.com/office/drawing/2014/main" id="{53BA1B21-A5AF-39E7-AB50-05030C0EE619}"/>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3DDE0585-379A-49F9-E43D-7F72171002FA}"/>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2BB49666-5819-B8AE-14AE-34981D0AEEE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Des médecins africains administrent des vaccins à des enfants dans le style du photojournalisme </a:t>
            </a:r>
          </a:p>
        </p:txBody>
      </p:sp>
      <p:sp>
        <p:nvSpPr>
          <p:cNvPr id="12" name="Google Shape;315;p13">
            <a:extLst>
              <a:ext uri="{FF2B5EF4-FFF2-40B4-BE49-F238E27FC236}">
                <a16:creationId xmlns:a16="http://schemas.microsoft.com/office/drawing/2014/main" id="{A916DC9C-6391-820A-5D11-611058B18B2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Des médecins administrent des vaccins à des enfants en Afrique dans le style du photojournalisme</a:t>
            </a:r>
          </a:p>
        </p:txBody>
      </p:sp>
      <p:pic>
        <p:nvPicPr>
          <p:cNvPr id="10" name="Image 9" descr="Une image contenant habits, personne, Visage humain, homme&#10;&#10;Description générée automatiquement">
            <a:extLst>
              <a:ext uri="{FF2B5EF4-FFF2-40B4-BE49-F238E27FC236}">
                <a16:creationId xmlns:a16="http://schemas.microsoft.com/office/drawing/2014/main" id="{B152FE31-2E2E-7F3C-330E-3BE8CE59849C}"/>
              </a:ext>
            </a:extLst>
          </p:cNvPr>
          <p:cNvPicPr>
            <a:picLocks noChangeAspect="1"/>
          </p:cNvPicPr>
          <p:nvPr/>
        </p:nvPicPr>
        <p:blipFill>
          <a:blip r:embed="rId4"/>
          <a:stretch>
            <a:fillRect/>
          </a:stretch>
        </p:blipFill>
        <p:spPr>
          <a:xfrm>
            <a:off x="6293575" y="1129780"/>
            <a:ext cx="5417162" cy="5321938"/>
          </a:xfrm>
          <a:prstGeom prst="rect">
            <a:avLst/>
          </a:prstGeom>
        </p:spPr>
      </p:pic>
    </p:spTree>
    <p:extLst>
      <p:ext uri="{BB962C8B-B14F-4D97-AF65-F5344CB8AC3E}">
        <p14:creationId xmlns:p14="http://schemas.microsoft.com/office/powerpoint/2010/main" val="29718840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314267" y="1885402"/>
            <a:ext cx="3359662" cy="1049221"/>
          </a:xfrm>
        </p:spPr>
        <p:txBody>
          <a:bodyPr/>
          <a:lstStyle/>
          <a:p>
            <a:pPr marL="228600" indent="0"/>
            <a:r>
              <a:rPr lang="en-GB" sz="3600" b="1" dirty="0"/>
              <a:t>Objectifs pédagogiques du module 2</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22709" y="984898"/>
            <a:ext cx="6961476" cy="6220047"/>
          </a:xfrm>
        </p:spPr>
        <p:txBody>
          <a:bodyPr/>
          <a:lstStyle/>
          <a:p>
            <a:r>
              <a:rPr lang="en-GB" b="1" i="1" dirty="0"/>
              <a:t>À la fin de ce module, les participants seront capables de :</a:t>
            </a:r>
          </a:p>
          <a:p>
            <a:pPr marL="571500" indent="-342900">
              <a:buFont typeface="Arial" panose="020B0604020202020204" pitchFamily="34" charset="0"/>
              <a:buChar char="•"/>
            </a:pPr>
            <a:r>
              <a:rPr lang="en-GB" dirty="0"/>
              <a:t>Définir l'éthique et expliquer sa pertinence dans les décisions quotidiennes</a:t>
            </a:r>
          </a:p>
          <a:p>
            <a:pPr marL="571500" indent="-342900">
              <a:buFont typeface="Arial" panose="020B0604020202020204" pitchFamily="34" charset="0"/>
              <a:buChar char="•"/>
            </a:pPr>
            <a:r>
              <a:rPr lang="en-GB" dirty="0"/>
              <a:t>Comprendre l'importance de l'éthique dans le développement de l'IA</a:t>
            </a:r>
          </a:p>
          <a:p>
            <a:pPr marL="571500" indent="-342900">
              <a:buFont typeface="Arial" panose="020B0604020202020204" pitchFamily="34" charset="0"/>
              <a:buChar char="•"/>
            </a:pPr>
            <a:r>
              <a:rPr lang="en-GB" dirty="0"/>
              <a:t>Identifier les risques éthiques liés à l'IA, tels que les biais et le manque de transparence</a:t>
            </a:r>
          </a:p>
          <a:p>
            <a:pPr marL="571500" indent="-342900">
              <a:buFont typeface="Arial" panose="020B0604020202020204" pitchFamily="34" charset="0"/>
              <a:buChar char="•"/>
            </a:pPr>
            <a:r>
              <a:rPr lang="en-GB" dirty="0"/>
              <a:t>Reconnaître comment le contenu généré par l'IA peut renforcer les stéréotypes</a:t>
            </a:r>
          </a:p>
          <a:p>
            <a:pPr marL="571500" indent="-342900">
              <a:buFont typeface="Arial" panose="020B0604020202020204" pitchFamily="34" charset="0"/>
              <a:buChar char="•"/>
            </a:pPr>
            <a:r>
              <a:rPr lang="en-GB" dirty="0"/>
              <a:t>Explorer comment détecter et réduire les biais dans les outils de génération d'images par l'IA</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3C8892E-59FB-B118-51B0-32C95C896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51525-1E75-3B24-A3C3-51E70469253A}"/>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21D358D-A18D-50F6-2F60-7EB16C312F21}"/>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476E3EF-A8E3-BA0A-2CD8-0B6AAE2834A7}"/>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Homme indien avec un turban </a:t>
            </a:r>
          </a:p>
        </p:txBody>
      </p:sp>
      <p:sp>
        <p:nvSpPr>
          <p:cNvPr id="316" name="Google Shape;316;p13">
            <a:extLst>
              <a:ext uri="{FF2B5EF4-FFF2-40B4-BE49-F238E27FC236}">
                <a16:creationId xmlns:a16="http://schemas.microsoft.com/office/drawing/2014/main" id="{D825C650-45CB-1E38-2AEB-2A058E78FA5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Image 6</a:t>
            </a:r>
            <a:endParaRPr dirty="0"/>
          </a:p>
        </p:txBody>
      </p:sp>
      <p:sp>
        <p:nvSpPr>
          <p:cNvPr id="3" name="Google Shape;315;p13">
            <a:extLst>
              <a:ext uri="{FF2B5EF4-FFF2-40B4-BE49-F238E27FC236}">
                <a16:creationId xmlns:a16="http://schemas.microsoft.com/office/drawing/2014/main" id="{CD56F208-8056-C7E4-17AA-81E2BD9673BC}"/>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Homme avec un turban</a:t>
            </a:r>
          </a:p>
        </p:txBody>
      </p:sp>
      <p:pic>
        <p:nvPicPr>
          <p:cNvPr id="5" name="Image 4">
            <a:extLst>
              <a:ext uri="{FF2B5EF4-FFF2-40B4-BE49-F238E27FC236}">
                <a16:creationId xmlns:a16="http://schemas.microsoft.com/office/drawing/2014/main" id="{79971DC7-E011-EEEA-2DB3-E454827665BE}"/>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2211D4AE-5FCA-4DE7-03FE-D2E51FA0FB5F}"/>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94375185-8268-5AB3-A414-4F134B25DD5E}"/>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Indien avec un turban</a:t>
            </a:r>
          </a:p>
        </p:txBody>
      </p:sp>
      <p:sp>
        <p:nvSpPr>
          <p:cNvPr id="12" name="Google Shape;315;p13">
            <a:extLst>
              <a:ext uri="{FF2B5EF4-FFF2-40B4-BE49-F238E27FC236}">
                <a16:creationId xmlns:a16="http://schemas.microsoft.com/office/drawing/2014/main" id="{2E62D0E0-D987-4C68-36ED-D0D04FB802E2}"/>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Personne indienne</a:t>
            </a:r>
          </a:p>
        </p:txBody>
      </p:sp>
      <p:pic>
        <p:nvPicPr>
          <p:cNvPr id="9" name="Image 8">
            <a:extLst>
              <a:ext uri="{FF2B5EF4-FFF2-40B4-BE49-F238E27FC236}">
                <a16:creationId xmlns:a16="http://schemas.microsoft.com/office/drawing/2014/main" id="{1F432B84-4CAD-112C-0352-8B6D8509FC17}"/>
              </a:ext>
            </a:extLst>
          </p:cNvPr>
          <p:cNvPicPr>
            <a:picLocks noChangeAspect="1"/>
          </p:cNvPicPr>
          <p:nvPr/>
        </p:nvPicPr>
        <p:blipFill>
          <a:blip r:embed="rId4"/>
          <a:stretch>
            <a:fillRect/>
          </a:stretch>
        </p:blipFill>
        <p:spPr>
          <a:xfrm>
            <a:off x="4464943" y="2155436"/>
            <a:ext cx="7388332" cy="3650875"/>
          </a:xfrm>
          <a:prstGeom prst="rect">
            <a:avLst/>
          </a:prstGeom>
        </p:spPr>
      </p:pic>
    </p:spTree>
    <p:extLst>
      <p:ext uri="{BB962C8B-B14F-4D97-AF65-F5344CB8AC3E}">
        <p14:creationId xmlns:p14="http://schemas.microsoft.com/office/powerpoint/2010/main" val="153068263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EB320077-362E-13A0-8C96-2867C33BA7B4}"/>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0A5CD75B-D6BA-7710-A5CE-1A0E141EE52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Réponse 1</a:t>
            </a:r>
            <a:endParaRPr/>
          </a:p>
        </p:txBody>
      </p:sp>
      <p:pic>
        <p:nvPicPr>
          <p:cNvPr id="5" name="Image 4">
            <a:extLst>
              <a:ext uri="{FF2B5EF4-FFF2-40B4-BE49-F238E27FC236}">
                <a16:creationId xmlns:a16="http://schemas.microsoft.com/office/drawing/2014/main" id="{9FD57E9B-FA5E-308E-D3E9-C7DC8B8E6B5A}"/>
              </a:ext>
            </a:extLst>
          </p:cNvPr>
          <p:cNvPicPr>
            <a:picLocks noChangeAspect="1"/>
          </p:cNvPicPr>
          <p:nvPr/>
        </p:nvPicPr>
        <p:blipFill>
          <a:blip r:embed="rId3"/>
          <a:stretch>
            <a:fillRect/>
          </a:stretch>
        </p:blipFill>
        <p:spPr>
          <a:xfrm>
            <a:off x="795032" y="2907338"/>
            <a:ext cx="3286029" cy="1079086"/>
          </a:xfrm>
          <a:prstGeom prst="rect">
            <a:avLst/>
          </a:prstGeom>
        </p:spPr>
      </p:pic>
      <p:sp>
        <p:nvSpPr>
          <p:cNvPr id="12" name="Google Shape;315;p13">
            <a:extLst>
              <a:ext uri="{FF2B5EF4-FFF2-40B4-BE49-F238E27FC236}">
                <a16:creationId xmlns:a16="http://schemas.microsoft.com/office/drawing/2014/main" id="{AE65F95B-CF00-38B2-FD9E-12CCF0E233DC}"/>
              </a:ext>
            </a:extLst>
          </p:cNvPr>
          <p:cNvSpPr txBox="1">
            <a:spLocks/>
          </p:cNvSpPr>
          <p:nvPr/>
        </p:nvSpPr>
        <p:spPr>
          <a:xfrm>
            <a:off x="772618" y="2908717"/>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 Une photo portrait </a:t>
            </a:r>
            <a:r>
              <a:rPr lang="en-US" dirty="0" err="1"/>
              <a:t>d'une</a:t>
            </a:r>
            <a:r>
              <a:rPr lang="en-US" dirty="0"/>
              <a:t> </a:t>
            </a:r>
            <a:r>
              <a:rPr lang="en-US" dirty="0" err="1"/>
              <a:t>personne</a:t>
            </a:r>
            <a:r>
              <a:rPr lang="en-US" dirty="0"/>
              <a:t> productive.</a:t>
            </a:r>
          </a:p>
        </p:txBody>
      </p:sp>
      <p:pic>
        <p:nvPicPr>
          <p:cNvPr id="8" name="Image 7" descr="Une image contenant homme, habits, personne, intérieur&#10;&#10;Description générée automatiquement">
            <a:extLst>
              <a:ext uri="{FF2B5EF4-FFF2-40B4-BE49-F238E27FC236}">
                <a16:creationId xmlns:a16="http://schemas.microsoft.com/office/drawing/2014/main" id="{E7BC476C-37A5-5828-8DC8-8F9684AD6572}"/>
              </a:ext>
            </a:extLst>
          </p:cNvPr>
          <p:cNvPicPr>
            <a:picLocks noChangeAspect="1"/>
          </p:cNvPicPr>
          <p:nvPr/>
        </p:nvPicPr>
        <p:blipFill>
          <a:blip r:embed="rId4"/>
          <a:stretch>
            <a:fillRect/>
          </a:stretch>
        </p:blipFill>
        <p:spPr>
          <a:xfrm>
            <a:off x="5041686" y="375072"/>
            <a:ext cx="6131808" cy="6107856"/>
          </a:xfrm>
          <a:prstGeom prst="rect">
            <a:avLst/>
          </a:prstGeom>
        </p:spPr>
      </p:pic>
    </p:spTree>
    <p:extLst>
      <p:ext uri="{BB962C8B-B14F-4D97-AF65-F5344CB8AC3E}">
        <p14:creationId xmlns:p14="http://schemas.microsoft.com/office/powerpoint/2010/main" val="393985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E5F6959-4291-91A7-AD4F-49E4EF72F3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2BEAA-9310-CDE6-3DC5-BD01254325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E91CB10D-60BB-A952-5CE6-5029B7BF44D8}"/>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Réponse 2</a:t>
            </a:r>
            <a:endParaRPr/>
          </a:p>
        </p:txBody>
      </p:sp>
      <p:sp>
        <p:nvSpPr>
          <p:cNvPr id="3" name="Google Shape;315;p13">
            <a:extLst>
              <a:ext uri="{FF2B5EF4-FFF2-40B4-BE49-F238E27FC236}">
                <a16:creationId xmlns:a16="http://schemas.microsoft.com/office/drawing/2014/main" id="{3524A5A4-07E2-CB74-00F3-3B8726D67C9F}"/>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Une photo portrait d'une personne séduisante.</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DA4FEFC3-B94E-9446-5791-DF981689F25B}"/>
              </a:ext>
            </a:extLst>
          </p:cNvPr>
          <p:cNvPicPr>
            <a:picLocks noChangeAspect="1"/>
          </p:cNvPicPr>
          <p:nvPr/>
        </p:nvPicPr>
        <p:blipFill>
          <a:blip r:embed="rId3"/>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02182844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65379796-9911-066E-AF9D-7F744EAC14B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1005FFE5-B579-FC37-AD75-6551FDF33619}"/>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Réponse 3</a:t>
            </a:r>
            <a:endParaRPr/>
          </a:p>
        </p:txBody>
      </p:sp>
      <p:pic>
        <p:nvPicPr>
          <p:cNvPr id="6" name="Image 5">
            <a:extLst>
              <a:ext uri="{FF2B5EF4-FFF2-40B4-BE49-F238E27FC236}">
                <a16:creationId xmlns:a16="http://schemas.microsoft.com/office/drawing/2014/main" id="{798B588D-3C23-B214-AB1B-B57E231EAEC9}"/>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A894BA06-0C77-38BA-94DD-DF0AB7BDEBB2}"/>
              </a:ext>
            </a:extLst>
          </p:cNvPr>
          <p:cNvSpPr txBox="1">
            <a:spLocks/>
          </p:cNvSpPr>
          <p:nvPr/>
        </p:nvSpPr>
        <p:spPr>
          <a:xfrm>
            <a:off x="723470" y="4137210"/>
            <a:ext cx="3435840"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Une photo portrait </a:t>
            </a:r>
            <a:r>
              <a:rPr lang="en-US" dirty="0" err="1"/>
              <a:t>d'une</a:t>
            </a:r>
            <a:r>
              <a:rPr lang="en-US" dirty="0"/>
              <a:t> </a:t>
            </a:r>
            <a:r>
              <a:rPr lang="en-US" dirty="0" err="1"/>
              <a:t>personne</a:t>
            </a:r>
            <a:r>
              <a:rPr lang="en-US" dirty="0"/>
              <a:t> </a:t>
            </a:r>
            <a:r>
              <a:rPr lang="en-US" dirty="0" err="1"/>
              <a:t>en</a:t>
            </a:r>
            <a:r>
              <a:rPr lang="en-US" dirty="0"/>
              <a:t> train de faire le ménage</a:t>
            </a:r>
          </a:p>
        </p:txBody>
      </p:sp>
      <p:pic>
        <p:nvPicPr>
          <p:cNvPr id="9" name="Image 8" descr="Une image contenant habits, personne, collage, fille&#10;&#10;Description générée automatiquement">
            <a:extLst>
              <a:ext uri="{FF2B5EF4-FFF2-40B4-BE49-F238E27FC236}">
                <a16:creationId xmlns:a16="http://schemas.microsoft.com/office/drawing/2014/main" id="{6D8F2F54-42BF-0539-2D2E-E73FA571106B}"/>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98822880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D6971BA-7119-29F7-BDFA-AE5632AC9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4F04B-2A63-32AE-FC91-0BCF6BE1BE70}"/>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3C9FF37B-B57A-EB59-06CB-47FDD3231F0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Réponse 4</a:t>
            </a:r>
            <a:endParaRPr/>
          </a:p>
        </p:txBody>
      </p:sp>
      <p:sp>
        <p:nvSpPr>
          <p:cNvPr id="3" name="Google Shape;315;p13">
            <a:extLst>
              <a:ext uri="{FF2B5EF4-FFF2-40B4-BE49-F238E27FC236}">
                <a16:creationId xmlns:a16="http://schemas.microsoft.com/office/drawing/2014/main" id="{9B30435C-F05C-BE28-C616-18D52A808EC5}"/>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dirty="0"/>
              <a:t>Des </a:t>
            </a:r>
            <a:r>
              <a:rPr lang="en-US" dirty="0" err="1"/>
              <a:t>médecins</a:t>
            </a:r>
            <a:r>
              <a:rPr lang="en-US" dirty="0"/>
              <a:t> </a:t>
            </a:r>
            <a:r>
              <a:rPr lang="en-US" dirty="0" err="1"/>
              <a:t>africains</a:t>
            </a:r>
            <a:r>
              <a:rPr lang="en-US" dirty="0"/>
              <a:t> </a:t>
            </a:r>
            <a:r>
              <a:rPr lang="en-US" dirty="0" err="1"/>
              <a:t>administrent</a:t>
            </a:r>
            <a:r>
              <a:rPr lang="en-US" dirty="0"/>
              <a:t> des </a:t>
            </a:r>
            <a:r>
              <a:rPr lang="en-US" dirty="0" err="1"/>
              <a:t>vaccins</a:t>
            </a:r>
            <a:r>
              <a:rPr lang="en-US" dirty="0"/>
              <a:t> à des enfants </a:t>
            </a:r>
            <a:r>
              <a:rPr lang="en-US" dirty="0" err="1"/>
              <a:t>blancs</a:t>
            </a:r>
            <a:r>
              <a:rPr lang="en-US" dirty="0"/>
              <a:t> pauvres dans le style du </a:t>
            </a:r>
            <a:r>
              <a:rPr lang="en-US" dirty="0" err="1"/>
              <a:t>photojournalisme</a:t>
            </a:r>
            <a:endParaRPr lang="en-US" dirty="0"/>
          </a:p>
        </p:txBody>
      </p:sp>
      <p:pic>
        <p:nvPicPr>
          <p:cNvPr id="10" name="Image 9" descr="Une image contenant Visage humain, habits, personne, garçon&#10;&#10;Description générée automatiquement">
            <a:extLst>
              <a:ext uri="{FF2B5EF4-FFF2-40B4-BE49-F238E27FC236}">
                <a16:creationId xmlns:a16="http://schemas.microsoft.com/office/drawing/2014/main" id="{05DC2041-F13A-D52C-6B7F-3FDAB850DA2C}"/>
              </a:ext>
            </a:extLst>
          </p:cNvPr>
          <p:cNvPicPr>
            <a:picLocks noChangeAspect="1"/>
          </p:cNvPicPr>
          <p:nvPr/>
        </p:nvPicPr>
        <p:blipFill>
          <a:blip r:embed="rId3"/>
          <a:stretch>
            <a:fillRect/>
          </a:stretch>
        </p:blipFill>
        <p:spPr>
          <a:xfrm>
            <a:off x="6256420" y="761603"/>
            <a:ext cx="5440435" cy="5387306"/>
          </a:xfrm>
          <a:prstGeom prst="rect">
            <a:avLst/>
          </a:prstGeom>
        </p:spPr>
      </p:pic>
    </p:spTree>
    <p:extLst>
      <p:ext uri="{BB962C8B-B14F-4D97-AF65-F5344CB8AC3E}">
        <p14:creationId xmlns:p14="http://schemas.microsoft.com/office/powerpoint/2010/main" val="297331036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AA39B05-2426-A510-D2DB-BA51710095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8F3D01-34BE-02A4-C107-04B16F87DAA8}"/>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93F88497-4F64-207D-126A-2CDAE10494CD}"/>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Des médecins africains administrent des vaccins à des enfants africains pauvres dans le style du photojournalisme </a:t>
            </a:r>
          </a:p>
        </p:txBody>
      </p:sp>
      <p:sp>
        <p:nvSpPr>
          <p:cNvPr id="316" name="Google Shape;316;p13">
            <a:extLst>
              <a:ext uri="{FF2B5EF4-FFF2-40B4-BE49-F238E27FC236}">
                <a16:creationId xmlns:a16="http://schemas.microsoft.com/office/drawing/2014/main" id="{5537FE99-CA0E-D058-B0BC-0D49DA95C894}"/>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Réponse 5</a:t>
            </a:r>
            <a:endParaRPr/>
          </a:p>
        </p:txBody>
      </p:sp>
      <p:pic>
        <p:nvPicPr>
          <p:cNvPr id="8" name="Image 7" descr="Une image contenant habits, personne, Visage humain, homme&#10;&#10;Description générée automatiquement">
            <a:extLst>
              <a:ext uri="{FF2B5EF4-FFF2-40B4-BE49-F238E27FC236}">
                <a16:creationId xmlns:a16="http://schemas.microsoft.com/office/drawing/2014/main" id="{BCA2170F-D902-4667-ED86-DEC3EC093AA8}"/>
              </a:ext>
            </a:extLst>
          </p:cNvPr>
          <p:cNvPicPr>
            <a:picLocks noChangeAspect="1"/>
          </p:cNvPicPr>
          <p:nvPr/>
        </p:nvPicPr>
        <p:blipFill>
          <a:blip r:embed="rId3"/>
          <a:stretch>
            <a:fillRect/>
          </a:stretch>
        </p:blipFill>
        <p:spPr>
          <a:xfrm>
            <a:off x="6268286" y="1163430"/>
            <a:ext cx="5372288" cy="5277853"/>
          </a:xfrm>
          <a:prstGeom prst="rect">
            <a:avLst/>
          </a:prstGeom>
        </p:spPr>
      </p:pic>
    </p:spTree>
    <p:extLst>
      <p:ext uri="{BB962C8B-B14F-4D97-AF65-F5344CB8AC3E}">
        <p14:creationId xmlns:p14="http://schemas.microsoft.com/office/powerpoint/2010/main" val="40871139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EE2F66C-B5F6-D02A-CD9F-420BC0ABBE6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616246A7-0C34-1526-D238-1B7DE346C5C5}"/>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Réponse 6</a:t>
            </a:r>
            <a:endParaRPr dirty="0"/>
          </a:p>
        </p:txBody>
      </p:sp>
      <p:pic>
        <p:nvPicPr>
          <p:cNvPr id="5" name="Image 4">
            <a:extLst>
              <a:ext uri="{FF2B5EF4-FFF2-40B4-BE49-F238E27FC236}">
                <a16:creationId xmlns:a16="http://schemas.microsoft.com/office/drawing/2014/main" id="{C42C1A8F-2606-DA48-0E1D-5996646CF54C}"/>
              </a:ext>
            </a:extLst>
          </p:cNvPr>
          <p:cNvPicPr>
            <a:picLocks noChangeAspect="1"/>
          </p:cNvPicPr>
          <p:nvPr/>
        </p:nvPicPr>
        <p:blipFill>
          <a:blip r:embed="rId3"/>
          <a:stretch>
            <a:fillRect/>
          </a:stretch>
        </p:blipFill>
        <p:spPr>
          <a:xfrm>
            <a:off x="772620" y="5372632"/>
            <a:ext cx="3286029" cy="1079086"/>
          </a:xfrm>
          <a:prstGeom prst="rect">
            <a:avLst/>
          </a:prstGeom>
        </p:spPr>
      </p:pic>
      <p:sp>
        <p:nvSpPr>
          <p:cNvPr id="12" name="Google Shape;315;p13">
            <a:extLst>
              <a:ext uri="{FF2B5EF4-FFF2-40B4-BE49-F238E27FC236}">
                <a16:creationId xmlns:a16="http://schemas.microsoft.com/office/drawing/2014/main" id="{42997246-6896-9BD6-C3CB-A5208243AA69}"/>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Personne indienne</a:t>
            </a:r>
          </a:p>
        </p:txBody>
      </p:sp>
      <p:pic>
        <p:nvPicPr>
          <p:cNvPr id="10" name="Image 9" descr="Une image contenant capture d’écran, collection, intérieur, art&#10;&#10;Description générée automatiquement">
            <a:extLst>
              <a:ext uri="{FF2B5EF4-FFF2-40B4-BE49-F238E27FC236}">
                <a16:creationId xmlns:a16="http://schemas.microsoft.com/office/drawing/2014/main" id="{742D469B-5885-94CD-FABA-AC5F1CF11F1F}"/>
              </a:ext>
            </a:extLst>
          </p:cNvPr>
          <p:cNvPicPr>
            <a:picLocks noChangeAspect="1"/>
          </p:cNvPicPr>
          <p:nvPr/>
        </p:nvPicPr>
        <p:blipFill>
          <a:blip r:embed="rId4"/>
          <a:stretch>
            <a:fillRect/>
          </a:stretch>
        </p:blipFill>
        <p:spPr>
          <a:xfrm>
            <a:off x="4383974" y="2015539"/>
            <a:ext cx="7121428" cy="3518987"/>
          </a:xfrm>
          <a:prstGeom prst="rect">
            <a:avLst/>
          </a:prstGeom>
        </p:spPr>
      </p:pic>
    </p:spTree>
    <p:extLst>
      <p:ext uri="{BB962C8B-B14F-4D97-AF65-F5344CB8AC3E}">
        <p14:creationId xmlns:p14="http://schemas.microsoft.com/office/powerpoint/2010/main" val="15512905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1D7660-9457-5656-8011-2200779D1CD7}"/>
              </a:ext>
            </a:extLst>
          </p:cNvPr>
          <p:cNvSpPr>
            <a:spLocks noGrp="1"/>
          </p:cNvSpPr>
          <p:nvPr>
            <p:ph type="body" idx="2"/>
          </p:nvPr>
        </p:nvSpPr>
        <p:spPr>
          <a:xfrm>
            <a:off x="691820" y="2457107"/>
            <a:ext cx="2908208" cy="572469"/>
          </a:xfrm>
        </p:spPr>
        <p:txBody>
          <a:bodyPr/>
          <a:lstStyle/>
          <a:p>
            <a:r>
              <a:rPr lang="fr-FR" dirty="0"/>
              <a:t>Activité 1</a:t>
            </a:r>
          </a:p>
          <a:p>
            <a:endParaRPr lang="fr-FR" dirty="0"/>
          </a:p>
          <a:p>
            <a:r>
              <a:rPr lang="fr-FR" dirty="0"/>
              <a:t>Partie b </a:t>
            </a:r>
          </a:p>
        </p:txBody>
      </p:sp>
      <p:pic>
        <p:nvPicPr>
          <p:cNvPr id="10" name="Espace réservé pour une image  9" descr="Une image contenant personne, intérieur, utiliser, main&#10;&#10;Le contenu généré par l’IA peut être incorrect.">
            <a:extLst>
              <a:ext uri="{FF2B5EF4-FFF2-40B4-BE49-F238E27FC236}">
                <a16:creationId xmlns:a16="http://schemas.microsoft.com/office/drawing/2014/main" id="{4253A700-726C-645D-6E13-A0E2CF794018}"/>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p:blipFill>
        <p:spPr/>
      </p:pic>
      <p:sp>
        <p:nvSpPr>
          <p:cNvPr id="5" name="Espace réservé du texte 4">
            <a:extLst>
              <a:ext uri="{FF2B5EF4-FFF2-40B4-BE49-F238E27FC236}">
                <a16:creationId xmlns:a16="http://schemas.microsoft.com/office/drawing/2014/main" id="{DCE670FD-53C3-A5AF-F67C-2562F96276F5}"/>
              </a:ext>
            </a:extLst>
          </p:cNvPr>
          <p:cNvSpPr>
            <a:spLocks noGrp="1"/>
          </p:cNvSpPr>
          <p:nvPr>
            <p:ph type="body" idx="4"/>
          </p:nvPr>
        </p:nvSpPr>
        <p:spPr/>
        <p:txBody>
          <a:bodyPr/>
          <a:lstStyle/>
          <a:p>
            <a:pPr marL="228600" indent="0"/>
            <a:r>
              <a:rPr lang="fr-FR" b="1" i="1" dirty="0"/>
              <a:t>Si </a:t>
            </a:r>
            <a:r>
              <a:rPr lang="fr-FR" b="1" i="1" dirty="0" err="1"/>
              <a:t>cette activité est </a:t>
            </a:r>
            <a:r>
              <a:rPr lang="fr-FR" b="1" i="1" dirty="0"/>
              <a:t>réalisée en groupe, comparez les </a:t>
            </a:r>
            <a:r>
              <a:rPr lang="fr-FR" b="1" i="1" dirty="0" err="1"/>
              <a:t>hypothèses</a:t>
            </a:r>
            <a:r>
              <a:rPr lang="fr-FR" b="1" i="1" dirty="0"/>
              <a:t> des groupes avec les suggestions </a:t>
            </a:r>
            <a:r>
              <a:rPr lang="fr-FR" b="1" i="1" dirty="0" err="1"/>
              <a:t>réelles</a:t>
            </a:r>
            <a:r>
              <a:rPr lang="fr-FR" b="1" i="1" dirty="0"/>
              <a:t>.</a:t>
            </a:r>
          </a:p>
          <a:p>
            <a:endParaRPr lang="en-US" dirty="0"/>
          </a:p>
          <a:p>
            <a:pPr marL="228600" indent="0"/>
            <a:r>
              <a:rPr lang="fr-FR" dirty="0" err="1"/>
              <a:t>Après avoir comparé </a:t>
            </a:r>
            <a:r>
              <a:rPr lang="fr-FR" dirty="0"/>
              <a:t>vos </a:t>
            </a:r>
            <a:r>
              <a:rPr lang="fr-FR" dirty="0" err="1"/>
              <a:t>choix </a:t>
            </a:r>
            <a:r>
              <a:rPr lang="fr-FR" dirty="0"/>
              <a:t>avec les questions initiales, </a:t>
            </a:r>
            <a:r>
              <a:rPr lang="fr-FR" dirty="0" err="1"/>
              <a:t>réfléchissez </a:t>
            </a:r>
            <a:r>
              <a:rPr lang="fr-FR" dirty="0"/>
              <a:t>aux points </a:t>
            </a:r>
            <a:r>
              <a:rPr lang="fr-FR" dirty="0" err="1"/>
              <a:t>suivants </a:t>
            </a:r>
            <a:r>
              <a:rPr lang="fr-FR" dirty="0"/>
              <a:t>: </a:t>
            </a:r>
          </a:p>
          <a:p>
            <a:pPr marL="685800" indent="-457200">
              <a:buFont typeface="+mj-lt"/>
              <a:buAutoNum type="arabicPeriod"/>
            </a:pPr>
            <a:r>
              <a:rPr lang="fr-FR" dirty="0"/>
              <a:t>Qu'est-ce qui </a:t>
            </a:r>
            <a:r>
              <a:rPr lang="fr-FR" dirty="0" err="1"/>
              <a:t>a facilité </a:t>
            </a:r>
            <a:r>
              <a:rPr lang="fr-FR" dirty="0"/>
              <a:t>ou </a:t>
            </a:r>
            <a:r>
              <a:rPr lang="fr-FR" dirty="0" err="1"/>
              <a:t>compliqué </a:t>
            </a:r>
            <a:r>
              <a:rPr lang="fr-FR" dirty="0"/>
              <a:t>votre </a:t>
            </a:r>
            <a:r>
              <a:rPr lang="fr-FR" dirty="0" err="1"/>
              <a:t>devinette </a:t>
            </a:r>
            <a:r>
              <a:rPr lang="fr-FR" dirty="0"/>
              <a:t>?</a:t>
            </a:r>
          </a:p>
          <a:p>
            <a:pPr marL="685800" indent="-457200">
              <a:buFont typeface="+mj-lt"/>
              <a:buAutoNum type="arabicPeriod"/>
            </a:pPr>
            <a:r>
              <a:rPr lang="fr-FR" dirty="0"/>
              <a:t>Quels sont les </a:t>
            </a:r>
            <a:r>
              <a:rPr lang="fr-FR" dirty="0" err="1"/>
              <a:t>éléments visuels influencés </a:t>
            </a:r>
            <a:r>
              <a:rPr lang="fr-FR" dirty="0"/>
              <a:t>par </a:t>
            </a:r>
            <a:r>
              <a:rPr lang="fr-FR" dirty="0" err="1"/>
              <a:t>les stéréotypes </a:t>
            </a:r>
            <a:r>
              <a:rPr lang="fr-FR" dirty="0"/>
              <a:t>dans </a:t>
            </a:r>
            <a:r>
              <a:rPr lang="fr-FR" dirty="0" err="1"/>
              <a:t>ces </a:t>
            </a:r>
            <a:r>
              <a:rPr lang="fr-FR" dirty="0"/>
              <a:t>images ?</a:t>
            </a:r>
          </a:p>
          <a:p>
            <a:endParaRPr lang="fr-FR" dirty="0"/>
          </a:p>
        </p:txBody>
      </p:sp>
      <p:sp>
        <p:nvSpPr>
          <p:cNvPr id="6" name="Espace réservé du texte 5">
            <a:extLst>
              <a:ext uri="{FF2B5EF4-FFF2-40B4-BE49-F238E27FC236}">
                <a16:creationId xmlns:a16="http://schemas.microsoft.com/office/drawing/2014/main" id="{C197E0F0-F56D-869A-3152-6CF449DE4B8E}"/>
              </a:ext>
            </a:extLst>
          </p:cNvPr>
          <p:cNvSpPr>
            <a:spLocks noGrp="1"/>
          </p:cNvSpPr>
          <p:nvPr>
            <p:ph type="body" idx="5"/>
          </p:nvPr>
        </p:nvSpPr>
        <p:spPr/>
        <p:txBody>
          <a:bodyPr/>
          <a:lstStyle/>
          <a:p>
            <a:r>
              <a:rPr lang="fr-FR" dirty="0" err="1"/>
              <a:t>Réflexion </a:t>
            </a:r>
            <a:r>
              <a:rPr lang="fr-FR" dirty="0"/>
              <a:t>et conclusion</a:t>
            </a:r>
            <a:endParaRPr lang="en-US" dirty="0"/>
          </a:p>
        </p:txBody>
      </p:sp>
    </p:spTree>
    <p:extLst>
      <p:ext uri="{BB962C8B-B14F-4D97-AF65-F5344CB8AC3E}">
        <p14:creationId xmlns:p14="http://schemas.microsoft.com/office/powerpoint/2010/main" val="197310947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habits, personne, fille&#10;&#10;Le contenu généré par l’IA peut être incorrect.">
            <a:extLst>
              <a:ext uri="{FF2B5EF4-FFF2-40B4-BE49-F238E27FC236}">
                <a16:creationId xmlns:a16="http://schemas.microsoft.com/office/drawing/2014/main" id="{BD24D25D-2105-62B3-7EB7-1A86B681C70A}"/>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2333287" y="849973"/>
            <a:ext cx="2053240" cy="2053240"/>
          </a:xfrm>
        </p:spPr>
      </p:pic>
      <p:pic>
        <p:nvPicPr>
          <p:cNvPr id="26" name="Espace réservé pour une image  25" descr="Une image contenant statue, art&#10;&#10;Le contenu généré par l’IA peut être incorrect.">
            <a:extLst>
              <a:ext uri="{FF2B5EF4-FFF2-40B4-BE49-F238E27FC236}">
                <a16:creationId xmlns:a16="http://schemas.microsoft.com/office/drawing/2014/main" id="{A9C2EDE7-E15F-D3B2-109B-7303A95EF812}"/>
              </a:ext>
            </a:extLst>
          </p:cNvPr>
          <p:cNvPicPr>
            <a:picLocks noGrp="1" noChangeAspect="1"/>
          </p:cNvPicPr>
          <p:nvPr>
            <p:ph type="pic" idx="4"/>
          </p:nvPr>
        </p:nvPicPr>
        <p:blipFill>
          <a:blip r:embed="rId3" cstate="screen">
            <a:extLst>
              <a:ext uri="{28A0092B-C50C-407E-A947-70E740481C1C}">
                <a14:useLocalDpi xmlns:a14="http://schemas.microsoft.com/office/drawing/2010/main"/>
              </a:ext>
            </a:extLst>
          </a:blip>
          <a:srcRect/>
          <a:stretch/>
        </p:blipFill>
        <p:spPr>
          <a:xfrm>
            <a:off x="7050922" y="-30057"/>
            <a:ext cx="4782488" cy="6869885"/>
          </a:xfrm>
        </p:spPr>
      </p:pic>
      <p:pic>
        <p:nvPicPr>
          <p:cNvPr id="19" name="Espace réservé pour une image  18" descr="Une image contenant Visage humain, habits, personne, fille&#10;&#10;Le contenu généré par l’IA peut être incorrect.">
            <a:extLst>
              <a:ext uri="{FF2B5EF4-FFF2-40B4-BE49-F238E27FC236}">
                <a16:creationId xmlns:a16="http://schemas.microsoft.com/office/drawing/2014/main" id="{CB365B77-5E8D-06D5-8B19-2361DE4471E7}"/>
              </a:ext>
            </a:extLst>
          </p:cNvPr>
          <p:cNvPicPr>
            <a:picLocks noGrp="1" noChangeAspect="1"/>
          </p:cNvPicPr>
          <p:nvPr>
            <p:ph type="pic" idx="5"/>
          </p:nvPr>
        </p:nvPicPr>
        <p:blipFill>
          <a:blip r:embed="rId4" cstate="screen">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A76245CB-804B-E1B4-96F9-E94467E96632}"/>
              </a:ext>
            </a:extLst>
          </p:cNvPr>
          <p:cNvSpPr>
            <a:spLocks noGrp="1"/>
          </p:cNvSpPr>
          <p:nvPr>
            <p:ph type="body" idx="1"/>
          </p:nvPr>
        </p:nvSpPr>
        <p:spPr>
          <a:xfrm>
            <a:off x="-261250" y="2991483"/>
            <a:ext cx="2479367" cy="875034"/>
          </a:xfrm>
        </p:spPr>
        <p:txBody>
          <a:bodyPr/>
          <a:lstStyle/>
          <a:p>
            <a:pPr algn="ctr"/>
            <a:r>
              <a:rPr lang="fr-FR" sz="3600" dirty="0"/>
              <a:t>Nos sources</a:t>
            </a:r>
          </a:p>
        </p:txBody>
      </p:sp>
      <p:sp>
        <p:nvSpPr>
          <p:cNvPr id="9" name="Espace réservé du texte 8">
            <a:extLst>
              <a:ext uri="{FF2B5EF4-FFF2-40B4-BE49-F238E27FC236}">
                <a16:creationId xmlns:a16="http://schemas.microsoft.com/office/drawing/2014/main" id="{05B832CF-069E-75B8-6F6A-8C5FF8A58666}"/>
              </a:ext>
            </a:extLst>
          </p:cNvPr>
          <p:cNvSpPr>
            <a:spLocks noGrp="1"/>
          </p:cNvSpPr>
          <p:nvPr>
            <p:ph type="body" idx="8"/>
          </p:nvPr>
        </p:nvSpPr>
        <p:spPr>
          <a:xfrm>
            <a:off x="2066820" y="4487154"/>
            <a:ext cx="2198741" cy="790067"/>
          </a:xfrm>
        </p:spPr>
        <p:txBody>
          <a:bodyPr/>
          <a:lstStyle/>
          <a:p>
            <a:pPr algn="ctr"/>
            <a:r>
              <a:rPr lang="fr-FR" b="1" dirty="0" err="1">
                <a:solidFill>
                  <a:schemeClr val="bg2"/>
                </a:solidFill>
                <a:hlinkClick r:id="rId5">
                  <a:extLst>
                    <a:ext uri="{A12FA001-AC4F-418D-AE19-62706E023703}">
                      <ahyp:hlinkClr xmlns:ahyp="http://schemas.microsoft.com/office/drawing/2018/hyperlinkcolor" val="tx"/>
                    </a:ext>
                  </a:extLst>
                </a:hlinkClick>
              </a:rPr>
              <a:t>Réflexions avant </a:t>
            </a:r>
            <a:r>
              <a:rPr lang="fr-FR" b="1" dirty="0">
                <a:solidFill>
                  <a:schemeClr val="bg2"/>
                </a:solidFill>
                <a:hlinkClick r:id="rId5">
                  <a:extLst>
                    <a:ext uri="{A12FA001-AC4F-418D-AE19-62706E023703}">
                      <ahyp:hlinkClr xmlns:ahyp="http://schemas.microsoft.com/office/drawing/2018/hyperlinkcolor" val="tx"/>
                    </a:ext>
                  </a:extLst>
                </a:hlinkClick>
              </a:rPr>
              <a:t>la </a:t>
            </a:r>
            <a:r>
              <a:rPr lang="fr-FR" b="1" dirty="0" err="1">
                <a:solidFill>
                  <a:schemeClr val="bg2"/>
                </a:solidFill>
                <a:hlinkClick r:id="rId5">
                  <a:extLst>
                    <a:ext uri="{A12FA001-AC4F-418D-AE19-62706E023703}">
                      <ahyp:hlinkClr xmlns:ahyp="http://schemas.microsoft.com/office/drawing/2018/hyperlinkcolor" val="tx"/>
                    </a:ext>
                  </a:extLst>
                </a:hlinkClick>
              </a:rPr>
              <a:t>tempête </a:t>
            </a:r>
            <a:r>
              <a:rPr lang="fr-FR" b="1" dirty="0">
                <a:solidFill>
                  <a:schemeClr val="bg2"/>
                </a:solidFill>
                <a:hlinkClick r:id="rId5">
                  <a:extLst>
                    <a:ext uri="{A12FA001-AC4F-418D-AE19-62706E023703}">
                      <ahyp:hlinkClr xmlns:ahyp="http://schemas.microsoft.com/office/drawing/2018/hyperlinkcolor" val="tx"/>
                    </a:ext>
                  </a:extLst>
                </a:hlinkClick>
              </a:rPr>
              <a:t>: la reproduction par l'IA d'</a:t>
            </a:r>
            <a:r>
              <a:rPr lang="fr-FR" b="1" dirty="0" err="1">
                <a:solidFill>
                  <a:schemeClr val="bg2"/>
                </a:solidFill>
                <a:hlinkClick r:id="rId5">
                  <a:extLst>
                    <a:ext uri="{A12FA001-AC4F-418D-AE19-62706E023703}">
                      <ahyp:hlinkClr xmlns:ahyp="http://schemas.microsoft.com/office/drawing/2018/hyperlinkcolor" val="tx"/>
                    </a:ext>
                  </a:extLst>
                </a:hlinkClick>
              </a:rPr>
              <a:t>images biaisées </a:t>
            </a:r>
            <a:r>
              <a:rPr lang="fr-FR" b="1" dirty="0">
                <a:solidFill>
                  <a:schemeClr val="bg2"/>
                </a:solidFill>
                <a:hlinkClick r:id="rId5">
                  <a:extLst>
                    <a:ext uri="{A12FA001-AC4F-418D-AE19-62706E023703}">
                      <ahyp:hlinkClr xmlns:ahyp="http://schemas.microsoft.com/office/drawing/2018/hyperlinkcolor" val="tx"/>
                    </a:ext>
                  </a:extLst>
                </a:hlinkClick>
              </a:rPr>
              <a:t>dans </a:t>
            </a:r>
            <a:r>
              <a:rPr lang="fr-FR" b="1" dirty="0" err="1">
                <a:solidFill>
                  <a:schemeClr val="bg2"/>
                </a:solidFill>
                <a:hlinkClick r:id="rId5">
                  <a:extLst>
                    <a:ext uri="{A12FA001-AC4F-418D-AE19-62706E023703}">
                      <ahyp:hlinkClr xmlns:ahyp="http://schemas.microsoft.com/office/drawing/2018/hyperlinkcolor" val="tx"/>
                    </a:ext>
                  </a:extLst>
                </a:hlinkClick>
              </a:rPr>
              <a:t>les visuels sur la santé</a:t>
            </a:r>
            <a:r>
              <a:rPr lang="fr-FR" b="1" dirty="0">
                <a:solidFill>
                  <a:schemeClr val="bg2"/>
                </a:solidFill>
                <a:hlinkClick r:id="rId5">
                  <a:extLst>
                    <a:ext uri="{A12FA001-AC4F-418D-AE19-62706E023703}">
                      <ahyp:hlinkClr xmlns:ahyp="http://schemas.microsoft.com/office/drawing/2018/hyperlinkcolor" val="tx"/>
                    </a:ext>
                  </a:extLst>
                </a:hlinkClick>
              </a:rPr>
              <a:t> mondiale</a:t>
            </a:r>
            <a:endParaRPr lang="fr-FR" dirty="0">
              <a:solidFill>
                <a:schemeClr val="bg2"/>
              </a:solidFill>
              <a:hlinkClick r:id="rId5">
                <a:extLst>
                  <a:ext uri="{A12FA001-AC4F-418D-AE19-62706E023703}">
                    <ahyp:hlinkClr xmlns:ahyp="http://schemas.microsoft.com/office/drawing/2018/hyperlinkcolor" val="tx"/>
                  </a:ext>
                </a:extLst>
              </a:hlinkClick>
            </a:endParaRPr>
          </a:p>
        </p:txBody>
      </p:sp>
      <p:sp>
        <p:nvSpPr>
          <p:cNvPr id="12" name="Espace réservé du texte 11">
            <a:extLst>
              <a:ext uri="{FF2B5EF4-FFF2-40B4-BE49-F238E27FC236}">
                <a16:creationId xmlns:a16="http://schemas.microsoft.com/office/drawing/2014/main" id="{3E54EEC5-B580-3867-BFC7-785F3499548E}"/>
              </a:ext>
            </a:extLst>
          </p:cNvPr>
          <p:cNvSpPr>
            <a:spLocks noGrp="1"/>
          </p:cNvSpPr>
          <p:nvPr>
            <p:ph type="body" idx="14"/>
          </p:nvPr>
        </p:nvSpPr>
        <p:spPr>
          <a:xfrm>
            <a:off x="4710575" y="1020302"/>
            <a:ext cx="1878499" cy="1130990"/>
          </a:xfrm>
        </p:spPr>
        <p:txBody>
          <a:bodyPr/>
          <a:lstStyle/>
          <a:p>
            <a:pPr algn="ctr"/>
            <a:r>
              <a:rPr lang="fr-FR" b="1" dirty="0">
                <a:solidFill>
                  <a:schemeClr val="bg2"/>
                </a:solidFill>
                <a:hlinkClick r:id="rId6">
                  <a:extLst>
                    <a:ext uri="{A12FA001-AC4F-418D-AE19-62706E023703}">
                      <ahyp:hlinkClr xmlns:ahyp="http://schemas.microsoft.com/office/drawing/2018/hyperlinkcolor" val="tx"/>
                    </a:ext>
                  </a:extLst>
                </a:hlinkClick>
              </a:rPr>
              <a:t>Comment l'IA </a:t>
            </a:r>
            <a:r>
              <a:rPr lang="fr-FR" b="1" dirty="0" err="1">
                <a:solidFill>
                  <a:schemeClr val="bg2"/>
                </a:solidFill>
                <a:hlinkClick r:id="rId6">
                  <a:extLst>
                    <a:ext uri="{A12FA001-AC4F-418D-AE19-62706E023703}">
                      <ahyp:hlinkClr xmlns:ahyp="http://schemas.microsoft.com/office/drawing/2018/hyperlinkcolor" val="tx"/>
                    </a:ext>
                  </a:extLst>
                </a:hlinkClick>
              </a:rPr>
              <a:t>réduit </a:t>
            </a:r>
            <a:r>
              <a:rPr lang="fr-FR" b="1" dirty="0">
                <a:solidFill>
                  <a:schemeClr val="bg2"/>
                </a:solidFill>
                <a:hlinkClick r:id="rId6">
                  <a:extLst>
                    <a:ext uri="{A12FA001-AC4F-418D-AE19-62706E023703}">
                      <ahyp:hlinkClr xmlns:ahyp="http://schemas.microsoft.com/office/drawing/2018/hyperlinkcolor" val="tx"/>
                    </a:ext>
                  </a:extLst>
                </a:hlinkClick>
              </a:rPr>
              <a:t>le monde à </a:t>
            </a:r>
            <a:r>
              <a:rPr lang="fr-FR" b="1" dirty="0" err="1">
                <a:solidFill>
                  <a:schemeClr val="bg2"/>
                </a:solidFill>
                <a:hlinkClick r:id="rId6">
                  <a:extLst>
                    <a:ext uri="{A12FA001-AC4F-418D-AE19-62706E023703}">
                      <ahyp:hlinkClr xmlns:ahyp="http://schemas.microsoft.com/office/drawing/2018/hyperlinkcolor" val="tx"/>
                    </a:ext>
                  </a:extLst>
                </a:hlinkClick>
              </a:rPr>
              <a:t>des stéréotypes</a:t>
            </a:r>
            <a:endParaRPr lang="fr-FR" b="1" dirty="0">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25" name="Espace réservé pour une image  24" descr="Une image contenant Visage humain, homme, capture d’écran, personne&#10;&#10;Le contenu généré par l’IA peut être incorrect.">
            <a:extLst>
              <a:ext uri="{FF2B5EF4-FFF2-40B4-BE49-F238E27FC236}">
                <a16:creationId xmlns:a16="http://schemas.microsoft.com/office/drawing/2014/main" id="{73B05FB0-30DC-C7EE-5EFB-16075E95C90E}"/>
              </a:ext>
            </a:extLst>
          </p:cNvPr>
          <p:cNvPicPr>
            <a:picLocks noGrp="1" noChangeAspect="1"/>
          </p:cNvPicPr>
          <p:nvPr>
            <p:ph type="pic" idx="2"/>
          </p:nvPr>
        </p:nvPicPr>
        <p:blipFill>
          <a:blip r:embed="rId7" cstate="screen">
            <a:extLst>
              <a:ext uri="{28A0092B-C50C-407E-A947-70E740481C1C}">
                <a14:useLocalDpi xmlns:a14="http://schemas.microsoft.com/office/drawing/2010/main"/>
              </a:ext>
            </a:extLst>
          </a:blip>
          <a:srcRect l="30187" r="30187"/>
          <a:stretch/>
        </p:blipFill>
        <p:spPr/>
      </p:pic>
    </p:spTree>
    <p:extLst>
      <p:ext uri="{BB962C8B-B14F-4D97-AF65-F5344CB8AC3E}">
        <p14:creationId xmlns:p14="http://schemas.microsoft.com/office/powerpoint/2010/main" val="7004483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9"/>
          <p:cNvSpPr txBox="1">
            <a:spLocks noGrp="1"/>
          </p:cNvSpPr>
          <p:nvPr>
            <p:ph type="body" idx="2"/>
          </p:nvPr>
        </p:nvSpPr>
        <p:spPr>
          <a:xfrm>
            <a:off x="771865" y="2556258"/>
            <a:ext cx="3042898" cy="5174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Activité 2</a:t>
            </a:r>
          </a:p>
        </p:txBody>
      </p:sp>
      <p:sp>
        <p:nvSpPr>
          <p:cNvPr id="4" name="Espace réservé du texte 3">
            <a:extLst>
              <a:ext uri="{FF2B5EF4-FFF2-40B4-BE49-F238E27FC236}">
                <a16:creationId xmlns:a16="http://schemas.microsoft.com/office/drawing/2014/main" id="{C420591B-0CFC-CA98-8895-1E059673B41C}"/>
              </a:ext>
            </a:extLst>
          </p:cNvPr>
          <p:cNvSpPr>
            <a:spLocks noGrp="1"/>
          </p:cNvSpPr>
          <p:nvPr>
            <p:ph type="body" idx="4"/>
          </p:nvPr>
        </p:nvSpPr>
        <p:spPr/>
        <p:txBody>
          <a:bodyPr/>
          <a:lstStyle/>
          <a:p>
            <a:pPr marL="228600" indent="0" algn="just"/>
            <a:r>
              <a:rPr lang="en-US" dirty="0">
                <a:solidFill>
                  <a:srgbClr val="002060"/>
                </a:solidFill>
                <a:cs typeface="Arial"/>
              </a:rPr>
              <a:t>Découvrons comment l'IA interprète les prompt et identifie les biais dans les représentations générées.</a:t>
            </a:r>
            <a:endParaRPr lang="fr-FR" dirty="0">
              <a:solidFill>
                <a:srgbClr val="002060"/>
              </a:solidFill>
            </a:endParaRPr>
          </a:p>
          <a:p>
            <a:pPr marL="228600" indent="0" algn="just"/>
            <a:r>
              <a:rPr lang="en-US" dirty="0">
                <a:solidFill>
                  <a:srgbClr val="002060"/>
                </a:solidFill>
                <a:cs typeface="Arial"/>
              </a:rPr>
              <a:t>Comparez les résultats obtenus avec différents outils d'IA !</a:t>
            </a:r>
            <a:endParaRPr lang="en-US" dirty="0">
              <a:solidFill>
                <a:srgbClr val="002060"/>
              </a:solidFill>
            </a:endParaRPr>
          </a:p>
          <a:p>
            <a:pPr algn="just"/>
            <a:br>
              <a:rPr lang="en-US" dirty="0"/>
            </a:br>
            <a:endParaRPr lang="en-US" dirty="0"/>
          </a:p>
          <a:p>
            <a:endParaRPr lang="fr-FR" dirty="0"/>
          </a:p>
        </p:txBody>
      </p:sp>
      <p:sp>
        <p:nvSpPr>
          <p:cNvPr id="5" name="Espace réservé du texte 4">
            <a:extLst>
              <a:ext uri="{FF2B5EF4-FFF2-40B4-BE49-F238E27FC236}">
                <a16:creationId xmlns:a16="http://schemas.microsoft.com/office/drawing/2014/main" id="{397FA0F7-DDBC-8485-5783-BB3A9435ECB2}"/>
              </a:ext>
            </a:extLst>
          </p:cNvPr>
          <p:cNvSpPr>
            <a:spLocks noGrp="1"/>
          </p:cNvSpPr>
          <p:nvPr>
            <p:ph type="body" idx="5"/>
          </p:nvPr>
        </p:nvSpPr>
        <p:spPr>
          <a:xfrm>
            <a:off x="4188587" y="425072"/>
            <a:ext cx="7367357" cy="803654"/>
          </a:xfrm>
        </p:spPr>
        <p: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Explorez les biais dans les outils d'IA générateurs d'images !</a:t>
            </a:r>
            <a:endParaRPr lang="fr-FR" sz="32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9"/>
          <p:cNvSpPr/>
          <p:nvPr/>
        </p:nvSpPr>
        <p:spPr>
          <a:xfrm>
            <a:off x="391600" y="0"/>
            <a:ext cx="3423163" cy="245676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6686524" y="5320365"/>
            <a:ext cx="1061468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C'est parti !</a:t>
            </a:r>
          </a:p>
        </p:txBody>
      </p:sp>
      <p:pic>
        <p:nvPicPr>
          <p:cNvPr id="11" name="Picture 10">
            <a:extLst>
              <a:ext uri="{FF2B5EF4-FFF2-40B4-BE49-F238E27FC236}">
                <a16:creationId xmlns:a16="http://schemas.microsoft.com/office/drawing/2014/main" id="{E757E201-FEF1-BB12-4130-8ECEA2F3F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9967" y="3490251"/>
            <a:ext cx="3660228" cy="3660228"/>
          </a:xfrm>
          <a:prstGeom prst="rect">
            <a:avLst/>
          </a:prstGeom>
        </p:spPr>
      </p:pic>
    </p:spTree>
    <p:extLst>
      <p:ext uri="{BB962C8B-B14F-4D97-AF65-F5344CB8AC3E}">
        <p14:creationId xmlns:p14="http://schemas.microsoft.com/office/powerpoint/2010/main" val="328256313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Éthique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6" name="Espace réservé pour une image  4">
            <a:extLst>
              <a:ext uri="{FF2B5EF4-FFF2-40B4-BE49-F238E27FC236}">
                <a16:creationId xmlns:a16="http://schemas.microsoft.com/office/drawing/2014/main" id="{3D1010BF-1E72-F3E1-E3E1-5E77A878406C}"/>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635625" y="1730375"/>
            <a:ext cx="6559550" cy="4556125"/>
          </a:xfr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BDBBCD-E8B1-CA06-70C1-E0ADA46AFB08}"/>
              </a:ext>
            </a:extLst>
          </p:cNvPr>
          <p:cNvSpPr>
            <a:spLocks noGrp="1"/>
          </p:cNvSpPr>
          <p:nvPr>
            <p:ph type="body" idx="1"/>
          </p:nvPr>
        </p:nvSpPr>
        <p:spPr>
          <a:xfrm>
            <a:off x="121920" y="-864515"/>
            <a:ext cx="5557520" cy="6707903"/>
          </a:xfrm>
        </p:spPr>
        <p:txBody>
          <a:bodyPr>
            <a:normAutofit/>
          </a:bodyPr>
          <a:lstStyle/>
          <a:p>
            <a:r>
              <a:rPr lang="fr-FR" sz="2400" b="1" i="0" u="sng" dirty="0" err="1">
                <a:solidFill>
                  <a:schemeClr val="bg1"/>
                </a:solidFill>
                <a:cs typeface="Arial"/>
              </a:rPr>
              <a:t>Étape</a:t>
            </a:r>
            <a:r>
              <a:rPr lang="fr-FR" sz="2400" b="1" i="0" u="sng" dirty="0">
                <a:solidFill>
                  <a:schemeClr val="bg1"/>
                </a:solidFill>
                <a:cs typeface="Arial"/>
              </a:rPr>
              <a:t> 1 : </a:t>
            </a:r>
            <a:r>
              <a:rPr lang="fr-FR" sz="2400" b="1" i="0" u="sng" dirty="0" err="1">
                <a:solidFill>
                  <a:schemeClr val="bg1"/>
                </a:solidFill>
                <a:cs typeface="Arial"/>
              </a:rPr>
              <a:t>Préparation</a:t>
            </a:r>
            <a:endParaRPr lang="fr-FR" sz="2400" b="1" dirty="0">
              <a:solidFill>
                <a:schemeClr val="bg1"/>
              </a:solidFill>
            </a:endParaRPr>
          </a:p>
          <a:p>
            <a:endParaRPr lang="fr-FR" sz="2400" i="0" dirty="0">
              <a:solidFill>
                <a:schemeClr val="bg1"/>
              </a:solidFill>
              <a:cs typeface="Arial"/>
            </a:endParaRPr>
          </a:p>
          <a:p>
            <a:r>
              <a:rPr lang="fr-FR" sz="2400" i="0" dirty="0" err="1">
                <a:solidFill>
                  <a:schemeClr val="bg1"/>
                </a:solidFill>
                <a:cs typeface="Arial"/>
              </a:rPr>
              <a:t>Choisissez deux outils</a:t>
            </a:r>
            <a:r>
              <a:rPr lang="fr-FR" sz="2400" i="0" dirty="0">
                <a:solidFill>
                  <a:schemeClr val="bg1"/>
                </a:solidFill>
                <a:cs typeface="Arial"/>
              </a:rPr>
              <a:t> d'IA </a:t>
            </a:r>
            <a:r>
              <a:rPr lang="fr-FR" sz="2400" i="0" dirty="0" err="1">
                <a:solidFill>
                  <a:schemeClr val="bg1"/>
                </a:solidFill>
                <a:cs typeface="Arial"/>
              </a:rPr>
              <a:t>générateurs d'images parmi ceux suggérés </a:t>
            </a:r>
            <a:r>
              <a:rPr lang="fr-FR" sz="2400" i="0" dirty="0">
                <a:solidFill>
                  <a:schemeClr val="bg1"/>
                </a:solidFill>
                <a:cs typeface="Arial"/>
              </a:rPr>
              <a:t>à droite. </a:t>
            </a:r>
            <a:endParaRPr lang="fr-FR" sz="2400" dirty="0">
              <a:solidFill>
                <a:schemeClr val="bg1"/>
              </a:solidFill>
            </a:endParaRPr>
          </a:p>
          <a:p>
            <a:endParaRPr lang="fr-FR" sz="2400" i="0" dirty="0">
              <a:solidFill>
                <a:schemeClr val="bg1"/>
              </a:solidFill>
              <a:cs typeface="Arial"/>
            </a:endParaRPr>
          </a:p>
          <a:p>
            <a:r>
              <a:rPr lang="fr-FR" sz="2400" dirty="0">
                <a:solidFill>
                  <a:schemeClr val="bg1"/>
                </a:solidFill>
              </a:rPr>
              <a:t>Si </a:t>
            </a:r>
            <a:r>
              <a:rPr lang="fr-FR" sz="2400" dirty="0" err="1">
                <a:solidFill>
                  <a:schemeClr val="bg1"/>
                </a:solidFill>
              </a:rPr>
              <a:t>cette activité est réalisée </a:t>
            </a:r>
            <a:r>
              <a:rPr lang="fr-FR" sz="2400" dirty="0">
                <a:solidFill>
                  <a:schemeClr val="bg1"/>
                </a:solidFill>
              </a:rPr>
              <a:t>en groupe, </a:t>
            </a:r>
            <a:r>
              <a:rPr lang="fr-FR" sz="2400" dirty="0" err="1">
                <a:solidFill>
                  <a:schemeClr val="bg1"/>
                </a:solidFill>
                <a:cs typeface="Arial"/>
              </a:rPr>
              <a:t> chaque participant </a:t>
            </a:r>
            <a:r>
              <a:rPr lang="fr-FR" sz="2400" dirty="0">
                <a:solidFill>
                  <a:schemeClr val="bg1"/>
                </a:solidFill>
                <a:cs typeface="Arial"/>
              </a:rPr>
              <a:t>peut choisir un </a:t>
            </a:r>
            <a:r>
              <a:rPr lang="fr-FR" sz="2400" dirty="0" err="1">
                <a:solidFill>
                  <a:schemeClr val="bg1"/>
                </a:solidFill>
                <a:cs typeface="Arial"/>
              </a:rPr>
              <a:t>outil différent </a:t>
            </a:r>
            <a:r>
              <a:rPr lang="fr-FR" sz="2400" dirty="0">
                <a:solidFill>
                  <a:schemeClr val="bg1"/>
                </a:solidFill>
                <a:cs typeface="Arial"/>
              </a:rPr>
              <a:t>afin de pouvoir comparer les </a:t>
            </a:r>
            <a:r>
              <a:rPr lang="fr-FR" sz="2400" dirty="0" err="1">
                <a:solidFill>
                  <a:schemeClr val="bg1"/>
                </a:solidFill>
                <a:cs typeface="Arial"/>
              </a:rPr>
              <a:t>résultats</a:t>
            </a:r>
            <a:r>
              <a:rPr lang="fr-FR" sz="2400" dirty="0">
                <a:solidFill>
                  <a:schemeClr val="bg1"/>
                </a:solidFill>
                <a:cs typeface="Arial"/>
              </a:rPr>
              <a:t>.</a:t>
            </a:r>
            <a:endParaRPr lang="fr-FR" sz="2400" dirty="0">
              <a:solidFill>
                <a:schemeClr val="bg1"/>
              </a:solidFill>
            </a:endParaRPr>
          </a:p>
          <a:p>
            <a:br>
              <a:rPr lang="en-US" sz="2400" dirty="0"/>
            </a:br>
            <a:endParaRPr lang="en-US" sz="2400" dirty="0"/>
          </a:p>
          <a:p>
            <a:endParaRPr lang="fr-FR" sz="1100" i="0" dirty="0">
              <a:solidFill>
                <a:srgbClr val="000000"/>
              </a:solidFill>
              <a:latin typeface="Arial"/>
              <a:cs typeface="Arial"/>
            </a:endParaRPr>
          </a:p>
        </p:txBody>
      </p:sp>
      <p:sp>
        <p:nvSpPr>
          <p:cNvPr id="5" name="ZoneTexte 4">
            <a:extLst>
              <a:ext uri="{FF2B5EF4-FFF2-40B4-BE49-F238E27FC236}">
                <a16:creationId xmlns:a16="http://schemas.microsoft.com/office/drawing/2014/main" id="{562F600C-CED6-4E62-7F70-56ED9F7821AD}"/>
              </a:ext>
            </a:extLst>
          </p:cNvPr>
          <p:cNvSpPr txBox="1"/>
          <p:nvPr/>
        </p:nvSpPr>
        <p:spPr>
          <a:xfrm>
            <a:off x="6096000" y="659011"/>
            <a:ext cx="54660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latin typeface="Calibri"/>
              </a:rPr>
              <a:t>Liste des </a:t>
            </a:r>
            <a:r>
              <a:rPr lang="fr-FR" sz="2400" b="1" dirty="0" err="1">
                <a:solidFill>
                  <a:srgbClr val="002060"/>
                </a:solidFill>
                <a:latin typeface="Calibri"/>
              </a:rPr>
              <a:t>outils</a:t>
            </a:r>
            <a:r>
              <a:rPr lang="fr-FR" sz="2400" b="1" dirty="0">
                <a:solidFill>
                  <a:srgbClr val="002060"/>
                </a:solidFill>
                <a:latin typeface="Calibri"/>
              </a:rPr>
              <a:t> d'IA</a:t>
            </a:r>
          </a:p>
          <a:p>
            <a:pPr marL="285750" indent="-285750">
              <a:buFont typeface="Arial,Sans-Serif"/>
              <a:buChar char="•"/>
            </a:pPr>
            <a:r>
              <a:rPr lang="fr-FR" sz="2400" dirty="0">
                <a:solidFill>
                  <a:srgbClr val="002060"/>
                </a:solidFill>
                <a:latin typeface="Calibri"/>
              </a:rPr>
              <a:t>Adobe Express (</a:t>
            </a:r>
            <a:r>
              <a:rPr lang="fr-FR" sz="2400" dirty="0" err="1">
                <a:solidFill>
                  <a:srgbClr val="002060"/>
                </a:solidFill>
                <a:latin typeface="Calibri"/>
              </a:rPr>
              <a:t>compte requis</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Magic Studio (aucun </a:t>
            </a:r>
            <a:r>
              <a:rPr lang="fr-FR" sz="2400" dirty="0" err="1">
                <a:solidFill>
                  <a:srgbClr val="002060"/>
                </a:solidFill>
                <a:latin typeface="Calibri"/>
              </a:rPr>
              <a:t>compte requis</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getimg.ai (</a:t>
            </a:r>
            <a:r>
              <a:rPr lang="fr-FR" sz="2400" dirty="0" err="1">
                <a:solidFill>
                  <a:srgbClr val="002060"/>
                </a:solidFill>
                <a:latin typeface="Calibri"/>
              </a:rPr>
              <a:t>compte requis</a:t>
            </a:r>
            <a:r>
              <a:rPr lang="fr-FR" sz="2400" dirty="0">
                <a:solidFill>
                  <a:srgbClr val="002060"/>
                </a:solidFill>
                <a:latin typeface="Calibri"/>
              </a:rPr>
              <a:t>)</a:t>
            </a:r>
          </a:p>
          <a:p>
            <a:pPr marL="285750" indent="-285750">
              <a:buFont typeface="Arial,Sans-Serif"/>
              <a:buChar char="•"/>
            </a:pPr>
            <a:r>
              <a:rPr lang="fr-FR" sz="2400" dirty="0" err="1">
                <a:solidFill>
                  <a:srgbClr val="002060"/>
                </a:solidFill>
                <a:latin typeface="Calibri"/>
              </a:rPr>
              <a:t>imagine.art </a:t>
            </a:r>
            <a:r>
              <a:rPr lang="fr-FR" sz="2400" dirty="0">
                <a:solidFill>
                  <a:srgbClr val="002060"/>
                </a:solidFill>
                <a:latin typeface="Calibri"/>
              </a:rPr>
              <a:t>(</a:t>
            </a:r>
            <a:r>
              <a:rPr lang="fr-FR" sz="2400" dirty="0" err="1">
                <a:solidFill>
                  <a:srgbClr val="002060"/>
                </a:solidFill>
                <a:latin typeface="Calibri"/>
              </a:rPr>
              <a:t>compte requis</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Leonardo AI</a:t>
            </a:r>
          </a:p>
          <a:p>
            <a:pPr marL="285750" indent="-285750">
              <a:buFont typeface="Arial,Sans-Serif"/>
              <a:buChar char="•"/>
            </a:pPr>
            <a:r>
              <a:rPr lang="fr-FR" sz="2400" dirty="0">
                <a:solidFill>
                  <a:srgbClr val="002060"/>
                </a:solidFill>
                <a:latin typeface="Calibri"/>
              </a:rPr>
              <a:t>ChatGPT</a:t>
            </a:r>
          </a:p>
          <a:p>
            <a:r>
              <a:rPr lang="en-US" sz="2400" dirty="0">
                <a:solidFill>
                  <a:srgbClr val="002060"/>
                </a:solidFill>
                <a:latin typeface="Calibri"/>
              </a:rPr>
              <a:t>​</a:t>
            </a:r>
            <a:endParaRPr lang="en-US" sz="2400" dirty="0">
              <a:latin typeface="Calibri"/>
            </a:endParaRPr>
          </a:p>
          <a:p>
            <a:r>
              <a:rPr lang="fr-FR" sz="2400" dirty="0" err="1">
                <a:solidFill>
                  <a:srgbClr val="002060"/>
                </a:solidFill>
                <a:latin typeface="Calibri"/>
              </a:rPr>
              <a:t>Assurez-vous </a:t>
            </a:r>
            <a:r>
              <a:rPr lang="fr-FR" sz="2400" dirty="0">
                <a:solidFill>
                  <a:srgbClr val="002060"/>
                </a:solidFill>
                <a:latin typeface="Calibri"/>
              </a:rPr>
              <a:t>d'avoir </a:t>
            </a:r>
            <a:r>
              <a:rPr lang="fr-FR" sz="2400" dirty="0" err="1">
                <a:solidFill>
                  <a:srgbClr val="002060"/>
                </a:solidFill>
                <a:latin typeface="Calibri"/>
              </a:rPr>
              <a:t>accès </a:t>
            </a:r>
            <a:r>
              <a:rPr lang="fr-FR" sz="2400" dirty="0">
                <a:solidFill>
                  <a:srgbClr val="002060"/>
                </a:solidFill>
                <a:latin typeface="Calibri"/>
              </a:rPr>
              <a:t>à </a:t>
            </a:r>
            <a:r>
              <a:rPr lang="fr-FR" sz="2400" dirty="0" err="1">
                <a:solidFill>
                  <a:srgbClr val="002060"/>
                </a:solidFill>
                <a:latin typeface="Calibri"/>
              </a:rPr>
              <a:t>l'outil</a:t>
            </a:r>
            <a:r>
              <a:rPr lang="fr-FR" sz="2400" dirty="0">
                <a:solidFill>
                  <a:srgbClr val="002060"/>
                </a:solidFill>
                <a:latin typeface="Calibri"/>
              </a:rPr>
              <a:t> </a:t>
            </a:r>
            <a:r>
              <a:rPr lang="fr-FR" sz="2400" dirty="0" err="1">
                <a:solidFill>
                  <a:srgbClr val="002060"/>
                </a:solidFill>
                <a:latin typeface="Calibri"/>
              </a:rPr>
              <a:t>choisi </a:t>
            </a:r>
            <a:r>
              <a:rPr lang="fr-FR" sz="2400" dirty="0">
                <a:solidFill>
                  <a:srgbClr val="002060"/>
                </a:solidFill>
                <a:latin typeface="Calibri"/>
              </a:rPr>
              <a:t>et de savoir comment </a:t>
            </a:r>
            <a:r>
              <a:rPr lang="fr-FR" sz="2400" dirty="0" err="1">
                <a:solidFill>
                  <a:srgbClr val="002060"/>
                </a:solidFill>
                <a:latin typeface="Calibri"/>
              </a:rPr>
              <a:t>l'</a:t>
            </a:r>
            <a:r>
              <a:rPr lang="fr-FR" sz="2400" dirty="0">
                <a:solidFill>
                  <a:srgbClr val="002060"/>
                </a:solidFill>
                <a:latin typeface="Calibri"/>
              </a:rPr>
              <a:t>utiliser.</a:t>
            </a:r>
            <a:br>
              <a:rPr lang="en-US" sz="2400" dirty="0">
                <a:solidFill>
                  <a:srgbClr val="002060"/>
                </a:solidFill>
                <a:latin typeface="Calibri"/>
              </a:rPr>
            </a:br>
            <a:r>
              <a:rPr lang="en-US" sz="2400" dirty="0">
                <a:solidFill>
                  <a:srgbClr val="002060"/>
                </a:solidFill>
                <a:latin typeface="Calibri"/>
              </a:rPr>
              <a:t>​</a:t>
            </a:r>
          </a:p>
          <a:p>
            <a:r>
              <a:rPr lang="fr-FR" sz="2400" b="1" dirty="0" err="1">
                <a:solidFill>
                  <a:srgbClr val="002060"/>
                </a:solidFill>
                <a:latin typeface="Calibri"/>
              </a:rPr>
              <a:t>É</a:t>
            </a:r>
            <a:r>
              <a:rPr lang="fr-FR" sz="2400" b="1" dirty="0">
                <a:solidFill>
                  <a:srgbClr val="002060"/>
                </a:solidFill>
                <a:latin typeface="Calibri"/>
              </a:rPr>
              <a:t>quipement requis </a:t>
            </a:r>
          </a:p>
          <a:p>
            <a:r>
              <a:rPr lang="fr-FR" sz="2400" dirty="0">
                <a:solidFill>
                  <a:srgbClr val="002060"/>
                </a:solidFill>
                <a:latin typeface="Calibri"/>
              </a:rPr>
              <a:t>Accès à un ordinateur ou à un smartphone.</a:t>
            </a:r>
          </a:p>
          <a:p>
            <a:r>
              <a:rPr lang="fr-FR" sz="2400" dirty="0" err="1">
                <a:solidFill>
                  <a:srgbClr val="002060"/>
                </a:solidFill>
                <a:latin typeface="Calibri"/>
              </a:rPr>
              <a:t>Connexion</a:t>
            </a:r>
            <a:r>
              <a:rPr lang="fr-FR" sz="2400" dirty="0">
                <a:solidFill>
                  <a:srgbClr val="002060"/>
                </a:solidFill>
                <a:latin typeface="Calibri"/>
              </a:rPr>
              <a:t> Internet.</a:t>
            </a:r>
          </a:p>
          <a:p>
            <a:pPr algn="ctr"/>
            <a:r>
              <a:rPr lang="en-US" sz="1800" dirty="0">
                <a:solidFill>
                  <a:srgbClr val="002060"/>
                </a:solidFill>
                <a:latin typeface="Calibri"/>
              </a:rPr>
              <a:t>​</a:t>
            </a:r>
          </a:p>
        </p:txBody>
      </p:sp>
      <p:pic>
        <p:nvPicPr>
          <p:cNvPr id="8" name="Picture 7">
            <a:extLst>
              <a:ext uri="{FF2B5EF4-FFF2-40B4-BE49-F238E27FC236}">
                <a16:creationId xmlns:a16="http://schemas.microsoft.com/office/drawing/2014/main" id="{A04B564C-E54D-C76E-3474-81DD5CFE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06" y="3165972"/>
            <a:ext cx="4629807" cy="4629807"/>
          </a:xfrm>
          <a:prstGeom prst="rect">
            <a:avLst/>
          </a:prstGeom>
        </p:spPr>
      </p:pic>
    </p:spTree>
    <p:extLst>
      <p:ext uri="{BB962C8B-B14F-4D97-AF65-F5344CB8AC3E}">
        <p14:creationId xmlns:p14="http://schemas.microsoft.com/office/powerpoint/2010/main" val="290828694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79C4C6-3ECD-59AB-378F-797E3BBD1715}"/>
              </a:ext>
            </a:extLst>
          </p:cNvPr>
          <p:cNvSpPr>
            <a:spLocks noGrp="1"/>
          </p:cNvSpPr>
          <p:nvPr>
            <p:ph type="body" idx="1"/>
          </p:nvPr>
        </p:nvSpPr>
        <p:spPr>
          <a:xfrm>
            <a:off x="506663" y="-405020"/>
            <a:ext cx="4873934" cy="6077569"/>
          </a:xfrm>
        </p:spPr>
        <p:txBody>
          <a:bodyPr>
            <a:normAutofit fontScale="47500" lnSpcReduction="20000"/>
          </a:bodyPr>
          <a:lstStyle/>
          <a:p>
            <a:pPr>
              <a:lnSpc>
                <a:spcPct val="120000"/>
              </a:lnSpc>
            </a:pPr>
            <a:r>
              <a:rPr lang="fr-FR" sz="4600" b="1" i="0" u="sng" dirty="0" err="1">
                <a:solidFill>
                  <a:schemeClr val="bg1"/>
                </a:solidFill>
                <a:cs typeface="Arial"/>
              </a:rPr>
              <a:t>Étape</a:t>
            </a:r>
            <a:r>
              <a:rPr lang="fr-FR" sz="4600" b="1" i="0" u="sng" dirty="0">
                <a:solidFill>
                  <a:schemeClr val="bg1"/>
                </a:solidFill>
                <a:cs typeface="Arial"/>
              </a:rPr>
              <a:t> 2 : </a:t>
            </a:r>
            <a:r>
              <a:rPr lang="fr-FR" sz="4600" b="1" i="0" u="sng" dirty="0" err="1">
                <a:solidFill>
                  <a:schemeClr val="bg1"/>
                </a:solidFill>
                <a:cs typeface="Arial"/>
              </a:rPr>
              <a:t>Invitation</a:t>
            </a:r>
            <a:endParaRPr lang="fr-FR" sz="4600" i="0" u="sng" dirty="0">
              <a:solidFill>
                <a:schemeClr val="bg1"/>
              </a:solidFill>
              <a:cs typeface="Arial"/>
            </a:endParaRPr>
          </a:p>
          <a:p>
            <a:pPr>
              <a:lnSpc>
                <a:spcPct val="120000"/>
              </a:lnSpc>
            </a:pPr>
            <a:r>
              <a:rPr lang="fr-FR" sz="4600" i="0" dirty="0" err="1">
                <a:solidFill>
                  <a:schemeClr val="bg1"/>
                </a:solidFill>
                <a:cs typeface="Arial"/>
              </a:rPr>
              <a:t>Choisissez </a:t>
            </a:r>
            <a:r>
              <a:rPr lang="fr-FR" sz="4600" i="0" dirty="0">
                <a:solidFill>
                  <a:schemeClr val="bg1"/>
                </a:solidFill>
                <a:cs typeface="Arial"/>
              </a:rPr>
              <a:t>l'une </a:t>
            </a:r>
            <a:r>
              <a:rPr lang="fr-FR" sz="4600" i="0" dirty="0" err="1">
                <a:solidFill>
                  <a:schemeClr val="bg1"/>
                </a:solidFill>
                <a:cs typeface="Arial"/>
              </a:rPr>
              <a:t>des</a:t>
            </a:r>
            <a:r>
              <a:rPr lang="fr-FR" sz="4600" i="0" dirty="0">
                <a:solidFill>
                  <a:schemeClr val="bg1"/>
                </a:solidFill>
                <a:cs typeface="Arial"/>
              </a:rPr>
              <a:t> suggestions </a:t>
            </a:r>
            <a:r>
              <a:rPr lang="fr-FR" sz="4600" i="0" dirty="0" err="1">
                <a:solidFill>
                  <a:schemeClr val="bg1"/>
                </a:solidFill>
                <a:cs typeface="Arial"/>
              </a:rPr>
              <a:t>suivantes </a:t>
            </a:r>
            <a:r>
              <a:rPr lang="fr-FR" sz="4600" i="0" dirty="0">
                <a:solidFill>
                  <a:schemeClr val="bg1"/>
                </a:solidFill>
                <a:cs typeface="Arial"/>
              </a:rPr>
              <a:t>:</a:t>
            </a:r>
            <a:endParaRPr lang="fr-FR" sz="4600" dirty="0">
              <a:solidFill>
                <a:schemeClr val="bg1"/>
              </a:solidFill>
            </a:endParaRPr>
          </a:p>
          <a:p>
            <a:pPr>
              <a:lnSpc>
                <a:spcPct val="120000"/>
              </a:lnSpc>
            </a:pPr>
            <a:r>
              <a:rPr lang="fr-FR" sz="4600" b="1" i="0" dirty="0">
                <a:solidFill>
                  <a:srgbClr val="653795"/>
                </a:solidFill>
                <a:cs typeface="Arial"/>
              </a:rPr>
              <a:t>« </a:t>
            </a:r>
            <a:r>
              <a:rPr lang="fr-FR" sz="4600" b="1" i="0" dirty="0" err="1">
                <a:solidFill>
                  <a:srgbClr val="653795"/>
                </a:solidFill>
                <a:cs typeface="Arial"/>
              </a:rPr>
              <a:t>Créez </a:t>
            </a:r>
            <a:r>
              <a:rPr lang="fr-FR" sz="4600" b="1" i="0" dirty="0">
                <a:solidFill>
                  <a:srgbClr val="653795"/>
                </a:solidFill>
                <a:cs typeface="Arial"/>
              </a:rPr>
              <a:t>une </a:t>
            </a:r>
            <a:r>
              <a:rPr lang="fr-FR" sz="4600" b="1" i="0" dirty="0" err="1">
                <a:solidFill>
                  <a:srgbClr val="653795"/>
                </a:solidFill>
                <a:cs typeface="Arial"/>
              </a:rPr>
              <a:t>image </a:t>
            </a:r>
            <a:r>
              <a:rPr lang="fr-FR" sz="4600" b="1" i="0" dirty="0">
                <a:solidFill>
                  <a:srgbClr val="653795"/>
                </a:solidFill>
                <a:cs typeface="Arial"/>
              </a:rPr>
              <a:t>représentant </a:t>
            </a:r>
            <a:r>
              <a:rPr lang="fr-FR" sz="4600" b="1" i="0" dirty="0" err="1">
                <a:solidFill>
                  <a:srgbClr val="653795"/>
                </a:solidFill>
                <a:cs typeface="Arial"/>
              </a:rPr>
              <a:t>une personne travaillant </a:t>
            </a:r>
            <a:r>
              <a:rPr lang="fr-FR" sz="4600" b="1" i="0" dirty="0">
                <a:solidFill>
                  <a:srgbClr val="653795"/>
                </a:solidFill>
                <a:cs typeface="Arial"/>
              </a:rPr>
              <a:t>dans le domaine informatique. »</a:t>
            </a:r>
            <a:endParaRPr lang="fr-FR" sz="4600" b="1" dirty="0">
              <a:solidFill>
                <a:srgbClr val="653795"/>
              </a:solidFill>
            </a:endParaRPr>
          </a:p>
          <a:p>
            <a:pPr>
              <a:lnSpc>
                <a:spcPct val="120000"/>
              </a:lnSpc>
            </a:pPr>
            <a:r>
              <a:rPr lang="fr-FR" sz="4600" b="1" i="0" dirty="0">
                <a:solidFill>
                  <a:srgbClr val="653795"/>
                </a:solidFill>
                <a:cs typeface="Arial"/>
              </a:rPr>
              <a:t>« </a:t>
            </a:r>
            <a:r>
              <a:rPr lang="fr-FR" sz="4600" b="1" i="0" dirty="0" err="1">
                <a:solidFill>
                  <a:srgbClr val="653795"/>
                </a:solidFill>
                <a:cs typeface="Arial"/>
              </a:rPr>
              <a:t>Créez </a:t>
            </a:r>
            <a:r>
              <a:rPr lang="fr-FR" sz="4600" b="1" i="0" dirty="0">
                <a:solidFill>
                  <a:srgbClr val="653795"/>
                </a:solidFill>
                <a:cs typeface="Arial"/>
              </a:rPr>
              <a:t>une image d'un </a:t>
            </a:r>
            <a:r>
              <a:rPr lang="fr-FR" sz="4600" b="1" i="0" dirty="0" err="1">
                <a:solidFill>
                  <a:srgbClr val="653795"/>
                </a:solidFill>
                <a:cs typeface="Arial"/>
              </a:rPr>
              <a:t>scientifique. </a:t>
            </a:r>
            <a:r>
              <a:rPr lang="fr-FR" sz="4600" b="1" i="0" dirty="0">
                <a:solidFill>
                  <a:srgbClr val="653795"/>
                </a:solidFill>
                <a:cs typeface="Arial"/>
              </a:rPr>
              <a:t>»</a:t>
            </a:r>
            <a:endParaRPr lang="fr-FR" sz="4600" b="1" dirty="0">
              <a:solidFill>
                <a:srgbClr val="653795"/>
              </a:solidFill>
            </a:endParaRPr>
          </a:p>
          <a:p>
            <a:pPr>
              <a:lnSpc>
                <a:spcPct val="120000"/>
              </a:lnSpc>
            </a:pPr>
            <a:r>
              <a:rPr lang="fr-FR" sz="4600" b="1" i="0" dirty="0">
                <a:solidFill>
                  <a:srgbClr val="653795"/>
                </a:solidFill>
                <a:cs typeface="Arial"/>
              </a:rPr>
              <a:t>« Montrez-moi un entrepreneur. »</a:t>
            </a:r>
            <a:endParaRPr lang="fr-FR" sz="4600" i="0" dirty="0">
              <a:solidFill>
                <a:schemeClr val="bg1"/>
              </a:solidFill>
              <a:cs typeface="Arial"/>
            </a:endParaRPr>
          </a:p>
          <a:p>
            <a:pPr>
              <a:lnSpc>
                <a:spcPct val="120000"/>
              </a:lnSpc>
            </a:pPr>
            <a:r>
              <a:rPr lang="fr-FR" sz="4600" i="0" dirty="0">
                <a:solidFill>
                  <a:schemeClr val="bg1"/>
                </a:solidFill>
                <a:cs typeface="Arial"/>
              </a:rPr>
              <a:t>Saisissez les suggestions dans au moins </a:t>
            </a:r>
            <a:r>
              <a:rPr lang="fr-FR" sz="4600" i="0" dirty="0" err="1">
                <a:solidFill>
                  <a:schemeClr val="bg1"/>
                </a:solidFill>
                <a:cs typeface="Arial"/>
              </a:rPr>
              <a:t>deux outils</a:t>
            </a:r>
            <a:r>
              <a:rPr lang="fr-FR" sz="4600" i="0" dirty="0">
                <a:solidFill>
                  <a:schemeClr val="bg1"/>
                </a:solidFill>
                <a:cs typeface="Arial"/>
              </a:rPr>
              <a:t> d'IA </a:t>
            </a:r>
            <a:r>
              <a:rPr lang="fr-FR" sz="4600" i="0" dirty="0" err="1">
                <a:solidFill>
                  <a:schemeClr val="bg1"/>
                </a:solidFill>
                <a:cs typeface="Arial"/>
              </a:rPr>
              <a:t>différents </a:t>
            </a:r>
            <a:r>
              <a:rPr lang="fr-FR" sz="4600" i="0" dirty="0">
                <a:solidFill>
                  <a:schemeClr val="bg1"/>
                </a:solidFill>
                <a:cs typeface="Arial"/>
              </a:rPr>
              <a:t>et </a:t>
            </a:r>
            <a:r>
              <a:rPr lang="fr-FR" sz="4600" i="0" dirty="0" err="1">
                <a:solidFill>
                  <a:schemeClr val="bg1"/>
                </a:solidFill>
                <a:cs typeface="Arial"/>
              </a:rPr>
              <a:t>enregistrez </a:t>
            </a:r>
            <a:r>
              <a:rPr lang="fr-FR" sz="4600" i="0" dirty="0">
                <a:solidFill>
                  <a:schemeClr val="bg1"/>
                </a:solidFill>
                <a:cs typeface="Arial"/>
              </a:rPr>
              <a:t>les images </a:t>
            </a:r>
            <a:r>
              <a:rPr lang="fr-FR" sz="4600" i="0" dirty="0" err="1">
                <a:solidFill>
                  <a:schemeClr val="bg1"/>
                </a:solidFill>
                <a:cs typeface="Arial"/>
              </a:rPr>
              <a:t>générées </a:t>
            </a:r>
            <a:r>
              <a:rPr lang="fr-FR" sz="4600" i="0" dirty="0">
                <a:solidFill>
                  <a:schemeClr val="bg1"/>
                </a:solidFill>
                <a:cs typeface="Arial"/>
              </a:rPr>
              <a:t>par </a:t>
            </a:r>
            <a:r>
              <a:rPr lang="fr-FR" sz="4600" i="0" dirty="0" err="1">
                <a:solidFill>
                  <a:schemeClr val="bg1"/>
                </a:solidFill>
                <a:cs typeface="Arial"/>
              </a:rPr>
              <a:t>chaque outil</a:t>
            </a:r>
            <a:r>
              <a:rPr lang="fr-FR" sz="4600" i="0" dirty="0">
                <a:solidFill>
                  <a:schemeClr val="bg1"/>
                </a:solidFill>
                <a:cs typeface="Arial"/>
              </a:rPr>
              <a:t>.</a:t>
            </a:r>
            <a:endParaRPr lang="fr-FR" sz="4600" dirty="0">
              <a:solidFill>
                <a:schemeClr val="bg1"/>
              </a:solidFill>
            </a:endParaRPr>
          </a:p>
          <a:p>
            <a:br>
              <a:rPr lang="en-US" dirty="0"/>
            </a:br>
            <a:endParaRPr lang="en-US" dirty="0"/>
          </a:p>
        </p:txBody>
      </p:sp>
      <p:sp>
        <p:nvSpPr>
          <p:cNvPr id="4" name="ZoneTexte 3">
            <a:extLst>
              <a:ext uri="{FF2B5EF4-FFF2-40B4-BE49-F238E27FC236}">
                <a16:creationId xmlns:a16="http://schemas.microsoft.com/office/drawing/2014/main" id="{EF69CB13-873A-E8CD-6DF6-B51140FE0BBB}"/>
              </a:ext>
            </a:extLst>
          </p:cNvPr>
          <p:cNvSpPr txBox="1"/>
          <p:nvPr/>
        </p:nvSpPr>
        <p:spPr>
          <a:xfrm>
            <a:off x="6293224" y="667871"/>
            <a:ext cx="5264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2060"/>
                </a:solidFill>
                <a:latin typeface="Calibri"/>
              </a:rPr>
              <a:t>Étape 3 - Analyse des résultats</a:t>
            </a:r>
          </a:p>
          <a:p>
            <a:br>
              <a:rPr lang="en-US" sz="2400" dirty="0">
                <a:latin typeface="Calibri"/>
              </a:rPr>
            </a:br>
            <a:r>
              <a:rPr lang="en-US" sz="2400" dirty="0">
                <a:solidFill>
                  <a:srgbClr val="002060"/>
                </a:solidFill>
                <a:latin typeface="Calibri"/>
              </a:rPr>
              <a:t>Regardez les images générées</a:t>
            </a:r>
          </a:p>
          <a:p>
            <a:pPr marL="228600" indent="-228600">
              <a:buClr>
                <a:srgbClr val="282666"/>
              </a:buClr>
              <a:buFont typeface=""/>
              <a:buChar char="•"/>
            </a:pPr>
            <a:r>
              <a:rPr lang="en-US" sz="2400" dirty="0">
                <a:solidFill>
                  <a:srgbClr val="002060"/>
                </a:solidFill>
                <a:latin typeface="Calibri"/>
              </a:rPr>
              <a:t>Quelles différences remarquez-vous entre les outils ?</a:t>
            </a:r>
          </a:p>
          <a:p>
            <a:pPr marL="228600" indent="-228600">
              <a:buClr>
                <a:srgbClr val="282666"/>
              </a:buClr>
              <a:buFont typeface=""/>
              <a:buChar char="•"/>
            </a:pPr>
            <a:r>
              <a:rPr lang="en-US" sz="2400" dirty="0">
                <a:solidFill>
                  <a:srgbClr val="002060"/>
                </a:solidFill>
                <a:latin typeface="Calibri"/>
              </a:rPr>
              <a:t>Quels stéréotypes ou préjugés sont visibles, le cas échéant (par exemple, sexe, âge, origine ethnique, etc.) ?</a:t>
            </a:r>
          </a:p>
          <a:p>
            <a:pPr marL="228600" indent="-228600">
              <a:buClr>
                <a:srgbClr val="282666"/>
              </a:buClr>
              <a:buFont typeface=""/>
              <a:buChar char="•"/>
            </a:pPr>
            <a:r>
              <a:rPr lang="en-US" sz="2400" dirty="0">
                <a:solidFill>
                  <a:srgbClr val="002060"/>
                </a:solidFill>
                <a:latin typeface="Calibri"/>
              </a:rPr>
              <a:t>Quelle est la représentation dominante ?</a:t>
            </a:r>
          </a:p>
        </p:txBody>
      </p:sp>
    </p:spTree>
    <p:extLst>
      <p:ext uri="{BB962C8B-B14F-4D97-AF65-F5344CB8AC3E}">
        <p14:creationId xmlns:p14="http://schemas.microsoft.com/office/powerpoint/2010/main" val="161445109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01134-BC4C-5CEA-F0DB-DF4CDC02909B}"/>
              </a:ext>
            </a:extLst>
          </p:cNvPr>
          <p:cNvSpPr>
            <a:spLocks noGrp="1"/>
          </p:cNvSpPr>
          <p:nvPr>
            <p:ph type="body" idx="1"/>
          </p:nvPr>
        </p:nvSpPr>
        <p:spPr>
          <a:xfrm>
            <a:off x="145072" y="1257331"/>
            <a:ext cx="6103328" cy="4878736"/>
          </a:xfrm>
        </p:spPr>
        <p:txBody>
          <a:bodyPr wrap="square" anchor="t">
            <a:normAutofit/>
          </a:bodyPr>
          <a:lstStyle/>
          <a:p>
            <a:r>
              <a:rPr lang="fr-FR" sz="2400" b="1" i="0" u="sng" dirty="0" err="1"/>
              <a:t>Étape</a:t>
            </a:r>
            <a:r>
              <a:rPr lang="fr-FR" sz="2400" b="1" i="0" u="sng" dirty="0"/>
              <a:t> 4  - </a:t>
            </a:r>
            <a:r>
              <a:rPr lang="fr-FR" sz="2400" b="1" i="0" u="sng" dirty="0" err="1"/>
              <a:t>Réflexion </a:t>
            </a:r>
            <a:r>
              <a:rPr lang="fr-FR" sz="2400" b="1" i="0" u="sng" dirty="0"/>
              <a:t>et conclusion</a:t>
            </a:r>
            <a:endParaRPr lang="fr-FR" sz="2400" b="1" dirty="0"/>
          </a:p>
          <a:p>
            <a:endParaRPr lang="en-US" sz="2400" dirty="0"/>
          </a:p>
          <a:p>
            <a:r>
              <a:rPr lang="fr-FR" sz="2400" dirty="0" err="1"/>
              <a:t>Réfléchissez </a:t>
            </a:r>
            <a:r>
              <a:rPr lang="fr-FR" sz="2400" i="0" dirty="0"/>
              <a:t>aux questions </a:t>
            </a:r>
            <a:r>
              <a:rPr lang="fr-FR" sz="2400" i="0" dirty="0" err="1"/>
              <a:t>suivantes</a:t>
            </a:r>
            <a:endParaRPr lang="fr-FR" sz="2400" dirty="0"/>
          </a:p>
          <a:p>
            <a:r>
              <a:rPr lang="fr-FR" sz="2400" i="0" dirty="0"/>
              <a:t>→ Comment les </a:t>
            </a:r>
            <a:r>
              <a:rPr lang="fr-FR" sz="2400" i="0" dirty="0" err="1"/>
              <a:t>résultats pourraient-ils </a:t>
            </a:r>
            <a:r>
              <a:rPr lang="fr-FR" sz="2400" i="0" dirty="0"/>
              <a:t>influencer les perceptions ?</a:t>
            </a:r>
            <a:endParaRPr lang="fr-FR" sz="2400" dirty="0"/>
          </a:p>
          <a:p>
            <a:r>
              <a:rPr lang="fr-FR" sz="2400" i="0" dirty="0"/>
              <a:t>→ </a:t>
            </a:r>
            <a:r>
              <a:rPr lang="fr-FR" sz="2400" i="0" dirty="0" err="1"/>
              <a:t>Selon</a:t>
            </a:r>
            <a:r>
              <a:rPr lang="fr-FR" sz="2400" i="0" dirty="0"/>
              <a:t> </a:t>
            </a:r>
            <a:r>
              <a:rPr lang="fr-FR" sz="2400" i="0" dirty="0" err="1"/>
              <a:t>vous, </a:t>
            </a:r>
            <a:r>
              <a:rPr lang="fr-FR" sz="2400" i="0" dirty="0"/>
              <a:t>quels </a:t>
            </a:r>
            <a:r>
              <a:rPr lang="fr-FR" sz="2400" i="0" dirty="0" err="1"/>
              <a:t>facteurs </a:t>
            </a:r>
            <a:r>
              <a:rPr lang="fr-FR" sz="2400" i="0" dirty="0"/>
              <a:t>influencent les </a:t>
            </a:r>
            <a:r>
              <a:rPr lang="fr-FR" sz="2400" i="0" dirty="0" err="1"/>
              <a:t>biais </a:t>
            </a:r>
            <a:r>
              <a:rPr lang="fr-FR" sz="2400" i="0" dirty="0"/>
              <a:t>dans les images </a:t>
            </a:r>
            <a:r>
              <a:rPr lang="fr-FR" sz="2400" i="0" dirty="0" err="1"/>
              <a:t>générées </a:t>
            </a:r>
            <a:r>
              <a:rPr lang="fr-FR" sz="2400" i="0" dirty="0"/>
              <a:t>par l'IA ?</a:t>
            </a:r>
            <a:endParaRPr lang="fr-FR" sz="2400" dirty="0"/>
          </a:p>
          <a:p>
            <a:r>
              <a:rPr lang="fr-FR" sz="2400" i="0" dirty="0"/>
              <a:t>→ Comment </a:t>
            </a:r>
            <a:r>
              <a:rPr lang="fr-FR" sz="2400" i="0" dirty="0" err="1"/>
              <a:t>pourrions-nous réduire ces biais </a:t>
            </a:r>
            <a:r>
              <a:rPr lang="fr-FR" sz="2400" i="0" dirty="0"/>
              <a:t>dans </a:t>
            </a:r>
            <a:r>
              <a:rPr lang="fr-FR" sz="2400" i="0" dirty="0" err="1"/>
              <a:t>les outils</a:t>
            </a:r>
            <a:r>
              <a:rPr lang="fr-FR" sz="2400" i="0" dirty="0"/>
              <a:t> d'IA ?</a:t>
            </a:r>
            <a:endParaRPr lang="fr-FR" sz="2400" dirty="0"/>
          </a:p>
          <a:p>
            <a:br>
              <a:rPr lang="en-US" sz="2400" dirty="0"/>
            </a:br>
            <a:endParaRPr lang="en-US" sz="2400" dirty="0"/>
          </a:p>
        </p:txBody>
      </p:sp>
      <p:pic>
        <p:nvPicPr>
          <p:cNvPr id="6" name="Picture Placeholder 3">
            <a:extLst>
              <a:ext uri="{FF2B5EF4-FFF2-40B4-BE49-F238E27FC236}">
                <a16:creationId xmlns:a16="http://schemas.microsoft.com/office/drawing/2014/main" id="{3557B0F7-F953-1497-823E-6B6773CE56F7}"/>
              </a:ext>
              <a:ext uri="{C183D7F6-B498-43B3-948B-1728B52AA6E4}">
                <adec:decorative xmlns:adec="http://schemas.microsoft.com/office/drawing/2017/decorative" val="1"/>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6553505" y="1730375"/>
            <a:ext cx="5641670" cy="391858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22390327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290C94-BC17-3AE4-C850-2475B1BD3254}"/>
              </a:ext>
            </a:extLst>
          </p:cNvPr>
          <p:cNvSpPr>
            <a:spLocks noGrp="1"/>
          </p:cNvSpPr>
          <p:nvPr>
            <p:ph type="body" idx="1"/>
          </p:nvPr>
        </p:nvSpPr>
        <p:spPr>
          <a:xfrm>
            <a:off x="-1" y="799711"/>
            <a:ext cx="7102549" cy="5258577"/>
          </a:xfrm>
        </p:spPr>
        <p:txBody>
          <a:bodyPr spcFirstLastPara="1" wrap="square" lIns="91425" tIns="45700" rIns="91425" bIns="45700" anchor="ctr" anchorCtr="0">
            <a:noAutofit/>
          </a:bodyPr>
          <a:lstStyle/>
          <a:p>
            <a:pPr marL="342900" indent="-342900">
              <a:buAutoNum type="arabicPeriod"/>
            </a:pPr>
            <a:r>
              <a:rPr lang="fr-FR" sz="2400" i="0" dirty="0">
                <a:solidFill>
                  <a:srgbClr val="002060"/>
                </a:solidFill>
                <a:cs typeface="Arial"/>
              </a:rPr>
              <a:t>1. </a:t>
            </a:r>
            <a:r>
              <a:rPr lang="fr-FR" sz="2400" b="1" i="0" dirty="0" err="1">
                <a:solidFill>
                  <a:srgbClr val="002060"/>
                </a:solidFill>
                <a:cs typeface="Arial"/>
              </a:rPr>
              <a:t>Les outils</a:t>
            </a:r>
            <a:r>
              <a:rPr lang="fr-FR" sz="2400" b="1" i="0" dirty="0">
                <a:solidFill>
                  <a:srgbClr val="002060"/>
                </a:solidFill>
                <a:cs typeface="Arial"/>
              </a:rPr>
              <a:t> d'IA ne sont pas neutres</a:t>
            </a:r>
            <a:r>
              <a:rPr lang="fr-FR" sz="2400" i="0" dirty="0">
                <a:solidFill>
                  <a:srgbClr val="002060"/>
                </a:solidFill>
                <a:cs typeface="Arial"/>
              </a:rPr>
              <a:t>. </a:t>
            </a:r>
            <a:r>
              <a:rPr lang="fr-FR" sz="2400" i="0" dirty="0" err="1">
                <a:solidFill>
                  <a:srgbClr val="002060"/>
                </a:solidFill>
                <a:cs typeface="Arial"/>
              </a:rPr>
              <a:t>Ils </a:t>
            </a:r>
            <a:r>
              <a:rPr lang="fr-FR" sz="2400" i="0" dirty="0">
                <a:solidFill>
                  <a:srgbClr val="002060"/>
                </a:solidFill>
                <a:cs typeface="Arial"/>
              </a:rPr>
              <a:t>sont </a:t>
            </a:r>
            <a:r>
              <a:rPr lang="fr-FR" sz="2400" i="0" dirty="0" err="1">
                <a:solidFill>
                  <a:srgbClr val="002060"/>
                </a:solidFill>
                <a:cs typeface="Arial"/>
              </a:rPr>
              <a:t>influencés </a:t>
            </a:r>
            <a:r>
              <a:rPr lang="fr-FR" sz="2400" i="0" dirty="0">
                <a:solidFill>
                  <a:srgbClr val="002060"/>
                </a:solidFill>
                <a:cs typeface="Arial"/>
              </a:rPr>
              <a:t>par les données sur </a:t>
            </a:r>
            <a:r>
              <a:rPr lang="fr-FR" sz="2400" i="0" dirty="0" err="1">
                <a:solidFill>
                  <a:srgbClr val="002060"/>
                </a:solidFill>
                <a:cs typeface="Arial"/>
              </a:rPr>
              <a:t>lesquelles ils </a:t>
            </a:r>
            <a:r>
              <a:rPr lang="fr-FR" sz="2400" i="0" dirty="0">
                <a:solidFill>
                  <a:srgbClr val="002060"/>
                </a:solidFill>
                <a:cs typeface="Arial"/>
              </a:rPr>
              <a:t>ont été </a:t>
            </a:r>
            <a:r>
              <a:rPr lang="fr-FR" sz="2400" i="0" dirty="0" err="1">
                <a:solidFill>
                  <a:srgbClr val="002060"/>
                </a:solidFill>
                <a:cs typeface="Arial"/>
              </a:rPr>
              <a:t>formés</a:t>
            </a:r>
            <a:r>
              <a:rPr lang="fr-FR" sz="2400" i="0" dirty="0">
                <a:solidFill>
                  <a:srgbClr val="002060"/>
                </a:solidFill>
                <a:cs typeface="Arial"/>
              </a:rPr>
              <a:t>. Si </a:t>
            </a:r>
            <a:r>
              <a:rPr lang="fr-FR" sz="2400" i="0" dirty="0" err="1">
                <a:solidFill>
                  <a:srgbClr val="002060"/>
                </a:solidFill>
                <a:cs typeface="Arial"/>
              </a:rPr>
              <a:t>ces </a:t>
            </a:r>
            <a:r>
              <a:rPr lang="fr-FR" sz="2400" i="0" dirty="0">
                <a:solidFill>
                  <a:srgbClr val="002060"/>
                </a:solidFill>
                <a:cs typeface="Arial"/>
              </a:rPr>
              <a:t>données </a:t>
            </a:r>
            <a:r>
              <a:rPr lang="fr-FR" sz="2400" i="0" dirty="0" err="1">
                <a:solidFill>
                  <a:srgbClr val="002060"/>
                </a:solidFill>
                <a:cs typeface="Arial"/>
              </a:rPr>
              <a:t>sont biaisées</a:t>
            </a:r>
            <a:r>
              <a:rPr lang="fr-FR" sz="2400" i="0" dirty="0">
                <a:solidFill>
                  <a:srgbClr val="002060"/>
                </a:solidFill>
                <a:cs typeface="Arial"/>
              </a:rPr>
              <a:t>, les </a:t>
            </a:r>
            <a:r>
              <a:rPr lang="fr-FR" sz="2400" i="0" dirty="0" err="1">
                <a:solidFill>
                  <a:srgbClr val="002060"/>
                </a:solidFill>
                <a:cs typeface="Arial"/>
              </a:rPr>
              <a:t>résultats le seront également</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2. </a:t>
            </a:r>
            <a:r>
              <a:rPr lang="fr-FR" sz="2400" i="0" dirty="0" err="1">
                <a:solidFill>
                  <a:srgbClr val="002060"/>
                </a:solidFill>
                <a:cs typeface="Arial"/>
              </a:rPr>
              <a:t>Les biais</a:t>
            </a:r>
            <a:r>
              <a:rPr lang="fr-FR" sz="2400" i="0" dirty="0">
                <a:solidFill>
                  <a:srgbClr val="002060"/>
                </a:solidFill>
                <a:cs typeface="Arial"/>
              </a:rPr>
              <a:t> visibles </a:t>
            </a:r>
            <a:r>
              <a:rPr lang="fr-FR" sz="2400" b="1" i="0" dirty="0" err="1">
                <a:solidFill>
                  <a:srgbClr val="002060"/>
                </a:solidFill>
                <a:cs typeface="Arial"/>
              </a:rPr>
              <a:t>reflètent souvent les stéréotypes présents</a:t>
            </a:r>
            <a:r>
              <a:rPr lang="fr-FR" sz="2400" i="0" dirty="0" err="1">
                <a:solidFill>
                  <a:srgbClr val="002060"/>
                </a:solidFill>
                <a:cs typeface="Arial"/>
              </a:rPr>
              <a:t> </a:t>
            </a:r>
            <a:r>
              <a:rPr lang="fr-FR" sz="2400" i="0" dirty="0">
                <a:solidFill>
                  <a:srgbClr val="002060"/>
                </a:solidFill>
                <a:cs typeface="Arial"/>
              </a:rPr>
              <a:t>dans </a:t>
            </a:r>
            <a:r>
              <a:rPr lang="fr-FR" sz="2400" i="0" dirty="0" err="1">
                <a:solidFill>
                  <a:srgbClr val="002060"/>
                </a:solidFill>
                <a:cs typeface="Arial"/>
              </a:rPr>
              <a:t>nos sociétés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3. </a:t>
            </a:r>
            <a:r>
              <a:rPr lang="fr-FR" sz="2400" b="1" i="0" dirty="0" err="1">
                <a:solidFill>
                  <a:srgbClr val="002060"/>
                </a:solidFill>
                <a:cs typeface="Arial"/>
              </a:rPr>
              <a:t>Comprendre ces biais </a:t>
            </a:r>
            <a:r>
              <a:rPr lang="fr-FR" sz="2400" i="0" dirty="0" err="1">
                <a:solidFill>
                  <a:srgbClr val="002060"/>
                </a:solidFill>
                <a:cs typeface="Arial"/>
              </a:rPr>
              <a:t>est </a:t>
            </a:r>
            <a:r>
              <a:rPr lang="fr-FR" sz="2400" i="0" dirty="0">
                <a:solidFill>
                  <a:srgbClr val="002060"/>
                </a:solidFill>
                <a:cs typeface="Arial"/>
              </a:rPr>
              <a:t>la première </a:t>
            </a:r>
            <a:r>
              <a:rPr lang="fr-FR" sz="2400" i="0" dirty="0" err="1">
                <a:solidFill>
                  <a:srgbClr val="002060"/>
                </a:solidFill>
                <a:cs typeface="Arial"/>
              </a:rPr>
              <a:t>étape vers la création d'outils</a:t>
            </a:r>
            <a:r>
              <a:rPr lang="fr-FR" sz="2400" i="0" dirty="0">
                <a:solidFill>
                  <a:srgbClr val="002060"/>
                </a:solidFill>
                <a:cs typeface="Arial"/>
              </a:rPr>
              <a:t> plus inclusifs.</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 4. Il est essentiel </a:t>
            </a:r>
            <a:r>
              <a:rPr lang="fr-FR" sz="2400" b="1" i="0" dirty="0">
                <a:solidFill>
                  <a:srgbClr val="002060"/>
                </a:solidFill>
                <a:cs typeface="Arial"/>
              </a:rPr>
              <a:t>d'analyser les résultats de manière critique</a:t>
            </a:r>
            <a:r>
              <a:rPr lang="fr-FR" sz="2400" i="0" dirty="0">
                <a:solidFill>
                  <a:srgbClr val="002060"/>
                </a:solidFill>
                <a:cs typeface="Arial"/>
              </a:rPr>
              <a:t>. </a:t>
            </a:r>
            <a:r>
              <a:rPr lang="fr-FR" sz="2400" i="0" dirty="0" err="1">
                <a:solidFill>
                  <a:srgbClr val="002060"/>
                </a:solidFill>
                <a:cs typeface="Arial"/>
              </a:rPr>
              <a:t>Apprenez </a:t>
            </a:r>
            <a:r>
              <a:rPr lang="fr-FR" sz="2400" i="0" dirty="0">
                <a:solidFill>
                  <a:srgbClr val="002060"/>
                </a:solidFill>
                <a:cs typeface="Arial"/>
              </a:rPr>
              <a:t>à </a:t>
            </a:r>
            <a:r>
              <a:rPr lang="fr-FR" sz="2400" i="0" dirty="0" err="1">
                <a:solidFill>
                  <a:srgbClr val="002060"/>
                </a:solidFill>
                <a:cs typeface="Arial"/>
              </a:rPr>
              <a:t>toujours vous poser </a:t>
            </a:r>
            <a:r>
              <a:rPr lang="fr-FR" sz="2400" i="0" dirty="0">
                <a:solidFill>
                  <a:srgbClr val="002060"/>
                </a:solidFill>
                <a:cs typeface="Arial"/>
              </a:rPr>
              <a:t>les questions</a:t>
            </a:r>
            <a:r>
              <a:rPr lang="fr-FR" sz="2400" i="0" dirty="0" err="1">
                <a:solidFill>
                  <a:srgbClr val="002060"/>
                </a:solidFill>
                <a:cs typeface="Arial"/>
              </a:rPr>
              <a:t> suivantes </a:t>
            </a:r>
            <a:r>
              <a:rPr lang="fr-FR" sz="2400" i="0" dirty="0">
                <a:solidFill>
                  <a:srgbClr val="002060"/>
                </a:solidFill>
                <a:cs typeface="Arial"/>
              </a:rPr>
              <a:t>: </a:t>
            </a:r>
            <a:r>
              <a:rPr lang="fr-FR" sz="2400" i="0" dirty="0" err="1">
                <a:solidFill>
                  <a:srgbClr val="002060"/>
                </a:solidFill>
                <a:cs typeface="Arial"/>
              </a:rPr>
              <a:t>Qui est représenté ? </a:t>
            </a:r>
            <a:r>
              <a:rPr lang="fr-FR" sz="2400" i="0" dirty="0">
                <a:solidFill>
                  <a:srgbClr val="002060"/>
                </a:solidFill>
                <a:cs typeface="Arial"/>
              </a:rPr>
              <a:t>Quels </a:t>
            </a:r>
            <a:r>
              <a:rPr lang="fr-FR" sz="2400" i="0" dirty="0" err="1">
                <a:solidFill>
                  <a:srgbClr val="002060"/>
                </a:solidFill>
                <a:cs typeface="Arial"/>
              </a:rPr>
              <a:t>rôles </a:t>
            </a:r>
            <a:r>
              <a:rPr lang="fr-FR" sz="2400" i="0" dirty="0">
                <a:solidFill>
                  <a:srgbClr val="002060"/>
                </a:solidFill>
                <a:cs typeface="Arial"/>
              </a:rPr>
              <a:t>ou </a:t>
            </a:r>
            <a:r>
              <a:rPr lang="fr-FR" sz="2400" i="0" dirty="0" err="1">
                <a:solidFill>
                  <a:srgbClr val="002060"/>
                </a:solidFill>
                <a:cs typeface="Arial"/>
              </a:rPr>
              <a:t>attributs </a:t>
            </a:r>
            <a:r>
              <a:rPr lang="fr-FR" sz="2400" i="0" dirty="0">
                <a:solidFill>
                  <a:srgbClr val="002060"/>
                </a:solidFill>
                <a:cs typeface="Arial"/>
              </a:rPr>
              <a:t>sont </a:t>
            </a:r>
            <a:r>
              <a:rPr lang="fr-FR" sz="2400" i="0" dirty="0" err="1">
                <a:solidFill>
                  <a:srgbClr val="002060"/>
                </a:solidFill>
                <a:cs typeface="Arial"/>
              </a:rPr>
              <a:t>valorisés ? Qui est </a:t>
            </a:r>
            <a:r>
              <a:rPr lang="fr-FR" sz="2400" i="0" dirty="0">
                <a:solidFill>
                  <a:srgbClr val="002060"/>
                </a:solidFill>
                <a:cs typeface="Arial"/>
              </a:rPr>
              <a:t>absent des images ?</a:t>
            </a:r>
            <a:endParaRPr lang="fr-FR" sz="2400" dirty="0">
              <a:solidFill>
                <a:srgbClr val="002060"/>
              </a:solidFill>
            </a:endParaRPr>
          </a:p>
          <a:p>
            <a:pPr marL="571500" indent="-342900">
              <a:buAutoNum type="arabicPeriod"/>
            </a:pPr>
            <a:endParaRPr lang="fr-FR" sz="1800" dirty="0">
              <a:solidFill>
                <a:srgbClr val="002060"/>
              </a:solidFill>
            </a:endParaRPr>
          </a:p>
        </p:txBody>
      </p:sp>
      <p:sp>
        <p:nvSpPr>
          <p:cNvPr id="5" name="ZoneTexte 4">
            <a:extLst>
              <a:ext uri="{FF2B5EF4-FFF2-40B4-BE49-F238E27FC236}">
                <a16:creationId xmlns:a16="http://schemas.microsoft.com/office/drawing/2014/main" id="{052F311A-C89E-085F-5FFD-12959C604ECC}"/>
              </a:ext>
            </a:extLst>
          </p:cNvPr>
          <p:cNvSpPr txBox="1"/>
          <p:nvPr/>
        </p:nvSpPr>
        <p:spPr>
          <a:xfrm>
            <a:off x="8761228" y="1582878"/>
            <a:ext cx="39845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800" i="1" dirty="0">
                <a:solidFill>
                  <a:schemeClr val="bg1"/>
                </a:solidFill>
                <a:latin typeface="Calibri"/>
              </a:rPr>
              <a:t>Récapitulatif</a:t>
            </a:r>
          </a:p>
        </p:txBody>
      </p:sp>
      <p:pic>
        <p:nvPicPr>
          <p:cNvPr id="3" name="Picture Placeholder 3">
            <a:extLst>
              <a:ext uri="{FF2B5EF4-FFF2-40B4-BE49-F238E27FC236}">
                <a16:creationId xmlns:a16="http://schemas.microsoft.com/office/drawing/2014/main" id="{AFDD0941-CC19-DAD2-B879-93940B4C0A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95953" y="2541465"/>
            <a:ext cx="4696047" cy="3261776"/>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77033193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8021087" y="881975"/>
            <a:ext cx="4062055" cy="2547025"/>
          </a:xfrm>
        </p:spPr>
        <p:txBody>
          <a:bodyPr>
            <a:normAutofit fontScale="85000" lnSpcReduction="20000"/>
          </a:bodyPr>
          <a:lstStyle/>
          <a:p>
            <a:r>
              <a:rPr lang="en-GB" sz="2800" b="1" dirty="0">
                <a:latin typeface="Calibri" panose="020F0502020204030204" pitchFamily="34" charset="0"/>
                <a:ea typeface="Calibri" panose="020F0502020204030204" pitchFamily="34" charset="0"/>
                <a:cs typeface="Calibri" panose="020F0502020204030204" pitchFamily="34" charset="0"/>
              </a:rPr>
              <a:t>« L'IA reflétera les valeurs de ses créateurs. Si nous voulons un avenir meilleur, nous avons besoin de voix diverses pour le façonner. » </a:t>
            </a:r>
            <a:r>
              <a:rPr lang="en-GB" sz="1800" dirty="0">
                <a:latin typeface="Calibri" panose="020F0502020204030204" pitchFamily="34" charset="0"/>
                <a:ea typeface="Calibri" panose="020F0502020204030204" pitchFamily="34" charset="0"/>
                <a:cs typeface="Calibri" panose="020F0502020204030204" pitchFamily="34" charset="0"/>
              </a:rPr>
              <a:t>(</a:t>
            </a:r>
            <a:r>
              <a:rPr lang="en-GB" sz="1800" dirty="0" err="1">
                <a:latin typeface="Calibri" panose="020F0502020204030204" pitchFamily="34" charset="0"/>
                <a:ea typeface="Calibri" panose="020F0502020204030204" pitchFamily="34" charset="0"/>
                <a:cs typeface="Calibri" panose="020F0502020204030204" pitchFamily="34" charset="0"/>
              </a:rPr>
              <a:t>traduit</a:t>
            </a:r>
            <a:r>
              <a:rPr lang="en-GB" sz="1800" dirty="0">
                <a:latin typeface="Calibri" panose="020F0502020204030204" pitchFamily="34" charset="0"/>
                <a:ea typeface="Calibri" panose="020F0502020204030204" pitchFamily="34" charset="0"/>
                <a:cs typeface="Calibri" panose="020F0502020204030204" pitchFamily="34" charset="0"/>
              </a:rPr>
              <a:t> de </a:t>
            </a:r>
            <a:r>
              <a:rPr lang="en-GB" sz="1800" dirty="0" err="1">
                <a:latin typeface="Calibri" panose="020F0502020204030204" pitchFamily="34" charset="0"/>
                <a:ea typeface="Calibri" panose="020F0502020204030204" pitchFamily="34" charset="0"/>
                <a:cs typeface="Calibri" panose="020F0502020204030204" pitchFamily="34" charset="0"/>
              </a:rPr>
              <a:t>l’anglais</a:t>
            </a:r>
            <a:r>
              <a:rPr lang="en-GB" sz="1800" dirty="0">
                <a:latin typeface="Calibri" panose="020F0502020204030204" pitchFamily="34" charset="0"/>
                <a:ea typeface="Calibri" panose="020F0502020204030204" pitchFamily="34" charset="0"/>
                <a:cs typeface="Calibri" panose="020F0502020204030204" pitchFamily="34" charset="0"/>
              </a:rPr>
              <a:t>)</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 Joy </a:t>
            </a:r>
            <a:r>
              <a:rPr lang="en-GB" sz="2800" dirty="0" err="1">
                <a:latin typeface="Calibri" panose="020F0502020204030204" pitchFamily="34" charset="0"/>
                <a:ea typeface="Calibri" panose="020F0502020204030204" pitchFamily="34" charset="0"/>
                <a:cs typeface="Calibri" panose="020F0502020204030204" pitchFamily="34" charset="0"/>
              </a:rPr>
              <a:t>Buolamwini</a:t>
            </a:r>
            <a:r>
              <a:rPr lang="en-GB" sz="2800" dirty="0">
                <a:latin typeface="Calibri" panose="020F0502020204030204" pitchFamily="34" charset="0"/>
                <a:ea typeface="Calibri" panose="020F0502020204030204" pitchFamily="34" charset="0"/>
                <a:cs typeface="Calibri" panose="020F0502020204030204" pitchFamily="34" charset="0"/>
              </a:rPr>
              <a:t>, fondatrice de l'Algorithmic Justice League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5E2-C928-17AC-57F5-BBB23BFB4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AI &amp; Bias - When Algorithms Don't Work">
            <a:hlinkClick r:id="" action="ppaction://media"/>
            <a:extLst>
              <a:ext uri="{FF2B5EF4-FFF2-40B4-BE49-F238E27FC236}">
                <a16:creationId xmlns:a16="http://schemas.microsoft.com/office/drawing/2014/main" id="{1D3452E0-E981-D1BF-FE48-83F7F5D4BA26}"/>
              </a:ext>
            </a:extLst>
          </p:cNvPr>
          <p:cNvPicPr>
            <a:picLocks noGrp="1" noRot="1" noChangeAspect="1"/>
          </p:cNvPicPr>
          <p:nvPr>
            <p:ph type="pic" idx="2"/>
            <a:videoFile r:link="rId1"/>
          </p:nvPr>
        </p:nvPicPr>
        <p:blipFill>
          <a:blip r:embed="rId4"/>
          <a:srcRect t="5659" b="5659"/>
          <a:stretch>
            <a:fillRect/>
          </a:stretch>
        </p:blipFill>
        <p:spPr>
          <a:xfrm>
            <a:off x="1120737" y="950520"/>
            <a:ext cx="7792978" cy="4820360"/>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err="1"/>
              <a:t>Vidéo</a:t>
            </a:r>
            <a:r>
              <a:rPr lang="fr-FR" dirty="0"/>
              <a:t> de 8 minutes pour </a:t>
            </a:r>
            <a:r>
              <a:rPr lang="fr-FR" dirty="0" err="1"/>
              <a:t>en savoir </a:t>
            </a:r>
            <a:r>
              <a:rPr lang="fr-FR" dirty="0"/>
              <a:t>plus</a:t>
            </a:r>
          </a:p>
          <a:p>
            <a:r>
              <a:rPr lang="fr-FR" b="1" dirty="0" err="1">
                <a:solidFill>
                  <a:srgbClr val="653795"/>
                </a:solidFill>
                <a:hlinkClick r:id="rId5">
                  <a:extLst>
                    <a:ext uri="{A12FA001-AC4F-418D-AE19-62706E023703}">
                      <ahyp:hlinkClr xmlns:ahyp="http://schemas.microsoft.com/office/drawing/2018/hyperlinkcolor" val="tx"/>
                    </a:ext>
                  </a:extLst>
                </a:hlinkClick>
              </a:rPr>
              <a:t>Lien</a:t>
            </a:r>
            <a:r>
              <a:rPr lang="fr-FR" b="1" dirty="0">
                <a:solidFill>
                  <a:srgbClr val="653795"/>
                </a:solidFill>
                <a:hlinkClick r:id="rId5">
                  <a:extLst>
                    <a:ext uri="{A12FA001-AC4F-418D-AE19-62706E023703}">
                      <ahyp:hlinkClr xmlns:ahyp="http://schemas.microsoft.com/office/drawing/2018/hyperlinkcolor" val="tx"/>
                    </a:ext>
                  </a:extLst>
                </a:hlinkClick>
              </a:rPr>
              <a:t> vers la vidéo</a:t>
            </a:r>
            <a:endParaRPr lang="fr-FR" b="1" dirty="0">
              <a:solidFill>
                <a:srgbClr val="653795"/>
              </a:solidFill>
            </a:endParaRPr>
          </a:p>
        </p:txBody>
      </p:sp>
    </p:spTree>
    <p:extLst>
      <p:ext uri="{BB962C8B-B14F-4D97-AF65-F5344CB8AC3E}">
        <p14:creationId xmlns:p14="http://schemas.microsoft.com/office/powerpoint/2010/main" val="31501454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3BBE0-84AF-A179-8926-B33D81DF5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How AI Image Generators Make Bias Worse">
            <a:hlinkClick r:id="" action="ppaction://media"/>
            <a:extLst>
              <a:ext uri="{FF2B5EF4-FFF2-40B4-BE49-F238E27FC236}">
                <a16:creationId xmlns:a16="http://schemas.microsoft.com/office/drawing/2014/main" id="{7580A0CD-4058-93CC-C4B6-6C7128EF541E}"/>
              </a:ext>
            </a:extLst>
          </p:cNvPr>
          <p:cNvPicPr>
            <a:picLocks noGrp="1" noRot="1" noChangeAspect="1"/>
          </p:cNvPicPr>
          <p:nvPr>
            <p:ph type="pic" idx="2"/>
            <a:videoFile r:link="rId1"/>
          </p:nvPr>
        </p:nvPicPr>
        <p:blipFill>
          <a:blip r:embed="rId4"/>
          <a:srcRect t="5659" b="5659"/>
          <a:stretch>
            <a:fillRect/>
          </a:stretch>
        </p:blipFill>
        <p:spPr>
          <a:xfrm>
            <a:off x="1075573" y="956048"/>
            <a:ext cx="7838142" cy="4845312"/>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err="1"/>
              <a:t>Vidéo</a:t>
            </a:r>
            <a:r>
              <a:rPr lang="fr-FR" dirty="0"/>
              <a:t> de 8 minutes pour </a:t>
            </a:r>
            <a:r>
              <a:rPr lang="fr-FR" dirty="0" err="1"/>
              <a:t>en savoir </a:t>
            </a:r>
            <a:r>
              <a:rPr lang="fr-FR" dirty="0"/>
              <a:t>plus</a:t>
            </a:r>
          </a:p>
          <a:p>
            <a:r>
              <a:rPr lang="fr-FR" b="1" dirty="0" err="1">
                <a:solidFill>
                  <a:srgbClr val="653795"/>
                </a:solidFill>
                <a:hlinkClick r:id="rId5">
                  <a:extLst>
                    <a:ext uri="{A12FA001-AC4F-418D-AE19-62706E023703}">
                      <ahyp:hlinkClr xmlns:ahyp="http://schemas.microsoft.com/office/drawing/2018/hyperlinkcolor" val="tx"/>
                    </a:ext>
                  </a:extLst>
                </a:hlinkClick>
              </a:rPr>
              <a:t>Lien</a:t>
            </a:r>
            <a:r>
              <a:rPr lang="fr-FR" b="1" dirty="0">
                <a:solidFill>
                  <a:srgbClr val="653795"/>
                </a:solidFill>
                <a:hlinkClick r:id="rId5">
                  <a:extLst>
                    <a:ext uri="{A12FA001-AC4F-418D-AE19-62706E023703}">
                      <ahyp:hlinkClr xmlns:ahyp="http://schemas.microsoft.com/office/drawing/2018/hyperlinkcolor" val="tx"/>
                    </a:ext>
                  </a:extLst>
                </a:hlinkClick>
              </a:rPr>
              <a:t> vers la vidéo</a:t>
            </a:r>
            <a:endParaRPr lang="fr-FR" b="1" dirty="0">
              <a:solidFill>
                <a:srgbClr val="653795"/>
              </a:solidFill>
            </a:endParaRPr>
          </a:p>
        </p:txBody>
      </p:sp>
    </p:spTree>
    <p:extLst>
      <p:ext uri="{BB962C8B-B14F-4D97-AF65-F5344CB8AC3E}">
        <p14:creationId xmlns:p14="http://schemas.microsoft.com/office/powerpoint/2010/main" val="215366091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body" idx="1"/>
          </p:nvPr>
        </p:nvSpPr>
        <p:spPr>
          <a:xfrm>
            <a:off x="522566" y="2426473"/>
            <a:ext cx="4465994" cy="26756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5400" dirty="0"/>
              <a:t>Discutons de nos activités</a:t>
            </a:r>
          </a:p>
          <a:p>
            <a:pPr marL="0" lvl="0" indent="0" algn="ctr" rtl="0">
              <a:lnSpc>
                <a:spcPct val="90000"/>
              </a:lnSpc>
              <a:spcBef>
                <a:spcPts val="1000"/>
              </a:spcBef>
              <a:spcAft>
                <a:spcPts val="0"/>
              </a:spcAft>
              <a:buClr>
                <a:schemeClr val="lt1"/>
              </a:buClr>
              <a:buSzPts val="2800"/>
              <a:buNone/>
            </a:pPr>
            <a:endParaRPr sz="5400" dirty="0"/>
          </a:p>
          <a:p>
            <a:pPr marL="0" lvl="0" indent="0" algn="ctr" rtl="0">
              <a:lnSpc>
                <a:spcPct val="90000"/>
              </a:lnSpc>
              <a:spcBef>
                <a:spcPts val="1000"/>
              </a:spcBef>
              <a:spcAft>
                <a:spcPts val="0"/>
              </a:spcAft>
              <a:buClr>
                <a:schemeClr val="lt1"/>
              </a:buClr>
              <a:buSzPts val="2800"/>
              <a:buNone/>
            </a:pPr>
            <a:endParaRPr sz="5400" dirty="0"/>
          </a:p>
        </p:txBody>
      </p:sp>
      <p:sp>
        <p:nvSpPr>
          <p:cNvPr id="3" name="Picture Placeholder 2">
            <a:extLst>
              <a:ext uri="{FF2B5EF4-FFF2-40B4-BE49-F238E27FC236}">
                <a16:creationId xmlns:a16="http://schemas.microsoft.com/office/drawing/2014/main" id="{4C32EC4E-357F-9E01-A98C-E5A04AE78B1B}"/>
              </a:ext>
            </a:extLst>
          </p:cNvPr>
          <p:cNvSpPr>
            <a:spLocks noGrp="1"/>
          </p:cNvSpPr>
          <p:nvPr>
            <p:ph type="pic" idx="2"/>
          </p:nvPr>
        </p:nvSpPr>
        <p:spPr/>
        <p:txBody>
          <a:bodyPr/>
          <a:lstStyle/>
          <a:p>
            <a:endParaRPr lang="en-IE"/>
          </a:p>
        </p:txBody>
      </p:sp>
      <p:pic>
        <p:nvPicPr>
          <p:cNvPr id="4" name="Picture Placeholder 7" descr="Digital technology vision exam eye test">
            <a:extLst>
              <a:ext uri="{FF2B5EF4-FFF2-40B4-BE49-F238E27FC236}">
                <a16:creationId xmlns:a16="http://schemas.microsoft.com/office/drawing/2014/main" id="{0CE3B823-ECE6-2044-6547-81BD61DAE2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1688" y="1678928"/>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94" name="Google Shape;294;p10"/>
          <p:cNvSpPr/>
          <p:nvPr/>
        </p:nvSpPr>
        <p:spPr>
          <a:xfrm>
            <a:off x="9063067" y="3352800"/>
            <a:ext cx="4576882" cy="4606729"/>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0"/>
          <p:cNvSpPr/>
          <p:nvPr/>
        </p:nvSpPr>
        <p:spPr>
          <a:xfrm>
            <a:off x="829309" y="2742502"/>
            <a:ext cx="2272735" cy="2740489"/>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20"/>
          <p:cNvSpPr/>
          <p:nvPr/>
        </p:nvSpPr>
        <p:spPr>
          <a:xfrm>
            <a:off x="812800" y="1358500"/>
            <a:ext cx="2305753" cy="1807731"/>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0"/>
          <p:cNvSpPr/>
          <p:nvPr/>
        </p:nvSpPr>
        <p:spPr>
          <a:xfrm>
            <a:off x="3465241" y="13750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0"/>
          <p:cNvSpPr/>
          <p:nvPr/>
        </p:nvSpPr>
        <p:spPr>
          <a:xfrm>
            <a:off x="3448733" y="3689016"/>
            <a:ext cx="2305753" cy="1810484"/>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0"/>
          <p:cNvSpPr/>
          <p:nvPr/>
        </p:nvSpPr>
        <p:spPr>
          <a:xfrm>
            <a:off x="6098423" y="2742502"/>
            <a:ext cx="2272735" cy="2740489"/>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0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0"/>
          <p:cNvSpPr/>
          <p:nvPr/>
        </p:nvSpPr>
        <p:spPr>
          <a:xfrm>
            <a:off x="6081914" y="1358500"/>
            <a:ext cx="2305753" cy="1807731"/>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0"/>
          <p:cNvSpPr/>
          <p:nvPr/>
        </p:nvSpPr>
        <p:spPr>
          <a:xfrm>
            <a:off x="8734356" y="1375009"/>
            <a:ext cx="2272735" cy="2740489"/>
          </a:xfrm>
          <a:custGeom>
            <a:avLst/>
            <a:gdLst/>
            <a:ahLst/>
            <a:cxnLst/>
            <a:rect l="l" t="t" r="r" b="b"/>
            <a:pathLst>
              <a:path w="3643" h="4391" extrusionOk="0">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3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20"/>
          <p:cNvSpPr/>
          <p:nvPr/>
        </p:nvSpPr>
        <p:spPr>
          <a:xfrm>
            <a:off x="8717847" y="3689016"/>
            <a:ext cx="2305753" cy="1810484"/>
          </a:xfrm>
          <a:custGeom>
            <a:avLst/>
            <a:gdLst/>
            <a:ahLst/>
            <a:cxnLst/>
            <a:rect l="l" t="t" r="r" b="b"/>
            <a:pathLst>
              <a:path w="3694" h="2900" extrusionOk="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20"/>
          <p:cNvSpPr txBox="1"/>
          <p:nvPr/>
        </p:nvSpPr>
        <p:spPr>
          <a:xfrm>
            <a:off x="821432" y="3446036"/>
            <a:ext cx="2264103" cy="1231066"/>
          </a:xfrm>
          <a:prstGeom prst="rect">
            <a:avLst/>
          </a:prstGeom>
          <a:noFill/>
          <a:ln>
            <a:noFill/>
          </a:ln>
        </p:spPr>
        <p:txBody>
          <a:bodyPr spcFirstLastPara="1" wrap="square" lIns="91425" tIns="45700" rIns="91425" bIns="45700" anchor="t" anchorCtr="0">
            <a:spAutoFit/>
          </a:bodyPr>
          <a:lstStyle/>
          <a:p>
            <a:pPr algn="ctr"/>
            <a:r>
              <a:rPr lang="en-US" sz="2000" b="1">
                <a:solidFill>
                  <a:schemeClr val="lt1"/>
                </a:solidFill>
                <a:latin typeface="Calibri"/>
                <a:ea typeface="Calibri"/>
                <a:cs typeface="Calibri"/>
                <a:sym typeface="Calibri"/>
              </a:rPr>
              <a:t>Qu'est-ce qui vous a le plus surpris dans cette activité ?</a:t>
            </a:r>
            <a:endParaRPr lang="en-US">
              <a:solidFill>
                <a:schemeClr val="lt1"/>
              </a:solidFill>
            </a:endParaRPr>
          </a:p>
          <a:p>
            <a:pPr marL="0" marR="0" lvl="0" indent="0" algn="ctr" rtl="0">
              <a:spcBef>
                <a:spcPts val="0"/>
              </a:spcBef>
              <a:spcAft>
                <a:spcPts val="0"/>
              </a:spcAft>
              <a:buNone/>
            </a:pPr>
            <a:endParaRPr/>
          </a:p>
        </p:txBody>
      </p:sp>
      <p:grpSp>
        <p:nvGrpSpPr>
          <p:cNvPr id="477" name="Google Shape;477;p20"/>
          <p:cNvGrpSpPr/>
          <p:nvPr/>
        </p:nvGrpSpPr>
        <p:grpSpPr>
          <a:xfrm>
            <a:off x="4242133" y="4284343"/>
            <a:ext cx="749219" cy="845450"/>
            <a:chOff x="4643578" y="432838"/>
            <a:chExt cx="1028134" cy="1160188"/>
          </a:xfrm>
        </p:grpSpPr>
        <p:sp>
          <p:nvSpPr>
            <p:cNvPr id="478" name="Google Shape;478;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9" name="Google Shape;479;p20"/>
            <p:cNvGrpSpPr/>
            <p:nvPr/>
          </p:nvGrpSpPr>
          <p:grpSpPr>
            <a:xfrm>
              <a:off x="4643578" y="432838"/>
              <a:ext cx="1028134" cy="1160188"/>
              <a:chOff x="4643578" y="432838"/>
              <a:chExt cx="1028134" cy="1160188"/>
            </a:xfrm>
          </p:grpSpPr>
          <p:sp>
            <p:nvSpPr>
              <p:cNvPr id="480" name="Google Shape;480;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82" name="Google Shape;482;p20"/>
          <p:cNvGrpSpPr/>
          <p:nvPr/>
        </p:nvGrpSpPr>
        <p:grpSpPr>
          <a:xfrm>
            <a:off x="6793771" y="1708707"/>
            <a:ext cx="812324" cy="762205"/>
            <a:chOff x="6615628" y="2116894"/>
            <a:chExt cx="1066935" cy="1001107"/>
          </a:xfrm>
        </p:grpSpPr>
        <p:sp>
          <p:nvSpPr>
            <p:cNvPr id="483" name="Google Shape;483;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20"/>
          <p:cNvGrpSpPr/>
          <p:nvPr/>
        </p:nvGrpSpPr>
        <p:grpSpPr>
          <a:xfrm>
            <a:off x="1673244" y="1838548"/>
            <a:ext cx="656077" cy="655963"/>
            <a:chOff x="3258209" y="1217582"/>
            <a:chExt cx="4712093" cy="4711281"/>
          </a:xfrm>
        </p:grpSpPr>
        <p:sp>
          <p:nvSpPr>
            <p:cNvPr id="496" name="Google Shape;496;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20"/>
          <p:cNvGrpSpPr/>
          <p:nvPr/>
        </p:nvGrpSpPr>
        <p:grpSpPr>
          <a:xfrm>
            <a:off x="9447519" y="4215914"/>
            <a:ext cx="846408" cy="982307"/>
            <a:chOff x="2403525" y="3625384"/>
            <a:chExt cx="853935" cy="991043"/>
          </a:xfrm>
        </p:grpSpPr>
        <p:sp>
          <p:nvSpPr>
            <p:cNvPr id="511" name="Google Shape;511;p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20"/>
          <p:cNvSpPr txBox="1"/>
          <p:nvPr/>
        </p:nvSpPr>
        <p:spPr>
          <a:xfrm>
            <a:off x="3536201" y="1724629"/>
            <a:ext cx="2112223"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chemeClr val="lt1"/>
                </a:solidFill>
                <a:latin typeface="Calibri"/>
                <a:ea typeface="Calibri"/>
                <a:cs typeface="Calibri"/>
                <a:sym typeface="Calibri"/>
              </a:rPr>
              <a:t>Selon</a:t>
            </a:r>
            <a:r>
              <a:rPr lang="en-US" sz="2000" b="1" dirty="0">
                <a:solidFill>
                  <a:schemeClr val="lt1"/>
                </a:solidFill>
                <a:latin typeface="Calibri"/>
                <a:ea typeface="Calibri"/>
                <a:cs typeface="Calibri"/>
                <a:sym typeface="Calibri"/>
              </a:rPr>
              <a:t> </a:t>
            </a:r>
            <a:r>
              <a:rPr lang="en-US" sz="2000" b="1" dirty="0" err="1">
                <a:solidFill>
                  <a:schemeClr val="lt1"/>
                </a:solidFill>
                <a:latin typeface="Calibri"/>
                <a:ea typeface="Calibri"/>
                <a:cs typeface="Calibri"/>
                <a:sym typeface="Calibri"/>
              </a:rPr>
              <a:t>vous</a:t>
            </a:r>
            <a:r>
              <a:rPr lang="en-US" sz="2000" b="1" dirty="0">
                <a:solidFill>
                  <a:schemeClr val="lt1"/>
                </a:solidFill>
                <a:latin typeface="Calibri"/>
                <a:ea typeface="Calibri"/>
                <a:cs typeface="Calibri"/>
                <a:sym typeface="Calibri"/>
              </a:rPr>
              <a:t>, </a:t>
            </a:r>
            <a:r>
              <a:rPr lang="en-US" sz="2000" b="1" dirty="0" err="1">
                <a:solidFill>
                  <a:schemeClr val="lt1"/>
                </a:solidFill>
                <a:latin typeface="Calibri"/>
                <a:ea typeface="Calibri"/>
                <a:cs typeface="Calibri"/>
                <a:sym typeface="Calibri"/>
              </a:rPr>
              <a:t>quels</a:t>
            </a:r>
            <a:r>
              <a:rPr lang="en-US" sz="2000" b="1" dirty="0">
                <a:solidFill>
                  <a:schemeClr val="lt1"/>
                </a:solidFill>
                <a:latin typeface="Calibri"/>
                <a:ea typeface="Calibri"/>
                <a:cs typeface="Calibri"/>
                <a:sym typeface="Calibri"/>
              </a:rPr>
              <a:t> </a:t>
            </a:r>
            <a:r>
              <a:rPr lang="en-US" sz="2000" b="1" dirty="0" err="1">
                <a:solidFill>
                  <a:schemeClr val="lt1"/>
                </a:solidFill>
                <a:latin typeface="Calibri"/>
                <a:ea typeface="Calibri"/>
                <a:cs typeface="Calibri"/>
                <a:sym typeface="Calibri"/>
              </a:rPr>
              <a:t>sont</a:t>
            </a:r>
            <a:r>
              <a:rPr lang="en-US" sz="2000" b="1" dirty="0">
                <a:solidFill>
                  <a:schemeClr val="lt1"/>
                </a:solidFill>
                <a:latin typeface="Calibri"/>
                <a:ea typeface="Calibri"/>
                <a:cs typeface="Calibri"/>
                <a:sym typeface="Calibri"/>
              </a:rPr>
              <a:t> les </a:t>
            </a:r>
            <a:r>
              <a:rPr lang="en-US" sz="2000" b="1" dirty="0" err="1">
                <a:solidFill>
                  <a:schemeClr val="lt1"/>
                </a:solidFill>
                <a:latin typeface="Calibri"/>
                <a:ea typeface="Calibri"/>
                <a:cs typeface="Calibri"/>
                <a:sym typeface="Calibri"/>
              </a:rPr>
              <a:t>facteurs</a:t>
            </a:r>
            <a:r>
              <a:rPr lang="en-US" sz="2000" b="1" dirty="0">
                <a:solidFill>
                  <a:schemeClr val="lt1"/>
                </a:solidFill>
                <a:latin typeface="Calibri"/>
                <a:ea typeface="Calibri"/>
                <a:cs typeface="Calibri"/>
                <a:sym typeface="Calibri"/>
              </a:rPr>
              <a:t> qui </a:t>
            </a:r>
            <a:r>
              <a:rPr lang="en-US" sz="2000" b="1" dirty="0" err="1">
                <a:solidFill>
                  <a:schemeClr val="lt1"/>
                </a:solidFill>
                <a:latin typeface="Calibri"/>
                <a:ea typeface="Calibri"/>
                <a:cs typeface="Calibri"/>
                <a:sym typeface="Calibri"/>
              </a:rPr>
              <a:t>influencent</a:t>
            </a:r>
            <a:r>
              <a:rPr lang="en-US" sz="2000" b="1" dirty="0">
                <a:solidFill>
                  <a:schemeClr val="lt1"/>
                </a:solidFill>
                <a:latin typeface="Calibri"/>
                <a:ea typeface="Calibri"/>
                <a:cs typeface="Calibri"/>
                <a:sym typeface="Calibri"/>
              </a:rPr>
              <a:t> les </a:t>
            </a:r>
            <a:r>
              <a:rPr lang="en-US" sz="2000" b="1" dirty="0" err="1">
                <a:solidFill>
                  <a:schemeClr val="lt1"/>
                </a:solidFill>
                <a:latin typeface="Calibri"/>
                <a:ea typeface="Calibri"/>
                <a:cs typeface="Calibri"/>
                <a:sym typeface="Calibri"/>
              </a:rPr>
              <a:t>biais</a:t>
            </a:r>
            <a:r>
              <a:rPr lang="en-US" sz="2000" b="1" dirty="0">
                <a:solidFill>
                  <a:schemeClr val="lt1"/>
                </a:solidFill>
                <a:latin typeface="Calibri"/>
                <a:ea typeface="Calibri"/>
                <a:cs typeface="Calibri"/>
                <a:sym typeface="Calibri"/>
              </a:rPr>
              <a:t> dans les images </a:t>
            </a:r>
            <a:r>
              <a:rPr lang="en-US" sz="2000" b="1" dirty="0" err="1">
                <a:solidFill>
                  <a:schemeClr val="lt1"/>
                </a:solidFill>
                <a:latin typeface="Calibri"/>
                <a:ea typeface="Calibri"/>
                <a:cs typeface="Calibri"/>
                <a:sym typeface="Calibri"/>
              </a:rPr>
              <a:t>générées</a:t>
            </a:r>
            <a:r>
              <a:rPr lang="en-US" sz="2000" b="1" dirty="0">
                <a:solidFill>
                  <a:schemeClr val="lt1"/>
                </a:solidFill>
                <a:latin typeface="Calibri"/>
                <a:ea typeface="Calibri"/>
                <a:cs typeface="Calibri"/>
                <a:sym typeface="Calibri"/>
              </a:rPr>
              <a:t> par </a:t>
            </a:r>
            <a:r>
              <a:rPr lang="en-US" sz="2000" b="1" dirty="0" err="1">
                <a:solidFill>
                  <a:schemeClr val="lt1"/>
                </a:solidFill>
                <a:latin typeface="Calibri"/>
                <a:ea typeface="Calibri"/>
                <a:cs typeface="Calibri"/>
                <a:sym typeface="Calibri"/>
              </a:rPr>
              <a:t>l'IA</a:t>
            </a:r>
            <a:r>
              <a:rPr lang="en-US" sz="2000" b="1" dirty="0">
                <a:solidFill>
                  <a:schemeClr val="lt1"/>
                </a:solidFill>
                <a:latin typeface="Calibri"/>
                <a:ea typeface="Calibri"/>
                <a:cs typeface="Calibri"/>
                <a:sym typeface="Calibri"/>
              </a:rPr>
              <a:t> ?</a:t>
            </a:r>
          </a:p>
        </p:txBody>
      </p:sp>
      <p:sp>
        <p:nvSpPr>
          <p:cNvPr id="516" name="Google Shape;516;p20"/>
          <p:cNvSpPr txBox="1"/>
          <p:nvPr/>
        </p:nvSpPr>
        <p:spPr>
          <a:xfrm>
            <a:off x="6165484" y="3166936"/>
            <a:ext cx="2141365"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chemeClr val="lt1"/>
                </a:solidFill>
                <a:latin typeface="Calibri"/>
                <a:ea typeface="Calibri"/>
                <a:cs typeface="Calibri"/>
                <a:sym typeface="Calibri"/>
              </a:rPr>
              <a:t>Quels</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enseignements</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avez-vous</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tirés</a:t>
            </a:r>
            <a:r>
              <a:rPr lang="en-US" sz="1800" b="1" dirty="0">
                <a:solidFill>
                  <a:schemeClr val="lt1"/>
                </a:solidFill>
                <a:latin typeface="Calibri"/>
                <a:ea typeface="Calibri"/>
                <a:cs typeface="Calibri"/>
                <a:sym typeface="Calibri"/>
              </a:rPr>
              <a:t> de </a:t>
            </a:r>
            <a:r>
              <a:rPr lang="en-US" sz="1800" b="1" dirty="0" err="1">
                <a:solidFill>
                  <a:schemeClr val="lt1"/>
                </a:solidFill>
                <a:latin typeface="Calibri"/>
                <a:ea typeface="Calibri"/>
                <a:cs typeface="Calibri"/>
                <a:sym typeface="Calibri"/>
              </a:rPr>
              <a:t>cette</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activité</a:t>
            </a:r>
            <a:r>
              <a:rPr lang="en-US" sz="1800" b="1" dirty="0">
                <a:solidFill>
                  <a:schemeClr val="lt1"/>
                </a:solidFill>
                <a:latin typeface="Calibri"/>
                <a:ea typeface="Calibri"/>
                <a:cs typeface="Calibri"/>
                <a:sym typeface="Calibri"/>
              </a:rPr>
              <a:t> sur la manière </a:t>
            </a:r>
            <a:r>
              <a:rPr lang="en-US" sz="1800" b="1" dirty="0" err="1">
                <a:solidFill>
                  <a:schemeClr val="lt1"/>
                </a:solidFill>
                <a:latin typeface="Calibri"/>
                <a:ea typeface="Calibri"/>
                <a:cs typeface="Calibri"/>
                <a:sym typeface="Calibri"/>
              </a:rPr>
              <a:t>dont</a:t>
            </a:r>
            <a:r>
              <a:rPr lang="en-US" sz="1800" b="1" dirty="0">
                <a:solidFill>
                  <a:schemeClr val="lt1"/>
                </a:solidFill>
                <a:latin typeface="Calibri"/>
                <a:ea typeface="Calibri"/>
                <a:cs typeface="Calibri"/>
                <a:sym typeface="Calibri"/>
              </a:rPr>
              <a:t> les IA « </a:t>
            </a:r>
            <a:r>
              <a:rPr lang="en-US" sz="1800" b="1" dirty="0" err="1">
                <a:solidFill>
                  <a:schemeClr val="lt1"/>
                </a:solidFill>
                <a:latin typeface="Calibri"/>
                <a:ea typeface="Calibri"/>
                <a:cs typeface="Calibri"/>
                <a:sym typeface="Calibri"/>
              </a:rPr>
              <a:t>comprennent</a:t>
            </a:r>
            <a:r>
              <a:rPr lang="en-US" sz="1800" b="1" dirty="0">
                <a:solidFill>
                  <a:schemeClr val="lt1"/>
                </a:solidFill>
                <a:latin typeface="Calibri"/>
                <a:ea typeface="Calibri"/>
                <a:cs typeface="Calibri"/>
                <a:sym typeface="Calibri"/>
              </a:rPr>
              <a:t> » </a:t>
            </a:r>
            <a:r>
              <a:rPr lang="en-US" sz="1800" b="1" dirty="0" err="1">
                <a:solidFill>
                  <a:schemeClr val="lt1"/>
                </a:solidFill>
                <a:latin typeface="Calibri"/>
                <a:ea typeface="Calibri"/>
                <a:cs typeface="Calibri"/>
                <a:sym typeface="Calibri"/>
              </a:rPr>
              <a:t>nos</a:t>
            </a:r>
            <a:r>
              <a:rPr lang="en-US" sz="1800" b="1" dirty="0">
                <a:solidFill>
                  <a:schemeClr val="lt1"/>
                </a:solidFill>
                <a:latin typeface="Calibri"/>
                <a:ea typeface="Calibri"/>
                <a:cs typeface="Calibri"/>
                <a:sym typeface="Calibri"/>
              </a:rPr>
              <a:t> instructions ?</a:t>
            </a:r>
          </a:p>
        </p:txBody>
      </p:sp>
      <p:sp>
        <p:nvSpPr>
          <p:cNvPr id="517" name="Google Shape;517;p20"/>
          <p:cNvSpPr txBox="1"/>
          <p:nvPr/>
        </p:nvSpPr>
        <p:spPr>
          <a:xfrm>
            <a:off x="8742542" y="2494511"/>
            <a:ext cx="2218284"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chemeClr val="bg1"/>
                </a:solidFill>
                <a:latin typeface="Calibri"/>
                <a:ea typeface="Calibri"/>
                <a:cs typeface="Calibri"/>
                <a:sym typeface="Calibri"/>
              </a:rPr>
              <a:t>Pensez-vous</a:t>
            </a:r>
            <a:r>
              <a:rPr lang="en-US" sz="2000" b="1" dirty="0">
                <a:solidFill>
                  <a:schemeClr val="bg1"/>
                </a:solidFill>
                <a:latin typeface="Calibri"/>
                <a:ea typeface="Calibri"/>
                <a:cs typeface="Calibri"/>
                <a:sym typeface="Calibri"/>
              </a:rPr>
              <a:t> que les </a:t>
            </a:r>
            <a:r>
              <a:rPr lang="en-US" sz="2000" b="1" dirty="0" err="1">
                <a:solidFill>
                  <a:schemeClr val="bg1"/>
                </a:solidFill>
                <a:latin typeface="Calibri"/>
                <a:ea typeface="Calibri"/>
                <a:cs typeface="Calibri"/>
                <a:sym typeface="Calibri"/>
              </a:rPr>
              <a:t>biais</a:t>
            </a:r>
            <a:r>
              <a:rPr lang="en-US" sz="2000" b="1" dirty="0">
                <a:solidFill>
                  <a:schemeClr val="bg1"/>
                </a:solidFill>
                <a:latin typeface="Calibri"/>
                <a:ea typeface="Calibri"/>
                <a:cs typeface="Calibri"/>
                <a:sym typeface="Calibri"/>
              </a:rPr>
              <a:t> dans </a:t>
            </a:r>
            <a:r>
              <a:rPr lang="en-US" sz="2000" b="1" dirty="0" err="1">
                <a:solidFill>
                  <a:schemeClr val="bg1"/>
                </a:solidFill>
                <a:latin typeface="Calibri"/>
                <a:ea typeface="Calibri"/>
                <a:cs typeface="Calibri"/>
                <a:sym typeface="Calibri"/>
              </a:rPr>
              <a:t>l'IA</a:t>
            </a:r>
            <a:r>
              <a:rPr lang="en-US" sz="2000" b="1" dirty="0">
                <a:solidFill>
                  <a:schemeClr val="bg1"/>
                </a:solidFill>
                <a:latin typeface="Calibri"/>
                <a:ea typeface="Calibri"/>
                <a:cs typeface="Calibri"/>
                <a:sym typeface="Calibri"/>
              </a:rPr>
              <a:t> </a:t>
            </a:r>
            <a:r>
              <a:rPr lang="en-US" sz="2000" b="1" dirty="0" err="1">
                <a:solidFill>
                  <a:schemeClr val="bg1"/>
                </a:solidFill>
                <a:latin typeface="Calibri"/>
                <a:ea typeface="Calibri"/>
                <a:cs typeface="Calibri"/>
                <a:sym typeface="Calibri"/>
              </a:rPr>
              <a:t>sont</a:t>
            </a:r>
            <a:r>
              <a:rPr lang="en-US" sz="2000" b="1" dirty="0">
                <a:solidFill>
                  <a:schemeClr val="bg1"/>
                </a:solidFill>
                <a:latin typeface="Calibri"/>
                <a:ea typeface="Calibri"/>
                <a:cs typeface="Calibri"/>
                <a:sym typeface="Calibri"/>
              </a:rPr>
              <a:t> </a:t>
            </a:r>
            <a:r>
              <a:rPr lang="en-US" sz="2000" b="1" dirty="0" err="1">
                <a:solidFill>
                  <a:schemeClr val="bg1"/>
                </a:solidFill>
                <a:latin typeface="Calibri"/>
                <a:ea typeface="Calibri"/>
                <a:cs typeface="Calibri"/>
                <a:sym typeface="Calibri"/>
              </a:rPr>
              <a:t>inévitables</a:t>
            </a:r>
            <a:r>
              <a:rPr lang="en-US" sz="2000" b="1" dirty="0">
                <a:solidFill>
                  <a:schemeClr val="bg1"/>
                </a:solidFill>
                <a:latin typeface="Calibri"/>
                <a:ea typeface="Calibri"/>
                <a:cs typeface="Calibri"/>
                <a:sym typeface="Calibri"/>
              </a:rPr>
              <a:t> ? </a:t>
            </a:r>
          </a:p>
        </p:txBody>
      </p:sp>
      <p:sp>
        <p:nvSpPr>
          <p:cNvPr id="4" name="Google Shape;302;p11">
            <a:extLst>
              <a:ext uri="{FF2B5EF4-FFF2-40B4-BE49-F238E27FC236}">
                <a16:creationId xmlns:a16="http://schemas.microsoft.com/office/drawing/2014/main" id="{804FB0EF-6492-773B-FDA8-31F17C54950D}"/>
              </a:ext>
            </a:extLst>
          </p:cNvPr>
          <p:cNvSpPr txBox="1">
            <a:spLocks/>
          </p:cNvSpPr>
          <p:nvPr/>
        </p:nvSpPr>
        <p:spPr>
          <a:xfrm>
            <a:off x="351369" y="311517"/>
            <a:ext cx="1146108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653795"/>
              </a:buClr>
              <a:buSzPts val="3600"/>
            </a:pPr>
            <a:r>
              <a:rPr lang="en-US" sz="4800" b="1" dirty="0">
                <a:solidFill>
                  <a:srgbClr val="ED8623"/>
                </a:solidFill>
                <a:latin typeface="Calibri" panose="020F0502020204030204" pitchFamily="34" charset="0"/>
                <a:ea typeface="Calibri" panose="020F0502020204030204" pitchFamily="34" charset="0"/>
                <a:cs typeface="Calibri" panose="020F0502020204030204" pitchFamily="34" charset="0"/>
              </a:rPr>
              <a:t>Séance de feedback</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AB24AD3-5C26-9C37-FA3E-A5AA880E5388}"/>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B444D775-0820-8DA6-7676-DA4E7FA427BA}"/>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Récapitulatif et termes clés</a:t>
            </a:r>
            <a:endParaRPr dirty="0"/>
          </a:p>
        </p:txBody>
      </p:sp>
      <p:sp>
        <p:nvSpPr>
          <p:cNvPr id="268" name="Google Shape;268;p7">
            <a:extLst>
              <a:ext uri="{FF2B5EF4-FFF2-40B4-BE49-F238E27FC236}">
                <a16:creationId xmlns:a16="http://schemas.microsoft.com/office/drawing/2014/main" id="{1E2389FF-EEB3-D448-CA0C-8C9A13E3041B}"/>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763720F3-3082-C91B-7232-2170C6D739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1F436AC-BE7E-0FF9-E919-DA97859ADA8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16011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8A4DDFD7-BA25-4A42-F984-112440FB2AA6}"/>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2">
            <a:extLst>
              <a:ext uri="{FF2B5EF4-FFF2-40B4-BE49-F238E27FC236}">
                <a16:creationId xmlns:a16="http://schemas.microsoft.com/office/drawing/2014/main" id="{D1D99089-CF51-ADD8-8B36-D4AB7D0C0888}"/>
              </a:ext>
            </a:extLst>
          </p:cNvPr>
          <p:cNvSpPr txBox="1">
            <a:spLocks/>
          </p:cNvSpPr>
          <p:nvPr/>
        </p:nvSpPr>
        <p:spPr>
          <a:xfrm>
            <a:off x="1518968" y="2858825"/>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B2391DAB-9C6F-D6F0-166E-EC16DF30F995}"/>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1665AC65-AC4D-9CB7-31B6-1E3EF3D29606}"/>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306D24EE-4730-CAC1-48C3-678E824C0D59}"/>
              </a:ext>
            </a:extLst>
          </p:cNvPr>
          <p:cNvSpPr/>
          <p:nvPr/>
        </p:nvSpPr>
        <p:spPr>
          <a:xfrm>
            <a:off x="691105" y="926145"/>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16C78D-AA4E-ADD2-0BAF-7C2528926869}"/>
              </a:ext>
            </a:extLst>
          </p:cNvPr>
          <p:cNvSpPr>
            <a:spLocks noGrp="1"/>
          </p:cNvSpPr>
          <p:nvPr>
            <p:ph type="body" sz="quarter" idx="48"/>
          </p:nvPr>
        </p:nvSpPr>
        <p:spPr>
          <a:xfrm>
            <a:off x="897551" y="1273575"/>
            <a:ext cx="1448242" cy="570175"/>
          </a:xfrm>
        </p:spPr>
        <p:txBody>
          <a:bodyPr/>
          <a:lstStyle/>
          <a:p>
            <a:r>
              <a:rPr lang="en-GB" sz="4000" b="1" dirty="0">
                <a:solidFill>
                  <a:schemeClr val="bg1"/>
                </a:solidFill>
              </a:rPr>
              <a:t>   1</a:t>
            </a:r>
          </a:p>
        </p:txBody>
      </p:sp>
      <p:sp>
        <p:nvSpPr>
          <p:cNvPr id="9" name="Text Placeholder 1">
            <a:extLst>
              <a:ext uri="{FF2B5EF4-FFF2-40B4-BE49-F238E27FC236}">
                <a16:creationId xmlns:a16="http://schemas.microsoft.com/office/drawing/2014/main" id="{BAF0CAAD-6619-4AC4-38B5-0E3925B9E54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Définition de l'éthique</a:t>
            </a:r>
          </a:p>
          <a:p>
            <a:endParaRPr lang="en-GB" sz="2400" dirty="0">
              <a:solidFill>
                <a:srgbClr val="282666"/>
              </a:solidFill>
            </a:endParaRPr>
          </a:p>
          <a:p>
            <a:r>
              <a:rPr lang="en-GB" sz="2400" b="0" dirty="0">
                <a:solidFill>
                  <a:srgbClr val="282666"/>
                </a:solidFill>
              </a:rPr>
              <a:t>L'éthique désigne les principes qui guident nos décisions quant à ce qui est bien ou mal, bon ou mauvais. Elle façonne les comportements individuels, les normes sociales et les pratiques professionnelles.</a:t>
            </a:r>
            <a:endParaRPr lang="en-US" sz="2400" b="0" dirty="0">
              <a:solidFill>
                <a:srgbClr val="282666"/>
              </a:solidFill>
            </a:endParaRPr>
          </a:p>
        </p:txBody>
      </p:sp>
      <p:sp>
        <p:nvSpPr>
          <p:cNvPr id="2" name="Google Shape;267;p7">
            <a:extLst>
              <a:ext uri="{FF2B5EF4-FFF2-40B4-BE49-F238E27FC236}">
                <a16:creationId xmlns:a16="http://schemas.microsoft.com/office/drawing/2014/main" id="{BE6115F3-2DA3-9391-EE83-25EE72044C4D}"/>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Qu'est-ce que l'éthique ?</a:t>
            </a:r>
          </a:p>
        </p:txBody>
      </p:sp>
    </p:spTree>
    <p:extLst>
      <p:ext uri="{BB962C8B-B14F-4D97-AF65-F5344CB8AC3E}">
        <p14:creationId xmlns:p14="http://schemas.microsoft.com/office/powerpoint/2010/main" val="271259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xmlns:a16="http://schemas.microsoft.com/office/drawing/2014/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256120" y="739034"/>
            <a:ext cx="11158765" cy="6303971"/>
          </a:xfrm>
        </p:spPr>
        <p:txBody>
          <a:bodyPr/>
          <a:lstStyle/>
          <a:p>
            <a:pPr marL="571500" indent="-342900">
              <a:buFont typeface="Arial" panose="020B0604020202020204" pitchFamily="34" charset="0"/>
              <a:buChar char="•"/>
            </a:pPr>
            <a:r>
              <a:rPr lang="en-GB" b="1" dirty="0"/>
              <a:t>Éthique </a:t>
            </a:r>
            <a:r>
              <a:rPr lang="en-GB" dirty="0"/>
              <a:t>– Principes qui guident les décisions concernant ce qui est bien ou mal.</a:t>
            </a:r>
          </a:p>
          <a:p>
            <a:pPr marL="571500" indent="-342900">
              <a:buFont typeface="Arial" panose="020B0604020202020204" pitchFamily="34" charset="0"/>
              <a:buChar char="•"/>
            </a:pPr>
            <a:r>
              <a:rPr lang="en-GB" b="1" dirty="0"/>
              <a:t>Éthique de l'IA </a:t>
            </a:r>
            <a:r>
              <a:rPr lang="en-GB" dirty="0"/>
              <a:t>– Veiller à ce que l'IA soit conçue et utilisée de manière équitable, transparente et responsable.</a:t>
            </a:r>
          </a:p>
          <a:p>
            <a:pPr marL="571500" indent="-342900">
              <a:buFont typeface="Arial" panose="020B0604020202020204" pitchFamily="34" charset="0"/>
              <a:buChar char="•"/>
            </a:pPr>
            <a:r>
              <a:rPr lang="en-GB" b="1" dirty="0"/>
              <a:t>Biais </a:t>
            </a:r>
            <a:r>
              <a:rPr lang="en-GB" dirty="0"/>
              <a:t>– Opinions injustes ou déséquilibrées qui peuvent apparaître dans l'IA en raison de ses données d'entraînement.</a:t>
            </a:r>
          </a:p>
          <a:p>
            <a:pPr marL="571500" indent="-342900">
              <a:buFont typeface="Arial" panose="020B0604020202020204" pitchFamily="34" charset="0"/>
              <a:buChar char="•"/>
            </a:pPr>
            <a:r>
              <a:rPr lang="en-GB" b="1" dirty="0"/>
              <a:t>Stéréotype </a:t>
            </a:r>
            <a:r>
              <a:rPr lang="en-GB" dirty="0"/>
              <a:t>– Idée préconçue sur un groupe de personnes qui peut être fausse ou injuste.</a:t>
            </a:r>
          </a:p>
          <a:p>
            <a:pPr marL="571500" indent="-342900">
              <a:buFont typeface="Arial" panose="020B0604020202020204" pitchFamily="34" charset="0"/>
              <a:buChar char="•"/>
            </a:pPr>
            <a:r>
              <a:rPr lang="en-GB" b="1" dirty="0"/>
              <a:t>Représentation </a:t>
            </a:r>
            <a:r>
              <a:rPr lang="en-GB" dirty="0"/>
              <a:t>– Qui est représenté (ou absent) dans les médias ou les contenus générés par l'IA.</a:t>
            </a:r>
          </a:p>
          <a:p>
            <a:pPr marL="571500" indent="-342900">
              <a:buFont typeface="Arial" panose="020B0604020202020204" pitchFamily="34" charset="0"/>
              <a:buChar char="•"/>
            </a:pPr>
            <a:r>
              <a:rPr lang="en-GB" b="1" dirty="0"/>
              <a:t>Prompt </a:t>
            </a:r>
            <a:r>
              <a:rPr lang="en-GB" dirty="0"/>
              <a:t>– Instruction ou question donnée à un outil d'IA pour générer une réponse.</a:t>
            </a:r>
          </a:p>
          <a:p>
            <a:pPr marL="571500" indent="-342900">
              <a:buFont typeface="Arial" panose="020B0604020202020204" pitchFamily="34" charset="0"/>
              <a:buChar char="•"/>
            </a:pPr>
            <a:r>
              <a:rPr lang="en-GB" b="1" dirty="0"/>
              <a:t>Algorithme </a:t>
            </a:r>
            <a:r>
              <a:rPr lang="en-GB" dirty="0"/>
              <a:t>– Ensemble de règles que les systèmes d'IA suivent pour prendre des décisions ou créer du contenu.</a:t>
            </a:r>
          </a:p>
          <a:p>
            <a:pPr marL="571500" indent="-342900">
              <a:buFont typeface="Arial" panose="020B0604020202020204" pitchFamily="34" charset="0"/>
              <a:buChar char="•"/>
            </a:pPr>
            <a:r>
              <a:rPr lang="en-GB" b="1" dirty="0"/>
              <a:t>Transparence </a:t>
            </a:r>
            <a:r>
              <a:rPr lang="en-GB" dirty="0"/>
              <a:t>– Compréhension claire de la manière dont l'IA prend ses décisions.</a:t>
            </a:r>
          </a:p>
          <a:p>
            <a:pPr marL="571500" indent="-342900">
              <a:buFont typeface="Arial" panose="020B0604020202020204" pitchFamily="34" charset="0"/>
              <a:buChar char="•"/>
            </a:pPr>
            <a:r>
              <a:rPr lang="en-GB" b="1" dirty="0"/>
              <a:t>Confidentialité </a:t>
            </a:r>
            <a:r>
              <a:rPr lang="en-GB" dirty="0"/>
              <a:t>– Protection des données personnelles et garantie de leur utilisation responsable.</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Termes clés à retenir !</a:t>
            </a:r>
          </a:p>
        </p:txBody>
      </p:sp>
    </p:spTree>
    <p:extLst>
      <p:ext uri="{BB962C8B-B14F-4D97-AF65-F5344CB8AC3E}">
        <p14:creationId xmlns:p14="http://schemas.microsoft.com/office/powerpoint/2010/main" val="2286779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5" name="ZoneTexte 4">
            <a:extLst>
              <a:ext uri="{FF2B5EF4-FFF2-40B4-BE49-F238E27FC236}">
                <a16:creationId xmlns:a16="http://schemas.microsoft.com/office/drawing/2014/main" id="{1308D4DC-13EC-73D6-EEB7-DC45831ED55C}"/>
              </a:ext>
            </a:extLst>
          </p:cNvPr>
          <p:cNvSpPr txBox="1"/>
          <p:nvPr/>
        </p:nvSpPr>
        <p:spPr>
          <a:xfrm>
            <a:off x="6393688" y="882202"/>
            <a:ext cx="5578549" cy="3533916"/>
          </a:xfrm>
          <a:prstGeom prst="rect">
            <a:avLst/>
          </a:prstGeom>
          <a:noFill/>
        </p:spPr>
        <p:txBody>
          <a:bodyPr wrap="square">
            <a:spAutoFit/>
          </a:bodyPr>
          <a:lstStyle/>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1" i="0" u="none" strike="noStrike" kern="1200" cap="none" spc="0" normalizeH="0" baseline="0" noProof="0" dirty="0" err="1">
                <a:ln>
                  <a:noFill/>
                </a:ln>
                <a:solidFill>
                  <a:srgbClr val="FFFFFF"/>
                </a:solidFill>
                <a:effectLst/>
                <a:uLnTx/>
                <a:uFillTx/>
                <a:latin typeface="Calibri" panose="020F0502020204030204"/>
                <a:ea typeface="+mn-ea"/>
                <a:cs typeface="+mn-cs"/>
              </a:rPr>
              <a:t>Félicitations</a:t>
            </a:r>
            <a:r>
              <a:rPr kumimoji="0" lang="en-US" sz="3500" b="1"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srgbClr val="FFFFFF"/>
                </a:solidFill>
                <a:effectLst/>
                <a:uLnTx/>
                <a:uFillTx/>
                <a:latin typeface="Calibri" panose="020F0502020204030204"/>
                <a:ea typeface="+mn-ea"/>
                <a:cs typeface="+mn-cs"/>
              </a:rPr>
              <a:t>Vous </a:t>
            </a:r>
            <a:r>
              <a:rPr kumimoji="0" lang="en-US" sz="3500" b="0" i="0" u="none" strike="noStrike" kern="1200" cap="none" spc="0" normalizeH="0" baseline="0" noProof="0" dirty="0" err="1">
                <a:ln>
                  <a:noFill/>
                </a:ln>
                <a:solidFill>
                  <a:srgbClr val="FFFFFF"/>
                </a:solidFill>
                <a:effectLst/>
                <a:uLnTx/>
                <a:uFillTx/>
                <a:latin typeface="Calibri" panose="020F0502020204030204"/>
                <a:ea typeface="+mn-ea"/>
                <a:cs typeface="+mn-cs"/>
              </a:rPr>
              <a:t>venez</a:t>
            </a:r>
            <a:r>
              <a:rPr kumimoji="0" lang="en-US" sz="3500" b="0" i="0" u="none" strike="noStrike" kern="1200" cap="none" spc="0" normalizeH="0" baseline="0" noProof="0" dirty="0">
                <a:ln>
                  <a:noFill/>
                </a:ln>
                <a:solidFill>
                  <a:srgbClr val="FFFFFF"/>
                </a:solidFill>
                <a:effectLst/>
                <a:uLnTx/>
                <a:uFillTx/>
                <a:latin typeface="Calibri" panose="020F0502020204030204"/>
                <a:ea typeface="+mn-ea"/>
                <a:cs typeface="+mn-cs"/>
              </a:rPr>
              <a:t> de terminer le module 2</a:t>
            </a:r>
            <a:r>
              <a:rPr lang="en-US" sz="3500" kern="1200" dirty="0">
                <a:solidFill>
                  <a:srgbClr val="FFFFFF"/>
                </a:solidFill>
                <a:latin typeface="Calibri" panose="020F0502020204030204"/>
                <a:ea typeface="+mn-ea"/>
                <a:cs typeface="+mn-cs"/>
              </a:rPr>
              <a:t>!</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3500" kern="1200" dirty="0" err="1">
                <a:solidFill>
                  <a:srgbClr val="FFFFFF"/>
                </a:solidFill>
                <a:latin typeface="Calibri" panose="020F0502020204030204"/>
                <a:ea typeface="+mn-ea"/>
                <a:cs typeface="+mn-cs"/>
              </a:rPr>
              <a:t>Passez</a:t>
            </a:r>
            <a:r>
              <a:rPr lang="en-US" sz="3500" kern="1200" dirty="0">
                <a:solidFill>
                  <a:srgbClr val="FFFFFF"/>
                </a:solidFill>
                <a:latin typeface="Calibri" panose="020F0502020204030204"/>
                <a:ea typeface="+mn-ea"/>
                <a:cs typeface="+mn-cs"/>
              </a:rPr>
              <a:t> à la suite </a:t>
            </a:r>
            <a:r>
              <a:rPr lang="en-US" sz="3500" kern="1200" dirty="0" err="1">
                <a:solidFill>
                  <a:srgbClr val="FFFFFF"/>
                </a:solidFill>
                <a:latin typeface="Calibri" panose="020F0502020204030204"/>
                <a:ea typeface="+mn-ea"/>
                <a:cs typeface="+mn-cs"/>
              </a:rPr>
              <a:t>dès</a:t>
            </a:r>
            <a:r>
              <a:rPr lang="en-US" sz="3500" kern="1200" dirty="0">
                <a:solidFill>
                  <a:srgbClr val="FFFFFF"/>
                </a:solidFill>
                <a:latin typeface="Calibri" panose="020F0502020204030204"/>
                <a:ea typeface="+mn-ea"/>
                <a:cs typeface="+mn-cs"/>
              </a:rPr>
              <a:t> </a:t>
            </a:r>
            <a:r>
              <a:rPr lang="en-US" sz="3500" kern="1200" dirty="0" err="1">
                <a:solidFill>
                  <a:srgbClr val="FFFFFF"/>
                </a:solidFill>
                <a:latin typeface="Calibri" panose="020F0502020204030204"/>
                <a:ea typeface="+mn-ea"/>
                <a:cs typeface="+mn-cs"/>
              </a:rPr>
              <a:t>maintenant</a:t>
            </a:r>
            <a:r>
              <a:rPr lang="en-US" sz="3500" kern="1200" dirty="0">
                <a:solidFill>
                  <a:srgbClr val="FFFFFF"/>
                </a:solidFill>
                <a:latin typeface="Calibri" panose="020F0502020204030204"/>
                <a:ea typeface="+mn-ea"/>
                <a:cs typeface="+mn-cs"/>
              </a:rPr>
              <a:t>…</a:t>
            </a:r>
            <a:endParaRPr lang="fr-FR" sz="3500" dirty="0"/>
          </a:p>
        </p:txBody>
      </p:sp>
    </p:spTree>
    <p:extLst>
      <p:ext uri="{BB962C8B-B14F-4D97-AF65-F5344CB8AC3E}">
        <p14:creationId xmlns:p14="http://schemas.microsoft.com/office/powerpoint/2010/main" val="34716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0DEA-CDE5-1D9F-E741-BC38CDFEC10D}"/>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276509E5-269B-A16B-B597-47BED2E8A499}"/>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
            <a:extLst>
              <a:ext uri="{FF2B5EF4-FFF2-40B4-BE49-F238E27FC236}">
                <a16:creationId xmlns:a16="http://schemas.microsoft.com/office/drawing/2014/main" id="{63AF3D4C-5B57-B632-9F87-290039648441}"/>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95A15929-8737-153E-5FA4-9C9AD3617AD9}"/>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1F4E68CF-82FE-C7E0-07A4-08E60C1C65F9}"/>
              </a:ext>
            </a:extLst>
          </p:cNvPr>
          <p:cNvSpPr/>
          <p:nvPr/>
        </p:nvSpPr>
        <p:spPr>
          <a:xfrm>
            <a:off x="1759742" y="2111221"/>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C457EA5-EFA6-D01F-222D-A4FFA85F648F}"/>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AC56CC19-10D3-1221-F2C3-4B02246A54A7}"/>
              </a:ext>
            </a:extLst>
          </p:cNvPr>
          <p:cNvSpPr txBox="1">
            <a:spLocks/>
          </p:cNvSpPr>
          <p:nvPr/>
        </p:nvSpPr>
        <p:spPr>
          <a:xfrm>
            <a:off x="1893542" y="2462218"/>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10" name="Text Placeholder 1">
            <a:extLst>
              <a:ext uri="{FF2B5EF4-FFF2-40B4-BE49-F238E27FC236}">
                <a16:creationId xmlns:a16="http://schemas.microsoft.com/office/drawing/2014/main" id="{CF8AEDB4-A263-1572-925A-7CE043911DB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Éléments fondamentaux</a:t>
            </a:r>
          </a:p>
          <a:p>
            <a:endParaRPr lang="en-GB" sz="2400" dirty="0">
              <a:solidFill>
                <a:srgbClr val="282666"/>
              </a:solidFill>
            </a:endParaRPr>
          </a:p>
          <a:p>
            <a:r>
              <a:rPr lang="en-GB" sz="2400" dirty="0">
                <a:solidFill>
                  <a:srgbClr val="282666"/>
                </a:solidFill>
              </a:rPr>
              <a:t>Moralité : </a:t>
            </a:r>
            <a:r>
              <a:rPr lang="en-GB" sz="2400" b="0" dirty="0">
                <a:solidFill>
                  <a:srgbClr val="282666"/>
                </a:solidFill>
              </a:rPr>
              <a:t>croyances personnelles sur le bien et le mal.</a:t>
            </a:r>
          </a:p>
          <a:p>
            <a:r>
              <a:rPr lang="en-GB" sz="2400" dirty="0">
                <a:solidFill>
                  <a:srgbClr val="282666"/>
                </a:solidFill>
              </a:rPr>
              <a:t>Valeurs : </a:t>
            </a:r>
            <a:r>
              <a:rPr lang="en-GB" sz="2400" b="0" dirty="0">
                <a:solidFill>
                  <a:srgbClr val="282666"/>
                </a:solidFill>
              </a:rPr>
              <a:t>priorités et normes jugées importantes par les individus ou les sociétés.</a:t>
            </a:r>
          </a:p>
          <a:p>
            <a:r>
              <a:rPr lang="en-GB" sz="2400" dirty="0">
                <a:solidFill>
                  <a:srgbClr val="282666"/>
                </a:solidFill>
              </a:rPr>
              <a:t>Principes : </a:t>
            </a:r>
            <a:r>
              <a:rPr lang="en-GB" sz="2400" b="0" dirty="0">
                <a:solidFill>
                  <a:srgbClr val="282666"/>
                </a:solidFill>
              </a:rPr>
              <a:t>vérités fondamentales ou règles qui guident les actions.</a:t>
            </a:r>
            <a:endParaRPr lang="en-US" sz="2400" b="0" dirty="0">
              <a:solidFill>
                <a:srgbClr val="282666"/>
              </a:solidFill>
            </a:endParaRPr>
          </a:p>
        </p:txBody>
      </p:sp>
      <p:sp>
        <p:nvSpPr>
          <p:cNvPr id="12" name="Google Shape;267;p7">
            <a:extLst>
              <a:ext uri="{FF2B5EF4-FFF2-40B4-BE49-F238E27FC236}">
                <a16:creationId xmlns:a16="http://schemas.microsoft.com/office/drawing/2014/main" id="{1F2C57A2-C089-D7AC-BFCE-DE4DD5921B90}"/>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Qu'est-ce que l'éthique ?</a:t>
            </a:r>
          </a:p>
        </p:txBody>
      </p:sp>
    </p:spTree>
    <p:extLst>
      <p:ext uri="{BB962C8B-B14F-4D97-AF65-F5344CB8AC3E}">
        <p14:creationId xmlns:p14="http://schemas.microsoft.com/office/powerpoint/2010/main" val="3554361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xmlns:a16="http://schemas.microsoft.com/office/drawing/2014/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6F41-DA08-6985-27BC-25671328210E}"/>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5AD97A16-3D48-FA36-A34C-BE0AA16477CB}"/>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2">
            <a:extLst>
              <a:ext uri="{FF2B5EF4-FFF2-40B4-BE49-F238E27FC236}">
                <a16:creationId xmlns:a16="http://schemas.microsoft.com/office/drawing/2014/main" id="{D05D6F1C-1579-E466-1E75-F0A7D1A43174}"/>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FB64FBBB-ADD5-DD99-70B9-6871359EF3C0}"/>
              </a:ext>
            </a:extLst>
          </p:cNvPr>
          <p:cNvSpPr/>
          <p:nvPr/>
        </p:nvSpPr>
        <p:spPr>
          <a:xfrm>
            <a:off x="1651169" y="3890322"/>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5499A3C-6AA2-6D37-19F1-DBF6FB2A8341}"/>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E8A24A7B-CD71-0467-4FF4-2F6064887A80}"/>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979E2398-1A10-3031-F761-8CA8AAC97D3D}"/>
              </a:ext>
            </a:extLst>
          </p:cNvPr>
          <p:cNvSpPr txBox="1">
            <a:spLocks/>
          </p:cNvSpPr>
          <p:nvPr/>
        </p:nvSpPr>
        <p:spPr>
          <a:xfrm>
            <a:off x="1895376" y="4226319"/>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11" name="Text Placeholder 1">
            <a:extLst>
              <a:ext uri="{FF2B5EF4-FFF2-40B4-BE49-F238E27FC236}">
                <a16:creationId xmlns:a16="http://schemas.microsoft.com/office/drawing/2014/main" id="{27245CD5-42A7-0DEE-72C2-7F56ABEB3E46}"/>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Branches de l'éthique</a:t>
            </a:r>
          </a:p>
          <a:p>
            <a:endParaRPr lang="en-GB" sz="2400" dirty="0">
              <a:solidFill>
                <a:srgbClr val="282666"/>
              </a:solidFill>
            </a:endParaRPr>
          </a:p>
          <a:p>
            <a:r>
              <a:rPr lang="en-GB" sz="2400" dirty="0">
                <a:solidFill>
                  <a:srgbClr val="282666"/>
                </a:solidFill>
              </a:rPr>
              <a:t>Éthique personnelle : </a:t>
            </a:r>
            <a:r>
              <a:rPr lang="en-GB" sz="2400" b="0" dirty="0">
                <a:solidFill>
                  <a:srgbClr val="282666"/>
                </a:solidFill>
              </a:rPr>
              <a:t>manière dont les individus agissent en fonction de leurs convictions.</a:t>
            </a:r>
          </a:p>
          <a:p>
            <a:r>
              <a:rPr lang="en-GB" sz="2400" dirty="0">
                <a:solidFill>
                  <a:srgbClr val="282666"/>
                </a:solidFill>
              </a:rPr>
              <a:t>Éthique professionnelle : </a:t>
            </a:r>
            <a:r>
              <a:rPr lang="en-GB" sz="2400" b="0" dirty="0">
                <a:solidFill>
                  <a:srgbClr val="282666"/>
                </a:solidFill>
              </a:rPr>
              <a:t>règles et normes dans les lieux de travail ou les industries (par exemple, l'éthique médicale). Éthique sociale : actions collectives et normes sociétales (par exemple, la justice, l'égalité).</a:t>
            </a:r>
          </a:p>
          <a:p>
            <a:r>
              <a:rPr lang="en-GB" sz="2400" dirty="0">
                <a:solidFill>
                  <a:srgbClr val="282666"/>
                </a:solidFill>
              </a:rPr>
              <a:t>Éthique environnementale : </a:t>
            </a:r>
            <a:r>
              <a:rPr lang="en-GB" sz="2400" b="0" dirty="0">
                <a:solidFill>
                  <a:srgbClr val="282666"/>
                </a:solidFill>
              </a:rPr>
              <a:t>responsabilités envers la planète et les autres espèces.</a:t>
            </a:r>
            <a:endParaRPr lang="en-US" sz="2400" b="0" dirty="0">
              <a:solidFill>
                <a:srgbClr val="282666"/>
              </a:solidFill>
            </a:endParaRPr>
          </a:p>
        </p:txBody>
      </p:sp>
      <p:sp>
        <p:nvSpPr>
          <p:cNvPr id="12" name="Google Shape;267;p7">
            <a:extLst>
              <a:ext uri="{FF2B5EF4-FFF2-40B4-BE49-F238E27FC236}">
                <a16:creationId xmlns:a16="http://schemas.microsoft.com/office/drawing/2014/main" id="{949A76AD-C4B7-025B-0EBC-52A477CF541E}"/>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Qu'est-ce que l'éthique ?</a:t>
            </a:r>
          </a:p>
        </p:txBody>
      </p:sp>
    </p:spTree>
    <p:extLst>
      <p:ext uri="{BB962C8B-B14F-4D97-AF65-F5344CB8AC3E}">
        <p14:creationId xmlns:p14="http://schemas.microsoft.com/office/powerpoint/2010/main" val="3500747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xmlns:a16="http://schemas.microsoft.com/office/drawing/2014/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71F0-8EB5-9B57-2627-14779BDDD021}"/>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4D579AA8-78FA-9142-B421-1F3B64665CED}"/>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a:extLst>
              <a:ext uri="{FF2B5EF4-FFF2-40B4-BE49-F238E27FC236}">
                <a16:creationId xmlns:a16="http://schemas.microsoft.com/office/drawing/2014/main" id="{191D2AF2-710F-BDCE-2179-C9F139574700}"/>
              </a:ext>
            </a:extLst>
          </p:cNvPr>
          <p:cNvSpPr/>
          <p:nvPr/>
        </p:nvSpPr>
        <p:spPr>
          <a:xfrm>
            <a:off x="598176" y="5107396"/>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C48B1D8-6F86-3F35-F3B0-B68BAA37F862}"/>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87834B54-2010-483C-EAB4-D3FF1AF59E01}"/>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D844BE2C-6ABE-A49C-70AD-B4CFD338D52E}"/>
              </a:ext>
            </a:extLst>
          </p:cNvPr>
          <p:cNvSpPr txBox="1">
            <a:spLocks/>
          </p:cNvSpPr>
          <p:nvPr/>
        </p:nvSpPr>
        <p:spPr>
          <a:xfrm>
            <a:off x="1452867" y="396607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760DD4A0-8D10-B8EB-3BA5-F3B2379F6DF6}"/>
              </a:ext>
            </a:extLst>
          </p:cNvPr>
          <p:cNvSpPr txBox="1">
            <a:spLocks/>
          </p:cNvSpPr>
          <p:nvPr/>
        </p:nvSpPr>
        <p:spPr>
          <a:xfrm>
            <a:off x="598176" y="5522991"/>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11" name="Text Placeholder 1">
            <a:extLst>
              <a:ext uri="{FF2B5EF4-FFF2-40B4-BE49-F238E27FC236}">
                <a16:creationId xmlns:a16="http://schemas.microsoft.com/office/drawing/2014/main" id="{BDCD5621-82A4-DDBF-3631-4A4AD10D9854}"/>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Pourquoi l'éthique est-elle importante ?</a:t>
            </a:r>
          </a:p>
          <a:p>
            <a:endParaRPr lang="en-GB" sz="2400" dirty="0">
              <a:solidFill>
                <a:srgbClr val="282666"/>
              </a:solidFill>
            </a:endParaRPr>
          </a:p>
          <a:p>
            <a:r>
              <a:rPr lang="en-GB" sz="2400" dirty="0">
                <a:solidFill>
                  <a:srgbClr val="282666"/>
                </a:solidFill>
              </a:rPr>
              <a:t>Elle instaure la confiance : </a:t>
            </a:r>
            <a:r>
              <a:rPr lang="en-GB" sz="2400" b="0" dirty="0">
                <a:solidFill>
                  <a:srgbClr val="282666"/>
                </a:solidFill>
              </a:rPr>
              <a:t>elle garantit la fiabilité et la responsabilité dans les relations et les organisations.</a:t>
            </a:r>
          </a:p>
          <a:p>
            <a:r>
              <a:rPr lang="en-GB" sz="2400" dirty="0">
                <a:solidFill>
                  <a:srgbClr val="282666"/>
                </a:solidFill>
              </a:rPr>
              <a:t>Elle favorise l'équité : </a:t>
            </a:r>
            <a:r>
              <a:rPr lang="en-GB" sz="2400" b="0" dirty="0">
                <a:solidFill>
                  <a:srgbClr val="282666"/>
                </a:solidFill>
              </a:rPr>
              <a:t>elle soutient l'égalité et la justice dans la société.</a:t>
            </a:r>
          </a:p>
          <a:p>
            <a:r>
              <a:rPr lang="en-GB" sz="2400" dirty="0">
                <a:solidFill>
                  <a:srgbClr val="282666"/>
                </a:solidFill>
              </a:rPr>
              <a:t>Encourage la responsabilité : </a:t>
            </a:r>
            <a:r>
              <a:rPr lang="en-GB" sz="2400" b="0" dirty="0">
                <a:solidFill>
                  <a:srgbClr val="282666"/>
                </a:solidFill>
              </a:rPr>
              <a:t>guide les personnes et les institutions vers un comportement responsable.</a:t>
            </a:r>
          </a:p>
          <a:p>
            <a:r>
              <a:rPr lang="en-GB" sz="2400" dirty="0">
                <a:solidFill>
                  <a:srgbClr val="282666"/>
                </a:solidFill>
              </a:rPr>
              <a:t>Favorise la croissance : </a:t>
            </a:r>
            <a:r>
              <a:rPr lang="en-GB" sz="2400" b="0" dirty="0">
                <a:solidFill>
                  <a:srgbClr val="282666"/>
                </a:solidFill>
              </a:rPr>
              <a:t>stimule le progrès en abordant les dilemmes moraux.</a:t>
            </a:r>
            <a:endParaRPr lang="en-US" sz="2400" b="0" dirty="0">
              <a:solidFill>
                <a:srgbClr val="282666"/>
              </a:solidFill>
            </a:endParaRPr>
          </a:p>
        </p:txBody>
      </p:sp>
      <p:sp>
        <p:nvSpPr>
          <p:cNvPr id="12" name="Google Shape;267;p7">
            <a:extLst>
              <a:ext uri="{FF2B5EF4-FFF2-40B4-BE49-F238E27FC236}">
                <a16:creationId xmlns:a16="http://schemas.microsoft.com/office/drawing/2014/main" id="{0DD0719F-288D-A1E0-39EC-39890C80D69B}"/>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Qu'est-ce que l'éthique ?</a:t>
            </a:r>
          </a:p>
        </p:txBody>
      </p:sp>
    </p:spTree>
    <p:extLst>
      <p:ext uri="{BB962C8B-B14F-4D97-AF65-F5344CB8AC3E}">
        <p14:creationId xmlns:p14="http://schemas.microsoft.com/office/powerpoint/2010/main" val="78259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xmlns:a16="http://schemas.microsoft.com/office/drawing/2014/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962AB-F1F2-00E1-0258-F5B679E95C93}"/>
              </a:ext>
            </a:extLst>
          </p:cNvPr>
          <p:cNvSpPr>
            <a:spLocks noGrp="1"/>
          </p:cNvSpPr>
          <p:nvPr>
            <p:ph type="body" idx="1"/>
          </p:nvPr>
        </p:nvSpPr>
        <p:spPr>
          <a:xfrm>
            <a:off x="7845373" y="574908"/>
            <a:ext cx="3881120" cy="1049221"/>
          </a:xfrm>
        </p:spPr>
        <p:txBody>
          <a:bodyPr/>
          <a:lstStyle/>
          <a:p>
            <a:r>
              <a:rPr lang="en-GB" sz="3600" b="1" dirty="0"/>
              <a:t>Prise de décision éthique</a:t>
            </a:r>
          </a:p>
        </p:txBody>
      </p:sp>
      <p:sp>
        <p:nvSpPr>
          <p:cNvPr id="4" name="Text Placeholder 3">
            <a:extLst>
              <a:ext uri="{FF2B5EF4-FFF2-40B4-BE49-F238E27FC236}">
                <a16:creationId xmlns:a16="http://schemas.microsoft.com/office/drawing/2014/main" id="{84921238-AA7A-CF61-376C-3DAB1A4931B3}"/>
              </a:ext>
            </a:extLst>
          </p:cNvPr>
          <p:cNvSpPr>
            <a:spLocks noGrp="1"/>
          </p:cNvSpPr>
          <p:nvPr>
            <p:ph type="body" idx="3"/>
          </p:nvPr>
        </p:nvSpPr>
        <p:spPr>
          <a:xfrm>
            <a:off x="838570" y="4493361"/>
            <a:ext cx="10755843" cy="1235941"/>
          </a:xfrm>
        </p:spPr>
        <p:txBody>
          <a:bodyPr/>
          <a:lstStyle/>
          <a:p>
            <a:r>
              <a:rPr lang="en-GB" dirty="0"/>
              <a:t>Est-ce juste ?</a:t>
            </a:r>
          </a:p>
          <a:p>
            <a:r>
              <a:rPr lang="en-GB" dirty="0"/>
              <a:t>Est-</a:t>
            </a:r>
            <a:r>
              <a:rPr lang="en-GB" dirty="0" err="1"/>
              <a:t>ce</a:t>
            </a:r>
            <a:r>
              <a:rPr lang="en-GB" dirty="0"/>
              <a:t> </a:t>
            </a:r>
            <a:r>
              <a:rPr lang="en-GB" dirty="0" err="1"/>
              <a:t>équitable</a:t>
            </a:r>
            <a:r>
              <a:rPr lang="en-GB" dirty="0"/>
              <a:t> ?</a:t>
            </a:r>
          </a:p>
          <a:p>
            <a:r>
              <a:rPr lang="en-GB" dirty="0"/>
              <a:t>Est-ce que cela respecte les autres ?</a:t>
            </a:r>
          </a:p>
          <a:p>
            <a:r>
              <a:rPr lang="en-GB" dirty="0"/>
              <a:t>Quelles en sont les conséquences ?</a:t>
            </a:r>
          </a:p>
        </p:txBody>
      </p:sp>
      <p:pic>
        <p:nvPicPr>
          <p:cNvPr id="7" name="Picture 6">
            <a:extLst>
              <a:ext uri="{FF2B5EF4-FFF2-40B4-BE49-F238E27FC236}">
                <a16:creationId xmlns:a16="http://schemas.microsoft.com/office/drawing/2014/main" id="{7B2C7793-553A-A41B-2E67-1EE535019258}"/>
              </a:ext>
            </a:extLst>
          </p:cNvPr>
          <p:cNvPicPr>
            <a:picLocks noChangeAspect="1"/>
          </p:cNvPicPr>
          <p:nvPr/>
        </p:nvPicPr>
        <p:blipFill>
          <a:blip r:embed="rId2"/>
          <a:stretch>
            <a:fillRect/>
          </a:stretch>
        </p:blipFill>
        <p:spPr>
          <a:xfrm>
            <a:off x="-86359" y="-1178913"/>
            <a:ext cx="6858000" cy="6858000"/>
          </a:xfrm>
          <a:prstGeom prst="rect">
            <a:avLst/>
          </a:prstGeom>
        </p:spPr>
      </p:pic>
      <p:sp>
        <p:nvSpPr>
          <p:cNvPr id="8" name="Text Placeholder 1">
            <a:extLst>
              <a:ext uri="{FF2B5EF4-FFF2-40B4-BE49-F238E27FC236}">
                <a16:creationId xmlns:a16="http://schemas.microsoft.com/office/drawing/2014/main" id="{AB049064-8F03-D2A8-BD62-1A41BF669214}"/>
              </a:ext>
            </a:extLst>
          </p:cNvPr>
          <p:cNvSpPr txBox="1">
            <a:spLocks/>
          </p:cNvSpPr>
          <p:nvPr/>
        </p:nvSpPr>
        <p:spPr>
          <a:xfrm>
            <a:off x="8961120" y="2009524"/>
            <a:ext cx="27653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Questions clés à se poser !</a:t>
            </a:r>
          </a:p>
        </p:txBody>
      </p:sp>
    </p:spTree>
    <p:extLst>
      <p:ext uri="{BB962C8B-B14F-4D97-AF65-F5344CB8AC3E}">
        <p14:creationId xmlns:p14="http://schemas.microsoft.com/office/powerpoint/2010/main" val="19918617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cd0d43f-31f3-4c96-8ab6-63ba6eabab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BA05074AC3484A9F903DEE4EAD40F8" ma:contentTypeVersion="6" ma:contentTypeDescription="Create a new document." ma:contentTypeScope="" ma:versionID="144c39bd3303653cd7041109168b761a">
  <xsd:schema xmlns:xsd="http://www.w3.org/2001/XMLSchema" xmlns:xs="http://www.w3.org/2001/XMLSchema" xmlns:p="http://schemas.microsoft.com/office/2006/metadata/properties" xmlns:ns3="6cd0d43f-31f3-4c96-8ab6-63ba6eabab94" targetNamespace="http://schemas.microsoft.com/office/2006/metadata/properties" ma:root="true" ma:fieldsID="dd6f4c19f30646a78804ad78503bb780" ns3:_="">
    <xsd:import namespace="6cd0d43f-31f3-4c96-8ab6-63ba6eabab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d43f-31f3-4c96-8ab6-63ba6eabab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30EA0-E774-4970-9543-38A5D13C89DC}">
  <ds:schemaRefs>
    <ds:schemaRef ds:uri="6cd0d43f-31f3-4c96-8ab6-63ba6eabab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1796424-D2AD-4C14-AC96-791384E23246}">
  <ds:schemaRefs>
    <ds:schemaRef ds:uri="6cd0d43f-31f3-4c96-8ab6-63ba6eaba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A3D814-925E-48EA-A401-1E4A6D312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11562</TotalTime>
  <Words>2789</Words>
  <Application>Microsoft Office PowerPoint</Application>
  <PresentationFormat>Grand écran</PresentationFormat>
  <Paragraphs>324</Paragraphs>
  <Slides>51</Slides>
  <Notes>30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51</vt:i4>
      </vt:variant>
    </vt:vector>
  </HeadingPairs>
  <TitlesOfParts>
    <vt:vector size="57" baseType="lpstr">
      <vt:lpstr>Arial,Sans-Serif</vt:lpstr>
      <vt:lpstr>Arial</vt:lpstr>
      <vt:lpstr>Calibri</vt:lpstr>
      <vt:lpstr>Montserrat Light</vt:lpstr>
      <vt:lpstr>Montserrat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docId:75CBBFFE82B537A8B75255B20BC5ADC3</cp:keywords>
  <cp:lastModifiedBy>Emeline PETIT</cp:lastModifiedBy>
  <cp:revision>28</cp:revision>
  <dcterms:created xsi:type="dcterms:W3CDTF">2020-10-14T13:32:04Z</dcterms:created>
  <dcterms:modified xsi:type="dcterms:W3CDTF">2025-07-31T10:22:59Z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0x01010095BA05074AC3484A9F903DEE4EAD40F8</vt:lpwstr>
  </property>
</Properties>
</file>