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329" r:id="rId2"/>
    <p:sldId id="297" r:id="rId3"/>
    <p:sldId id="326" r:id="rId4"/>
    <p:sldId id="4307" r:id="rId5"/>
    <p:sldId id="260" r:id="rId6"/>
    <p:sldId id="261" r:id="rId7"/>
    <p:sldId id="4308" r:id="rId8"/>
    <p:sldId id="263" r:id="rId9"/>
    <p:sldId id="4347" r:id="rId10"/>
    <p:sldId id="4348" r:id="rId11"/>
    <p:sldId id="4349" r:id="rId12"/>
    <p:sldId id="4350" r:id="rId13"/>
    <p:sldId id="4351" r:id="rId14"/>
    <p:sldId id="4352" r:id="rId15"/>
    <p:sldId id="4353" r:id="rId16"/>
    <p:sldId id="4354" r:id="rId17"/>
    <p:sldId id="4355" r:id="rId18"/>
    <p:sldId id="4359" r:id="rId19"/>
    <p:sldId id="274" r:id="rId20"/>
    <p:sldId id="4356" r:id="rId21"/>
    <p:sldId id="276" r:id="rId22"/>
    <p:sldId id="4357" r:id="rId23"/>
    <p:sldId id="4358" r:id="rId24"/>
    <p:sldId id="279" r:id="rId25"/>
    <p:sldId id="4360" r:id="rId26"/>
    <p:sldId id="4361" r:id="rId27"/>
    <p:sldId id="282" r:id="rId28"/>
    <p:sldId id="283" r:id="rId29"/>
    <p:sldId id="284" r:id="rId30"/>
    <p:sldId id="4345" r:id="rId31"/>
    <p:sldId id="286" r:id="rId32"/>
    <p:sldId id="287" r:id="rId33"/>
    <p:sldId id="4344" r:id="rId34"/>
    <p:sldId id="289" r:id="rId35"/>
    <p:sldId id="290" r:id="rId36"/>
    <p:sldId id="4346" r:id="rId37"/>
    <p:sldId id="4362" r:id="rId38"/>
    <p:sldId id="293" r:id="rId39"/>
    <p:sldId id="294" r:id="rId40"/>
    <p:sldId id="4363" r:id="rId41"/>
    <p:sldId id="322" r:id="rId42"/>
    <p:sldId id="328" r:id="rId43"/>
    <p:sldId id="296" r:id="rId44"/>
  </p:sldIdLst>
  <p:sldSz cx="12192000" cy="6858000"/>
  <p:notesSz cx="6858000" cy="9144000"/>
  <p:embeddedFontLst>
    <p:embeddedFont>
      <p:font typeface="Montserrat" panose="00000500000000000000" pitchFamily="2" charset="0"/>
      <p:regular r:id="rId46"/>
      <p:bold r:id="rId47"/>
      <p:italic r:id="rId48"/>
      <p:boldItalic r:id="rId49"/>
    </p:embeddedFont>
    <p:embeddedFont>
      <p:font typeface="Montserrat Light" panose="000004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747775"/>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hzwJK0Q5ntKx7AGE8BC/g2UgJm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28"/>
      </p:cViewPr>
      <p:guideLst>
        <p:guide orient="horz"/>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27d5f467c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327d5f467c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27e206b9af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g327e206b9af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27d5f467c9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327d5f467c9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27d5f467c9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g327d5f467c9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27d5f467c9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g327d5f467c9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2e8c1923c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g32e8c1923c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27e206b9af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327e206b9af_0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g327e206b9af_0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A0826481-ACFA-D44C-074A-66F89D118097}"/>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EB8449E-7C0F-B0E3-14F2-AE29A03BA5C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19471712-EF99-918E-867F-06E87BA1B8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280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27d5f467c9_0_3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9" name="Google Shape;659;g327d5f467c9_0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27d5f467c9_0_4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5" name="Google Shape;665;g327d5f467c9_0_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F8840966-93B4-2AF4-66EB-521440B66023}"/>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6B7DCF84-8728-8959-7A7F-B0EE636EA6F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6749A9D6-9D7A-573D-43A1-9BA6A76A18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094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27d5f467c9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g327d5f467c9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55"/>
        <p:cNvGrpSpPr/>
        <p:nvPr/>
      </p:nvGrpSpPr>
      <p:grpSpPr>
        <a:xfrm>
          <a:off x="0" y="0"/>
          <a:ext cx="0" cy="0"/>
          <a:chOff x="0" y="0"/>
          <a:chExt cx="0" cy="0"/>
        </a:xfrm>
      </p:grpSpPr>
      <p:sp>
        <p:nvSpPr>
          <p:cNvPr id="56" name="Google Shape;56;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30"/>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149"/>
        <p:cNvGrpSpPr/>
        <p:nvPr/>
      </p:nvGrpSpPr>
      <p:grpSpPr>
        <a:xfrm>
          <a:off x="0" y="0"/>
          <a:ext cx="0" cy="0"/>
          <a:chOff x="0" y="0"/>
          <a:chExt cx="0" cy="0"/>
        </a:xfrm>
      </p:grpSpPr>
      <p:sp>
        <p:nvSpPr>
          <p:cNvPr id="150" name="Google Shape;150;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Google Shape;163;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64" name="Google Shape;164;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5" name="Google Shape;165;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6" name="Google Shape;166;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7" name="Google Shape;167;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69" name="Google Shape;169;p29"/>
          <p:cNvSpPr/>
          <p:nvPr/>
        </p:nvSpPr>
        <p:spPr>
          <a:xfrm>
            <a:off x="2423886" y="5934011"/>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u="none" strike="noStrike" cap="none"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u="none" strike="noStrike" cap="none" dirty="0">
              <a:solidFill>
                <a:srgbClr val="282666"/>
              </a:solidFill>
              <a:latin typeface="Calibri"/>
              <a:ea typeface="Calibri"/>
              <a:cs typeface="Calibri"/>
              <a:sym typeface="Calibri"/>
            </a:endParaRPr>
          </a:p>
        </p:txBody>
      </p:sp>
      <p:pic>
        <p:nvPicPr>
          <p:cNvPr id="2" name="Picture 2">
            <a:extLst>
              <a:ext uri="{FF2B5EF4-FFF2-40B4-BE49-F238E27FC236}">
                <a16:creationId xmlns:a16="http://schemas.microsoft.com/office/drawing/2014/main" id="{71ED5888-CE5D-BE53-CA12-12A7C01F76F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6219" y="6455591"/>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2;p29">
            <a:extLst>
              <a:ext uri="{FF2B5EF4-FFF2-40B4-BE49-F238E27FC236}">
                <a16:creationId xmlns:a16="http://schemas.microsoft.com/office/drawing/2014/main" id="{88BBF18E-9815-A974-8005-9EED64DDC3D5}"/>
              </a:ext>
            </a:extLst>
          </p:cNvPr>
          <p:cNvSpPr/>
          <p:nvPr userDrawn="1"/>
        </p:nvSpPr>
        <p:spPr>
          <a:xfrm>
            <a:off x="2466183" y="6526538"/>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6C2CB63-E245-E333-B1E0-F5A209FE54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6219" y="6004932"/>
            <a:ext cx="1466197" cy="30687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70"/>
        <p:cNvGrpSpPr/>
        <p:nvPr/>
      </p:nvGrpSpPr>
      <p:grpSpPr>
        <a:xfrm>
          <a:off x="0" y="0"/>
          <a:ext cx="0" cy="0"/>
          <a:chOff x="0" y="0"/>
          <a:chExt cx="0" cy="0"/>
        </a:xfrm>
      </p:grpSpPr>
      <p:sp>
        <p:nvSpPr>
          <p:cNvPr id="171" name="Google Shape;17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72" name="Google Shape;17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73" name="Google Shape;17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77"/>
        <p:cNvGrpSpPr/>
        <p:nvPr/>
      </p:nvGrpSpPr>
      <p:grpSpPr>
        <a:xfrm>
          <a:off x="0" y="0"/>
          <a:ext cx="0" cy="0"/>
          <a:chOff x="0" y="0"/>
          <a:chExt cx="0" cy="0"/>
        </a:xfrm>
      </p:grpSpPr>
      <p:sp>
        <p:nvSpPr>
          <p:cNvPr id="178" name="Google Shape;178;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9" name="Google Shape;179;p34"/>
          <p:cNvCxnSpPr/>
          <p:nvPr/>
        </p:nvCxnSpPr>
        <p:spPr>
          <a:xfrm>
            <a:off x="408890" y="1714806"/>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80" name="Google Shape;180;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9446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135345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610479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2232346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290861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Quote Slide 03">
  <p:cSld name="Quote Slide 03">
    <p:spTree>
      <p:nvGrpSpPr>
        <p:cNvPr id="1" name="Shape 63"/>
        <p:cNvGrpSpPr/>
        <p:nvPr/>
      </p:nvGrpSpPr>
      <p:grpSpPr>
        <a:xfrm>
          <a:off x="0" y="0"/>
          <a:ext cx="0" cy="0"/>
          <a:chOff x="0" y="0"/>
          <a:chExt cx="0" cy="0"/>
        </a:xfrm>
      </p:grpSpPr>
      <p:sp>
        <p:nvSpPr>
          <p:cNvPr id="64" name="Google Shape;64;p33"/>
          <p:cNvSpPr/>
          <p:nvPr/>
        </p:nvSpPr>
        <p:spPr>
          <a:xfrm rot="-5400000">
            <a:off x="1737711"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33"/>
          <p:cNvSpPr/>
          <p:nvPr/>
        </p:nvSpPr>
        <p:spPr>
          <a:xfrm rot="-5400000">
            <a:off x="208947"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33"/>
          <p:cNvSpPr txBox="1">
            <a:spLocks noGrp="1"/>
          </p:cNvSpPr>
          <p:nvPr>
            <p:ph type="body" idx="1"/>
          </p:nvPr>
        </p:nvSpPr>
        <p:spPr>
          <a:xfrm>
            <a:off x="640591" y="981987"/>
            <a:ext cx="4802284" cy="419393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33"/>
          <p:cNvSpPr>
            <a:spLocks noGrp="1"/>
          </p:cNvSpPr>
          <p:nvPr>
            <p:ph type="pic" idx="2"/>
          </p:nvPr>
        </p:nvSpPr>
        <p:spPr>
          <a:xfrm>
            <a:off x="5631688" y="1678929"/>
            <a:ext cx="6560312" cy="4556399"/>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68"/>
        <p:cNvGrpSpPr/>
        <p:nvPr/>
      </p:nvGrpSpPr>
      <p:grpSpPr>
        <a:xfrm>
          <a:off x="0" y="0"/>
          <a:ext cx="0" cy="0"/>
          <a:chOff x="0" y="0"/>
          <a:chExt cx="0" cy="0"/>
        </a:xfrm>
      </p:grpSpPr>
      <p:sp>
        <p:nvSpPr>
          <p:cNvPr id="69" name="Google Shape;69;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Text Slide 01">
  <p:cSld name="Photo/Text Slide 01">
    <p:spTree>
      <p:nvGrpSpPr>
        <p:cNvPr id="1" name="Shape 72"/>
        <p:cNvGrpSpPr/>
        <p:nvPr/>
      </p:nvGrpSpPr>
      <p:grpSpPr>
        <a:xfrm>
          <a:off x="0" y="0"/>
          <a:ext cx="0" cy="0"/>
          <a:chOff x="0" y="0"/>
          <a:chExt cx="0" cy="0"/>
        </a:xfrm>
      </p:grpSpPr>
      <p:sp>
        <p:nvSpPr>
          <p:cNvPr id="73" name="Google Shape;73;p36"/>
          <p:cNvSpPr/>
          <p:nvPr/>
        </p:nvSpPr>
        <p:spPr>
          <a:xfrm>
            <a:off x="391600" y="1650205"/>
            <a:ext cx="3423163" cy="4573986"/>
          </a:xfrm>
          <a:custGeom>
            <a:avLst/>
            <a:gdLst/>
            <a:ahLst/>
            <a:cxnLst/>
            <a:rect l="l" t="t" r="r" b="b"/>
            <a:pathLst>
              <a:path w="3998034" h="4950763" extrusionOk="0">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74" name="Google Shape;74;p36"/>
          <p:cNvCxnSpPr/>
          <p:nvPr/>
        </p:nvCxnSpPr>
        <p:spPr>
          <a:xfrm>
            <a:off x="555777" y="323013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75" name="Google Shape;75;p36"/>
          <p:cNvSpPr txBox="1">
            <a:spLocks noGrp="1"/>
          </p:cNvSpPr>
          <p:nvPr>
            <p:ph type="body" idx="1"/>
          </p:nvPr>
        </p:nvSpPr>
        <p:spPr>
          <a:xfrm>
            <a:off x="675021" y="339202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36"/>
          <p:cNvSpPr txBox="1">
            <a:spLocks noGrp="1"/>
          </p:cNvSpPr>
          <p:nvPr>
            <p:ph type="body" idx="2"/>
          </p:nvPr>
        </p:nvSpPr>
        <p:spPr>
          <a:xfrm>
            <a:off x="691820" y="245710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36"/>
          <p:cNvSpPr>
            <a:spLocks noGrp="1"/>
          </p:cNvSpPr>
          <p:nvPr>
            <p:ph type="pic" idx="3"/>
          </p:nvPr>
        </p:nvSpPr>
        <p:spPr>
          <a:xfrm>
            <a:off x="391600" y="0"/>
            <a:ext cx="3423163" cy="1945748"/>
          </a:xfrm>
          <a:prstGeom prst="rect">
            <a:avLst/>
          </a:prstGeom>
          <a:solidFill>
            <a:srgbClr val="F2F2F2"/>
          </a:solidFill>
          <a:ln>
            <a:noFill/>
          </a:ln>
        </p:spPr>
      </p:sp>
      <p:sp>
        <p:nvSpPr>
          <p:cNvPr id="78" name="Google Shape;78;p36"/>
          <p:cNvSpPr txBox="1">
            <a:spLocks noGrp="1"/>
          </p:cNvSpPr>
          <p:nvPr>
            <p:ph type="body" idx="4"/>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6"/>
          <p:cNvSpPr txBox="1">
            <a:spLocks noGrp="1"/>
          </p:cNvSpPr>
          <p:nvPr>
            <p:ph type="body" idx="5"/>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95"/>
        <p:cNvGrpSpPr/>
        <p:nvPr/>
      </p:nvGrpSpPr>
      <p:grpSpPr>
        <a:xfrm>
          <a:off x="0" y="0"/>
          <a:ext cx="0" cy="0"/>
          <a:chOff x="0" y="0"/>
          <a:chExt cx="0" cy="0"/>
        </a:xfrm>
      </p:grpSpPr>
      <p:sp>
        <p:nvSpPr>
          <p:cNvPr id="96" name="Google Shape;96;p41"/>
          <p:cNvSpPr/>
          <p:nvPr/>
        </p:nvSpPr>
        <p:spPr>
          <a:xfrm rot="5400000" flipH="1">
            <a:off x="5624598" y="19283"/>
            <a:ext cx="6315371" cy="6819433"/>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1"/>
          <p:cNvSpPr/>
          <p:nvPr/>
        </p:nvSpPr>
        <p:spPr>
          <a:xfrm>
            <a:off x="388233"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 name="Google Shape;98;p41"/>
          <p:cNvSpPr txBox="1">
            <a:spLocks noGrp="1"/>
          </p:cNvSpPr>
          <p:nvPr>
            <p:ph type="body" idx="1"/>
          </p:nvPr>
        </p:nvSpPr>
        <p:spPr>
          <a:xfrm>
            <a:off x="8542553" y="2258450"/>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41"/>
          <p:cNvSpPr txBox="1">
            <a:spLocks noGrp="1"/>
          </p:cNvSpPr>
          <p:nvPr>
            <p:ph type="body" idx="2"/>
          </p:nvPr>
        </p:nvSpPr>
        <p:spPr>
          <a:xfrm>
            <a:off x="8542553" y="1448874"/>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5000"/>
              <a:buFont typeface="Arial"/>
              <a:buNone/>
              <a:defRPr sz="5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0" name="Google Shape;100;p41"/>
          <p:cNvPicPr preferRelativeResize="0"/>
          <p:nvPr/>
        </p:nvPicPr>
        <p:blipFill rotWithShape="1">
          <a:blip r:embed="rId2">
            <a:alphaModFix/>
          </a:blip>
          <a:srcRect/>
          <a:stretch/>
        </p:blipFill>
        <p:spPr>
          <a:xfrm>
            <a:off x="350537" y="890990"/>
            <a:ext cx="5022030" cy="1316118"/>
          </a:xfrm>
          <a:prstGeom prst="rect">
            <a:avLst/>
          </a:prstGeom>
          <a:noFill/>
          <a:ln>
            <a:noFill/>
          </a:ln>
        </p:spPr>
      </p:pic>
      <p:sp>
        <p:nvSpPr>
          <p:cNvPr id="101" name="Google Shape;101;p41"/>
          <p:cNvSpPr/>
          <p:nvPr/>
        </p:nvSpPr>
        <p:spPr>
          <a:xfrm>
            <a:off x="-76381"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 name="Google Shape;102;p41"/>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41"/>
          <p:cNvSpPr/>
          <p:nvPr/>
        </p:nvSpPr>
        <p:spPr>
          <a:xfrm>
            <a:off x="2423887" y="5826190"/>
            <a:ext cx="3840214"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u="none" strike="noStrike" cap="none"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u="none" strike="noStrike" cap="none"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0591041-5F54-EAD6-5117-E4034594C0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0525" y="5967010"/>
            <a:ext cx="1466197" cy="30687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05"/>
        <p:cNvGrpSpPr/>
        <p:nvPr/>
      </p:nvGrpSpPr>
      <p:grpSpPr>
        <a:xfrm>
          <a:off x="0" y="0"/>
          <a:ext cx="0" cy="0"/>
          <a:chOff x="0" y="0"/>
          <a:chExt cx="0" cy="0"/>
        </a:xfrm>
      </p:grpSpPr>
      <p:sp>
        <p:nvSpPr>
          <p:cNvPr id="106" name="Google Shape;106;p24"/>
          <p:cNvSpPr/>
          <p:nvPr/>
        </p:nvSpPr>
        <p:spPr>
          <a:xfrm>
            <a:off x="0" y="0"/>
            <a:ext cx="12192000" cy="6858001"/>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24"/>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08" name="Google Shape;108;p24"/>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09" name="Google Shape;109;p24"/>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HeadStart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10" name="Google Shape;110;p24"/>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11" name="Google Shape;111;p24"/>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12" name="Google Shape;112;p2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13" name="Google Shape;113;p2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114"/>
        <p:cNvGrpSpPr/>
        <p:nvPr/>
      </p:nvGrpSpPr>
      <p:grpSpPr>
        <a:xfrm>
          <a:off x="0" y="0"/>
          <a:ext cx="0" cy="0"/>
          <a:chOff x="0" y="0"/>
          <a:chExt cx="0" cy="0"/>
        </a:xfrm>
      </p:grpSpPr>
      <p:sp>
        <p:nvSpPr>
          <p:cNvPr id="115" name="Google Shape;115;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117" name="Google Shape;117;p26"/>
          <p:cNvSpPr>
            <a:spLocks noGrp="1"/>
          </p:cNvSpPr>
          <p:nvPr>
            <p:ph type="pic" idx="2"/>
          </p:nvPr>
        </p:nvSpPr>
        <p:spPr>
          <a:xfrm>
            <a:off x="5274194" y="0"/>
            <a:ext cx="6917806" cy="3550043"/>
          </a:xfrm>
          <a:prstGeom prst="rect">
            <a:avLst/>
          </a:prstGeom>
          <a:solidFill>
            <a:srgbClr val="F2F2F2"/>
          </a:solidFill>
          <a:ln>
            <a:noFill/>
          </a:ln>
        </p:spPr>
      </p:sp>
      <p:sp>
        <p:nvSpPr>
          <p:cNvPr id="118" name="Google Shape;118;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2859A97A-731E-06DE-B564-7943DAF19C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385" y="6109167"/>
            <a:ext cx="1466197" cy="30687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ver Slide  Part 2">
  <p:cSld name="Cover Slide  Part 2">
    <p:spTree>
      <p:nvGrpSpPr>
        <p:cNvPr id="1" name="Shape 123"/>
        <p:cNvGrpSpPr/>
        <p:nvPr/>
      </p:nvGrpSpPr>
      <p:grpSpPr>
        <a:xfrm>
          <a:off x="0" y="0"/>
          <a:ext cx="0" cy="0"/>
          <a:chOff x="0" y="0"/>
          <a:chExt cx="0" cy="0"/>
        </a:xfrm>
      </p:grpSpPr>
      <p:sp>
        <p:nvSpPr>
          <p:cNvPr id="124" name="Google Shape;124;p28"/>
          <p:cNvSpPr/>
          <p:nvPr/>
        </p:nvSpPr>
        <p:spPr>
          <a:xfrm rot="10800000">
            <a:off x="676909" y="405325"/>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28"/>
          <p:cNvSpPr/>
          <p:nvPr/>
        </p:nvSpPr>
        <p:spPr>
          <a:xfrm rot="10800000">
            <a:off x="3130534" y="4038806"/>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352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28"/>
          <p:cNvSpPr/>
          <p:nvPr/>
        </p:nvSpPr>
        <p:spPr>
          <a:xfrm rot="10800000">
            <a:off x="5562616" y="183475"/>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28"/>
          <p:cNvSpPr/>
          <p:nvPr/>
        </p:nvSpPr>
        <p:spPr>
          <a:xfrm rot="10800000">
            <a:off x="8034688" y="3952509"/>
            <a:ext cx="2205305" cy="2882175"/>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28"/>
          <p:cNvSpPr>
            <a:spLocks noGrp="1"/>
          </p:cNvSpPr>
          <p:nvPr>
            <p:ph type="pic" idx="2"/>
          </p:nvPr>
        </p:nvSpPr>
        <p:spPr>
          <a:xfrm>
            <a:off x="5562616" y="3101832"/>
            <a:ext cx="2204214" cy="3732852"/>
          </a:xfrm>
          <a:prstGeom prst="rect">
            <a:avLst/>
          </a:prstGeom>
          <a:solidFill>
            <a:srgbClr val="F2F2F2"/>
          </a:solidFill>
          <a:ln>
            <a:noFill/>
          </a:ln>
        </p:spPr>
      </p:sp>
      <p:sp>
        <p:nvSpPr>
          <p:cNvPr id="129" name="Google Shape;129;p28"/>
          <p:cNvSpPr>
            <a:spLocks noGrp="1"/>
          </p:cNvSpPr>
          <p:nvPr>
            <p:ph type="pic" idx="3"/>
          </p:nvPr>
        </p:nvSpPr>
        <p:spPr>
          <a:xfrm>
            <a:off x="676908" y="3002671"/>
            <a:ext cx="2200054" cy="3855329"/>
          </a:xfrm>
          <a:prstGeom prst="rect">
            <a:avLst/>
          </a:prstGeom>
          <a:solidFill>
            <a:srgbClr val="F2F2F2"/>
          </a:solidFill>
          <a:ln>
            <a:noFill/>
          </a:ln>
        </p:spPr>
      </p:sp>
      <p:sp>
        <p:nvSpPr>
          <p:cNvPr id="130" name="Google Shape;130;p28"/>
          <p:cNvSpPr txBox="1">
            <a:spLocks noGrp="1"/>
          </p:cNvSpPr>
          <p:nvPr>
            <p:ph type="body" idx="1"/>
          </p:nvPr>
        </p:nvSpPr>
        <p:spPr>
          <a:xfrm rot="-5400000">
            <a:off x="8040727" y="2764577"/>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1" name="Google Shape;131;p28"/>
          <p:cNvCxnSpPr/>
          <p:nvPr/>
        </p:nvCxnSpPr>
        <p:spPr>
          <a:xfrm>
            <a:off x="744820" y="1704342"/>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32" name="Google Shape;132;p28"/>
          <p:cNvSpPr txBox="1">
            <a:spLocks noGrp="1"/>
          </p:cNvSpPr>
          <p:nvPr>
            <p:ph type="body" idx="4"/>
          </p:nvPr>
        </p:nvSpPr>
        <p:spPr>
          <a:xfrm>
            <a:off x="758260" y="1755557"/>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28"/>
          <p:cNvSpPr txBox="1">
            <a:spLocks noGrp="1"/>
          </p:cNvSpPr>
          <p:nvPr>
            <p:ph type="body" idx="5"/>
          </p:nvPr>
        </p:nvSpPr>
        <p:spPr>
          <a:xfrm>
            <a:off x="764611" y="1231430"/>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8"/>
          <p:cNvSpPr txBox="1">
            <a:spLocks noGrp="1"/>
          </p:cNvSpPr>
          <p:nvPr>
            <p:ph type="body" idx="6"/>
          </p:nvPr>
        </p:nvSpPr>
        <p:spPr>
          <a:xfrm>
            <a:off x="1640551" y="1440645"/>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5" name="Google Shape;135;p28"/>
          <p:cNvCxnSpPr/>
          <p:nvPr/>
        </p:nvCxnSpPr>
        <p:spPr>
          <a:xfrm>
            <a:off x="3221452" y="4917043"/>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36" name="Google Shape;136;p28"/>
          <p:cNvSpPr txBox="1">
            <a:spLocks noGrp="1"/>
          </p:cNvSpPr>
          <p:nvPr>
            <p:ph type="body" idx="7"/>
          </p:nvPr>
        </p:nvSpPr>
        <p:spPr>
          <a:xfrm>
            <a:off x="3234892" y="4968258"/>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28"/>
          <p:cNvSpPr txBox="1">
            <a:spLocks noGrp="1"/>
          </p:cNvSpPr>
          <p:nvPr>
            <p:ph type="body" idx="8"/>
          </p:nvPr>
        </p:nvSpPr>
        <p:spPr>
          <a:xfrm>
            <a:off x="3241243" y="4444131"/>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28"/>
          <p:cNvSpPr txBox="1">
            <a:spLocks noGrp="1"/>
          </p:cNvSpPr>
          <p:nvPr>
            <p:ph type="body" idx="9"/>
          </p:nvPr>
        </p:nvSpPr>
        <p:spPr>
          <a:xfrm>
            <a:off x="4117183" y="4653346"/>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9" name="Google Shape;139;p28"/>
          <p:cNvCxnSpPr/>
          <p:nvPr/>
        </p:nvCxnSpPr>
        <p:spPr>
          <a:xfrm>
            <a:off x="5617957" y="1724311"/>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40" name="Google Shape;140;p28"/>
          <p:cNvSpPr txBox="1">
            <a:spLocks noGrp="1"/>
          </p:cNvSpPr>
          <p:nvPr>
            <p:ph type="body" idx="13"/>
          </p:nvPr>
        </p:nvSpPr>
        <p:spPr>
          <a:xfrm>
            <a:off x="5631397" y="1775526"/>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28"/>
          <p:cNvSpPr txBox="1">
            <a:spLocks noGrp="1"/>
          </p:cNvSpPr>
          <p:nvPr>
            <p:ph type="body" idx="14"/>
          </p:nvPr>
        </p:nvSpPr>
        <p:spPr>
          <a:xfrm>
            <a:off x="5637748" y="1251399"/>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28"/>
          <p:cNvSpPr txBox="1">
            <a:spLocks noGrp="1"/>
          </p:cNvSpPr>
          <p:nvPr>
            <p:ph type="body" idx="15"/>
          </p:nvPr>
        </p:nvSpPr>
        <p:spPr>
          <a:xfrm>
            <a:off x="6513688" y="1460614"/>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43" name="Google Shape;143;p28"/>
          <p:cNvCxnSpPr/>
          <p:nvPr/>
        </p:nvCxnSpPr>
        <p:spPr>
          <a:xfrm>
            <a:off x="8116779" y="479381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44" name="Google Shape;144;p28"/>
          <p:cNvSpPr txBox="1">
            <a:spLocks noGrp="1"/>
          </p:cNvSpPr>
          <p:nvPr>
            <p:ph type="body" idx="16"/>
          </p:nvPr>
        </p:nvSpPr>
        <p:spPr>
          <a:xfrm>
            <a:off x="8130219" y="484503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28"/>
          <p:cNvSpPr txBox="1">
            <a:spLocks noGrp="1"/>
          </p:cNvSpPr>
          <p:nvPr>
            <p:ph type="body" idx="17"/>
          </p:nvPr>
        </p:nvSpPr>
        <p:spPr>
          <a:xfrm>
            <a:off x="8136570" y="432090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28"/>
          <p:cNvSpPr txBox="1">
            <a:spLocks noGrp="1"/>
          </p:cNvSpPr>
          <p:nvPr>
            <p:ph type="body" idx="18"/>
          </p:nvPr>
        </p:nvSpPr>
        <p:spPr>
          <a:xfrm>
            <a:off x="9012510" y="453012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28"/>
          <p:cNvSpPr>
            <a:spLocks noGrp="1"/>
          </p:cNvSpPr>
          <p:nvPr>
            <p:ph type="pic" idx="19"/>
          </p:nvPr>
        </p:nvSpPr>
        <p:spPr>
          <a:xfrm>
            <a:off x="3130533" y="939180"/>
            <a:ext cx="2204215" cy="3127986"/>
          </a:xfrm>
          <a:prstGeom prst="rect">
            <a:avLst/>
          </a:prstGeom>
          <a:solidFill>
            <a:srgbClr val="F2F2F2"/>
          </a:solidFill>
          <a:ln>
            <a:noFill/>
          </a:ln>
        </p:spPr>
      </p:sp>
      <p:sp>
        <p:nvSpPr>
          <p:cNvPr id="148" name="Google Shape;148;p28"/>
          <p:cNvSpPr>
            <a:spLocks noGrp="1"/>
          </p:cNvSpPr>
          <p:nvPr>
            <p:ph type="pic" idx="20"/>
          </p:nvPr>
        </p:nvSpPr>
        <p:spPr>
          <a:xfrm>
            <a:off x="8034688" y="756924"/>
            <a:ext cx="2204215" cy="3195585"/>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282666"/>
                </a:solidFill>
                <a:latin typeface="Calibri"/>
                <a:ea typeface="Calibri"/>
                <a:cs typeface="Calibri"/>
                <a:sym typeface="Calibri"/>
              </a:rPr>
              <a:t>HeadStart </a:t>
            </a:r>
            <a:r>
              <a:rPr lang="en-US" sz="800" b="0" i="0" u="none" strike="noStrike" cap="none">
                <a:solidFill>
                  <a:srgbClr val="282666"/>
                </a:solidFill>
                <a:latin typeface="Calibri"/>
                <a:ea typeface="Calibri"/>
                <a:cs typeface="Calibri"/>
                <a:sym typeface="Calibri"/>
              </a:rPr>
              <a:t>  un avenir dans l'IA pour les filles </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gadgetstouse.com/blog/2023/03/01/ai-tools-benefits-applications/" TargetMode="External"/><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cnoneo.com/2018/" TargetMode="External"/><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hyperlink" Target="https://headstart-ai.eu/visual-resource-hub/" TargetMode="Externa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hyperlink" Target="https://headstart-ai.eu/visual-resource-hub/" TargetMode="Externa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headstart-ai.eu/visual-resource-hub/"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s://www.canva.com/design/DAGY5YW43U8/_JchoyeZyk0dZ0ie20yvaw/edit?utm_content=DAGY5YW43U8&amp;utm_campaign=designshare&amp;utm_medium=link2&amp;utm_source=sharebutt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5274194" y="0"/>
            <a:ext cx="6917806" cy="3550043"/>
          </a:xfrm>
          <a:prstGeom prst="rect">
            <a:avLst/>
          </a:prstGeom>
          <a:solidFill>
            <a:srgbClr val="F2F2F2"/>
          </a:solidFill>
          <a:ln>
            <a:noFill/>
          </a:ln>
        </p:spPr>
      </p:pic>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sp>
        <p:nvSpPr>
          <p:cNvPr id="203" name="Google Shape;203;p3"/>
          <p:cNvSpPr txBox="1">
            <a:spLocks noGrp="1"/>
          </p:cNvSpPr>
          <p:nvPr>
            <p:ph type="body" idx="3"/>
          </p:nvPr>
        </p:nvSpPr>
        <p:spPr>
          <a:xfrm>
            <a:off x="6849870" y="4569894"/>
            <a:ext cx="5342129" cy="697353"/>
          </a:xfrm>
          <a:prstGeom prst="rect">
            <a:avLst/>
          </a:prstGeom>
          <a:noFill/>
          <a:ln>
            <a:noFill/>
          </a:ln>
        </p:spPr>
        <p:txBody>
          <a:bodyPr spcFirstLastPara="1" wrap="square" lIns="91425" tIns="45700" rIns="91425" bIns="45700" anchor="t" anchorCtr="0">
            <a:noAutofit/>
          </a:bodyPr>
          <a:lstStyle/>
          <a:p>
            <a:pPr marL="0" lvl="0" indent="0">
              <a:spcBef>
                <a:spcPts val="0"/>
              </a:spcBef>
            </a:pPr>
            <a:r>
              <a:rPr lang="fr-FR" dirty="0"/>
              <a:t>Vers les métiers de demain – Saisir les opportunités de l’IA</a:t>
            </a:r>
            <a:endParaRPr lang="en-GB"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MODULE 4</a:t>
            </a:r>
            <a:endParaRPr dirty="0"/>
          </a:p>
        </p:txBody>
      </p:sp>
      <p:pic>
        <p:nvPicPr>
          <p:cNvPr id="2" name="Picture 2">
            <a:extLst>
              <a:ext uri="{FF2B5EF4-FFF2-40B4-BE49-F238E27FC236}">
                <a16:creationId xmlns:a16="http://schemas.microsoft.com/office/drawing/2014/main" id="{F34265FE-0D0A-D63D-99FC-E53C7E597FA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23821" y="6066131"/>
            <a:ext cx="1169885" cy="4093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12BB8-5FF1-DCD7-9DA9-E4376514431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50DBCF5-8FAA-2ADA-F5F0-1BAD1425D7B2}"/>
              </a:ext>
            </a:extLst>
          </p:cNvPr>
          <p:cNvSpPr>
            <a:spLocks noGrp="1"/>
          </p:cNvSpPr>
          <p:nvPr>
            <p:ph type="body" sz="quarter" idx="18"/>
          </p:nvPr>
        </p:nvSpPr>
        <p:spPr>
          <a:xfrm>
            <a:off x="599570" y="4919936"/>
            <a:ext cx="2641469" cy="1049221"/>
          </a:xfrm>
        </p:spPr>
        <p:txBody>
          <a:bodyPr/>
          <a:lstStyle/>
          <a:p>
            <a:r>
              <a:rPr lang="en-US" sz="2800" b="1" dirty="0"/>
              <a:t>Santé</a:t>
            </a:r>
          </a:p>
          <a:p>
            <a:endParaRPr lang="en-GB" b="1" dirty="0"/>
          </a:p>
        </p:txBody>
      </p:sp>
      <p:sp>
        <p:nvSpPr>
          <p:cNvPr id="5" name="Text Placeholder 4">
            <a:extLst>
              <a:ext uri="{FF2B5EF4-FFF2-40B4-BE49-F238E27FC236}">
                <a16:creationId xmlns:a16="http://schemas.microsoft.com/office/drawing/2014/main" id="{66A9E5B4-5D5E-1F39-A54E-4F4CF9F5E6D9}"/>
              </a:ext>
            </a:extLst>
          </p:cNvPr>
          <p:cNvSpPr>
            <a:spLocks noGrp="1"/>
          </p:cNvSpPr>
          <p:nvPr>
            <p:ph type="body" sz="quarter" idx="20"/>
          </p:nvPr>
        </p:nvSpPr>
        <p:spPr>
          <a:xfrm>
            <a:off x="7722539" y="242889"/>
            <a:ext cx="4115675" cy="545345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L'IA est actuellement étudiée comme outil permettant d'accélérer la découverte de nouveaux médicaments et d'améliorer les dossiers médicaux des patients.</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L'IA aide les médecins à détecter les maladies à un stade précoce en analysant des images médicales.</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Des robots assistent les chirurgiens lors des opérations avec précision.</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Des chatbots alimentés par l'IA fournissent des conseils médicaux.</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Human hand and robot hand nearly touching">
            <a:extLst>
              <a:ext uri="{FF2B5EF4-FFF2-40B4-BE49-F238E27FC236}">
                <a16:creationId xmlns:a16="http://schemas.microsoft.com/office/drawing/2014/main" id="{082DD9FE-F552-1B8A-CB59-AE6B185A43C2}"/>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35665" y="242889"/>
            <a:ext cx="7575621" cy="4331221"/>
          </a:xfrm>
        </p:spPr>
      </p:pic>
    </p:spTree>
    <p:extLst>
      <p:ext uri="{BB962C8B-B14F-4D97-AF65-F5344CB8AC3E}">
        <p14:creationId xmlns:p14="http://schemas.microsoft.com/office/powerpoint/2010/main" val="3470097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D2766-D06E-AE3F-5B2A-6C7D1C96B96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3B22455-57D9-EA4C-F6E9-1A94427BE488}"/>
              </a:ext>
            </a:extLst>
          </p:cNvPr>
          <p:cNvSpPr>
            <a:spLocks noGrp="1"/>
          </p:cNvSpPr>
          <p:nvPr>
            <p:ph type="body" sz="quarter" idx="18"/>
          </p:nvPr>
        </p:nvSpPr>
        <p:spPr>
          <a:xfrm>
            <a:off x="599570" y="4919936"/>
            <a:ext cx="2641469" cy="1049221"/>
          </a:xfrm>
        </p:spPr>
        <p:txBody>
          <a:bodyPr/>
          <a:lstStyle/>
          <a:p>
            <a:r>
              <a:rPr lang="en-US" sz="2800" b="1" dirty="0"/>
              <a:t>Éducation</a:t>
            </a:r>
          </a:p>
          <a:p>
            <a:endParaRPr lang="en-GB" b="1" dirty="0"/>
          </a:p>
        </p:txBody>
      </p:sp>
      <p:sp>
        <p:nvSpPr>
          <p:cNvPr id="5" name="Text Placeholder 4">
            <a:extLst>
              <a:ext uri="{FF2B5EF4-FFF2-40B4-BE49-F238E27FC236}">
                <a16:creationId xmlns:a16="http://schemas.microsoft.com/office/drawing/2014/main" id="{BD1EED42-5305-38E7-E585-C5E2F83E25DE}"/>
              </a:ext>
            </a:extLst>
          </p:cNvPr>
          <p:cNvSpPr>
            <a:spLocks noGrp="1"/>
          </p:cNvSpPr>
          <p:nvPr>
            <p:ph type="body" sz="quarter" idx="20"/>
          </p:nvPr>
        </p:nvSpPr>
        <p:spPr>
          <a:xfrm>
            <a:off x="7673524" y="222250"/>
            <a:ext cx="4420436" cy="5453458"/>
          </a:xfrm>
        </p:spPr>
        <p:txBody>
          <a:bodyPr/>
          <a:lstStyle/>
          <a:p>
            <a:pPr>
              <a:spcAft>
                <a:spcPts val="800"/>
              </a:spcAft>
            </a:pPr>
            <a:r>
              <a:rPr lang="en-GB" sz="2300" dirty="0">
                <a:latin typeface="Calibri" panose="020F0502020204030204" pitchFamily="34" charset="0"/>
                <a:ea typeface="Calibri" panose="020F0502020204030204" pitchFamily="34" charset="0"/>
                <a:cs typeface="Calibri" panose="020F0502020204030204" pitchFamily="34" charset="0"/>
              </a:rPr>
              <a:t>Il existe des outils qui vous permettent de concevoir des programmes de formation </a:t>
            </a:r>
            <a:r>
              <a:rPr lang="en-GB" sz="2300" dirty="0" err="1">
                <a:latin typeface="Calibri" panose="020F0502020204030204" pitchFamily="34" charset="0"/>
                <a:ea typeface="Calibri" panose="020F0502020204030204" pitchFamily="34" charset="0"/>
                <a:cs typeface="Calibri" panose="020F0502020204030204" pitchFamily="34" charset="0"/>
              </a:rPr>
              <a:t>personnalisés</a:t>
            </a:r>
            <a:r>
              <a:rPr lang="en-GB" sz="2300" dirty="0">
                <a:latin typeface="Calibri" panose="020F0502020204030204" pitchFamily="34" charset="0"/>
                <a:ea typeface="Calibri" panose="020F0502020204030204" pitchFamily="34" charset="0"/>
                <a:cs typeface="Calibri" panose="020F0502020204030204" pitchFamily="34" charset="0"/>
              </a:rPr>
              <a:t> pour chaque élève, adaptés à ses besoins et à son style d'apprentissage. </a:t>
            </a:r>
          </a:p>
          <a:p>
            <a:pPr>
              <a:spcAft>
                <a:spcPts val="800"/>
              </a:spcAft>
            </a:pPr>
            <a:r>
              <a:rPr lang="en-GB" sz="2300" dirty="0">
                <a:latin typeface="Calibri" panose="020F0502020204030204" pitchFamily="34" charset="0"/>
                <a:ea typeface="Calibri" panose="020F0502020204030204" pitchFamily="34" charset="0"/>
                <a:cs typeface="Calibri" panose="020F0502020204030204" pitchFamily="34" charset="0"/>
              </a:rPr>
              <a:t>Les applications d'apprentissage personnalisées (par exemple, Duolingo) s'adaptent au rythme de chaque élève.</a:t>
            </a:r>
          </a:p>
          <a:p>
            <a:pPr>
              <a:spcAft>
                <a:spcPts val="800"/>
              </a:spcAft>
            </a:pPr>
            <a:r>
              <a:rPr lang="en-GB" sz="2300" dirty="0">
                <a:latin typeface="Calibri" panose="020F0502020204030204" pitchFamily="34" charset="0"/>
                <a:ea typeface="Calibri" panose="020F0502020204030204" pitchFamily="34" charset="0"/>
                <a:cs typeface="Calibri" panose="020F0502020204030204" pitchFamily="34" charset="0"/>
              </a:rPr>
              <a:t>L'IA traduit instantanément les langues, connectant ainsi les élèves du monde entier.</a:t>
            </a:r>
          </a:p>
          <a:p>
            <a:pPr>
              <a:spcAft>
                <a:spcPts val="800"/>
              </a:spcAft>
            </a:pPr>
            <a:r>
              <a:rPr lang="en-GB" sz="2300" dirty="0">
                <a:latin typeface="Calibri" panose="020F0502020204030204" pitchFamily="34" charset="0"/>
                <a:ea typeface="Calibri" panose="020F0502020204030204" pitchFamily="34" charset="0"/>
                <a:cs typeface="Calibri" panose="020F0502020204030204" pitchFamily="34" charset="0"/>
              </a:rPr>
              <a:t>Des outils tels que les tuteurs IA aident les enfants à apprendre les mathématiques, les sciences et </a:t>
            </a:r>
            <a:r>
              <a:rPr lang="en-GB" sz="2300" dirty="0" err="1">
                <a:latin typeface="Calibri" panose="020F0502020204030204" pitchFamily="34" charset="0"/>
                <a:ea typeface="Calibri" panose="020F0502020204030204" pitchFamily="34" charset="0"/>
                <a:cs typeface="Calibri" panose="020F0502020204030204" pitchFamily="34" charset="0"/>
              </a:rPr>
              <a:t>même</a:t>
            </a:r>
            <a:r>
              <a:rPr lang="en-GB" sz="2300" dirty="0">
                <a:latin typeface="Calibri" panose="020F0502020204030204" pitchFamily="34" charset="0"/>
                <a:ea typeface="Calibri" panose="020F0502020204030204" pitchFamily="34" charset="0"/>
                <a:cs typeface="Calibri" panose="020F0502020204030204" pitchFamily="34" charset="0"/>
              </a:rPr>
              <a:t> la </a:t>
            </a:r>
            <a:r>
              <a:rPr lang="en-GB" sz="2300" dirty="0" err="1">
                <a:latin typeface="Calibri" panose="020F0502020204030204" pitchFamily="34" charset="0"/>
                <a:ea typeface="Calibri" panose="020F0502020204030204" pitchFamily="34" charset="0"/>
                <a:cs typeface="Calibri" panose="020F0502020204030204" pitchFamily="34" charset="0"/>
              </a:rPr>
              <a:t>programmation</a:t>
            </a:r>
            <a:r>
              <a:rPr lang="en-GB" sz="2300" dirty="0">
                <a:latin typeface="Calibri" panose="020F0502020204030204" pitchFamily="34" charset="0"/>
                <a:ea typeface="Calibri" panose="020F0502020204030204" pitchFamily="34" charset="0"/>
                <a:cs typeface="Calibri" panose="020F0502020204030204" pitchFamily="34" charset="0"/>
              </a:rPr>
              <a:t> !</a:t>
            </a:r>
          </a:p>
          <a:p>
            <a:pPr>
              <a:spcAft>
                <a:spcPts val="800"/>
              </a:spcAft>
            </a:pPr>
            <a:endParaRPr lang="en-GB" sz="23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A computer chip with a circuit board and symbols&#10;&#10;AI-generated content may be incorrect.">
            <a:extLst>
              <a:ext uri="{FF2B5EF4-FFF2-40B4-BE49-F238E27FC236}">
                <a16:creationId xmlns:a16="http://schemas.microsoft.com/office/drawing/2014/main" id="{E731BAE4-6967-C398-F986-85020AB35866}"/>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0" y="222250"/>
            <a:ext cx="7575550" cy="4332288"/>
          </a:xfrm>
        </p:spPr>
      </p:pic>
    </p:spTree>
    <p:extLst>
      <p:ext uri="{BB962C8B-B14F-4D97-AF65-F5344CB8AC3E}">
        <p14:creationId xmlns:p14="http://schemas.microsoft.com/office/powerpoint/2010/main" val="1973134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B6BF7-EFD2-A643-9C85-DE1268D4FD1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E3FC4FE-37F7-4E06-4785-ED90FA9179A5}"/>
              </a:ext>
            </a:extLst>
          </p:cNvPr>
          <p:cNvSpPr>
            <a:spLocks noGrp="1"/>
          </p:cNvSpPr>
          <p:nvPr>
            <p:ph type="body" sz="quarter" idx="18"/>
          </p:nvPr>
        </p:nvSpPr>
        <p:spPr>
          <a:xfrm>
            <a:off x="599570" y="4919936"/>
            <a:ext cx="2641469" cy="1049221"/>
          </a:xfrm>
        </p:spPr>
        <p:txBody>
          <a:bodyPr/>
          <a:lstStyle/>
          <a:p>
            <a:r>
              <a:rPr lang="en-US" sz="2800" b="1" dirty="0"/>
              <a:t>Finance</a:t>
            </a:r>
          </a:p>
          <a:p>
            <a:endParaRPr lang="en-GB" b="1" dirty="0"/>
          </a:p>
        </p:txBody>
      </p:sp>
      <p:sp>
        <p:nvSpPr>
          <p:cNvPr id="5" name="Text Placeholder 4">
            <a:extLst>
              <a:ext uri="{FF2B5EF4-FFF2-40B4-BE49-F238E27FC236}">
                <a16:creationId xmlns:a16="http://schemas.microsoft.com/office/drawing/2014/main" id="{5D633823-FBF9-2D22-EDCF-EBF7B53D6BB1}"/>
              </a:ext>
            </a:extLst>
          </p:cNvPr>
          <p:cNvSpPr>
            <a:spLocks noGrp="1"/>
          </p:cNvSpPr>
          <p:nvPr>
            <p:ph type="body" sz="quarter" idx="20"/>
          </p:nvPr>
        </p:nvSpPr>
        <p:spPr>
          <a:xfrm>
            <a:off x="7788984" y="2742249"/>
            <a:ext cx="4102242" cy="1626551"/>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Il existe des outils qui analysent les modèles de comportement et anticipent les tendances du marché boursier.</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Data displayed on screen">
            <a:extLst>
              <a:ext uri="{FF2B5EF4-FFF2-40B4-BE49-F238E27FC236}">
                <a16:creationId xmlns:a16="http://schemas.microsoft.com/office/drawing/2014/main" id="{4885B6D0-84A3-8541-D2FB-CA57B43969AF}"/>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70376"/>
            <a:ext cx="7575550" cy="4332288"/>
          </a:xfrm>
        </p:spPr>
      </p:pic>
    </p:spTree>
    <p:extLst>
      <p:ext uri="{BB962C8B-B14F-4D97-AF65-F5344CB8AC3E}">
        <p14:creationId xmlns:p14="http://schemas.microsoft.com/office/powerpoint/2010/main" val="4238414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08CB-3919-6873-8BCA-E39EDF96C4D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14262DA-67EE-9B8B-7865-9DE5456CA023}"/>
              </a:ext>
            </a:extLst>
          </p:cNvPr>
          <p:cNvSpPr>
            <a:spLocks noGrp="1"/>
          </p:cNvSpPr>
          <p:nvPr>
            <p:ph type="body" sz="quarter" idx="18"/>
          </p:nvPr>
        </p:nvSpPr>
        <p:spPr>
          <a:xfrm>
            <a:off x="637670" y="4553790"/>
            <a:ext cx="2641469" cy="1049221"/>
          </a:xfrm>
        </p:spPr>
        <p:txBody>
          <a:bodyPr/>
          <a:lstStyle/>
          <a:p>
            <a:r>
              <a:rPr lang="en-US" sz="2800" b="1" dirty="0"/>
              <a:t>Environnement et changement climatique</a:t>
            </a:r>
          </a:p>
          <a:p>
            <a:endParaRPr lang="en-GB" b="1" dirty="0"/>
          </a:p>
        </p:txBody>
      </p:sp>
      <p:sp>
        <p:nvSpPr>
          <p:cNvPr id="5" name="Text Placeholder 4">
            <a:extLst>
              <a:ext uri="{FF2B5EF4-FFF2-40B4-BE49-F238E27FC236}">
                <a16:creationId xmlns:a16="http://schemas.microsoft.com/office/drawing/2014/main" id="{2A5EB82B-C18A-4DA2-E6F5-BE1555E739EF}"/>
              </a:ext>
            </a:extLst>
          </p:cNvPr>
          <p:cNvSpPr>
            <a:spLocks noGrp="1"/>
          </p:cNvSpPr>
          <p:nvPr>
            <p:ph type="body" sz="quarter" idx="20"/>
          </p:nvPr>
        </p:nvSpPr>
        <p:spPr>
          <a:xfrm>
            <a:off x="7835429" y="1218975"/>
            <a:ext cx="4102242" cy="3999068"/>
          </a:xfrm>
        </p:spPr>
        <p:txBody>
          <a:bodyPr/>
          <a:lstStyle/>
          <a:p>
            <a:pPr>
              <a:spcAft>
                <a:spcPts val="600"/>
              </a:spcAft>
            </a:pPr>
            <a:r>
              <a:rPr lang="en-GB" dirty="0">
                <a:latin typeface="Calibri" panose="020F0502020204030204" pitchFamily="34" charset="0"/>
                <a:ea typeface="Calibri" panose="020F0502020204030204" pitchFamily="34" charset="0"/>
                <a:cs typeface="Calibri" panose="020F0502020204030204" pitchFamily="34" charset="0"/>
              </a:rPr>
              <a:t>L'IA prédit les tendances météorologiques et aide à lutter contre les problèmes climatiques.</a:t>
            </a:r>
          </a:p>
          <a:p>
            <a:pPr>
              <a:spcAft>
                <a:spcPts val="600"/>
              </a:spcAft>
            </a:pPr>
            <a:r>
              <a:rPr lang="en-GB" dirty="0">
                <a:latin typeface="Calibri" panose="020F0502020204030204" pitchFamily="34" charset="0"/>
                <a:ea typeface="Calibri" panose="020F0502020204030204" pitchFamily="34" charset="0"/>
                <a:cs typeface="Calibri" panose="020F0502020204030204" pitchFamily="34" charset="0"/>
              </a:rPr>
              <a:t>Elle contribue à réduire le gaspillage énergétique dans les villes.</a:t>
            </a:r>
          </a:p>
          <a:p>
            <a:pPr>
              <a:spcAft>
                <a:spcPts val="600"/>
              </a:spcAft>
            </a:pPr>
            <a:r>
              <a:rPr lang="en-GB" dirty="0">
                <a:latin typeface="Calibri" panose="020F0502020204030204" pitchFamily="34" charset="0"/>
                <a:ea typeface="Calibri" panose="020F0502020204030204" pitchFamily="34" charset="0"/>
                <a:cs typeface="Calibri" panose="020F0502020204030204" pitchFamily="34" charset="0"/>
              </a:rPr>
              <a:t>Des projets basés sur l'IA protègent les espèces menacées en analysant des données provenant de la nature.</a:t>
            </a:r>
          </a:p>
          <a:p>
            <a:pPr>
              <a:spcAft>
                <a:spcPts val="600"/>
              </a:spcAft>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Placeholder 6" descr="Person holding grassy sphere">
            <a:extLst>
              <a:ext uri="{FF2B5EF4-FFF2-40B4-BE49-F238E27FC236}">
                <a16:creationId xmlns:a16="http://schemas.microsoft.com/office/drawing/2014/main" id="{0DCCAB5C-23C1-6B8D-B8B0-0CAEE43B9EFF}"/>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2394139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E25B-A00B-DA78-E349-E7822F7DC18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826C6BF-24AA-16B7-B1B0-7949A6216815}"/>
              </a:ext>
            </a:extLst>
          </p:cNvPr>
          <p:cNvSpPr>
            <a:spLocks noGrp="1"/>
          </p:cNvSpPr>
          <p:nvPr>
            <p:ph type="body" sz="quarter" idx="18"/>
          </p:nvPr>
        </p:nvSpPr>
        <p:spPr>
          <a:xfrm>
            <a:off x="599570" y="4919936"/>
            <a:ext cx="2641469" cy="1049221"/>
          </a:xfrm>
        </p:spPr>
        <p:txBody>
          <a:bodyPr/>
          <a:lstStyle/>
          <a:p>
            <a:r>
              <a:rPr lang="en-US" sz="2800" b="1" dirty="0"/>
              <a:t>Mode et commerce de détail</a:t>
            </a:r>
          </a:p>
          <a:p>
            <a:endParaRPr lang="en-GB" b="1" dirty="0"/>
          </a:p>
        </p:txBody>
      </p:sp>
      <p:sp>
        <p:nvSpPr>
          <p:cNvPr id="5" name="Text Placeholder 4">
            <a:extLst>
              <a:ext uri="{FF2B5EF4-FFF2-40B4-BE49-F238E27FC236}">
                <a16:creationId xmlns:a16="http://schemas.microsoft.com/office/drawing/2014/main" id="{B1FAF270-9196-CD69-79AA-5040875E492B}"/>
              </a:ext>
            </a:extLst>
          </p:cNvPr>
          <p:cNvSpPr>
            <a:spLocks noGrp="1"/>
          </p:cNvSpPr>
          <p:nvPr>
            <p:ph type="body" sz="quarter" idx="20"/>
          </p:nvPr>
        </p:nvSpPr>
        <p:spPr>
          <a:xfrm>
            <a:off x="7910269" y="1265239"/>
            <a:ext cx="3834056"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L'IA conçoit des vêtements et prédit les tendances.</a:t>
            </a:r>
          </a:p>
          <a:p>
            <a:r>
              <a:rPr lang="en-GB" dirty="0">
                <a:latin typeface="Calibri" panose="020F0502020204030204" pitchFamily="34" charset="0"/>
                <a:ea typeface="Calibri" panose="020F0502020204030204" pitchFamily="34" charset="0"/>
                <a:cs typeface="Calibri" panose="020F0502020204030204" pitchFamily="34" charset="0"/>
              </a:rPr>
              <a:t>Les cabines d'essayage virtuelles vous permettent d'« essayer » des vêtements en ligne.</a:t>
            </a:r>
          </a:p>
          <a:p>
            <a:endParaRPr lang="en-GB"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Les magasins et les plateformes en ligne utilisent des algorithmes d'IA pour vous recommander des produits susceptibles de vous plaire.</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A person in a white dress looking at a screen&#10;&#10;AI-generated content may be incorrect.">
            <a:extLst>
              <a:ext uri="{FF2B5EF4-FFF2-40B4-BE49-F238E27FC236}">
                <a16:creationId xmlns:a16="http://schemas.microsoft.com/office/drawing/2014/main" id="{D2666917-2397-9EFD-2190-078D6D4840BD}"/>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0" y="222250"/>
            <a:ext cx="7575550" cy="4332288"/>
          </a:xfrm>
        </p:spPr>
      </p:pic>
    </p:spTree>
    <p:extLst>
      <p:ext uri="{BB962C8B-B14F-4D97-AF65-F5344CB8AC3E}">
        <p14:creationId xmlns:p14="http://schemas.microsoft.com/office/powerpoint/2010/main" val="1237349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59E51-4DD7-F7AF-8474-0B3A3FD7168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FD738B5-FD37-E9D8-73CC-6FADED57622D}"/>
              </a:ext>
            </a:extLst>
          </p:cNvPr>
          <p:cNvSpPr>
            <a:spLocks noGrp="1"/>
          </p:cNvSpPr>
          <p:nvPr>
            <p:ph type="body" sz="quarter" idx="18"/>
          </p:nvPr>
        </p:nvSpPr>
        <p:spPr>
          <a:xfrm>
            <a:off x="599570" y="4919936"/>
            <a:ext cx="2641469" cy="1049221"/>
          </a:xfrm>
        </p:spPr>
        <p:txBody>
          <a:bodyPr/>
          <a:lstStyle/>
          <a:p>
            <a:r>
              <a:rPr lang="en-US" sz="2800" b="1" dirty="0"/>
              <a:t>Développement de logiciels</a:t>
            </a:r>
          </a:p>
          <a:p>
            <a:endParaRPr lang="en-GB" b="1" dirty="0"/>
          </a:p>
        </p:txBody>
      </p:sp>
      <p:sp>
        <p:nvSpPr>
          <p:cNvPr id="5" name="Text Placeholder 4">
            <a:extLst>
              <a:ext uri="{FF2B5EF4-FFF2-40B4-BE49-F238E27FC236}">
                <a16:creationId xmlns:a16="http://schemas.microsoft.com/office/drawing/2014/main" id="{E6B0EB9E-9DB0-8CAB-0001-F48C6F815AD9}"/>
              </a:ext>
            </a:extLst>
          </p:cNvPr>
          <p:cNvSpPr>
            <a:spLocks noGrp="1"/>
          </p:cNvSpPr>
          <p:nvPr>
            <p:ph type="body" sz="quarter" idx="20"/>
          </p:nvPr>
        </p:nvSpPr>
        <p:spPr>
          <a:xfrm>
            <a:off x="7971734" y="1970089"/>
            <a:ext cx="3620696"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Il existe des outils qui vous permettent d'écrire du code plus efficacement, ainsi que de le réviser rapidement, en suggérant des solutions pour résoudre les bugs.</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Woman using cell phone at digital data science display">
            <a:extLst>
              <a:ext uri="{FF2B5EF4-FFF2-40B4-BE49-F238E27FC236}">
                <a16:creationId xmlns:a16="http://schemas.microsoft.com/office/drawing/2014/main" id="{020E4BEE-A00D-B158-28B8-E0CEA73C6E64}"/>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3296511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FBFF3-BCEC-C997-6C6F-3127B12B75E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93FA779-AC7F-2E02-1A65-9D049DA07055}"/>
              </a:ext>
            </a:extLst>
          </p:cNvPr>
          <p:cNvSpPr>
            <a:spLocks noGrp="1"/>
          </p:cNvSpPr>
          <p:nvPr>
            <p:ph type="body" sz="quarter" idx="18"/>
          </p:nvPr>
        </p:nvSpPr>
        <p:spPr>
          <a:xfrm>
            <a:off x="599570" y="4919936"/>
            <a:ext cx="2641469" cy="1049221"/>
          </a:xfrm>
        </p:spPr>
        <p:txBody>
          <a:bodyPr/>
          <a:lstStyle/>
          <a:p>
            <a:r>
              <a:rPr lang="en-US" sz="2800" b="1" dirty="0"/>
              <a:t>Rédaction</a:t>
            </a:r>
          </a:p>
          <a:p>
            <a:endParaRPr lang="en-GB" b="1" dirty="0"/>
          </a:p>
        </p:txBody>
      </p:sp>
      <p:sp>
        <p:nvSpPr>
          <p:cNvPr id="5" name="Text Placeholder 4">
            <a:extLst>
              <a:ext uri="{FF2B5EF4-FFF2-40B4-BE49-F238E27FC236}">
                <a16:creationId xmlns:a16="http://schemas.microsoft.com/office/drawing/2014/main" id="{E9EAB1DA-EFE3-65E4-E7E4-4AC289EEB2A4}"/>
              </a:ext>
            </a:extLst>
          </p:cNvPr>
          <p:cNvSpPr>
            <a:spLocks noGrp="1"/>
          </p:cNvSpPr>
          <p:nvPr>
            <p:ph type="body" sz="quarter" idx="20"/>
          </p:nvPr>
        </p:nvSpPr>
        <p:spPr>
          <a:xfrm>
            <a:off x="7900744" y="1970089"/>
            <a:ext cx="3870953"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Les outils d'IA vous permettent de planifier, rédiger, améliorer, résumer et réviser vos travaux écrits.</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Woman looking at monitor">
            <a:extLst>
              <a:ext uri="{FF2B5EF4-FFF2-40B4-BE49-F238E27FC236}">
                <a16:creationId xmlns:a16="http://schemas.microsoft.com/office/drawing/2014/main" id="{C88C490C-3C16-D501-00A8-46BC8E23A221}"/>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3488640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83E57-F0C0-D370-5957-BF1D92D815F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6A0EA43-15AC-27ED-715F-7079068710E1}"/>
              </a:ext>
            </a:extLst>
          </p:cNvPr>
          <p:cNvSpPr>
            <a:spLocks noGrp="1"/>
          </p:cNvSpPr>
          <p:nvPr>
            <p:ph type="body" sz="quarter" idx="18"/>
          </p:nvPr>
        </p:nvSpPr>
        <p:spPr>
          <a:xfrm>
            <a:off x="599570" y="4919936"/>
            <a:ext cx="2641469" cy="1049221"/>
          </a:xfrm>
        </p:spPr>
        <p:txBody>
          <a:bodyPr/>
          <a:lstStyle/>
          <a:p>
            <a:r>
              <a:rPr lang="en-US" sz="2800" b="1" dirty="0"/>
              <a:t>Service client</a:t>
            </a:r>
          </a:p>
          <a:p>
            <a:endParaRPr lang="en-GB" b="1" dirty="0"/>
          </a:p>
        </p:txBody>
      </p:sp>
      <p:sp>
        <p:nvSpPr>
          <p:cNvPr id="5" name="Text Placeholder 4">
            <a:extLst>
              <a:ext uri="{FF2B5EF4-FFF2-40B4-BE49-F238E27FC236}">
                <a16:creationId xmlns:a16="http://schemas.microsoft.com/office/drawing/2014/main" id="{E7902A58-ED9B-1DF7-8841-24EE88108199}"/>
              </a:ext>
            </a:extLst>
          </p:cNvPr>
          <p:cNvSpPr>
            <a:spLocks noGrp="1"/>
          </p:cNvSpPr>
          <p:nvPr>
            <p:ph type="body" sz="quarter" idx="20"/>
          </p:nvPr>
        </p:nvSpPr>
        <p:spPr>
          <a:xfrm>
            <a:off x="7900745" y="1970089"/>
            <a:ext cx="3691686"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Les chatbots, </a:t>
            </a:r>
            <a:r>
              <a:rPr lang="en-GB" dirty="0" err="1">
                <a:latin typeface="Calibri" panose="020F0502020204030204" pitchFamily="34" charset="0"/>
                <a:ea typeface="Calibri" panose="020F0502020204030204" pitchFamily="34" charset="0"/>
                <a:cs typeface="Calibri" panose="020F0502020204030204" pitchFamily="34" charset="0"/>
              </a:rPr>
              <a:t>voicebots </a:t>
            </a:r>
            <a:r>
              <a:rPr lang="en-GB" dirty="0">
                <a:latin typeface="Calibri" panose="020F0502020204030204" pitchFamily="34" charset="0"/>
                <a:ea typeface="Calibri" panose="020F0502020204030204" pitchFamily="34" charset="0"/>
                <a:cs typeface="Calibri" panose="020F0502020204030204" pitchFamily="34" charset="0"/>
              </a:rPr>
              <a:t>et assistants virtuels vous permettent de réduire le temps de réponse et de répondre rapidement aux questions fréquemment posées.</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Person holding smiling emoji">
            <a:extLst>
              <a:ext uri="{FF2B5EF4-FFF2-40B4-BE49-F238E27FC236}">
                <a16:creationId xmlns:a16="http://schemas.microsoft.com/office/drawing/2014/main" id="{53E7ABA0-821A-4571-F61A-9B3E2CDF3C28}"/>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2181471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79F665-E95E-0A08-EC64-5CC6956F52B7}"/>
              </a:ext>
            </a:extLst>
          </p:cNvPr>
          <p:cNvSpPr>
            <a:spLocks noGrp="1"/>
          </p:cNvSpPr>
          <p:nvPr>
            <p:ph type="body" sz="quarter" idx="13"/>
          </p:nvPr>
        </p:nvSpPr>
        <p:spPr/>
        <p:txBody>
          <a:bodyPr/>
          <a:lstStyle/>
          <a:p>
            <a:r>
              <a:rPr lang="en-GB" sz="2400" b="1" i="0" dirty="0">
                <a:latin typeface="Calibri" panose="020F0502020204030204" pitchFamily="34" charset="0"/>
                <a:cs typeface="Calibri" panose="020F0502020204030204" pitchFamily="34" charset="0"/>
              </a:rPr>
              <a:t>Partageons</a:t>
            </a:r>
          </a:p>
          <a:p>
            <a:endParaRPr lang="en-GB" sz="2400" b="1" i="0" dirty="0">
              <a:latin typeface="Calibri" panose="020F0502020204030204" pitchFamily="34" charset="0"/>
              <a:cs typeface="Calibri" panose="020F0502020204030204" pitchFamily="34" charset="0"/>
            </a:endParaRPr>
          </a:p>
          <a:p>
            <a:r>
              <a:rPr lang="en-GB" sz="2400" b="1" i="0" dirty="0">
                <a:latin typeface="Calibri" panose="020F0502020204030204" pitchFamily="34" charset="0"/>
                <a:cs typeface="Calibri" panose="020F0502020204030204" pitchFamily="34" charset="0"/>
              </a:rPr>
              <a:t>Quel secteur vous passionne </a:t>
            </a:r>
            <a:br>
              <a:rPr lang="en-GB" sz="2400" b="1" i="0" dirty="0">
                <a:latin typeface="Calibri" panose="020F0502020204030204" pitchFamily="34" charset="0"/>
                <a:cs typeface="Calibri" panose="020F0502020204030204" pitchFamily="34" charset="0"/>
              </a:rPr>
            </a:br>
            <a:r>
              <a:rPr lang="en-GB" sz="2400" b="1" i="0" dirty="0">
                <a:latin typeface="Calibri" panose="020F0502020204030204" pitchFamily="34" charset="0"/>
                <a:cs typeface="Calibri" panose="020F0502020204030204" pitchFamily="34" charset="0"/>
              </a:rPr>
              <a:t>le plus et pourquoi ?</a:t>
            </a:r>
          </a:p>
          <a:p>
            <a:endParaRPr lang="en-GB" dirty="0"/>
          </a:p>
        </p:txBody>
      </p:sp>
      <p:pic>
        <p:nvPicPr>
          <p:cNvPr id="5" name="Picture Placeholder 4">
            <a:extLst>
              <a:ext uri="{FF2B5EF4-FFF2-40B4-BE49-F238E27FC236}">
                <a16:creationId xmlns:a16="http://schemas.microsoft.com/office/drawing/2014/main" id="{6CB517DB-46F3-54AF-97AD-CBCEB45DC0BD}"/>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9460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4"/>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Font typeface="Arial"/>
              <a:buNone/>
            </a:pPr>
            <a:r>
              <a:rPr lang="en-US" sz="2500" b="1"/>
              <a:t>Activité</a:t>
            </a:r>
            <a:endParaRPr sz="2500" b="1"/>
          </a:p>
          <a:p>
            <a:pPr marL="0" lvl="0" indent="0" algn="l" rtl="0">
              <a:lnSpc>
                <a:spcPct val="90000"/>
              </a:lnSpc>
              <a:spcBef>
                <a:spcPts val="0"/>
              </a:spcBef>
              <a:spcAft>
                <a:spcPts val="0"/>
              </a:spcAft>
              <a:buClr>
                <a:schemeClr val="lt1"/>
              </a:buClr>
              <a:buSzPts val="2800"/>
              <a:buNone/>
            </a:pPr>
            <a:endParaRPr sz="1700"/>
          </a:p>
        </p:txBody>
      </p:sp>
      <p:sp>
        <p:nvSpPr>
          <p:cNvPr id="383" name="Google Shape;383;p14"/>
          <p:cNvSpPr txBox="1">
            <a:spLocks noGrp="1"/>
          </p:cNvSpPr>
          <p:nvPr>
            <p:ph type="body" idx="4"/>
          </p:nvPr>
        </p:nvSpPr>
        <p:spPr>
          <a:xfrm>
            <a:off x="4594475" y="2239600"/>
            <a:ext cx="3083100"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Regardons une courte interview d'une femme occupant un poste lié à l'IA et discutons des compétences qu'elle utilise au quotidien.</a:t>
            </a:r>
            <a:endParaRPr/>
          </a:p>
          <a:p>
            <a:pPr marL="228600" lvl="0" indent="-228600" algn="l" rtl="0">
              <a:lnSpc>
                <a:spcPct val="90000"/>
              </a:lnSpc>
              <a:spcBef>
                <a:spcPts val="1000"/>
              </a:spcBef>
              <a:spcAft>
                <a:spcPts val="0"/>
              </a:spcAft>
              <a:buClr>
                <a:srgbClr val="282666"/>
              </a:buClr>
              <a:buSzPts val="2400"/>
              <a:buNone/>
            </a:pPr>
            <a:endParaRPr/>
          </a:p>
        </p:txBody>
      </p:sp>
      <p:sp>
        <p:nvSpPr>
          <p:cNvPr id="384" name="Google Shape;384;p14"/>
          <p:cNvSpPr txBox="1">
            <a:spLocks noGrp="1"/>
          </p:cNvSpPr>
          <p:nvPr>
            <p:ph type="body" idx="5"/>
          </p:nvPr>
        </p:nvSpPr>
        <p:spPr>
          <a:xfrm>
            <a:off x="4594474" y="761600"/>
            <a:ext cx="5833200" cy="803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653795"/>
              </a:buClr>
              <a:buSzPts val="3600"/>
              <a:buFont typeface="Arial"/>
              <a:buNone/>
            </a:pPr>
            <a:r>
              <a:rPr lang="en-US">
                <a:solidFill>
                  <a:srgbClr val="282666"/>
                </a:solidFill>
              </a:rPr>
              <a:t>Line Noergaard</a:t>
            </a:r>
            <a:endParaRPr>
              <a:solidFill>
                <a:srgbClr val="282666"/>
              </a:solidFill>
            </a:endParaRPr>
          </a:p>
          <a:p>
            <a:pPr marL="0" lvl="0" indent="0" algn="l" rtl="0">
              <a:lnSpc>
                <a:spcPct val="115000"/>
              </a:lnSpc>
              <a:spcBef>
                <a:spcPts val="0"/>
              </a:spcBef>
              <a:spcAft>
                <a:spcPts val="0"/>
              </a:spcAft>
              <a:buSzPts val="3600"/>
              <a:buNone/>
            </a:pPr>
            <a:r>
              <a:rPr lang="en-US" sz="2400" b="0">
                <a:solidFill>
                  <a:srgbClr val="282666"/>
                </a:solidFill>
              </a:rPr>
              <a:t>Responsable NewTech, KPMG, Danemark</a:t>
            </a:r>
            <a:endParaRPr sz="2400" b="0">
              <a:solidFill>
                <a:srgbClr val="282666"/>
              </a:solidFill>
            </a:endParaRPr>
          </a:p>
          <a:p>
            <a:pPr marL="0" lvl="0" indent="0" algn="l" rtl="0">
              <a:lnSpc>
                <a:spcPct val="90000"/>
              </a:lnSpc>
              <a:spcBef>
                <a:spcPts val="0"/>
              </a:spcBef>
              <a:spcAft>
                <a:spcPts val="0"/>
              </a:spcAft>
              <a:buClr>
                <a:srgbClr val="653795"/>
              </a:buClr>
              <a:buSzPts val="3600"/>
              <a:buNone/>
            </a:pPr>
            <a:endParaRPr sz="2400" b="0">
              <a:solidFill>
                <a:srgbClr val="282666"/>
              </a:solidFill>
            </a:endParaRPr>
          </a:p>
        </p:txBody>
      </p:sp>
      <p:pic>
        <p:nvPicPr>
          <p:cNvPr id="385" name="Google Shape;385;p14"/>
          <p:cNvPicPr preferRelativeResize="0"/>
          <p:nvPr/>
        </p:nvPicPr>
        <p:blipFill rotWithShape="1">
          <a:blip r:embed="rId3" cstate="screen">
            <a:alphaModFix/>
            <a:extLst>
              <a:ext uri="{28A0092B-C50C-407E-A947-70E740481C1C}">
                <a14:useLocalDpi xmlns:a14="http://schemas.microsoft.com/office/drawing/2010/main"/>
              </a:ext>
            </a:extLst>
          </a:blip>
          <a:srcRect l="-32642"/>
          <a:stretch/>
        </p:blipFill>
        <p:spPr>
          <a:xfrm>
            <a:off x="7295875" y="3103030"/>
            <a:ext cx="5342148" cy="3896144"/>
          </a:xfrm>
          <a:prstGeom prst="rect">
            <a:avLst/>
          </a:prstGeom>
          <a:noFill/>
          <a:ln>
            <a:noFill/>
          </a:ln>
        </p:spPr>
      </p:pic>
      <p:pic>
        <p:nvPicPr>
          <p:cNvPr id="386" name="Google Shape;386;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48401" y="3272777"/>
            <a:ext cx="2889624" cy="2763142"/>
          </a:xfrm>
          <a:prstGeom prst="rect">
            <a:avLst/>
          </a:prstGeom>
          <a:noFill/>
          <a:ln>
            <a:noFill/>
          </a:ln>
        </p:spPr>
      </p:pic>
      <p:sp>
        <p:nvSpPr>
          <p:cNvPr id="387" name="Google Shape;387;p14"/>
          <p:cNvSpPr/>
          <p:nvPr/>
        </p:nvSpPr>
        <p:spPr>
          <a:xfrm>
            <a:off x="8293355" y="2731600"/>
            <a:ext cx="18588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388" name="Google Shape;388;p14"/>
          <p:cNvSpPr txBox="1"/>
          <p:nvPr/>
        </p:nvSpPr>
        <p:spPr>
          <a:xfrm>
            <a:off x="8280078" y="2966701"/>
            <a:ext cx="17907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Regardez </a:t>
            </a: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ici !</a:t>
            </a:r>
            <a:endParaRPr sz="2400" b="1" i="0" u="none" strike="noStrike" cap="none">
              <a:solidFill>
                <a:schemeClr val="lt1"/>
              </a:solidFill>
              <a:latin typeface="Calibri"/>
              <a:ea typeface="Calibri"/>
              <a:cs typeface="Calibri"/>
              <a:sym typeface="Calibri"/>
            </a:endParaRPr>
          </a:p>
        </p:txBody>
      </p:sp>
      <p:pic>
        <p:nvPicPr>
          <p:cNvPr id="389" name="Google Shape;389;p14"/>
          <p:cNvPicPr preferRelativeResize="0"/>
          <p:nvPr/>
        </p:nvPicPr>
        <p:blipFill rotWithShape="1">
          <a:blip r:embed="rId6" cstate="screen">
            <a:alphaModFix/>
            <a:extLst>
              <a:ext uri="{28A0092B-C50C-407E-A947-70E740481C1C}">
                <a14:useLocalDpi xmlns:a14="http://schemas.microsoft.com/office/drawing/2010/main"/>
              </a:ext>
            </a:extLst>
          </a:blip>
          <a:srcRect l="17586"/>
          <a:stretch/>
        </p:blipFill>
        <p:spPr>
          <a:xfrm>
            <a:off x="394375" y="-15275"/>
            <a:ext cx="3456265" cy="2357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Pourquoi l'IA ?</a:t>
            </a:r>
            <a:endParaRPr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L'IA dans les carrières</a:t>
            </a:r>
            <a:endParaRPr dirty="0"/>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Stéréotypes</a:t>
            </a:r>
            <a:endParaRPr dirty="0"/>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Entrepreneuriat et IA</a:t>
            </a:r>
            <a:endParaRPr dirty="0"/>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Récapitulatif et termes clés</a:t>
            </a:r>
            <a:endParaRPr dirty="0">
              <a:solidFill>
                <a:srgbClr val="282666"/>
              </a:solidFill>
            </a:endParaRPr>
          </a:p>
        </p:txBody>
      </p:sp>
      <p:sp>
        <p:nvSpPr>
          <p:cNvPr id="262" name="Google Shape;262;p6"/>
          <p:cNvSpPr txBox="1">
            <a:spLocks noGrp="1"/>
          </p:cNvSpPr>
          <p:nvPr>
            <p:ph type="body" idx="15"/>
          </p:nvPr>
        </p:nvSpPr>
        <p:spPr>
          <a:xfrm>
            <a:off x="0" y="31827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Présentation du module</a:t>
            </a:r>
            <a:endParaRPr dirty="0"/>
          </a:p>
        </p:txBody>
      </p:sp>
      <p:sp>
        <p:nvSpPr>
          <p:cNvPr id="2" name="Google Shape;252;p6">
            <a:extLst>
              <a:ext uri="{FF2B5EF4-FFF2-40B4-BE49-F238E27FC236}">
                <a16:creationId xmlns:a16="http://schemas.microsoft.com/office/drawing/2014/main" id="{FC6656B9-8DC0-9152-B81A-D8C591B54C4E}"/>
              </a:ext>
            </a:extLst>
          </p:cNvPr>
          <p:cNvSpPr txBox="1">
            <a:spLocks/>
          </p:cNvSpPr>
          <p:nvPr/>
        </p:nvSpPr>
        <p:spPr>
          <a:xfrm>
            <a:off x="864119" y="2020952"/>
            <a:ext cx="4608000" cy="2294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pPr>
            <a:r>
              <a:rPr lang="en-GB" sz="2400" dirty="0">
                <a:solidFill>
                  <a:schemeClr val="bg1"/>
                </a:solidFill>
              </a:rPr>
              <a:t>Ce module vise à vous fournir une compréhension globale de la manière dont l'intelligence artificielle (IA) remodèle le marché du travail et à donner les outils et l'inspiration nécessaires pour tirer parti de l'IA afin de réussir sur le plan personnel et professionnel.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1EC2D06D-637D-8DB1-9C05-BA026A1B38DC}"/>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E4BBE662-158E-1957-7867-6882FFEA6212}"/>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err="1"/>
              <a:t>Stéréotypes</a:t>
            </a:r>
            <a:endParaRPr lang="en-US" dirty="0"/>
          </a:p>
        </p:txBody>
      </p:sp>
      <p:sp>
        <p:nvSpPr>
          <p:cNvPr id="268" name="Google Shape;268;p7">
            <a:extLst>
              <a:ext uri="{FF2B5EF4-FFF2-40B4-BE49-F238E27FC236}">
                <a16:creationId xmlns:a16="http://schemas.microsoft.com/office/drawing/2014/main" id="{6EF46EF3-02B0-003B-8DC6-2A10B4E9A5C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03</a:t>
            </a:r>
            <a:endParaRPr dirty="0"/>
          </a:p>
        </p:txBody>
      </p:sp>
      <p:pic>
        <p:nvPicPr>
          <p:cNvPr id="4" name="Picture Placeholder 7">
            <a:extLst>
              <a:ext uri="{FF2B5EF4-FFF2-40B4-BE49-F238E27FC236}">
                <a16:creationId xmlns:a16="http://schemas.microsoft.com/office/drawing/2014/main" id="{A8AC5262-B0A3-73DF-80FF-DD81242025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67752EF4-2FE0-4CAB-6C95-01154754204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270930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3"/>
          <p:cNvSpPr txBox="1">
            <a:spLocks noGrp="1"/>
          </p:cNvSpPr>
          <p:nvPr>
            <p:ph type="body" idx="1"/>
          </p:nvPr>
        </p:nvSpPr>
        <p:spPr>
          <a:xfrm>
            <a:off x="800828" y="2540967"/>
            <a:ext cx="7609200" cy="38499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SzPts val="2400"/>
              <a:buChar char="●"/>
            </a:pPr>
            <a:r>
              <a:rPr lang="en-US" dirty="0"/>
              <a:t>Pendant de </a:t>
            </a:r>
            <a:r>
              <a:rPr lang="en-US" dirty="0" err="1"/>
              <a:t>nombreuses</a:t>
            </a:r>
            <a:r>
              <a:rPr lang="en-US" dirty="0"/>
              <a:t> </a:t>
            </a:r>
            <a:r>
              <a:rPr lang="en-US" dirty="0" err="1"/>
              <a:t>années</a:t>
            </a:r>
            <a:r>
              <a:rPr lang="en-US" dirty="0"/>
              <a:t>, les </a:t>
            </a:r>
            <a:r>
              <a:rPr lang="en-US" dirty="0" err="1"/>
              <a:t>domaines</a:t>
            </a:r>
            <a:r>
              <a:rPr lang="en-US" dirty="0"/>
              <a:t> </a:t>
            </a:r>
            <a:r>
              <a:rPr lang="en-US" dirty="0" err="1"/>
              <a:t>technologiques</a:t>
            </a:r>
            <a:r>
              <a:rPr lang="en-US" dirty="0"/>
              <a:t> </a:t>
            </a:r>
            <a:r>
              <a:rPr lang="en-US" dirty="0" err="1"/>
              <a:t>tels</a:t>
            </a:r>
            <a:r>
              <a:rPr lang="en-US" dirty="0"/>
              <a:t> que </a:t>
            </a:r>
            <a:r>
              <a:rPr lang="en-US" dirty="0" err="1"/>
              <a:t>l'IA</a:t>
            </a:r>
            <a:r>
              <a:rPr lang="en-US" dirty="0"/>
              <a:t> </a:t>
            </a:r>
            <a:r>
              <a:rPr lang="en-US" dirty="0" err="1"/>
              <a:t>ont</a:t>
            </a:r>
            <a:r>
              <a:rPr lang="en-US" dirty="0"/>
              <a:t> </a:t>
            </a:r>
            <a:r>
              <a:rPr lang="en-US" dirty="0" err="1"/>
              <a:t>été</a:t>
            </a:r>
            <a:r>
              <a:rPr lang="en-US" dirty="0"/>
              <a:t> </a:t>
            </a:r>
            <a:r>
              <a:rPr lang="en-US" dirty="0" err="1"/>
              <a:t>considérés</a:t>
            </a:r>
            <a:r>
              <a:rPr lang="en-US" dirty="0"/>
              <a:t> </a:t>
            </a:r>
            <a:r>
              <a:rPr lang="en-US" dirty="0" err="1"/>
              <a:t>comme</a:t>
            </a:r>
            <a:r>
              <a:rPr lang="en-US" dirty="0"/>
              <a:t> « </a:t>
            </a:r>
            <a:r>
              <a:rPr lang="en-US" dirty="0" err="1"/>
              <a:t>réservés</a:t>
            </a:r>
            <a:r>
              <a:rPr lang="en-US" dirty="0"/>
              <a:t> aux garçons » </a:t>
            </a:r>
            <a:r>
              <a:rPr lang="en-US" dirty="0" err="1"/>
              <a:t>en</a:t>
            </a:r>
            <a:r>
              <a:rPr lang="en-US" dirty="0"/>
              <a:t> raison de </a:t>
            </a:r>
            <a:r>
              <a:rPr lang="en-US" dirty="0" err="1"/>
              <a:t>stéréotypes</a:t>
            </a:r>
            <a:r>
              <a:rPr lang="en-US" dirty="0"/>
              <a:t> </a:t>
            </a:r>
            <a:r>
              <a:rPr lang="en-US" dirty="0" err="1"/>
              <a:t>culturels</a:t>
            </a:r>
            <a:r>
              <a:rPr lang="en-US" dirty="0"/>
              <a:t> et d'un manque de </a:t>
            </a:r>
            <a:r>
              <a:rPr lang="en-US" dirty="0" err="1"/>
              <a:t>modèles</a:t>
            </a:r>
            <a:r>
              <a:rPr lang="en-US" dirty="0"/>
              <a:t> </a:t>
            </a:r>
            <a:r>
              <a:rPr lang="en-US" dirty="0" err="1"/>
              <a:t>féminins</a:t>
            </a:r>
            <a:r>
              <a:rPr lang="en-US" dirty="0"/>
              <a:t> </a:t>
            </a:r>
            <a:r>
              <a:rPr lang="en-US" dirty="0" err="1"/>
              <a:t>visibles</a:t>
            </a:r>
            <a:r>
              <a:rPr lang="en-US" dirty="0"/>
              <a:t>.</a:t>
            </a:r>
            <a:endParaRPr dirty="0"/>
          </a:p>
          <a:p>
            <a:pPr marL="457200" lvl="0" indent="-381000" algn="l" rtl="0">
              <a:lnSpc>
                <a:spcPct val="90000"/>
              </a:lnSpc>
              <a:spcBef>
                <a:spcPts val="0"/>
              </a:spcBef>
              <a:spcAft>
                <a:spcPts val="0"/>
              </a:spcAft>
              <a:buSzPts val="2400"/>
              <a:buChar char="●"/>
            </a:pPr>
            <a:r>
              <a:rPr lang="en-US" dirty="0" err="1"/>
              <a:t>Ces</a:t>
            </a:r>
            <a:r>
              <a:rPr lang="en-US" dirty="0"/>
              <a:t> </a:t>
            </a:r>
            <a:r>
              <a:rPr lang="en-US" dirty="0" err="1"/>
              <a:t>stéréotypes</a:t>
            </a:r>
            <a:r>
              <a:rPr lang="en-US" dirty="0"/>
              <a:t> </a:t>
            </a:r>
            <a:r>
              <a:rPr lang="en-US" dirty="0" err="1"/>
              <a:t>suggèrent</a:t>
            </a:r>
            <a:r>
              <a:rPr lang="en-US" dirty="0"/>
              <a:t> que : Les filles ne </a:t>
            </a:r>
            <a:r>
              <a:rPr lang="en-US" dirty="0" err="1"/>
              <a:t>sont</a:t>
            </a:r>
            <a:r>
              <a:rPr lang="en-US" dirty="0"/>
              <a:t> pas </a:t>
            </a:r>
            <a:r>
              <a:rPr lang="en-US" dirty="0" err="1"/>
              <a:t>douées</a:t>
            </a:r>
            <a:r>
              <a:rPr lang="en-US" dirty="0"/>
              <a:t> </a:t>
            </a:r>
            <a:r>
              <a:rPr lang="en-US" dirty="0" err="1"/>
              <a:t>en</a:t>
            </a:r>
            <a:r>
              <a:rPr lang="en-US" dirty="0"/>
              <a:t> </a:t>
            </a:r>
            <a:r>
              <a:rPr lang="en-US" dirty="0" err="1"/>
              <a:t>mathématiques</a:t>
            </a:r>
            <a:r>
              <a:rPr lang="en-US" dirty="0"/>
              <a:t>, </a:t>
            </a:r>
            <a:r>
              <a:rPr lang="en-US" dirty="0" err="1"/>
              <a:t>en</a:t>
            </a:r>
            <a:r>
              <a:rPr lang="en-US" dirty="0"/>
              <a:t> sciences </a:t>
            </a:r>
            <a:r>
              <a:rPr lang="en-US" dirty="0" err="1"/>
              <a:t>ou</a:t>
            </a:r>
            <a:r>
              <a:rPr lang="en-US" dirty="0"/>
              <a:t> </a:t>
            </a:r>
            <a:r>
              <a:rPr lang="en-US" dirty="0" err="1"/>
              <a:t>en</a:t>
            </a:r>
            <a:r>
              <a:rPr lang="en-US" dirty="0"/>
              <a:t> </a:t>
            </a:r>
            <a:r>
              <a:rPr lang="en-US" dirty="0" err="1"/>
              <a:t>programmation</a:t>
            </a:r>
            <a:r>
              <a:rPr lang="en-US" dirty="0"/>
              <a:t> ;</a:t>
            </a:r>
            <a:endParaRPr dirty="0"/>
          </a:p>
          <a:p>
            <a:pPr marL="457200" lvl="0" indent="-381000" algn="l" rtl="0">
              <a:lnSpc>
                <a:spcPct val="90000"/>
              </a:lnSpc>
              <a:spcBef>
                <a:spcPts val="0"/>
              </a:spcBef>
              <a:spcAft>
                <a:spcPts val="0"/>
              </a:spcAft>
              <a:buSzPts val="2400"/>
              <a:buChar char="●"/>
            </a:pPr>
            <a:r>
              <a:rPr lang="en-US" dirty="0"/>
              <a:t>Les métiers de la </a:t>
            </a:r>
            <a:r>
              <a:rPr lang="en-US" dirty="0" err="1"/>
              <a:t>technologie</a:t>
            </a:r>
            <a:r>
              <a:rPr lang="en-US" dirty="0"/>
              <a:t> </a:t>
            </a:r>
            <a:r>
              <a:rPr lang="en-US" dirty="0" err="1"/>
              <a:t>sont</a:t>
            </a:r>
            <a:r>
              <a:rPr lang="en-US" dirty="0"/>
              <a:t> </a:t>
            </a:r>
            <a:r>
              <a:rPr lang="en-US" dirty="0" err="1"/>
              <a:t>ennuyeux</a:t>
            </a:r>
            <a:r>
              <a:rPr lang="en-US" dirty="0"/>
              <a:t> </a:t>
            </a:r>
            <a:r>
              <a:rPr lang="en-US" dirty="0" err="1"/>
              <a:t>ou</a:t>
            </a:r>
            <a:r>
              <a:rPr lang="en-US" dirty="0"/>
              <a:t> ne correspondent pas aux </a:t>
            </a:r>
            <a:r>
              <a:rPr lang="en-US" dirty="0" err="1"/>
              <a:t>intérêts</a:t>
            </a:r>
            <a:r>
              <a:rPr lang="en-US" dirty="0"/>
              <a:t> </a:t>
            </a:r>
            <a:r>
              <a:rPr lang="en-US" dirty="0" err="1"/>
              <a:t>créatifs</a:t>
            </a:r>
            <a:r>
              <a:rPr lang="en-US" dirty="0"/>
              <a:t> </a:t>
            </a:r>
            <a:r>
              <a:rPr lang="en-US" dirty="0" err="1"/>
              <a:t>ou</a:t>
            </a:r>
            <a:r>
              <a:rPr lang="en-US" dirty="0"/>
              <a:t> </a:t>
            </a:r>
            <a:r>
              <a:rPr lang="en-US" dirty="0" err="1"/>
              <a:t>sociaux</a:t>
            </a:r>
            <a:r>
              <a:rPr lang="en-US" dirty="0"/>
              <a:t>.</a:t>
            </a:r>
            <a:endParaRPr dirty="0"/>
          </a:p>
        </p:txBody>
      </p:sp>
      <p:sp>
        <p:nvSpPr>
          <p:cNvPr id="403" name="Google Shape;403;p13"/>
          <p:cNvSpPr txBox="1">
            <a:spLocks noGrp="1"/>
          </p:cNvSpPr>
          <p:nvPr>
            <p:ph type="body" idx="2"/>
          </p:nvPr>
        </p:nvSpPr>
        <p:spPr>
          <a:xfrm>
            <a:off x="788656" y="149705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Briser les stéréotypes</a:t>
            </a:r>
            <a:endParaRPr/>
          </a:p>
        </p:txBody>
      </p:sp>
      <p:pic>
        <p:nvPicPr>
          <p:cNvPr id="404" name="Google Shape;404;p13" descr="iPhone6_mockup_front_white.png"/>
          <p:cNvPicPr preferRelativeResize="0"/>
          <p:nvPr/>
        </p:nvPicPr>
        <p:blipFill rotWithShape="1">
          <a:blip r:embed="rId3">
            <a:alphaModFix/>
          </a:blip>
          <a:srcRect/>
          <a:stretch/>
        </p:blipFill>
        <p:spPr>
          <a:xfrm>
            <a:off x="8097746" y="226918"/>
            <a:ext cx="4094254" cy="6404164"/>
          </a:xfrm>
          <a:prstGeom prst="rect">
            <a:avLst/>
          </a:prstGeom>
          <a:noFill/>
          <a:ln>
            <a:noFill/>
          </a:ln>
        </p:spPr>
      </p:pic>
      <p:sp>
        <p:nvSpPr>
          <p:cNvPr id="405" name="Google Shape;405;p13"/>
          <p:cNvSpPr/>
          <p:nvPr/>
        </p:nvSpPr>
        <p:spPr>
          <a:xfrm>
            <a:off x="8860972" y="1153887"/>
            <a:ext cx="2530200" cy="4441500"/>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5744DD-CBD2-535B-0809-841252B09AA3}"/>
              </a:ext>
            </a:extLst>
          </p:cNvPr>
          <p:cNvSpPr>
            <a:spLocks noGrp="1"/>
          </p:cNvSpPr>
          <p:nvPr>
            <p:ph type="body" sz="quarter" idx="13"/>
          </p:nvPr>
        </p:nvSpPr>
        <p:spPr>
          <a:xfrm>
            <a:off x="839787" y="467280"/>
            <a:ext cx="4386359" cy="3808175"/>
          </a:xfrm>
        </p:spPr>
        <p:txBody>
          <a:bodyPr>
            <a:normAutofit fontScale="92500"/>
          </a:bodyPr>
          <a:lstStyle/>
          <a:p>
            <a:r>
              <a:rPr lang="en-GB" sz="2400" i="0" dirty="0">
                <a:latin typeface="Calibri" panose="020F0502020204030204" pitchFamily="34" charset="0"/>
                <a:cs typeface="Calibri" panose="020F0502020204030204" pitchFamily="34" charset="0"/>
              </a:rPr>
              <a:t>L'IA n'est pas réservée aux programmeurs, elle s'adresse à tous ceux qui souhaitent résoudre des problèmes, qu'ils aiment les animaux, l'art ou aider les autres.</a:t>
            </a:r>
          </a:p>
          <a:p>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L'IA est un outil qui peut être utilisé pour rendre le monde meilleur, et leurs idées et leur créativité sont essentielles pour façonner l'avenir.</a:t>
            </a:r>
          </a:p>
          <a:p>
            <a:endParaRPr lang="en-GB" dirty="0"/>
          </a:p>
        </p:txBody>
      </p:sp>
      <p:pic>
        <p:nvPicPr>
          <p:cNvPr id="5" name="Picture Placeholder 4">
            <a:extLst>
              <a:ext uri="{FF2B5EF4-FFF2-40B4-BE49-F238E27FC236}">
                <a16:creationId xmlns:a16="http://schemas.microsoft.com/office/drawing/2014/main" id="{BE6DCFEB-B973-F3DD-26F4-D4499CB2FF23}"/>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a:fillRect/>
          </a:stretch>
        </p:blipFill>
        <p:spPr>
          <a:xfrm>
            <a:off x="4613275" y="1930400"/>
            <a:ext cx="6738938" cy="4927600"/>
          </a:xfrm>
        </p:spPr>
      </p:pic>
    </p:spTree>
    <p:extLst>
      <p:ext uri="{BB962C8B-B14F-4D97-AF65-F5344CB8AC3E}">
        <p14:creationId xmlns:p14="http://schemas.microsoft.com/office/powerpoint/2010/main" val="152303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A27B82B-2A07-D4EA-2A49-C5FE75603E52}"/>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AF407690-F605-12CE-5FAF-BB5EFDD58472}"/>
              </a:ext>
            </a:extLst>
          </p:cNvPr>
          <p:cNvSpPr>
            <a:spLocks noGrp="1"/>
          </p:cNvSpPr>
          <p:nvPr>
            <p:ph type="body" sz="quarter" idx="13"/>
          </p:nvPr>
        </p:nvSpPr>
        <p:spPr>
          <a:xfrm>
            <a:off x="7389716" y="969775"/>
            <a:ext cx="4802284" cy="2547025"/>
          </a:xfrm>
        </p:spPr>
        <p:txBody>
          <a:bodyPr/>
          <a:lstStyle/>
          <a:p>
            <a:r>
              <a:rPr lang="en-GB" sz="2800" b="1" dirty="0">
                <a:latin typeface="Calibri" panose="020F0502020204030204" pitchFamily="34" charset="0"/>
                <a:cs typeface="Calibri" panose="020F0502020204030204" pitchFamily="34" charset="0"/>
              </a:rPr>
              <a:t>Vous avez votre place ici !</a:t>
            </a:r>
          </a:p>
          <a:p>
            <a:endParaRPr lang="en-GB" dirty="0"/>
          </a:p>
        </p:txBody>
      </p:sp>
      <p:sp>
        <p:nvSpPr>
          <p:cNvPr id="6" name="Google Shape;419;p19">
            <a:extLst>
              <a:ext uri="{FF2B5EF4-FFF2-40B4-BE49-F238E27FC236}">
                <a16:creationId xmlns:a16="http://schemas.microsoft.com/office/drawing/2014/main" id="{96EC0523-DAC6-7865-2B8C-0816704355D9}"/>
              </a:ext>
            </a:extLst>
          </p:cNvPr>
          <p:cNvSpPr txBox="1"/>
          <p:nvPr/>
        </p:nvSpPr>
        <p:spPr>
          <a:xfrm>
            <a:off x="8559300" y="4030725"/>
            <a:ext cx="2870700" cy="203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282666"/>
                </a:solidFill>
                <a:latin typeface="Calibri"/>
                <a:ea typeface="Calibri"/>
                <a:cs typeface="Calibri"/>
                <a:sym typeface="Calibri"/>
              </a:rPr>
              <a:t>Votre point de vue unique en tant que fille peut apporter des idées nouvelles... </a:t>
            </a:r>
            <a:endParaRPr sz="2400" b="0" i="0" u="none" strike="noStrike" cap="none" dirty="0">
              <a:solidFill>
                <a:srgbClr val="282666"/>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400"/>
              <a:buFont typeface="Arial"/>
              <a:buNone/>
            </a:pPr>
            <a:r>
              <a:rPr lang="en-US" sz="2400" b="1" i="0" u="none" strike="noStrike" cap="none" dirty="0">
                <a:solidFill>
                  <a:srgbClr val="282666"/>
                </a:solidFill>
                <a:latin typeface="Calibri"/>
                <a:ea typeface="Calibri"/>
                <a:cs typeface="Calibri"/>
                <a:sym typeface="Calibri"/>
              </a:rPr>
              <a:t>L'IA a besoin de toi !</a:t>
            </a:r>
            <a:endParaRPr sz="2400" b="1" i="0" u="none" strike="noStrike" cap="none"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4283956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327d5f467c9_0_89"/>
          <p:cNvSpPr txBox="1">
            <a:spLocks noGrp="1"/>
          </p:cNvSpPr>
          <p:nvPr>
            <p:ph type="body" idx="1"/>
          </p:nvPr>
        </p:nvSpPr>
        <p:spPr>
          <a:xfrm>
            <a:off x="816300" y="2195850"/>
            <a:ext cx="5279700" cy="24663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dirty="0"/>
              <a:t>Si un </a:t>
            </a:r>
            <a:r>
              <a:rPr lang="en-US" dirty="0" err="1"/>
              <a:t>groupe</a:t>
            </a:r>
            <a:r>
              <a:rPr lang="en-US" dirty="0"/>
              <a:t> </a:t>
            </a:r>
            <a:r>
              <a:rPr lang="en-US" dirty="0" err="1"/>
              <a:t>composé</a:t>
            </a:r>
            <a:r>
              <a:rPr lang="en-US" dirty="0"/>
              <a:t> </a:t>
            </a:r>
            <a:r>
              <a:rPr lang="en-US" dirty="0" err="1"/>
              <a:t>uniquement</a:t>
            </a:r>
            <a:r>
              <a:rPr lang="en-US" dirty="0"/>
              <a:t> </a:t>
            </a:r>
            <a:r>
              <a:rPr lang="en-US" dirty="0" err="1"/>
              <a:t>d'hommes</a:t>
            </a:r>
            <a:r>
              <a:rPr lang="en-US" dirty="0"/>
              <a:t> </a:t>
            </a:r>
            <a:r>
              <a:rPr lang="en-US" dirty="0" err="1"/>
              <a:t>conçoit</a:t>
            </a:r>
            <a:r>
              <a:rPr lang="en-US" dirty="0"/>
              <a:t> un assistant vocal, il </a:t>
            </a:r>
            <a:r>
              <a:rPr lang="en-US" dirty="0" err="1"/>
              <a:t>risque</a:t>
            </a:r>
            <a:r>
              <a:rPr lang="en-US" dirty="0"/>
              <a:t> </a:t>
            </a:r>
            <a:r>
              <a:rPr lang="en-US" dirty="0" err="1"/>
              <a:t>d'oublier</a:t>
            </a:r>
            <a:r>
              <a:rPr lang="en-US" dirty="0"/>
              <a:t> </a:t>
            </a:r>
            <a:r>
              <a:rPr lang="en-US" dirty="0" err="1"/>
              <a:t>d'inclure</a:t>
            </a:r>
            <a:r>
              <a:rPr lang="en-US" dirty="0"/>
              <a:t> des </a:t>
            </a:r>
            <a:r>
              <a:rPr lang="en-US" dirty="0" err="1"/>
              <a:t>fonctionnalités</a:t>
            </a:r>
            <a:r>
              <a:rPr lang="en-US" dirty="0"/>
              <a:t> que les femmes </a:t>
            </a:r>
            <a:r>
              <a:rPr lang="en-US" dirty="0" err="1"/>
              <a:t>pourraient</a:t>
            </a:r>
            <a:r>
              <a:rPr lang="en-US" dirty="0"/>
              <a:t> </a:t>
            </a:r>
            <a:r>
              <a:rPr lang="en-US" dirty="0" err="1"/>
              <a:t>trouver</a:t>
            </a:r>
            <a:r>
              <a:rPr lang="en-US" dirty="0"/>
              <a:t> </a:t>
            </a:r>
            <a:r>
              <a:rPr lang="en-US" dirty="0" err="1"/>
              <a:t>utiles</a:t>
            </a:r>
            <a:r>
              <a:rPr lang="en-US" dirty="0"/>
              <a:t>.</a:t>
            </a:r>
            <a:endParaRPr dirty="0"/>
          </a:p>
          <a:p>
            <a:pPr marL="57150" lvl="0" indent="0" algn="l" rtl="0">
              <a:lnSpc>
                <a:spcPct val="90000"/>
              </a:lnSpc>
              <a:spcBef>
                <a:spcPts val="0"/>
              </a:spcBef>
              <a:spcAft>
                <a:spcPts val="0"/>
              </a:spcAft>
              <a:buClr>
                <a:srgbClr val="282666"/>
              </a:buClr>
              <a:buSzPts val="2400"/>
              <a:buNone/>
            </a:pPr>
            <a:endParaRPr dirty="0"/>
          </a:p>
          <a:p>
            <a:pPr marL="57150" lvl="0" indent="0" algn="l" rtl="0">
              <a:lnSpc>
                <a:spcPct val="90000"/>
              </a:lnSpc>
              <a:spcBef>
                <a:spcPts val="0"/>
              </a:spcBef>
              <a:spcAft>
                <a:spcPts val="0"/>
              </a:spcAft>
              <a:buClr>
                <a:srgbClr val="282666"/>
              </a:buClr>
              <a:buSzPts val="2400"/>
              <a:buNone/>
            </a:pPr>
            <a:r>
              <a:rPr lang="en-US" dirty="0"/>
              <a:t>Les </a:t>
            </a:r>
            <a:r>
              <a:rPr lang="en-US" dirty="0" err="1"/>
              <a:t>systèmes</a:t>
            </a:r>
            <a:r>
              <a:rPr lang="en-US" dirty="0"/>
              <a:t> </a:t>
            </a:r>
            <a:r>
              <a:rPr lang="en-US" dirty="0" err="1"/>
              <a:t>d'IA</a:t>
            </a:r>
            <a:r>
              <a:rPr lang="en-US" dirty="0"/>
              <a:t> </a:t>
            </a:r>
            <a:r>
              <a:rPr lang="en-US" dirty="0" err="1"/>
              <a:t>utilisés</a:t>
            </a:r>
            <a:r>
              <a:rPr lang="en-US" dirty="0"/>
              <a:t> pour le </a:t>
            </a:r>
            <a:r>
              <a:rPr lang="en-US" dirty="0" err="1"/>
              <a:t>recrutement</a:t>
            </a:r>
            <a:r>
              <a:rPr lang="en-US" dirty="0"/>
              <a:t> </a:t>
            </a:r>
            <a:r>
              <a:rPr lang="en-US" dirty="0" err="1"/>
              <a:t>ont</a:t>
            </a:r>
            <a:r>
              <a:rPr lang="en-US" dirty="0"/>
              <a:t> </a:t>
            </a:r>
            <a:r>
              <a:rPr lang="en-US" dirty="0" err="1"/>
              <a:t>montré</a:t>
            </a:r>
            <a:r>
              <a:rPr lang="en-US" dirty="0"/>
              <a:t> </a:t>
            </a:r>
            <a:r>
              <a:rPr lang="en-US" b="1" dirty="0"/>
              <a:t>des </a:t>
            </a:r>
            <a:r>
              <a:rPr lang="en-US" b="1" dirty="0" err="1"/>
              <a:t>biais</a:t>
            </a:r>
            <a:r>
              <a:rPr lang="en-US" b="1" dirty="0"/>
              <a:t>, </a:t>
            </a:r>
            <a:r>
              <a:rPr lang="en-US" dirty="0"/>
              <a:t>car </a:t>
            </a:r>
            <a:r>
              <a:rPr lang="en-US" dirty="0" err="1"/>
              <a:t>ils</a:t>
            </a:r>
            <a:r>
              <a:rPr lang="en-US" dirty="0"/>
              <a:t> </a:t>
            </a:r>
            <a:r>
              <a:rPr lang="en-US" b="1" dirty="0" err="1"/>
              <a:t>ont</a:t>
            </a:r>
            <a:r>
              <a:rPr lang="en-US" b="1" dirty="0"/>
              <a:t> </a:t>
            </a:r>
            <a:r>
              <a:rPr lang="en-US" b="1" dirty="0" err="1"/>
              <a:t>été</a:t>
            </a:r>
            <a:r>
              <a:rPr lang="en-US" b="1" dirty="0"/>
              <a:t> </a:t>
            </a:r>
            <a:r>
              <a:rPr lang="en-US" b="1" dirty="0" err="1"/>
              <a:t>entraînés</a:t>
            </a:r>
            <a:r>
              <a:rPr lang="en-US" b="1" dirty="0"/>
              <a:t> à </a:t>
            </a:r>
            <a:r>
              <a:rPr lang="en-US" b="1" dirty="0" err="1"/>
              <a:t>partir</a:t>
            </a:r>
            <a:r>
              <a:rPr lang="en-US" b="1" dirty="0"/>
              <a:t> de données </a:t>
            </a:r>
            <a:r>
              <a:rPr lang="en-US" b="1" dirty="0" err="1"/>
              <a:t>provenant</a:t>
            </a:r>
            <a:r>
              <a:rPr lang="en-US" b="1" dirty="0"/>
              <a:t> </a:t>
            </a:r>
            <a:r>
              <a:rPr lang="en-US" b="1" dirty="0" err="1"/>
              <a:t>principalement</a:t>
            </a:r>
            <a:r>
              <a:rPr lang="en-US" b="1" dirty="0"/>
              <a:t> de </a:t>
            </a:r>
            <a:r>
              <a:rPr lang="en-US" b="1" dirty="0" err="1"/>
              <a:t>candidats</a:t>
            </a:r>
            <a:r>
              <a:rPr lang="en-US" b="1" dirty="0"/>
              <a:t> </a:t>
            </a:r>
            <a:r>
              <a:rPr lang="en-US" b="1" dirty="0" err="1"/>
              <a:t>masculins</a:t>
            </a:r>
            <a:r>
              <a:rPr lang="en-US" dirty="0"/>
              <a:t>.</a:t>
            </a:r>
            <a:endParaRPr dirty="0"/>
          </a:p>
        </p:txBody>
      </p:sp>
      <p:sp>
        <p:nvSpPr>
          <p:cNvPr id="425" name="Google Shape;425;g327d5f467c9_0_89"/>
          <p:cNvSpPr txBox="1">
            <a:spLocks noGrp="1"/>
          </p:cNvSpPr>
          <p:nvPr>
            <p:ph type="body" idx="2"/>
          </p:nvPr>
        </p:nvSpPr>
        <p:spPr>
          <a:xfrm>
            <a:off x="798377" y="761600"/>
            <a:ext cx="5279697"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Que se passe-t-il </a:t>
            </a:r>
            <a:r>
              <a:rPr lang="en-US" dirty="0" err="1"/>
              <a:t>lorsque</a:t>
            </a:r>
            <a:r>
              <a:rPr lang="en-US" dirty="0"/>
              <a:t> </a:t>
            </a:r>
            <a:endParaRPr dirty="0"/>
          </a:p>
          <a:p>
            <a:pPr marL="0" lvl="0" indent="0" algn="l" rtl="0">
              <a:lnSpc>
                <a:spcPct val="90000"/>
              </a:lnSpc>
              <a:spcBef>
                <a:spcPts val="0"/>
              </a:spcBef>
              <a:spcAft>
                <a:spcPts val="0"/>
              </a:spcAft>
              <a:buClr>
                <a:srgbClr val="653795"/>
              </a:buClr>
              <a:buSzPts val="3600"/>
              <a:buNone/>
            </a:pPr>
            <a:r>
              <a:rPr lang="en-US" dirty="0" err="1"/>
              <a:t>l'IA</a:t>
            </a:r>
            <a:r>
              <a:rPr lang="en-US" dirty="0"/>
              <a:t> manque de </a:t>
            </a:r>
            <a:r>
              <a:rPr lang="en-US" dirty="0" err="1"/>
              <a:t>diversité</a:t>
            </a:r>
            <a:r>
              <a:rPr lang="en-US" dirty="0"/>
              <a:t> ?</a:t>
            </a:r>
            <a:endParaRPr dirty="0"/>
          </a:p>
          <a:p>
            <a:pPr marL="0" lvl="0" indent="0" algn="l" rtl="0">
              <a:lnSpc>
                <a:spcPct val="90000"/>
              </a:lnSpc>
              <a:spcBef>
                <a:spcPts val="0"/>
              </a:spcBef>
              <a:spcAft>
                <a:spcPts val="0"/>
              </a:spcAft>
              <a:buClr>
                <a:srgbClr val="653795"/>
              </a:buClr>
              <a:buSzPts val="3600"/>
              <a:buNone/>
            </a:pPr>
            <a:endParaRPr dirty="0"/>
          </a:p>
        </p:txBody>
      </p:sp>
      <p:pic>
        <p:nvPicPr>
          <p:cNvPr id="426" name="Google Shape;426;g327d5f467c9_0_89"/>
          <p:cNvPicPr preferRelativeResize="0"/>
          <p:nvPr/>
        </p:nvPicPr>
        <p:blipFill rotWithShape="1">
          <a:blip r:embed="rId3" cstate="screen">
            <a:alphaModFix/>
            <a:extLst>
              <a:ext uri="{28A0092B-C50C-407E-A947-70E740481C1C}">
                <a14:useLocalDpi xmlns:a14="http://schemas.microsoft.com/office/drawing/2010/main"/>
              </a:ext>
            </a:extLst>
          </a:blip>
          <a:srcRect l="-25863"/>
          <a:stretch/>
        </p:blipFill>
        <p:spPr>
          <a:xfrm>
            <a:off x="4507833" y="631387"/>
            <a:ext cx="7684166" cy="4894769"/>
          </a:xfrm>
          <a:prstGeom prst="rect">
            <a:avLst/>
          </a:prstGeom>
          <a:noFill/>
          <a:ln>
            <a:noFill/>
          </a:ln>
        </p:spPr>
      </p:pic>
      <p:sp>
        <p:nvSpPr>
          <p:cNvPr id="427" name="Google Shape;427;g327d5f467c9_0_89"/>
          <p:cNvSpPr/>
          <p:nvPr/>
        </p:nvSpPr>
        <p:spPr>
          <a:xfrm>
            <a:off x="7454104" y="844629"/>
            <a:ext cx="4737900" cy="3471300"/>
          </a:xfrm>
          <a:prstGeom prst="rect">
            <a:avLst/>
          </a:prstGeom>
          <a:blipFill rotWithShape="1">
            <a:blip r:embed="rId4" cstate="screen">
              <a:alphaModFix/>
              <a:extLst>
                <a:ext uri="{28A0092B-C50C-407E-A947-70E740481C1C}">
                  <a14:useLocalDpi xmlns:a14="http://schemas.microsoft.com/office/drawing/2010/main"/>
                </a:ext>
              </a:extLst>
            </a:blip>
            <a:stretch>
              <a:fillRect l="-4956" r="-4966"/>
            </a:stretch>
          </a:blipFill>
          <a:ln w="12700" cap="flat" cmpd="sng">
            <a:solidFill>
              <a:srgbClr val="032E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7BBC8-BC34-E556-044D-3D56D608AF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6F73F2-4C72-0435-96C6-20CF66DF757D}"/>
              </a:ext>
            </a:extLst>
          </p:cNvPr>
          <p:cNvSpPr>
            <a:spLocks noGrp="1"/>
          </p:cNvSpPr>
          <p:nvPr>
            <p:ph type="body" sz="quarter" idx="13"/>
          </p:nvPr>
        </p:nvSpPr>
        <p:spPr>
          <a:xfrm>
            <a:off x="839787" y="467280"/>
            <a:ext cx="4386359" cy="3808175"/>
          </a:xfrm>
        </p:spPr>
        <p:txBody>
          <a:bodyPr>
            <a:normAutofit fontScale="92500"/>
          </a:bodyPr>
          <a:lstStyle/>
          <a:p>
            <a:r>
              <a:rPr lang="en-GB" sz="2600" b="1" i="0" dirty="0">
                <a:latin typeface="Calibri" panose="020F0502020204030204" pitchFamily="34" charset="0"/>
                <a:cs typeface="Calibri" panose="020F0502020204030204" pitchFamily="34" charset="0"/>
              </a:rPr>
              <a:t>Plus de voix signifie </a:t>
            </a:r>
          </a:p>
          <a:p>
            <a:r>
              <a:rPr lang="en-GB" sz="2600" b="1" i="0" dirty="0">
                <a:latin typeface="Calibri" panose="020F0502020204030204" pitchFamily="34" charset="0"/>
                <a:cs typeface="Calibri" panose="020F0502020204030204" pitchFamily="34" charset="0"/>
              </a:rPr>
              <a:t>moins de zones d'ombre. </a:t>
            </a:r>
            <a:br>
              <a:rPr lang="en-GB" sz="2400" i="0" dirty="0">
                <a:latin typeface="Calibri" panose="020F0502020204030204" pitchFamily="34" charset="0"/>
                <a:cs typeface="Calibri" panose="020F0502020204030204" pitchFamily="34" charset="0"/>
              </a:rPr>
            </a:br>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La présence des femmes dans l'IA contribue à créer de meilleurs outils </a:t>
            </a:r>
          </a:p>
          <a:p>
            <a:r>
              <a:rPr lang="en-GB" sz="2400" i="0" dirty="0">
                <a:latin typeface="Calibri" panose="020F0502020204030204" pitchFamily="34" charset="0"/>
                <a:cs typeface="Calibri" panose="020F0502020204030204" pitchFamily="34" charset="0"/>
              </a:rPr>
              <a:t>pour les femmes.</a:t>
            </a:r>
          </a:p>
          <a:p>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Une équipe diversifiée peut repérer et corriger ces biais, rendant ainsi l'IA plus équitable pour tous.</a:t>
            </a:r>
          </a:p>
          <a:p>
            <a:endParaRPr lang="en-GB" dirty="0"/>
          </a:p>
        </p:txBody>
      </p:sp>
      <p:pic>
        <p:nvPicPr>
          <p:cNvPr id="5" name="Picture Placeholder 4">
            <a:extLst>
              <a:ext uri="{FF2B5EF4-FFF2-40B4-BE49-F238E27FC236}">
                <a16:creationId xmlns:a16="http://schemas.microsoft.com/office/drawing/2014/main" id="{5243B03F-10D2-9823-904E-CE7EFA088569}"/>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613275" y="1930400"/>
            <a:ext cx="6738938" cy="4927600"/>
          </a:xfrm>
        </p:spPr>
      </p:pic>
    </p:spTree>
    <p:extLst>
      <p:ext uri="{BB962C8B-B14F-4D97-AF65-F5344CB8AC3E}">
        <p14:creationId xmlns:p14="http://schemas.microsoft.com/office/powerpoint/2010/main" val="291167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EC4F4-ADCD-55B5-00EA-B9AE343C630E}"/>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8CCC72E-9F5B-410A-652D-05CDDCB09C2A}"/>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19B4CE25-571A-B97E-E452-33B7919268FB}"/>
              </a:ext>
            </a:extLst>
          </p:cNvPr>
          <p:cNvSpPr>
            <a:spLocks noGrp="1"/>
          </p:cNvSpPr>
          <p:nvPr>
            <p:ph type="body" sz="quarter" idx="13"/>
          </p:nvPr>
        </p:nvSpPr>
        <p:spPr/>
        <p:txBody>
          <a:bodyPr/>
          <a:lstStyle/>
          <a:p>
            <a:r>
              <a:rPr lang="en-GB" sz="2800" b="1" dirty="0">
                <a:latin typeface="Calibri" panose="020F0502020204030204" pitchFamily="34" charset="0"/>
                <a:cs typeface="Calibri" panose="020F0502020204030204" pitchFamily="34" charset="0"/>
              </a:rPr>
              <a:t>Rêvez grand</a:t>
            </a:r>
          </a:p>
          <a:p>
            <a:r>
              <a:rPr lang="en-GB" sz="2800" b="1" dirty="0">
                <a:latin typeface="Calibri" panose="020F0502020204030204" pitchFamily="34" charset="0"/>
                <a:cs typeface="Calibri" panose="020F0502020204030204" pitchFamily="34" charset="0"/>
              </a:rPr>
              <a:t>L'IA pour un monde meilleur</a:t>
            </a:r>
          </a:p>
          <a:p>
            <a:endParaRPr lang="en-GB" dirty="0"/>
          </a:p>
        </p:txBody>
      </p:sp>
    </p:spTree>
    <p:extLst>
      <p:ext uri="{BB962C8B-B14F-4D97-AF65-F5344CB8AC3E}">
        <p14:creationId xmlns:p14="http://schemas.microsoft.com/office/powerpoint/2010/main" val="2144720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327d5f467c9_0_20"/>
          <p:cNvSpPr/>
          <p:nvPr/>
        </p:nvSpPr>
        <p:spPr>
          <a:xfrm>
            <a:off x="979941" y="2706702"/>
            <a:ext cx="2572308" cy="2459470"/>
          </a:xfrm>
          <a:custGeom>
            <a:avLst/>
            <a:gdLst/>
            <a:ahLst/>
            <a:cxnLst/>
            <a:rect l="l" t="t" r="r" b="b"/>
            <a:pathLst>
              <a:path w="4425" h="4231" extrusionOk="0">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9525"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7" name="Google Shape;447;g327d5f467c9_0_20"/>
          <p:cNvSpPr/>
          <p:nvPr/>
        </p:nvSpPr>
        <p:spPr>
          <a:xfrm>
            <a:off x="1087655" y="2775948"/>
            <a:ext cx="2572308" cy="2459470"/>
          </a:xfrm>
          <a:custGeom>
            <a:avLst/>
            <a:gdLst/>
            <a:ahLst/>
            <a:cxnLst/>
            <a:rect l="l" t="t" r="r" b="b"/>
            <a:pathLst>
              <a:path w="4425" h="4230" extrusionOk="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9525"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8" name="Google Shape;448;g327d5f467c9_0_20"/>
          <p:cNvSpPr/>
          <p:nvPr/>
        </p:nvSpPr>
        <p:spPr>
          <a:xfrm>
            <a:off x="4536015" y="2095415"/>
            <a:ext cx="2572308" cy="2459470"/>
          </a:xfrm>
          <a:custGeom>
            <a:avLst/>
            <a:gdLst/>
            <a:ahLst/>
            <a:cxnLst/>
            <a:rect l="l" t="t" r="r" b="b"/>
            <a:pathLst>
              <a:path w="4425" h="4230" extrusionOk="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9525"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9" name="Google Shape;449;g327d5f467c9_0_20"/>
          <p:cNvSpPr/>
          <p:nvPr/>
        </p:nvSpPr>
        <p:spPr>
          <a:xfrm>
            <a:off x="4643729" y="2164660"/>
            <a:ext cx="2572308" cy="2459470"/>
          </a:xfrm>
          <a:custGeom>
            <a:avLst/>
            <a:gdLst/>
            <a:ahLst/>
            <a:cxnLst/>
            <a:rect l="l" t="t" r="r" b="b"/>
            <a:pathLst>
              <a:path w="4425" h="4230" extrusionOk="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9525"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50" name="Google Shape;450;g327d5f467c9_0_20"/>
          <p:cNvSpPr/>
          <p:nvPr/>
        </p:nvSpPr>
        <p:spPr>
          <a:xfrm>
            <a:off x="8303815" y="2744377"/>
            <a:ext cx="2572313" cy="2459470"/>
          </a:xfrm>
          <a:custGeom>
            <a:avLst/>
            <a:gdLst/>
            <a:ahLst/>
            <a:cxnLst/>
            <a:rect l="l" t="t" r="r" b="b"/>
            <a:pathLst>
              <a:path w="4424" h="4230" extrusionOk="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9525" cap="flat" cmpd="sng">
            <a:solidFill>
              <a:srgbClr val="282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51" name="Google Shape;451;g327d5f467c9_0_20"/>
          <p:cNvSpPr/>
          <p:nvPr/>
        </p:nvSpPr>
        <p:spPr>
          <a:xfrm>
            <a:off x="8408965" y="2813622"/>
            <a:ext cx="2572313" cy="2459470"/>
          </a:xfrm>
          <a:custGeom>
            <a:avLst/>
            <a:gdLst/>
            <a:ahLst/>
            <a:cxnLst/>
            <a:rect l="l" t="t" r="r" b="b"/>
            <a:pathLst>
              <a:path w="4424" h="4230" extrusionOk="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9525" cap="flat" cmpd="sng">
            <a:solidFill>
              <a:srgbClr val="282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grpSp>
        <p:nvGrpSpPr>
          <p:cNvPr id="452" name="Google Shape;452;g327d5f467c9_0_20"/>
          <p:cNvGrpSpPr/>
          <p:nvPr/>
        </p:nvGrpSpPr>
        <p:grpSpPr>
          <a:xfrm>
            <a:off x="5616834" y="1019110"/>
            <a:ext cx="749201" cy="845429"/>
            <a:chOff x="4643578" y="432838"/>
            <a:chExt cx="1028134" cy="1160188"/>
          </a:xfrm>
        </p:grpSpPr>
        <p:sp>
          <p:nvSpPr>
            <p:cNvPr id="453" name="Google Shape;453;g327d5f467c9_0_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54" name="Google Shape;454;g327d5f467c9_0_20"/>
            <p:cNvGrpSpPr/>
            <p:nvPr/>
          </p:nvGrpSpPr>
          <p:grpSpPr>
            <a:xfrm>
              <a:off x="4643578" y="432838"/>
              <a:ext cx="1028134" cy="1160188"/>
              <a:chOff x="4643578" y="432838"/>
              <a:chExt cx="1028134" cy="1160188"/>
            </a:xfrm>
          </p:grpSpPr>
          <p:sp>
            <p:nvSpPr>
              <p:cNvPr id="455" name="Google Shape;455;g327d5f467c9_0_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 name="Google Shape;456;g327d5f467c9_0_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457" name="Google Shape;457;g327d5f467c9_0_20"/>
          <p:cNvGrpSpPr/>
          <p:nvPr/>
        </p:nvGrpSpPr>
        <p:grpSpPr>
          <a:xfrm>
            <a:off x="9367172" y="1864554"/>
            <a:ext cx="655923" cy="655810"/>
            <a:chOff x="3258209" y="1217582"/>
            <a:chExt cx="4712093" cy="4711281"/>
          </a:xfrm>
        </p:grpSpPr>
        <p:sp>
          <p:nvSpPr>
            <p:cNvPr id="458" name="Google Shape;458;g327d5f467c9_0_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 name="Google Shape;459;g327d5f467c9_0_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 name="Google Shape;460;g327d5f467c9_0_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 name="Google Shape;461;g327d5f467c9_0_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 name="Google Shape;462;g327d5f467c9_0_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 name="Google Shape;463;g327d5f467c9_0_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4" name="Google Shape;464;g327d5f467c9_0_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5" name="Google Shape;465;g327d5f467c9_0_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 name="Google Shape;466;g327d5f467c9_0_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 name="Google Shape;467;g327d5f467c9_0_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 name="Google Shape;468;g327d5f467c9_0_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 name="Google Shape;469;g327d5f467c9_0_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 name="Google Shape;470;g327d5f467c9_0_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 name="Google Shape;471;g327d5f467c9_0_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72" name="Google Shape;472;g327d5f467c9_0_20"/>
          <p:cNvGrpSpPr/>
          <p:nvPr/>
        </p:nvGrpSpPr>
        <p:grpSpPr>
          <a:xfrm>
            <a:off x="2012147" y="1538063"/>
            <a:ext cx="846420" cy="982322"/>
            <a:chOff x="2403525" y="3625384"/>
            <a:chExt cx="853935" cy="991043"/>
          </a:xfrm>
        </p:grpSpPr>
        <p:sp>
          <p:nvSpPr>
            <p:cNvPr id="473" name="Google Shape;473;g327d5f467c9_0_20"/>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 name="Google Shape;474;g327d5f467c9_0_20"/>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5" name="Google Shape;475;g327d5f467c9_0_20"/>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6" name="Google Shape;476;g327d5f467c9_0_20"/>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77" name="Google Shape;477;g327d5f467c9_0_20"/>
          <p:cNvSpPr/>
          <p:nvPr/>
        </p:nvSpPr>
        <p:spPr>
          <a:xfrm>
            <a:off x="1149206" y="2760560"/>
            <a:ext cx="2572311" cy="2459469"/>
          </a:xfrm>
          <a:custGeom>
            <a:avLst/>
            <a:gdLst/>
            <a:ahLst/>
            <a:cxnLst/>
            <a:rect l="l" t="t" r="r" b="b"/>
            <a:pathLst>
              <a:path w="4422" h="4227" extrusionOk="0">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78" name="Google Shape;478;g327d5f467c9_0_20"/>
          <p:cNvSpPr txBox="1"/>
          <p:nvPr/>
        </p:nvSpPr>
        <p:spPr>
          <a:xfrm>
            <a:off x="1252936" y="3554676"/>
            <a:ext cx="226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L'IA peut </a:t>
            </a:r>
            <a:br>
              <a:rPr lang="en-US" sz="2000" b="1" i="0" u="none" strike="noStrike" cap="none">
                <a:solidFill>
                  <a:schemeClr val="lt1"/>
                </a:solidFill>
                <a:latin typeface="Calibri"/>
                <a:ea typeface="Calibri"/>
                <a:cs typeface="Calibri"/>
                <a:sym typeface="Calibri"/>
              </a:rPr>
            </a:br>
            <a:r>
              <a:rPr lang="en-US" sz="2000" b="1" i="0" u="none" strike="noStrike" cap="none">
                <a:solidFill>
                  <a:schemeClr val="lt1"/>
                </a:solidFill>
                <a:latin typeface="Calibri"/>
                <a:ea typeface="Calibri"/>
                <a:cs typeface="Calibri"/>
                <a:sym typeface="Calibri"/>
              </a:rPr>
              <a:t>changer des vies</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479" name="Google Shape;479;g327d5f467c9_0_20"/>
          <p:cNvSpPr/>
          <p:nvPr/>
        </p:nvSpPr>
        <p:spPr>
          <a:xfrm>
            <a:off x="4705280" y="2149272"/>
            <a:ext cx="2572311" cy="2459469"/>
          </a:xfrm>
          <a:custGeom>
            <a:avLst/>
            <a:gdLst/>
            <a:ahLst/>
            <a:cxnLst/>
            <a:rect l="l" t="t" r="r" b="b"/>
            <a:pathLst>
              <a:path w="4422" h="4227" extrusionOk="0">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80" name="Google Shape;480;g327d5f467c9_0_20"/>
          <p:cNvSpPr/>
          <p:nvPr/>
        </p:nvSpPr>
        <p:spPr>
          <a:xfrm>
            <a:off x="8470516" y="2798234"/>
            <a:ext cx="2572304" cy="2459469"/>
          </a:xfrm>
          <a:custGeom>
            <a:avLst/>
            <a:gdLst/>
            <a:ahLst/>
            <a:cxnLst/>
            <a:rect l="l" t="t" r="r" b="b"/>
            <a:pathLst>
              <a:path w="4421" h="4227" extrusionOk="0">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81" name="Google Shape;481;g327d5f467c9_0_20"/>
          <p:cNvSpPr txBox="1"/>
          <p:nvPr/>
        </p:nvSpPr>
        <p:spPr>
          <a:xfrm>
            <a:off x="8628319" y="3226672"/>
            <a:ext cx="21123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Calibri"/>
                <a:ea typeface="Calibri"/>
                <a:cs typeface="Calibri"/>
                <a:sym typeface="Calibri"/>
              </a:rPr>
              <a:t>Nous devons </a:t>
            </a:r>
            <a:r>
              <a:rPr lang="en-US" sz="2000" b="1" i="0" u="none" strike="noStrike" cap="none" dirty="0" err="1">
                <a:solidFill>
                  <a:schemeClr val="lt1"/>
                </a:solidFill>
                <a:latin typeface="Calibri"/>
                <a:ea typeface="Calibri"/>
                <a:cs typeface="Calibri"/>
                <a:sym typeface="Calibri"/>
              </a:rPr>
              <a:t>vous</a:t>
            </a:r>
            <a:r>
              <a:rPr lang="en-US" sz="2000" b="1" i="0" u="none" strike="noStrike" cap="none" dirty="0">
                <a:solidFill>
                  <a:schemeClr val="lt1"/>
                </a:solidFill>
                <a:latin typeface="Calibri"/>
                <a:ea typeface="Calibri"/>
                <a:cs typeface="Calibri"/>
                <a:sym typeface="Calibri"/>
              </a:rPr>
              <a:t> donner les moyens de </a:t>
            </a:r>
            <a:r>
              <a:rPr lang="en-US" sz="2000" b="1" i="0" u="none" strike="noStrike" cap="none" dirty="0" err="1">
                <a:solidFill>
                  <a:schemeClr val="lt1"/>
                </a:solidFill>
                <a:latin typeface="Calibri"/>
                <a:ea typeface="Calibri"/>
                <a:cs typeface="Calibri"/>
                <a:sym typeface="Calibri"/>
              </a:rPr>
              <a:t>rêver</a:t>
            </a:r>
            <a:r>
              <a:rPr lang="en-US" sz="2000" b="1" i="0" u="none" strike="noStrike" cap="none" dirty="0">
                <a:solidFill>
                  <a:schemeClr val="lt1"/>
                </a:solidFill>
                <a:latin typeface="Calibri"/>
                <a:ea typeface="Calibri"/>
                <a:cs typeface="Calibri"/>
                <a:sym typeface="Calibri"/>
              </a:rPr>
              <a:t> à </a:t>
            </a:r>
            <a:r>
              <a:rPr lang="en-US" sz="2000" b="1" i="0" u="none" strike="noStrike" cap="none" dirty="0" err="1">
                <a:solidFill>
                  <a:schemeClr val="lt1"/>
                </a:solidFill>
                <a:latin typeface="Calibri"/>
                <a:ea typeface="Calibri"/>
                <a:cs typeface="Calibri"/>
                <a:sym typeface="Calibri"/>
              </a:rPr>
              <a:t>diriger</a:t>
            </a:r>
            <a:r>
              <a:rPr lang="en-US" sz="2000" b="1" i="0" u="none" strike="noStrike" cap="none" dirty="0">
                <a:solidFill>
                  <a:schemeClr val="lt1"/>
                </a:solidFill>
                <a:latin typeface="Calibri"/>
                <a:ea typeface="Calibri"/>
                <a:cs typeface="Calibri"/>
                <a:sym typeface="Calibri"/>
              </a:rPr>
              <a:t> </a:t>
            </a:r>
            <a:r>
              <a:rPr lang="en-US" sz="2000" b="1" i="0" u="none" strike="noStrike" cap="none" dirty="0" err="1">
                <a:solidFill>
                  <a:schemeClr val="lt1"/>
                </a:solidFill>
                <a:latin typeface="Calibri"/>
                <a:ea typeface="Calibri"/>
                <a:cs typeface="Calibri"/>
                <a:sym typeface="Calibri"/>
              </a:rPr>
              <a:t>ces</a:t>
            </a:r>
            <a:r>
              <a:rPr lang="en-US" sz="2000" b="1" i="0" u="none" strike="noStrike" cap="none" dirty="0">
                <a:solidFill>
                  <a:schemeClr val="lt1"/>
                </a:solidFill>
                <a:latin typeface="Calibri"/>
                <a:ea typeface="Calibri"/>
                <a:cs typeface="Calibri"/>
                <a:sym typeface="Calibri"/>
              </a:rPr>
              <a:t> innovations !</a:t>
            </a:r>
            <a:endParaRPr sz="20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chemeClr val="lt1"/>
              </a:solidFill>
              <a:latin typeface="Calibri"/>
              <a:ea typeface="Calibri"/>
              <a:cs typeface="Calibri"/>
              <a:sym typeface="Calibri"/>
            </a:endParaRPr>
          </a:p>
        </p:txBody>
      </p:sp>
      <p:sp>
        <p:nvSpPr>
          <p:cNvPr id="482" name="Google Shape;482;g327d5f467c9_0_20"/>
          <p:cNvSpPr txBox="1"/>
          <p:nvPr/>
        </p:nvSpPr>
        <p:spPr>
          <a:xfrm>
            <a:off x="4842012" y="2520364"/>
            <a:ext cx="2218200"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chemeClr val="lt1"/>
                </a:solidFill>
                <a:latin typeface="Calibri"/>
                <a:ea typeface="Calibri"/>
                <a:cs typeface="Calibri"/>
                <a:sym typeface="Calibri"/>
              </a:rPr>
              <a:t>L'IA au service du bien </a:t>
            </a:r>
            <a:r>
              <a:rPr lang="en-US" sz="1800" b="1" i="0" u="none" strike="noStrike" cap="none" dirty="0" err="1">
                <a:solidFill>
                  <a:schemeClr val="lt1"/>
                </a:solidFill>
                <a:latin typeface="Calibri"/>
                <a:ea typeface="Calibri"/>
                <a:cs typeface="Calibri"/>
                <a:sym typeface="Calibri"/>
              </a:rPr>
              <a:t>commun</a:t>
            </a:r>
            <a:r>
              <a:rPr lang="en-US" sz="1800" b="1" i="0" u="none" strike="noStrike" cap="none" dirty="0">
                <a:solidFill>
                  <a:schemeClr val="lt1"/>
                </a:solidFill>
                <a:latin typeface="Calibri"/>
                <a:ea typeface="Calibri"/>
                <a:cs typeface="Calibri"/>
                <a:sym typeface="Calibri"/>
              </a:rPr>
              <a:t> : </a:t>
            </a:r>
            <a:r>
              <a:rPr lang="en-US" sz="1800" b="0" i="0" u="none" strike="noStrike" cap="none" dirty="0" err="1">
                <a:solidFill>
                  <a:schemeClr val="lt1"/>
                </a:solidFill>
                <a:latin typeface="Calibri"/>
                <a:ea typeface="Calibri"/>
                <a:cs typeface="Calibri"/>
                <a:sym typeface="Calibri"/>
              </a:rPr>
              <a:t>projets</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liés</a:t>
            </a:r>
            <a:r>
              <a:rPr lang="en-US" sz="1800" b="0" i="0" u="none" strike="noStrike" cap="none" dirty="0">
                <a:solidFill>
                  <a:schemeClr val="lt1"/>
                </a:solidFill>
                <a:latin typeface="Calibri"/>
                <a:ea typeface="Calibri"/>
                <a:cs typeface="Calibri"/>
                <a:sym typeface="Calibri"/>
              </a:rPr>
              <a:t> au </a:t>
            </a:r>
            <a:r>
              <a:rPr lang="en-US" sz="1800" b="0" i="0" u="none" strike="noStrike" cap="none" dirty="0" err="1">
                <a:solidFill>
                  <a:schemeClr val="lt1"/>
                </a:solidFill>
                <a:latin typeface="Calibri"/>
                <a:ea typeface="Calibri"/>
                <a:cs typeface="Calibri"/>
                <a:sym typeface="Calibri"/>
              </a:rPr>
              <a:t>changement</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climatique</a:t>
            </a:r>
            <a:r>
              <a:rPr lang="en-US" sz="1800" b="0" i="0" u="none" strike="noStrike" cap="none" dirty="0">
                <a:solidFill>
                  <a:schemeClr val="lt1"/>
                </a:solidFill>
                <a:latin typeface="Calibri"/>
                <a:ea typeface="Calibri"/>
                <a:cs typeface="Calibri"/>
                <a:sym typeface="Calibri"/>
              </a:rPr>
              <a:t>, à </a:t>
            </a:r>
            <a:r>
              <a:rPr lang="en-US" sz="1800" b="0" i="0" u="none" strike="noStrike" cap="none" dirty="0" err="1">
                <a:solidFill>
                  <a:schemeClr val="lt1"/>
                </a:solidFill>
                <a:latin typeface="Calibri"/>
                <a:ea typeface="Calibri"/>
                <a:cs typeface="Calibri"/>
                <a:sym typeface="Calibri"/>
              </a:rPr>
              <a:t>l'éducation</a:t>
            </a:r>
            <a:r>
              <a:rPr lang="en-US" sz="1800" b="0" i="0" u="none" strike="noStrike" cap="none" dirty="0">
                <a:solidFill>
                  <a:schemeClr val="lt1"/>
                </a:solidFill>
                <a:latin typeface="Calibri"/>
                <a:ea typeface="Calibri"/>
                <a:cs typeface="Calibri"/>
                <a:sym typeface="Calibri"/>
              </a:rPr>
              <a:t> et à la santé</a:t>
            </a:r>
            <a:endParaRPr sz="1800" b="0"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18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327e206b9af_0_140"/>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sz="2500" b="1"/>
              <a:t>Activité</a:t>
            </a:r>
            <a:endParaRPr sz="2500" b="1"/>
          </a:p>
          <a:p>
            <a:pPr marL="0" lvl="0" indent="0" algn="l" rtl="0">
              <a:lnSpc>
                <a:spcPct val="90000"/>
              </a:lnSpc>
              <a:spcBef>
                <a:spcPts val="0"/>
              </a:spcBef>
              <a:spcAft>
                <a:spcPts val="0"/>
              </a:spcAft>
              <a:buClr>
                <a:schemeClr val="lt1"/>
              </a:buClr>
              <a:buSzPts val="2800"/>
              <a:buNone/>
            </a:pPr>
            <a:endParaRPr sz="1700"/>
          </a:p>
        </p:txBody>
      </p:sp>
      <p:sp>
        <p:nvSpPr>
          <p:cNvPr id="489" name="Google Shape;489;g327e206b9af_0_140"/>
          <p:cNvSpPr txBox="1">
            <a:spLocks noGrp="1"/>
          </p:cNvSpPr>
          <p:nvPr>
            <p:ph type="body" idx="4"/>
          </p:nvPr>
        </p:nvSpPr>
        <p:spPr>
          <a:xfrm>
            <a:off x="4652475" y="3211025"/>
            <a:ext cx="3332196"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dirty="0" err="1"/>
              <a:t>Regardons</a:t>
            </a:r>
            <a:r>
              <a:rPr lang="en-US" dirty="0"/>
              <a:t> </a:t>
            </a:r>
            <a:r>
              <a:rPr lang="en-US" dirty="0" err="1"/>
              <a:t>une</a:t>
            </a:r>
            <a:r>
              <a:rPr lang="en-US" dirty="0"/>
              <a:t> </a:t>
            </a:r>
            <a:r>
              <a:rPr lang="en-US" dirty="0" err="1"/>
              <a:t>autre</a:t>
            </a:r>
            <a:r>
              <a:rPr lang="en-US" dirty="0"/>
              <a:t> interview </a:t>
            </a:r>
            <a:r>
              <a:rPr lang="en-US" dirty="0" err="1"/>
              <a:t>d'une</a:t>
            </a:r>
            <a:r>
              <a:rPr lang="en-US" dirty="0"/>
              <a:t> femme occupant un poste </a:t>
            </a:r>
            <a:r>
              <a:rPr lang="en-US" dirty="0" err="1"/>
              <a:t>lié</a:t>
            </a:r>
            <a:r>
              <a:rPr lang="en-US" dirty="0"/>
              <a:t> à </a:t>
            </a:r>
            <a:r>
              <a:rPr lang="en-US" dirty="0" err="1"/>
              <a:t>l'IA</a:t>
            </a:r>
            <a:r>
              <a:rPr lang="en-US" dirty="0"/>
              <a:t> et </a:t>
            </a:r>
            <a:r>
              <a:rPr lang="en-US" dirty="0" err="1"/>
              <a:t>discutons</a:t>
            </a:r>
            <a:r>
              <a:rPr lang="en-US" dirty="0"/>
              <a:t> des </a:t>
            </a:r>
            <a:r>
              <a:rPr lang="en-US" dirty="0" err="1"/>
              <a:t>compétences</a:t>
            </a:r>
            <a:r>
              <a:rPr lang="en-US" dirty="0"/>
              <a:t> </a:t>
            </a:r>
            <a:r>
              <a:rPr lang="en-US" dirty="0" err="1"/>
              <a:t>qu'elle</a:t>
            </a:r>
            <a:r>
              <a:rPr lang="en-US" dirty="0"/>
              <a:t> </a:t>
            </a:r>
            <a:r>
              <a:rPr lang="en-US" dirty="0" err="1"/>
              <a:t>utilise</a:t>
            </a:r>
            <a:r>
              <a:rPr lang="en-US" dirty="0"/>
              <a:t> au </a:t>
            </a:r>
            <a:r>
              <a:rPr lang="en-US" dirty="0" err="1"/>
              <a:t>quotidien</a:t>
            </a:r>
            <a:r>
              <a:rPr lang="en-US" dirty="0"/>
              <a:t>.</a:t>
            </a:r>
            <a:endParaRPr dirty="0"/>
          </a:p>
          <a:p>
            <a:pPr marL="228600" lvl="0" indent="-228600" algn="l" rtl="0">
              <a:lnSpc>
                <a:spcPct val="90000"/>
              </a:lnSpc>
              <a:spcBef>
                <a:spcPts val="1000"/>
              </a:spcBef>
              <a:spcAft>
                <a:spcPts val="0"/>
              </a:spcAft>
              <a:buClr>
                <a:srgbClr val="282666"/>
              </a:buClr>
              <a:buSzPts val="2400"/>
              <a:buNone/>
            </a:pPr>
            <a:endParaRPr dirty="0"/>
          </a:p>
        </p:txBody>
      </p:sp>
      <p:sp>
        <p:nvSpPr>
          <p:cNvPr id="490" name="Google Shape;490;g327e206b9af_0_140"/>
          <p:cNvSpPr txBox="1">
            <a:spLocks noGrp="1"/>
          </p:cNvSpPr>
          <p:nvPr>
            <p:ph type="body" idx="5"/>
          </p:nvPr>
        </p:nvSpPr>
        <p:spPr>
          <a:xfrm>
            <a:off x="4594475" y="761600"/>
            <a:ext cx="6587100" cy="1375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600"/>
              <a:buNone/>
            </a:pPr>
            <a:r>
              <a:rPr lang="en-US" dirty="0">
                <a:solidFill>
                  <a:srgbClr val="282666"/>
                </a:solidFill>
              </a:rPr>
              <a:t>Adebola </a:t>
            </a:r>
            <a:r>
              <a:rPr lang="en-US" dirty="0" err="1">
                <a:solidFill>
                  <a:srgbClr val="282666"/>
                </a:solidFill>
              </a:rPr>
              <a:t>Olomo</a:t>
            </a:r>
            <a:r>
              <a:rPr lang="en-US" dirty="0">
                <a:solidFill>
                  <a:srgbClr val="282666"/>
                </a:solidFill>
              </a:rPr>
              <a:t> Ireland </a:t>
            </a:r>
            <a:r>
              <a:rPr lang="en-US" sz="2400" b="0" dirty="0">
                <a:solidFill>
                  <a:srgbClr val="282666"/>
                </a:solidFill>
              </a:rPr>
              <a:t>(Nigeria)</a:t>
            </a:r>
            <a:endParaRPr sz="2400" b="0" dirty="0">
              <a:solidFill>
                <a:srgbClr val="282666"/>
              </a:solidFill>
            </a:endParaRPr>
          </a:p>
          <a:p>
            <a:pPr marL="0" lvl="0" indent="0" algn="l" rtl="0">
              <a:lnSpc>
                <a:spcPct val="115000"/>
              </a:lnSpc>
              <a:spcBef>
                <a:spcPts val="0"/>
              </a:spcBef>
              <a:spcAft>
                <a:spcPts val="0"/>
              </a:spcAft>
              <a:buSzPts val="3600"/>
              <a:buNone/>
            </a:pPr>
            <a:r>
              <a:rPr lang="en-US" sz="2400" b="0" dirty="0">
                <a:solidFill>
                  <a:srgbClr val="282666"/>
                </a:solidFill>
              </a:rPr>
              <a:t>PDG, </a:t>
            </a:r>
            <a:r>
              <a:rPr lang="en-US" sz="2400" b="0" dirty="0" err="1">
                <a:solidFill>
                  <a:srgbClr val="282666"/>
                </a:solidFill>
              </a:rPr>
              <a:t>Deeferent</a:t>
            </a:r>
            <a:r>
              <a:rPr lang="en-US" sz="2400" b="0" dirty="0">
                <a:solidFill>
                  <a:srgbClr val="282666"/>
                </a:solidFill>
              </a:rPr>
              <a:t> Marketing Agency, </a:t>
            </a:r>
            <a:r>
              <a:rPr lang="en-US" sz="2400" b="0" dirty="0" err="1">
                <a:solidFill>
                  <a:srgbClr val="282666"/>
                </a:solidFill>
              </a:rPr>
              <a:t>consultante</a:t>
            </a:r>
            <a:r>
              <a:rPr lang="en-US" sz="2400" b="0" dirty="0">
                <a:solidFill>
                  <a:srgbClr val="282666"/>
                </a:solidFill>
              </a:rPr>
              <a:t> </a:t>
            </a:r>
            <a:r>
              <a:rPr lang="en-US" sz="2400" b="0" dirty="0" err="1">
                <a:solidFill>
                  <a:srgbClr val="282666"/>
                </a:solidFill>
              </a:rPr>
              <a:t>en</a:t>
            </a:r>
            <a:r>
              <a:rPr lang="en-US" sz="2400" b="0" dirty="0">
                <a:solidFill>
                  <a:srgbClr val="282666"/>
                </a:solidFill>
              </a:rPr>
              <a:t> adoption </a:t>
            </a:r>
            <a:r>
              <a:rPr lang="en-US" sz="2400" b="0" dirty="0" err="1">
                <a:solidFill>
                  <a:srgbClr val="282666"/>
                </a:solidFill>
              </a:rPr>
              <a:t>technologique</a:t>
            </a:r>
            <a:r>
              <a:rPr lang="en-US" sz="2400" b="0" dirty="0">
                <a:solidFill>
                  <a:srgbClr val="282666"/>
                </a:solidFill>
              </a:rPr>
              <a:t> | </a:t>
            </a:r>
            <a:r>
              <a:rPr lang="en-US" sz="2400" b="0" dirty="0" err="1">
                <a:solidFill>
                  <a:srgbClr val="282666"/>
                </a:solidFill>
              </a:rPr>
              <a:t>Autrice</a:t>
            </a:r>
            <a:r>
              <a:rPr lang="en-US" sz="2400" b="0" dirty="0">
                <a:solidFill>
                  <a:srgbClr val="282666"/>
                </a:solidFill>
              </a:rPr>
              <a:t>, Marketing with AI.</a:t>
            </a:r>
            <a:endParaRPr sz="2400" b="0" dirty="0">
              <a:solidFill>
                <a:srgbClr val="282666"/>
              </a:solidFill>
            </a:endParaRPr>
          </a:p>
          <a:p>
            <a:pPr marL="0" lvl="0" indent="0" algn="l" rtl="0">
              <a:lnSpc>
                <a:spcPct val="90000"/>
              </a:lnSpc>
              <a:spcBef>
                <a:spcPts val="0"/>
              </a:spcBef>
              <a:spcAft>
                <a:spcPts val="0"/>
              </a:spcAft>
              <a:buClr>
                <a:srgbClr val="653795"/>
              </a:buClr>
              <a:buSzPts val="3600"/>
              <a:buNone/>
            </a:pPr>
            <a:endParaRPr sz="2400" b="0" dirty="0">
              <a:solidFill>
                <a:srgbClr val="282666"/>
              </a:solidFill>
            </a:endParaRPr>
          </a:p>
        </p:txBody>
      </p:sp>
      <p:pic>
        <p:nvPicPr>
          <p:cNvPr id="491" name="Google Shape;491;g327e206b9af_0_140"/>
          <p:cNvPicPr preferRelativeResize="0"/>
          <p:nvPr/>
        </p:nvPicPr>
        <p:blipFill rotWithShape="1">
          <a:blip r:embed="rId3" cstate="screen">
            <a:alphaModFix/>
            <a:extLst>
              <a:ext uri="{28A0092B-C50C-407E-A947-70E740481C1C}">
                <a14:useLocalDpi xmlns:a14="http://schemas.microsoft.com/office/drawing/2010/main"/>
              </a:ext>
            </a:extLst>
          </a:blip>
          <a:srcRect l="-32642"/>
          <a:stretch/>
        </p:blipFill>
        <p:spPr>
          <a:xfrm>
            <a:off x="7295875" y="3103030"/>
            <a:ext cx="5342148" cy="3896144"/>
          </a:xfrm>
          <a:prstGeom prst="rect">
            <a:avLst/>
          </a:prstGeom>
          <a:noFill/>
          <a:ln>
            <a:noFill/>
          </a:ln>
        </p:spPr>
      </p:pic>
      <p:pic>
        <p:nvPicPr>
          <p:cNvPr id="492" name="Google Shape;492;g327e206b9af_0_1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48401" y="3272777"/>
            <a:ext cx="2889624" cy="2763142"/>
          </a:xfrm>
          <a:prstGeom prst="rect">
            <a:avLst/>
          </a:prstGeom>
          <a:noFill/>
          <a:ln>
            <a:noFill/>
          </a:ln>
        </p:spPr>
      </p:pic>
      <p:sp>
        <p:nvSpPr>
          <p:cNvPr id="493" name="Google Shape;493;g327e206b9af_0_140"/>
          <p:cNvSpPr/>
          <p:nvPr/>
        </p:nvSpPr>
        <p:spPr>
          <a:xfrm>
            <a:off x="8293355" y="2731600"/>
            <a:ext cx="18588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494" name="Google Shape;494;g327e206b9af_0_140"/>
          <p:cNvSpPr txBox="1"/>
          <p:nvPr/>
        </p:nvSpPr>
        <p:spPr>
          <a:xfrm>
            <a:off x="8280078" y="2966701"/>
            <a:ext cx="17907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Regardez </a:t>
            </a: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ici !</a:t>
            </a:r>
            <a:endParaRPr sz="2400" b="1" i="0" u="none" strike="noStrike" cap="none">
              <a:solidFill>
                <a:schemeClr val="lt1"/>
              </a:solidFill>
              <a:latin typeface="Calibri"/>
              <a:ea typeface="Calibri"/>
              <a:cs typeface="Calibri"/>
              <a:sym typeface="Calibri"/>
            </a:endParaRPr>
          </a:p>
        </p:txBody>
      </p:sp>
      <p:pic>
        <p:nvPicPr>
          <p:cNvPr id="495" name="Google Shape;495;g327e206b9af_0_140"/>
          <p:cNvPicPr preferRelativeResize="0"/>
          <p:nvPr/>
        </p:nvPicPr>
        <p:blipFill rotWithShape="1">
          <a:blip r:embed="rId6" cstate="screen">
            <a:alphaModFix/>
            <a:extLst>
              <a:ext uri="{28A0092B-C50C-407E-A947-70E740481C1C}">
                <a14:useLocalDpi xmlns:a14="http://schemas.microsoft.com/office/drawing/2010/main"/>
              </a:ext>
            </a:extLst>
          </a:blip>
          <a:srcRect l="18039"/>
          <a:stretch/>
        </p:blipFill>
        <p:spPr>
          <a:xfrm>
            <a:off x="394374" y="0"/>
            <a:ext cx="3438950" cy="2357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327d5f467c9_0_185"/>
          <p:cNvSpPr/>
          <p:nvPr/>
        </p:nvSpPr>
        <p:spPr>
          <a:xfrm>
            <a:off x="567459" y="2883127"/>
            <a:ext cx="2272735" cy="2740487"/>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1" name="Google Shape;501;g327d5f467c9_0_185"/>
          <p:cNvSpPr/>
          <p:nvPr/>
        </p:nvSpPr>
        <p:spPr>
          <a:xfrm>
            <a:off x="550950" y="1499125"/>
            <a:ext cx="2305749" cy="1807729"/>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2" name="Google Shape;502;g327d5f467c9_0_185"/>
          <p:cNvSpPr/>
          <p:nvPr/>
        </p:nvSpPr>
        <p:spPr>
          <a:xfrm>
            <a:off x="3431991" y="1515634"/>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3" name="Google Shape;503;g327d5f467c9_0_185"/>
          <p:cNvSpPr/>
          <p:nvPr/>
        </p:nvSpPr>
        <p:spPr>
          <a:xfrm>
            <a:off x="3415483" y="3829641"/>
            <a:ext cx="2305749" cy="1810485"/>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4" name="Google Shape;504;g327d5f467c9_0_185"/>
          <p:cNvSpPr/>
          <p:nvPr/>
        </p:nvSpPr>
        <p:spPr>
          <a:xfrm>
            <a:off x="6369973" y="2883127"/>
            <a:ext cx="2272731" cy="2740487"/>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725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5" name="Google Shape;505;g327d5f467c9_0_185"/>
          <p:cNvSpPr/>
          <p:nvPr/>
        </p:nvSpPr>
        <p:spPr>
          <a:xfrm>
            <a:off x="6353464" y="1499125"/>
            <a:ext cx="2305749" cy="1807729"/>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6" name="Google Shape;506;g327d5f467c9_0_185"/>
          <p:cNvSpPr txBox="1"/>
          <p:nvPr/>
        </p:nvSpPr>
        <p:spPr>
          <a:xfrm>
            <a:off x="894539" y="3715825"/>
            <a:ext cx="1618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Apprendre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les compétences numériques</a:t>
            </a:r>
            <a:endParaRPr sz="1700" b="0" i="0" u="none" strike="noStrike" cap="none">
              <a:solidFill>
                <a:schemeClr val="lt1"/>
              </a:solidFill>
              <a:latin typeface="Calibri"/>
              <a:ea typeface="Calibri"/>
              <a:cs typeface="Calibri"/>
              <a:sym typeface="Calibri"/>
            </a:endParaRPr>
          </a:p>
        </p:txBody>
      </p:sp>
      <p:grpSp>
        <p:nvGrpSpPr>
          <p:cNvPr id="507" name="Google Shape;507;g327d5f467c9_0_185"/>
          <p:cNvGrpSpPr/>
          <p:nvPr/>
        </p:nvGrpSpPr>
        <p:grpSpPr>
          <a:xfrm>
            <a:off x="4208804" y="4424960"/>
            <a:ext cx="749201" cy="845429"/>
            <a:chOff x="4643578" y="432838"/>
            <a:chExt cx="1028134" cy="1160188"/>
          </a:xfrm>
        </p:grpSpPr>
        <p:sp>
          <p:nvSpPr>
            <p:cNvPr id="508" name="Google Shape;508;g327d5f467c9_0_185"/>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09" name="Google Shape;509;g327d5f467c9_0_185"/>
            <p:cNvGrpSpPr/>
            <p:nvPr/>
          </p:nvGrpSpPr>
          <p:grpSpPr>
            <a:xfrm>
              <a:off x="4643578" y="432838"/>
              <a:ext cx="1028134" cy="1160188"/>
              <a:chOff x="4643578" y="432838"/>
              <a:chExt cx="1028134" cy="1160188"/>
            </a:xfrm>
          </p:grpSpPr>
          <p:sp>
            <p:nvSpPr>
              <p:cNvPr id="510" name="Google Shape;510;g327d5f467c9_0_185"/>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1" name="Google Shape;511;g327d5f467c9_0_185"/>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512" name="Google Shape;512;g327d5f467c9_0_185"/>
          <p:cNvGrpSpPr/>
          <p:nvPr/>
        </p:nvGrpSpPr>
        <p:grpSpPr>
          <a:xfrm>
            <a:off x="7065573" y="1849412"/>
            <a:ext cx="812364" cy="762243"/>
            <a:chOff x="6615628" y="2116894"/>
            <a:chExt cx="1066935" cy="1001107"/>
          </a:xfrm>
        </p:grpSpPr>
        <p:sp>
          <p:nvSpPr>
            <p:cNvPr id="513" name="Google Shape;513;g327d5f467c9_0_185"/>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4" name="Google Shape;514;g327d5f467c9_0_185"/>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5" name="Google Shape;515;g327d5f467c9_0_185"/>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6" name="Google Shape;516;g327d5f467c9_0_185"/>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7" name="Google Shape;517;g327d5f467c9_0_185"/>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8" name="Google Shape;518;g327d5f467c9_0_185"/>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9" name="Google Shape;519;g327d5f467c9_0_185"/>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0" name="Google Shape;520;g327d5f467c9_0_185"/>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1" name="Google Shape;521;g327d5f467c9_0_185"/>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2" name="Google Shape;522;g327d5f467c9_0_185"/>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3" name="Google Shape;523;g327d5f467c9_0_185"/>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4" name="Google Shape;524;g327d5f467c9_0_185"/>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25" name="Google Shape;525;g327d5f467c9_0_185"/>
          <p:cNvGrpSpPr/>
          <p:nvPr/>
        </p:nvGrpSpPr>
        <p:grpSpPr>
          <a:xfrm>
            <a:off x="1375681" y="1979134"/>
            <a:ext cx="655923" cy="655810"/>
            <a:chOff x="3258209" y="1217582"/>
            <a:chExt cx="4712093" cy="4711281"/>
          </a:xfrm>
        </p:grpSpPr>
        <p:sp>
          <p:nvSpPr>
            <p:cNvPr id="526" name="Google Shape;526;g327d5f467c9_0_185"/>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7" name="Google Shape;527;g327d5f467c9_0_185"/>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8" name="Google Shape;528;g327d5f467c9_0_185"/>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g327d5f467c9_0_185"/>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0" name="Google Shape;530;g327d5f467c9_0_185"/>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1" name="Google Shape;531;g327d5f467c9_0_185"/>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2" name="Google Shape;532;g327d5f467c9_0_185"/>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3" name="Google Shape;533;g327d5f467c9_0_185"/>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4" name="Google Shape;534;g327d5f467c9_0_185"/>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5" name="Google Shape;535;g327d5f467c9_0_185"/>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6" name="Google Shape;536;g327d5f467c9_0_185"/>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7" name="Google Shape;537;g327d5f467c9_0_185"/>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8" name="Google Shape;538;g327d5f467c9_0_185"/>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9" name="Google Shape;539;g327d5f467c9_0_185"/>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40" name="Google Shape;540;g327d5f467c9_0_185"/>
          <p:cNvSpPr txBox="1"/>
          <p:nvPr/>
        </p:nvSpPr>
        <p:spPr>
          <a:xfrm>
            <a:off x="3468488" y="2684275"/>
            <a:ext cx="22641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Intéressez-vous à l'IA</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541" name="Google Shape;541;g327d5f467c9_0_185"/>
          <p:cNvSpPr txBox="1"/>
          <p:nvPr/>
        </p:nvSpPr>
        <p:spPr>
          <a:xfrm>
            <a:off x="6353438" y="3715825"/>
            <a:ext cx="23058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Restez à la pointe des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tendances en matière d'IA</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542" name="Google Shape;542;g327d5f467c9_0_185"/>
          <p:cNvSpPr txBox="1"/>
          <p:nvPr/>
        </p:nvSpPr>
        <p:spPr>
          <a:xfrm>
            <a:off x="550950" y="317125"/>
            <a:ext cx="4729500" cy="1182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a:solidFill>
                  <a:srgbClr val="653795"/>
                </a:solidFill>
                <a:latin typeface="Calibri"/>
                <a:ea typeface="Calibri"/>
                <a:cs typeface="Calibri"/>
                <a:sym typeface="Calibri"/>
              </a:rPr>
              <a:t>SOYEZ PRÊT</a:t>
            </a:r>
            <a:endParaRPr sz="3600" b="1" i="0" u="none" strike="noStrike" cap="none">
              <a:solidFill>
                <a:srgbClr val="653795"/>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600"/>
              <a:buFont typeface="Arial"/>
              <a:buNone/>
            </a:pPr>
            <a:endParaRPr sz="3600" b="1" i="0" u="none" strike="noStrike" cap="none">
              <a:solidFill>
                <a:srgbClr val="653795"/>
              </a:solidFill>
              <a:latin typeface="Calibri"/>
              <a:ea typeface="Calibri"/>
              <a:cs typeface="Calibri"/>
              <a:sym typeface="Calibri"/>
            </a:endParaRPr>
          </a:p>
        </p:txBody>
      </p:sp>
      <p:sp>
        <p:nvSpPr>
          <p:cNvPr id="543" name="Google Shape;543;g327d5f467c9_0_185"/>
          <p:cNvSpPr/>
          <p:nvPr/>
        </p:nvSpPr>
        <p:spPr>
          <a:xfrm>
            <a:off x="9394766" y="1501134"/>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4" name="Google Shape;544;g327d5f467c9_0_185"/>
          <p:cNvSpPr/>
          <p:nvPr/>
        </p:nvSpPr>
        <p:spPr>
          <a:xfrm>
            <a:off x="9378258" y="3815141"/>
            <a:ext cx="2305749" cy="1810485"/>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45" name="Google Shape;545;g327d5f467c9_0_185"/>
          <p:cNvGrpSpPr/>
          <p:nvPr/>
        </p:nvGrpSpPr>
        <p:grpSpPr>
          <a:xfrm>
            <a:off x="10171579" y="4410460"/>
            <a:ext cx="749201" cy="845429"/>
            <a:chOff x="4643578" y="432838"/>
            <a:chExt cx="1028134" cy="1160188"/>
          </a:xfrm>
        </p:grpSpPr>
        <p:sp>
          <p:nvSpPr>
            <p:cNvPr id="546" name="Google Shape;546;g327d5f467c9_0_185"/>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47" name="Google Shape;547;g327d5f467c9_0_185"/>
            <p:cNvGrpSpPr/>
            <p:nvPr/>
          </p:nvGrpSpPr>
          <p:grpSpPr>
            <a:xfrm>
              <a:off x="4643578" y="432838"/>
              <a:ext cx="1028134" cy="1160188"/>
              <a:chOff x="4643578" y="432838"/>
              <a:chExt cx="1028134" cy="1160188"/>
            </a:xfrm>
          </p:grpSpPr>
          <p:sp>
            <p:nvSpPr>
              <p:cNvPr id="548" name="Google Shape;548;g327d5f467c9_0_185"/>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9" name="Google Shape;549;g327d5f467c9_0_185"/>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50" name="Google Shape;550;g327d5f467c9_0_185"/>
          <p:cNvSpPr txBox="1"/>
          <p:nvPr/>
        </p:nvSpPr>
        <p:spPr>
          <a:xfrm>
            <a:off x="9399082" y="2116870"/>
            <a:ext cx="226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err="1">
                <a:solidFill>
                  <a:schemeClr val="lt1"/>
                </a:solidFill>
                <a:latin typeface="Calibri"/>
                <a:ea typeface="Calibri"/>
                <a:cs typeface="Calibri"/>
                <a:sym typeface="Calibri"/>
              </a:rPr>
              <a:t>Adoptez</a:t>
            </a:r>
            <a:r>
              <a:rPr lang="en-US" sz="2000" b="1" i="0" u="none" strike="noStrike" cap="none" dirty="0">
                <a:solidFill>
                  <a:schemeClr val="lt1"/>
                </a:solidFill>
                <a:latin typeface="Calibri"/>
                <a:ea typeface="Calibri"/>
                <a:cs typeface="Calibri"/>
                <a:sym typeface="Calibri"/>
              </a:rPr>
              <a:t> </a:t>
            </a:r>
            <a:r>
              <a:rPr lang="en-US" sz="2000" b="1" i="0" u="none" strike="noStrike" cap="none" dirty="0" err="1">
                <a:solidFill>
                  <a:schemeClr val="lt1"/>
                </a:solidFill>
                <a:latin typeface="Calibri"/>
                <a:ea typeface="Calibri"/>
                <a:cs typeface="Calibri"/>
                <a:sym typeface="Calibri"/>
              </a:rPr>
              <a:t>une</a:t>
            </a:r>
            <a:r>
              <a:rPr lang="en-US" sz="2000" b="1" i="0" u="none" strike="noStrike" cap="none" dirty="0">
                <a:solidFill>
                  <a:schemeClr val="lt1"/>
                </a:solidFill>
                <a:latin typeface="Calibri"/>
                <a:ea typeface="Calibri"/>
                <a:cs typeface="Calibri"/>
                <a:sym typeface="Calibri"/>
              </a:rPr>
              <a:t> </a:t>
            </a:r>
            <a:r>
              <a:rPr lang="en-US" sz="2000" b="1" i="0" u="none" strike="noStrike" cap="none" dirty="0" err="1">
                <a:solidFill>
                  <a:schemeClr val="lt1"/>
                </a:solidFill>
                <a:latin typeface="Calibri"/>
                <a:ea typeface="Calibri"/>
                <a:cs typeface="Calibri"/>
                <a:sym typeface="Calibri"/>
              </a:rPr>
              <a:t>mentalité</a:t>
            </a:r>
            <a:r>
              <a:rPr lang="en-US" sz="2000" b="1" i="0" u="none" strike="noStrike" cap="none" dirty="0">
                <a:solidFill>
                  <a:schemeClr val="lt1"/>
                </a:solidFill>
                <a:latin typeface="Calibri"/>
                <a:ea typeface="Calibri"/>
                <a:cs typeface="Calibri"/>
                <a:sym typeface="Calibri"/>
              </a:rPr>
              <a:t> </a:t>
            </a:r>
            <a:r>
              <a:rPr lang="en-US" sz="2000" b="1" i="0" u="none" strike="noStrike" cap="none" dirty="0" err="1">
                <a:solidFill>
                  <a:schemeClr val="lt1"/>
                </a:solidFill>
                <a:latin typeface="Calibri"/>
                <a:ea typeface="Calibri"/>
                <a:cs typeface="Calibri"/>
                <a:sym typeface="Calibri"/>
              </a:rPr>
              <a:t>d'apprentissage</a:t>
            </a:r>
            <a:r>
              <a:rPr lang="en-US" sz="2000" b="1" i="0" u="none" strike="noStrike" cap="none" dirty="0">
                <a:solidFill>
                  <a:schemeClr val="lt1"/>
                </a:solidFill>
                <a:latin typeface="Calibri"/>
                <a:ea typeface="Calibri"/>
                <a:cs typeface="Calibri"/>
                <a:sym typeface="Calibri"/>
              </a:rPr>
              <a:t> tout au long de la vie</a:t>
            </a:r>
            <a:endParaRPr sz="20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7EF9-82E9-1059-FD98-BE5E278316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FF16F9-743B-95B1-EC0C-6C29C0BCE970}"/>
              </a:ext>
            </a:extLst>
          </p:cNvPr>
          <p:cNvSpPr>
            <a:spLocks noGrp="1"/>
          </p:cNvSpPr>
          <p:nvPr>
            <p:ph type="body" idx="1"/>
          </p:nvPr>
        </p:nvSpPr>
        <p:spPr>
          <a:xfrm>
            <a:off x="428100" y="1791681"/>
            <a:ext cx="3458100" cy="1049221"/>
          </a:xfrm>
        </p:spPr>
        <p:txBody>
          <a:bodyPr/>
          <a:lstStyle/>
          <a:p>
            <a:pPr marL="228600" indent="0"/>
            <a:r>
              <a:rPr lang="en-GB" sz="3600" b="1" dirty="0"/>
              <a:t>Objectifs pédagogiques du module 4</a:t>
            </a:r>
          </a:p>
        </p:txBody>
      </p:sp>
      <p:sp>
        <p:nvSpPr>
          <p:cNvPr id="4" name="Text Placeholder 3">
            <a:extLst>
              <a:ext uri="{FF2B5EF4-FFF2-40B4-BE49-F238E27FC236}">
                <a16:creationId xmlns:a16="http://schemas.microsoft.com/office/drawing/2014/main" id="{5DC806D5-2319-6B5D-0A7E-B080AD8C0CA0}"/>
              </a:ext>
            </a:extLst>
          </p:cNvPr>
          <p:cNvSpPr>
            <a:spLocks noGrp="1"/>
          </p:cNvSpPr>
          <p:nvPr>
            <p:ph type="body" idx="3"/>
          </p:nvPr>
        </p:nvSpPr>
        <p:spPr>
          <a:xfrm>
            <a:off x="4376326" y="637953"/>
            <a:ext cx="6961476" cy="6220047"/>
          </a:xfrm>
        </p:spPr>
        <p:txBody>
          <a:bodyPr/>
          <a:lstStyle/>
          <a:p>
            <a:r>
              <a:rPr lang="en-GB" b="1" i="1" dirty="0"/>
              <a:t>À la fin de ce module, les </a:t>
            </a:r>
            <a:r>
              <a:rPr lang="en-GB" b="1" i="1" dirty="0" err="1"/>
              <a:t>apprenantes</a:t>
            </a:r>
            <a:r>
              <a:rPr lang="en-GB" b="1" i="1" dirty="0"/>
              <a:t> seront capables de :</a:t>
            </a:r>
          </a:p>
          <a:p>
            <a:pPr marL="571500" indent="-342900">
              <a:buFont typeface="Arial" panose="020B0604020202020204" pitchFamily="34" charset="0"/>
              <a:buChar char="•"/>
            </a:pPr>
            <a:r>
              <a:rPr lang="en-GB" dirty="0"/>
              <a:t>Comprendre comment l'IA transforme différents secteurs et rôles professionnels</a:t>
            </a:r>
          </a:p>
          <a:p>
            <a:pPr marL="571500" indent="-342900">
              <a:buFont typeface="Arial" panose="020B0604020202020204" pitchFamily="34" charset="0"/>
              <a:buChar char="•"/>
            </a:pPr>
            <a:r>
              <a:rPr lang="en-GB" dirty="0"/>
              <a:t>Reconnaître comment les compétences liées à l'IA favorisent la créativité, l'employabilité et l'esprit d'entreprise</a:t>
            </a:r>
          </a:p>
          <a:p>
            <a:pPr marL="571500" indent="-342900">
              <a:buFont typeface="Arial" panose="020B0604020202020204" pitchFamily="34" charset="0"/>
              <a:buChar char="•"/>
            </a:pPr>
            <a:r>
              <a:rPr lang="en-GB" dirty="0"/>
              <a:t>Identifier et remettre en question les stéréotypes de genre dans les technologies et l'IA</a:t>
            </a:r>
          </a:p>
          <a:p>
            <a:pPr marL="571500" indent="-342900">
              <a:buFont typeface="Arial" panose="020B0604020202020204" pitchFamily="34" charset="0"/>
              <a:buChar char="•"/>
            </a:pPr>
            <a:r>
              <a:rPr lang="en-GB" dirty="0"/>
              <a:t>Tirer des enseignements de femmes travaillant dans le domaine de l'IA et découvrir comment des incitations fondées sur des valeurs peuvent promouvoir l'équité et l'inclusion</a:t>
            </a:r>
          </a:p>
          <a:p>
            <a:pPr marL="571500" indent="-342900">
              <a:buFont typeface="Arial" panose="020B0604020202020204" pitchFamily="34" charset="0"/>
              <a:buChar char="•"/>
            </a:pPr>
            <a:r>
              <a:rPr lang="en-GB" dirty="0"/>
              <a:t>Explorer comment l'IA peut être utilisée pour soutenir ou développer une idée d'entreprise</a:t>
            </a:r>
          </a:p>
        </p:txBody>
      </p:sp>
    </p:spTree>
    <p:extLst>
      <p:ext uri="{BB962C8B-B14F-4D97-AF65-F5344CB8AC3E}">
        <p14:creationId xmlns:p14="http://schemas.microsoft.com/office/powerpoint/2010/main" val="123893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D4A3-33CE-37A0-C11A-60F0164E23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4E67190-0A44-EBA8-F8EE-F3AA09D967DE}"/>
              </a:ext>
            </a:extLst>
          </p:cNvPr>
          <p:cNvSpPr>
            <a:spLocks noGrp="1"/>
          </p:cNvSpPr>
          <p:nvPr>
            <p:ph type="body" sz="quarter" idx="13"/>
          </p:nvPr>
        </p:nvSpPr>
        <p:spPr>
          <a:xfrm>
            <a:off x="8182196" y="881975"/>
            <a:ext cx="3816764" cy="2547025"/>
          </a:xfrm>
        </p:spPr>
        <p:txBody>
          <a:bodyPr/>
          <a:lstStyle/>
          <a:p>
            <a:r>
              <a:rPr lang="en-GB" dirty="0">
                <a:latin typeface="Calibri" panose="020F0502020204030204" pitchFamily="34" charset="0"/>
                <a:cs typeface="Calibri" panose="020F0502020204030204" pitchFamily="34" charset="0"/>
              </a:rPr>
              <a:t>Le pouvoir des prompts</a:t>
            </a:r>
          </a:p>
          <a:p>
            <a:r>
              <a:rPr lang="en-GB" b="1" dirty="0">
                <a:latin typeface="Calibri" panose="020F0502020204030204" pitchFamily="34" charset="0"/>
                <a:cs typeface="Calibri" panose="020F0502020204030204" pitchFamily="34" charset="0"/>
              </a:rPr>
              <a:t>Lutter contre les préjugés dans l'IA</a:t>
            </a:r>
          </a:p>
          <a:p>
            <a:endParaRPr lang="en-GB" dirty="0"/>
          </a:p>
        </p:txBody>
      </p:sp>
      <p:pic>
        <p:nvPicPr>
          <p:cNvPr id="8" name="Picture Placeholder 7">
            <a:extLst>
              <a:ext uri="{FF2B5EF4-FFF2-40B4-BE49-F238E27FC236}">
                <a16:creationId xmlns:a16="http://schemas.microsoft.com/office/drawing/2014/main" id="{4A707846-1FEB-FCB8-4C84-EF6CF4D0F5F6}"/>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066921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327d5f467c9_0_108"/>
          <p:cNvSpPr txBox="1">
            <a:spLocks noGrp="1"/>
          </p:cNvSpPr>
          <p:nvPr>
            <p:ph type="body" idx="1"/>
          </p:nvPr>
        </p:nvSpPr>
        <p:spPr>
          <a:xfrm>
            <a:off x="798378" y="2045700"/>
            <a:ext cx="5279700" cy="38499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dirty="0"/>
              <a:t>L'IA ne </a:t>
            </a:r>
            <a:r>
              <a:rPr lang="en-US" dirty="0" err="1"/>
              <a:t>pense</a:t>
            </a:r>
            <a:r>
              <a:rPr lang="en-US" dirty="0"/>
              <a:t> pas par </a:t>
            </a:r>
            <a:r>
              <a:rPr lang="en-US" dirty="0" err="1"/>
              <a:t>elle-même</a:t>
            </a:r>
            <a:r>
              <a:rPr lang="en-US" dirty="0"/>
              <a:t>, </a:t>
            </a:r>
            <a:r>
              <a:rPr lang="en-US" dirty="0" err="1"/>
              <a:t>elle</a:t>
            </a:r>
            <a:r>
              <a:rPr lang="en-US" dirty="0"/>
              <a:t> </a:t>
            </a:r>
            <a:r>
              <a:rPr lang="en-US" dirty="0" err="1"/>
              <a:t>apprend</a:t>
            </a:r>
            <a:r>
              <a:rPr lang="en-US" dirty="0"/>
              <a:t> à </a:t>
            </a:r>
            <a:r>
              <a:rPr lang="en-US" dirty="0" err="1"/>
              <a:t>partir</a:t>
            </a:r>
            <a:r>
              <a:rPr lang="en-US" dirty="0"/>
              <a:t> des données que nous </a:t>
            </a:r>
            <a:r>
              <a:rPr lang="en-US" dirty="0" err="1"/>
              <a:t>lui</a:t>
            </a:r>
            <a:r>
              <a:rPr lang="en-US" dirty="0"/>
              <a:t> </a:t>
            </a:r>
            <a:r>
              <a:rPr lang="en-US" dirty="0" err="1"/>
              <a:t>fournissons</a:t>
            </a:r>
            <a:r>
              <a:rPr lang="en-US" dirty="0"/>
              <a:t>. </a:t>
            </a:r>
            <a:endParaRPr dirty="0"/>
          </a:p>
          <a:p>
            <a:pPr marL="57150" lvl="0" indent="0" algn="l" rtl="0">
              <a:lnSpc>
                <a:spcPct val="90000"/>
              </a:lnSpc>
              <a:spcBef>
                <a:spcPts val="0"/>
              </a:spcBef>
              <a:spcAft>
                <a:spcPts val="0"/>
              </a:spcAft>
              <a:buClr>
                <a:srgbClr val="282666"/>
              </a:buClr>
              <a:buSzPts val="2400"/>
              <a:buNone/>
            </a:pPr>
            <a:endParaRPr dirty="0"/>
          </a:p>
          <a:p>
            <a:pPr marL="57150" lvl="0" indent="0" algn="l" rtl="0">
              <a:lnSpc>
                <a:spcPct val="90000"/>
              </a:lnSpc>
              <a:spcBef>
                <a:spcPts val="0"/>
              </a:spcBef>
              <a:spcAft>
                <a:spcPts val="0"/>
              </a:spcAft>
              <a:buClr>
                <a:srgbClr val="282666"/>
              </a:buClr>
              <a:buSzPts val="2400"/>
              <a:buNone/>
            </a:pPr>
            <a:r>
              <a:rPr lang="en-US" dirty="0"/>
              <a:t>Si les données </a:t>
            </a:r>
            <a:r>
              <a:rPr lang="en-US" dirty="0" err="1"/>
              <a:t>sont</a:t>
            </a:r>
            <a:r>
              <a:rPr lang="en-US" dirty="0"/>
              <a:t> </a:t>
            </a:r>
            <a:r>
              <a:rPr lang="en-US" dirty="0" err="1"/>
              <a:t>biaisées</a:t>
            </a:r>
            <a:r>
              <a:rPr lang="en-US" dirty="0"/>
              <a:t> (par </a:t>
            </a:r>
            <a:r>
              <a:rPr lang="en-US" dirty="0" err="1"/>
              <a:t>exemple</a:t>
            </a:r>
            <a:r>
              <a:rPr lang="en-US" dirty="0"/>
              <a:t>, par des </a:t>
            </a:r>
            <a:r>
              <a:rPr lang="en-US" dirty="0" err="1"/>
              <a:t>stéréotypes</a:t>
            </a:r>
            <a:r>
              <a:rPr lang="en-US" dirty="0"/>
              <a:t> </a:t>
            </a:r>
            <a:r>
              <a:rPr lang="en-US" dirty="0" err="1"/>
              <a:t>liés</a:t>
            </a:r>
            <a:r>
              <a:rPr lang="en-US" dirty="0"/>
              <a:t> au genre, à la race </a:t>
            </a:r>
            <a:r>
              <a:rPr lang="en-US" dirty="0" err="1"/>
              <a:t>ou</a:t>
            </a:r>
            <a:r>
              <a:rPr lang="en-US" dirty="0"/>
              <a:t> à la culture), </a:t>
            </a:r>
            <a:r>
              <a:rPr lang="en-US" b="1" dirty="0" err="1"/>
              <a:t>l'IA</a:t>
            </a:r>
            <a:r>
              <a:rPr lang="en-US" b="1" dirty="0"/>
              <a:t> </a:t>
            </a:r>
            <a:r>
              <a:rPr lang="en-US" b="1" dirty="0" err="1"/>
              <a:t>peut</a:t>
            </a:r>
            <a:r>
              <a:rPr lang="en-US" b="1" dirty="0"/>
              <a:t> </a:t>
            </a:r>
            <a:r>
              <a:rPr lang="en-US" b="1" dirty="0" err="1"/>
              <a:t>accidentellement</a:t>
            </a:r>
            <a:r>
              <a:rPr lang="en-US" b="1" dirty="0"/>
              <a:t> </a:t>
            </a:r>
            <a:r>
              <a:rPr lang="en-US" b="1" dirty="0" err="1"/>
              <a:t>reproduire</a:t>
            </a:r>
            <a:r>
              <a:rPr lang="en-US" b="1" dirty="0"/>
              <a:t> </a:t>
            </a:r>
            <a:r>
              <a:rPr lang="en-US" b="1" dirty="0" err="1"/>
              <a:t>ces</a:t>
            </a:r>
            <a:r>
              <a:rPr lang="en-US" b="1" dirty="0"/>
              <a:t> </a:t>
            </a:r>
            <a:r>
              <a:rPr lang="en-US" b="1" dirty="0" err="1"/>
              <a:t>biais</a:t>
            </a:r>
            <a:r>
              <a:rPr lang="en-US" b="1" dirty="0"/>
              <a:t> dans </a:t>
            </a:r>
            <a:r>
              <a:rPr lang="en-US" b="1" dirty="0" err="1"/>
              <a:t>ses</a:t>
            </a:r>
            <a:r>
              <a:rPr lang="en-US" b="1" dirty="0"/>
              <a:t> </a:t>
            </a:r>
            <a:r>
              <a:rPr lang="en-US" b="1" dirty="0" err="1"/>
              <a:t>réponses</a:t>
            </a:r>
            <a:r>
              <a:rPr lang="en-US" b="1" dirty="0"/>
              <a:t>...</a:t>
            </a:r>
            <a:endParaRPr b="1" dirty="0"/>
          </a:p>
        </p:txBody>
      </p:sp>
      <p:sp>
        <p:nvSpPr>
          <p:cNvPr id="563" name="Google Shape;563;g327d5f467c9_0_108"/>
          <p:cNvSpPr txBox="1">
            <a:spLocks noGrp="1"/>
          </p:cNvSpPr>
          <p:nvPr>
            <p:ph type="body" idx="2"/>
          </p:nvPr>
        </p:nvSpPr>
        <p:spPr>
          <a:xfrm>
            <a:off x="798381" y="7616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Le pouvoir des prompts</a:t>
            </a:r>
            <a:endParaRPr dirty="0"/>
          </a:p>
          <a:p>
            <a:pPr marL="0" lvl="0" indent="0" algn="l" rtl="0">
              <a:lnSpc>
                <a:spcPct val="90000"/>
              </a:lnSpc>
              <a:spcBef>
                <a:spcPts val="0"/>
              </a:spcBef>
              <a:spcAft>
                <a:spcPts val="0"/>
              </a:spcAft>
              <a:buClr>
                <a:srgbClr val="653795"/>
              </a:buClr>
              <a:buSzPts val="3600"/>
              <a:buNone/>
            </a:pPr>
            <a:endParaRPr dirty="0"/>
          </a:p>
        </p:txBody>
      </p:sp>
      <p:pic>
        <p:nvPicPr>
          <p:cNvPr id="564" name="Google Shape;564;g327d5f467c9_0_108"/>
          <p:cNvPicPr preferRelativeResize="0"/>
          <p:nvPr/>
        </p:nvPicPr>
        <p:blipFill rotWithShape="1">
          <a:blip r:embed="rId3" cstate="screen">
            <a:alphaModFix/>
            <a:extLst>
              <a:ext uri="{28A0092B-C50C-407E-A947-70E740481C1C}">
                <a14:useLocalDpi xmlns:a14="http://schemas.microsoft.com/office/drawing/2010/main"/>
              </a:ext>
            </a:extLst>
          </a:blip>
          <a:srcRect l="-25863"/>
          <a:stretch/>
        </p:blipFill>
        <p:spPr>
          <a:xfrm>
            <a:off x="4507833" y="631387"/>
            <a:ext cx="7684166" cy="4894769"/>
          </a:xfrm>
          <a:prstGeom prst="rect">
            <a:avLst/>
          </a:prstGeom>
          <a:noFill/>
          <a:ln>
            <a:noFill/>
          </a:ln>
        </p:spPr>
      </p:pic>
      <p:pic>
        <p:nvPicPr>
          <p:cNvPr id="565" name="Google Shape;565;g327d5f467c9_0_10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484325" y="765902"/>
            <a:ext cx="4707676" cy="37219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327d5f467c9_0_129"/>
          <p:cNvSpPr txBox="1">
            <a:spLocks noGrp="1"/>
          </p:cNvSpPr>
          <p:nvPr>
            <p:ph type="body" idx="1"/>
          </p:nvPr>
        </p:nvSpPr>
        <p:spPr>
          <a:xfrm>
            <a:off x="798375" y="1588500"/>
            <a:ext cx="7773300" cy="384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dirty="0"/>
              <a:t>Si une IA était entraînée à partir d'histoires où </a:t>
            </a:r>
            <a:r>
              <a:rPr lang="en-US" b="1" dirty="0"/>
              <a:t>seuls les hommes sont scientifiques</a:t>
            </a:r>
            <a:r>
              <a:rPr lang="en-US" dirty="0"/>
              <a:t>, elle pourrait penser que seuls les hommes peuvent faire de la science. Mais nous savons que ce n'est pas vrai ! </a:t>
            </a:r>
            <a:r>
              <a:rPr lang="en-US" b="1" dirty="0"/>
              <a:t>Les femmes et les filles peuvent accomplir des choses extraordinaires dans les domaines de la science, de la technologie et de l'IA, et elles le font.</a:t>
            </a:r>
            <a:endParaRPr b="1" dirty="0"/>
          </a:p>
          <a:p>
            <a:pPr marL="0" lvl="0" indent="0" algn="l" rtl="0">
              <a:lnSpc>
                <a:spcPct val="90000"/>
              </a:lnSpc>
              <a:spcBef>
                <a:spcPts val="0"/>
              </a:spcBef>
              <a:spcAft>
                <a:spcPts val="0"/>
              </a:spcAft>
              <a:buSzPts val="2400"/>
              <a:buNone/>
            </a:pPr>
            <a:endParaRPr dirty="0"/>
          </a:p>
          <a:p>
            <a:pPr marL="0" lvl="0" indent="0" algn="l" rtl="0">
              <a:lnSpc>
                <a:spcPct val="90000"/>
              </a:lnSpc>
              <a:spcBef>
                <a:spcPts val="0"/>
              </a:spcBef>
              <a:spcAft>
                <a:spcPts val="0"/>
              </a:spcAft>
              <a:buSzPts val="2400"/>
              <a:buNone/>
            </a:pPr>
            <a:r>
              <a:rPr lang="en-US" dirty="0"/>
              <a:t>En </a:t>
            </a:r>
            <a:r>
              <a:rPr lang="en-US" b="1" dirty="0"/>
              <a:t>posant les bonnes questions</a:t>
            </a:r>
            <a:r>
              <a:rPr lang="en-US" dirty="0"/>
              <a:t>, vous pouvez </a:t>
            </a:r>
            <a:r>
              <a:rPr lang="en-US" b="1" dirty="0"/>
              <a:t>amener l'IA à remettre en question les stéréotypes et à fournir des réponses plus justes.</a:t>
            </a:r>
            <a:endParaRPr b="1" dirty="0"/>
          </a:p>
          <a:p>
            <a:pPr marL="0" lvl="0" indent="0" algn="l" rtl="0">
              <a:lnSpc>
                <a:spcPct val="90000"/>
              </a:lnSpc>
              <a:spcBef>
                <a:spcPts val="0"/>
              </a:spcBef>
              <a:spcAft>
                <a:spcPts val="0"/>
              </a:spcAft>
              <a:buSzPts val="2400"/>
              <a:buNone/>
            </a:pPr>
            <a:endParaRPr dirty="0"/>
          </a:p>
        </p:txBody>
      </p:sp>
      <p:sp>
        <p:nvSpPr>
          <p:cNvPr id="571" name="Google Shape;571;g327d5f467c9_0_129"/>
          <p:cNvSpPr txBox="1">
            <a:spLocks noGrp="1"/>
          </p:cNvSpPr>
          <p:nvPr>
            <p:ph type="body" idx="2"/>
          </p:nvPr>
        </p:nvSpPr>
        <p:spPr>
          <a:xfrm>
            <a:off x="798381" y="7616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Le pouvoir des questions</a:t>
            </a:r>
            <a:endParaRPr dirty="0"/>
          </a:p>
          <a:p>
            <a:pPr marL="0" lvl="0" indent="0" algn="l" rtl="0">
              <a:lnSpc>
                <a:spcPct val="90000"/>
              </a:lnSpc>
              <a:spcBef>
                <a:spcPts val="0"/>
              </a:spcBef>
              <a:spcAft>
                <a:spcPts val="0"/>
              </a:spcAft>
              <a:buClr>
                <a:srgbClr val="653795"/>
              </a:buClr>
              <a:buSzPts val="3600"/>
              <a:buNone/>
            </a:pPr>
            <a:endParaRPr dirty="0"/>
          </a:p>
        </p:txBody>
      </p:sp>
      <p:pic>
        <p:nvPicPr>
          <p:cNvPr id="572" name="Google Shape;572;g327d5f467c9_0_129" descr="iPhone6_mockup_front_white.png"/>
          <p:cNvPicPr preferRelativeResize="0"/>
          <p:nvPr/>
        </p:nvPicPr>
        <p:blipFill rotWithShape="1">
          <a:blip r:embed="rId3">
            <a:alphaModFix/>
          </a:blip>
          <a:srcRect/>
          <a:stretch/>
        </p:blipFill>
        <p:spPr>
          <a:xfrm>
            <a:off x="8097746" y="226918"/>
            <a:ext cx="4094254" cy="6404165"/>
          </a:xfrm>
          <a:prstGeom prst="rect">
            <a:avLst/>
          </a:prstGeom>
          <a:noFill/>
          <a:ln>
            <a:noFill/>
          </a:ln>
        </p:spPr>
      </p:pic>
      <p:pic>
        <p:nvPicPr>
          <p:cNvPr id="573" name="Google Shape;573;g327d5f467c9_0_1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890752" y="1235901"/>
            <a:ext cx="2493227" cy="43572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B192CF-A693-B91F-6C32-CDFB3C30F2F2}"/>
              </a:ext>
            </a:extLst>
          </p:cNvPr>
          <p:cNvSpPr>
            <a:spLocks noGrp="1"/>
          </p:cNvSpPr>
          <p:nvPr>
            <p:ph type="body" sz="quarter" idx="13"/>
          </p:nvPr>
        </p:nvSpPr>
        <p:spPr>
          <a:xfrm>
            <a:off x="7625443" y="881975"/>
            <a:ext cx="4373517" cy="2547025"/>
          </a:xfrm>
        </p:spPr>
        <p:txBody>
          <a:bodyPr/>
          <a:lstStyle/>
          <a:p>
            <a:r>
              <a:rPr lang="en-GB" dirty="0">
                <a:latin typeface="Calibri" panose="020F0502020204030204" pitchFamily="34" charset="0"/>
                <a:cs typeface="Calibri" panose="020F0502020204030204" pitchFamily="34" charset="0"/>
              </a:rPr>
              <a:t>Les prompts vous aident à enseigner à l'IA à réfléchir de manière plus équilibrée.</a:t>
            </a:r>
          </a:p>
          <a:p>
            <a:endParaRPr lang="en-GB" dirty="0"/>
          </a:p>
        </p:txBody>
      </p:sp>
      <p:pic>
        <p:nvPicPr>
          <p:cNvPr id="8" name="Picture Placeholder 7">
            <a:extLst>
              <a:ext uri="{FF2B5EF4-FFF2-40B4-BE49-F238E27FC236}">
                <a16:creationId xmlns:a16="http://schemas.microsoft.com/office/drawing/2014/main" id="{AEEC82DC-DB2D-E6C1-6EE2-6291D5DC7855}"/>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l="3025" r="3025"/>
          <a:stretch>
            <a:fillRect/>
          </a:stretch>
        </p:blipFill>
        <p:spPr/>
      </p:pic>
    </p:spTree>
    <p:extLst>
      <p:ext uri="{BB962C8B-B14F-4D97-AF65-F5344CB8AC3E}">
        <p14:creationId xmlns:p14="http://schemas.microsoft.com/office/powerpoint/2010/main" val="445304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32e8c1923c7_0_0"/>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sz="2500" b="1"/>
              <a:t>Activité</a:t>
            </a:r>
            <a:endParaRPr sz="2500" b="1"/>
          </a:p>
          <a:p>
            <a:pPr marL="0" lvl="0" indent="0" algn="l" rtl="0">
              <a:lnSpc>
                <a:spcPct val="90000"/>
              </a:lnSpc>
              <a:spcBef>
                <a:spcPts val="0"/>
              </a:spcBef>
              <a:spcAft>
                <a:spcPts val="0"/>
              </a:spcAft>
              <a:buClr>
                <a:schemeClr val="lt1"/>
              </a:buClr>
              <a:buSzPts val="2800"/>
              <a:buNone/>
            </a:pPr>
            <a:endParaRPr sz="1700"/>
          </a:p>
        </p:txBody>
      </p:sp>
      <p:sp>
        <p:nvSpPr>
          <p:cNvPr id="587" name="Google Shape;587;g32e8c1923c7_0_0"/>
          <p:cNvSpPr txBox="1">
            <a:spLocks noGrp="1"/>
          </p:cNvSpPr>
          <p:nvPr>
            <p:ph type="body" idx="4"/>
          </p:nvPr>
        </p:nvSpPr>
        <p:spPr>
          <a:xfrm>
            <a:off x="4294576" y="1120913"/>
            <a:ext cx="6282600"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dirty="0" err="1"/>
              <a:t>Réfléchissez</a:t>
            </a:r>
            <a:r>
              <a:rPr lang="en-US" dirty="0"/>
              <a:t> à </a:t>
            </a:r>
            <a:r>
              <a:rPr lang="en-US" dirty="0" err="1"/>
              <a:t>une</a:t>
            </a:r>
            <a:r>
              <a:rPr lang="en-US" dirty="0"/>
              <a:t> manière </a:t>
            </a:r>
            <a:r>
              <a:rPr lang="en-US" dirty="0" err="1"/>
              <a:t>d'enseigner</a:t>
            </a:r>
            <a:r>
              <a:rPr lang="en-US" dirty="0"/>
              <a:t> à </a:t>
            </a:r>
            <a:r>
              <a:rPr lang="en-US" dirty="0" err="1"/>
              <a:t>une</a:t>
            </a:r>
            <a:r>
              <a:rPr lang="en-US" dirty="0"/>
              <a:t> IA la </a:t>
            </a:r>
            <a:r>
              <a:rPr lang="en-US" dirty="0" err="1"/>
              <a:t>diversité</a:t>
            </a:r>
            <a:r>
              <a:rPr lang="en-US" dirty="0"/>
              <a:t> et </a:t>
            </a:r>
            <a:r>
              <a:rPr lang="en-US" dirty="0" err="1"/>
              <a:t>l'équité</a:t>
            </a:r>
            <a:r>
              <a:rPr lang="en-US" dirty="0"/>
              <a:t>. </a:t>
            </a:r>
            <a:endParaRPr dirty="0"/>
          </a:p>
          <a:p>
            <a:pPr marL="0" lvl="0" indent="0" algn="l" rtl="0">
              <a:lnSpc>
                <a:spcPct val="90000"/>
              </a:lnSpc>
              <a:spcBef>
                <a:spcPts val="0"/>
              </a:spcBef>
              <a:spcAft>
                <a:spcPts val="0"/>
              </a:spcAft>
              <a:buClr>
                <a:srgbClr val="282666"/>
              </a:buClr>
              <a:buSzPts val="2400"/>
              <a:buNone/>
            </a:pPr>
            <a:endParaRPr dirty="0"/>
          </a:p>
          <a:p>
            <a:pPr marL="0" lvl="0" indent="0" algn="l" rtl="0">
              <a:lnSpc>
                <a:spcPct val="90000"/>
              </a:lnSpc>
              <a:spcBef>
                <a:spcPts val="0"/>
              </a:spcBef>
              <a:spcAft>
                <a:spcPts val="0"/>
              </a:spcAft>
              <a:buClr>
                <a:srgbClr val="282666"/>
              </a:buClr>
              <a:buSzPts val="2400"/>
              <a:buNone/>
            </a:pPr>
            <a:r>
              <a:rPr lang="en-US" b="1" dirty="0" err="1"/>
              <a:t>Voici</a:t>
            </a:r>
            <a:r>
              <a:rPr lang="en-US" b="1" dirty="0"/>
              <a:t> </a:t>
            </a:r>
            <a:r>
              <a:rPr lang="en-US" b="1" dirty="0" err="1"/>
              <a:t>quelques</a:t>
            </a:r>
            <a:r>
              <a:rPr lang="en-US" b="1" dirty="0"/>
              <a:t> </a:t>
            </a:r>
            <a:r>
              <a:rPr lang="en-US" b="1" dirty="0" err="1"/>
              <a:t>idées</a:t>
            </a:r>
            <a:r>
              <a:rPr lang="en-US" b="1" dirty="0"/>
              <a:t> :</a:t>
            </a:r>
            <a:endParaRPr b="1" dirty="0"/>
          </a:p>
          <a:p>
            <a:pPr marL="0" lvl="0" indent="0" algn="l" rtl="0">
              <a:lnSpc>
                <a:spcPct val="90000"/>
              </a:lnSpc>
              <a:spcBef>
                <a:spcPts val="0"/>
              </a:spcBef>
              <a:spcAft>
                <a:spcPts val="0"/>
              </a:spcAft>
              <a:buClr>
                <a:srgbClr val="282666"/>
              </a:buClr>
              <a:buSzPts val="2400"/>
              <a:buNone/>
            </a:pPr>
            <a:r>
              <a:rPr lang="en-US" i="1" dirty="0"/>
              <a:t>« </a:t>
            </a:r>
            <a:r>
              <a:rPr lang="en-US" i="1" dirty="0" err="1"/>
              <a:t>Écrivez</a:t>
            </a:r>
            <a:r>
              <a:rPr lang="en-US" i="1" dirty="0"/>
              <a:t> </a:t>
            </a:r>
            <a:r>
              <a:rPr lang="en-US" i="1" dirty="0" err="1"/>
              <a:t>une</a:t>
            </a:r>
            <a:r>
              <a:rPr lang="en-US" i="1" dirty="0"/>
              <a:t> histoire </a:t>
            </a:r>
            <a:r>
              <a:rPr lang="en-US" i="1" dirty="0" err="1"/>
              <a:t>dont</a:t>
            </a:r>
            <a:r>
              <a:rPr lang="en-US" i="1" dirty="0"/>
              <a:t> le </a:t>
            </a:r>
            <a:r>
              <a:rPr lang="en-US" i="1" dirty="0" err="1"/>
              <a:t>personnage</a:t>
            </a:r>
            <a:r>
              <a:rPr lang="en-US" i="1" dirty="0"/>
              <a:t> principal </a:t>
            </a:r>
            <a:r>
              <a:rPr lang="en-US" i="1" dirty="0" err="1"/>
              <a:t>est</a:t>
            </a:r>
            <a:r>
              <a:rPr lang="en-US" i="1" dirty="0"/>
              <a:t> </a:t>
            </a:r>
            <a:r>
              <a:rPr lang="en-US" i="1" dirty="0" err="1"/>
              <a:t>une</a:t>
            </a:r>
            <a:r>
              <a:rPr lang="en-US" i="1" dirty="0"/>
              <a:t> fille qui </a:t>
            </a:r>
            <a:r>
              <a:rPr lang="en-US" i="1" dirty="0" err="1"/>
              <a:t>devient</a:t>
            </a:r>
            <a:r>
              <a:rPr lang="en-US" i="1" dirty="0"/>
              <a:t> </a:t>
            </a:r>
            <a:r>
              <a:rPr lang="en-US" i="1" dirty="0" err="1"/>
              <a:t>ingénieure</a:t>
            </a:r>
            <a:r>
              <a:rPr lang="en-US" i="1" dirty="0"/>
              <a:t> </a:t>
            </a:r>
            <a:r>
              <a:rPr lang="en-US" i="1" dirty="0" err="1"/>
              <a:t>en</a:t>
            </a:r>
            <a:r>
              <a:rPr lang="en-US" i="1" dirty="0"/>
              <a:t> </a:t>
            </a:r>
            <a:r>
              <a:rPr lang="en-US" i="1" dirty="0" err="1"/>
              <a:t>robotique</a:t>
            </a:r>
            <a:r>
              <a:rPr lang="en-US" i="1" dirty="0"/>
              <a:t>. »</a:t>
            </a:r>
            <a:endParaRPr i="1" dirty="0"/>
          </a:p>
          <a:p>
            <a:pPr marL="0" lvl="0" indent="0" algn="l" rtl="0">
              <a:lnSpc>
                <a:spcPct val="90000"/>
              </a:lnSpc>
              <a:spcBef>
                <a:spcPts val="0"/>
              </a:spcBef>
              <a:spcAft>
                <a:spcPts val="0"/>
              </a:spcAft>
              <a:buClr>
                <a:srgbClr val="282666"/>
              </a:buClr>
              <a:buSzPts val="2400"/>
              <a:buNone/>
            </a:pPr>
            <a:endParaRPr i="1" dirty="0"/>
          </a:p>
          <a:p>
            <a:pPr marL="0" lvl="0" indent="0" algn="l" rtl="0">
              <a:lnSpc>
                <a:spcPct val="90000"/>
              </a:lnSpc>
              <a:spcBef>
                <a:spcPts val="0"/>
              </a:spcBef>
              <a:spcAft>
                <a:spcPts val="0"/>
              </a:spcAft>
              <a:buClr>
                <a:srgbClr val="282666"/>
              </a:buClr>
              <a:buSzPts val="2400"/>
              <a:buNone/>
            </a:pPr>
            <a:r>
              <a:rPr lang="en-US" i="1" dirty="0"/>
              <a:t>« </a:t>
            </a:r>
            <a:r>
              <a:rPr lang="en-US" i="1" dirty="0" err="1"/>
              <a:t>Dressez</a:t>
            </a:r>
            <a:r>
              <a:rPr lang="en-US" i="1" dirty="0"/>
              <a:t> la </a:t>
            </a:r>
            <a:r>
              <a:rPr lang="en-US" i="1" dirty="0" err="1"/>
              <a:t>liste</a:t>
            </a:r>
            <a:r>
              <a:rPr lang="en-US" i="1" dirty="0"/>
              <a:t> de cinq femmes </a:t>
            </a:r>
            <a:r>
              <a:rPr lang="en-US" i="1" dirty="0" err="1"/>
              <a:t>inspirantes</a:t>
            </a:r>
            <a:r>
              <a:rPr lang="en-US" i="1" dirty="0"/>
              <a:t> issues de </a:t>
            </a:r>
            <a:r>
              <a:rPr lang="en-US" i="1" dirty="0" err="1"/>
              <a:t>différents</a:t>
            </a:r>
            <a:r>
              <a:rPr lang="en-US" i="1" dirty="0"/>
              <a:t> pays qui </a:t>
            </a:r>
            <a:r>
              <a:rPr lang="en-US" i="1" dirty="0" err="1"/>
              <a:t>travaillent</a:t>
            </a:r>
            <a:r>
              <a:rPr lang="en-US" i="1" dirty="0"/>
              <a:t> dans le </a:t>
            </a:r>
            <a:r>
              <a:rPr lang="en-US" i="1" dirty="0" err="1"/>
              <a:t>domaine</a:t>
            </a:r>
            <a:r>
              <a:rPr lang="en-US" i="1" dirty="0"/>
              <a:t> de </a:t>
            </a:r>
            <a:r>
              <a:rPr lang="en-US" i="1" dirty="0" err="1"/>
              <a:t>l'IA</a:t>
            </a:r>
            <a:r>
              <a:rPr lang="en-US" i="1" dirty="0"/>
              <a:t>. »</a:t>
            </a:r>
            <a:endParaRPr i="1" dirty="0"/>
          </a:p>
          <a:p>
            <a:pPr marL="0" lvl="0" indent="0" algn="l" rtl="0">
              <a:lnSpc>
                <a:spcPct val="90000"/>
              </a:lnSpc>
              <a:spcBef>
                <a:spcPts val="0"/>
              </a:spcBef>
              <a:spcAft>
                <a:spcPts val="0"/>
              </a:spcAft>
              <a:buClr>
                <a:srgbClr val="282666"/>
              </a:buClr>
              <a:buSzPts val="2400"/>
              <a:buNone/>
            </a:pPr>
            <a:endParaRPr i="1" dirty="0"/>
          </a:p>
          <a:p>
            <a:pPr marL="0" lvl="0" indent="0" algn="l" rtl="0">
              <a:lnSpc>
                <a:spcPct val="90000"/>
              </a:lnSpc>
              <a:spcBef>
                <a:spcPts val="0"/>
              </a:spcBef>
              <a:spcAft>
                <a:spcPts val="0"/>
              </a:spcAft>
              <a:buClr>
                <a:srgbClr val="282666"/>
              </a:buClr>
              <a:buSzPts val="2400"/>
              <a:buNone/>
            </a:pPr>
            <a:r>
              <a:rPr lang="en-US" i="1" dirty="0"/>
              <a:t>« </a:t>
            </a:r>
            <a:r>
              <a:rPr lang="en-US" i="1" dirty="0" err="1"/>
              <a:t>Expliquez</a:t>
            </a:r>
            <a:r>
              <a:rPr lang="en-US" i="1" dirty="0"/>
              <a:t> </a:t>
            </a:r>
            <a:r>
              <a:rPr lang="en-US" i="1" dirty="0" err="1"/>
              <a:t>pourquoi</a:t>
            </a:r>
            <a:r>
              <a:rPr lang="en-US" i="1" dirty="0"/>
              <a:t> la </a:t>
            </a:r>
            <a:r>
              <a:rPr lang="en-US" i="1" dirty="0" err="1"/>
              <a:t>diversité</a:t>
            </a:r>
            <a:r>
              <a:rPr lang="en-US" i="1" dirty="0"/>
              <a:t> dans les équipes </a:t>
            </a:r>
            <a:r>
              <a:rPr lang="en-US" i="1" dirty="0" err="1"/>
              <a:t>d'IA</a:t>
            </a:r>
            <a:r>
              <a:rPr lang="en-US" i="1" dirty="0"/>
              <a:t> </a:t>
            </a:r>
            <a:r>
              <a:rPr lang="en-US" i="1" dirty="0" err="1"/>
              <a:t>améliore</a:t>
            </a:r>
            <a:r>
              <a:rPr lang="en-US" i="1" dirty="0"/>
              <a:t> la </a:t>
            </a:r>
            <a:r>
              <a:rPr lang="en-US" i="1" dirty="0" err="1"/>
              <a:t>technologie</a:t>
            </a:r>
            <a:r>
              <a:rPr lang="en-US" i="1" dirty="0"/>
              <a:t>. »</a:t>
            </a:r>
            <a:endParaRPr i="1" dirty="0"/>
          </a:p>
          <a:p>
            <a:pPr marL="0" lvl="0" indent="0" algn="l" rtl="0">
              <a:lnSpc>
                <a:spcPct val="90000"/>
              </a:lnSpc>
              <a:spcBef>
                <a:spcPts val="0"/>
              </a:spcBef>
              <a:spcAft>
                <a:spcPts val="0"/>
              </a:spcAft>
              <a:buClr>
                <a:srgbClr val="282666"/>
              </a:buClr>
              <a:buSzPts val="2400"/>
              <a:buNone/>
            </a:pPr>
            <a:endParaRPr dirty="0"/>
          </a:p>
          <a:p>
            <a:pPr marL="0" lvl="0" indent="0" algn="l" rtl="0">
              <a:lnSpc>
                <a:spcPct val="90000"/>
              </a:lnSpc>
              <a:spcBef>
                <a:spcPts val="0"/>
              </a:spcBef>
              <a:spcAft>
                <a:spcPts val="0"/>
              </a:spcAft>
              <a:buClr>
                <a:srgbClr val="282666"/>
              </a:buClr>
              <a:buSzPts val="2400"/>
              <a:buNone/>
            </a:pPr>
            <a:r>
              <a:rPr lang="en-US" dirty="0" err="1"/>
              <a:t>Essayez</a:t>
            </a:r>
            <a:r>
              <a:rPr lang="en-US" dirty="0"/>
              <a:t> </a:t>
            </a:r>
            <a:r>
              <a:rPr lang="en-US" dirty="0" err="1"/>
              <a:t>votre</a:t>
            </a:r>
            <a:r>
              <a:rPr lang="en-US" dirty="0"/>
              <a:t> suggestion et </a:t>
            </a:r>
            <a:r>
              <a:rPr lang="en-US" dirty="0" err="1"/>
              <a:t>voyez</a:t>
            </a:r>
            <a:r>
              <a:rPr lang="en-US" dirty="0"/>
              <a:t> comment </a:t>
            </a:r>
            <a:br>
              <a:rPr lang="en-US" dirty="0"/>
            </a:br>
            <a:r>
              <a:rPr lang="en-US" dirty="0" err="1"/>
              <a:t>l'IA</a:t>
            </a:r>
            <a:r>
              <a:rPr lang="en-US" dirty="0"/>
              <a:t> y </a:t>
            </a:r>
            <a:r>
              <a:rPr lang="en-US" dirty="0" err="1"/>
              <a:t>répond</a:t>
            </a:r>
            <a:r>
              <a:rPr lang="en-US" dirty="0"/>
              <a:t> !</a:t>
            </a:r>
            <a:endParaRPr dirty="0"/>
          </a:p>
          <a:p>
            <a:pPr marL="228600" lvl="0" indent="-228600" algn="l" rtl="0">
              <a:lnSpc>
                <a:spcPct val="90000"/>
              </a:lnSpc>
              <a:spcBef>
                <a:spcPts val="1000"/>
              </a:spcBef>
              <a:spcAft>
                <a:spcPts val="0"/>
              </a:spcAft>
              <a:buClr>
                <a:srgbClr val="282666"/>
              </a:buClr>
              <a:buSzPts val="2400"/>
              <a:buNone/>
            </a:pPr>
            <a:endParaRPr dirty="0"/>
          </a:p>
        </p:txBody>
      </p:sp>
      <p:sp>
        <p:nvSpPr>
          <p:cNvPr id="588" name="Google Shape;588;g32e8c1923c7_0_0"/>
          <p:cNvSpPr txBox="1">
            <a:spLocks noGrp="1"/>
          </p:cNvSpPr>
          <p:nvPr>
            <p:ph type="body" idx="5"/>
          </p:nvPr>
        </p:nvSpPr>
        <p:spPr>
          <a:xfrm>
            <a:off x="4294576" y="362450"/>
            <a:ext cx="7181700" cy="1375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600"/>
              <a:buNone/>
            </a:pPr>
            <a:r>
              <a:rPr lang="en-US" dirty="0" err="1">
                <a:solidFill>
                  <a:srgbClr val="282666"/>
                </a:solidFill>
              </a:rPr>
              <a:t>Défi</a:t>
            </a:r>
            <a:r>
              <a:rPr lang="en-US" dirty="0">
                <a:solidFill>
                  <a:srgbClr val="282666"/>
                </a:solidFill>
              </a:rPr>
              <a:t> : </a:t>
            </a:r>
            <a:r>
              <a:rPr lang="en-US" dirty="0" err="1">
                <a:solidFill>
                  <a:srgbClr val="282666"/>
                </a:solidFill>
              </a:rPr>
              <a:t>créez</a:t>
            </a:r>
            <a:r>
              <a:rPr lang="en-US" dirty="0">
                <a:solidFill>
                  <a:srgbClr val="282666"/>
                </a:solidFill>
              </a:rPr>
              <a:t> </a:t>
            </a:r>
            <a:r>
              <a:rPr lang="en-US" dirty="0" err="1">
                <a:solidFill>
                  <a:srgbClr val="282666"/>
                </a:solidFill>
              </a:rPr>
              <a:t>votre</a:t>
            </a:r>
            <a:r>
              <a:rPr lang="en-US" dirty="0">
                <a:solidFill>
                  <a:srgbClr val="282666"/>
                </a:solidFill>
              </a:rPr>
              <a:t> propre suggestion</a:t>
            </a:r>
            <a:endParaRPr sz="2400" b="0" dirty="0">
              <a:solidFill>
                <a:srgbClr val="282666"/>
              </a:solidFill>
            </a:endParaRPr>
          </a:p>
          <a:p>
            <a:pPr marL="0" lvl="0" indent="0" algn="l" rtl="0">
              <a:lnSpc>
                <a:spcPct val="115000"/>
              </a:lnSpc>
              <a:spcBef>
                <a:spcPts val="0"/>
              </a:spcBef>
              <a:spcAft>
                <a:spcPts val="0"/>
              </a:spcAft>
              <a:buSzPts val="3600"/>
              <a:buNone/>
            </a:pPr>
            <a:endParaRPr sz="2400" b="0" dirty="0">
              <a:solidFill>
                <a:srgbClr val="282666"/>
              </a:solidFill>
            </a:endParaRPr>
          </a:p>
          <a:p>
            <a:pPr marL="0" lvl="0" indent="0" algn="l" rtl="0">
              <a:lnSpc>
                <a:spcPct val="90000"/>
              </a:lnSpc>
              <a:spcBef>
                <a:spcPts val="0"/>
              </a:spcBef>
              <a:spcAft>
                <a:spcPts val="0"/>
              </a:spcAft>
              <a:buClr>
                <a:srgbClr val="653795"/>
              </a:buClr>
              <a:buSzPts val="3600"/>
              <a:buNone/>
            </a:pPr>
            <a:endParaRPr sz="2400" b="0" dirty="0">
              <a:solidFill>
                <a:srgbClr val="282666"/>
              </a:solidFill>
            </a:endParaRPr>
          </a:p>
        </p:txBody>
      </p:sp>
      <p:sp>
        <p:nvSpPr>
          <p:cNvPr id="589" name="Google Shape;589;g32e8c1923c7_0_0"/>
          <p:cNvSpPr/>
          <p:nvPr/>
        </p:nvSpPr>
        <p:spPr>
          <a:xfrm>
            <a:off x="10265275" y="3050436"/>
            <a:ext cx="15735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590" name="Google Shape;590;g32e8c1923c7_0_0"/>
          <p:cNvSpPr txBox="1"/>
          <p:nvPr/>
        </p:nvSpPr>
        <p:spPr>
          <a:xfrm>
            <a:off x="10310026" y="3082375"/>
            <a:ext cx="14334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err="1">
                <a:solidFill>
                  <a:schemeClr val="lt1"/>
                </a:solidFill>
                <a:latin typeface="Calibri"/>
                <a:ea typeface="Calibri"/>
                <a:cs typeface="Calibri"/>
                <a:sym typeface="Calibri"/>
              </a:rPr>
              <a:t>Écrivez</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votre</a:t>
            </a:r>
            <a:r>
              <a:rPr lang="en-US" sz="2400" b="1" i="0" u="none" strike="noStrike" cap="none" dirty="0">
                <a:solidFill>
                  <a:schemeClr val="lt1"/>
                </a:solidFill>
                <a:latin typeface="Calibri"/>
                <a:ea typeface="Calibri"/>
                <a:cs typeface="Calibri"/>
                <a:sym typeface="Calibri"/>
              </a:rPr>
              <a:t> script </a:t>
            </a:r>
            <a:r>
              <a:rPr lang="en-US" sz="2400" b="1" i="0" u="sng" strike="noStrike" cap="none" dirty="0" err="1">
                <a:solidFill>
                  <a:schemeClr val="hlink"/>
                </a:solidFill>
                <a:latin typeface="Calibri"/>
                <a:ea typeface="Calibri"/>
                <a:cs typeface="Calibri"/>
                <a:sym typeface="Calibri"/>
                <a:hlinkClick r:id="rId3"/>
              </a:rPr>
              <a:t>ici</a:t>
            </a:r>
            <a:r>
              <a:rPr lang="en-US" sz="2400" b="1" i="0" u="sng" strike="noStrike" cap="none" dirty="0">
                <a:solidFill>
                  <a:schemeClr val="hlink"/>
                </a:solidFill>
                <a:latin typeface="Calibri"/>
                <a:ea typeface="Calibri"/>
                <a:cs typeface="Calibri"/>
                <a:sym typeface="Calibri"/>
                <a:hlinkClick r:id="rId3"/>
              </a:rPr>
              <a:t> !</a:t>
            </a:r>
            <a:endParaRPr sz="2400" b="1" i="0" u="none" strike="noStrike" cap="none" dirty="0">
              <a:solidFill>
                <a:schemeClr val="lt1"/>
              </a:solidFill>
              <a:latin typeface="Calibri"/>
              <a:ea typeface="Calibri"/>
              <a:cs typeface="Calibri"/>
              <a:sym typeface="Calibri"/>
            </a:endParaRPr>
          </a:p>
        </p:txBody>
      </p:sp>
      <p:pic>
        <p:nvPicPr>
          <p:cNvPr id="591" name="Google Shape;591;g32e8c1923c7_0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7276" y="-22900"/>
            <a:ext cx="3432451" cy="22876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327e206b9af_0_170"/>
          <p:cNvSpPr txBox="1">
            <a:spLocks noGrp="1"/>
          </p:cNvSpPr>
          <p:nvPr>
            <p:ph type="body" idx="2"/>
          </p:nvPr>
        </p:nvSpPr>
        <p:spPr>
          <a:xfrm>
            <a:off x="788706" y="4464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Vous créez l'IA...</a:t>
            </a:r>
            <a:endParaRPr/>
          </a:p>
          <a:p>
            <a:pPr marL="0" lvl="0" indent="0" algn="l" rtl="0">
              <a:lnSpc>
                <a:spcPct val="90000"/>
              </a:lnSpc>
              <a:spcBef>
                <a:spcPts val="1000"/>
              </a:spcBef>
              <a:spcAft>
                <a:spcPts val="0"/>
              </a:spcAft>
              <a:buSzPts val="3600"/>
              <a:buNone/>
            </a:pPr>
            <a:endParaRPr/>
          </a:p>
        </p:txBody>
      </p:sp>
      <p:grpSp>
        <p:nvGrpSpPr>
          <p:cNvPr id="598" name="Google Shape;598;g327e206b9af_0_170"/>
          <p:cNvGrpSpPr/>
          <p:nvPr/>
        </p:nvGrpSpPr>
        <p:grpSpPr>
          <a:xfrm>
            <a:off x="2806233" y="1618766"/>
            <a:ext cx="6770306" cy="2644721"/>
            <a:chOff x="679300" y="2389352"/>
            <a:chExt cx="10835959" cy="4461405"/>
          </a:xfrm>
        </p:grpSpPr>
        <p:sp>
          <p:nvSpPr>
            <p:cNvPr id="599" name="Google Shape;599;g327e206b9af_0_170"/>
            <p:cNvSpPr/>
            <p:nvPr/>
          </p:nvSpPr>
          <p:spPr>
            <a:xfrm>
              <a:off x="679300" y="2421467"/>
              <a:ext cx="3223907" cy="3223907"/>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0" name="Google Shape;600;g327e206b9af_0_170"/>
            <p:cNvSpPr/>
            <p:nvPr/>
          </p:nvSpPr>
          <p:spPr>
            <a:xfrm>
              <a:off x="4466742" y="3626850"/>
              <a:ext cx="3221037" cy="3223907"/>
            </a:xfrm>
            <a:custGeom>
              <a:avLst/>
              <a:gdLst/>
              <a:ahLst/>
              <a:cxnLst/>
              <a:rect l="l" t="t" r="r" b="b"/>
              <a:pathLst>
                <a:path w="4963" h="4964" extrusionOk="0">
                  <a:moveTo>
                    <a:pt x="2258" y="4839"/>
                  </a:moveTo>
                  <a:lnTo>
                    <a:pt x="124" y="2705"/>
                  </a:lnTo>
                  <a:lnTo>
                    <a:pt x="124" y="2705"/>
                  </a:lnTo>
                  <a:cubicBezTo>
                    <a:pt x="0" y="2581"/>
                    <a:pt x="0" y="2381"/>
                    <a:pt x="124" y="2257"/>
                  </a:cubicBezTo>
                  <a:lnTo>
                    <a:pt x="2258" y="124"/>
                  </a:lnTo>
                  <a:lnTo>
                    <a:pt x="2258" y="124"/>
                  </a:lnTo>
                  <a:cubicBezTo>
                    <a:pt x="2382" y="0"/>
                    <a:pt x="2582" y="0"/>
                    <a:pt x="2705" y="124"/>
                  </a:cubicBezTo>
                  <a:lnTo>
                    <a:pt x="4839" y="2257"/>
                  </a:lnTo>
                  <a:lnTo>
                    <a:pt x="4839" y="2257"/>
                  </a:lnTo>
                  <a:cubicBezTo>
                    <a:pt x="4962" y="2381"/>
                    <a:pt x="4962" y="2581"/>
                    <a:pt x="4839" y="2705"/>
                  </a:cubicBezTo>
                  <a:lnTo>
                    <a:pt x="2705" y="4839"/>
                  </a:lnTo>
                  <a:lnTo>
                    <a:pt x="2705" y="4839"/>
                  </a:lnTo>
                  <a:cubicBezTo>
                    <a:pt x="2582" y="4963"/>
                    <a:pt x="2382"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1" name="Google Shape;601;g327e206b9af_0_170"/>
            <p:cNvSpPr/>
            <p:nvPr/>
          </p:nvSpPr>
          <p:spPr>
            <a:xfrm>
              <a:off x="8294222" y="2389352"/>
              <a:ext cx="3221037" cy="3223907"/>
            </a:xfrm>
            <a:custGeom>
              <a:avLst/>
              <a:gdLst/>
              <a:ahLst/>
              <a:cxnLst/>
              <a:rect l="l" t="t" r="r" b="b"/>
              <a:pathLst>
                <a:path w="4963" h="4964" extrusionOk="0">
                  <a:moveTo>
                    <a:pt x="2257" y="4839"/>
                  </a:moveTo>
                  <a:lnTo>
                    <a:pt x="123" y="2705"/>
                  </a:lnTo>
                  <a:lnTo>
                    <a:pt x="123" y="2705"/>
                  </a:lnTo>
                  <a:cubicBezTo>
                    <a:pt x="0" y="2581"/>
                    <a:pt x="0" y="2381"/>
                    <a:pt x="123" y="2257"/>
                  </a:cubicBezTo>
                  <a:lnTo>
                    <a:pt x="2257" y="124"/>
                  </a:lnTo>
                  <a:lnTo>
                    <a:pt x="2257" y="124"/>
                  </a:lnTo>
                  <a:cubicBezTo>
                    <a:pt x="2380" y="0"/>
                    <a:pt x="2581" y="0"/>
                    <a:pt x="2704" y="124"/>
                  </a:cubicBezTo>
                  <a:lnTo>
                    <a:pt x="4839" y="2257"/>
                  </a:lnTo>
                  <a:lnTo>
                    <a:pt x="4839" y="2257"/>
                  </a:lnTo>
                  <a:cubicBezTo>
                    <a:pt x="4962" y="2381"/>
                    <a:pt x="4962" y="2581"/>
                    <a:pt x="4839" y="2705"/>
                  </a:cubicBezTo>
                  <a:lnTo>
                    <a:pt x="2704" y="4839"/>
                  </a:lnTo>
                  <a:lnTo>
                    <a:pt x="2704" y="4839"/>
                  </a:lnTo>
                  <a:cubicBezTo>
                    <a:pt x="2581" y="4963"/>
                    <a:pt x="2380" y="4963"/>
                    <a:pt x="2257" y="4839"/>
                  </a:cubicBezTo>
                </a:path>
              </a:pathLst>
            </a:custGeom>
            <a:noFill/>
            <a:ln w="11150" cap="flat" cmpd="sng">
              <a:solidFill>
                <a:srgbClr val="41296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2" name="Google Shape;602;g327e206b9af_0_170"/>
            <p:cNvSpPr/>
            <p:nvPr/>
          </p:nvSpPr>
          <p:spPr>
            <a:xfrm>
              <a:off x="882584" y="2624749"/>
              <a:ext cx="2820201" cy="2820203"/>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3" name="Google Shape;603;g327e206b9af_0_170"/>
            <p:cNvSpPr/>
            <p:nvPr/>
          </p:nvSpPr>
          <p:spPr>
            <a:xfrm>
              <a:off x="4714016" y="3832996"/>
              <a:ext cx="2773339" cy="2820202"/>
            </a:xfrm>
            <a:custGeom>
              <a:avLst/>
              <a:gdLst/>
              <a:ahLst/>
              <a:cxnLst/>
              <a:rect l="l" t="t" r="r" b="b"/>
              <a:pathLst>
                <a:path w="4342" h="4343" extrusionOk="0">
                  <a:moveTo>
                    <a:pt x="1947" y="123"/>
                  </a:moveTo>
                  <a:lnTo>
                    <a:pt x="123" y="1948"/>
                  </a:lnTo>
                  <a:lnTo>
                    <a:pt x="123" y="1948"/>
                  </a:lnTo>
                  <a:cubicBezTo>
                    <a:pt x="0" y="2071"/>
                    <a:pt x="0" y="2272"/>
                    <a:pt x="123" y="2395"/>
                  </a:cubicBezTo>
                  <a:lnTo>
                    <a:pt x="1947" y="4219"/>
                  </a:lnTo>
                  <a:lnTo>
                    <a:pt x="1947" y="4219"/>
                  </a:lnTo>
                  <a:cubicBezTo>
                    <a:pt x="2071" y="4342"/>
                    <a:pt x="2271" y="4342"/>
                    <a:pt x="2394" y="4219"/>
                  </a:cubicBezTo>
                  <a:lnTo>
                    <a:pt x="4219" y="2395"/>
                  </a:lnTo>
                  <a:lnTo>
                    <a:pt x="4219" y="2395"/>
                  </a:lnTo>
                  <a:cubicBezTo>
                    <a:pt x="4341" y="2272"/>
                    <a:pt x="4341" y="2071"/>
                    <a:pt x="4219" y="1948"/>
                  </a:cubicBezTo>
                  <a:lnTo>
                    <a:pt x="2394" y="123"/>
                  </a:lnTo>
                  <a:lnTo>
                    <a:pt x="2394" y="123"/>
                  </a:lnTo>
                  <a:cubicBezTo>
                    <a:pt x="2271" y="0"/>
                    <a:pt x="2071" y="0"/>
                    <a:pt x="1947" y="123"/>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4" name="Google Shape;604;g327e206b9af_0_170"/>
            <p:cNvSpPr/>
            <p:nvPr/>
          </p:nvSpPr>
          <p:spPr>
            <a:xfrm>
              <a:off x="8494637" y="2607539"/>
              <a:ext cx="2820204" cy="2820202"/>
            </a:xfrm>
            <a:custGeom>
              <a:avLst/>
              <a:gdLst/>
              <a:ahLst/>
              <a:cxnLst/>
              <a:rect l="l" t="t" r="r" b="b"/>
              <a:pathLst>
                <a:path w="4343" h="4343" extrusionOk="0">
                  <a:moveTo>
                    <a:pt x="1946" y="4218"/>
                  </a:moveTo>
                  <a:lnTo>
                    <a:pt x="123" y="2394"/>
                  </a:lnTo>
                  <a:lnTo>
                    <a:pt x="123" y="2394"/>
                  </a:lnTo>
                  <a:cubicBezTo>
                    <a:pt x="0" y="2270"/>
                    <a:pt x="0" y="2070"/>
                    <a:pt x="123" y="1946"/>
                  </a:cubicBezTo>
                  <a:lnTo>
                    <a:pt x="1946" y="123"/>
                  </a:lnTo>
                  <a:lnTo>
                    <a:pt x="1946" y="123"/>
                  </a:lnTo>
                  <a:cubicBezTo>
                    <a:pt x="2070" y="0"/>
                    <a:pt x="2271" y="0"/>
                    <a:pt x="2394" y="123"/>
                  </a:cubicBezTo>
                  <a:lnTo>
                    <a:pt x="4218" y="1946"/>
                  </a:lnTo>
                  <a:lnTo>
                    <a:pt x="4218" y="1946"/>
                  </a:lnTo>
                  <a:cubicBezTo>
                    <a:pt x="4342" y="2070"/>
                    <a:pt x="4342" y="2270"/>
                    <a:pt x="4218" y="2394"/>
                  </a:cubicBezTo>
                  <a:lnTo>
                    <a:pt x="2394" y="4218"/>
                  </a:lnTo>
                  <a:lnTo>
                    <a:pt x="2394" y="4218"/>
                  </a:lnTo>
                  <a:cubicBezTo>
                    <a:pt x="2271" y="4342"/>
                    <a:pt x="2070" y="4342"/>
                    <a:pt x="1946" y="4218"/>
                  </a:cubicBezTo>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5" name="Google Shape;605;g327e206b9af_0_170"/>
            <p:cNvSpPr txBox="1"/>
            <p:nvPr/>
          </p:nvSpPr>
          <p:spPr>
            <a:xfrm>
              <a:off x="1159202" y="3560445"/>
              <a:ext cx="2264099" cy="54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a:solidFill>
                    <a:schemeClr val="lt1"/>
                  </a:solidFill>
                  <a:latin typeface="Calibri"/>
                  <a:ea typeface="Calibri"/>
                  <a:cs typeface="Calibri"/>
                  <a:sym typeface="Calibri"/>
                </a:rPr>
                <a:t>PLUS INTELLIGENTE</a:t>
              </a:r>
              <a:endParaRPr sz="1500" b="1" i="0" u="none" strike="noStrike" cap="none">
                <a:solidFill>
                  <a:schemeClr val="lt1"/>
                </a:solidFill>
                <a:latin typeface="Calibri"/>
                <a:ea typeface="Calibri"/>
                <a:cs typeface="Calibri"/>
                <a:sym typeface="Calibri"/>
              </a:endParaRPr>
            </a:p>
          </p:txBody>
        </p:sp>
        <p:grpSp>
          <p:nvGrpSpPr>
            <p:cNvPr id="606" name="Google Shape;606;g327e206b9af_0_170"/>
            <p:cNvGrpSpPr/>
            <p:nvPr/>
          </p:nvGrpSpPr>
          <p:grpSpPr>
            <a:xfrm>
              <a:off x="5718954" y="2567912"/>
              <a:ext cx="749201" cy="845429"/>
              <a:chOff x="4643578" y="432838"/>
              <a:chExt cx="1028134" cy="1160188"/>
            </a:xfrm>
          </p:grpSpPr>
          <p:sp>
            <p:nvSpPr>
              <p:cNvPr id="607" name="Google Shape;607;g327e206b9af_0_17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nvGrpSpPr>
              <p:cNvPr id="608" name="Google Shape;608;g327e206b9af_0_170"/>
              <p:cNvGrpSpPr/>
              <p:nvPr/>
            </p:nvGrpSpPr>
            <p:grpSpPr>
              <a:xfrm>
                <a:off x="4643578" y="432838"/>
                <a:ext cx="1028134" cy="1160188"/>
                <a:chOff x="4643578" y="432838"/>
                <a:chExt cx="1028134" cy="1160188"/>
              </a:xfrm>
            </p:grpSpPr>
            <p:sp>
              <p:nvSpPr>
                <p:cNvPr id="609" name="Google Shape;609;g327e206b9af_0_17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0" name="Google Shape;610;g327e206b9af_0_17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grpSp>
        <p:grpSp>
          <p:nvGrpSpPr>
            <p:cNvPr id="611" name="Google Shape;611;g327e206b9af_0_170"/>
            <p:cNvGrpSpPr/>
            <p:nvPr/>
          </p:nvGrpSpPr>
          <p:grpSpPr>
            <a:xfrm>
              <a:off x="9224464" y="5820952"/>
              <a:ext cx="812364" cy="762243"/>
              <a:chOff x="6615628" y="2116894"/>
              <a:chExt cx="1066935" cy="1001107"/>
            </a:xfrm>
          </p:grpSpPr>
          <p:sp>
            <p:nvSpPr>
              <p:cNvPr id="612" name="Google Shape;612;g327e206b9af_0_17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3" name="Google Shape;613;g327e206b9af_0_17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4" name="Google Shape;614;g327e206b9af_0_17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5" name="Google Shape;615;g327e206b9af_0_17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6" name="Google Shape;616;g327e206b9af_0_17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7" name="Google Shape;617;g327e206b9af_0_17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8" name="Google Shape;618;g327e206b9af_0_17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9" name="Google Shape;619;g327e206b9af_0_17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0" name="Google Shape;620;g327e206b9af_0_17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1" name="Google Shape;621;g327e206b9af_0_17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2" name="Google Shape;622;g327e206b9af_0_17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3" name="Google Shape;623;g327e206b9af_0_17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grpSp>
          <p:nvGrpSpPr>
            <p:cNvPr id="624" name="Google Shape;624;g327e206b9af_0_170"/>
            <p:cNvGrpSpPr/>
            <p:nvPr/>
          </p:nvGrpSpPr>
          <p:grpSpPr>
            <a:xfrm>
              <a:off x="1978437" y="5968864"/>
              <a:ext cx="655923" cy="655810"/>
              <a:chOff x="3258209" y="1217582"/>
              <a:chExt cx="4712093" cy="4711281"/>
            </a:xfrm>
          </p:grpSpPr>
          <p:sp>
            <p:nvSpPr>
              <p:cNvPr id="625" name="Google Shape;625;g327e206b9af_0_17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6" name="Google Shape;626;g327e206b9af_0_17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7" name="Google Shape;627;g327e206b9af_0_17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8" name="Google Shape;628;g327e206b9af_0_17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9" name="Google Shape;629;g327e206b9af_0_17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0" name="Google Shape;630;g327e206b9af_0_17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1" name="Google Shape;631;g327e206b9af_0_17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2" name="Google Shape;632;g327e206b9af_0_17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3" name="Google Shape;633;g327e206b9af_0_17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4" name="Google Shape;634;g327e206b9af_0_17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5" name="Google Shape;635;g327e206b9af_0_17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6" name="Google Shape;636;g327e206b9af_0_17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7" name="Google Shape;637;g327e206b9af_0_17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8" name="Google Shape;638;g327e206b9af_0_17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sp>
          <p:nvSpPr>
            <p:cNvPr id="639" name="Google Shape;639;g327e206b9af_0_170"/>
            <p:cNvSpPr txBox="1"/>
            <p:nvPr/>
          </p:nvSpPr>
          <p:spPr>
            <a:xfrm>
              <a:off x="4915770" y="4771565"/>
              <a:ext cx="2461791" cy="9344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dirty="0">
                  <a:solidFill>
                    <a:schemeClr val="lt1"/>
                  </a:solidFill>
                  <a:latin typeface="Calibri"/>
                  <a:ea typeface="Calibri"/>
                  <a:cs typeface="Calibri"/>
                  <a:sym typeface="Calibri"/>
                </a:rPr>
                <a:t>PLUS BIENVEILLANTE</a:t>
              </a:r>
              <a:endParaRPr sz="1500" b="0" i="0" u="none" strike="noStrike" cap="none" dirty="0">
                <a:solidFill>
                  <a:srgbClr val="000000"/>
                </a:solidFill>
                <a:latin typeface="Arial"/>
                <a:ea typeface="Arial"/>
                <a:cs typeface="Arial"/>
                <a:sym typeface="Arial"/>
              </a:endParaRPr>
            </a:p>
          </p:txBody>
        </p:sp>
        <p:sp>
          <p:nvSpPr>
            <p:cNvPr id="640" name="Google Shape;640;g327e206b9af_0_170"/>
            <p:cNvSpPr txBox="1"/>
            <p:nvPr/>
          </p:nvSpPr>
          <p:spPr>
            <a:xfrm>
              <a:off x="8933088" y="3531607"/>
              <a:ext cx="2026799" cy="9347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dirty="0">
                  <a:solidFill>
                    <a:schemeClr val="lt1"/>
                  </a:solidFill>
                  <a:latin typeface="Calibri"/>
                  <a:ea typeface="Calibri"/>
                  <a:cs typeface="Calibri"/>
                  <a:sym typeface="Calibri"/>
                </a:rPr>
                <a:t>PLUS</a:t>
              </a:r>
              <a:br>
                <a:rPr lang="en-US" sz="1500" b="1" i="0" u="none" strike="noStrike" cap="none" dirty="0">
                  <a:solidFill>
                    <a:schemeClr val="lt1"/>
                  </a:solidFill>
                  <a:latin typeface="Calibri"/>
                  <a:ea typeface="Calibri"/>
                  <a:cs typeface="Calibri"/>
                  <a:sym typeface="Calibri"/>
                </a:rPr>
              </a:br>
              <a:r>
                <a:rPr lang="en-US" sz="1500" b="1" i="0" u="none" strike="noStrike" cap="none" dirty="0">
                  <a:solidFill>
                    <a:schemeClr val="lt1"/>
                  </a:solidFill>
                  <a:latin typeface="Calibri"/>
                  <a:ea typeface="Calibri"/>
                  <a:cs typeface="Calibri"/>
                  <a:sym typeface="Calibri"/>
                </a:rPr>
                <a:t>INCLUSIVE</a:t>
              </a:r>
              <a:endParaRPr sz="1500" b="0" i="0" u="none" strike="noStrike" cap="none" dirty="0">
                <a:solidFill>
                  <a:srgbClr val="000000"/>
                </a:solidFill>
                <a:latin typeface="Arial"/>
                <a:ea typeface="Arial"/>
                <a:cs typeface="Arial"/>
                <a:sym typeface="Arial"/>
              </a:endParaRPr>
            </a:p>
          </p:txBody>
        </p:sp>
      </p:grpSp>
      <p:sp>
        <p:nvSpPr>
          <p:cNvPr id="641" name="Google Shape;641;g327e206b9af_0_170"/>
          <p:cNvSpPr txBox="1"/>
          <p:nvPr/>
        </p:nvSpPr>
        <p:spPr>
          <a:xfrm>
            <a:off x="193177" y="4702758"/>
            <a:ext cx="11953236" cy="2401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err="1">
                <a:solidFill>
                  <a:srgbClr val="282666"/>
                </a:solidFill>
                <a:latin typeface="Calibri"/>
                <a:ea typeface="Calibri"/>
                <a:cs typeface="Calibri"/>
                <a:sym typeface="Calibri"/>
              </a:rPr>
              <a:t>Chaque</a:t>
            </a:r>
            <a:r>
              <a:rPr lang="en-US" sz="2400" b="1" i="0" u="none" strike="noStrike" cap="none" dirty="0">
                <a:solidFill>
                  <a:srgbClr val="282666"/>
                </a:solidFill>
                <a:latin typeface="Calibri"/>
                <a:ea typeface="Calibri"/>
                <a:cs typeface="Calibri"/>
                <a:sym typeface="Calibri"/>
              </a:rPr>
              <a:t> </a:t>
            </a:r>
            <a:r>
              <a:rPr lang="en-US" sz="2400" b="1" i="0" u="none" strike="noStrike" cap="none" dirty="0" err="1">
                <a:solidFill>
                  <a:srgbClr val="282666"/>
                </a:solidFill>
                <a:latin typeface="Calibri"/>
                <a:ea typeface="Calibri"/>
                <a:cs typeface="Calibri"/>
                <a:sym typeface="Calibri"/>
              </a:rPr>
              <a:t>fois</a:t>
            </a:r>
            <a:r>
              <a:rPr lang="en-US" sz="2400" b="1" i="0" u="none" strike="noStrike" cap="none" dirty="0">
                <a:solidFill>
                  <a:srgbClr val="282666"/>
                </a:solidFill>
                <a:latin typeface="Calibri"/>
                <a:ea typeface="Calibri"/>
                <a:cs typeface="Calibri"/>
                <a:sym typeface="Calibri"/>
              </a:rPr>
              <a:t> que </a:t>
            </a:r>
            <a:r>
              <a:rPr lang="en-US" sz="2400" b="1" i="0" u="none" strike="noStrike" cap="none" dirty="0" err="1">
                <a:solidFill>
                  <a:srgbClr val="282666"/>
                </a:solidFill>
                <a:latin typeface="Calibri"/>
                <a:ea typeface="Calibri"/>
                <a:cs typeface="Calibri"/>
                <a:sym typeface="Calibri"/>
              </a:rPr>
              <a:t>vous</a:t>
            </a:r>
            <a:r>
              <a:rPr lang="en-US" sz="2400" b="1" i="0" u="none" strike="noStrike" cap="none" dirty="0">
                <a:solidFill>
                  <a:srgbClr val="282666"/>
                </a:solidFill>
                <a:latin typeface="Calibri"/>
                <a:ea typeface="Calibri"/>
                <a:cs typeface="Calibri"/>
                <a:sym typeface="Calibri"/>
              </a:rPr>
              <a:t> :</a:t>
            </a:r>
            <a:endParaRPr sz="2400" b="1" i="0" u="none" strike="noStrike" cap="none" dirty="0">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282666"/>
                </a:solidFill>
                <a:latin typeface="Calibri"/>
                <a:ea typeface="Calibri"/>
                <a:cs typeface="Calibri"/>
                <a:sym typeface="Calibri"/>
              </a:rPr>
              <a:t>Mettez</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en</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avant</a:t>
            </a:r>
            <a:r>
              <a:rPr lang="en-US" sz="2400" b="0" i="0" u="none" strike="noStrike" cap="none" dirty="0">
                <a:solidFill>
                  <a:srgbClr val="282666"/>
                </a:solidFill>
                <a:latin typeface="Calibri"/>
                <a:ea typeface="Calibri"/>
                <a:cs typeface="Calibri"/>
                <a:sym typeface="Calibri"/>
              </a:rPr>
              <a:t> des femmes </a:t>
            </a:r>
            <a:r>
              <a:rPr lang="en-US" sz="2400" b="0" i="0" u="none" strike="noStrike" cap="none" dirty="0" err="1">
                <a:solidFill>
                  <a:srgbClr val="282666"/>
                </a:solidFill>
                <a:latin typeface="Calibri"/>
                <a:ea typeface="Calibri"/>
                <a:cs typeface="Calibri"/>
                <a:sym typeface="Calibri"/>
              </a:rPr>
              <a:t>extraordinaires</a:t>
            </a:r>
            <a:r>
              <a:rPr lang="en-US" sz="2400" b="0" i="0" u="none" strike="noStrike" cap="none" dirty="0">
                <a:solidFill>
                  <a:srgbClr val="282666"/>
                </a:solidFill>
                <a:latin typeface="Calibri"/>
                <a:ea typeface="Calibri"/>
                <a:cs typeface="Calibri"/>
                <a:sym typeface="Calibri"/>
              </a:rPr>
              <a:t> de </a:t>
            </a:r>
            <a:r>
              <a:rPr lang="en-US" sz="2400" b="0" i="0" u="none" strike="noStrike" cap="none" dirty="0" err="1">
                <a:solidFill>
                  <a:srgbClr val="282666"/>
                </a:solidFill>
                <a:latin typeface="Calibri"/>
                <a:ea typeface="Calibri"/>
                <a:cs typeface="Calibri"/>
                <a:sym typeface="Calibri"/>
              </a:rPr>
              <a:t>l'histoire</a:t>
            </a:r>
            <a:r>
              <a:rPr lang="en-US" sz="2400" b="0" i="0" u="none" strike="noStrike" cap="none" dirty="0">
                <a:solidFill>
                  <a:srgbClr val="282666"/>
                </a:solidFill>
                <a:latin typeface="Calibri"/>
                <a:ea typeface="Calibri"/>
                <a:cs typeface="Calibri"/>
                <a:sym typeface="Calibri"/>
              </a:rPr>
              <a:t>,</a:t>
            </a:r>
            <a:endParaRPr sz="2400" b="0" i="0" u="none" strike="noStrike" cap="none" dirty="0">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282666"/>
                </a:solidFill>
                <a:latin typeface="Calibri"/>
                <a:ea typeface="Calibri"/>
                <a:cs typeface="Calibri"/>
                <a:sym typeface="Calibri"/>
              </a:rPr>
              <a:t>Incluez</a:t>
            </a:r>
            <a:r>
              <a:rPr lang="en-US" sz="2400" b="0" i="0" u="none" strike="noStrike" cap="none" dirty="0">
                <a:solidFill>
                  <a:srgbClr val="282666"/>
                </a:solidFill>
                <a:latin typeface="Calibri"/>
                <a:ea typeface="Calibri"/>
                <a:cs typeface="Calibri"/>
                <a:sym typeface="Calibri"/>
              </a:rPr>
              <a:t> des histoires issues de </a:t>
            </a:r>
            <a:r>
              <a:rPr lang="en-US" sz="2400" b="0" i="0" u="none" strike="noStrike" cap="none" dirty="0" err="1">
                <a:solidFill>
                  <a:srgbClr val="282666"/>
                </a:solidFill>
                <a:latin typeface="Calibri"/>
                <a:ea typeface="Calibri"/>
                <a:cs typeface="Calibri"/>
                <a:sym typeface="Calibri"/>
              </a:rPr>
              <a:t>différentes</a:t>
            </a:r>
            <a:r>
              <a:rPr lang="en-US" sz="2400" b="0" i="0" u="none" strike="noStrike" cap="none" dirty="0">
                <a:solidFill>
                  <a:srgbClr val="282666"/>
                </a:solidFill>
                <a:latin typeface="Calibri"/>
                <a:ea typeface="Calibri"/>
                <a:cs typeface="Calibri"/>
                <a:sym typeface="Calibri"/>
              </a:rPr>
              <a:t> cultures,</a:t>
            </a:r>
            <a:endParaRPr sz="2400" b="0" i="0" u="none" strike="noStrike" cap="none" dirty="0">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282666"/>
                </a:solidFill>
                <a:latin typeface="Calibri"/>
                <a:ea typeface="Calibri"/>
                <a:cs typeface="Calibri"/>
                <a:sym typeface="Calibri"/>
              </a:rPr>
              <a:t>et </a:t>
            </a:r>
            <a:r>
              <a:rPr lang="en-US" sz="2400" b="0" i="0" u="none" strike="noStrike" cap="none" dirty="0" err="1">
                <a:solidFill>
                  <a:srgbClr val="282666"/>
                </a:solidFill>
                <a:latin typeface="Calibri"/>
                <a:ea typeface="Calibri"/>
                <a:cs typeface="Calibri"/>
                <a:sym typeface="Calibri"/>
              </a:rPr>
              <a:t>utilisez</a:t>
            </a:r>
            <a:r>
              <a:rPr lang="en-US" sz="2400" b="0" i="0" u="none" strike="noStrike" cap="none" dirty="0">
                <a:solidFill>
                  <a:srgbClr val="282666"/>
                </a:solidFill>
                <a:latin typeface="Calibri"/>
                <a:ea typeface="Calibri"/>
                <a:cs typeface="Calibri"/>
                <a:sym typeface="Calibri"/>
              </a:rPr>
              <a:t> un </a:t>
            </a:r>
            <a:r>
              <a:rPr lang="en-US" sz="2400" b="0" i="0" u="none" strike="noStrike" cap="none" dirty="0" err="1">
                <a:solidFill>
                  <a:srgbClr val="282666"/>
                </a:solidFill>
                <a:latin typeface="Calibri"/>
                <a:ea typeface="Calibri"/>
                <a:cs typeface="Calibri"/>
                <a:sym typeface="Calibri"/>
              </a:rPr>
              <a:t>langage</a:t>
            </a:r>
            <a:r>
              <a:rPr lang="en-US" sz="2400" b="0" i="0" u="none" strike="noStrike" cap="none" dirty="0">
                <a:solidFill>
                  <a:srgbClr val="282666"/>
                </a:solidFill>
                <a:latin typeface="Calibri"/>
                <a:ea typeface="Calibri"/>
                <a:cs typeface="Calibri"/>
                <a:sym typeface="Calibri"/>
              </a:rPr>
              <a:t> qui célèbre la </a:t>
            </a:r>
            <a:r>
              <a:rPr lang="en-US" sz="2400" b="0" i="0" u="none" strike="noStrike" cap="none" dirty="0" err="1">
                <a:solidFill>
                  <a:srgbClr val="282666"/>
                </a:solidFill>
                <a:latin typeface="Calibri"/>
                <a:ea typeface="Calibri"/>
                <a:cs typeface="Calibri"/>
                <a:sym typeface="Calibri"/>
              </a:rPr>
              <a:t>diversité</a:t>
            </a:r>
            <a:r>
              <a:rPr lang="en-US" sz="2400" b="0" i="0" u="none" strike="noStrike" cap="none" dirty="0">
                <a:solidFill>
                  <a:srgbClr val="282666"/>
                </a:solidFill>
                <a:latin typeface="Calibri"/>
                <a:ea typeface="Calibri"/>
                <a:cs typeface="Calibri"/>
                <a:sym typeface="Calibri"/>
              </a:rPr>
              <a:t>...</a:t>
            </a:r>
            <a:endParaRPr sz="2400" b="0" i="0" u="none" strike="noStrike" cap="none" dirty="0">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282666"/>
                </a:solidFill>
                <a:latin typeface="Calibri"/>
                <a:ea typeface="Calibri"/>
                <a:cs typeface="Calibri"/>
                <a:sym typeface="Calibri"/>
              </a:rPr>
              <a:t>Vous </a:t>
            </a:r>
            <a:r>
              <a:rPr lang="en-US" sz="2400" b="0" i="0" u="none" strike="noStrike" cap="none" dirty="0" err="1">
                <a:solidFill>
                  <a:srgbClr val="282666"/>
                </a:solidFill>
                <a:latin typeface="Calibri"/>
                <a:ea typeface="Calibri"/>
                <a:cs typeface="Calibri"/>
                <a:sym typeface="Calibri"/>
              </a:rPr>
              <a:t>contribuez</a:t>
            </a:r>
            <a:r>
              <a:rPr lang="en-US" sz="2400" b="0" i="0" u="none" strike="noStrike" cap="none" dirty="0">
                <a:solidFill>
                  <a:srgbClr val="282666"/>
                </a:solidFill>
                <a:latin typeface="Calibri"/>
                <a:ea typeface="Calibri"/>
                <a:cs typeface="Calibri"/>
                <a:sym typeface="Calibri"/>
              </a:rPr>
              <a:t> à </a:t>
            </a:r>
            <a:r>
              <a:rPr lang="en-US" sz="2400" b="0" i="0" u="none" strike="noStrike" cap="none" dirty="0" err="1">
                <a:solidFill>
                  <a:srgbClr val="282666"/>
                </a:solidFill>
                <a:latin typeface="Calibri"/>
                <a:ea typeface="Calibri"/>
                <a:cs typeface="Calibri"/>
                <a:sym typeface="Calibri"/>
              </a:rPr>
              <a:t>créer</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une</a:t>
            </a:r>
            <a:r>
              <a:rPr lang="en-US" sz="2400" b="0" i="0" u="none" strike="noStrike" cap="none" dirty="0">
                <a:solidFill>
                  <a:srgbClr val="282666"/>
                </a:solidFill>
                <a:latin typeface="Calibri"/>
                <a:ea typeface="Calibri"/>
                <a:cs typeface="Calibri"/>
                <a:sym typeface="Calibri"/>
              </a:rPr>
              <a:t> IA qui </a:t>
            </a:r>
            <a:r>
              <a:rPr lang="en-US" sz="2400" b="0" i="0" u="none" strike="noStrike" cap="none" dirty="0" err="1">
                <a:solidFill>
                  <a:srgbClr val="282666"/>
                </a:solidFill>
                <a:latin typeface="Calibri"/>
                <a:ea typeface="Calibri"/>
                <a:cs typeface="Calibri"/>
                <a:sym typeface="Calibri"/>
              </a:rPr>
              <a:t>représente</a:t>
            </a:r>
            <a:r>
              <a:rPr lang="en-US" sz="2400" b="0" i="0" u="none" strike="noStrike" cap="none" dirty="0">
                <a:solidFill>
                  <a:srgbClr val="282666"/>
                </a:solidFill>
                <a:latin typeface="Calibri"/>
                <a:ea typeface="Calibri"/>
                <a:cs typeface="Calibri"/>
                <a:sym typeface="Calibri"/>
              </a:rPr>
              <a:t> tout le monde, et pas </a:t>
            </a:r>
            <a:r>
              <a:rPr lang="en-US" sz="2400" b="0" i="0" u="none" strike="noStrike" cap="none" dirty="0" err="1">
                <a:solidFill>
                  <a:srgbClr val="282666"/>
                </a:solidFill>
                <a:latin typeface="Calibri"/>
                <a:ea typeface="Calibri"/>
                <a:cs typeface="Calibri"/>
                <a:sym typeface="Calibri"/>
              </a:rPr>
              <a:t>seulement</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quelques</a:t>
            </a:r>
            <a:r>
              <a:rPr lang="en-US" sz="2400" b="0" i="0" u="none" strike="noStrike" cap="none" dirty="0">
                <a:solidFill>
                  <a:srgbClr val="282666"/>
                </a:solidFill>
                <a:latin typeface="Calibri"/>
                <a:ea typeface="Calibri"/>
                <a:cs typeface="Calibri"/>
                <a:sym typeface="Calibri"/>
              </a:rPr>
              <a:t> voix.</a:t>
            </a:r>
            <a:endParaRPr sz="2400" b="0" i="0" u="none" strike="noStrike" cap="none" dirty="0">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282666"/>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1EE44E79-5502-00F6-E467-FB0F8E23C135}"/>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8EE5F791-55D9-8142-3238-3847A450FBD7}"/>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Entrepreneuriat et IA</a:t>
            </a:r>
          </a:p>
        </p:txBody>
      </p:sp>
      <p:sp>
        <p:nvSpPr>
          <p:cNvPr id="268" name="Google Shape;268;p7">
            <a:extLst>
              <a:ext uri="{FF2B5EF4-FFF2-40B4-BE49-F238E27FC236}">
                <a16:creationId xmlns:a16="http://schemas.microsoft.com/office/drawing/2014/main" id="{FA9A523D-7B00-61FB-887F-59F71E2A7C4F}"/>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04</a:t>
            </a:r>
            <a:endParaRPr dirty="0"/>
          </a:p>
        </p:txBody>
      </p:sp>
      <p:pic>
        <p:nvPicPr>
          <p:cNvPr id="4" name="Picture Placeholder 7">
            <a:extLst>
              <a:ext uri="{FF2B5EF4-FFF2-40B4-BE49-F238E27FC236}">
                <a16:creationId xmlns:a16="http://schemas.microsoft.com/office/drawing/2014/main" id="{0F2B2DF2-5921-9EB2-5374-21DB65CC94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04E25AED-915D-3E87-96DF-7675F97E9E3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3447115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71142-689E-9648-243E-38ED60F8EB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54F3855-67AD-A751-40AA-0BFAC3FCBA4B}"/>
              </a:ext>
            </a:extLst>
          </p:cNvPr>
          <p:cNvSpPr>
            <a:spLocks noGrp="1"/>
          </p:cNvSpPr>
          <p:nvPr>
            <p:ph type="body" sz="quarter" idx="13"/>
          </p:nvPr>
        </p:nvSpPr>
        <p:spPr>
          <a:xfrm>
            <a:off x="7830341" y="1068776"/>
            <a:ext cx="4520474" cy="2547025"/>
          </a:xfrm>
        </p:spPr>
        <p:txBody>
          <a:bodyPr/>
          <a:lstStyle/>
          <a:p>
            <a:r>
              <a:rPr lang="en-GB" dirty="0">
                <a:latin typeface="Calibri" panose="020F0502020204030204" pitchFamily="34" charset="0"/>
                <a:cs typeface="Calibri" panose="020F0502020204030204" pitchFamily="34" charset="0"/>
              </a:rPr>
              <a:t>L'IA est comme un assistant ultra-intelligent pour les entreprises ! </a:t>
            </a:r>
          </a:p>
          <a:p>
            <a:endParaRPr lang="en-GB" dirty="0"/>
          </a:p>
        </p:txBody>
      </p:sp>
      <p:pic>
        <p:nvPicPr>
          <p:cNvPr id="8" name="Picture Placeholder 7">
            <a:extLst>
              <a:ext uri="{FF2B5EF4-FFF2-40B4-BE49-F238E27FC236}">
                <a16:creationId xmlns:a16="http://schemas.microsoft.com/office/drawing/2014/main" id="{0D25C89D-15FD-FE6D-4352-F6E45A51C3E9}"/>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a:xfrm>
            <a:off x="0" y="655053"/>
            <a:ext cx="8902586" cy="5921497"/>
          </a:xfrm>
        </p:spPr>
      </p:pic>
      <p:sp>
        <p:nvSpPr>
          <p:cNvPr id="2" name="Google Shape;656;g327d5f467c9_0_438">
            <a:extLst>
              <a:ext uri="{FF2B5EF4-FFF2-40B4-BE49-F238E27FC236}">
                <a16:creationId xmlns:a16="http://schemas.microsoft.com/office/drawing/2014/main" id="{6CB72FC9-3D44-4EB7-E657-BD42ED3F18E1}"/>
              </a:ext>
            </a:extLst>
          </p:cNvPr>
          <p:cNvSpPr txBox="1"/>
          <p:nvPr/>
        </p:nvSpPr>
        <p:spPr>
          <a:xfrm>
            <a:off x="8408742" y="3995386"/>
            <a:ext cx="3363672" cy="2554515"/>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a:solidFill>
                  <a:srgbClr val="282666"/>
                </a:solidFill>
                <a:latin typeface="Calibri"/>
                <a:ea typeface="Calibri"/>
                <a:cs typeface="Calibri"/>
                <a:sym typeface="Calibri"/>
              </a:rPr>
              <a:t>Elle peut faire les choses </a:t>
            </a:r>
            <a:r>
              <a:rPr lang="en-US" sz="2200" b="1" i="0" u="none" strike="noStrike" cap="none" dirty="0">
                <a:solidFill>
                  <a:srgbClr val="282666"/>
                </a:solidFill>
                <a:latin typeface="Calibri"/>
                <a:ea typeface="Calibri"/>
                <a:cs typeface="Calibri"/>
                <a:sym typeface="Calibri"/>
              </a:rPr>
              <a:t>plus rapidement, plus intelligemment et parfois même mieux que les humains, </a:t>
            </a:r>
            <a:r>
              <a:rPr lang="en-US" sz="2200" b="0" i="0" u="none" strike="noStrike" cap="none" dirty="0">
                <a:solidFill>
                  <a:srgbClr val="282666"/>
                </a:solidFill>
                <a:latin typeface="Calibri"/>
                <a:ea typeface="Calibri"/>
                <a:cs typeface="Calibri"/>
                <a:sym typeface="Calibri"/>
              </a:rPr>
              <a:t>aidant ainsi les entreprises </a:t>
            </a:r>
            <a:r>
              <a:rPr lang="en-US" sz="2200" b="1" i="0" u="none" strike="noStrike" cap="none" dirty="0">
                <a:solidFill>
                  <a:srgbClr val="282666"/>
                </a:solidFill>
                <a:latin typeface="Calibri"/>
                <a:ea typeface="Calibri"/>
                <a:cs typeface="Calibri"/>
                <a:sym typeface="Calibri"/>
              </a:rPr>
              <a:t>à se développer et à réussir.</a:t>
            </a:r>
            <a:endParaRPr sz="2200" b="1" i="0" u="none" strike="noStrike" cap="none"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1057714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327d5f467c9_0_343"/>
          <p:cNvSpPr/>
          <p:nvPr/>
        </p:nvSpPr>
        <p:spPr>
          <a:xfrm>
            <a:off x="3005849" y="2171005"/>
            <a:ext cx="6030306" cy="4445485"/>
          </a:xfrm>
          <a:custGeom>
            <a:avLst/>
            <a:gdLst/>
            <a:ahLst/>
            <a:cxnLst/>
            <a:rect l="l" t="t" r="r" b="b"/>
            <a:pathLst>
              <a:path w="3235" h="8984" extrusionOk="0">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p:spPr>
        <p:txBody>
          <a:bodyPr spcFirstLastPara="1" wrap="square" lIns="91425" tIns="45700" rIns="91425" bIns="45700" anchor="ctr" anchorCtr="0">
            <a:noAutofit/>
          </a:bodyPr>
          <a:lstStyle/>
          <a:p>
            <a:pPr marL="457200" marR="0" lvl="0" indent="-342900" algn="l" rtl="0">
              <a:lnSpc>
                <a:spcPct val="115000"/>
              </a:lnSpc>
              <a:spcBef>
                <a:spcPts val="0"/>
              </a:spcBef>
              <a:spcAft>
                <a:spcPts val="0"/>
              </a:spcAft>
              <a:buClr>
                <a:schemeClr val="lt1"/>
              </a:buClr>
              <a:buSzPts val="1800"/>
              <a:buFont typeface="Calibri"/>
              <a:buChar char="●"/>
            </a:pPr>
            <a:r>
              <a:rPr lang="en-US" sz="2000" b="1" i="0" u="none" strike="noStrike" cap="none" dirty="0">
                <a:solidFill>
                  <a:schemeClr val="lt1"/>
                </a:solidFill>
                <a:latin typeface="Calibri"/>
                <a:ea typeface="Calibri"/>
                <a:cs typeface="Calibri"/>
                <a:sym typeface="Calibri"/>
              </a:rPr>
              <a:t>Gagnez du temps </a:t>
            </a:r>
            <a:r>
              <a:rPr lang="en-US" sz="2000" b="0" i="0" u="none" strike="noStrike" cap="none" dirty="0">
                <a:solidFill>
                  <a:schemeClr val="lt1"/>
                </a:solidFill>
                <a:latin typeface="Calibri"/>
                <a:ea typeface="Calibri"/>
                <a:cs typeface="Calibri"/>
                <a:sym typeface="Calibri"/>
              </a:rPr>
              <a:t>en automatisant les tâches répétitives</a:t>
            </a:r>
            <a:endParaRPr sz="2000" b="0" i="0" u="none" strike="noStrike" cap="none"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20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000" b="0" i="0" u="none" strike="noStrike" cap="none" dirty="0">
                <a:solidFill>
                  <a:schemeClr val="lt1"/>
                </a:solidFill>
                <a:latin typeface="Calibri"/>
                <a:ea typeface="Calibri"/>
                <a:cs typeface="Calibri"/>
                <a:sym typeface="Calibri"/>
              </a:rPr>
              <a:t>Aide à prendre </a:t>
            </a:r>
            <a:r>
              <a:rPr lang="en-US" sz="2000" b="1" i="0" u="none" strike="noStrike" cap="none" dirty="0">
                <a:solidFill>
                  <a:schemeClr val="lt1"/>
                </a:solidFill>
                <a:latin typeface="Calibri"/>
                <a:ea typeface="Calibri"/>
                <a:cs typeface="Calibri"/>
                <a:sym typeface="Calibri"/>
              </a:rPr>
              <a:t>des décisions intelligentes</a:t>
            </a:r>
            <a:endParaRPr sz="2000" b="1" i="0" u="none" strike="noStrike" cap="none"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20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000" b="0" i="0" u="none" strike="noStrike" cap="none" dirty="0">
                <a:solidFill>
                  <a:schemeClr val="lt1"/>
                </a:solidFill>
                <a:latin typeface="Calibri"/>
                <a:ea typeface="Calibri"/>
                <a:cs typeface="Calibri"/>
                <a:sym typeface="Calibri"/>
              </a:rPr>
              <a:t>Crée </a:t>
            </a:r>
            <a:r>
              <a:rPr lang="en-US" sz="2000" b="1" i="0" u="none" strike="noStrike" cap="none" dirty="0">
                <a:solidFill>
                  <a:schemeClr val="lt1"/>
                </a:solidFill>
                <a:latin typeface="Calibri"/>
                <a:ea typeface="Calibri"/>
                <a:cs typeface="Calibri"/>
                <a:sym typeface="Calibri"/>
              </a:rPr>
              <a:t>des expériences uniques </a:t>
            </a:r>
            <a:r>
              <a:rPr lang="en-US" sz="2000" b="0" i="0" u="none" strike="noStrike" cap="none" dirty="0">
                <a:solidFill>
                  <a:schemeClr val="lt1"/>
                </a:solidFill>
                <a:latin typeface="Calibri"/>
                <a:ea typeface="Calibri"/>
                <a:cs typeface="Calibri"/>
                <a:sym typeface="Calibri"/>
              </a:rPr>
              <a:t>pour les clients</a:t>
            </a:r>
            <a:endParaRPr sz="2000" b="0" i="0" u="none" strike="noStrike" cap="none" dirty="0">
              <a:solidFill>
                <a:schemeClr val="lt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endParaRPr sz="20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000" b="0" i="0" u="none" strike="noStrike" cap="none" dirty="0">
                <a:solidFill>
                  <a:schemeClr val="lt1"/>
                </a:solidFill>
                <a:latin typeface="Calibri"/>
                <a:ea typeface="Calibri"/>
                <a:cs typeface="Calibri"/>
                <a:sym typeface="Calibri"/>
              </a:rPr>
              <a:t>Trouve </a:t>
            </a:r>
            <a:r>
              <a:rPr lang="en-US" sz="2000" b="1" i="0" u="none" strike="noStrike" cap="none" dirty="0">
                <a:solidFill>
                  <a:schemeClr val="lt1"/>
                </a:solidFill>
                <a:latin typeface="Calibri"/>
                <a:ea typeface="Calibri"/>
                <a:cs typeface="Calibri"/>
                <a:sym typeface="Calibri"/>
              </a:rPr>
              <a:t>des idées géniales</a:t>
            </a:r>
            <a:endParaRPr sz="2000" b="1" i="0" u="none" strike="noStrike" cap="none"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20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000" b="1" i="0" u="none" strike="noStrike" cap="none" dirty="0">
                <a:solidFill>
                  <a:schemeClr val="lt1"/>
                </a:solidFill>
                <a:latin typeface="Calibri"/>
                <a:ea typeface="Calibri"/>
                <a:cs typeface="Calibri"/>
                <a:sym typeface="Calibri"/>
              </a:rPr>
              <a:t>Économise de l'argent</a:t>
            </a:r>
            <a:endParaRPr sz="2000" b="1" i="0" u="none" strike="noStrike" cap="none" dirty="0">
              <a:solidFill>
                <a:schemeClr val="lt1"/>
              </a:solidFill>
              <a:latin typeface="Calibri"/>
              <a:ea typeface="Calibri"/>
              <a:cs typeface="Calibri"/>
              <a:sym typeface="Calibri"/>
            </a:endParaRPr>
          </a:p>
        </p:txBody>
      </p:sp>
      <p:sp>
        <p:nvSpPr>
          <p:cNvPr id="662" name="Google Shape;662;g327d5f467c9_0_343"/>
          <p:cNvSpPr txBox="1">
            <a:spLocks noGrp="1"/>
          </p:cNvSpPr>
          <p:nvPr>
            <p:ph type="body" idx="2"/>
          </p:nvPr>
        </p:nvSpPr>
        <p:spPr>
          <a:xfrm>
            <a:off x="1059638" y="4187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Vous </a:t>
            </a:r>
            <a:r>
              <a:rPr lang="en-US" dirty="0" err="1"/>
              <a:t>pourriez</a:t>
            </a:r>
            <a:r>
              <a:rPr lang="en-US" dirty="0"/>
              <a:t> </a:t>
            </a:r>
            <a:r>
              <a:rPr lang="en-US" dirty="0" err="1"/>
              <a:t>utiliser</a:t>
            </a:r>
            <a:r>
              <a:rPr lang="en-US" dirty="0"/>
              <a:t> </a:t>
            </a:r>
            <a:r>
              <a:rPr lang="en-US" dirty="0" err="1"/>
              <a:t>l'IA</a:t>
            </a:r>
            <a:r>
              <a:rPr lang="en-US" dirty="0"/>
              <a:t> pour </a:t>
            </a:r>
            <a:r>
              <a:rPr lang="en-US" dirty="0" err="1"/>
              <a:t>créer</a:t>
            </a:r>
            <a:r>
              <a:rPr lang="en-US" dirty="0"/>
              <a:t> </a:t>
            </a:r>
            <a:r>
              <a:rPr lang="en-US" dirty="0" err="1"/>
              <a:t>votre</a:t>
            </a:r>
            <a:r>
              <a:rPr lang="en-US" dirty="0"/>
              <a:t> propre </a:t>
            </a:r>
            <a:r>
              <a:rPr lang="en-US" dirty="0" err="1"/>
              <a:t>entreprise</a:t>
            </a:r>
            <a:r>
              <a:rPr lang="en-US" dirty="0"/>
              <a:t> et donner vie à </a:t>
            </a:r>
            <a:r>
              <a:rPr lang="en-US" dirty="0" err="1"/>
              <a:t>vos</a:t>
            </a:r>
            <a:r>
              <a:rPr lang="en-US" dirty="0"/>
              <a:t> </a:t>
            </a:r>
            <a:r>
              <a:rPr lang="en-US" dirty="0" err="1"/>
              <a:t>idées</a:t>
            </a:r>
            <a:r>
              <a:rPr lang="en-US" dirty="0"/>
              <a:t> !</a:t>
            </a:r>
            <a:endParaRPr dirty="0"/>
          </a:p>
          <a:p>
            <a:pPr marL="0" lvl="0" indent="0" algn="l" rtl="0">
              <a:lnSpc>
                <a:spcPct val="90000"/>
              </a:lnSpc>
              <a:spcBef>
                <a:spcPts val="1000"/>
              </a:spcBef>
              <a:spcAft>
                <a:spcPts val="0"/>
              </a:spcAft>
              <a:buSzPts val="3600"/>
              <a:buNone/>
            </a:pP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327d5f467c9_0_410"/>
          <p:cNvSpPr txBox="1">
            <a:spLocks noGrp="1"/>
          </p:cNvSpPr>
          <p:nvPr>
            <p:ph type="body" idx="1"/>
          </p:nvPr>
        </p:nvSpPr>
        <p:spPr>
          <a:xfrm>
            <a:off x="675021" y="3392026"/>
            <a:ext cx="1532400" cy="104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a:t>Activité</a:t>
            </a:r>
            <a:endParaRPr/>
          </a:p>
        </p:txBody>
      </p:sp>
      <p:sp>
        <p:nvSpPr>
          <p:cNvPr id="669" name="Google Shape;669;g327d5f467c9_0_410"/>
          <p:cNvSpPr txBox="1">
            <a:spLocks noGrp="1"/>
          </p:cNvSpPr>
          <p:nvPr>
            <p:ph type="body" idx="4"/>
          </p:nvPr>
        </p:nvSpPr>
        <p:spPr>
          <a:xfrm>
            <a:off x="4594475" y="1654228"/>
            <a:ext cx="6961500" cy="104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Trouvez une idée d'entreprise et explorez comment l'IA pourrait la soutenir.</a:t>
            </a:r>
            <a:endParaRPr/>
          </a:p>
          <a:p>
            <a:pPr marL="0" lvl="0" indent="0" algn="l" rtl="0">
              <a:lnSpc>
                <a:spcPct val="90000"/>
              </a:lnSpc>
              <a:spcBef>
                <a:spcPts val="0"/>
              </a:spcBef>
              <a:spcAft>
                <a:spcPts val="0"/>
              </a:spcAft>
              <a:buClr>
                <a:srgbClr val="282666"/>
              </a:buClr>
              <a:buSzPts val="2400"/>
              <a:buNone/>
            </a:pPr>
            <a:endParaRPr/>
          </a:p>
          <a:p>
            <a:pPr marL="228600" lvl="0" indent="-228600" algn="l" rtl="0">
              <a:lnSpc>
                <a:spcPct val="90000"/>
              </a:lnSpc>
              <a:spcBef>
                <a:spcPts val="1000"/>
              </a:spcBef>
              <a:spcAft>
                <a:spcPts val="0"/>
              </a:spcAft>
              <a:buClr>
                <a:srgbClr val="282666"/>
              </a:buClr>
              <a:buSzPts val="2400"/>
              <a:buNone/>
            </a:pPr>
            <a:endParaRPr/>
          </a:p>
        </p:txBody>
      </p:sp>
      <p:sp>
        <p:nvSpPr>
          <p:cNvPr id="670" name="Google Shape;670;g327d5f467c9_0_410"/>
          <p:cNvSpPr txBox="1">
            <a:spLocks noGrp="1"/>
          </p:cNvSpPr>
          <p:nvPr>
            <p:ph type="body" idx="5"/>
          </p:nvPr>
        </p:nvSpPr>
        <p:spPr>
          <a:xfrm>
            <a:off x="4594475" y="761600"/>
            <a:ext cx="71382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Réfléchissez</a:t>
            </a:r>
            <a:endParaRPr/>
          </a:p>
        </p:txBody>
      </p:sp>
      <p:pic>
        <p:nvPicPr>
          <p:cNvPr id="671" name="Google Shape;671;g327d5f467c9_0_4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3950" y="0"/>
            <a:ext cx="3415251" cy="2238625"/>
          </a:xfrm>
          <a:prstGeom prst="rect">
            <a:avLst/>
          </a:prstGeom>
          <a:noFill/>
          <a:ln>
            <a:noFill/>
          </a:ln>
        </p:spPr>
      </p:pic>
      <p:sp>
        <p:nvSpPr>
          <p:cNvPr id="672" name="Google Shape;672;g327d5f467c9_0_410"/>
          <p:cNvSpPr/>
          <p:nvPr/>
        </p:nvSpPr>
        <p:spPr>
          <a:xfrm>
            <a:off x="6307026" y="3362823"/>
            <a:ext cx="15735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673" name="Google Shape;673;g327d5f467c9_0_410"/>
          <p:cNvSpPr txBox="1"/>
          <p:nvPr/>
        </p:nvSpPr>
        <p:spPr>
          <a:xfrm>
            <a:off x="6377076" y="3454875"/>
            <a:ext cx="14334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dirty="0" err="1">
                <a:solidFill>
                  <a:schemeClr val="hlink"/>
                </a:solidFill>
                <a:latin typeface="Calibri"/>
                <a:ea typeface="Calibri"/>
                <a:cs typeface="Calibri"/>
                <a:sym typeface="Calibri"/>
                <a:hlinkClick r:id="rId4"/>
              </a:rPr>
              <a:t>Écrivez</a:t>
            </a:r>
            <a:r>
              <a:rPr lang="en-US" sz="2400" b="1" i="0" u="sng" strike="noStrike" cap="none" dirty="0">
                <a:solidFill>
                  <a:schemeClr val="hlink"/>
                </a:solidFill>
                <a:latin typeface="Calibri"/>
                <a:ea typeface="Calibri"/>
                <a:cs typeface="Calibri"/>
                <a:sym typeface="Calibri"/>
                <a:hlinkClick r:id="rId4"/>
              </a:rPr>
              <a:t> </a:t>
            </a:r>
            <a:r>
              <a:rPr lang="en-US" sz="2400" b="1" i="0" u="sng" strike="noStrike" cap="none" dirty="0" err="1">
                <a:solidFill>
                  <a:schemeClr val="hlink"/>
                </a:solidFill>
                <a:latin typeface="Calibri"/>
                <a:ea typeface="Calibri"/>
                <a:cs typeface="Calibri"/>
                <a:sym typeface="Calibri"/>
                <a:hlinkClick r:id="rId4"/>
              </a:rPr>
              <a:t>votre</a:t>
            </a:r>
            <a:r>
              <a:rPr lang="en-US" sz="2400" b="1" i="0" u="sng" strike="noStrike" cap="none" dirty="0">
                <a:solidFill>
                  <a:schemeClr val="hlink"/>
                </a:solidFill>
                <a:latin typeface="Calibri"/>
                <a:ea typeface="Calibri"/>
                <a:cs typeface="Calibri"/>
                <a:sym typeface="Calibri"/>
                <a:hlinkClick r:id="rId4"/>
              </a:rPr>
              <a:t> script </a:t>
            </a:r>
            <a:r>
              <a:rPr lang="en-US" sz="2400" b="1" i="0" u="sng" strike="noStrike" cap="none" dirty="0" err="1">
                <a:solidFill>
                  <a:schemeClr val="hlink"/>
                </a:solidFill>
                <a:latin typeface="Calibri"/>
                <a:ea typeface="Calibri"/>
                <a:cs typeface="Calibri"/>
                <a:sym typeface="Calibri"/>
                <a:hlinkClick r:id="rId4"/>
              </a:rPr>
              <a:t>ici</a:t>
            </a:r>
            <a:r>
              <a:rPr lang="en-US" sz="2400" b="1" i="0" u="sng" strike="noStrike" cap="none" dirty="0">
                <a:solidFill>
                  <a:schemeClr val="hlink"/>
                </a:solidFill>
                <a:latin typeface="Calibri"/>
                <a:ea typeface="Calibri"/>
                <a:cs typeface="Calibri"/>
                <a:sym typeface="Calibri"/>
                <a:hlinkClick r:id="rId4"/>
              </a:rPr>
              <a:t> !</a:t>
            </a:r>
            <a:endParaRPr sz="24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Pourquoi l'IA ?</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A96C1-B28F-1EC5-4FB1-A0F578A0E26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F184028-4890-F6C7-0F09-4A8B422F9187}"/>
              </a:ext>
            </a:extLst>
          </p:cNvPr>
          <p:cNvSpPr>
            <a:spLocks noGrp="1"/>
          </p:cNvSpPr>
          <p:nvPr>
            <p:ph type="body" sz="quarter" idx="13"/>
          </p:nvPr>
        </p:nvSpPr>
        <p:spPr>
          <a:xfrm>
            <a:off x="8182196" y="881975"/>
            <a:ext cx="3816764" cy="2547025"/>
          </a:xfrm>
        </p:spPr>
        <p:txBody>
          <a:bodyPr>
            <a:normAutofit fontScale="70000" lnSpcReduction="20000"/>
          </a:bodyPr>
          <a:lstStyle/>
          <a:p>
            <a:r>
              <a:rPr lang="en-GB" sz="3100" i="0" dirty="0">
                <a:latin typeface="Calibri" panose="020F0502020204030204" pitchFamily="34" charset="0"/>
                <a:cs typeface="Calibri" panose="020F0502020204030204" pitchFamily="34" charset="0"/>
              </a:rPr>
              <a:t>Le monde a besoin de votre créativité, de votre point de vue et de vos idées.</a:t>
            </a:r>
          </a:p>
          <a:p>
            <a:r>
              <a:rPr lang="en-GB" sz="3100" i="0" dirty="0">
                <a:latin typeface="Calibri" panose="020F0502020204030204" pitchFamily="34" charset="0"/>
                <a:cs typeface="Calibri" panose="020F0502020204030204" pitchFamily="34" charset="0"/>
              </a:rPr>
              <a:t> </a:t>
            </a:r>
          </a:p>
          <a:p>
            <a:r>
              <a:rPr lang="en-GB" sz="3100" i="0" dirty="0">
                <a:latin typeface="Calibri" panose="020F0502020204030204" pitchFamily="34" charset="0"/>
                <a:cs typeface="Calibri" panose="020F0502020204030204" pitchFamily="34" charset="0"/>
              </a:rPr>
              <a:t>Ensemble, nous pouvons prouver que la technologie n'est pas réservée aux garçons ou aux geeks, mais qu'elle est accessible à tous. Et qui sait ?</a:t>
            </a:r>
          </a:p>
          <a:p>
            <a:endParaRPr lang="en-GB" dirty="0"/>
          </a:p>
        </p:txBody>
      </p:sp>
      <p:pic>
        <p:nvPicPr>
          <p:cNvPr id="8" name="Picture Placeholder 7">
            <a:extLst>
              <a:ext uri="{FF2B5EF4-FFF2-40B4-BE49-F238E27FC236}">
                <a16:creationId xmlns:a16="http://schemas.microsoft.com/office/drawing/2014/main" id="{EFD3F9B9-CB9C-F13C-E730-824F2F0F334A}"/>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a:xfrm>
            <a:off x="0" y="655053"/>
            <a:ext cx="8902586" cy="5921497"/>
          </a:xfrm>
        </p:spPr>
      </p:pic>
      <p:sp>
        <p:nvSpPr>
          <p:cNvPr id="2" name="Google Shape;656;g327d5f467c9_0_438">
            <a:extLst>
              <a:ext uri="{FF2B5EF4-FFF2-40B4-BE49-F238E27FC236}">
                <a16:creationId xmlns:a16="http://schemas.microsoft.com/office/drawing/2014/main" id="{E3AE3A9C-4386-88B8-DDC0-6DC1BC593214}"/>
              </a:ext>
            </a:extLst>
          </p:cNvPr>
          <p:cNvSpPr txBox="1"/>
          <p:nvPr/>
        </p:nvSpPr>
        <p:spPr>
          <a:xfrm>
            <a:off x="8749588" y="3987127"/>
            <a:ext cx="2910580" cy="2031295"/>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GB" sz="2400" b="0" i="0" u="none" strike="noStrike" cap="none" dirty="0">
                <a:solidFill>
                  <a:srgbClr val="282666"/>
                </a:solidFill>
                <a:latin typeface="Calibri"/>
                <a:ea typeface="Calibri"/>
                <a:cs typeface="Calibri"/>
                <a:sym typeface="Calibri"/>
              </a:rPr>
              <a:t>Vous pourriez créer </a:t>
            </a:r>
            <a:br>
              <a:rPr lang="en-GB" sz="2400" b="0" i="0" u="none" strike="noStrike" cap="none" dirty="0">
                <a:solidFill>
                  <a:srgbClr val="282666"/>
                </a:solidFill>
                <a:latin typeface="Calibri"/>
                <a:ea typeface="Calibri"/>
                <a:cs typeface="Calibri"/>
                <a:sym typeface="Calibri"/>
              </a:rPr>
            </a:br>
            <a:r>
              <a:rPr lang="en-GB" sz="2400" b="0" i="0" u="none" strike="noStrike" cap="none" dirty="0">
                <a:solidFill>
                  <a:srgbClr val="282666"/>
                </a:solidFill>
                <a:latin typeface="Calibri"/>
                <a:ea typeface="Calibri"/>
                <a:cs typeface="Calibri"/>
                <a:sym typeface="Calibri"/>
              </a:rPr>
              <a:t>la prochaine avancée révolutionnaire en matière d'IA </a:t>
            </a:r>
          </a:p>
          <a:p>
            <a:pPr marL="0" marR="0" lvl="0" indent="0" algn="r" rtl="0">
              <a:lnSpc>
                <a:spcPct val="100000"/>
              </a:lnSpc>
              <a:spcBef>
                <a:spcPts val="0"/>
              </a:spcBef>
              <a:spcAft>
                <a:spcPts val="0"/>
              </a:spcAft>
              <a:buClr>
                <a:srgbClr val="000000"/>
              </a:buClr>
              <a:buSzPts val="2400"/>
              <a:buFont typeface="Arial"/>
              <a:buNone/>
            </a:pPr>
            <a:r>
              <a:rPr lang="en-GB" sz="2400" b="0" i="0" u="none" strike="noStrike" cap="none" dirty="0">
                <a:solidFill>
                  <a:srgbClr val="282666"/>
                </a:solidFill>
                <a:latin typeface="Calibri"/>
                <a:ea typeface="Calibri"/>
                <a:cs typeface="Calibri"/>
                <a:sym typeface="Calibri"/>
              </a:rPr>
              <a:t>qui changera le monde !</a:t>
            </a:r>
          </a:p>
        </p:txBody>
      </p:sp>
    </p:spTree>
    <p:extLst>
      <p:ext uri="{BB962C8B-B14F-4D97-AF65-F5344CB8AC3E}">
        <p14:creationId xmlns:p14="http://schemas.microsoft.com/office/powerpoint/2010/main" val="3909841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Termes clés</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0AC4D6-0B71-66F0-AF47-307767B7DBF3}"/>
              </a:ext>
            </a:extLst>
          </p:cNvPr>
          <p:cNvSpPr>
            <a:spLocks noGrp="1"/>
          </p:cNvSpPr>
          <p:nvPr>
            <p:ph type="body" idx="1"/>
          </p:nvPr>
        </p:nvSpPr>
        <p:spPr>
          <a:xfrm>
            <a:off x="574644" y="917295"/>
            <a:ext cx="10614687" cy="5940705"/>
          </a:xfrm>
        </p:spPr>
        <p:txBody>
          <a:bodyPr/>
          <a:lstStyle/>
          <a:p>
            <a:pPr marL="571500" indent="-342900">
              <a:buFont typeface="Arial" panose="020B0604020202020204" pitchFamily="34" charset="0"/>
              <a:buChar char="•"/>
            </a:pPr>
            <a:r>
              <a:rPr lang="en-GB" sz="1600" b="1" dirty="0"/>
              <a:t>Intelligence artificielle (IA</a:t>
            </a:r>
            <a:r>
              <a:rPr lang="en-GB" sz="1600" dirty="0"/>
              <a:t>) - Type de technologie qui permet aux ordinateurs et aux machines d'apprendre, de résoudre des problèmes et de prendre des décisions comme les humains.</a:t>
            </a:r>
          </a:p>
          <a:p>
            <a:pPr marL="571500" indent="-342900">
              <a:buFont typeface="Arial" panose="020B0604020202020204" pitchFamily="34" charset="0"/>
              <a:buChar char="•"/>
            </a:pPr>
            <a:r>
              <a:rPr lang="en-GB" sz="1600" b="1" dirty="0"/>
              <a:t>Compétences en IA </a:t>
            </a:r>
            <a:r>
              <a:rPr lang="en-GB" sz="1600" dirty="0"/>
              <a:t>- Capacités qui aident les personnes à travailler avec des outils d'IA, par exemple pour rédiger des invites, analyser des données ou utiliser l'IA dans des tâches créatives ou commerciales.</a:t>
            </a:r>
          </a:p>
          <a:p>
            <a:pPr marL="571500" indent="-342900">
              <a:buFont typeface="Arial" panose="020B0604020202020204" pitchFamily="34" charset="0"/>
              <a:buChar char="•"/>
            </a:pPr>
            <a:r>
              <a:rPr lang="en-GB" sz="1600" b="1" dirty="0"/>
              <a:t>Marché du travail </a:t>
            </a:r>
            <a:r>
              <a:rPr lang="en-GB" sz="1600" dirty="0"/>
              <a:t>- Le monde du travail, y compris les types d'emplois disponibles et les compétences recherchées par les employeurs.</a:t>
            </a:r>
          </a:p>
          <a:p>
            <a:pPr marL="571500" indent="-342900">
              <a:buFont typeface="Arial" panose="020B0604020202020204" pitchFamily="34" charset="0"/>
              <a:buChar char="•"/>
            </a:pPr>
            <a:r>
              <a:rPr lang="en-GB" sz="1600" b="1" dirty="0"/>
              <a:t>Biais</a:t>
            </a:r>
            <a:r>
              <a:rPr lang="en-GB" sz="1600" dirty="0"/>
              <a:t> - Décisions ou résultats injustes en raison de stéréotypes ou de données déséquilibrées. L'IA peut apprendre des biais si elle est entraînée à partir d'informations biaisées.</a:t>
            </a:r>
          </a:p>
          <a:p>
            <a:pPr marL="571500" indent="-342900">
              <a:buFont typeface="Arial" panose="020B0604020202020204" pitchFamily="34" charset="0"/>
              <a:buChar char="•"/>
            </a:pPr>
            <a:r>
              <a:rPr lang="en-GB" sz="1600" b="1" dirty="0"/>
              <a:t>Stéréotypes</a:t>
            </a:r>
            <a:r>
              <a:rPr lang="en-GB" sz="1600" dirty="0"/>
              <a:t> : idées simplistes sur les personnes, telles que « seuls les hommes travaillent dans le secteur technologique », qui peuvent influencer le comportement de l'IA si elles ne sont pas remises en question.</a:t>
            </a:r>
          </a:p>
          <a:p>
            <a:pPr marL="571500" indent="-342900">
              <a:buFont typeface="Arial" panose="020B0604020202020204" pitchFamily="34" charset="0"/>
              <a:buChar char="•"/>
            </a:pPr>
            <a:r>
              <a:rPr lang="en-GB" sz="1600" b="1" dirty="0" err="1"/>
              <a:t>Entrepreneuriat</a:t>
            </a:r>
            <a:r>
              <a:rPr lang="en-GB" sz="1600" dirty="0"/>
              <a:t> - Processus de création et de gestion de sa propre entreprise - l'IA peut aider en permettant de gagner du temps, d'analyser des données et de créer du contenu.</a:t>
            </a:r>
          </a:p>
          <a:p>
            <a:pPr marL="571500" indent="-342900">
              <a:buFont typeface="Arial" panose="020B0604020202020204" pitchFamily="34" charset="0"/>
              <a:buChar char="•"/>
            </a:pPr>
            <a:r>
              <a:rPr lang="en-GB" sz="1600" b="1" dirty="0"/>
              <a:t>Outils numériques </a:t>
            </a:r>
            <a:r>
              <a:rPr lang="en-GB" sz="1600" dirty="0"/>
              <a:t>: applications ou plateformes en ligne qui utilisent la technologie (y compris l'IA) pour aider les gens à travailler, à apprendre ou à créer.</a:t>
            </a:r>
          </a:p>
          <a:p>
            <a:pPr marL="571500" indent="-342900">
              <a:buFont typeface="Arial" panose="020B0604020202020204" pitchFamily="34" charset="0"/>
              <a:buChar char="•"/>
            </a:pPr>
            <a:r>
              <a:rPr lang="en-GB" sz="1600" b="1" dirty="0"/>
              <a:t>Innovation</a:t>
            </a:r>
            <a:r>
              <a:rPr lang="en-GB" sz="1600" dirty="0"/>
              <a:t> : le fait de trouver de nouvelles idées ou de nouvelles façons de faire les choses, en particulier à l'aide de technologies telles que l'IA.</a:t>
            </a:r>
          </a:p>
          <a:p>
            <a:pPr marL="571500" indent="-342900">
              <a:buFont typeface="Arial" panose="020B0604020202020204" pitchFamily="34" charset="0"/>
              <a:buChar char="•"/>
            </a:pPr>
            <a:r>
              <a:rPr lang="en-GB" sz="1600" b="1" dirty="0"/>
              <a:t>Diversité</a:t>
            </a:r>
            <a:r>
              <a:rPr lang="en-GB" sz="1600" dirty="0"/>
              <a:t> - Inclusion de personnes issues de milieux, de cultures et d'expériences différents. La diversité au sein des équipes d'IA permet de développer des technologies meilleures et plus équitables.</a:t>
            </a:r>
          </a:p>
        </p:txBody>
      </p:sp>
      <p:sp>
        <p:nvSpPr>
          <p:cNvPr id="3" name="Text Placeholder 2">
            <a:extLst>
              <a:ext uri="{FF2B5EF4-FFF2-40B4-BE49-F238E27FC236}">
                <a16:creationId xmlns:a16="http://schemas.microsoft.com/office/drawing/2014/main" id="{0B2877E1-C1E2-7A6D-0C3F-BC3909953734}"/>
              </a:ext>
            </a:extLst>
          </p:cNvPr>
          <p:cNvSpPr>
            <a:spLocks noGrp="1"/>
          </p:cNvSpPr>
          <p:nvPr>
            <p:ph type="body" idx="2"/>
          </p:nvPr>
        </p:nvSpPr>
        <p:spPr>
          <a:xfrm>
            <a:off x="710832" y="158724"/>
            <a:ext cx="10614687" cy="803654"/>
          </a:xfrm>
        </p:spPr>
        <p:txBody>
          <a:bodyPr/>
          <a:lstStyle/>
          <a:p>
            <a:r>
              <a:rPr lang="en-GB" dirty="0"/>
              <a:t>Termes clés</a:t>
            </a:r>
          </a:p>
        </p:txBody>
      </p:sp>
    </p:spTree>
    <p:extLst>
      <p:ext uri="{BB962C8B-B14F-4D97-AF65-F5344CB8AC3E}">
        <p14:creationId xmlns:p14="http://schemas.microsoft.com/office/powerpoint/2010/main" val="1535039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7" name="Google Shape;687;p22"/>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grpSp>
        <p:nvGrpSpPr>
          <p:cNvPr id="688" name="Google Shape;688;p22"/>
          <p:cNvGrpSpPr/>
          <p:nvPr/>
        </p:nvGrpSpPr>
        <p:grpSpPr>
          <a:xfrm>
            <a:off x="10460162" y="4708721"/>
            <a:ext cx="429017" cy="429017"/>
            <a:chOff x="1950027" y="2499889"/>
            <a:chExt cx="850463" cy="850463"/>
          </a:xfrm>
        </p:grpSpPr>
        <p:sp>
          <p:nvSpPr>
            <p:cNvPr id="689" name="Google Shape;689;p2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90" name="Google Shape;690;p22"/>
            <p:cNvGrpSpPr/>
            <p:nvPr/>
          </p:nvGrpSpPr>
          <p:grpSpPr>
            <a:xfrm>
              <a:off x="2107521" y="2657382"/>
              <a:ext cx="535476" cy="535477"/>
              <a:chOff x="2107521" y="2657382"/>
              <a:chExt cx="535476" cy="535477"/>
            </a:xfrm>
          </p:grpSpPr>
          <p:sp>
            <p:nvSpPr>
              <p:cNvPr id="691" name="Google Shape;691;p2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p2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p2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94" name="Google Shape;694;p22"/>
          <p:cNvGrpSpPr/>
          <p:nvPr/>
        </p:nvGrpSpPr>
        <p:grpSpPr>
          <a:xfrm>
            <a:off x="9401920" y="4708721"/>
            <a:ext cx="429017" cy="429017"/>
            <a:chOff x="-147782" y="2499889"/>
            <a:chExt cx="850463" cy="850463"/>
          </a:xfrm>
        </p:grpSpPr>
        <p:sp>
          <p:nvSpPr>
            <p:cNvPr id="695" name="Google Shape;695;p2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p22"/>
            <p:cNvSpPr/>
            <p:nvPr/>
          </p:nvSpPr>
          <p:spPr>
            <a:xfrm>
              <a:off x="18529" y="2722898"/>
              <a:ext cx="549967" cy="447282"/>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97" name="Google Shape;697;p22"/>
          <p:cNvGrpSpPr/>
          <p:nvPr/>
        </p:nvGrpSpPr>
        <p:grpSpPr>
          <a:xfrm>
            <a:off x="10988966" y="4708721"/>
            <a:ext cx="429017" cy="429017"/>
            <a:chOff x="2998302" y="2499889"/>
            <a:chExt cx="850463" cy="850463"/>
          </a:xfrm>
        </p:grpSpPr>
        <p:sp>
          <p:nvSpPr>
            <p:cNvPr id="698" name="Google Shape;698;p2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9" name="Google Shape;699;p2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00" name="Google Shape;700;p22"/>
          <p:cNvGrpSpPr/>
          <p:nvPr/>
        </p:nvGrpSpPr>
        <p:grpSpPr>
          <a:xfrm>
            <a:off x="8873117" y="4708721"/>
            <a:ext cx="429017" cy="429334"/>
            <a:chOff x="-1196056" y="2499889"/>
            <a:chExt cx="850463" cy="851092"/>
          </a:xfrm>
        </p:grpSpPr>
        <p:sp>
          <p:nvSpPr>
            <p:cNvPr id="701" name="Google Shape;701;p2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2" name="Google Shape;702;p2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3" name="Google Shape;703;p22"/>
          <p:cNvSpPr/>
          <p:nvPr/>
        </p:nvSpPr>
        <p:spPr>
          <a:xfrm>
            <a:off x="9931042" y="4708721"/>
            <a:ext cx="429017" cy="429017"/>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4" name="Google Shape;704;p22" descr="World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53814" y="4733863"/>
            <a:ext cx="376188" cy="376188"/>
          </a:xfrm>
          <a:prstGeom prst="rect">
            <a:avLst/>
          </a:prstGeom>
          <a:noFill/>
          <a:ln>
            <a:noFill/>
          </a:ln>
        </p:spPr>
      </p:pic>
      <p:pic>
        <p:nvPicPr>
          <p:cNvPr id="705" name="Google Shape;705;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140275">
            <a:off x="5110733" y="5208550"/>
            <a:ext cx="5127676" cy="4367161"/>
          </a:xfrm>
          <a:prstGeom prst="rect">
            <a:avLst/>
          </a:prstGeom>
          <a:noFill/>
          <a:ln>
            <a:noFill/>
          </a:ln>
        </p:spPr>
      </p:pic>
      <p:sp>
        <p:nvSpPr>
          <p:cNvPr id="5" name="Text Placeholder 4">
            <a:extLst>
              <a:ext uri="{FF2B5EF4-FFF2-40B4-BE49-F238E27FC236}">
                <a16:creationId xmlns:a16="http://schemas.microsoft.com/office/drawing/2014/main" id="{24F07FE2-7914-2E07-2558-3A40A4CE7CFF}"/>
              </a:ext>
            </a:extLst>
          </p:cNvPr>
          <p:cNvSpPr>
            <a:spLocks noGrp="1"/>
          </p:cNvSpPr>
          <p:nvPr>
            <p:ph type="body" idx="1"/>
          </p:nvPr>
        </p:nvSpPr>
        <p:spPr/>
        <p:txBody>
          <a:bodyPr/>
          <a:lstStyle/>
          <a:p>
            <a:endParaRPr lang="en-I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0"/>
          <p:cNvSpPr/>
          <p:nvPr/>
        </p:nvSpPr>
        <p:spPr>
          <a:xfrm>
            <a:off x="1591309" y="2971102"/>
            <a:ext cx="2272735" cy="2885466"/>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 name="Google Shape;233;p20"/>
          <p:cNvSpPr/>
          <p:nvPr/>
        </p:nvSpPr>
        <p:spPr>
          <a:xfrm>
            <a:off x="1574800" y="1587100"/>
            <a:ext cx="2305749" cy="1807729"/>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 name="Google Shape;234;p20"/>
          <p:cNvSpPr/>
          <p:nvPr/>
        </p:nvSpPr>
        <p:spPr>
          <a:xfrm>
            <a:off x="4989241" y="1603609"/>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 name="Google Shape;235;p20"/>
          <p:cNvSpPr/>
          <p:nvPr/>
        </p:nvSpPr>
        <p:spPr>
          <a:xfrm>
            <a:off x="4972733" y="3917616"/>
            <a:ext cx="2305749" cy="1938952"/>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20"/>
          <p:cNvSpPr/>
          <p:nvPr/>
        </p:nvSpPr>
        <p:spPr>
          <a:xfrm>
            <a:off x="8308223" y="2971102"/>
            <a:ext cx="2272731" cy="2892173"/>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686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 name="Google Shape;237;p20"/>
          <p:cNvSpPr/>
          <p:nvPr/>
        </p:nvSpPr>
        <p:spPr>
          <a:xfrm>
            <a:off x="8291714" y="1587100"/>
            <a:ext cx="2305749" cy="1807729"/>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 name="Google Shape;238;p20"/>
          <p:cNvSpPr txBox="1"/>
          <p:nvPr/>
        </p:nvSpPr>
        <p:spPr>
          <a:xfrm>
            <a:off x="1599944" y="3353800"/>
            <a:ext cx="2264100" cy="24621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dirty="0">
                <a:solidFill>
                  <a:schemeClr val="lt1"/>
                </a:solidFill>
                <a:latin typeface="Calibri"/>
                <a:ea typeface="Calibri"/>
                <a:cs typeface="Calibri"/>
                <a:sym typeface="Calibri"/>
              </a:rPr>
              <a:t>Saviez-vous que lorsque vous trouverez un emploi, vous travaillerez probablement avec l'IA ?</a:t>
            </a:r>
            <a:endParaRPr sz="2200" b="0" i="0" u="none" strike="noStrike" cap="none" dirty="0">
              <a:solidFill>
                <a:schemeClr val="lt1"/>
              </a:solidFill>
              <a:latin typeface="Calibri"/>
              <a:ea typeface="Calibri"/>
              <a:cs typeface="Calibri"/>
              <a:sym typeface="Calibri"/>
            </a:endParaRPr>
          </a:p>
        </p:txBody>
      </p:sp>
      <p:grpSp>
        <p:nvGrpSpPr>
          <p:cNvPr id="239" name="Google Shape;239;p20"/>
          <p:cNvGrpSpPr/>
          <p:nvPr/>
        </p:nvGrpSpPr>
        <p:grpSpPr>
          <a:xfrm>
            <a:off x="5766053" y="4512935"/>
            <a:ext cx="749201" cy="845429"/>
            <a:chOff x="4643578" y="432838"/>
            <a:chExt cx="1028134" cy="1160188"/>
          </a:xfrm>
        </p:grpSpPr>
        <p:sp>
          <p:nvSpPr>
            <p:cNvPr id="240" name="Google Shape;240;p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41" name="Google Shape;241;p20"/>
            <p:cNvGrpSpPr/>
            <p:nvPr/>
          </p:nvGrpSpPr>
          <p:grpSpPr>
            <a:xfrm>
              <a:off x="4643578" y="432838"/>
              <a:ext cx="1028134" cy="1160188"/>
              <a:chOff x="4643578" y="432838"/>
              <a:chExt cx="1028134" cy="1160188"/>
            </a:xfrm>
          </p:grpSpPr>
          <p:sp>
            <p:nvSpPr>
              <p:cNvPr id="242" name="Google Shape;242;p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 name="Google Shape;243;p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244" name="Google Shape;244;p20"/>
          <p:cNvGrpSpPr/>
          <p:nvPr/>
        </p:nvGrpSpPr>
        <p:grpSpPr>
          <a:xfrm>
            <a:off x="9003821" y="1937387"/>
            <a:ext cx="812364" cy="762243"/>
            <a:chOff x="6615628" y="2116894"/>
            <a:chExt cx="1066935" cy="1001107"/>
          </a:xfrm>
        </p:grpSpPr>
        <p:sp>
          <p:nvSpPr>
            <p:cNvPr id="245" name="Google Shape;245;p2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 name="Google Shape;246;p2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 name="Google Shape;247;p2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 name="Google Shape;248;p2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2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2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 name="Google Shape;251;p2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 name="Google Shape;252;p2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2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 name="Google Shape;254;p2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 name="Google Shape;255;p2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 name="Google Shape;256;p2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57" name="Google Shape;257;p20"/>
          <p:cNvGrpSpPr/>
          <p:nvPr/>
        </p:nvGrpSpPr>
        <p:grpSpPr>
          <a:xfrm>
            <a:off x="2399531" y="2067109"/>
            <a:ext cx="655923" cy="655810"/>
            <a:chOff x="3258209" y="1217582"/>
            <a:chExt cx="4712093" cy="4711281"/>
          </a:xfrm>
        </p:grpSpPr>
        <p:sp>
          <p:nvSpPr>
            <p:cNvPr id="258" name="Google Shape;258;p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 name="Google Shape;259;p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 name="Google Shape;260;p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 name="Google Shape;261;p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 name="Google Shape;262;p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 name="Google Shape;263;p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 name="Google Shape;264;p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 name="Google Shape;265;p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 name="Google Shape;266;p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 name="Google Shape;268;p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 name="Google Shape;269;p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 name="Google Shape;270;p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 name="Google Shape;271;p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72" name="Google Shape;272;p20"/>
          <p:cNvSpPr txBox="1"/>
          <p:nvPr/>
        </p:nvSpPr>
        <p:spPr>
          <a:xfrm>
            <a:off x="4929153" y="1706447"/>
            <a:ext cx="2361335"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lt1"/>
                </a:solidFill>
                <a:latin typeface="Calibri"/>
                <a:ea typeface="Calibri"/>
                <a:cs typeface="Calibri"/>
                <a:sym typeface="Calibri"/>
              </a:rPr>
              <a:t>L'IA change notre façon de travailler et a un impact direct sur plusieurs secteurs</a:t>
            </a:r>
            <a:r>
              <a:rPr lang="en-US" sz="2000" b="1" i="0" u="none" strike="noStrike" cap="none" dirty="0">
                <a:solidFill>
                  <a:schemeClr val="lt1"/>
                </a:solidFill>
                <a:latin typeface="Calibri"/>
                <a:ea typeface="Calibri"/>
                <a:cs typeface="Calibri"/>
                <a:sym typeface="Calibri"/>
              </a:rPr>
              <a:t>.</a:t>
            </a:r>
            <a:endParaRPr sz="1800" b="0" i="0" u="none" strike="noStrike" cap="none" dirty="0">
              <a:solidFill>
                <a:schemeClr val="lt1"/>
              </a:solidFill>
              <a:latin typeface="Calibri"/>
              <a:ea typeface="Calibri"/>
              <a:cs typeface="Calibri"/>
              <a:sym typeface="Calibri"/>
            </a:endParaRPr>
          </a:p>
        </p:txBody>
      </p:sp>
      <p:sp>
        <p:nvSpPr>
          <p:cNvPr id="273" name="Google Shape;273;p20"/>
          <p:cNvSpPr txBox="1"/>
          <p:nvPr/>
        </p:nvSpPr>
        <p:spPr>
          <a:xfrm>
            <a:off x="8245263" y="3303052"/>
            <a:ext cx="2448574" cy="23544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100" b="1" i="0" u="none" strike="noStrike" cap="none" dirty="0">
                <a:solidFill>
                  <a:schemeClr val="lt1"/>
                </a:solidFill>
                <a:latin typeface="Calibri"/>
                <a:ea typeface="Calibri"/>
                <a:cs typeface="Calibri"/>
                <a:sym typeface="Calibri"/>
              </a:rPr>
              <a:t>Il est important que nous apprenions à travailler avec l'IA, que nous connaissions ses avantages, mais aussi ses risques.</a:t>
            </a:r>
            <a:endParaRPr sz="2100" b="1" i="0" u="none" strike="noStrike" cap="none" dirty="0">
              <a:solidFill>
                <a:schemeClr val="lt1"/>
              </a:solidFill>
              <a:latin typeface="Calibri"/>
              <a:ea typeface="Calibri"/>
              <a:cs typeface="Calibri"/>
              <a:sym typeface="Calibri"/>
            </a:endParaRPr>
          </a:p>
        </p:txBody>
      </p:sp>
      <p:sp>
        <p:nvSpPr>
          <p:cNvPr id="274" name="Google Shape;274;p20"/>
          <p:cNvSpPr txBox="1"/>
          <p:nvPr/>
        </p:nvSpPr>
        <p:spPr>
          <a:xfrm>
            <a:off x="550950" y="317125"/>
            <a:ext cx="7740900" cy="6834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dirty="0" err="1">
                <a:solidFill>
                  <a:srgbClr val="653795"/>
                </a:solidFill>
                <a:latin typeface="Calibri"/>
                <a:ea typeface="Calibri"/>
                <a:cs typeface="Calibri"/>
                <a:sym typeface="Calibri"/>
              </a:rPr>
              <a:t>Pourquoi</a:t>
            </a:r>
            <a:r>
              <a:rPr lang="en-US" sz="3600" b="1" i="0" u="none" strike="noStrike" cap="none" dirty="0">
                <a:solidFill>
                  <a:srgbClr val="653795"/>
                </a:solidFill>
                <a:latin typeface="Calibri"/>
                <a:ea typeface="Calibri"/>
                <a:cs typeface="Calibri"/>
                <a:sym typeface="Calibri"/>
              </a:rPr>
              <a:t> </a:t>
            </a:r>
            <a:r>
              <a:rPr lang="en-US" sz="3600" b="1" i="0" u="none" strike="noStrike" cap="none" dirty="0" err="1">
                <a:solidFill>
                  <a:srgbClr val="653795"/>
                </a:solidFill>
                <a:latin typeface="Calibri"/>
                <a:ea typeface="Calibri"/>
                <a:cs typeface="Calibri"/>
                <a:sym typeface="Calibri"/>
              </a:rPr>
              <a:t>l’IA</a:t>
            </a:r>
            <a:r>
              <a:rPr lang="en-US" sz="3600" b="1" i="0" u="none" strike="noStrike" cap="none" dirty="0">
                <a:solidFill>
                  <a:srgbClr val="653795"/>
                </a:solidFill>
                <a:latin typeface="Calibri"/>
                <a:ea typeface="Calibri"/>
                <a:cs typeface="Calibri"/>
                <a:sym typeface="Calibri"/>
              </a:rPr>
              <a:t> </a:t>
            </a:r>
            <a:r>
              <a:rPr lang="en-US" sz="3600" b="1" i="0" u="none" strike="noStrike" cap="none" dirty="0" err="1">
                <a:solidFill>
                  <a:srgbClr val="653795"/>
                </a:solidFill>
                <a:latin typeface="Calibri"/>
                <a:ea typeface="Calibri"/>
                <a:cs typeface="Calibri"/>
                <a:sym typeface="Calibri"/>
              </a:rPr>
              <a:t>devrait</a:t>
            </a:r>
            <a:r>
              <a:rPr lang="en-US" sz="3600" b="1" i="0" u="none" strike="noStrike" cap="none" dirty="0">
                <a:solidFill>
                  <a:srgbClr val="653795"/>
                </a:solidFill>
                <a:latin typeface="Calibri"/>
                <a:ea typeface="Calibri"/>
                <a:cs typeface="Calibri"/>
                <a:sym typeface="Calibri"/>
              </a:rPr>
              <a:t> m'intéresser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0"/>
          <p:cNvSpPr txBox="1">
            <a:spLocks noGrp="1"/>
          </p:cNvSpPr>
          <p:nvPr>
            <p:ph type="body" idx="1"/>
          </p:nvPr>
        </p:nvSpPr>
        <p:spPr>
          <a:xfrm>
            <a:off x="618819" y="1982908"/>
            <a:ext cx="4802400" cy="267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en-US" sz="2800" dirty="0" err="1"/>
              <a:t>Parlons-en</a:t>
            </a:r>
            <a:r>
              <a:rPr lang="en-US" sz="2800" dirty="0"/>
              <a:t> :</a:t>
            </a:r>
            <a:endParaRPr sz="2800" dirty="0"/>
          </a:p>
          <a:p>
            <a:pPr marL="0" lvl="0" indent="0" algn="ctr" rtl="0">
              <a:lnSpc>
                <a:spcPct val="90000"/>
              </a:lnSpc>
              <a:spcBef>
                <a:spcPts val="0"/>
              </a:spcBef>
              <a:spcAft>
                <a:spcPts val="0"/>
              </a:spcAft>
              <a:buClr>
                <a:schemeClr val="lt1"/>
              </a:buClr>
              <a:buSzPts val="2800"/>
              <a:buNone/>
            </a:pPr>
            <a:endParaRPr sz="2800" dirty="0"/>
          </a:p>
          <a:p>
            <a:pPr marL="0" lvl="0" indent="0" algn="ctr" rtl="0">
              <a:lnSpc>
                <a:spcPct val="90000"/>
              </a:lnSpc>
              <a:spcBef>
                <a:spcPts val="0"/>
              </a:spcBef>
              <a:spcAft>
                <a:spcPts val="0"/>
              </a:spcAft>
              <a:buClr>
                <a:schemeClr val="lt1"/>
              </a:buClr>
              <a:buSzPts val="2800"/>
              <a:buNone/>
            </a:pPr>
            <a:r>
              <a:rPr lang="en-US" sz="2800" b="1" dirty="0"/>
              <a:t>Selon vous, comment l'IA influence-t-elle les emplois aujourd'hui ?</a:t>
            </a:r>
            <a:endParaRPr sz="2800" b="1" dirty="0"/>
          </a:p>
          <a:p>
            <a:pPr marL="0" lvl="0" indent="0" algn="ctr" rtl="0">
              <a:lnSpc>
                <a:spcPct val="90000"/>
              </a:lnSpc>
              <a:spcBef>
                <a:spcPts val="1000"/>
              </a:spcBef>
              <a:spcAft>
                <a:spcPts val="0"/>
              </a:spcAft>
              <a:buClr>
                <a:schemeClr val="lt1"/>
              </a:buClr>
              <a:buSzPts val="2800"/>
              <a:buNone/>
            </a:pPr>
            <a:endParaRPr sz="2800" dirty="0"/>
          </a:p>
          <a:p>
            <a:pPr marL="0" lvl="0" indent="0" algn="ctr" rtl="0">
              <a:lnSpc>
                <a:spcPct val="90000"/>
              </a:lnSpc>
              <a:spcBef>
                <a:spcPts val="1000"/>
              </a:spcBef>
              <a:spcAft>
                <a:spcPts val="0"/>
              </a:spcAft>
              <a:buClr>
                <a:schemeClr val="lt1"/>
              </a:buClr>
              <a:buSzPts val="2800"/>
              <a:buNone/>
            </a:pPr>
            <a:endParaRPr sz="2800" dirty="0"/>
          </a:p>
        </p:txBody>
      </p:sp>
      <p:pic>
        <p:nvPicPr>
          <p:cNvPr id="3" name="Picture Placeholder 14">
            <a:extLst>
              <a:ext uri="{FF2B5EF4-FFF2-40B4-BE49-F238E27FC236}">
                <a16:creationId xmlns:a16="http://schemas.microsoft.com/office/drawing/2014/main" id="{B91F2646-D453-B6BF-E6C5-9B8984E3A27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
        <p:nvSpPr>
          <p:cNvPr id="281" name="Google Shape;281;p10"/>
          <p:cNvSpPr/>
          <p:nvPr/>
        </p:nvSpPr>
        <p:spPr>
          <a:xfrm>
            <a:off x="9063067" y="3352800"/>
            <a:ext cx="4577473" cy="4607324"/>
          </a:xfrm>
          <a:custGeom>
            <a:avLst/>
            <a:gdLst/>
            <a:ahLst/>
            <a:cxnLst/>
            <a:rect l="l" t="t" r="r" b="b"/>
            <a:pathLst>
              <a:path w="722854" h="727568" extrusionOk="0">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408D9-CE05-E3F0-CE4B-6CDEFB8A631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24A8CDF-1F1A-92C4-EC1F-6D4FBC7BB2EA}"/>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Carrières dans le domaine de l'IA</a:t>
            </a:r>
          </a:p>
        </p:txBody>
      </p:sp>
      <p:sp>
        <p:nvSpPr>
          <p:cNvPr id="5" name="Text Placeholder 4">
            <a:extLst>
              <a:ext uri="{FF2B5EF4-FFF2-40B4-BE49-F238E27FC236}">
                <a16:creationId xmlns:a16="http://schemas.microsoft.com/office/drawing/2014/main" id="{5D6D8F81-7672-9F1A-1DAE-C06FCF0B9E20}"/>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02</a:t>
            </a:r>
          </a:p>
        </p:txBody>
      </p:sp>
      <p:pic>
        <p:nvPicPr>
          <p:cNvPr id="8" name="Picture Placeholder 7">
            <a:extLst>
              <a:ext uri="{FF2B5EF4-FFF2-40B4-BE49-F238E27FC236}">
                <a16:creationId xmlns:a16="http://schemas.microsoft.com/office/drawing/2014/main" id="{84421C7D-E579-D462-8F5E-B012B3D3C282}"/>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pic>
        <p:nvPicPr>
          <p:cNvPr id="9" name="Picture 8">
            <a:extLst>
              <a:ext uri="{FF2B5EF4-FFF2-40B4-BE49-F238E27FC236}">
                <a16:creationId xmlns:a16="http://schemas.microsoft.com/office/drawing/2014/main" id="{BAC679A3-127A-0A33-B0C7-6E1C7D8616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723397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9"/>
          <p:cNvSpPr txBox="1">
            <a:spLocks noGrp="1"/>
          </p:cNvSpPr>
          <p:nvPr>
            <p:ph type="body" idx="1"/>
          </p:nvPr>
        </p:nvSpPr>
        <p:spPr>
          <a:xfrm>
            <a:off x="798378" y="1717700"/>
            <a:ext cx="5279700" cy="38499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dirty="0"/>
              <a:t>L'intelligence artificielle (IA) </a:t>
            </a:r>
            <a:r>
              <a:rPr lang="en-US" b="1" dirty="0" err="1"/>
              <a:t>révolutionne </a:t>
            </a:r>
            <a:r>
              <a:rPr lang="en-US" b="1" dirty="0"/>
              <a:t>les industries </a:t>
            </a:r>
            <a:r>
              <a:rPr lang="en-US" dirty="0"/>
              <a:t>du monde entier et devient incontournable dans divers </a:t>
            </a:r>
            <a:r>
              <a:rPr lang="en-US" b="1" dirty="0"/>
              <a:t>secteurs et professions</a:t>
            </a:r>
            <a:r>
              <a:rPr lang="en-US" dirty="0"/>
              <a:t>. </a:t>
            </a:r>
            <a:endParaRPr dirty="0"/>
          </a:p>
          <a:p>
            <a:pPr marL="57150" lvl="0" indent="0" algn="l" rtl="0">
              <a:lnSpc>
                <a:spcPct val="90000"/>
              </a:lnSpc>
              <a:spcBef>
                <a:spcPts val="0"/>
              </a:spcBef>
              <a:spcAft>
                <a:spcPts val="0"/>
              </a:spcAft>
              <a:buClr>
                <a:srgbClr val="282666"/>
              </a:buClr>
              <a:buSzPts val="2400"/>
              <a:buNone/>
            </a:pPr>
            <a:endParaRPr dirty="0"/>
          </a:p>
          <a:p>
            <a:pPr marL="57150" lvl="0" indent="0" algn="l" rtl="0">
              <a:lnSpc>
                <a:spcPct val="90000"/>
              </a:lnSpc>
              <a:spcBef>
                <a:spcPts val="0"/>
              </a:spcBef>
              <a:spcAft>
                <a:spcPts val="0"/>
              </a:spcAft>
              <a:buClr>
                <a:srgbClr val="282666"/>
              </a:buClr>
              <a:buSzPts val="2400"/>
              <a:buNone/>
            </a:pPr>
            <a:r>
              <a:rPr lang="en-US" dirty="0"/>
              <a:t>Pour </a:t>
            </a:r>
            <a:r>
              <a:rPr lang="en-US" b="1" dirty="0"/>
              <a:t>les filles et les jeunes femmes, l'acquisition de compétences liées à l'IA ouvre de nombreuses perspectives professionnelles </a:t>
            </a:r>
            <a:r>
              <a:rPr lang="en-US" dirty="0"/>
              <a:t>et</a:t>
            </a:r>
            <a:r>
              <a:rPr lang="en-US" b="1" dirty="0"/>
              <a:t> </a:t>
            </a:r>
            <a:r>
              <a:rPr lang="en-US" dirty="0"/>
              <a:t>leur permet d'être à la </a:t>
            </a:r>
            <a:r>
              <a:rPr lang="en-US" b="1" dirty="0"/>
              <a:t>pointe de l'innovation et du leadership dans un monde du travail en pleine évolution</a:t>
            </a:r>
            <a:r>
              <a:rPr lang="en-US" dirty="0"/>
              <a:t>.</a:t>
            </a:r>
            <a:endParaRPr dirty="0"/>
          </a:p>
        </p:txBody>
      </p:sp>
      <p:sp>
        <p:nvSpPr>
          <p:cNvPr id="295" name="Google Shape;295;p9"/>
          <p:cNvSpPr txBox="1">
            <a:spLocks noGrp="1"/>
          </p:cNvSpPr>
          <p:nvPr>
            <p:ph type="body" idx="2"/>
          </p:nvPr>
        </p:nvSpPr>
        <p:spPr>
          <a:xfrm>
            <a:off x="788706" y="9140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Les industries et l'IA</a:t>
            </a:r>
            <a:endParaRPr dirty="0"/>
          </a:p>
          <a:p>
            <a:pPr marL="0" lvl="0" indent="0" algn="l" rtl="0">
              <a:lnSpc>
                <a:spcPct val="90000"/>
              </a:lnSpc>
              <a:spcBef>
                <a:spcPts val="0"/>
              </a:spcBef>
              <a:spcAft>
                <a:spcPts val="0"/>
              </a:spcAft>
              <a:buClr>
                <a:srgbClr val="653795"/>
              </a:buClr>
              <a:buSzPts val="3600"/>
              <a:buNone/>
            </a:pPr>
            <a:endParaRPr dirty="0"/>
          </a:p>
        </p:txBody>
      </p:sp>
      <p:pic>
        <p:nvPicPr>
          <p:cNvPr id="296" name="Google Shape;296;p9"/>
          <p:cNvPicPr preferRelativeResize="0"/>
          <p:nvPr/>
        </p:nvPicPr>
        <p:blipFill rotWithShape="1">
          <a:blip r:embed="rId3" cstate="screen">
            <a:alphaModFix/>
            <a:extLst>
              <a:ext uri="{28A0092B-C50C-407E-A947-70E740481C1C}">
                <a14:useLocalDpi xmlns:a14="http://schemas.microsoft.com/office/drawing/2010/main"/>
              </a:ext>
            </a:extLst>
          </a:blip>
          <a:srcRect l="-25867"/>
          <a:stretch/>
        </p:blipFill>
        <p:spPr>
          <a:xfrm>
            <a:off x="4507833" y="464162"/>
            <a:ext cx="7684166" cy="4894769"/>
          </a:xfrm>
          <a:prstGeom prst="rect">
            <a:avLst/>
          </a:prstGeom>
          <a:noFill/>
          <a:ln>
            <a:noFill/>
          </a:ln>
        </p:spPr>
      </p:pic>
      <p:pic>
        <p:nvPicPr>
          <p:cNvPr id="297" name="Google Shape;297;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24375" y="618400"/>
            <a:ext cx="4667625" cy="3580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A2B142-214C-3F7C-2765-B2F57E2420B5}"/>
              </a:ext>
            </a:extLst>
          </p:cNvPr>
          <p:cNvSpPr>
            <a:spLocks noGrp="1"/>
          </p:cNvSpPr>
          <p:nvPr>
            <p:ph type="body" sz="quarter" idx="18"/>
          </p:nvPr>
        </p:nvSpPr>
        <p:spPr>
          <a:xfrm>
            <a:off x="599570" y="4919936"/>
            <a:ext cx="2641469" cy="1049221"/>
          </a:xfrm>
        </p:spPr>
        <p:txBody>
          <a:bodyPr/>
          <a:lstStyle/>
          <a:p>
            <a:r>
              <a:rPr lang="en-US" sz="2800" b="1" dirty="0"/>
              <a:t>Marketing numérique</a:t>
            </a:r>
          </a:p>
          <a:p>
            <a:endParaRPr lang="en-GB" b="1" dirty="0"/>
          </a:p>
        </p:txBody>
      </p:sp>
      <p:sp>
        <p:nvSpPr>
          <p:cNvPr id="5" name="Text Placeholder 4">
            <a:extLst>
              <a:ext uri="{FF2B5EF4-FFF2-40B4-BE49-F238E27FC236}">
                <a16:creationId xmlns:a16="http://schemas.microsoft.com/office/drawing/2014/main" id="{A41A09DB-BAE5-F85C-9CE1-23EF46799854}"/>
              </a:ext>
            </a:extLst>
          </p:cNvPr>
          <p:cNvSpPr>
            <a:spLocks noGrp="1"/>
          </p:cNvSpPr>
          <p:nvPr>
            <p:ph type="body" sz="quarter" idx="20"/>
          </p:nvPr>
        </p:nvSpPr>
        <p:spPr>
          <a:xfrm>
            <a:off x="7772400" y="1765379"/>
            <a:ext cx="3824183" cy="3080941"/>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Dans les domaines du marketing, du commerce électronique et de la publicité, ces outils peuvent être utilisés pour créer des campagnes, des images, des vidéos et de nouvelles façons d'interagir avec votre public.</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Pink neon hashtag notification">
            <a:extLst>
              <a:ext uri="{FF2B5EF4-FFF2-40B4-BE49-F238E27FC236}">
                <a16:creationId xmlns:a16="http://schemas.microsoft.com/office/drawing/2014/main" id="{A2A60278-4021-EA91-ECA2-8A8AB006A971}"/>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p:blipFill>
        <p:spPr>
          <a:xfrm>
            <a:off x="0" y="281391"/>
            <a:ext cx="7575621" cy="4331221"/>
          </a:xfrm>
        </p:spPr>
      </p:pic>
    </p:spTree>
    <p:extLst>
      <p:ext uri="{BB962C8B-B14F-4D97-AF65-F5344CB8AC3E}">
        <p14:creationId xmlns:p14="http://schemas.microsoft.com/office/powerpoint/2010/main" val="58857109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1912</Words>
  <Application>Microsoft Office PowerPoint</Application>
  <PresentationFormat>Grand écran</PresentationFormat>
  <Paragraphs>189</Paragraphs>
  <Slides>43</Slides>
  <Notes>21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43</vt:i4>
      </vt:variant>
    </vt:vector>
  </HeadingPairs>
  <TitlesOfParts>
    <vt:vector size="48" baseType="lpstr">
      <vt:lpstr>Montserrat</vt:lpstr>
      <vt:lpstr>Montserrat Light</vt:lpstr>
      <vt:lpstr>Calibri</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keywords>, docId:021B71D3E4C224F453EA0369389E5D86</cp:keywords>
  <cp:lastModifiedBy>Emeline PETIT</cp:lastModifiedBy>
  <cp:revision>12</cp:revision>
  <dcterms:created xsi:type="dcterms:W3CDTF">2020-10-14T13:32:04Z</dcterms:created>
  <dcterms:modified xsi:type="dcterms:W3CDTF">2025-07-31T12:20:25Z</dcterms:modified>
</cp:coreProperties>
</file>