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258" r:id="rId2"/>
    <p:sldId id="261" r:id="rId3"/>
    <p:sldId id="325" r:id="rId4"/>
    <p:sldId id="4307" r:id="rId5"/>
    <p:sldId id="286" r:id="rId6"/>
    <p:sldId id="263" r:id="rId7"/>
    <p:sldId id="4308" r:id="rId8"/>
    <p:sldId id="331" r:id="rId9"/>
    <p:sldId id="332" r:id="rId10"/>
    <p:sldId id="334" r:id="rId11"/>
    <p:sldId id="333" r:id="rId12"/>
    <p:sldId id="335" r:id="rId13"/>
    <p:sldId id="336" r:id="rId14"/>
    <p:sldId id="337" r:id="rId15"/>
    <p:sldId id="4309" r:id="rId16"/>
    <p:sldId id="338" r:id="rId17"/>
    <p:sldId id="4344" r:id="rId18"/>
    <p:sldId id="4345" r:id="rId19"/>
    <p:sldId id="340" r:id="rId20"/>
    <p:sldId id="341" r:id="rId21"/>
    <p:sldId id="342" r:id="rId22"/>
    <p:sldId id="344" r:id="rId23"/>
    <p:sldId id="346" r:id="rId24"/>
    <p:sldId id="4346" r:id="rId25"/>
    <p:sldId id="4347" r:id="rId26"/>
    <p:sldId id="348" r:id="rId27"/>
    <p:sldId id="355" r:id="rId28"/>
    <p:sldId id="349" r:id="rId29"/>
    <p:sldId id="350" r:id="rId30"/>
    <p:sldId id="356" r:id="rId31"/>
    <p:sldId id="4348" r:id="rId32"/>
    <p:sldId id="351" r:id="rId33"/>
    <p:sldId id="352" r:id="rId34"/>
    <p:sldId id="353" r:id="rId35"/>
    <p:sldId id="357" r:id="rId36"/>
    <p:sldId id="296" r:id="rId37"/>
    <p:sldId id="358" r:id="rId38"/>
    <p:sldId id="4349" r:id="rId39"/>
    <p:sldId id="323" r:id="rId40"/>
    <p:sldId id="4314" r:id="rId41"/>
  </p:sldIdLst>
  <p:sldSz cx="12192000" cy="6858000"/>
  <p:notesSz cx="6858000" cy="9144000"/>
  <p:embeddedFontLst>
    <p:embeddedFont>
      <p:font typeface="Montserrat" panose="00000500000000000000" pitchFamily="2" charset="0"/>
      <p:regular r:id="rId43"/>
      <p:bold r:id="rId44"/>
      <p:italic r:id="rId45"/>
      <p:boldItalic r:id="rId46"/>
    </p:embeddedFont>
    <p:embeddedFont>
      <p:font typeface="Montserrat Light" panose="000004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gcYPFvc+RDk1lOWoY+vjso1TUtf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623"/>
    <a:srgbClr val="653795"/>
    <a:srgbClr val="282666"/>
    <a:srgbClr val="BC8FDD"/>
    <a:srgbClr val="291D4A"/>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692" autoAdjust="0"/>
  </p:normalViewPr>
  <p:slideViewPr>
    <p:cSldViewPr snapToGrid="0">
      <p:cViewPr>
        <p:scale>
          <a:sx n="39" d="100"/>
          <a:sy n="39" d="100"/>
        </p:scale>
        <p:origin x="1708" y="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ired.co.uk/article/cancer-risk-ai-mammogram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https://school-education.ec.europa.eu/en/learn/courses/etwinning-inclusion-example-neurodiversity-classrooms#:~:text=Scientific%20studies%20show%20that%20around,span%20to%20astounding%20spontaneous%20creativity.</a:t>
            </a:r>
          </a:p>
          <a:p>
            <a:endParaRPr lang="en-GB" dirty="0"/>
          </a:p>
          <a:p>
            <a:r>
              <a:rPr lang="en-GB" dirty="0"/>
              <a:t>https://reciteme.com/news/neurodiversity-and-online-barriers/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0961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https://www.ted.com/talks/joy_buolamwini_how_i_m_fighting_bias_in_algorithms?language=en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1066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https://magazine.columbia.edu/article/how-gro-intelligence-fighting-world-hunger-tech</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5188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dirty="0"/>
              <a:t>Résultat : </a:t>
            </a:r>
            <a:r>
              <a:rPr lang="en-GB" dirty="0"/>
              <a:t>les affiches peuvent être partagées lors d'une petite visite guidée en groupe ou de présentations rapides. Cela permet également de raconter des histoires numériques ou de développer la pensée visuelle si vous utilisez Canva ou </a:t>
            </a:r>
            <a:r>
              <a:rPr lang="en-GB" dirty="0" err="1"/>
              <a:t>Jamboard</a:t>
            </a:r>
            <a:r>
              <a:rPr lang="en-GB" dirty="0"/>
              <a:t>.</a:t>
            </a:r>
          </a:p>
          <a:p>
            <a:pPr>
              <a:buNone/>
            </a:pPr>
            <a:r>
              <a:rPr lang="en-GB" b="1" dirty="0"/>
              <a:t>Pourquoi ça marche - </a:t>
            </a:r>
            <a:r>
              <a:rPr lang="en-GB" dirty="0"/>
              <a:t>Cela permet de créer des liens, de célébrer les modèles féminins et d'offrir aux apprenants un moyen peu contraignant de s'imaginer dans l'univers de l'IA.</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2372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4F4E0-122A-1640-4614-E3CD5BF83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F28F24-DF55-366D-9290-F78B571D1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7825F-5237-8F8B-BFC8-DCC294620029}"/>
              </a:ext>
            </a:extLst>
          </p:cNvPr>
          <p:cNvSpPr>
            <a:spLocks noGrp="1"/>
          </p:cNvSpPr>
          <p:nvPr>
            <p:ph type="body" idx="1"/>
          </p:nvPr>
        </p:nvSpPr>
        <p:spPr/>
        <p:txBody>
          <a:bodyPr/>
          <a:lstStyle/>
          <a:p>
            <a:pPr>
              <a:buNone/>
            </a:pPr>
            <a:r>
              <a:rPr lang="en-GB" b="1" dirty="0"/>
              <a:t>Pourquoi ça marche</a:t>
            </a:r>
          </a:p>
          <a:p>
            <a:r>
              <a:rPr lang="en-GB" dirty="0"/>
              <a:t>Cette activité permet aux jeunes femmes de relier leurs valeurs personnelles à la technologie et de s'exercer à présenter et à vendre leurs idées, des compétences essentielles dans les carrières numériques.</a:t>
            </a:r>
          </a:p>
          <a:p>
            <a:endParaRPr lang="en-GB" dirty="0"/>
          </a:p>
        </p:txBody>
      </p:sp>
      <p:sp>
        <p:nvSpPr>
          <p:cNvPr id="4" name="Slide Number Placeholder 3">
            <a:extLst>
              <a:ext uri="{FF2B5EF4-FFF2-40B4-BE49-F238E27FC236}">
                <a16:creationId xmlns:a16="http://schemas.microsoft.com/office/drawing/2014/main" id="{5CF81B3A-D0DC-5085-AFE0-57E6F604957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615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p:txBody>
      </p:sp>
      <p:sp>
        <p:nvSpPr>
          <p:cNvPr id="273" name="Google Shape;27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https://www.pwc.com/gx/en/industries/healthcare/publications/ai-robotics-new-health/transforming-healthcare.html</a:t>
            </a:r>
          </a:p>
          <a:p>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6436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D2D2D"/>
                </a:solidFill>
                <a:effectLst/>
                <a:latin typeface="PwC Helvetica Neue"/>
              </a:rPr>
              <a:t>Wired (2016). </a:t>
            </a:r>
            <a:r>
              <a:rPr lang="en-GB" b="1" i="0" u="none" strike="noStrike" dirty="0">
                <a:effectLst/>
                <a:latin typeface="PwC Helvetica Neue"/>
                <a:hlinkClick r:id="rId3"/>
              </a:rPr>
              <a:t>http://www.wired.co.uk/article/cancer-risk-ai-mammograms</a:t>
            </a:r>
            <a:endParaRPr lang="en-GB" b="1" i="0" u="none" strike="noStrike" dirty="0">
              <a:effectLst/>
              <a:latin typeface="PwC Helvetica Neue"/>
            </a:endParaRPr>
          </a:p>
          <a:p>
            <a:r>
              <a:rPr lang="en-GB" dirty="0"/>
              <a:t>https://www.pwc.com/gx/en/industries/healthcare/publications/ai-robotics-new-health/transforming-healthcare.</a:t>
            </a:r>
            <a:r>
              <a:rPr lang="en-GB" b="1" i="0" u="none" strike="noStrike" dirty="0">
                <a:effectLst/>
                <a:latin typeface="PwC Helvetica Neue"/>
              </a:rPr>
              <a:t>html </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7381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23EFF-A21D-9A60-C8EA-AA234DE3D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01F3C-F82F-887B-74C2-71372F21C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41C3B-F11D-552A-96E4-D39D58C0CD6D}"/>
              </a:ext>
            </a:extLst>
          </p:cNvPr>
          <p:cNvSpPr>
            <a:spLocks noGrp="1"/>
          </p:cNvSpPr>
          <p:nvPr>
            <p:ph type="body" idx="1"/>
          </p:nvPr>
        </p:nvSpPr>
        <p:spPr/>
        <p:txBody>
          <a:bodyPr/>
          <a:lstStyle/>
          <a:p>
            <a:r>
              <a:rPr lang="en-GB" dirty="0"/>
              <a:t>https://www.pwc.com/gx/en/industries/healthcare/publications/ai-robotics-new-health/transforming-healthcare.html</a:t>
            </a:r>
          </a:p>
        </p:txBody>
      </p:sp>
      <p:sp>
        <p:nvSpPr>
          <p:cNvPr id="4" name="Slide Number Placeholder 3">
            <a:extLst>
              <a:ext uri="{FF2B5EF4-FFF2-40B4-BE49-F238E27FC236}">
                <a16:creationId xmlns:a16="http://schemas.microsoft.com/office/drawing/2014/main" id="{A818CEDE-B860-D9BE-A3C1-542B9F230D5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0374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3A15D-7499-F9BC-C3BF-817E34C400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28B7DE-A33A-B08D-F28F-AB3D47218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800BE-E055-1D13-489F-F130743AB792}"/>
              </a:ext>
            </a:extLst>
          </p:cNvPr>
          <p:cNvSpPr>
            <a:spLocks noGrp="1"/>
          </p:cNvSpPr>
          <p:nvPr>
            <p:ph type="body" idx="1"/>
          </p:nvPr>
        </p:nvSpPr>
        <p:spPr/>
        <p:txBody>
          <a:bodyPr/>
          <a:lstStyle/>
          <a:p>
            <a:r>
              <a:rPr lang="en-GB" b="0" i="0" dirty="0">
                <a:solidFill>
                  <a:srgbClr val="2D2D2D"/>
                </a:solidFill>
                <a:effectLst/>
                <a:latin typeface="PwC Helvetica Neue"/>
              </a:rPr>
              <a:t>https://www.jetlearn.com/blog/ai-and-mental-health-tools</a:t>
            </a:r>
            <a:endParaRPr lang="en-GB" dirty="0"/>
          </a:p>
        </p:txBody>
      </p:sp>
      <p:sp>
        <p:nvSpPr>
          <p:cNvPr id="4" name="Slide Number Placeholder 3">
            <a:extLst>
              <a:ext uri="{FF2B5EF4-FFF2-40B4-BE49-F238E27FC236}">
                <a16:creationId xmlns:a16="http://schemas.microsoft.com/office/drawing/2014/main" id="{8443B703-B3D0-F2A4-24F6-DBED5E7D352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2963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https://neuronav.org/self-determination-blog/how-ai-can-help-people-with-disabilities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7803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https://www.ironhack.com/gb/blog/ai-s-role-in-multilingual-communication-breaking-language-barriers</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46307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Cover Slide ">
  <p:cSld name="1_Cover Slide ">
    <p:spTree>
      <p:nvGrpSpPr>
        <p:cNvPr id="1" name="Shape 31"/>
        <p:cNvGrpSpPr/>
        <p:nvPr/>
      </p:nvGrpSpPr>
      <p:grpSpPr>
        <a:xfrm>
          <a:off x="0" y="0"/>
          <a:ext cx="0" cy="0"/>
          <a:chOff x="0" y="0"/>
          <a:chExt cx="0" cy="0"/>
        </a:xfrm>
      </p:grpSpPr>
      <p:sp>
        <p:nvSpPr>
          <p:cNvPr id="32" name="Google Shape;32;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34" name="Google Shape;34;p26"/>
          <p:cNvSpPr>
            <a:spLocks noGrp="1"/>
          </p:cNvSpPr>
          <p:nvPr>
            <p:ph type="pic" idx="2"/>
          </p:nvPr>
        </p:nvSpPr>
        <p:spPr>
          <a:xfrm>
            <a:off x="5274194" y="0"/>
            <a:ext cx="6917806" cy="3550043"/>
          </a:xfrm>
          <a:prstGeom prst="rect">
            <a:avLst/>
          </a:prstGeom>
          <a:solidFill>
            <a:srgbClr val="F2F2F2"/>
          </a:solidFill>
          <a:ln>
            <a:noFill/>
          </a:ln>
        </p:spPr>
      </p:sp>
      <p:sp>
        <p:nvSpPr>
          <p:cNvPr id="35" name="Google Shape;35;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 name="Google Shape;36;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Picture 1">
            <a:extLst>
              <a:ext uri="{FF2B5EF4-FFF2-40B4-BE49-F238E27FC236}">
                <a16:creationId xmlns:a16="http://schemas.microsoft.com/office/drawing/2014/main" id="{463F987B-DD0E-B280-5BCD-354058EC8CA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7910" y="6165181"/>
            <a:ext cx="2410023" cy="50442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933499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624598" y="19283"/>
            <a:ext cx="6315371" cy="681943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388233"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pic>
        <p:nvPicPr>
          <p:cNvPr id="17" name="Picture 16">
            <a:extLst>
              <a:ext uri="{FF2B5EF4-FFF2-40B4-BE49-F238E27FC236}">
                <a16:creationId xmlns:a16="http://schemas.microsoft.com/office/drawing/2014/main" id="{544C4E92-44C0-52E3-F5BF-E1FE3845A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7" y="890990"/>
            <a:ext cx="5022030" cy="1316118"/>
          </a:xfrm>
          <a:prstGeom prst="rect">
            <a:avLst/>
          </a:prstGeom>
        </p:spPr>
      </p:pic>
      <p:sp>
        <p:nvSpPr>
          <p:cNvPr id="18" name="Freeform 17">
            <a:extLst>
              <a:ext uri="{FF2B5EF4-FFF2-40B4-BE49-F238E27FC236}">
                <a16:creationId xmlns:a16="http://schemas.microsoft.com/office/drawing/2014/main" id="{12FAB2F2-1FC0-5327-17DE-B8FE08A80275}"/>
              </a:ext>
            </a:extLst>
          </p:cNvPr>
          <p:cNvSpPr/>
          <p:nvPr userDrawn="1"/>
        </p:nvSpPr>
        <p:spPr>
          <a:xfrm>
            <a:off x="-76381"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1" name="Rectangle 20">
            <a:extLst>
              <a:ext uri="{FF2B5EF4-FFF2-40B4-BE49-F238E27FC236}">
                <a16:creationId xmlns:a16="http://schemas.microsoft.com/office/drawing/2014/main" id="{FB656322-6EB4-CF9D-5DC4-A3F6C25A2FAD}"/>
              </a:ext>
            </a:extLst>
          </p:cNvPr>
          <p:cNvSpPr/>
          <p:nvPr userDrawn="1"/>
        </p:nvSpPr>
        <p:spPr>
          <a:xfrm>
            <a:off x="2423887" y="5826190"/>
            <a:ext cx="3840214" cy="707886"/>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GB"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0B62680-554C-F3F2-B5AD-19A30DA655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534" y="5764849"/>
            <a:ext cx="2278560" cy="476908"/>
          </a:xfrm>
          <a:prstGeom prst="rect">
            <a:avLst/>
          </a:prstGeom>
        </p:spPr>
      </p:pic>
    </p:spTree>
    <p:extLst>
      <p:ext uri="{BB962C8B-B14F-4D97-AF65-F5344CB8AC3E}">
        <p14:creationId xmlns:p14="http://schemas.microsoft.com/office/powerpoint/2010/main" val="4122348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92"/>
        <p:cNvGrpSpPr/>
        <p:nvPr/>
      </p:nvGrpSpPr>
      <p:grpSpPr>
        <a:xfrm>
          <a:off x="0" y="0"/>
          <a:ext cx="0" cy="0"/>
          <a:chOff x="0" y="0"/>
          <a:chExt cx="0" cy="0"/>
        </a:xfrm>
      </p:grpSpPr>
      <p:sp>
        <p:nvSpPr>
          <p:cNvPr id="93" name="Google Shape;93;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4" name="Google Shape;94;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5" name="Google Shape;95;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98" name="Google Shape;98;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7" name="Google Shape;107;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8" name="Google Shape;108;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9" name="Google Shape;109;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10" name="Google Shape;110;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12" name="Google Shape;112;p29"/>
          <p:cNvSpPr/>
          <p:nvPr/>
        </p:nvSpPr>
        <p:spPr>
          <a:xfrm>
            <a:off x="2402183" y="6008856"/>
            <a:ext cx="429599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13D51DB-CD4D-2C9F-DA3D-3B5900741E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7385" y="6109167"/>
            <a:ext cx="1466197" cy="306878"/>
          </a:xfrm>
          <a:prstGeom prst="rect">
            <a:avLst/>
          </a:prstGeom>
        </p:spPr>
      </p:pic>
      <p:sp>
        <p:nvSpPr>
          <p:cNvPr id="3" name="Google Shape;112;p29">
            <a:extLst>
              <a:ext uri="{FF2B5EF4-FFF2-40B4-BE49-F238E27FC236}">
                <a16:creationId xmlns:a16="http://schemas.microsoft.com/office/drawing/2014/main" id="{3A841061-0D31-BB17-A19F-AC7A7EA06336}"/>
              </a:ext>
            </a:extLst>
          </p:cNvPr>
          <p:cNvSpPr/>
          <p:nvPr userDrawn="1"/>
        </p:nvSpPr>
        <p:spPr>
          <a:xfrm>
            <a:off x="2466183" y="6605622"/>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3"/>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pic>
        <p:nvPicPr>
          <p:cNvPr id="3074" name="Picture 2">
            <a:extLst>
              <a:ext uri="{FF2B5EF4-FFF2-40B4-BE49-F238E27FC236}">
                <a16:creationId xmlns:a16="http://schemas.microsoft.com/office/drawing/2014/main" id="{1456BBB4-9A6C-E83A-75B2-3A7F2D4B9D39}"/>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77385" y="6462962"/>
            <a:ext cx="876630" cy="3067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Text Slide 04">
  <p:cSld name="Photo/Text Slide 04">
    <p:spTree>
      <p:nvGrpSpPr>
        <p:cNvPr id="1" name="Shape 120"/>
        <p:cNvGrpSpPr/>
        <p:nvPr/>
      </p:nvGrpSpPr>
      <p:grpSpPr>
        <a:xfrm>
          <a:off x="0" y="0"/>
          <a:ext cx="0" cy="0"/>
          <a:chOff x="0" y="0"/>
          <a:chExt cx="0" cy="0"/>
        </a:xfrm>
      </p:grpSpPr>
      <p:sp>
        <p:nvSpPr>
          <p:cNvPr id="121" name="Google Shape;121;p31"/>
          <p:cNvSpPr/>
          <p:nvPr/>
        </p:nvSpPr>
        <p:spPr>
          <a:xfrm rot="5400000">
            <a:off x="8185276" y="-436800"/>
            <a:ext cx="3179510" cy="4833938"/>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2" name="Google Shape;122;p31"/>
          <p:cNvCxnSpPr/>
          <p:nvPr/>
        </p:nvCxnSpPr>
        <p:spPr>
          <a:xfrm>
            <a:off x="7946949" y="1680945"/>
            <a:ext cx="3796944" cy="0"/>
          </a:xfrm>
          <a:prstGeom prst="straightConnector1">
            <a:avLst/>
          </a:prstGeom>
          <a:noFill/>
          <a:ln w="22225" cap="flat" cmpd="sng">
            <a:solidFill>
              <a:schemeClr val="lt1"/>
            </a:solidFill>
            <a:prstDash val="solid"/>
            <a:miter lim="800000"/>
            <a:headEnd type="none" w="sm" len="sm"/>
            <a:tailEnd type="none" w="sm" len="sm"/>
          </a:ln>
        </p:spPr>
      </p:cxnSp>
      <p:sp>
        <p:nvSpPr>
          <p:cNvPr id="123" name="Google Shape;123;p31"/>
          <p:cNvSpPr txBox="1">
            <a:spLocks noGrp="1"/>
          </p:cNvSpPr>
          <p:nvPr>
            <p:ph type="body" idx="1"/>
          </p:nvPr>
        </p:nvSpPr>
        <p:spPr>
          <a:xfrm>
            <a:off x="10011341" y="1857124"/>
            <a:ext cx="1532272" cy="1049221"/>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31"/>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31"/>
          <p:cNvSpPr txBox="1">
            <a:spLocks noGrp="1"/>
          </p:cNvSpPr>
          <p:nvPr>
            <p:ph type="body" idx="3"/>
          </p:nvPr>
        </p:nvSpPr>
        <p:spPr>
          <a:xfrm>
            <a:off x="787770" y="5062321"/>
            <a:ext cx="10755843" cy="12359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31"/>
          <p:cNvSpPr>
            <a:spLocks noGrp="1"/>
          </p:cNvSpPr>
          <p:nvPr>
            <p:ph type="pic" idx="4"/>
          </p:nvPr>
        </p:nvSpPr>
        <p:spPr>
          <a:xfrm>
            <a:off x="0" y="148452"/>
            <a:ext cx="8097183" cy="4466563"/>
          </a:xfrm>
          <a:prstGeom prst="rect">
            <a:avLst/>
          </a:prstGeom>
          <a:solidFill>
            <a:srgbClr val="F2F2F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Only Slide">
  <p:cSld name="Text Only Slide">
    <p:spTree>
      <p:nvGrpSpPr>
        <p:cNvPr id="1" name="Shape 127"/>
        <p:cNvGrpSpPr/>
        <p:nvPr/>
      </p:nvGrpSpPr>
      <p:grpSpPr>
        <a:xfrm>
          <a:off x="0" y="0"/>
          <a:ext cx="0" cy="0"/>
          <a:chOff x="0" y="0"/>
          <a:chExt cx="0" cy="0"/>
        </a:xfrm>
      </p:grpSpPr>
      <p:sp>
        <p:nvSpPr>
          <p:cNvPr id="128" name="Google Shape;128;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Text Slide 02">
  <p:cSld name="Photo/Text Slide 02">
    <p:spTree>
      <p:nvGrpSpPr>
        <p:cNvPr id="1" name="Shape 136"/>
        <p:cNvGrpSpPr/>
        <p:nvPr/>
      </p:nvGrpSpPr>
      <p:grpSpPr>
        <a:xfrm>
          <a:off x="0" y="0"/>
          <a:ext cx="0" cy="0"/>
          <a:chOff x="0" y="0"/>
          <a:chExt cx="0" cy="0"/>
        </a:xfrm>
      </p:grpSpPr>
      <p:sp>
        <p:nvSpPr>
          <p:cNvPr id="137" name="Google Shape;137;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Text Slide 03">
  <p:cSld name="Photo/Text Slide 03">
    <p:spTree>
      <p:nvGrpSpPr>
        <p:cNvPr id="1" name="Shape 162"/>
        <p:cNvGrpSpPr/>
        <p:nvPr/>
      </p:nvGrpSpPr>
      <p:grpSpPr>
        <a:xfrm>
          <a:off x="0" y="0"/>
          <a:ext cx="0" cy="0"/>
          <a:chOff x="0" y="0"/>
          <a:chExt cx="0" cy="0"/>
        </a:xfrm>
      </p:grpSpPr>
      <p:sp>
        <p:nvSpPr>
          <p:cNvPr id="163" name="Google Shape;163;p38"/>
          <p:cNvSpPr/>
          <p:nvPr/>
        </p:nvSpPr>
        <p:spPr>
          <a:xfrm rot="-5400000">
            <a:off x="726440" y="2939340"/>
            <a:ext cx="2792171" cy="4245051"/>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38"/>
          <p:cNvSpPr>
            <a:spLocks noGrp="1"/>
          </p:cNvSpPr>
          <p:nvPr>
            <p:ph type="pic" idx="2"/>
          </p:nvPr>
        </p:nvSpPr>
        <p:spPr>
          <a:xfrm>
            <a:off x="35665" y="242889"/>
            <a:ext cx="7575621" cy="4331221"/>
          </a:xfrm>
          <a:prstGeom prst="rect">
            <a:avLst/>
          </a:prstGeom>
          <a:solidFill>
            <a:srgbClr val="F2F2F2"/>
          </a:solidFill>
          <a:ln>
            <a:noFill/>
          </a:ln>
        </p:spPr>
      </p:sp>
      <p:cxnSp>
        <p:nvCxnSpPr>
          <p:cNvPr id="165" name="Google Shape;165;p38"/>
          <p:cNvCxnSpPr/>
          <p:nvPr/>
        </p:nvCxnSpPr>
        <p:spPr>
          <a:xfrm>
            <a:off x="480327" y="475804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66" name="Google Shape;166;p38"/>
          <p:cNvSpPr txBox="1">
            <a:spLocks noGrp="1"/>
          </p:cNvSpPr>
          <p:nvPr>
            <p:ph type="body" idx="1"/>
          </p:nvPr>
        </p:nvSpPr>
        <p:spPr>
          <a:xfrm>
            <a:off x="599571" y="491993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38"/>
          <p:cNvSpPr txBox="1">
            <a:spLocks noGrp="1"/>
          </p:cNvSpPr>
          <p:nvPr>
            <p:ph type="body" idx="3"/>
          </p:nvPr>
        </p:nvSpPr>
        <p:spPr>
          <a:xfrm>
            <a:off x="616370" y="398501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38"/>
          <p:cNvSpPr txBox="1">
            <a:spLocks noGrp="1"/>
          </p:cNvSpPr>
          <p:nvPr>
            <p:ph type="body" idx="4"/>
          </p:nvPr>
        </p:nvSpPr>
        <p:spPr>
          <a:xfrm>
            <a:off x="7946950" y="642939"/>
            <a:ext cx="3608993" cy="54534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3496442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Freeform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3820040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23"/>
          <p:cNvCxnSpPr/>
          <p:nvPr/>
        </p:nvCxnSpPr>
        <p:spPr>
          <a:xfrm>
            <a:off x="11761235" y="6607509"/>
            <a:ext cx="265889" cy="0"/>
          </a:xfrm>
          <a:prstGeom prst="straightConnector1">
            <a:avLst/>
          </a:prstGeom>
          <a:noFill/>
          <a:ln w="9525" cap="flat" cmpd="sng">
            <a:solidFill>
              <a:srgbClr val="ED8623"/>
            </a:solidFill>
            <a:prstDash val="solid"/>
            <a:miter lim="800000"/>
            <a:headEnd type="none" w="sm" len="sm"/>
            <a:tailEnd type="none" w="sm" len="sm"/>
          </a:ln>
        </p:spPr>
      </p:cxnSp>
      <p:sp>
        <p:nvSpPr>
          <p:cNvPr id="11" name="Google Shape;11;p23"/>
          <p:cNvSpPr txBox="1"/>
          <p:nvPr/>
        </p:nvSpPr>
        <p:spPr>
          <a:xfrm rot="-5400000">
            <a:off x="10158979" y="4764587"/>
            <a:ext cx="34704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1" i="0" u="none" strike="noStrike" cap="none">
                <a:solidFill>
                  <a:srgbClr val="282666"/>
                </a:solidFill>
                <a:latin typeface="Calibri"/>
                <a:ea typeface="Calibri"/>
                <a:cs typeface="Calibri"/>
                <a:sym typeface="Calibri"/>
              </a:rPr>
              <a:t>HeadStart </a:t>
            </a:r>
            <a:r>
              <a:rPr lang="en-US" sz="800" b="0" i="0" u="none" strike="noStrike" cap="none">
                <a:solidFill>
                  <a:srgbClr val="282666"/>
                </a:solidFill>
                <a:latin typeface="Calibri"/>
                <a:ea typeface="Calibri"/>
                <a:cs typeface="Calibri"/>
                <a:sym typeface="Calibri"/>
              </a:rPr>
              <a:t>  un avenir dans l'IA pour les filles </a:t>
            </a:r>
            <a:endParaRPr/>
          </a:p>
        </p:txBody>
      </p:sp>
    </p:spTree>
  </p:cSld>
  <p:clrMap bg1="lt1" tx1="dk1" bg2="dk2" tx2="lt2" accent1="accent1" accent2="accent2" accent3="accent3" accent4="accent4" accent5="accent5" accent6="accent6" hlink="hlink" folHlink="folHlink"/>
  <p:sldLayoutIdLst>
    <p:sldLayoutId id="2147483651" r:id="rId1"/>
    <p:sldLayoutId id="2147483654" r:id="rId2"/>
    <p:sldLayoutId id="2147483656" r:id="rId3"/>
    <p:sldLayoutId id="2147483657" r:id="rId4"/>
    <p:sldLayoutId id="2147483659" r:id="rId5"/>
    <p:sldLayoutId id="2147483663"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video" Target="https://www.youtube.com/embed/JDYI9PT07Js?feature=oembed" TargetMode="Externa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video" Target="https://www.youtube.com/embed/LJYWRTRJThY?feature=oembed" TargetMode="Externa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www.youtube.com/watch?v=qi7GfVDYyEQ" TargetMode="External"/><Relationship Id="rId2" Type="http://schemas.openxmlformats.org/officeDocument/2006/relationships/slideLayout" Target="../slideLayouts/slideLayout6.xml"/><Relationship Id="rId1" Type="http://schemas.openxmlformats.org/officeDocument/2006/relationships/video" Target="https://www.youtube.com/embed/qi7GfVDYyEQ?feature=oembed" TargetMode="Externa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ideo" Target="https://www.youtube.com/embed/ARYjC8pwiWw?feature=oembed" TargetMode="External"/><Relationship Id="rId5" Type="http://schemas.openxmlformats.org/officeDocument/2006/relationships/hyperlink" Target="https://www.wysa.com/" TargetMode="Externa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video" Target="https://www.youtube.com/embed/1Lkfb8MZDBo?start=40&amp;feature=oembed" TargetMode="Externa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hyperlink" Target="https://er.educause.edu/articles/2024/9/the-impact-of-ai-in-advancing-accessibility-for-learners-with-disabilities" TargetMode="External"/><Relationship Id="rId7" Type="http://schemas.openxmlformats.org/officeDocument/2006/relationships/image" Target="../media/image13.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hyperlink" Target="https://support.microsoft.com/en-gb/office/use-immersive-reader-in-word-a857949f-c91e-4c97-977c-a4efcaf9b3c1" TargetMode="Externa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3.jpeg"/><Relationship Id="rId2" Type="http://schemas.openxmlformats.org/officeDocument/2006/relationships/slideLayout" Target="../slideLayouts/slideLayout6.xml"/><Relationship Id="rId1" Type="http://schemas.openxmlformats.org/officeDocument/2006/relationships/video" Target="https://www.youtube.com/embed/zbopAjDAOsA?feature=oembed" TargetMode="External"/><Relationship Id="rId6" Type="http://schemas.openxmlformats.org/officeDocument/2006/relationships/image" Target="../media/image16.png"/><Relationship Id="rId5" Type="http://schemas.openxmlformats.org/officeDocument/2006/relationships/hyperlink" Target="https://deepl.com/" TargetMode="External"/><Relationship Id="rId4" Type="http://schemas.openxmlformats.org/officeDocument/2006/relationships/hyperlink" Target="https://translate.google.co.uk/"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4.jpeg"/><Relationship Id="rId2" Type="http://schemas.openxmlformats.org/officeDocument/2006/relationships/slideLayout" Target="../slideLayouts/slideLayout6.xml"/><Relationship Id="rId1" Type="http://schemas.openxmlformats.org/officeDocument/2006/relationships/video" Target="https://www.youtube.com/embed/_nSmkyDNulk?feature=oembed" TargetMode="External"/><Relationship Id="rId6" Type="http://schemas.openxmlformats.org/officeDocument/2006/relationships/image" Target="../media/image16.png"/><Relationship Id="rId5" Type="http://schemas.openxmlformats.org/officeDocument/2006/relationships/hyperlink" Target="https://khanmigo.ai/" TargetMode="External"/><Relationship Id="rId4" Type="http://schemas.openxmlformats.org/officeDocument/2006/relationships/hyperlink" Target="https://support.microsoft.com/en-gb/office/use-immersive-reader-in-word-a857949f-c91e-4c97-977c-a4efcaf9b3c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ideo" Target="https://www.youtube.com/embed/UG_X_7g63rY?feature=oembed" TargetMode="External"/><Relationship Id="rId6" Type="http://schemas.openxmlformats.org/officeDocument/2006/relationships/hyperlink" Target="https://www.youtube.com/watch?v=UG_X_7g63rY" TargetMode="External"/><Relationship Id="rId5" Type="http://schemas.openxmlformats.org/officeDocument/2006/relationships/image" Target="../media/image36.jpe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video" Target="https://www.youtube.com/embed/0jMgskLxw3s?feature=oembed" TargetMode="External"/><Relationship Id="rId5" Type="http://schemas.openxmlformats.org/officeDocument/2006/relationships/hyperlink" Target="https://youtu.be/0jMgskLxw3s?si=UTE1_BUGeQCUSHV7" TargetMode="Externa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video" Target="https://www.youtube.com/embed/A_CBVYCeceU?feature=oembed" TargetMode="External"/><Relationship Id="rId5" Type="http://schemas.openxmlformats.org/officeDocument/2006/relationships/hyperlink" Target="https://youtu.be/A_CBVYCeceU?si=PA4yBmz42E9ac2bR" TargetMode="Externa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ideo" Target="https://www.youtube.com/embed/OzA6jRYjVQs?feature=oembed" TargetMode="External"/><Relationship Id="rId6" Type="http://schemas.openxmlformats.org/officeDocument/2006/relationships/hyperlink" Target="https://youtu.be/OzA6jRYjVQs?si=ELmvpi93mF3aOjTJ" TargetMode="External"/><Relationship Id="rId5" Type="http://schemas.openxmlformats.org/officeDocument/2006/relationships/image" Target="../media/image39.jpe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3.xml"/><Relationship Id="rId7" Type="http://schemas.openxmlformats.org/officeDocument/2006/relationships/image" Target="../media/image13.svg"/><Relationship Id="rId2" Type="http://schemas.openxmlformats.org/officeDocument/2006/relationships/video" Target="https://www.youtube.com/embed/1EBw5dfsRj0?feature=oembed" TargetMode="External"/><Relationship Id="rId1" Type="http://schemas.openxmlformats.org/officeDocument/2006/relationships/video" Target="https://www.youtube.com/embed/ZT9BQkGq85s?feature=oembed" TargetMode="Externa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video" Target="https://www.youtube.com/embed/AFmALj2eGsM?feature=oembed" TargetMode="External"/><Relationship Id="rId5" Type="http://schemas.openxmlformats.org/officeDocument/2006/relationships/image" Target="../media/image17.jpeg"/><Relationship Id="rId4" Type="http://schemas.openxmlformats.org/officeDocument/2006/relationships/hyperlink" Target="http://www.climatetrace.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5274194" y="0"/>
            <a:ext cx="6917806" cy="3550043"/>
          </a:xfrm>
          <a:prstGeom prst="rect">
            <a:avLst/>
          </a:prstGeom>
          <a:solidFill>
            <a:srgbClr val="F2F2F2"/>
          </a:solidFill>
          <a:ln>
            <a:noFill/>
          </a:ln>
        </p:spPr>
      </p:pic>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dirty="0"/>
              <a:t>www.</a:t>
            </a:r>
            <a:r>
              <a:rPr lang="en-US" b="1" dirty="0"/>
              <a:t>headstart-ai.</a:t>
            </a:r>
            <a:r>
              <a:rPr lang="en-US" dirty="0"/>
              <a:t>eu</a:t>
            </a:r>
            <a:endParaRPr dirty="0"/>
          </a:p>
        </p:txBody>
      </p:sp>
      <p:sp>
        <p:nvSpPr>
          <p:cNvPr id="203" name="Google Shape;203;p3"/>
          <p:cNvSpPr txBox="1">
            <a:spLocks noGrp="1"/>
          </p:cNvSpPr>
          <p:nvPr>
            <p:ph type="body" idx="3"/>
          </p:nvPr>
        </p:nvSpPr>
        <p:spPr>
          <a:xfrm>
            <a:off x="6288505" y="4569894"/>
            <a:ext cx="5651330" cy="697353"/>
          </a:xfrm>
          <a:prstGeom prst="rect">
            <a:avLst/>
          </a:prstGeom>
          <a:noFill/>
          <a:ln>
            <a:noFill/>
          </a:ln>
        </p:spPr>
        <p:txBody>
          <a:bodyPr spcFirstLastPara="1" wrap="square" lIns="91425" tIns="45700" rIns="91425" bIns="45700" anchor="t" anchorCtr="0">
            <a:noAutofit/>
          </a:bodyPr>
          <a:lstStyle/>
          <a:p>
            <a:pPr marL="0" lvl="0" indent="0">
              <a:spcBef>
                <a:spcPts val="0"/>
              </a:spcBef>
            </a:pPr>
            <a:r>
              <a:rPr lang="fr-FR" dirty="0"/>
              <a:t>Agir avec l’IA – Pour un impact positif sur la société</a:t>
            </a:r>
            <a:endParaRPr dirty="0"/>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MODULE 5</a:t>
            </a:r>
            <a:endParaRPr dirty="0"/>
          </a:p>
        </p:txBody>
      </p:sp>
      <p:pic>
        <p:nvPicPr>
          <p:cNvPr id="1026" name="Picture 2">
            <a:extLst>
              <a:ext uri="{FF2B5EF4-FFF2-40B4-BE49-F238E27FC236}">
                <a16:creationId xmlns:a16="http://schemas.microsoft.com/office/drawing/2014/main" id="{0F5D9F19-5730-EA76-B6BC-A842F296503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3591" y="6191166"/>
            <a:ext cx="1240113" cy="4338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D9701-F682-E728-CA8D-095B6B94D25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39C468-9188-ABCD-0DA9-A1929DC1962A}"/>
              </a:ext>
            </a:extLst>
          </p:cNvPr>
          <p:cNvSpPr>
            <a:spLocks noGrp="1"/>
          </p:cNvSpPr>
          <p:nvPr>
            <p:ph type="body" idx="1"/>
          </p:nvPr>
        </p:nvSpPr>
        <p:spPr>
          <a:xfrm>
            <a:off x="515425" y="1167169"/>
            <a:ext cx="3214527" cy="1049221"/>
          </a:xfrm>
        </p:spPr>
        <p:txBody>
          <a:bodyPr/>
          <a:lstStyle/>
          <a:p>
            <a:pPr marL="228600" indent="0"/>
            <a:r>
              <a:rPr lang="en-GB" sz="3600" b="1" dirty="0"/>
              <a:t>Efforts de conservation alimentés par l'IA</a:t>
            </a:r>
          </a:p>
        </p:txBody>
      </p:sp>
      <p:sp>
        <p:nvSpPr>
          <p:cNvPr id="4" name="Text Placeholder 3">
            <a:extLst>
              <a:ext uri="{FF2B5EF4-FFF2-40B4-BE49-F238E27FC236}">
                <a16:creationId xmlns:a16="http://schemas.microsoft.com/office/drawing/2014/main" id="{1712532D-5585-2472-5D95-911609A80C5F}"/>
              </a:ext>
            </a:extLst>
          </p:cNvPr>
          <p:cNvSpPr>
            <a:spLocks noGrp="1"/>
          </p:cNvSpPr>
          <p:nvPr>
            <p:ph type="body" idx="3"/>
          </p:nvPr>
        </p:nvSpPr>
        <p:spPr>
          <a:xfrm>
            <a:off x="4496182" y="565652"/>
            <a:ext cx="6961476" cy="5726696"/>
          </a:xfrm>
        </p:spPr>
        <p:txBody>
          <a:bodyPr/>
          <a:lstStyle/>
          <a:p>
            <a:pPr marL="228600" indent="0"/>
            <a:r>
              <a:rPr lang="en-GB" b="1" dirty="0"/>
              <a:t>La conservation de la faune sauvage </a:t>
            </a:r>
            <a:r>
              <a:rPr lang="en-GB" dirty="0"/>
              <a:t>est un autre domaine dans lequel l'IA fait une différence significative. Des outils basés sur l'IA surveillent les espèces menacées, suivent les activités de braconnage et restaurent les habitats naturels.</a:t>
            </a:r>
          </a:p>
          <a:p>
            <a:pPr marL="228600" indent="0"/>
            <a:r>
              <a:rPr lang="en-GB" dirty="0"/>
              <a:t>Par exemple</a:t>
            </a:r>
            <a:r>
              <a:rPr lang="en-GB" b="1" dirty="0">
                <a:solidFill>
                  <a:srgbClr val="ED8623"/>
                </a:solidFill>
              </a:rPr>
              <a:t>, l'IA peut traiter des images provenant de pièges photographiques afin d'identifier les animaux, de surveiller leurs mouvements et d'évaluer la santé des écosystèmes sans les perturber.</a:t>
            </a:r>
          </a:p>
          <a:p>
            <a:pPr marL="228600" indent="0"/>
            <a:r>
              <a:rPr lang="en-GB" dirty="0"/>
              <a:t>Les jeunes femmes intéressées par la faune sauvage peuvent explorer des projets d'IA qui contribuent aux efforts de conservation. Vous pouvez apprendre à construire des modèles d'IA simples qui reconnaissent différentes espèces animales ou analysent les données provenant de capteurs placés dans les forêts ou les océans.</a:t>
            </a:r>
          </a:p>
        </p:txBody>
      </p:sp>
    </p:spTree>
    <p:extLst>
      <p:ext uri="{BB962C8B-B14F-4D97-AF65-F5344CB8AC3E}">
        <p14:creationId xmlns:p14="http://schemas.microsoft.com/office/powerpoint/2010/main" val="1474835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DE2D7-043D-6473-0846-502ABBB5DE6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D3F3B26-4354-F196-2C19-DC55F8FB4834}"/>
              </a:ext>
            </a:extLst>
          </p:cNvPr>
          <p:cNvSpPr>
            <a:spLocks noGrp="1"/>
          </p:cNvSpPr>
          <p:nvPr>
            <p:ph type="body" idx="2"/>
          </p:nvPr>
        </p:nvSpPr>
        <p:spPr>
          <a:xfrm>
            <a:off x="7544660" y="1124222"/>
            <a:ext cx="4254136" cy="1140511"/>
          </a:xfrm>
        </p:spPr>
        <p:txBody>
          <a:bodyPr/>
          <a:lstStyle/>
          <a:p>
            <a:r>
              <a:rPr lang="en-GB" sz="3600" dirty="0"/>
              <a:t>Exemples d'utilisation de l'IA dans les efforts de conservation</a:t>
            </a:r>
          </a:p>
        </p:txBody>
      </p:sp>
      <p:sp>
        <p:nvSpPr>
          <p:cNvPr id="4" name="Text Placeholder 3">
            <a:extLst>
              <a:ext uri="{FF2B5EF4-FFF2-40B4-BE49-F238E27FC236}">
                <a16:creationId xmlns:a16="http://schemas.microsoft.com/office/drawing/2014/main" id="{86F11A32-EAE3-D020-8890-DB339499525A}"/>
              </a:ext>
            </a:extLst>
          </p:cNvPr>
          <p:cNvSpPr>
            <a:spLocks noGrp="1"/>
          </p:cNvSpPr>
          <p:nvPr>
            <p:ph type="body" idx="3"/>
          </p:nvPr>
        </p:nvSpPr>
        <p:spPr>
          <a:xfrm>
            <a:off x="78060" y="4323785"/>
            <a:ext cx="11395862" cy="2328534"/>
          </a:xfrm>
        </p:spPr>
        <p:txBody>
          <a:bodyPr/>
          <a:lstStyle/>
          <a:p>
            <a:pPr marL="228600" indent="0"/>
            <a:r>
              <a:rPr lang="en-GB" sz="2300" dirty="0" err="1"/>
              <a:t>Wildbook </a:t>
            </a:r>
            <a:r>
              <a:rPr lang="en-GB" sz="2300" dirty="0"/>
              <a:t>est une plateforme open source en constante évolution dédiée à la recherche sur la faune sauvage. Elle aide les biologistes de terrain à collecter davantage de données sur la faune sauvage grâce à la science citoyenne, utilise l'IA pour accélérer la curation et identifier des tendances cachées, et partage les données en toute sécurité entre les groupes dédiés à la conservation des espèces. </a:t>
            </a:r>
            <a:r>
              <a:rPr lang="en-GB" sz="2300" dirty="0" err="1"/>
              <a:t>Wildbook </a:t>
            </a:r>
            <a:r>
              <a:rPr lang="en-GB" sz="2300" dirty="0"/>
              <a:t>est une innovation cruciale qui favorise de nouveaux partenariats entre les machines intelligentes et l'humanité afin de protéger notre faune sauvage en déclin et d'empêcher une « sixième extinction de masse ».</a:t>
            </a:r>
          </a:p>
        </p:txBody>
      </p:sp>
      <p:pic>
        <p:nvPicPr>
          <p:cNvPr id="6" name="Picture 5">
            <a:extLst>
              <a:ext uri="{FF2B5EF4-FFF2-40B4-BE49-F238E27FC236}">
                <a16:creationId xmlns:a16="http://schemas.microsoft.com/office/drawing/2014/main" id="{994F7464-EE10-4F06-3723-0AC757EA83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7770" y="205681"/>
            <a:ext cx="6756890" cy="4118104"/>
          </a:xfrm>
          <a:prstGeom prst="rect">
            <a:avLst/>
          </a:prstGeom>
          <a:effectLst>
            <a:outerShdw blurRad="63500" sx="102000" sy="102000" algn="ctr" rotWithShape="0">
              <a:prstClr val="black">
                <a:alpha val="40000"/>
              </a:prstClr>
            </a:outerShdw>
          </a:effectLst>
        </p:spPr>
      </p:pic>
      <p:pic>
        <p:nvPicPr>
          <p:cNvPr id="2" name="Online Media 1" title="Wildbook: Our Vision in One Minute">
            <a:hlinkClick r:id="" action="ppaction://media"/>
            <a:extLst>
              <a:ext uri="{FF2B5EF4-FFF2-40B4-BE49-F238E27FC236}">
                <a16:creationId xmlns:a16="http://schemas.microsoft.com/office/drawing/2014/main" id="{A7E834A0-6992-4085-AC2A-D8363C0471C6}"/>
              </a:ext>
            </a:extLst>
          </p:cNvPr>
          <p:cNvPicPr>
            <a:picLocks noRot="1" noChangeAspect="1"/>
          </p:cNvPicPr>
          <p:nvPr>
            <a:videoFile r:link="rId1"/>
          </p:nvPr>
        </p:nvPicPr>
        <p:blipFill>
          <a:blip r:embed="rId4"/>
          <a:stretch>
            <a:fillRect/>
          </a:stretch>
        </p:blipFill>
        <p:spPr>
          <a:xfrm>
            <a:off x="1750338" y="532723"/>
            <a:ext cx="4872101" cy="3029184"/>
          </a:xfrm>
          <a:prstGeom prst="rect">
            <a:avLst/>
          </a:prstGeom>
        </p:spPr>
      </p:pic>
    </p:spTree>
    <p:extLst>
      <p:ext uri="{BB962C8B-B14F-4D97-AF65-F5344CB8AC3E}">
        <p14:creationId xmlns:p14="http://schemas.microsoft.com/office/powerpoint/2010/main" val="21360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1F71C-6933-CDF8-D1EE-79A8B47222F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2F7D8EE-95C4-AB88-C733-A96E47EBCC5A}"/>
              </a:ext>
            </a:extLst>
          </p:cNvPr>
          <p:cNvSpPr>
            <a:spLocks noGrp="1"/>
          </p:cNvSpPr>
          <p:nvPr>
            <p:ph type="body" idx="1"/>
          </p:nvPr>
        </p:nvSpPr>
        <p:spPr>
          <a:xfrm>
            <a:off x="470820" y="1055657"/>
            <a:ext cx="3214527" cy="1049221"/>
          </a:xfrm>
        </p:spPr>
        <p:txBody>
          <a:bodyPr/>
          <a:lstStyle/>
          <a:p>
            <a:pPr marL="228600" indent="0"/>
            <a:r>
              <a:rPr lang="en-GB" sz="3600" b="1" dirty="0"/>
              <a:t>L'IA dans la gestion des déchets et le recyclage</a:t>
            </a:r>
          </a:p>
        </p:txBody>
      </p:sp>
      <p:sp>
        <p:nvSpPr>
          <p:cNvPr id="4" name="Text Placeholder 3">
            <a:extLst>
              <a:ext uri="{FF2B5EF4-FFF2-40B4-BE49-F238E27FC236}">
                <a16:creationId xmlns:a16="http://schemas.microsoft.com/office/drawing/2014/main" id="{1D3D2540-6A91-E0C6-5323-42D0C9795E0D}"/>
              </a:ext>
            </a:extLst>
          </p:cNvPr>
          <p:cNvSpPr>
            <a:spLocks noGrp="1"/>
          </p:cNvSpPr>
          <p:nvPr>
            <p:ph type="body" idx="3"/>
          </p:nvPr>
        </p:nvSpPr>
        <p:spPr>
          <a:xfrm>
            <a:off x="4563089" y="565652"/>
            <a:ext cx="6961476" cy="5726696"/>
          </a:xfrm>
        </p:spPr>
        <p:txBody>
          <a:bodyPr/>
          <a:lstStyle/>
          <a:p>
            <a:pPr marL="228600" indent="0"/>
            <a:r>
              <a:rPr lang="en-GB" b="1" dirty="0"/>
              <a:t>Le problème des déchets </a:t>
            </a:r>
            <a:r>
              <a:rPr lang="en-GB" dirty="0"/>
              <a:t>s'aggrave dans le monde entier, mais l'IA offre des solutions prometteuses pour le gérer et le réduire. Les systèmes d'IA peuvent optimiser les itinéraires de collecte des déchets, identifier les matériaux recyclables et même trier les déchets plus efficacement que les humains.</a:t>
            </a:r>
          </a:p>
          <a:p>
            <a:pPr marL="228600" indent="0"/>
            <a:r>
              <a:rPr lang="en-GB" dirty="0"/>
              <a:t>Ces technologies sont essentielles pour réduire l'impact environnemental des déchets et promouvoir une économie circulaire.</a:t>
            </a:r>
          </a:p>
          <a:p>
            <a:pPr marL="228600" indent="0"/>
            <a:r>
              <a:rPr lang="en-GB" dirty="0"/>
              <a:t>Les jeunes femmes peuvent participer en créant des projets basés sur l'IA axés sur la gestion des déchets. Par exemple, VOUS pouvez utiliser la reconnaissance d'images pour développer des modèles d'IA qui classent les déchets en deux catégories : recyclables et non recyclables.</a:t>
            </a:r>
          </a:p>
        </p:txBody>
      </p:sp>
    </p:spTree>
    <p:extLst>
      <p:ext uri="{BB962C8B-B14F-4D97-AF65-F5344CB8AC3E}">
        <p14:creationId xmlns:p14="http://schemas.microsoft.com/office/powerpoint/2010/main" val="1016953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591AE-6574-C789-AAB9-A2773F5C52F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4042A3A-3C87-17A2-952D-2F60250B0A90}"/>
              </a:ext>
            </a:extLst>
          </p:cNvPr>
          <p:cNvSpPr>
            <a:spLocks noGrp="1"/>
          </p:cNvSpPr>
          <p:nvPr>
            <p:ph type="body" idx="2"/>
          </p:nvPr>
        </p:nvSpPr>
        <p:spPr>
          <a:xfrm>
            <a:off x="7783034" y="1124222"/>
            <a:ext cx="4015762" cy="1140511"/>
          </a:xfrm>
        </p:spPr>
        <p:txBody>
          <a:bodyPr/>
          <a:lstStyle/>
          <a:p>
            <a:r>
              <a:rPr lang="en-GB" sz="3600" dirty="0"/>
              <a:t>Exemples d'IA dans la gestion des déchets</a:t>
            </a:r>
          </a:p>
        </p:txBody>
      </p:sp>
      <p:sp>
        <p:nvSpPr>
          <p:cNvPr id="4" name="Text Placeholder 3">
            <a:extLst>
              <a:ext uri="{FF2B5EF4-FFF2-40B4-BE49-F238E27FC236}">
                <a16:creationId xmlns:a16="http://schemas.microsoft.com/office/drawing/2014/main" id="{292DC37D-3304-BC92-69E8-66D14DF2693C}"/>
              </a:ext>
            </a:extLst>
          </p:cNvPr>
          <p:cNvSpPr>
            <a:spLocks noGrp="1"/>
          </p:cNvSpPr>
          <p:nvPr>
            <p:ph type="body" idx="3"/>
          </p:nvPr>
        </p:nvSpPr>
        <p:spPr/>
        <p:txBody>
          <a:bodyPr/>
          <a:lstStyle/>
          <a:p>
            <a:pPr marL="228600" indent="0"/>
            <a:r>
              <a:rPr lang="en-GB" dirty="0"/>
              <a:t>Bin-e est une poubelle intelligente basée sur l'IA, conçue pour les lieux publics, qui permet de simplifier le recyclage. Elle trie et compresse automatiquement les déchets, contrôle le niveau de remplissage et traite les données pour une gestion pratique des déchets.</a:t>
            </a:r>
          </a:p>
          <a:p>
            <a:endParaRPr lang="en-GB" dirty="0"/>
          </a:p>
        </p:txBody>
      </p:sp>
      <p:pic>
        <p:nvPicPr>
          <p:cNvPr id="6" name="Picture 5">
            <a:extLst>
              <a:ext uri="{FF2B5EF4-FFF2-40B4-BE49-F238E27FC236}">
                <a16:creationId xmlns:a16="http://schemas.microsoft.com/office/drawing/2014/main" id="{F78B8374-53E2-CBC7-0E55-D09AC7C6CB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8405" y="373250"/>
            <a:ext cx="7395141" cy="4507097"/>
          </a:xfrm>
          <a:prstGeom prst="rect">
            <a:avLst/>
          </a:prstGeom>
          <a:effectLst>
            <a:outerShdw blurRad="63500" sx="102000" sy="102000" algn="ctr" rotWithShape="0">
              <a:prstClr val="black">
                <a:alpha val="40000"/>
              </a:prstClr>
            </a:outerShdw>
          </a:effectLst>
        </p:spPr>
      </p:pic>
      <p:pic>
        <p:nvPicPr>
          <p:cNvPr id="2" name="Online Media 1" title="Bin-e - the smartest waste bin worldwide">
            <a:hlinkClick r:id="" action="ppaction://media"/>
            <a:extLst>
              <a:ext uri="{FF2B5EF4-FFF2-40B4-BE49-F238E27FC236}">
                <a16:creationId xmlns:a16="http://schemas.microsoft.com/office/drawing/2014/main" id="{E02A4E48-9B76-061A-9F16-D3E49296445C}"/>
              </a:ext>
            </a:extLst>
          </p:cNvPr>
          <p:cNvPicPr>
            <a:picLocks noRot="1" noChangeAspect="1"/>
          </p:cNvPicPr>
          <p:nvPr>
            <a:videoFile r:link="rId1"/>
          </p:nvPr>
        </p:nvPicPr>
        <p:blipFill>
          <a:blip r:embed="rId4"/>
          <a:stretch>
            <a:fillRect/>
          </a:stretch>
        </p:blipFill>
        <p:spPr>
          <a:xfrm>
            <a:off x="1462568" y="759041"/>
            <a:ext cx="5342269" cy="3291964"/>
          </a:xfrm>
          <a:prstGeom prst="rect">
            <a:avLst/>
          </a:prstGeom>
        </p:spPr>
      </p:pic>
    </p:spTree>
    <p:extLst>
      <p:ext uri="{BB962C8B-B14F-4D97-AF65-F5344CB8AC3E}">
        <p14:creationId xmlns:p14="http://schemas.microsoft.com/office/powerpoint/2010/main" val="33234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62C38-5BF8-8A1E-79E9-04586DDA996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8EB4D53-527D-7C54-EEBC-E97AE86D2D5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33F93DD2-CAF4-5F73-E4EE-F7BFD716AB35}"/>
              </a:ext>
            </a:extLst>
          </p:cNvPr>
          <p:cNvSpPr txBox="1">
            <a:spLocks/>
          </p:cNvSpPr>
          <p:nvPr/>
        </p:nvSpPr>
        <p:spPr>
          <a:xfrm>
            <a:off x="813771" y="5149210"/>
            <a:ext cx="10755843" cy="123594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400" b="1" dirty="0">
                <a:solidFill>
                  <a:schemeClr val="bg1"/>
                </a:solidFill>
                <a:latin typeface="Calibri" panose="020F0502020204030204" pitchFamily="34" charset="0"/>
                <a:cs typeface="Calibri" panose="020F0502020204030204" pitchFamily="34" charset="0"/>
              </a:rPr>
              <a:t>Prenez</a:t>
            </a:r>
            <a:r>
              <a:rPr lang="en-GB" sz="2400" b="1" dirty="0">
                <a:solidFill>
                  <a:srgbClr val="ED8623"/>
                </a:solidFill>
                <a:latin typeface="Calibri" panose="020F0502020204030204" pitchFamily="34" charset="0"/>
                <a:cs typeface="Calibri" panose="020F0502020204030204" pitchFamily="34" charset="0"/>
              </a:rPr>
              <a:t> 10 minutes maintenant </a:t>
            </a:r>
            <a:r>
              <a:rPr lang="en-GB" sz="2400" b="1" dirty="0">
                <a:solidFill>
                  <a:schemeClr val="bg1"/>
                </a:solidFill>
                <a:latin typeface="Calibri" panose="020F0502020204030204" pitchFamily="34" charset="0"/>
                <a:cs typeface="Calibri" panose="020F0502020204030204" pitchFamily="34" charset="0"/>
              </a:rPr>
              <a:t>et réfléchissez en groupe à la manière dont l'IA peut être utilisée dans le cadre des efforts en matière de développement durable.</a:t>
            </a:r>
            <a:endParaRPr lang="en-GB" dirty="0">
              <a:solidFill>
                <a:schemeClr val="bg1"/>
              </a:solidFill>
            </a:endParaRPr>
          </a:p>
        </p:txBody>
      </p:sp>
    </p:spTree>
    <p:extLst>
      <p:ext uri="{BB962C8B-B14F-4D97-AF65-F5344CB8AC3E}">
        <p14:creationId xmlns:p14="http://schemas.microsoft.com/office/powerpoint/2010/main" val="3581410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EDBCF-848A-A03C-CD90-2BCE5243A05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676AF4B-8854-3D56-8466-C9836B51933A}"/>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L'IA dans le domaine de la santé</a:t>
            </a:r>
          </a:p>
        </p:txBody>
      </p:sp>
      <p:sp>
        <p:nvSpPr>
          <p:cNvPr id="5" name="Text Placeholder 4">
            <a:extLst>
              <a:ext uri="{FF2B5EF4-FFF2-40B4-BE49-F238E27FC236}">
                <a16:creationId xmlns:a16="http://schemas.microsoft.com/office/drawing/2014/main" id="{D12949C0-C8A3-44D8-485D-F0581B6328AD}"/>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03</a:t>
            </a:r>
          </a:p>
        </p:txBody>
      </p:sp>
      <p:pic>
        <p:nvPicPr>
          <p:cNvPr id="8" name="Picture Placeholder 7">
            <a:extLst>
              <a:ext uri="{FF2B5EF4-FFF2-40B4-BE49-F238E27FC236}">
                <a16:creationId xmlns:a16="http://schemas.microsoft.com/office/drawing/2014/main" id="{C0758093-C3B5-9665-054E-D8BE64D742A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p:pic>
      <p:pic>
        <p:nvPicPr>
          <p:cNvPr id="9" name="Picture 8">
            <a:extLst>
              <a:ext uri="{FF2B5EF4-FFF2-40B4-BE49-F238E27FC236}">
                <a16:creationId xmlns:a16="http://schemas.microsoft.com/office/drawing/2014/main" id="{B53BEE73-2557-19C2-6463-42AADEE0C9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1446208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3B1A08-DA57-A855-91C7-F93E3B3D9009}"/>
              </a:ext>
            </a:extLst>
          </p:cNvPr>
          <p:cNvSpPr>
            <a:spLocks noGrp="1"/>
          </p:cNvSpPr>
          <p:nvPr>
            <p:ph type="body" idx="2"/>
          </p:nvPr>
        </p:nvSpPr>
        <p:spPr>
          <a:xfrm>
            <a:off x="7910625" y="1076563"/>
            <a:ext cx="4093534" cy="1438223"/>
          </a:xfrm>
        </p:spPr>
        <p:txBody>
          <a:bodyPr/>
          <a:lstStyle/>
          <a:p>
            <a:r>
              <a:rPr lang="en-GB" sz="3600" dirty="0"/>
              <a:t>Examinons le rôle de l'IA dans le domaine de la santé</a:t>
            </a:r>
          </a:p>
        </p:txBody>
      </p:sp>
      <p:sp>
        <p:nvSpPr>
          <p:cNvPr id="4" name="Text Placeholder 3">
            <a:extLst>
              <a:ext uri="{FF2B5EF4-FFF2-40B4-BE49-F238E27FC236}">
                <a16:creationId xmlns:a16="http://schemas.microsoft.com/office/drawing/2014/main" id="{36B3D333-66C5-CF7E-2F93-51F95690B47B}"/>
              </a:ext>
            </a:extLst>
          </p:cNvPr>
          <p:cNvSpPr>
            <a:spLocks noGrp="1"/>
          </p:cNvSpPr>
          <p:nvPr>
            <p:ph type="body" idx="3"/>
          </p:nvPr>
        </p:nvSpPr>
        <p:spPr>
          <a:xfrm>
            <a:off x="718078" y="4762244"/>
            <a:ext cx="10755843" cy="1561763"/>
          </a:xfrm>
        </p:spPr>
        <p:txBody>
          <a:bodyPr/>
          <a:lstStyle/>
          <a:p>
            <a:pPr marL="228600" indent="0"/>
            <a:r>
              <a:rPr lang="en-GB" dirty="0"/>
              <a:t>L'IA devient de plus en plus sophistiquée dans l'exécution des tâches humaines, mais elle le fait de manière plus efficace, plus rapide et à moindre coût. Le potentiel de l'IA et de la robotique dans le domaine de la santé est énorme. Tout comme dans notre vie quotidienne, l'IA et la robotique font de plus en plus partie intégrante de notre écosystème de soins de santé.</a:t>
            </a:r>
          </a:p>
        </p:txBody>
      </p:sp>
      <p:pic>
        <p:nvPicPr>
          <p:cNvPr id="7" name="Picture Placeholder 6">
            <a:extLst>
              <a:ext uri="{FF2B5EF4-FFF2-40B4-BE49-F238E27FC236}">
                <a16:creationId xmlns:a16="http://schemas.microsoft.com/office/drawing/2014/main" id="{936BB3C0-2F8E-6414-66DC-FE7251249D14}"/>
              </a:ext>
            </a:extLst>
          </p:cNvPr>
          <p:cNvPicPr>
            <a:picLocks noGrp="1" noChangeAspect="1"/>
          </p:cNvPicPr>
          <p:nvPr>
            <p:ph type="pic" idx="4"/>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90305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725794-484B-EF3B-B6F9-FE365F8739E8}"/>
              </a:ext>
            </a:extLst>
          </p:cNvPr>
          <p:cNvSpPr>
            <a:spLocks noGrp="1"/>
          </p:cNvSpPr>
          <p:nvPr>
            <p:ph type="body" sz="quarter" idx="18"/>
          </p:nvPr>
        </p:nvSpPr>
        <p:spPr>
          <a:xfrm>
            <a:off x="8218449" y="1054216"/>
            <a:ext cx="3549481" cy="1049221"/>
          </a:xfrm>
        </p:spPr>
        <p:txBody>
          <a:bodyPr/>
          <a:lstStyle/>
          <a:p>
            <a:pPr>
              <a:lnSpc>
                <a:spcPct val="100000"/>
              </a:lnSpc>
            </a:pPr>
            <a:r>
              <a:rPr lang="en-GB" sz="3600" b="1" dirty="0"/>
              <a:t>Examinons le rôle de l'IA dans le domaine de la santé</a:t>
            </a:r>
          </a:p>
          <a:p>
            <a:endParaRPr lang="en-GB" dirty="0"/>
          </a:p>
        </p:txBody>
      </p:sp>
      <p:sp>
        <p:nvSpPr>
          <p:cNvPr id="4" name="Text Placeholder 3">
            <a:extLst>
              <a:ext uri="{FF2B5EF4-FFF2-40B4-BE49-F238E27FC236}">
                <a16:creationId xmlns:a16="http://schemas.microsoft.com/office/drawing/2014/main" id="{3ED1177C-842C-5B4D-9274-D96143B42AAD}"/>
              </a:ext>
            </a:extLst>
          </p:cNvPr>
          <p:cNvSpPr>
            <a:spLocks noGrp="1"/>
          </p:cNvSpPr>
          <p:nvPr>
            <p:ph type="body" sz="quarter" idx="21"/>
          </p:nvPr>
        </p:nvSpPr>
        <p:spPr>
          <a:xfrm>
            <a:off x="718078" y="4899416"/>
            <a:ext cx="10755843" cy="1235941"/>
          </a:xfrm>
        </p:spPr>
        <p:txBody>
          <a:bodyPr/>
          <a:lstStyle/>
          <a:p>
            <a:r>
              <a:rPr lang="en-GB" dirty="0">
                <a:latin typeface="Calibri" panose="020F0502020204030204" pitchFamily="34" charset="0"/>
                <a:cs typeface="Calibri" panose="020F0502020204030204" pitchFamily="34" charset="0"/>
              </a:rPr>
              <a:t>L'IA devient de plus en plus sophistiquée dans l'exécution des tâches humaines, mais elle le fait de manière plus efficace, plus rapide et à moindre coût. Le potentiel de l'IA et de la robotique dans le domaine de la santé est énorme. Tout comme dans notre vie quotidienne, l'IA et la robotique font de plus en plus partie intégrante de notre écosystème de soins de santé.</a:t>
            </a:r>
          </a:p>
          <a:p>
            <a:endParaRPr lang="en-GB" dirty="0"/>
          </a:p>
        </p:txBody>
      </p:sp>
      <p:pic>
        <p:nvPicPr>
          <p:cNvPr id="7" name="Picture Placeholder 6">
            <a:extLst>
              <a:ext uri="{FF2B5EF4-FFF2-40B4-BE49-F238E27FC236}">
                <a16:creationId xmlns:a16="http://schemas.microsoft.com/office/drawing/2014/main" id="{FA5CA947-DE10-E606-4326-7997EDE17091}"/>
              </a:ext>
            </a:extLst>
          </p:cNvPr>
          <p:cNvPicPr>
            <a:picLocks noGrp="1" noChangeAspect="1"/>
          </p:cNvPicPr>
          <p:nvPr>
            <p:ph type="pic" sz="quarter" idx="22"/>
          </p:nvPr>
        </p:nvPicPr>
        <p:blipFill>
          <a:blip r:embed="rId2"/>
          <a:srcRect t="8640" b="8640"/>
          <a:stretch>
            <a:fillRect/>
          </a:stretch>
        </p:blipFill>
        <p:spPr/>
      </p:pic>
    </p:spTree>
    <p:extLst>
      <p:ext uri="{BB962C8B-B14F-4D97-AF65-F5344CB8AC3E}">
        <p14:creationId xmlns:p14="http://schemas.microsoft.com/office/powerpoint/2010/main" val="8209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9C1C99-8CE3-018C-D309-3AAF313ABB85}"/>
              </a:ext>
            </a:extLst>
          </p:cNvPr>
          <p:cNvSpPr>
            <a:spLocks noGrp="1"/>
          </p:cNvSpPr>
          <p:nvPr>
            <p:ph type="body" sz="quarter" idx="18"/>
          </p:nvPr>
        </p:nvSpPr>
        <p:spPr>
          <a:xfrm>
            <a:off x="642478" y="4581897"/>
            <a:ext cx="2234536" cy="1049221"/>
          </a:xfrm>
        </p:spPr>
        <p:txBody>
          <a:bodyPr/>
          <a:lstStyle/>
          <a:p>
            <a:pPr>
              <a:lnSpc>
                <a:spcPct val="100000"/>
              </a:lnSpc>
            </a:pPr>
            <a:r>
              <a:rPr lang="en-GB" b="1" dirty="0"/>
              <a:t>Rester en bonne santé</a:t>
            </a:r>
          </a:p>
          <a:p>
            <a:endParaRPr lang="en-GB" dirty="0"/>
          </a:p>
        </p:txBody>
      </p:sp>
      <p:sp>
        <p:nvSpPr>
          <p:cNvPr id="5" name="Text Placeholder 4">
            <a:extLst>
              <a:ext uri="{FF2B5EF4-FFF2-40B4-BE49-F238E27FC236}">
                <a16:creationId xmlns:a16="http://schemas.microsoft.com/office/drawing/2014/main" id="{D3BE16C9-0024-B2BB-5129-276D96513026}"/>
              </a:ext>
            </a:extLst>
          </p:cNvPr>
          <p:cNvSpPr>
            <a:spLocks noGrp="1"/>
          </p:cNvSpPr>
          <p:nvPr>
            <p:ph type="body" sz="quarter" idx="20"/>
          </p:nvPr>
        </p:nvSpPr>
        <p:spPr>
          <a:xfrm>
            <a:off x="5423495" y="177660"/>
            <a:ext cx="6254983" cy="5453458"/>
          </a:xfrm>
        </p:spPr>
        <p:txBody>
          <a:bodyPr/>
          <a:lstStyle/>
          <a:p>
            <a:r>
              <a:rPr lang="en-GB" sz="2200" dirty="0">
                <a:latin typeface="Calibri" panose="020F0502020204030204" pitchFamily="34" charset="0"/>
                <a:cs typeface="Calibri" panose="020F0502020204030204" pitchFamily="34" charset="0"/>
              </a:rPr>
              <a:t>L'un des principaux avantages potentiels de l'IA est d'aider les gens à rester en bonne santé afin qu'ils n'aient pas besoin de consulter un médecin, ou du moins pas aussi souvent. L'utilisation de l'IA et de </a:t>
            </a:r>
            <a:r>
              <a:rPr lang="en-GB" sz="2200" b="1" dirty="0">
                <a:latin typeface="Calibri" panose="020F0502020204030204" pitchFamily="34" charset="0"/>
                <a:cs typeface="Calibri" panose="020F0502020204030204" pitchFamily="34" charset="0"/>
              </a:rPr>
              <a:t>l'Internet des objets médicaux (IoMT) </a:t>
            </a:r>
            <a:r>
              <a:rPr lang="en-GB" sz="2200" dirty="0">
                <a:latin typeface="Calibri" panose="020F0502020204030204" pitchFamily="34" charset="0"/>
                <a:cs typeface="Calibri" panose="020F0502020204030204" pitchFamily="34" charset="0"/>
              </a:rPr>
              <a:t>dans les applications de santé grand public aide déjà les gens.</a:t>
            </a:r>
          </a:p>
          <a:p>
            <a:endParaRPr lang="en-GB" sz="2200" dirty="0">
              <a:latin typeface="Calibri" panose="020F0502020204030204" pitchFamily="34" charset="0"/>
              <a:cs typeface="Calibri" panose="020F0502020204030204" pitchFamily="34" charset="0"/>
            </a:endParaRPr>
          </a:p>
          <a:p>
            <a:r>
              <a:rPr lang="en-GB" sz="2200" dirty="0">
                <a:latin typeface="Calibri" panose="020F0502020204030204" pitchFamily="34" charset="0"/>
                <a:cs typeface="Calibri" panose="020F0502020204030204" pitchFamily="34" charset="0"/>
              </a:rPr>
              <a:t>Les applications technologiques et les applications mobiles encouragent les individus à adopter un comportement plus sain et les aident à gérer de manière proactive un mode de vie sain. Elles permettent aux consommateurs de prendre le contrôle de leur santé et de leur bien-être.</a:t>
            </a:r>
          </a:p>
          <a:p>
            <a:r>
              <a:rPr lang="en-GB" sz="2200" dirty="0">
                <a:latin typeface="Calibri" panose="020F0502020204030204" pitchFamily="34" charset="0"/>
                <a:cs typeface="Calibri" panose="020F0502020204030204" pitchFamily="34" charset="0"/>
              </a:rPr>
              <a:t>En outre, l'IA permet aux professionnels de santé de mieux comprendre les habitudes et les besoins quotidiens des personnes dont ils s'occupent. Grâce à cette compréhension, ils sont en mesure de fournir de meilleurs conseils, un meilleur accompagnement et un meilleur soutien pour rester en bonne santé.</a:t>
            </a:r>
          </a:p>
          <a:p>
            <a:endParaRPr lang="en-GB" sz="2200" dirty="0"/>
          </a:p>
        </p:txBody>
      </p:sp>
      <p:pic>
        <p:nvPicPr>
          <p:cNvPr id="9" name="Picture Placeholder 8">
            <a:extLst>
              <a:ext uri="{FF2B5EF4-FFF2-40B4-BE49-F238E27FC236}">
                <a16:creationId xmlns:a16="http://schemas.microsoft.com/office/drawing/2014/main" id="{E962EE0D-F59E-69DE-1699-30ADEE1F8B19}"/>
              </a:ext>
            </a:extLst>
          </p:cNvPr>
          <p:cNvPicPr>
            <a:picLocks noGrp="1" noChangeAspect="1"/>
          </p:cNvPicPr>
          <p:nvPr>
            <p:ph type="pic" sz="quarter" idx="34"/>
          </p:nvPr>
        </p:nvPicPr>
        <p:blipFill>
          <a:blip r:embed="rId3" cstate="screen">
            <a:extLst>
              <a:ext uri="{28A0092B-C50C-407E-A947-70E740481C1C}">
                <a14:useLocalDpi xmlns:a14="http://schemas.microsoft.com/office/drawing/2010/main"/>
              </a:ext>
            </a:extLst>
          </a:blip>
          <a:srcRect/>
          <a:stretch>
            <a:fillRect/>
          </a:stretch>
        </p:blipFill>
        <p:spPr>
          <a:xfrm>
            <a:off x="0" y="1445434"/>
            <a:ext cx="5103639" cy="2917911"/>
          </a:xfrm>
        </p:spPr>
      </p:pic>
    </p:spTree>
    <p:extLst>
      <p:ext uri="{BB962C8B-B14F-4D97-AF65-F5344CB8AC3E}">
        <p14:creationId xmlns:p14="http://schemas.microsoft.com/office/powerpoint/2010/main" val="4204046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9B1EC3-07C0-5721-4551-FD5811FE8CAD}"/>
              </a:ext>
            </a:extLst>
          </p:cNvPr>
          <p:cNvSpPr>
            <a:spLocks noGrp="1"/>
          </p:cNvSpPr>
          <p:nvPr>
            <p:ph type="body" idx="1"/>
          </p:nvPr>
        </p:nvSpPr>
        <p:spPr>
          <a:xfrm>
            <a:off x="528133" y="1366335"/>
            <a:ext cx="2502145" cy="1049221"/>
          </a:xfrm>
        </p:spPr>
        <p:txBody>
          <a:bodyPr/>
          <a:lstStyle/>
          <a:p>
            <a:pPr marL="228600" indent="0"/>
            <a:r>
              <a:rPr lang="en-GB" sz="3600" b="1" dirty="0"/>
              <a:t>Détection précoce</a:t>
            </a:r>
          </a:p>
        </p:txBody>
      </p:sp>
      <p:sp>
        <p:nvSpPr>
          <p:cNvPr id="4" name="Text Placeholder 3">
            <a:extLst>
              <a:ext uri="{FF2B5EF4-FFF2-40B4-BE49-F238E27FC236}">
                <a16:creationId xmlns:a16="http://schemas.microsoft.com/office/drawing/2014/main" id="{A6B26C65-E28F-AC1E-50FA-5ADD09B1DE7B}"/>
              </a:ext>
            </a:extLst>
          </p:cNvPr>
          <p:cNvSpPr>
            <a:spLocks noGrp="1"/>
          </p:cNvSpPr>
          <p:nvPr>
            <p:ph type="body" idx="3"/>
          </p:nvPr>
        </p:nvSpPr>
        <p:spPr>
          <a:xfrm>
            <a:off x="4583835" y="431416"/>
            <a:ext cx="6961476" cy="5809895"/>
          </a:xfrm>
        </p:spPr>
        <p:txBody>
          <a:bodyPr/>
          <a:lstStyle/>
          <a:p>
            <a:pPr marL="228600" indent="0"/>
            <a:r>
              <a:rPr lang="en-GB" dirty="0"/>
              <a:t>L'IA est déjà utilisée pour détecter plus précisément et à un stade précoce certaines maladies, telles que le cancer. Selon l'American Cancer Society, une grande partie des mammographies donnent des résultats erronés, ce qui conduit une femme sur deux en bonne santé à apprendre qu'elle a un cancer. </a:t>
            </a:r>
            <a:r>
              <a:rPr lang="en-GB" b="1" dirty="0"/>
              <a:t>L'utilisation de l'IA permet d'examiner et d'interpréter les mammographies 30 fois plus rapidement, avec une précision de 99 %, réduisant ainsi le recours à des biopsies inutiles.</a:t>
            </a:r>
          </a:p>
          <a:p>
            <a:pPr marL="228600" indent="0"/>
            <a:endParaRPr lang="en-GB" dirty="0"/>
          </a:p>
          <a:p>
            <a:pPr marL="228600" indent="0"/>
            <a:r>
              <a:rPr lang="en-GB" dirty="0"/>
              <a:t>La prolifération des appareils portables grand public et d'autres dispositifs médicaux combinés à l'IA est également utilisée pour surveiller les maladies cardiaques à un stade précoce, ce qui permet aux médecins et autres soignants de mieux surveiller et détecter les épisodes potentiellement mortels à un stade plus précoce et plus facile à traiter.</a:t>
            </a:r>
          </a:p>
          <a:p>
            <a:endParaRPr lang="en-GB" dirty="0"/>
          </a:p>
          <a:p>
            <a:r>
              <a:rPr lang="en-GB" dirty="0"/>
              <a:t> </a:t>
            </a:r>
          </a:p>
        </p:txBody>
      </p:sp>
      <p:pic>
        <p:nvPicPr>
          <p:cNvPr id="8" name="Picture 7">
            <a:extLst>
              <a:ext uri="{FF2B5EF4-FFF2-40B4-BE49-F238E27FC236}">
                <a16:creationId xmlns:a16="http://schemas.microsoft.com/office/drawing/2014/main" id="{564CAB66-B4C3-AE0F-FD41-0E3D4FE0D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111" y="3785189"/>
            <a:ext cx="4104167" cy="4104167"/>
          </a:xfrm>
          <a:prstGeom prst="rect">
            <a:avLst/>
          </a:prstGeom>
        </p:spPr>
      </p:pic>
    </p:spTree>
    <p:extLst>
      <p:ext uri="{BB962C8B-B14F-4D97-AF65-F5344CB8AC3E}">
        <p14:creationId xmlns:p14="http://schemas.microsoft.com/office/powerpoint/2010/main" val="332198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965738"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Au-delà de la mauvaise réputation de l'IA</a:t>
            </a:r>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L'IA au service du développement durable</a:t>
            </a:r>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L'IA dans le domaine de la santé</a:t>
            </a:r>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dirty="0"/>
              <a:t>04</a:t>
            </a:r>
            <a:endParaRPr dirty="0"/>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r>
              <a:rPr lang="en-GB" dirty="0">
                <a:latin typeface="Calibri" panose="020F0502020204030204" pitchFamily="34" charset="0"/>
                <a:cs typeface="Calibri" panose="020F0502020204030204" pitchFamily="34" charset="0"/>
              </a:rPr>
              <a:t>L'IA au service de </a:t>
            </a:r>
            <a:r>
              <a:rPr lang="en-GB" dirty="0" err="1">
                <a:latin typeface="Calibri" panose="020F0502020204030204" pitchFamily="34" charset="0"/>
                <a:cs typeface="Calibri" panose="020F0502020204030204" pitchFamily="34" charset="0"/>
              </a:rPr>
              <a:t>l'inclusion</a:t>
            </a:r>
            <a:r>
              <a:rPr lang="en-GB" dirty="0">
                <a:latin typeface="Calibri" panose="020F0502020204030204" pitchFamily="34" charset="0"/>
                <a:cs typeface="Calibri" panose="020F0502020204030204" pitchFamily="34" charset="0"/>
              </a:rPr>
              <a:t> et de </a:t>
            </a:r>
            <a:r>
              <a:rPr lang="en-GB" dirty="0" err="1">
                <a:latin typeface="Calibri" panose="020F0502020204030204" pitchFamily="34" charset="0"/>
                <a:cs typeface="Calibri" panose="020F0502020204030204" pitchFamily="34" charset="0"/>
              </a:rPr>
              <a:t>l'accessibilité</a:t>
            </a:r>
            <a:endParaRPr lang="en-GB" dirty="0">
              <a:latin typeface="Calibri" panose="020F0502020204030204" pitchFamily="34" charset="0"/>
              <a:cs typeface="Calibri" panose="020F0502020204030204" pitchFamily="34" charset="0"/>
            </a:endParaRPr>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dirty="0"/>
              <a:t>05</a:t>
            </a:r>
            <a:endParaRPr dirty="0"/>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r>
              <a:rPr lang="en-GB" dirty="0">
                <a:latin typeface="Calibri" panose="020F0502020204030204" pitchFamily="34" charset="0"/>
                <a:cs typeface="Calibri" panose="020F0502020204030204" pitchFamily="34" charset="0"/>
              </a:rPr>
              <a:t>Les filles et les femmes </a:t>
            </a:r>
            <a:r>
              <a:rPr lang="en-GB" dirty="0" err="1">
                <a:latin typeface="Calibri" panose="020F0502020204030204" pitchFamily="34" charset="0"/>
                <a:cs typeface="Calibri" panose="020F0502020204030204" pitchFamily="34" charset="0"/>
              </a:rPr>
              <a:t>utilisent</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l'IA</a:t>
            </a:r>
            <a:r>
              <a:rPr lang="en-GB" dirty="0">
                <a:latin typeface="Calibri" panose="020F0502020204030204" pitchFamily="34" charset="0"/>
                <a:cs typeface="Calibri" panose="020F0502020204030204" pitchFamily="34" charset="0"/>
              </a:rPr>
              <a:t> pour le bien</a:t>
            </a:r>
          </a:p>
        </p:txBody>
      </p:sp>
      <p:sp>
        <p:nvSpPr>
          <p:cNvPr id="262" name="Google Shape;262;p6"/>
          <p:cNvSpPr txBox="1">
            <a:spLocks noGrp="1"/>
          </p:cNvSpPr>
          <p:nvPr>
            <p:ph type="body" idx="15"/>
          </p:nvPr>
        </p:nvSpPr>
        <p:spPr>
          <a:xfrm>
            <a:off x="153170" y="334090"/>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a:t>Présentation du module</a:t>
            </a:r>
            <a:endParaRPr dirty="0"/>
          </a:p>
        </p:txBody>
      </p:sp>
      <p:sp>
        <p:nvSpPr>
          <p:cNvPr id="2" name="Google Shape;252;p6">
            <a:extLst>
              <a:ext uri="{FF2B5EF4-FFF2-40B4-BE49-F238E27FC236}">
                <a16:creationId xmlns:a16="http://schemas.microsoft.com/office/drawing/2014/main" id="{35FA0309-37DC-3E57-2AAF-FCDC42D11812}"/>
              </a:ext>
            </a:extLst>
          </p:cNvPr>
          <p:cNvSpPr txBox="1">
            <a:spLocks/>
          </p:cNvSpPr>
          <p:nvPr/>
        </p:nvSpPr>
        <p:spPr>
          <a:xfrm>
            <a:off x="1037757" y="2942496"/>
            <a:ext cx="4711919" cy="100111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sz="2130" dirty="0">
                <a:solidFill>
                  <a:schemeClr val="bg1"/>
                </a:solidFill>
              </a:rPr>
              <a:t>Ce module présente aux </a:t>
            </a:r>
            <a:r>
              <a:rPr lang="en-GB" sz="2130" dirty="0" err="1">
                <a:solidFill>
                  <a:schemeClr val="bg1"/>
                </a:solidFill>
              </a:rPr>
              <a:t>apprenantes</a:t>
            </a:r>
            <a:r>
              <a:rPr lang="en-GB" sz="2130" dirty="0">
                <a:solidFill>
                  <a:schemeClr val="bg1"/>
                </a:solidFill>
              </a:rPr>
              <a:t> l'impact positif que l'IA peut avoir sur les personnes, les communautés et la planète. À travers des exemples concrets, des tâches créatives et des modèles inspirants, les apprenants explorent comment l'IA est utilisée dans des domaines tels que la durabilité, la santé et l'accessibilité. Le module met également en avant le rôle des femmes dans l'IA et encourage les jeunes à réfléchir de manière critique, à travailler en collaboration et à concevoir leurs propres idées pour utiliser l'IA afin de relever les défis sociaux.</a:t>
            </a:r>
            <a:endParaRPr lang="en-US" sz="2130"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78BEF-17DD-F9C3-6C22-94BB191396E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9A47D85-7A8D-19C8-A804-DC36C8376A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0601" y="71966"/>
            <a:ext cx="6778950" cy="3506119"/>
          </a:xfrm>
          <a:prstGeom prst="rect">
            <a:avLst/>
          </a:prstGeom>
          <a:effectLst>
            <a:outerShdw blurRad="63500" sx="102000" sy="102000" algn="ctr" rotWithShape="0">
              <a:prstClr val="black">
                <a:alpha val="40000"/>
              </a:prstClr>
            </a:outerShdw>
          </a:effectLst>
        </p:spPr>
      </p:pic>
      <p:sp>
        <p:nvSpPr>
          <p:cNvPr id="4" name="Text Placeholder 3">
            <a:extLst>
              <a:ext uri="{FF2B5EF4-FFF2-40B4-BE49-F238E27FC236}">
                <a16:creationId xmlns:a16="http://schemas.microsoft.com/office/drawing/2014/main" id="{E8CA38E1-D271-B39F-CD71-E49F9B08BCAC}"/>
              </a:ext>
            </a:extLst>
          </p:cNvPr>
          <p:cNvSpPr>
            <a:spLocks noGrp="1"/>
          </p:cNvSpPr>
          <p:nvPr>
            <p:ph type="body" idx="3"/>
          </p:nvPr>
        </p:nvSpPr>
        <p:spPr>
          <a:xfrm>
            <a:off x="350165" y="4114223"/>
            <a:ext cx="3434635" cy="479065"/>
          </a:xfrm>
        </p:spPr>
        <p:txBody>
          <a:bodyPr/>
          <a:lstStyle/>
          <a:p>
            <a:pPr marL="228600" indent="0"/>
            <a:r>
              <a:rPr lang="en-GB" sz="2800" dirty="0"/>
              <a:t>Traitement</a:t>
            </a:r>
          </a:p>
        </p:txBody>
      </p:sp>
      <p:sp>
        <p:nvSpPr>
          <p:cNvPr id="5" name="Text Placeholder 4">
            <a:extLst>
              <a:ext uri="{FF2B5EF4-FFF2-40B4-BE49-F238E27FC236}">
                <a16:creationId xmlns:a16="http://schemas.microsoft.com/office/drawing/2014/main" id="{48DF27B6-05EB-607D-40DE-FA56CB2C3D04}"/>
              </a:ext>
            </a:extLst>
          </p:cNvPr>
          <p:cNvSpPr>
            <a:spLocks noGrp="1"/>
          </p:cNvSpPr>
          <p:nvPr>
            <p:ph type="body" idx="4"/>
          </p:nvPr>
        </p:nvSpPr>
        <p:spPr>
          <a:xfrm>
            <a:off x="5470684" y="251188"/>
            <a:ext cx="6371151" cy="6328031"/>
          </a:xfrm>
        </p:spPr>
        <p:txBody>
          <a:bodyPr/>
          <a:lstStyle/>
          <a:p>
            <a:pPr marL="228600" indent="0"/>
            <a:r>
              <a:rPr lang="en-GB" sz="2200" dirty="0"/>
              <a:t>Au-delà de l'analyse des dossiers médicaux pour aider les prestataires à identifier les personnes atteintes de maladies chroniques susceptibles de présenter un risque d'épisode indésirable, </a:t>
            </a:r>
            <a:r>
              <a:rPr lang="en-GB" sz="2200" b="1" dirty="0"/>
              <a:t>l'IA peut aider les cliniciens à adopter une approche plus globale de la prise en charge des maladies</a:t>
            </a:r>
            <a:r>
              <a:rPr lang="en-GB" sz="2200" dirty="0"/>
              <a:t>, à mieux coordonner les plans de soins et à aider les patients à mieux gérer et respecter leurs programmes de traitement à long terme. </a:t>
            </a:r>
          </a:p>
          <a:p>
            <a:pPr marL="228600" indent="0"/>
            <a:endParaRPr lang="en-GB" sz="2200" dirty="0"/>
          </a:p>
          <a:p>
            <a:pPr marL="228600" indent="0"/>
            <a:r>
              <a:rPr lang="en-GB" sz="2200" dirty="0"/>
              <a:t>Les robots sont utilisés en médecine depuis plus de 30 ans. Ils vont des simples robots de laboratoire aux robots chirurgicaux très complexes qui peuvent soit assister un chirurgien humain, soit effectuer des opérations de manière autonome. Outre la chirurgie, ils sont utilisés dans les hôpitaux et les laboratoires pour des tâches répétitives, dans la rééducation, la kinésithérapie et pour aider les personnes souffrant de maladies chroniques. </a:t>
            </a:r>
          </a:p>
        </p:txBody>
      </p:sp>
      <p:pic>
        <p:nvPicPr>
          <p:cNvPr id="3" name="Online Media 2" title="Health Catalyst Overview">
            <a:hlinkClick r:id="" action="ppaction://media"/>
            <a:extLst>
              <a:ext uri="{FF2B5EF4-FFF2-40B4-BE49-F238E27FC236}">
                <a16:creationId xmlns:a16="http://schemas.microsoft.com/office/drawing/2014/main" id="{4225AB07-94D3-2941-7BDD-208B64AB0D85}"/>
              </a:ext>
            </a:extLst>
          </p:cNvPr>
          <p:cNvPicPr>
            <a:picLocks noRot="1" noChangeAspect="1"/>
          </p:cNvPicPr>
          <p:nvPr>
            <a:videoFile r:link="rId1"/>
          </p:nvPr>
        </p:nvPicPr>
        <p:blipFill>
          <a:blip r:embed="rId5"/>
          <a:stretch>
            <a:fillRect/>
          </a:stretch>
        </p:blipFill>
        <p:spPr>
          <a:xfrm>
            <a:off x="0" y="264984"/>
            <a:ext cx="4901223" cy="2769191"/>
          </a:xfrm>
          <a:prstGeom prst="rect">
            <a:avLst/>
          </a:prstGeom>
          <a:effectLst>
            <a:outerShdw blurRad="63500" sx="102000" sy="102000" algn="ctr" rotWithShape="0">
              <a:prstClr val="black">
                <a:alpha val="40000"/>
              </a:prstClr>
            </a:outerShdw>
          </a:effectLst>
        </p:spPr>
      </p:pic>
      <p:pic>
        <p:nvPicPr>
          <p:cNvPr id="2050" name="Picture 2" descr="Support">
            <a:extLst>
              <a:ext uri="{FF2B5EF4-FFF2-40B4-BE49-F238E27FC236}">
                <a16:creationId xmlns:a16="http://schemas.microsoft.com/office/drawing/2014/main" id="{B1FB52AA-D425-D29A-88C2-6FE04D7328E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264984"/>
            <a:ext cx="1682712" cy="628151"/>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Stored Data 5">
            <a:extLst>
              <a:ext uri="{FF2B5EF4-FFF2-40B4-BE49-F238E27FC236}">
                <a16:creationId xmlns:a16="http://schemas.microsoft.com/office/drawing/2014/main" id="{2BF5A4CC-B1BA-E12B-097A-0C25B207F1FA}"/>
              </a:ext>
            </a:extLst>
          </p:cNvPr>
          <p:cNvSpPr/>
          <p:nvPr/>
        </p:nvSpPr>
        <p:spPr>
          <a:xfrm rot="10800000">
            <a:off x="-1" y="2162304"/>
            <a:ext cx="1315769" cy="1043411"/>
          </a:xfrm>
          <a:prstGeom prst="flowChartOnlineStorag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653795"/>
              </a:solidFill>
            </a:endParaRPr>
          </a:p>
        </p:txBody>
      </p:sp>
      <p:sp>
        <p:nvSpPr>
          <p:cNvPr id="7" name="Text Placeholder 3">
            <a:extLst>
              <a:ext uri="{FF2B5EF4-FFF2-40B4-BE49-F238E27FC236}">
                <a16:creationId xmlns:a16="http://schemas.microsoft.com/office/drawing/2014/main" id="{07C47BA6-D557-43A8-56F1-C41028548C64}"/>
              </a:ext>
            </a:extLst>
          </p:cNvPr>
          <p:cNvSpPr txBox="1">
            <a:spLocks/>
          </p:cNvSpPr>
          <p:nvPr/>
        </p:nvSpPr>
        <p:spPr>
          <a:xfrm>
            <a:off x="0" y="2444476"/>
            <a:ext cx="3434635" cy="4790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sz="2000" dirty="0">
                <a:solidFill>
                  <a:schemeClr val="bg1"/>
                </a:solidFill>
                <a:hlinkClick r:id="rId7">
                  <a:extLst>
                    <a:ext uri="{A12FA001-AC4F-418D-AE19-62706E023703}">
                      <ahyp:hlinkClr xmlns:ahyp="http://schemas.microsoft.com/office/drawing/2018/hyperlinkcolor" val="tx"/>
                    </a:ext>
                  </a:extLst>
                </a:hlinkClick>
              </a:rPr>
              <a:t>Exemple</a:t>
            </a:r>
            <a:endParaRPr lang="en-GB" sz="2000" dirty="0">
              <a:solidFill>
                <a:schemeClr val="bg1"/>
              </a:solidFill>
            </a:endParaRPr>
          </a:p>
        </p:txBody>
      </p:sp>
    </p:spTree>
    <p:extLst>
      <p:ext uri="{BB962C8B-B14F-4D97-AF65-F5344CB8AC3E}">
        <p14:creationId xmlns:p14="http://schemas.microsoft.com/office/powerpoint/2010/main" val="302301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7C7FC-05BD-6776-052B-910F079CDA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9DBCDE-1C4B-20C8-1545-0EE467A0F9D7}"/>
              </a:ext>
            </a:extLst>
          </p:cNvPr>
          <p:cNvSpPr>
            <a:spLocks noGrp="1"/>
          </p:cNvSpPr>
          <p:nvPr>
            <p:ph type="body" idx="1"/>
          </p:nvPr>
        </p:nvSpPr>
        <p:spPr>
          <a:xfrm>
            <a:off x="528133" y="1366335"/>
            <a:ext cx="2502145" cy="1049221"/>
          </a:xfrm>
        </p:spPr>
        <p:txBody>
          <a:bodyPr/>
          <a:lstStyle/>
          <a:p>
            <a:pPr marL="228600" indent="0"/>
            <a:r>
              <a:rPr lang="en-GB" sz="3600" b="1" dirty="0"/>
              <a:t>Rôle dans la santé mentale </a:t>
            </a:r>
          </a:p>
        </p:txBody>
      </p:sp>
      <p:sp>
        <p:nvSpPr>
          <p:cNvPr id="4" name="Text Placeholder 3">
            <a:extLst>
              <a:ext uri="{FF2B5EF4-FFF2-40B4-BE49-F238E27FC236}">
                <a16:creationId xmlns:a16="http://schemas.microsoft.com/office/drawing/2014/main" id="{8E7BB6AD-567C-568B-EE2B-5A5D0EAFCEEC}"/>
              </a:ext>
            </a:extLst>
          </p:cNvPr>
          <p:cNvSpPr>
            <a:spLocks noGrp="1"/>
          </p:cNvSpPr>
          <p:nvPr>
            <p:ph type="body" idx="3"/>
          </p:nvPr>
        </p:nvSpPr>
        <p:spPr>
          <a:xfrm>
            <a:off x="4784557" y="108031"/>
            <a:ext cx="6961476" cy="5809895"/>
          </a:xfrm>
        </p:spPr>
        <p:txBody>
          <a:bodyPr/>
          <a:lstStyle/>
          <a:p>
            <a:pPr marL="228600" indent="0"/>
            <a:r>
              <a:rPr lang="en-GB" sz="2200" dirty="0"/>
              <a:t>Les applications de l'IA dans le domaine de la santé mentale vont des outils de diagnostic aux interventions thérapeutiques.</a:t>
            </a:r>
          </a:p>
          <a:p>
            <a:pPr marL="228600" indent="0"/>
            <a:r>
              <a:rPr lang="en-GB" sz="2200" dirty="0"/>
              <a:t>Les algorithmes d'apprentissage automatique peuvent évaluer de grands ensembles de données afin d'identifier des tendances et de prédire des problèmes de santé mentale, tandis que les chatbots alimentés par l'IA offrent un soutien émotionnel et des conseils en temps réel. Par exemple, l'IA peut analyser les données textuelles issues des publications sur les réseaux sociaux ou des interactions en ligne afin d'identifier des signes de dépression ou d'anxiété.</a:t>
            </a:r>
          </a:p>
          <a:p>
            <a:pPr marL="228600" indent="0"/>
            <a:r>
              <a:rPr lang="en-GB" sz="2200" dirty="0"/>
              <a:t>La vision par ordinateur peut analyser les expressions faciales et le langage corporel pour détecter les états émotionnels, tandis que l'analyse prédictive peut prévoir les crises de santé mentale potentielles sur la base de données historiques.</a:t>
            </a:r>
          </a:p>
          <a:p>
            <a:pPr marL="228600" indent="0"/>
            <a:r>
              <a:rPr lang="en-GB" sz="2200" dirty="0"/>
              <a:t>Dans la diapositive suivante, nous avons des exemples de la manière dont la technologie IA traite la santé mentale...</a:t>
            </a:r>
          </a:p>
          <a:p>
            <a:r>
              <a:rPr lang="en-GB" sz="2200" dirty="0"/>
              <a:t> </a:t>
            </a:r>
          </a:p>
        </p:txBody>
      </p:sp>
      <p:pic>
        <p:nvPicPr>
          <p:cNvPr id="5" name="Picture 4">
            <a:extLst>
              <a:ext uri="{FF2B5EF4-FFF2-40B4-BE49-F238E27FC236}">
                <a16:creationId xmlns:a16="http://schemas.microsoft.com/office/drawing/2014/main" id="{CABDD43B-33A6-EDBF-3F5E-0D2A10462A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689" y="2626242"/>
            <a:ext cx="4361314" cy="4361314"/>
          </a:xfrm>
          <a:prstGeom prst="rect">
            <a:avLst/>
          </a:prstGeom>
        </p:spPr>
      </p:pic>
    </p:spTree>
    <p:extLst>
      <p:ext uri="{BB962C8B-B14F-4D97-AF65-F5344CB8AC3E}">
        <p14:creationId xmlns:p14="http://schemas.microsoft.com/office/powerpoint/2010/main" val="2742173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05F910C-472B-4841-936C-6EE7386CF600}"/>
              </a:ext>
            </a:extLst>
          </p:cNvPr>
          <p:cNvSpPr txBox="1">
            <a:spLocks/>
          </p:cNvSpPr>
          <p:nvPr/>
        </p:nvSpPr>
        <p:spPr>
          <a:xfrm>
            <a:off x="167268" y="0"/>
            <a:ext cx="6594906" cy="592233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600" b="1" dirty="0">
                <a:solidFill>
                  <a:srgbClr val="653795"/>
                </a:solidFill>
                <a:latin typeface="Calibri" panose="020F0502020204030204" pitchFamily="34" charset="0"/>
                <a:cs typeface="Calibri" panose="020F0502020204030204" pitchFamily="34" charset="0"/>
              </a:rPr>
              <a:t>Par exemple, les chatbots et les </a:t>
            </a:r>
            <a:r>
              <a:rPr lang="en-GB" sz="3600" b="1" dirty="0" err="1">
                <a:solidFill>
                  <a:srgbClr val="653795"/>
                </a:solidFill>
                <a:latin typeface="Calibri" panose="020F0502020204030204" pitchFamily="34" charset="0"/>
                <a:cs typeface="Calibri" panose="020F0502020204030204" pitchFamily="34" charset="0"/>
              </a:rPr>
              <a:t>thérapeutes</a:t>
            </a:r>
            <a:r>
              <a:rPr lang="en-GB" sz="3600" b="1" dirty="0">
                <a:solidFill>
                  <a:srgbClr val="653795"/>
                </a:solidFill>
                <a:latin typeface="Calibri" panose="020F0502020204030204" pitchFamily="34" charset="0"/>
                <a:cs typeface="Calibri" panose="020F0502020204030204" pitchFamily="34" charset="0"/>
              </a:rPr>
              <a:t> </a:t>
            </a:r>
            <a:r>
              <a:rPr lang="en-GB" sz="3600" b="1" dirty="0" err="1">
                <a:solidFill>
                  <a:srgbClr val="653795"/>
                </a:solidFill>
                <a:latin typeface="Calibri" panose="020F0502020204030204" pitchFamily="34" charset="0"/>
                <a:cs typeface="Calibri" panose="020F0502020204030204" pitchFamily="34" charset="0"/>
              </a:rPr>
              <a:t>virtuels</a:t>
            </a:r>
            <a:endParaRPr lang="en-GB" sz="3600" b="1" dirty="0">
              <a:solidFill>
                <a:srgbClr val="653795"/>
              </a:solidFill>
              <a:latin typeface="Calibri" panose="020F0502020204030204" pitchFamily="34" charset="0"/>
              <a:cs typeface="Calibri" panose="020F0502020204030204" pitchFamily="34" charset="0"/>
            </a:endParaRPr>
          </a:p>
          <a:p>
            <a:endParaRPr lang="en-GB" sz="1000" dirty="0">
              <a:solidFill>
                <a:srgbClr val="282666"/>
              </a:solidFill>
              <a:latin typeface="Calibri" panose="020F0502020204030204" pitchFamily="34" charset="0"/>
              <a:cs typeface="Calibri" panose="020F0502020204030204" pitchFamily="34" charset="0"/>
            </a:endParaRPr>
          </a:p>
          <a:p>
            <a:pPr marL="514350" indent="-285750">
              <a:buFontTx/>
              <a:buChar char="-"/>
            </a:pPr>
            <a:r>
              <a:rPr lang="en-GB" sz="2200" b="1" dirty="0">
                <a:solidFill>
                  <a:srgbClr val="ED8623"/>
                </a:solidFill>
                <a:latin typeface="Calibri" panose="020F0502020204030204" pitchFamily="34" charset="0"/>
                <a:cs typeface="Calibri" panose="020F0502020204030204" pitchFamily="34" charset="0"/>
              </a:rPr>
              <a:t>Les chatbots IA </a:t>
            </a:r>
            <a:r>
              <a:rPr lang="en-GB" sz="2200" dirty="0">
                <a:solidFill>
                  <a:srgbClr val="282666"/>
                </a:solidFill>
                <a:latin typeface="Calibri" panose="020F0502020204030204" pitchFamily="34" charset="0"/>
                <a:cs typeface="Calibri" panose="020F0502020204030204" pitchFamily="34" charset="0"/>
              </a:rPr>
              <a:t>ont été conçus pour apporter un soutien émotionnel, proposer des techniques de thérapie cognitivo-comportementale (TCC) et des exercices de pleine conscience.</a:t>
            </a:r>
          </a:p>
          <a:p>
            <a:pPr marL="514350" indent="-285750">
              <a:buFontTx/>
              <a:buChar char="-"/>
            </a:pPr>
            <a:r>
              <a:rPr lang="en-GB" sz="2200" b="1" dirty="0">
                <a:solidFill>
                  <a:srgbClr val="ED8623"/>
                </a:solidFill>
                <a:latin typeface="Calibri" panose="020F0502020204030204" pitchFamily="34" charset="0"/>
                <a:cs typeface="Calibri" panose="020F0502020204030204" pitchFamily="34" charset="0"/>
              </a:rPr>
              <a:t>Les thérapeutes virtuels </a:t>
            </a:r>
            <a:r>
              <a:rPr lang="en-GB" sz="2200" dirty="0">
                <a:solidFill>
                  <a:srgbClr val="282666"/>
                </a:solidFill>
                <a:latin typeface="Calibri" panose="020F0502020204030204" pitchFamily="34" charset="0"/>
                <a:cs typeface="Calibri" panose="020F0502020204030204" pitchFamily="34" charset="0"/>
              </a:rPr>
              <a:t>peuvent simuler des interactions humaines, procurant ainsi un sentiment de compagnie et de compréhension.</a:t>
            </a:r>
          </a:p>
          <a:p>
            <a:endParaRPr lang="en-GB" sz="2200" dirty="0">
              <a:solidFill>
                <a:srgbClr val="282666"/>
              </a:solidFill>
              <a:latin typeface="Calibri" panose="020F0502020204030204" pitchFamily="34" charset="0"/>
              <a:cs typeface="Calibri" panose="020F0502020204030204" pitchFamily="34" charset="0"/>
            </a:endParaRPr>
          </a:p>
          <a:p>
            <a:pPr marL="228600"/>
            <a:r>
              <a:rPr lang="en-GB" sz="2200" dirty="0">
                <a:solidFill>
                  <a:srgbClr val="282666"/>
                </a:solidFill>
                <a:latin typeface="Calibri" panose="020F0502020204030204" pitchFamily="34" charset="0"/>
                <a:cs typeface="Calibri" panose="020F0502020204030204" pitchFamily="34" charset="0"/>
              </a:rPr>
              <a:t>Ces outils d'IA peuvent aider les utilisateurs à exprimer leurs sentiments, à explorer des mécanismes d'adaptation et à recevoir des conseils pour gérer leur santé mentale. L'anonymat et l'accessibilité des chatbots les rendent particulièrement attrayants pour les jeunes qui peuvent hésiter à recourir à une thérapie traditionnelle.</a:t>
            </a:r>
          </a:p>
          <a:p>
            <a:endParaRPr lang="en-GB" dirty="0"/>
          </a:p>
          <a:p>
            <a:endParaRPr lang="en-GB" dirty="0"/>
          </a:p>
        </p:txBody>
      </p:sp>
      <p:pic>
        <p:nvPicPr>
          <p:cNvPr id="4" name="Picture 3">
            <a:extLst>
              <a:ext uri="{FF2B5EF4-FFF2-40B4-BE49-F238E27FC236}">
                <a16:creationId xmlns:a16="http://schemas.microsoft.com/office/drawing/2014/main" id="{8A866979-6AFB-E687-9135-5E04938A8C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1283558"/>
            <a:ext cx="6254241" cy="3234736"/>
          </a:xfrm>
          <a:prstGeom prst="rect">
            <a:avLst/>
          </a:prstGeom>
          <a:effectLst>
            <a:outerShdw blurRad="63500" sx="102000" sy="102000" algn="ctr" rotWithShape="0">
              <a:prstClr val="black">
                <a:alpha val="40000"/>
              </a:prstClr>
            </a:outerShdw>
          </a:effectLst>
        </p:spPr>
      </p:pic>
      <p:pic>
        <p:nvPicPr>
          <p:cNvPr id="5" name="Online Media 4" title="Wysa: The AI bot that delivers mental health support at scale [Uplink | World Economic Forum 2023]">
            <a:hlinkClick r:id="" action="ppaction://media"/>
            <a:extLst>
              <a:ext uri="{FF2B5EF4-FFF2-40B4-BE49-F238E27FC236}">
                <a16:creationId xmlns:a16="http://schemas.microsoft.com/office/drawing/2014/main" id="{2F12BEB3-21DE-AD8C-AD0C-91B1DC53D372}"/>
              </a:ext>
            </a:extLst>
          </p:cNvPr>
          <p:cNvPicPr>
            <a:picLocks noRot="1" noChangeAspect="1"/>
          </p:cNvPicPr>
          <p:nvPr>
            <a:videoFile r:link="rId1"/>
          </p:nvPr>
        </p:nvPicPr>
        <p:blipFill>
          <a:blip r:embed="rId4"/>
          <a:stretch>
            <a:fillRect/>
          </a:stretch>
        </p:blipFill>
        <p:spPr>
          <a:xfrm>
            <a:off x="6974955" y="1528724"/>
            <a:ext cx="4561368" cy="2409925"/>
          </a:xfrm>
          <a:prstGeom prst="rect">
            <a:avLst/>
          </a:prstGeom>
        </p:spPr>
      </p:pic>
      <p:sp>
        <p:nvSpPr>
          <p:cNvPr id="6" name="TextBox 5">
            <a:hlinkClick r:id="rId5"/>
            <a:extLst>
              <a:ext uri="{FF2B5EF4-FFF2-40B4-BE49-F238E27FC236}">
                <a16:creationId xmlns:a16="http://schemas.microsoft.com/office/drawing/2014/main" id="{8C2FA7D2-286E-7608-A03B-C0BF627B081A}"/>
              </a:ext>
            </a:extLst>
          </p:cNvPr>
          <p:cNvSpPr txBox="1"/>
          <p:nvPr/>
        </p:nvSpPr>
        <p:spPr>
          <a:xfrm>
            <a:off x="6974955" y="4404860"/>
            <a:ext cx="4327451" cy="1569660"/>
          </a:xfrm>
          <a:prstGeom prst="rect">
            <a:avLst/>
          </a:prstGeom>
          <a:solidFill>
            <a:srgbClr val="653795"/>
          </a:solidFill>
          <a:ln>
            <a:solidFill>
              <a:srgbClr val="653795"/>
            </a:solidFill>
          </a:ln>
        </p:spPr>
        <p:txBody>
          <a:bodyPr wrap="square" rtlCol="0">
            <a:spAutoFit/>
          </a:bodyPr>
          <a:lstStyle/>
          <a:p>
            <a:r>
              <a:rPr lang="en-GB" sz="1600" i="1" dirty="0">
                <a:solidFill>
                  <a:schemeClr val="bg1"/>
                </a:solidFill>
                <a:latin typeface="Calibri" panose="020F0502020204030204" pitchFamily="34" charset="0"/>
                <a:cs typeface="Calibri" panose="020F0502020204030204" pitchFamily="34" charset="0"/>
              </a:rPr>
              <a:t>Développée par </a:t>
            </a:r>
            <a:r>
              <a:rPr lang="en-GB" sz="1600" i="1" dirty="0" err="1">
                <a:solidFill>
                  <a:schemeClr val="bg1"/>
                </a:solidFill>
                <a:latin typeface="Calibri" panose="020F0502020204030204" pitchFamily="34" charset="0"/>
                <a:cs typeface="Calibri" panose="020F0502020204030204" pitchFamily="34" charset="0"/>
              </a:rPr>
              <a:t>Touchkin</a:t>
            </a:r>
            <a:r>
              <a:rPr lang="en-GB" sz="1600" i="1" dirty="0">
                <a:solidFill>
                  <a:schemeClr val="bg1"/>
                </a:solidFill>
                <a:latin typeface="Calibri" panose="020F0502020204030204" pitchFamily="34" charset="0"/>
                <a:cs typeface="Calibri" panose="020F0502020204030204" pitchFamily="34" charset="0"/>
              </a:rPr>
              <a:t>, </a:t>
            </a:r>
            <a:r>
              <a:rPr lang="en-GB" sz="1600" i="1" dirty="0" err="1">
                <a:solidFill>
                  <a:schemeClr val="bg1"/>
                </a:solidFill>
                <a:latin typeface="Calibri" panose="020F0502020204030204" pitchFamily="34" charset="0"/>
                <a:cs typeface="Calibri" panose="020F0502020204030204" pitchFamily="34" charset="0"/>
              </a:rPr>
              <a:t>Wysa </a:t>
            </a:r>
            <a:r>
              <a:rPr lang="en-GB" sz="1600" i="1" dirty="0">
                <a:solidFill>
                  <a:schemeClr val="bg1"/>
                </a:solidFill>
                <a:latin typeface="Calibri" panose="020F0502020204030204" pitchFamily="34" charset="0"/>
                <a:cs typeface="Calibri" panose="020F0502020204030204" pitchFamily="34" charset="0"/>
              </a:rPr>
              <a:t>est une application mobile de chatbot émotionnellement intelligente basée sur l'IA qui vise à renforcer la résilience mentale et à promouvoir le bien-être mental à l'aide d'une interface conversationnelle textuelle.</a:t>
            </a:r>
          </a:p>
        </p:txBody>
      </p:sp>
    </p:spTree>
    <p:extLst>
      <p:ext uri="{BB962C8B-B14F-4D97-AF65-F5344CB8AC3E}">
        <p14:creationId xmlns:p14="http://schemas.microsoft.com/office/powerpoint/2010/main" val="344508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5FDC0-8707-3C2D-35E5-5A4403F73C1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424D891-B237-76AF-E480-A7BBF324128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1A0B880D-A853-B4F9-31D0-C9BC91F2E41F}"/>
              </a:ext>
            </a:extLst>
          </p:cNvPr>
          <p:cNvSpPr txBox="1">
            <a:spLocks/>
          </p:cNvSpPr>
          <p:nvPr/>
        </p:nvSpPr>
        <p:spPr>
          <a:xfrm>
            <a:off x="813771" y="5149210"/>
            <a:ext cx="10755843" cy="142171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GB" sz="2400" b="1" dirty="0">
              <a:solidFill>
                <a:schemeClr val="bg1"/>
              </a:solidFill>
              <a:latin typeface="Calibri" panose="020F0502020204030204" pitchFamily="34" charset="0"/>
              <a:cs typeface="Calibri" panose="020F0502020204030204" pitchFamily="34" charset="0"/>
            </a:endParaRPr>
          </a:p>
          <a:p>
            <a:pPr algn="ctr"/>
            <a:r>
              <a:rPr lang="en-GB" sz="2400" b="1" dirty="0">
                <a:solidFill>
                  <a:schemeClr val="bg1"/>
                </a:solidFill>
                <a:latin typeface="Calibri" panose="020F0502020204030204" pitchFamily="34" charset="0"/>
                <a:cs typeface="Calibri" panose="020F0502020204030204" pitchFamily="34" charset="0"/>
              </a:rPr>
              <a:t>Prenez</a:t>
            </a:r>
            <a:r>
              <a:rPr lang="en-GB" sz="2400" b="1" dirty="0">
                <a:solidFill>
                  <a:srgbClr val="ED8623"/>
                </a:solidFill>
                <a:latin typeface="Calibri" panose="020F0502020204030204" pitchFamily="34" charset="0"/>
                <a:cs typeface="Calibri" panose="020F0502020204030204" pitchFamily="34" charset="0"/>
              </a:rPr>
              <a:t> 10 minutes maintenant </a:t>
            </a:r>
            <a:r>
              <a:rPr lang="en-GB" sz="2400" b="1" dirty="0">
                <a:solidFill>
                  <a:schemeClr val="bg1"/>
                </a:solidFill>
                <a:latin typeface="Calibri" panose="020F0502020204030204" pitchFamily="34" charset="0"/>
                <a:cs typeface="Calibri" panose="020F0502020204030204" pitchFamily="34" charset="0"/>
              </a:rPr>
              <a:t>et réfléchissez en groupe à la manière dont l'IA peut être utilisée dans le domaine des soins de santé.</a:t>
            </a:r>
          </a:p>
          <a:p>
            <a:pPr algn="ctr"/>
            <a:endParaRPr lang="en-GB" sz="2400" b="1" dirty="0">
              <a:solidFill>
                <a:schemeClr val="bg1"/>
              </a:solidFill>
              <a:latin typeface="Calibri" panose="020F0502020204030204" pitchFamily="34" charset="0"/>
              <a:cs typeface="Calibri" panose="020F0502020204030204" pitchFamily="34" charset="0"/>
            </a:endParaRPr>
          </a:p>
          <a:p>
            <a:pPr algn="ctr"/>
            <a:endParaRPr lang="en-GB" sz="2400" b="1" dirty="0">
              <a:solidFill>
                <a:schemeClr val="bg1"/>
              </a:solidFill>
              <a:latin typeface="Calibri" panose="020F0502020204030204" pitchFamily="34" charset="0"/>
              <a:cs typeface="Calibri" panose="020F0502020204030204" pitchFamily="34" charset="0"/>
            </a:endParaRPr>
          </a:p>
          <a:p>
            <a:pPr algn="ctr"/>
            <a:endParaRPr lang="en-GB" dirty="0">
              <a:solidFill>
                <a:schemeClr val="bg1"/>
              </a:solidFill>
            </a:endParaRPr>
          </a:p>
        </p:txBody>
      </p:sp>
    </p:spTree>
    <p:extLst>
      <p:ext uri="{BB962C8B-B14F-4D97-AF65-F5344CB8AC3E}">
        <p14:creationId xmlns:p14="http://schemas.microsoft.com/office/powerpoint/2010/main" val="2222198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78F2D-89E7-1F4D-6DBF-FD66EC5135F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490BA54-D9EA-39B6-74E7-12EB975775EC}"/>
              </a:ext>
            </a:extLst>
          </p:cNvPr>
          <p:cNvSpPr>
            <a:spLocks noGrp="1"/>
          </p:cNvSpPr>
          <p:nvPr>
            <p:ph type="body" sz="quarter" idx="16"/>
          </p:nvPr>
        </p:nvSpPr>
        <p:spPr>
          <a:xfrm>
            <a:off x="973039" y="2578569"/>
            <a:ext cx="4254216" cy="3066422"/>
          </a:xfrm>
        </p:spPr>
        <p:txBody>
          <a:bodyPr>
            <a:normAutofit/>
          </a:bodyPr>
          <a:lstStyle/>
          <a:p>
            <a:r>
              <a:rPr lang="en-GB" dirty="0">
                <a:latin typeface="Calibri" panose="020F0502020204030204" pitchFamily="34" charset="0"/>
                <a:cs typeface="Calibri" panose="020F0502020204030204" pitchFamily="34" charset="0"/>
              </a:rPr>
              <a:t>L'IA au service de l'inclusion et de l'accessibilité</a:t>
            </a:r>
          </a:p>
        </p:txBody>
      </p:sp>
      <p:sp>
        <p:nvSpPr>
          <p:cNvPr id="5" name="Text Placeholder 4">
            <a:extLst>
              <a:ext uri="{FF2B5EF4-FFF2-40B4-BE49-F238E27FC236}">
                <a16:creationId xmlns:a16="http://schemas.microsoft.com/office/drawing/2014/main" id="{06459445-383F-DF7B-B2A6-6BE58BB1ECB1}"/>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04</a:t>
            </a:r>
          </a:p>
        </p:txBody>
      </p:sp>
      <p:pic>
        <p:nvPicPr>
          <p:cNvPr id="8" name="Picture Placeholder 7">
            <a:extLst>
              <a:ext uri="{FF2B5EF4-FFF2-40B4-BE49-F238E27FC236}">
                <a16:creationId xmlns:a16="http://schemas.microsoft.com/office/drawing/2014/main" id="{1F6DADBD-0991-F263-CE93-D93057780D09}"/>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5631688" y="1795230"/>
            <a:ext cx="6560312" cy="4556399"/>
          </a:xfrm>
        </p:spPr>
      </p:pic>
      <p:pic>
        <p:nvPicPr>
          <p:cNvPr id="9" name="Picture 8">
            <a:extLst>
              <a:ext uri="{FF2B5EF4-FFF2-40B4-BE49-F238E27FC236}">
                <a16:creationId xmlns:a16="http://schemas.microsoft.com/office/drawing/2014/main" id="{7EFAF9D1-D771-86B2-ABBB-006045A11C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1054286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F0CA0-F0B7-918C-CFC7-816917122C1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2AB6F15-6AAE-9D1F-D831-CBCB99C6698A}"/>
              </a:ext>
            </a:extLst>
          </p:cNvPr>
          <p:cNvSpPr>
            <a:spLocks noGrp="1"/>
          </p:cNvSpPr>
          <p:nvPr>
            <p:ph type="body" sz="quarter" idx="21"/>
          </p:nvPr>
        </p:nvSpPr>
        <p:spPr>
          <a:xfrm>
            <a:off x="857344" y="4843660"/>
            <a:ext cx="10755843" cy="1235941"/>
          </a:xfrm>
        </p:spPr>
        <p:txBody>
          <a:bodyPr/>
          <a:lstStyle/>
          <a:p>
            <a:r>
              <a:rPr lang="en-GB" dirty="0">
                <a:latin typeface="Calibri" panose="020F0502020204030204" pitchFamily="34" charset="0"/>
                <a:cs typeface="Calibri" panose="020F0502020204030204" pitchFamily="34" charset="0"/>
              </a:rPr>
              <a:t>La technologie doit être accessible à tous, quels que soient les origines, les capacités ou la langue des utilisateurs. L'IA rend cela possible.</a:t>
            </a:r>
          </a:p>
          <a:p>
            <a:endParaRPr lang="en-GB" dirty="0"/>
          </a:p>
        </p:txBody>
      </p:sp>
      <p:pic>
        <p:nvPicPr>
          <p:cNvPr id="7" name="Picture Placeholder 6">
            <a:extLst>
              <a:ext uri="{FF2B5EF4-FFF2-40B4-BE49-F238E27FC236}">
                <a16:creationId xmlns:a16="http://schemas.microsoft.com/office/drawing/2014/main" id="{2CAF05FD-EC99-F10E-CF05-52686AF14234}"/>
              </a:ext>
            </a:extLst>
          </p:cNvPr>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a:stretch/>
        </p:blipFill>
        <p:spPr/>
      </p:pic>
      <p:sp>
        <p:nvSpPr>
          <p:cNvPr id="5" name="Text Placeholder 4">
            <a:extLst>
              <a:ext uri="{FF2B5EF4-FFF2-40B4-BE49-F238E27FC236}">
                <a16:creationId xmlns:a16="http://schemas.microsoft.com/office/drawing/2014/main" id="{A258F975-4CB9-6910-A943-E04DC1FFDBBB}"/>
              </a:ext>
            </a:extLst>
          </p:cNvPr>
          <p:cNvSpPr>
            <a:spLocks noGrp="1"/>
          </p:cNvSpPr>
          <p:nvPr>
            <p:ph type="body" sz="quarter" idx="18"/>
          </p:nvPr>
        </p:nvSpPr>
        <p:spPr/>
        <p:txBody>
          <a:bodyPr/>
          <a:lstStyle/>
          <a:p>
            <a:endParaRPr lang="en-GB" dirty="0"/>
          </a:p>
        </p:txBody>
      </p:sp>
    </p:spTree>
    <p:extLst>
      <p:ext uri="{BB962C8B-B14F-4D97-AF65-F5344CB8AC3E}">
        <p14:creationId xmlns:p14="http://schemas.microsoft.com/office/powerpoint/2010/main" val="1351341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A39060-7070-3A19-5134-46471E5B48C7}"/>
              </a:ext>
            </a:extLst>
          </p:cNvPr>
          <p:cNvSpPr>
            <a:spLocks noGrp="1"/>
          </p:cNvSpPr>
          <p:nvPr>
            <p:ph type="body" idx="4"/>
          </p:nvPr>
        </p:nvSpPr>
        <p:spPr>
          <a:xfrm>
            <a:off x="5821975" y="419915"/>
            <a:ext cx="6065225" cy="5453458"/>
          </a:xfrm>
        </p:spPr>
        <p:txBody>
          <a:bodyPr/>
          <a:lstStyle/>
          <a:p>
            <a:pPr marL="228600" indent="0"/>
            <a:r>
              <a:rPr lang="en-GB" b="1" dirty="0"/>
              <a:t>Pour les </a:t>
            </a:r>
            <a:r>
              <a:rPr lang="en-GB" b="1" dirty="0" err="1"/>
              <a:t>personnes</a:t>
            </a:r>
            <a:r>
              <a:rPr lang="en-GB" b="1" dirty="0"/>
              <a:t> </a:t>
            </a:r>
            <a:r>
              <a:rPr lang="en-GB" b="1" dirty="0" err="1"/>
              <a:t>en</a:t>
            </a:r>
            <a:r>
              <a:rPr lang="en-GB" b="1" dirty="0"/>
              <a:t> situation de handicap</a:t>
            </a:r>
          </a:p>
          <a:p>
            <a:pPr marL="228600" indent="0"/>
            <a:r>
              <a:rPr lang="en-GB" sz="2300" dirty="0"/>
              <a:t>De nombreux </a:t>
            </a:r>
            <a:r>
              <a:rPr lang="en-GB" sz="2300" dirty="0" err="1"/>
              <a:t>outils</a:t>
            </a:r>
            <a:r>
              <a:rPr lang="en-GB" sz="2300" dirty="0"/>
              <a:t> </a:t>
            </a:r>
            <a:r>
              <a:rPr lang="en-GB" sz="2300" dirty="0" err="1"/>
              <a:t>basés</a:t>
            </a:r>
            <a:r>
              <a:rPr lang="en-GB" sz="2300" dirty="0"/>
              <a:t> sur </a:t>
            </a:r>
            <a:r>
              <a:rPr lang="en-GB" sz="2300" dirty="0" err="1"/>
              <a:t>l’IA</a:t>
            </a:r>
            <a:r>
              <a:rPr lang="en-GB" sz="2300" dirty="0"/>
              <a:t> </a:t>
            </a:r>
            <a:r>
              <a:rPr lang="en-GB" sz="2300" dirty="0" err="1"/>
              <a:t>permettent</a:t>
            </a:r>
            <a:r>
              <a:rPr lang="en-GB" sz="2300" dirty="0"/>
              <a:t> de lever des </a:t>
            </a:r>
            <a:r>
              <a:rPr lang="en-GB" sz="2300" dirty="0" err="1"/>
              <a:t>barrières</a:t>
            </a:r>
            <a:r>
              <a:rPr lang="en-GB" sz="2300" dirty="0"/>
              <a:t> entre les </a:t>
            </a:r>
            <a:r>
              <a:rPr lang="en-GB" sz="2300" dirty="0" err="1"/>
              <a:t>personnes</a:t>
            </a:r>
            <a:r>
              <a:rPr lang="en-GB" sz="2300" dirty="0"/>
              <a:t> </a:t>
            </a:r>
            <a:r>
              <a:rPr lang="en-GB" sz="2300" dirty="0" err="1"/>
              <a:t>en</a:t>
            </a:r>
            <a:r>
              <a:rPr lang="en-GB" sz="2300" dirty="0"/>
              <a:t> situation de handicap et ce </a:t>
            </a:r>
            <a:r>
              <a:rPr lang="en-GB" sz="2300" dirty="0" err="1"/>
              <a:t>qu'elles</a:t>
            </a:r>
            <a:r>
              <a:rPr lang="en-GB" sz="2300" dirty="0"/>
              <a:t> </a:t>
            </a:r>
            <a:r>
              <a:rPr lang="en-GB" sz="2300" dirty="0" err="1"/>
              <a:t>souhaitent</a:t>
            </a:r>
            <a:r>
              <a:rPr lang="en-GB" sz="2300" dirty="0"/>
              <a:t> </a:t>
            </a:r>
            <a:r>
              <a:rPr lang="en-GB" sz="2300" dirty="0" err="1"/>
              <a:t>ou</a:t>
            </a:r>
            <a:r>
              <a:rPr lang="en-GB" sz="2300" dirty="0"/>
              <a:t> </a:t>
            </a:r>
            <a:r>
              <a:rPr lang="en-GB" sz="2300" dirty="0" err="1"/>
              <a:t>ont</a:t>
            </a:r>
            <a:r>
              <a:rPr lang="en-GB" sz="2300" dirty="0"/>
              <a:t> </a:t>
            </a:r>
            <a:r>
              <a:rPr lang="en-GB" sz="2300" dirty="0" err="1"/>
              <a:t>besoin</a:t>
            </a:r>
            <a:r>
              <a:rPr lang="en-GB" sz="2300" dirty="0"/>
              <a:t> de faire. Par exemple, les logiciels de reconnaissance vocale basés sur l'IA peuvent aider les personnes à mobilité réduite à se déplacer ou à contrôler des appareils. De même, les prothèses et les exosquelettes peuvent utiliser l'IA pour être plus intuitifs et réactifs. </a:t>
            </a:r>
          </a:p>
          <a:p>
            <a:pPr marL="228600" indent="0"/>
            <a:r>
              <a:rPr lang="en-GB" sz="2300" dirty="0"/>
              <a:t>L'IA facilite la communication, car elle aide à traduire les pensées et les </a:t>
            </a:r>
            <a:r>
              <a:rPr lang="en-GB" sz="2300" dirty="0" err="1"/>
              <a:t>émotions</a:t>
            </a:r>
            <a:r>
              <a:rPr lang="en-GB" sz="2300" dirty="0"/>
              <a:t> en mots, même si la personne qui l'utilise communique différemment. </a:t>
            </a:r>
            <a:r>
              <a:rPr lang="fr-FR" sz="2300" dirty="0"/>
              <a:t>On peut penser au texte prédictif ou aux outils de traitement du langage, qui permettent de générer de la parole à partir de texte ou de symboles.</a:t>
            </a:r>
            <a:endParaRPr lang="en-GB" sz="2300" dirty="0"/>
          </a:p>
        </p:txBody>
      </p:sp>
      <p:pic>
        <p:nvPicPr>
          <p:cNvPr id="2" name="Picture 1">
            <a:extLst>
              <a:ext uri="{FF2B5EF4-FFF2-40B4-BE49-F238E27FC236}">
                <a16:creationId xmlns:a16="http://schemas.microsoft.com/office/drawing/2014/main" id="{FDCD4998-3E05-1638-4231-1A40067E1A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241" y="1895699"/>
            <a:ext cx="6254241" cy="3234736"/>
          </a:xfrm>
          <a:prstGeom prst="rect">
            <a:avLst/>
          </a:prstGeom>
          <a:effectLst>
            <a:outerShdw blurRad="63500" sx="102000" sy="102000" algn="ctr" rotWithShape="0">
              <a:prstClr val="black">
                <a:alpha val="40000"/>
              </a:prstClr>
            </a:outerShdw>
          </a:effectLst>
        </p:spPr>
      </p:pic>
      <p:pic>
        <p:nvPicPr>
          <p:cNvPr id="6" name="Online Media 5" title="AI and accessibility">
            <a:hlinkClick r:id="" action="ppaction://media"/>
            <a:extLst>
              <a:ext uri="{FF2B5EF4-FFF2-40B4-BE49-F238E27FC236}">
                <a16:creationId xmlns:a16="http://schemas.microsoft.com/office/drawing/2014/main" id="{32537C40-11A0-42B9-260E-1C09494AF539}"/>
              </a:ext>
            </a:extLst>
          </p:cNvPr>
          <p:cNvPicPr>
            <a:picLocks noRot="1" noChangeAspect="1"/>
          </p:cNvPicPr>
          <p:nvPr>
            <a:videoFile r:link="rId1"/>
          </p:nvPr>
        </p:nvPicPr>
        <p:blipFill>
          <a:blip r:embed="rId4"/>
          <a:stretch>
            <a:fillRect/>
          </a:stretch>
        </p:blipFill>
        <p:spPr>
          <a:xfrm>
            <a:off x="746674" y="2178529"/>
            <a:ext cx="4505810" cy="2382278"/>
          </a:xfrm>
          <a:prstGeom prst="rect">
            <a:avLst/>
          </a:prstGeom>
        </p:spPr>
      </p:pic>
    </p:spTree>
    <p:extLst>
      <p:ext uri="{BB962C8B-B14F-4D97-AF65-F5344CB8AC3E}">
        <p14:creationId xmlns:p14="http://schemas.microsoft.com/office/powerpoint/2010/main" val="31113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extLst>
              <a:ext uri="{FF2B5EF4-FFF2-40B4-BE49-F238E27FC236}">
                <a16:creationId xmlns:a16="http://schemas.microsoft.com/office/drawing/2014/main" id="{180F36DB-572C-53DE-53ED-A3026FA005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2041" y="2573079"/>
            <a:ext cx="1875310" cy="3817088"/>
          </a:xfrm>
          <a:prstGeom prst="rect">
            <a:avLst/>
          </a:prstGeom>
        </p:spPr>
      </p:pic>
      <p:sp>
        <p:nvSpPr>
          <p:cNvPr id="3" name="Text Placeholder 2">
            <a:extLst>
              <a:ext uri="{FF2B5EF4-FFF2-40B4-BE49-F238E27FC236}">
                <a16:creationId xmlns:a16="http://schemas.microsoft.com/office/drawing/2014/main" id="{E9664885-D817-2D0E-3698-7312BD8AD8DC}"/>
              </a:ext>
            </a:extLst>
          </p:cNvPr>
          <p:cNvSpPr>
            <a:spLocks noGrp="1"/>
          </p:cNvSpPr>
          <p:nvPr>
            <p:ph type="body" idx="2"/>
          </p:nvPr>
        </p:nvSpPr>
        <p:spPr>
          <a:xfrm>
            <a:off x="297605" y="1454982"/>
            <a:ext cx="3048872" cy="446567"/>
          </a:xfrm>
        </p:spPr>
        <p:txBody>
          <a:bodyPr/>
          <a:lstStyle/>
          <a:p>
            <a:r>
              <a:rPr lang="en-GB" dirty="0"/>
              <a:t>Exemples</a:t>
            </a:r>
          </a:p>
        </p:txBody>
      </p:sp>
      <p:sp>
        <p:nvSpPr>
          <p:cNvPr id="4" name="Text Placeholder 3">
            <a:extLst>
              <a:ext uri="{FF2B5EF4-FFF2-40B4-BE49-F238E27FC236}">
                <a16:creationId xmlns:a16="http://schemas.microsoft.com/office/drawing/2014/main" id="{540E7871-61A4-4C91-1286-8695A0DD21AB}"/>
              </a:ext>
            </a:extLst>
          </p:cNvPr>
          <p:cNvSpPr>
            <a:spLocks noGrp="1"/>
          </p:cNvSpPr>
          <p:nvPr>
            <p:ph type="body" idx="3"/>
          </p:nvPr>
        </p:nvSpPr>
        <p:spPr>
          <a:xfrm>
            <a:off x="4456245" y="206271"/>
            <a:ext cx="6961476" cy="6024407"/>
          </a:xfrm>
        </p:spPr>
        <p:txBody>
          <a:bodyPr/>
          <a:lstStyle/>
          <a:p>
            <a:r>
              <a:rPr lang="en-GB" sz="2100" b="1" dirty="0"/>
              <a:t>Utilisez des appareils à commande vocale comme assistants personnels</a:t>
            </a:r>
          </a:p>
          <a:p>
            <a:pPr marL="228600" indent="0"/>
            <a:r>
              <a:rPr lang="en-GB" sz="2100" dirty="0"/>
              <a:t>Si votre mobilité est réduite, essayez d'utiliser des assistants IA à commande vocale tels qu'Alexa d'Amazon </a:t>
            </a:r>
            <a:r>
              <a:rPr lang="en-GB" sz="2100" dirty="0" err="1"/>
              <a:t>ou</a:t>
            </a:r>
            <a:r>
              <a:rPr lang="en-GB" sz="2100" dirty="0"/>
              <a:t> Siri </a:t>
            </a:r>
            <a:r>
              <a:rPr lang="en-GB" sz="2100" dirty="0" err="1"/>
              <a:t>d’Apple</a:t>
            </a:r>
            <a:r>
              <a:rPr lang="en-GB" sz="2100" dirty="0"/>
              <a:t>. Quelques mots suffisent pour contrôler l'éclairage, les appareils électroménagers, les serrures, les thermostats, etc.</a:t>
            </a:r>
          </a:p>
          <a:p>
            <a:pPr marL="228600" indent="0"/>
            <a:r>
              <a:rPr lang="en-GB" sz="2100" b="1" dirty="0"/>
              <a:t>Utilisez l'IA pour faciliter la lecture, l'écriture et l'apprentissage</a:t>
            </a:r>
          </a:p>
          <a:p>
            <a:pPr marL="228600" indent="0"/>
            <a:r>
              <a:rPr lang="en-GB" sz="2100" dirty="0"/>
              <a:t>Si vous souffrez d'une déficience visuelle, des applications telles que </a:t>
            </a:r>
            <a:r>
              <a:rPr lang="en-GB" sz="2100" dirty="0">
                <a:hlinkClick r:id="rId5"/>
              </a:rPr>
              <a:t>Microsoft Immersive Reader </a:t>
            </a:r>
            <a:r>
              <a:rPr lang="en-GB" sz="2100" dirty="0"/>
              <a:t>utilisent l'IA pour ajuster la taille du texte, lire le texte à voix haute et fournir des aides visuelles pendant la lecture. </a:t>
            </a:r>
          </a:p>
          <a:p>
            <a:r>
              <a:rPr lang="en-GB" sz="2100" b="1" dirty="0"/>
              <a:t>Utilisez l'IA pour surveiller les changements de santé</a:t>
            </a:r>
          </a:p>
          <a:p>
            <a:pPr marL="228600" indent="0"/>
            <a:r>
              <a:rPr lang="en-GB" sz="2100" dirty="0"/>
              <a:t>L'IA intégrée à des </a:t>
            </a:r>
            <a:r>
              <a:rPr lang="en-GB" sz="2100" dirty="0" err="1"/>
              <a:t>appareils</a:t>
            </a:r>
            <a:r>
              <a:rPr lang="en-GB" sz="2100" dirty="0"/>
              <a:t> </a:t>
            </a:r>
            <a:r>
              <a:rPr lang="en-GB" sz="2100" dirty="0" err="1"/>
              <a:t>comme</a:t>
            </a:r>
            <a:r>
              <a:rPr lang="en-GB" sz="2100" dirty="0"/>
              <a:t> les montres connectées vous aide à suivre des données telles que votre sommeil ou votre rythme cardiaque. Ces informations peuvent être transmises à des </a:t>
            </a:r>
            <a:r>
              <a:rPr lang="en-GB" sz="2100" dirty="0" err="1"/>
              <a:t>professionnel</a:t>
            </a:r>
            <a:r>
              <a:rPr lang="fr-FR" dirty="0"/>
              <a:t>·</a:t>
            </a:r>
            <a:r>
              <a:rPr lang="en-GB" sz="2100" dirty="0"/>
              <a:t>les de santé ou utilisées pour vous aider à adapter vos habitudes.</a:t>
            </a:r>
          </a:p>
        </p:txBody>
      </p:sp>
      <p:sp>
        <p:nvSpPr>
          <p:cNvPr id="6" name="Freeform 3">
            <a:extLst>
              <a:ext uri="{FF2B5EF4-FFF2-40B4-BE49-F238E27FC236}">
                <a16:creationId xmlns:a16="http://schemas.microsoft.com/office/drawing/2014/main" id="{49DA2C7A-7E7B-AE0C-7D20-70ACE8BF5DF9}"/>
              </a:ext>
            </a:extLst>
          </p:cNvPr>
          <p:cNvSpPr/>
          <p:nvPr/>
        </p:nvSpPr>
        <p:spPr>
          <a:xfrm>
            <a:off x="1658679" y="2445488"/>
            <a:ext cx="2202035" cy="4085260"/>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9" name="Rectangle: Rounded Corners 8">
            <a:hlinkClick r:id="rId3"/>
            <a:extLst>
              <a:ext uri="{FF2B5EF4-FFF2-40B4-BE49-F238E27FC236}">
                <a16:creationId xmlns:a16="http://schemas.microsoft.com/office/drawing/2014/main" id="{9733A180-B634-2287-A388-39053C17E4CD}"/>
              </a:ext>
            </a:extLst>
          </p:cNvPr>
          <p:cNvSpPr/>
          <p:nvPr/>
        </p:nvSpPr>
        <p:spPr>
          <a:xfrm>
            <a:off x="988828" y="5688419"/>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0C09F6E-BB4B-2773-9B56-FCE9127757C4}"/>
              </a:ext>
            </a:extLst>
          </p:cNvPr>
          <p:cNvSpPr txBox="1"/>
          <p:nvPr/>
        </p:nvSpPr>
        <p:spPr>
          <a:xfrm>
            <a:off x="1308191" y="5845800"/>
            <a:ext cx="921267"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hlinkClick r:id="rId3"/>
              </a:rPr>
              <a:t>LIRE</a:t>
            </a:r>
            <a:endParaRPr lang="en-GB"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9879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88CE3-0630-1DEA-F1A0-627A078F24B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D8F16F7-614B-5F19-674F-6DAEAE8A8A44}"/>
              </a:ext>
            </a:extLst>
          </p:cNvPr>
          <p:cNvSpPr>
            <a:spLocks noGrp="1"/>
          </p:cNvSpPr>
          <p:nvPr>
            <p:ph type="body" idx="4"/>
          </p:nvPr>
        </p:nvSpPr>
        <p:spPr>
          <a:xfrm>
            <a:off x="5929051" y="638300"/>
            <a:ext cx="5989674" cy="5553953"/>
          </a:xfrm>
        </p:spPr>
        <p:txBody>
          <a:bodyPr/>
          <a:lstStyle/>
          <a:p>
            <a:pPr marL="228600" indent="0"/>
            <a:r>
              <a:rPr lang="en-GB" b="1" dirty="0"/>
              <a:t>Pour les personnes qui parlent différentes langues</a:t>
            </a:r>
          </a:p>
          <a:p>
            <a:pPr marL="228600" indent="0"/>
            <a:r>
              <a:rPr lang="fr-FR" dirty="0"/>
              <a:t>On le sait bien : la barrière numéro un à laquelle on pense quand on parle de différences culturelles, c’est la langue — et c’est tout à fait compréhensible. </a:t>
            </a:r>
            <a:r>
              <a:rPr lang="en-GB" dirty="0"/>
              <a:t>Si </a:t>
            </a:r>
            <a:r>
              <a:rPr lang="en-GB" dirty="0" err="1"/>
              <a:t>une</a:t>
            </a:r>
            <a:r>
              <a:rPr lang="en-GB" dirty="0"/>
              <a:t> </a:t>
            </a:r>
            <a:r>
              <a:rPr lang="en-GB" dirty="0" err="1"/>
              <a:t>personne</a:t>
            </a:r>
            <a:r>
              <a:rPr lang="en-GB" dirty="0"/>
              <a:t> a du mal à </a:t>
            </a:r>
            <a:r>
              <a:rPr lang="en-GB" dirty="0" err="1"/>
              <a:t>communiquer</a:t>
            </a:r>
            <a:r>
              <a:rPr lang="en-GB" dirty="0"/>
              <a:t> à cause de la langue, il devient difficile de transmettre même les messages les plus simples.</a:t>
            </a:r>
          </a:p>
          <a:p>
            <a:pPr marL="228600" indent="0"/>
            <a:r>
              <a:rPr lang="fr-FR" dirty="0"/>
              <a:t>Heureusement, grâce à l’IA, des outils de traduction comme </a:t>
            </a:r>
            <a:r>
              <a:rPr lang="en-GB" b="1" dirty="0">
                <a:hlinkClick r:id="rId4"/>
              </a:rPr>
              <a:t>Google Translate </a:t>
            </a:r>
            <a:r>
              <a:rPr lang="en-GB" dirty="0"/>
              <a:t>ou </a:t>
            </a:r>
            <a:r>
              <a:rPr lang="en-GB" b="1" dirty="0" err="1">
                <a:hlinkClick r:id="rId5"/>
              </a:rPr>
              <a:t>DeepL</a:t>
            </a:r>
            <a:r>
              <a:rPr lang="en-GB" b="1" dirty="0">
                <a:hlinkClick r:id="rId5"/>
              </a:rPr>
              <a:t> </a:t>
            </a:r>
            <a:r>
              <a:rPr lang="en-GB" dirty="0" err="1"/>
              <a:t>aident</a:t>
            </a:r>
            <a:r>
              <a:rPr lang="en-GB" dirty="0"/>
              <a:t> à </a:t>
            </a:r>
            <a:r>
              <a:rPr lang="en-GB" dirty="0" err="1"/>
              <a:t>comprendre</a:t>
            </a:r>
            <a:r>
              <a:rPr lang="en-GB" dirty="0"/>
              <a:t> des devoirs, des documents… et même des blagues dans une </a:t>
            </a:r>
            <a:r>
              <a:rPr lang="en-GB" dirty="0" err="1"/>
              <a:t>autre</a:t>
            </a:r>
            <a:r>
              <a:rPr lang="en-GB" dirty="0"/>
              <a:t> langue !</a:t>
            </a:r>
          </a:p>
          <a:p>
            <a:pPr marL="228600" indent="0"/>
            <a:endParaRPr lang="en-GB" dirty="0"/>
          </a:p>
        </p:txBody>
      </p:sp>
      <p:pic>
        <p:nvPicPr>
          <p:cNvPr id="9" name="Picture 8">
            <a:extLst>
              <a:ext uri="{FF2B5EF4-FFF2-40B4-BE49-F238E27FC236}">
                <a16:creationId xmlns:a16="http://schemas.microsoft.com/office/drawing/2014/main" id="{976BBE86-E713-6C46-FF42-A94E2D7BEB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948861"/>
            <a:ext cx="6254241" cy="3234736"/>
          </a:xfrm>
          <a:prstGeom prst="rect">
            <a:avLst/>
          </a:prstGeom>
          <a:effectLst>
            <a:outerShdw blurRad="63500" sx="102000" sy="102000" algn="ctr" rotWithShape="0">
              <a:prstClr val="black">
                <a:alpha val="40000"/>
              </a:prstClr>
            </a:outerShdw>
          </a:effectLst>
        </p:spPr>
      </p:pic>
      <p:pic>
        <p:nvPicPr>
          <p:cNvPr id="7" name="Online Media 6" title="How AI is Revolutionizing Language Learning: Practice Anytime, Anywhere! 🌍🤖">
            <a:hlinkClick r:id="" action="ppaction://media"/>
            <a:extLst>
              <a:ext uri="{FF2B5EF4-FFF2-40B4-BE49-F238E27FC236}">
                <a16:creationId xmlns:a16="http://schemas.microsoft.com/office/drawing/2014/main" id="{723EB60E-CC6D-44B0-DB77-42580B9BB455}"/>
              </a:ext>
            </a:extLst>
          </p:cNvPr>
          <p:cNvPicPr>
            <a:picLocks noRot="1" noChangeAspect="1"/>
          </p:cNvPicPr>
          <p:nvPr>
            <a:videoFile r:link="rId1"/>
          </p:nvPr>
        </p:nvPicPr>
        <p:blipFill>
          <a:blip r:embed="rId7"/>
          <a:stretch>
            <a:fillRect/>
          </a:stretch>
        </p:blipFill>
        <p:spPr>
          <a:xfrm>
            <a:off x="912061" y="2185634"/>
            <a:ext cx="4457381" cy="2486732"/>
          </a:xfrm>
          <a:prstGeom prst="rect">
            <a:avLst/>
          </a:prstGeom>
        </p:spPr>
      </p:pic>
    </p:spTree>
    <p:extLst>
      <p:ext uri="{BB962C8B-B14F-4D97-AF65-F5344CB8AC3E}">
        <p14:creationId xmlns:p14="http://schemas.microsoft.com/office/powerpoint/2010/main" val="339531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D4975-5DA3-C844-4ACC-142B8C584D5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FF0B461-2E8D-55DC-C62B-D7F461272C84}"/>
              </a:ext>
            </a:extLst>
          </p:cNvPr>
          <p:cNvSpPr>
            <a:spLocks noGrp="1"/>
          </p:cNvSpPr>
          <p:nvPr>
            <p:ph type="body" idx="4"/>
          </p:nvPr>
        </p:nvSpPr>
        <p:spPr>
          <a:xfrm>
            <a:off x="4635049" y="323963"/>
            <a:ext cx="7262037" cy="5453458"/>
          </a:xfrm>
        </p:spPr>
        <p:txBody>
          <a:bodyPr/>
          <a:lstStyle/>
          <a:p>
            <a:pPr marL="228600" indent="0"/>
            <a:r>
              <a:rPr lang="en-GB" b="1" dirty="0"/>
              <a:t>Pour les élèves ayant des difficultés d'apprentissage</a:t>
            </a:r>
          </a:p>
          <a:p>
            <a:pPr marL="228600" indent="0"/>
            <a:r>
              <a:rPr lang="en-GB" sz="2350" dirty="0"/>
              <a:t>La </a:t>
            </a:r>
            <a:r>
              <a:rPr lang="en-GB" sz="2350" dirty="0" err="1"/>
              <a:t>neurodiversité</a:t>
            </a:r>
            <a:r>
              <a:rPr lang="en-GB" sz="2350" dirty="0"/>
              <a:t> </a:t>
            </a:r>
            <a:r>
              <a:rPr lang="en-GB" sz="2350" dirty="0" err="1"/>
              <a:t>regroupe</a:t>
            </a:r>
            <a:r>
              <a:rPr lang="en-GB" sz="2350" dirty="0"/>
              <a:t> un large éventail de </a:t>
            </a:r>
            <a:r>
              <a:rPr lang="en-GB" sz="2350" dirty="0" err="1"/>
              <a:t>profils</a:t>
            </a:r>
            <a:r>
              <a:rPr lang="en-GB" sz="2350" dirty="0"/>
              <a:t> </a:t>
            </a:r>
            <a:r>
              <a:rPr lang="en-GB" sz="2350" dirty="0" err="1"/>
              <a:t>cognitifs</a:t>
            </a:r>
            <a:r>
              <a:rPr lang="en-GB" sz="2350" dirty="0"/>
              <a:t>, </a:t>
            </a:r>
            <a:r>
              <a:rPr lang="en-GB" sz="2350" dirty="0" err="1"/>
              <a:t>comme</a:t>
            </a:r>
            <a:r>
              <a:rPr lang="en-GB" sz="2350" dirty="0"/>
              <a:t> </a:t>
            </a:r>
            <a:r>
              <a:rPr lang="en-GB" sz="2350" dirty="0" err="1"/>
              <a:t>l'autisme</a:t>
            </a:r>
            <a:r>
              <a:rPr lang="en-GB" sz="2350" dirty="0"/>
              <a:t>, le TDAH, la dyslexie, la </a:t>
            </a:r>
            <a:r>
              <a:rPr lang="en-GB" sz="2350" dirty="0" err="1"/>
              <a:t>dyspraxie</a:t>
            </a:r>
            <a:r>
              <a:rPr lang="en-GB" sz="2350" dirty="0"/>
              <a:t> </a:t>
            </a:r>
            <a:r>
              <a:rPr lang="en-GB" sz="2350" dirty="0" err="1"/>
              <a:t>ou</a:t>
            </a:r>
            <a:r>
              <a:rPr lang="en-GB" sz="2350" dirty="0"/>
              <a:t> encore la dyscalculie. On estime qu'environ 15 à 20 % de la population européenne </a:t>
            </a:r>
            <a:r>
              <a:rPr lang="en-GB" sz="2350" dirty="0" err="1"/>
              <a:t>est</a:t>
            </a:r>
            <a:r>
              <a:rPr lang="en-GB" sz="2350" dirty="0"/>
              <a:t> </a:t>
            </a:r>
            <a:r>
              <a:rPr lang="en-GB" sz="2350" dirty="0" err="1"/>
              <a:t>neuroatypique</a:t>
            </a:r>
            <a:r>
              <a:rPr lang="en-GB" sz="2350" dirty="0"/>
              <a:t>. </a:t>
            </a:r>
          </a:p>
          <a:p>
            <a:pPr marL="228600" indent="0"/>
            <a:r>
              <a:rPr lang="en-GB" sz="2350" dirty="0"/>
              <a:t>Selon les estimations, entre 9 et 12 % de la population européenne souffre de dyslexie, ce qui signifie que des millions de personnes à travers le continent </a:t>
            </a:r>
            <a:r>
              <a:rPr lang="fr-FR" sz="2350" dirty="0"/>
              <a:t>vivent avec cette différence d’apprentissage.</a:t>
            </a:r>
            <a:endParaRPr lang="en-GB" sz="2350" dirty="0"/>
          </a:p>
          <a:p>
            <a:pPr marL="228600" indent="0"/>
            <a:r>
              <a:rPr lang="en-GB" sz="2350" dirty="0"/>
              <a:t>Des </a:t>
            </a:r>
            <a:r>
              <a:rPr lang="en-GB" sz="2350" dirty="0" err="1"/>
              <a:t>outils</a:t>
            </a:r>
            <a:r>
              <a:rPr lang="en-GB" sz="2350" dirty="0"/>
              <a:t> </a:t>
            </a:r>
            <a:r>
              <a:rPr lang="en-GB" sz="2350" dirty="0" err="1"/>
              <a:t>tels</a:t>
            </a:r>
            <a:r>
              <a:rPr lang="en-GB" sz="2350" dirty="0"/>
              <a:t> que </a:t>
            </a:r>
            <a:r>
              <a:rPr lang="en-GB" sz="2350" b="1" dirty="0">
                <a:hlinkClick r:id="rId4"/>
              </a:rPr>
              <a:t>Microsoft Immersive Reader </a:t>
            </a:r>
            <a:r>
              <a:rPr lang="en-GB" sz="2350" dirty="0" err="1"/>
              <a:t>permettent</a:t>
            </a:r>
            <a:r>
              <a:rPr lang="en-GB" sz="2350" dirty="0"/>
              <a:t> de </a:t>
            </a:r>
            <a:r>
              <a:rPr lang="en-GB" sz="2350" dirty="0" err="1"/>
              <a:t>découper</a:t>
            </a:r>
            <a:r>
              <a:rPr lang="en-GB" sz="2350" dirty="0"/>
              <a:t> les </a:t>
            </a:r>
            <a:r>
              <a:rPr lang="en-GB" sz="2350" dirty="0" err="1"/>
              <a:t>textes</a:t>
            </a:r>
            <a:r>
              <a:rPr lang="en-GB" sz="2350" dirty="0"/>
              <a:t> </a:t>
            </a:r>
            <a:r>
              <a:rPr lang="en-GB" sz="2350" dirty="0" err="1"/>
              <a:t>en</a:t>
            </a:r>
            <a:r>
              <a:rPr lang="en-GB" sz="2350" dirty="0"/>
              <a:t> morceaux plus </a:t>
            </a:r>
            <a:r>
              <a:rPr lang="en-GB" sz="2350" dirty="0" err="1"/>
              <a:t>faciles</a:t>
            </a:r>
            <a:r>
              <a:rPr lang="en-GB" sz="2350" dirty="0"/>
              <a:t> à lire et le </a:t>
            </a:r>
            <a:r>
              <a:rPr lang="en-GB" sz="2350" dirty="0" err="1"/>
              <a:t>lisent</a:t>
            </a:r>
            <a:r>
              <a:rPr lang="en-GB" sz="2350" dirty="0"/>
              <a:t> à haute voix.</a:t>
            </a:r>
          </a:p>
          <a:p>
            <a:pPr marL="228600" indent="0"/>
            <a:r>
              <a:rPr lang="en-GB" sz="2350" dirty="0"/>
              <a:t>Des assistants d'apprentissage personnalisés, tels que </a:t>
            </a:r>
            <a:r>
              <a:rPr lang="en-GB" sz="2350" b="1" dirty="0">
                <a:hlinkClick r:id="rId5"/>
              </a:rPr>
              <a:t>Khanamigo </a:t>
            </a:r>
            <a:r>
              <a:rPr lang="en-GB" sz="2350" dirty="0"/>
              <a:t>(voir vidéo), conçus à partir d'algorithmes adaptatifs, favorisent un environnement propice au développement des compétences et des connaissances.</a:t>
            </a:r>
          </a:p>
        </p:txBody>
      </p:sp>
      <p:pic>
        <p:nvPicPr>
          <p:cNvPr id="6" name="Picture 5">
            <a:extLst>
              <a:ext uri="{FF2B5EF4-FFF2-40B4-BE49-F238E27FC236}">
                <a16:creationId xmlns:a16="http://schemas.microsoft.com/office/drawing/2014/main" id="{F583B49F-50EF-CAA1-2EDE-3B75F45DF6B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6577" y="2349796"/>
            <a:ext cx="4809069" cy="2687796"/>
          </a:xfrm>
          <a:prstGeom prst="rect">
            <a:avLst/>
          </a:prstGeom>
          <a:effectLst>
            <a:outerShdw blurRad="63500" sx="102000" sy="102000" algn="ctr" rotWithShape="0">
              <a:prstClr val="black">
                <a:alpha val="40000"/>
              </a:prstClr>
            </a:outerShdw>
          </a:effectLst>
        </p:spPr>
      </p:pic>
      <p:pic>
        <p:nvPicPr>
          <p:cNvPr id="8" name="Online Media 7" title="Math problems with GPT-4o">
            <a:hlinkClick r:id="" action="ppaction://media"/>
            <a:extLst>
              <a:ext uri="{FF2B5EF4-FFF2-40B4-BE49-F238E27FC236}">
                <a16:creationId xmlns:a16="http://schemas.microsoft.com/office/drawing/2014/main" id="{CB96F9E3-28D1-2AA7-9A46-AC1346125AB7}"/>
              </a:ext>
            </a:extLst>
          </p:cNvPr>
          <p:cNvPicPr>
            <a:picLocks noRot="1" noChangeAspect="1"/>
          </p:cNvPicPr>
          <p:nvPr>
            <a:videoFile r:link="rId1"/>
          </p:nvPr>
        </p:nvPicPr>
        <p:blipFill>
          <a:blip r:embed="rId7"/>
          <a:stretch>
            <a:fillRect/>
          </a:stretch>
        </p:blipFill>
        <p:spPr>
          <a:xfrm>
            <a:off x="883088" y="2568842"/>
            <a:ext cx="3465628" cy="1971260"/>
          </a:xfrm>
          <a:prstGeom prst="rect">
            <a:avLst/>
          </a:prstGeom>
        </p:spPr>
      </p:pic>
    </p:spTree>
    <p:extLst>
      <p:ext uri="{BB962C8B-B14F-4D97-AF65-F5344CB8AC3E}">
        <p14:creationId xmlns:p14="http://schemas.microsoft.com/office/powerpoint/2010/main" val="258616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0975E-FA10-715B-4D75-8EA68C780389}"/>
              </a:ext>
            </a:extLst>
          </p:cNvPr>
          <p:cNvSpPr>
            <a:spLocks noGrp="1"/>
          </p:cNvSpPr>
          <p:nvPr>
            <p:ph type="body" idx="1"/>
          </p:nvPr>
        </p:nvSpPr>
        <p:spPr>
          <a:xfrm>
            <a:off x="460188" y="1286917"/>
            <a:ext cx="3465041" cy="1049221"/>
          </a:xfrm>
        </p:spPr>
        <p:txBody>
          <a:bodyPr/>
          <a:lstStyle/>
          <a:p>
            <a:pPr marL="228600" indent="0"/>
            <a:r>
              <a:rPr lang="en-GB" sz="3600" b="1" dirty="0"/>
              <a:t>Objectifs pédagogiques du module 5</a:t>
            </a:r>
          </a:p>
        </p:txBody>
      </p:sp>
      <p:sp>
        <p:nvSpPr>
          <p:cNvPr id="4" name="Text Placeholder 3">
            <a:extLst>
              <a:ext uri="{FF2B5EF4-FFF2-40B4-BE49-F238E27FC236}">
                <a16:creationId xmlns:a16="http://schemas.microsoft.com/office/drawing/2014/main" id="{C04EF4C4-235C-6427-D052-DCDC3B610350}"/>
              </a:ext>
            </a:extLst>
          </p:cNvPr>
          <p:cNvSpPr>
            <a:spLocks noGrp="1"/>
          </p:cNvSpPr>
          <p:nvPr>
            <p:ph type="body" idx="3"/>
          </p:nvPr>
        </p:nvSpPr>
        <p:spPr>
          <a:xfrm>
            <a:off x="4082559" y="318976"/>
            <a:ext cx="7826944" cy="6220047"/>
          </a:xfrm>
        </p:spPr>
        <p:txBody>
          <a:bodyPr/>
          <a:lstStyle/>
          <a:p>
            <a:r>
              <a:rPr lang="en-GB" b="1" i="1" dirty="0"/>
              <a:t>À la fin de ce module, les </a:t>
            </a:r>
            <a:r>
              <a:rPr lang="en-GB" b="1" i="1" dirty="0" err="1"/>
              <a:t>apprenantes</a:t>
            </a:r>
            <a:r>
              <a:rPr lang="en-GB" b="1" i="1" dirty="0"/>
              <a:t> seront capables de :</a:t>
            </a:r>
          </a:p>
          <a:p>
            <a:pPr marL="571500" indent="-342900">
              <a:buFont typeface="Arial" panose="020B0604020202020204" pitchFamily="34" charset="0"/>
              <a:buChar char="•"/>
            </a:pPr>
            <a:r>
              <a:rPr lang="en-GB" sz="2200" dirty="0"/>
              <a:t>Explorer les risques et les avantages de l'IA et remettre en question les idées reçues courantes.</a:t>
            </a:r>
          </a:p>
          <a:p>
            <a:pPr marL="571500" indent="-342900">
              <a:buFont typeface="Arial" panose="020B0604020202020204" pitchFamily="34" charset="0"/>
              <a:buChar char="•"/>
            </a:pPr>
            <a:r>
              <a:rPr lang="en-GB" sz="2200" dirty="0"/>
              <a:t>Identifier comment l'IA contribue à la durabilité grâce à la prévision climatique, à la conservation et à la réduction des déchets.</a:t>
            </a:r>
          </a:p>
          <a:p>
            <a:pPr marL="571500" indent="-342900">
              <a:buFont typeface="Arial" panose="020B0604020202020204" pitchFamily="34" charset="0"/>
              <a:buChar char="•"/>
            </a:pPr>
            <a:r>
              <a:rPr lang="en-GB" sz="2200" dirty="0"/>
              <a:t>Décrire comment l'IA est utilisée dans le domaine de la santé pour la prévention, le diagnostic, le traitement et le soutien en santé mentale.</a:t>
            </a:r>
          </a:p>
          <a:p>
            <a:pPr marL="571500" indent="-342900">
              <a:buFont typeface="Arial" panose="020B0604020202020204" pitchFamily="34" charset="0"/>
              <a:buChar char="•"/>
            </a:pPr>
            <a:r>
              <a:rPr lang="en-GB" sz="2200" dirty="0"/>
              <a:t>Comprendre comment l'IA favorise l'inclusion et l'accessibilité pour les personnes ayant des capacités et des besoins différents.</a:t>
            </a:r>
          </a:p>
          <a:p>
            <a:pPr marL="571500" indent="-342900">
              <a:buFont typeface="Arial" panose="020B0604020202020204" pitchFamily="34" charset="0"/>
              <a:buChar char="•"/>
            </a:pPr>
            <a:r>
              <a:rPr lang="en-GB" sz="2200" dirty="0"/>
              <a:t>Reconnaître des femmes inspirantes qui utilisent l'IA à des fins positives et réfléchir à leur propre potentiel pour faire la différence.</a:t>
            </a:r>
          </a:p>
          <a:p>
            <a:pPr marL="571500" indent="-342900">
              <a:buFont typeface="Arial" panose="020B0604020202020204" pitchFamily="34" charset="0"/>
              <a:buChar char="•"/>
            </a:pPr>
            <a:r>
              <a:rPr lang="en-GB" sz="2200" dirty="0"/>
              <a:t>Travaillez de manière créative et collaborative pour concevoir ou présenter une solution d'IA au service du bien commun.</a:t>
            </a:r>
          </a:p>
        </p:txBody>
      </p:sp>
    </p:spTree>
    <p:extLst>
      <p:ext uri="{BB962C8B-B14F-4D97-AF65-F5344CB8AC3E}">
        <p14:creationId xmlns:p14="http://schemas.microsoft.com/office/powerpoint/2010/main" val="3604014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88123-0E08-EE47-EB98-C0203856B1B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5EAE81F-2802-4FAD-B46F-C6D23BDCA62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39939325-ACE5-351E-BA5B-3D9E705BA009}"/>
              </a:ext>
            </a:extLst>
          </p:cNvPr>
          <p:cNvSpPr txBox="1">
            <a:spLocks/>
          </p:cNvSpPr>
          <p:nvPr/>
        </p:nvSpPr>
        <p:spPr>
          <a:xfrm>
            <a:off x="813771" y="5149210"/>
            <a:ext cx="10755843" cy="1235548"/>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400" b="1" dirty="0" err="1">
                <a:solidFill>
                  <a:schemeClr val="bg1"/>
                </a:solidFill>
                <a:latin typeface="Calibri" panose="020F0502020204030204" pitchFamily="34" charset="0"/>
                <a:cs typeface="Calibri" panose="020F0502020204030204" pitchFamily="34" charset="0"/>
              </a:rPr>
              <a:t>Prenez</a:t>
            </a:r>
            <a:r>
              <a:rPr lang="en-GB" sz="2400" b="1" dirty="0">
                <a:solidFill>
                  <a:srgbClr val="ED8623"/>
                </a:solidFill>
                <a:latin typeface="Calibri" panose="020F0502020204030204" pitchFamily="34" charset="0"/>
                <a:cs typeface="Calibri" panose="020F0502020204030204" pitchFamily="34" charset="0"/>
              </a:rPr>
              <a:t> 10 minutes dès maintenant </a:t>
            </a:r>
            <a:r>
              <a:rPr lang="en-GB" sz="2400" b="1" dirty="0">
                <a:solidFill>
                  <a:schemeClr val="bg1"/>
                </a:solidFill>
                <a:latin typeface="Calibri" panose="020F0502020204030204" pitchFamily="34" charset="0"/>
                <a:cs typeface="Calibri" panose="020F0502020204030204" pitchFamily="34" charset="0"/>
              </a:rPr>
              <a:t>pour rechercher des applications, des logiciels, du matériel informatique ou des projets qui </a:t>
            </a:r>
            <a:r>
              <a:rPr lang="en-GB" sz="2400" b="1" dirty="0" err="1">
                <a:solidFill>
                  <a:schemeClr val="bg1"/>
                </a:solidFill>
                <a:latin typeface="Calibri" panose="020F0502020204030204" pitchFamily="34" charset="0"/>
                <a:cs typeface="Calibri" panose="020F0502020204030204" pitchFamily="34" charset="0"/>
              </a:rPr>
              <a:t>utilisent</a:t>
            </a:r>
            <a:r>
              <a:rPr lang="en-GB" sz="2400" b="1" dirty="0">
                <a:solidFill>
                  <a:schemeClr val="bg1"/>
                </a:solidFill>
                <a:latin typeface="Calibri" panose="020F0502020204030204" pitchFamily="34" charset="0"/>
                <a:cs typeface="Calibri" panose="020F0502020204030204" pitchFamily="34" charset="0"/>
              </a:rPr>
              <a:t> l'IA pour contribuer à </a:t>
            </a:r>
            <a:r>
              <a:rPr lang="en-GB" sz="2400" b="1" dirty="0">
                <a:solidFill>
                  <a:srgbClr val="ED8623"/>
                </a:solidFill>
                <a:latin typeface="Calibri" panose="020F0502020204030204" pitchFamily="34" charset="0"/>
                <a:cs typeface="Calibri" panose="020F0502020204030204" pitchFamily="34" charset="0"/>
              </a:rPr>
              <a:t>l'accessibilité </a:t>
            </a:r>
            <a:r>
              <a:rPr lang="en-GB" sz="2400" b="1" dirty="0">
                <a:solidFill>
                  <a:schemeClr val="bg1"/>
                </a:solidFill>
                <a:latin typeface="Calibri" panose="020F0502020204030204" pitchFamily="34" charset="0"/>
                <a:cs typeface="Calibri" panose="020F0502020204030204" pitchFamily="34" charset="0"/>
              </a:rPr>
              <a:t>et </a:t>
            </a:r>
            <a:r>
              <a:rPr lang="en-GB" sz="2400" b="1" dirty="0">
                <a:solidFill>
                  <a:srgbClr val="ED8623"/>
                </a:solidFill>
                <a:latin typeface="Calibri" panose="020F0502020204030204" pitchFamily="34" charset="0"/>
                <a:cs typeface="Calibri" panose="020F0502020204030204" pitchFamily="34" charset="0"/>
              </a:rPr>
              <a:t>à l'inclusion. </a:t>
            </a:r>
          </a:p>
          <a:p>
            <a:pPr algn="ctr"/>
            <a:endParaRPr lang="en-GB" sz="2400" b="1" dirty="0">
              <a:solidFill>
                <a:schemeClr val="bg1"/>
              </a:solidFill>
              <a:latin typeface="Calibri" panose="020F0502020204030204" pitchFamily="34" charset="0"/>
              <a:cs typeface="Calibri" panose="020F0502020204030204" pitchFamily="34" charset="0"/>
            </a:endParaRPr>
          </a:p>
          <a:p>
            <a:pPr algn="ctr"/>
            <a:endParaRPr lang="en-GB" dirty="0">
              <a:solidFill>
                <a:schemeClr val="bg1"/>
              </a:solidFill>
            </a:endParaRPr>
          </a:p>
        </p:txBody>
      </p:sp>
    </p:spTree>
    <p:extLst>
      <p:ext uri="{BB962C8B-B14F-4D97-AF65-F5344CB8AC3E}">
        <p14:creationId xmlns:p14="http://schemas.microsoft.com/office/powerpoint/2010/main" val="4076530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1F35B-31C7-BE50-3722-8DF90B5740C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53E23C4-9B93-AB7B-E457-0A6F7CF155FA}"/>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Les filles et les femmes utilisent l'IA pour le bien</a:t>
            </a:r>
          </a:p>
        </p:txBody>
      </p:sp>
      <p:sp>
        <p:nvSpPr>
          <p:cNvPr id="5" name="Text Placeholder 4">
            <a:extLst>
              <a:ext uri="{FF2B5EF4-FFF2-40B4-BE49-F238E27FC236}">
                <a16:creationId xmlns:a16="http://schemas.microsoft.com/office/drawing/2014/main" id="{6A65A706-57B5-5B55-77AA-FB5661D3239B}"/>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05</a:t>
            </a:r>
          </a:p>
        </p:txBody>
      </p:sp>
      <p:pic>
        <p:nvPicPr>
          <p:cNvPr id="8" name="Picture Placeholder 7">
            <a:extLst>
              <a:ext uri="{FF2B5EF4-FFF2-40B4-BE49-F238E27FC236}">
                <a16:creationId xmlns:a16="http://schemas.microsoft.com/office/drawing/2014/main" id="{8D665192-DDB9-3DBB-9C57-FF912E191EE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5631688" y="1795230"/>
            <a:ext cx="6560312" cy="4556399"/>
          </a:xfrm>
        </p:spPr>
      </p:pic>
      <p:pic>
        <p:nvPicPr>
          <p:cNvPr id="9" name="Picture 8">
            <a:extLst>
              <a:ext uri="{FF2B5EF4-FFF2-40B4-BE49-F238E27FC236}">
                <a16:creationId xmlns:a16="http://schemas.microsoft.com/office/drawing/2014/main" id="{EEE8579B-8927-D3A9-CB7C-6F52D4E367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17945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170876-9942-FEBB-0A21-E87D9BB2FC27}"/>
              </a:ext>
            </a:extLst>
          </p:cNvPr>
          <p:cNvSpPr>
            <a:spLocks noGrp="1"/>
          </p:cNvSpPr>
          <p:nvPr>
            <p:ph type="body" idx="1"/>
          </p:nvPr>
        </p:nvSpPr>
        <p:spPr>
          <a:xfrm>
            <a:off x="218773" y="1861834"/>
            <a:ext cx="4297533" cy="3000664"/>
          </a:xfrm>
        </p:spPr>
        <p:txBody>
          <a:bodyPr/>
          <a:lstStyle/>
          <a:p>
            <a:pPr marL="228600" indent="0"/>
            <a:r>
              <a:rPr lang="en-GB" dirty="0"/>
              <a:t>Joy est une informaticienne qui a remarqué que les logiciels de reconnaissance faciale fonctionnaient mal sur les personnes à la peau foncée, en particulier les femmes. Elle a lancé un projet appelé Algorithmic Justice League afin de dénoncer et de corriger ces problèmes. Grâce à son travail, de grandes entreprises ont dû modifier leurs systèmes.</a:t>
            </a:r>
          </a:p>
        </p:txBody>
      </p:sp>
      <p:sp>
        <p:nvSpPr>
          <p:cNvPr id="3" name="Text Placeholder 2">
            <a:extLst>
              <a:ext uri="{FF2B5EF4-FFF2-40B4-BE49-F238E27FC236}">
                <a16:creationId xmlns:a16="http://schemas.microsoft.com/office/drawing/2014/main" id="{95F6C87A-7212-BF35-9F13-713EF36D504E}"/>
              </a:ext>
            </a:extLst>
          </p:cNvPr>
          <p:cNvSpPr>
            <a:spLocks noGrp="1"/>
          </p:cNvSpPr>
          <p:nvPr>
            <p:ph type="body" idx="2"/>
          </p:nvPr>
        </p:nvSpPr>
        <p:spPr/>
        <p:txBody>
          <a:bodyPr/>
          <a:lstStyle/>
          <a:p>
            <a:r>
              <a:rPr lang="en-GB" dirty="0"/>
              <a:t>Joy </a:t>
            </a:r>
            <a:r>
              <a:rPr lang="en-GB" dirty="0" err="1"/>
              <a:t>Buolamwini </a:t>
            </a:r>
            <a:r>
              <a:rPr lang="en-GB" dirty="0"/>
              <a:t>– Lutter contre les préjugés dans l'IA</a:t>
            </a:r>
          </a:p>
        </p:txBody>
      </p:sp>
      <p:pic>
        <p:nvPicPr>
          <p:cNvPr id="4" name="Picture 3">
            <a:extLst>
              <a:ext uri="{FF2B5EF4-FFF2-40B4-BE49-F238E27FC236}">
                <a16:creationId xmlns:a16="http://schemas.microsoft.com/office/drawing/2014/main" id="{6B6FB99E-BA81-5AB1-A0F2-1FD376A62E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6306" y="1768060"/>
            <a:ext cx="7927332" cy="4100070"/>
          </a:xfrm>
          <a:prstGeom prst="rect">
            <a:avLst/>
          </a:prstGeom>
          <a:effectLst>
            <a:outerShdw blurRad="63500" sx="102000" sy="102000" algn="ctr" rotWithShape="0">
              <a:prstClr val="black">
                <a:alpha val="40000"/>
              </a:prstClr>
            </a:outerShdw>
          </a:effectLst>
        </p:spPr>
      </p:pic>
      <p:pic>
        <p:nvPicPr>
          <p:cNvPr id="5" name="Online Media 4" title="How I'm fighting bias in algorithms | Joy Buolamwini">
            <a:hlinkClick r:id="" action="ppaction://media"/>
            <a:extLst>
              <a:ext uri="{FF2B5EF4-FFF2-40B4-BE49-F238E27FC236}">
                <a16:creationId xmlns:a16="http://schemas.microsoft.com/office/drawing/2014/main" id="{6B91A3BA-02E9-0BFF-B452-6365145075F8}"/>
              </a:ext>
            </a:extLst>
          </p:cNvPr>
          <p:cNvPicPr>
            <a:picLocks noRot="1" noChangeAspect="1"/>
          </p:cNvPicPr>
          <p:nvPr>
            <a:videoFile r:link="rId1"/>
          </p:nvPr>
        </p:nvPicPr>
        <p:blipFill>
          <a:blip r:embed="rId5"/>
          <a:stretch>
            <a:fillRect/>
          </a:stretch>
        </p:blipFill>
        <p:spPr>
          <a:xfrm>
            <a:off x="5628167" y="2018827"/>
            <a:ext cx="5727406" cy="3235984"/>
          </a:xfrm>
          <a:prstGeom prst="rect">
            <a:avLst/>
          </a:prstGeom>
        </p:spPr>
      </p:pic>
      <p:sp>
        <p:nvSpPr>
          <p:cNvPr id="6" name="Rectangle: Rounded Corners 5">
            <a:hlinkClick r:id="rId6"/>
            <a:extLst>
              <a:ext uri="{FF2B5EF4-FFF2-40B4-BE49-F238E27FC236}">
                <a16:creationId xmlns:a16="http://schemas.microsoft.com/office/drawing/2014/main" id="{84BDFE88-0FF6-E76F-E6B4-CCDD96BCFE88}"/>
              </a:ext>
            </a:extLst>
          </p:cNvPr>
          <p:cNvSpPr/>
          <p:nvPr/>
        </p:nvSpPr>
        <p:spPr>
          <a:xfrm>
            <a:off x="4688958" y="5090908"/>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D83CB9E-00EF-A1A4-D140-9DF08D8CE650}"/>
              </a:ext>
            </a:extLst>
          </p:cNvPr>
          <p:cNvSpPr txBox="1"/>
          <p:nvPr/>
        </p:nvSpPr>
        <p:spPr>
          <a:xfrm>
            <a:off x="4688958" y="5254811"/>
            <a:ext cx="1573618"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REGARDER</a:t>
            </a:r>
          </a:p>
        </p:txBody>
      </p:sp>
    </p:spTree>
    <p:extLst>
      <p:ext uri="{BB962C8B-B14F-4D97-AF65-F5344CB8AC3E}">
        <p14:creationId xmlns:p14="http://schemas.microsoft.com/office/powerpoint/2010/main" val="269510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1602F-49EA-38B8-EC7F-E5A9C0C4AC0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B52580-D862-0C27-39B3-4084295182B3}"/>
              </a:ext>
            </a:extLst>
          </p:cNvPr>
          <p:cNvSpPr>
            <a:spLocks noGrp="1"/>
          </p:cNvSpPr>
          <p:nvPr>
            <p:ph type="body" idx="1"/>
          </p:nvPr>
        </p:nvSpPr>
        <p:spPr>
          <a:xfrm>
            <a:off x="698205" y="1928481"/>
            <a:ext cx="5397795" cy="3849918"/>
          </a:xfrm>
        </p:spPr>
        <p:txBody>
          <a:bodyPr/>
          <a:lstStyle/>
          <a:p>
            <a:pPr marL="228600" indent="0"/>
            <a:r>
              <a:rPr lang="en-GB" dirty="0"/>
              <a:t>Fei-Fei est une figure de proue de la recherche en IA et a contribué à la création de systèmes de reconnaissance d'images. Mais elle dirige également des projets visant à introduire l'IA dans les écoles et à l'utiliser pour résoudre des problèmes sociaux, et pas seulement commerciaux.</a:t>
            </a:r>
          </a:p>
        </p:txBody>
      </p:sp>
      <p:sp>
        <p:nvSpPr>
          <p:cNvPr id="3" name="Text Placeholder 2">
            <a:extLst>
              <a:ext uri="{FF2B5EF4-FFF2-40B4-BE49-F238E27FC236}">
                <a16:creationId xmlns:a16="http://schemas.microsoft.com/office/drawing/2014/main" id="{04D18279-9C68-3BA5-87A5-942C6C715DE8}"/>
              </a:ext>
            </a:extLst>
          </p:cNvPr>
          <p:cNvSpPr>
            <a:spLocks noGrp="1"/>
          </p:cNvSpPr>
          <p:nvPr>
            <p:ph type="body" idx="2"/>
          </p:nvPr>
        </p:nvSpPr>
        <p:spPr>
          <a:xfrm>
            <a:off x="798381" y="761603"/>
            <a:ext cx="11072777" cy="803654"/>
          </a:xfrm>
        </p:spPr>
        <p:txBody>
          <a:bodyPr/>
          <a:lstStyle/>
          <a:p>
            <a:r>
              <a:rPr lang="en-GB" dirty="0"/>
              <a:t> Fei-Fei Li – L'IA au service de la santé et de l'éducation </a:t>
            </a:r>
          </a:p>
        </p:txBody>
      </p:sp>
      <p:pic>
        <p:nvPicPr>
          <p:cNvPr id="4" name="Picture 3">
            <a:extLst>
              <a:ext uri="{FF2B5EF4-FFF2-40B4-BE49-F238E27FC236}">
                <a16:creationId xmlns:a16="http://schemas.microsoft.com/office/drawing/2014/main" id="{5F9F5CC4-F6EE-48EA-BA22-ACD999331D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7192" y="1768060"/>
            <a:ext cx="6716445" cy="3473791"/>
          </a:xfrm>
          <a:prstGeom prst="rect">
            <a:avLst/>
          </a:prstGeom>
          <a:effectLst>
            <a:outerShdw blurRad="63500" sx="102000" sy="102000" algn="ctr" rotWithShape="0">
              <a:prstClr val="black">
                <a:alpha val="40000"/>
              </a:prstClr>
            </a:outerShdw>
          </a:effectLst>
        </p:spPr>
      </p:pic>
      <p:pic>
        <p:nvPicPr>
          <p:cNvPr id="5" name="Online Media 4" title="The Godmother of AI on what AGI means for humanity">
            <a:hlinkClick r:id="" action="ppaction://media"/>
            <a:extLst>
              <a:ext uri="{FF2B5EF4-FFF2-40B4-BE49-F238E27FC236}">
                <a16:creationId xmlns:a16="http://schemas.microsoft.com/office/drawing/2014/main" id="{6B4A00E9-52EE-79EF-198F-054F3FE689FB}"/>
              </a:ext>
            </a:extLst>
          </p:cNvPr>
          <p:cNvPicPr>
            <a:picLocks noRot="1" noChangeAspect="1"/>
          </p:cNvPicPr>
          <p:nvPr>
            <a:videoFile r:link="rId1"/>
          </p:nvPr>
        </p:nvPicPr>
        <p:blipFill>
          <a:blip r:embed="rId4"/>
          <a:stretch>
            <a:fillRect/>
          </a:stretch>
        </p:blipFill>
        <p:spPr>
          <a:xfrm>
            <a:off x="6719778" y="2047191"/>
            <a:ext cx="4795283" cy="2524809"/>
          </a:xfrm>
          <a:prstGeom prst="rect">
            <a:avLst/>
          </a:prstGeom>
        </p:spPr>
      </p:pic>
      <p:sp>
        <p:nvSpPr>
          <p:cNvPr id="6" name="Rectangle: Rounded Corners 5">
            <a:hlinkClick r:id="rId5"/>
            <a:extLst>
              <a:ext uri="{FF2B5EF4-FFF2-40B4-BE49-F238E27FC236}">
                <a16:creationId xmlns:a16="http://schemas.microsoft.com/office/drawing/2014/main" id="{0189C55E-C18C-1C69-26B1-CC48C96B6211}"/>
              </a:ext>
            </a:extLst>
          </p:cNvPr>
          <p:cNvSpPr/>
          <p:nvPr/>
        </p:nvSpPr>
        <p:spPr>
          <a:xfrm>
            <a:off x="5472223" y="4324728"/>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58762BA-8B46-2ACA-4E89-C8671C14F6B2}"/>
              </a:ext>
            </a:extLst>
          </p:cNvPr>
          <p:cNvSpPr txBox="1"/>
          <p:nvPr/>
        </p:nvSpPr>
        <p:spPr>
          <a:xfrm>
            <a:off x="5472223" y="4508564"/>
            <a:ext cx="1713011"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REGARDER</a:t>
            </a:r>
          </a:p>
        </p:txBody>
      </p:sp>
    </p:spTree>
    <p:extLst>
      <p:ext uri="{BB962C8B-B14F-4D97-AF65-F5344CB8AC3E}">
        <p14:creationId xmlns:p14="http://schemas.microsoft.com/office/powerpoint/2010/main" val="376081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12469-9D88-7EBB-3676-1230658B50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491C1AF-3584-63FB-8093-EEF99559A5E1}"/>
              </a:ext>
            </a:extLst>
          </p:cNvPr>
          <p:cNvSpPr>
            <a:spLocks noGrp="1"/>
          </p:cNvSpPr>
          <p:nvPr>
            <p:ph type="body" idx="1"/>
          </p:nvPr>
        </p:nvSpPr>
        <p:spPr>
          <a:xfrm>
            <a:off x="208547" y="1943757"/>
            <a:ext cx="5422226" cy="3849918"/>
          </a:xfrm>
        </p:spPr>
        <p:txBody>
          <a:bodyPr/>
          <a:lstStyle/>
          <a:p>
            <a:pPr marL="228600" indent="0"/>
            <a:r>
              <a:rPr lang="en-GB" dirty="0"/>
              <a:t>Abeba est une scientifique cognitive originaire d'Éthiopie qui a obtenu son doctorat à l'University College Dublin. Abeba étudie la manière dont les systèmes d'IA reflètent les valeurs sociales et comment ils peuvent parfois faire des suppositions préjudiciables. Elle milite pour que l'IA soit développée de manière éthique et inclusive.</a:t>
            </a:r>
          </a:p>
        </p:txBody>
      </p:sp>
      <p:sp>
        <p:nvSpPr>
          <p:cNvPr id="3" name="Text Placeholder 2">
            <a:extLst>
              <a:ext uri="{FF2B5EF4-FFF2-40B4-BE49-F238E27FC236}">
                <a16:creationId xmlns:a16="http://schemas.microsoft.com/office/drawing/2014/main" id="{BCD50BA8-A48F-AAAC-A34D-30661CE30CBE}"/>
              </a:ext>
            </a:extLst>
          </p:cNvPr>
          <p:cNvSpPr>
            <a:spLocks noGrp="1"/>
          </p:cNvSpPr>
          <p:nvPr>
            <p:ph type="body" idx="2"/>
          </p:nvPr>
        </p:nvSpPr>
        <p:spPr/>
        <p:txBody>
          <a:bodyPr/>
          <a:lstStyle/>
          <a:p>
            <a:r>
              <a:rPr lang="en-GB" dirty="0"/>
              <a:t>Abeba Birhane – Éthique et équité dans l'IA</a:t>
            </a:r>
          </a:p>
        </p:txBody>
      </p:sp>
      <p:pic>
        <p:nvPicPr>
          <p:cNvPr id="4" name="Picture 3">
            <a:extLst>
              <a:ext uri="{FF2B5EF4-FFF2-40B4-BE49-F238E27FC236}">
                <a16:creationId xmlns:a16="http://schemas.microsoft.com/office/drawing/2014/main" id="{474D7A3A-E607-8CB3-B91C-0E94B06190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2402" y="1839437"/>
            <a:ext cx="6716445" cy="3473791"/>
          </a:xfrm>
          <a:prstGeom prst="rect">
            <a:avLst/>
          </a:prstGeom>
          <a:effectLst>
            <a:outerShdw blurRad="63500" sx="102000" sy="102000" algn="ctr" rotWithShape="0">
              <a:prstClr val="black">
                <a:alpha val="40000"/>
              </a:prstClr>
            </a:outerShdw>
          </a:effectLst>
        </p:spPr>
      </p:pic>
      <p:pic>
        <p:nvPicPr>
          <p:cNvPr id="5" name="Online Media 4" title="Algorithmic Injustices and Relational Ethics with Abeba Birhane - #348">
            <a:hlinkClick r:id="" action="ppaction://media"/>
            <a:extLst>
              <a:ext uri="{FF2B5EF4-FFF2-40B4-BE49-F238E27FC236}">
                <a16:creationId xmlns:a16="http://schemas.microsoft.com/office/drawing/2014/main" id="{B51BDEB2-A5BE-1962-F8D2-1147AB0076C7}"/>
              </a:ext>
            </a:extLst>
          </p:cNvPr>
          <p:cNvPicPr>
            <a:picLocks noRot="1" noChangeAspect="1"/>
          </p:cNvPicPr>
          <p:nvPr>
            <a:videoFile r:link="rId1"/>
          </p:nvPr>
        </p:nvPicPr>
        <p:blipFill>
          <a:blip r:embed="rId4"/>
          <a:stretch>
            <a:fillRect/>
          </a:stretch>
        </p:blipFill>
        <p:spPr>
          <a:xfrm>
            <a:off x="6105724" y="2143083"/>
            <a:ext cx="4898974" cy="2492712"/>
          </a:xfrm>
          <a:prstGeom prst="rect">
            <a:avLst/>
          </a:prstGeom>
        </p:spPr>
      </p:pic>
      <p:sp>
        <p:nvSpPr>
          <p:cNvPr id="6" name="Rectangle: Rounded Corners 5">
            <a:hlinkClick r:id="rId5"/>
            <a:extLst>
              <a:ext uri="{FF2B5EF4-FFF2-40B4-BE49-F238E27FC236}">
                <a16:creationId xmlns:a16="http://schemas.microsoft.com/office/drawing/2014/main" id="{FD583004-B00A-73C7-6127-97C50B8A0B32}"/>
              </a:ext>
            </a:extLst>
          </p:cNvPr>
          <p:cNvSpPr/>
          <p:nvPr/>
        </p:nvSpPr>
        <p:spPr>
          <a:xfrm>
            <a:off x="5532205" y="5172738"/>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23E01A9-8A18-A20B-D613-1BAF517A39C0}"/>
              </a:ext>
            </a:extLst>
          </p:cNvPr>
          <p:cNvSpPr txBox="1"/>
          <p:nvPr/>
        </p:nvSpPr>
        <p:spPr>
          <a:xfrm>
            <a:off x="5532205" y="5332010"/>
            <a:ext cx="1573619"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REGARDER</a:t>
            </a:r>
          </a:p>
        </p:txBody>
      </p:sp>
    </p:spTree>
    <p:extLst>
      <p:ext uri="{BB962C8B-B14F-4D97-AF65-F5344CB8AC3E}">
        <p14:creationId xmlns:p14="http://schemas.microsoft.com/office/powerpoint/2010/main" val="283871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17354-E17C-5827-7868-DA1BA1C8511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3D8C498-5483-8830-FF10-DCC6E82CA817}"/>
              </a:ext>
            </a:extLst>
          </p:cNvPr>
          <p:cNvSpPr>
            <a:spLocks noGrp="1"/>
          </p:cNvSpPr>
          <p:nvPr>
            <p:ph type="body" idx="1"/>
          </p:nvPr>
        </p:nvSpPr>
        <p:spPr>
          <a:xfrm>
            <a:off x="-114336" y="1341497"/>
            <a:ext cx="5905537" cy="3849918"/>
          </a:xfrm>
        </p:spPr>
        <p:txBody>
          <a:bodyPr/>
          <a:lstStyle/>
          <a:p>
            <a:pPr marL="228600" indent="0"/>
            <a:r>
              <a:rPr lang="en-GB" sz="2200" dirty="0"/>
              <a:t>Sara Menker a </a:t>
            </a:r>
            <a:r>
              <a:rPr lang="en-GB" sz="2200" dirty="0" err="1"/>
              <a:t>été</a:t>
            </a:r>
            <a:r>
              <a:rPr lang="en-GB" sz="2200" dirty="0"/>
              <a:t> </a:t>
            </a:r>
            <a:r>
              <a:rPr lang="en-GB" sz="2200" dirty="0" err="1"/>
              <a:t>nommée</a:t>
            </a:r>
            <a:r>
              <a:rPr lang="en-GB" sz="2200" dirty="0"/>
              <a:t> </a:t>
            </a:r>
            <a:r>
              <a:rPr lang="en-GB" sz="2200" dirty="0" err="1"/>
              <a:t>parmi</a:t>
            </a:r>
            <a:r>
              <a:rPr lang="en-GB" sz="2200" dirty="0"/>
              <a:t> les 100 personnes les plus </a:t>
            </a:r>
            <a:r>
              <a:rPr lang="en-GB" sz="2200" dirty="0" err="1"/>
              <a:t>influentes</a:t>
            </a:r>
            <a:r>
              <a:rPr lang="en-GB" sz="2200" dirty="0"/>
              <a:t> par le magazine Time, pour son travail en tant que fondatrice et PDG de Gro Intelligence. Cette entreprise technologique, lancée en 2014, utilise l'intelligence artificielle pour analyser et prévoir </a:t>
            </a:r>
            <a:r>
              <a:rPr lang="en-GB" sz="2200" dirty="0" err="1"/>
              <a:t>l'activité</a:t>
            </a:r>
            <a:r>
              <a:rPr lang="en-GB" sz="2200" dirty="0"/>
              <a:t> </a:t>
            </a:r>
            <a:r>
              <a:rPr lang="en-GB" sz="2200" dirty="0" err="1"/>
              <a:t>agricoleà</a:t>
            </a:r>
            <a:r>
              <a:rPr lang="en-GB" sz="2200" dirty="0"/>
              <a:t> </a:t>
            </a:r>
            <a:r>
              <a:rPr lang="en-GB" sz="2200" dirty="0" err="1"/>
              <a:t>l’echelle</a:t>
            </a:r>
            <a:r>
              <a:rPr lang="en-GB" sz="2200" dirty="0"/>
              <a:t> Mondiale. Elle </a:t>
            </a:r>
            <a:r>
              <a:rPr lang="en-GB" sz="2200" dirty="0" err="1"/>
              <a:t>fournit</a:t>
            </a:r>
            <a:r>
              <a:rPr lang="en-GB" sz="2200" dirty="0"/>
              <a:t> des </a:t>
            </a:r>
            <a:r>
              <a:rPr lang="en-GB" sz="2200" dirty="0" err="1"/>
              <a:t>informations</a:t>
            </a:r>
            <a:r>
              <a:rPr lang="en-GB" sz="2200" dirty="0"/>
              <a:t> précieuses sur des sujets aussi variés que </a:t>
            </a:r>
            <a:r>
              <a:rPr lang="en-GB" sz="2200" dirty="0" err="1"/>
              <a:t>l’impact</a:t>
            </a:r>
            <a:r>
              <a:rPr lang="en-GB" sz="2200" dirty="0"/>
              <a:t> du phénomène El Niño sur la récolte de cacao en Côte d'Ivoire ou les </a:t>
            </a:r>
            <a:r>
              <a:rPr lang="en-GB" sz="2200" dirty="0" err="1"/>
              <a:t>écarts</a:t>
            </a:r>
            <a:r>
              <a:rPr lang="en-GB" sz="2200" dirty="0"/>
              <a:t> de prix </a:t>
            </a:r>
            <a:r>
              <a:rPr lang="en-GB" sz="2200" dirty="0" err="1"/>
              <a:t>mondiaux</a:t>
            </a:r>
            <a:r>
              <a:rPr lang="en-GB" sz="2200" dirty="0"/>
              <a:t> entre </a:t>
            </a:r>
            <a:r>
              <a:rPr lang="en-GB" sz="2200" dirty="0" err="1"/>
              <a:t>l'huile</a:t>
            </a:r>
            <a:r>
              <a:rPr lang="en-GB" sz="2200" dirty="0"/>
              <a:t> de palme et de l'huile de soja. </a:t>
            </a:r>
          </a:p>
          <a:p>
            <a:pPr marL="228600" indent="0"/>
            <a:r>
              <a:rPr lang="en-GB" sz="2200" dirty="0"/>
              <a:t>Son </a:t>
            </a:r>
            <a:r>
              <a:rPr lang="en-GB" sz="2200" dirty="0" err="1"/>
              <a:t>objectif</a:t>
            </a:r>
            <a:r>
              <a:rPr lang="en-GB" sz="2200" dirty="0"/>
              <a:t> : </a:t>
            </a:r>
            <a:r>
              <a:rPr lang="en-GB" sz="2200" dirty="0" err="1"/>
              <a:t>lutter</a:t>
            </a:r>
            <a:r>
              <a:rPr lang="en-GB" sz="2200" dirty="0"/>
              <a:t> </a:t>
            </a:r>
            <a:r>
              <a:rPr lang="en-GB" sz="2200" dirty="0" err="1"/>
              <a:t>contre</a:t>
            </a:r>
            <a:r>
              <a:rPr lang="en-GB" sz="2200" dirty="0"/>
              <a:t> la </a:t>
            </a:r>
            <a:r>
              <a:rPr lang="en-GB" sz="2200" dirty="0" err="1"/>
              <a:t>faim</a:t>
            </a:r>
            <a:r>
              <a:rPr lang="en-GB" sz="2200" dirty="0"/>
              <a:t> dans le monde à l'ère du changement climatique, en aidant les décideurs à mettre en place des systèmes alimentaires et économiques plus résilients.</a:t>
            </a:r>
          </a:p>
        </p:txBody>
      </p:sp>
      <p:sp>
        <p:nvSpPr>
          <p:cNvPr id="3" name="Text Placeholder 2">
            <a:extLst>
              <a:ext uri="{FF2B5EF4-FFF2-40B4-BE49-F238E27FC236}">
                <a16:creationId xmlns:a16="http://schemas.microsoft.com/office/drawing/2014/main" id="{E54E18F1-BE63-481B-DAEF-54CD36C71C7C}"/>
              </a:ext>
            </a:extLst>
          </p:cNvPr>
          <p:cNvSpPr>
            <a:spLocks noGrp="1"/>
          </p:cNvSpPr>
          <p:nvPr>
            <p:ph type="body" idx="2"/>
          </p:nvPr>
        </p:nvSpPr>
        <p:spPr>
          <a:xfrm>
            <a:off x="273613" y="180046"/>
            <a:ext cx="11329130" cy="803654"/>
          </a:xfrm>
        </p:spPr>
        <p:txBody>
          <a:bodyPr/>
          <a:lstStyle/>
          <a:p>
            <a:r>
              <a:rPr lang="en-GB" dirty="0"/>
              <a:t>Sara Menker – Gro Intelligence lutte contre la faim dans le monde grâce à la technologie</a:t>
            </a:r>
          </a:p>
        </p:txBody>
      </p:sp>
      <p:pic>
        <p:nvPicPr>
          <p:cNvPr id="4" name="Picture 3">
            <a:extLst>
              <a:ext uri="{FF2B5EF4-FFF2-40B4-BE49-F238E27FC236}">
                <a16:creationId xmlns:a16="http://schemas.microsoft.com/office/drawing/2014/main" id="{87FAB835-8B32-693F-8C03-DF2942A014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5555" y="1818952"/>
            <a:ext cx="6716445" cy="3473791"/>
          </a:xfrm>
          <a:prstGeom prst="rect">
            <a:avLst/>
          </a:prstGeom>
          <a:effectLst>
            <a:outerShdw blurRad="63500" sx="102000" sy="102000" algn="ctr" rotWithShape="0">
              <a:prstClr val="black">
                <a:alpha val="40000"/>
              </a:prstClr>
            </a:outerShdw>
          </a:effectLst>
        </p:spPr>
      </p:pic>
      <p:pic>
        <p:nvPicPr>
          <p:cNvPr id="8" name="Online Media 7" title="A global food crisis may be less than a decade away | Sara Menker">
            <a:hlinkClick r:id="" action="ppaction://media"/>
            <a:extLst>
              <a:ext uri="{FF2B5EF4-FFF2-40B4-BE49-F238E27FC236}">
                <a16:creationId xmlns:a16="http://schemas.microsoft.com/office/drawing/2014/main" id="{33213A22-77C8-1382-C941-A3384A742796}"/>
              </a:ext>
            </a:extLst>
          </p:cNvPr>
          <p:cNvPicPr>
            <a:picLocks noRot="1" noChangeAspect="1"/>
          </p:cNvPicPr>
          <p:nvPr>
            <a:videoFile r:link="rId1"/>
          </p:nvPr>
        </p:nvPicPr>
        <p:blipFill>
          <a:blip r:embed="rId5"/>
          <a:stretch>
            <a:fillRect/>
          </a:stretch>
        </p:blipFill>
        <p:spPr>
          <a:xfrm>
            <a:off x="6400800" y="2060704"/>
            <a:ext cx="4901609" cy="2631907"/>
          </a:xfrm>
          <a:prstGeom prst="rect">
            <a:avLst/>
          </a:prstGeom>
        </p:spPr>
      </p:pic>
      <p:sp>
        <p:nvSpPr>
          <p:cNvPr id="6" name="Rectangle: Rounded Corners 5">
            <a:hlinkClick r:id="rId6"/>
            <a:extLst>
              <a:ext uri="{FF2B5EF4-FFF2-40B4-BE49-F238E27FC236}">
                <a16:creationId xmlns:a16="http://schemas.microsoft.com/office/drawing/2014/main" id="{2CA62F63-6AE3-00FD-E031-C44F35CADE0F}"/>
              </a:ext>
            </a:extLst>
          </p:cNvPr>
          <p:cNvSpPr/>
          <p:nvPr/>
        </p:nvSpPr>
        <p:spPr>
          <a:xfrm>
            <a:off x="10001692" y="4534862"/>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046B9EB-87A2-B623-C5D0-8390D2C65A5D}"/>
              </a:ext>
            </a:extLst>
          </p:cNvPr>
          <p:cNvSpPr txBox="1"/>
          <p:nvPr/>
        </p:nvSpPr>
        <p:spPr>
          <a:xfrm>
            <a:off x="10001692" y="4729750"/>
            <a:ext cx="1573619"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REGARDER</a:t>
            </a:r>
          </a:p>
        </p:txBody>
      </p:sp>
    </p:spTree>
    <p:extLst>
      <p:ext uri="{BB962C8B-B14F-4D97-AF65-F5344CB8AC3E}">
        <p14:creationId xmlns:p14="http://schemas.microsoft.com/office/powerpoint/2010/main" val="22897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CAEE87A-F122-B8FC-DDE9-992384940138}"/>
              </a:ext>
            </a:extLst>
          </p:cNvPr>
          <p:cNvSpPr txBox="1"/>
          <p:nvPr/>
        </p:nvSpPr>
        <p:spPr>
          <a:xfrm>
            <a:off x="288758" y="304800"/>
            <a:ext cx="11683503" cy="584775"/>
          </a:xfrm>
          <a:prstGeom prst="rect">
            <a:avLst/>
          </a:prstGeom>
          <a:noFill/>
        </p:spPr>
        <p:txBody>
          <a:bodyPr wrap="square">
            <a:spAutoFit/>
          </a:bodyPr>
          <a:lstStyle/>
          <a:p>
            <a:r>
              <a:rPr lang="en-GB" sz="3200" b="1" dirty="0">
                <a:solidFill>
                  <a:srgbClr val="653795"/>
                </a:solidFill>
                <a:latin typeface="Calibri" panose="020F0502020204030204" pitchFamily="34" charset="0"/>
                <a:cs typeface="Calibri" panose="020F0502020204030204" pitchFamily="34" charset="0"/>
              </a:rPr>
              <a:t>ACTIVITÉ…Option 1 : Inspirer et créer – Affiche « AI Changemakers »</a:t>
            </a:r>
          </a:p>
        </p:txBody>
      </p:sp>
      <p:sp>
        <p:nvSpPr>
          <p:cNvPr id="9" name="TextBox 8">
            <a:extLst>
              <a:ext uri="{FF2B5EF4-FFF2-40B4-BE49-F238E27FC236}">
                <a16:creationId xmlns:a16="http://schemas.microsoft.com/office/drawing/2014/main" id="{725C4D41-A407-02A4-A104-DBBB31BFEE4A}"/>
              </a:ext>
            </a:extLst>
          </p:cNvPr>
          <p:cNvSpPr txBox="1"/>
          <p:nvPr/>
        </p:nvSpPr>
        <p:spPr>
          <a:xfrm>
            <a:off x="288758" y="1459537"/>
            <a:ext cx="8664985" cy="1569660"/>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Objectif de l'activité :</a:t>
            </a:r>
          </a:p>
          <a:p>
            <a:r>
              <a:rPr lang="en-GB" sz="2400" dirty="0">
                <a:solidFill>
                  <a:srgbClr val="ED8623"/>
                </a:solidFill>
                <a:latin typeface="Calibri" panose="020F0502020204030204" pitchFamily="34" charset="0"/>
                <a:cs typeface="Calibri" panose="020F0502020204030204" pitchFamily="34" charset="0"/>
              </a:rPr>
              <a:t>Explorer le travail des femmes qui utilisent l'IA pour le bien social et réfléchir à la manière dont les </a:t>
            </a:r>
            <a:r>
              <a:rPr lang="en-GB" sz="2400" dirty="0" err="1">
                <a:solidFill>
                  <a:srgbClr val="ED8623"/>
                </a:solidFill>
                <a:latin typeface="Calibri" panose="020F0502020204030204" pitchFamily="34" charset="0"/>
                <a:cs typeface="Calibri" panose="020F0502020204030204" pitchFamily="34" charset="0"/>
              </a:rPr>
              <a:t>apprenantes</a:t>
            </a:r>
            <a:r>
              <a:rPr lang="en-GB" sz="2400" dirty="0">
                <a:solidFill>
                  <a:srgbClr val="ED8623"/>
                </a:solidFill>
                <a:latin typeface="Calibri" panose="020F0502020204030204" pitchFamily="34" charset="0"/>
                <a:cs typeface="Calibri" panose="020F0502020204030204" pitchFamily="34" charset="0"/>
              </a:rPr>
              <a:t> pourraient appliquer une réflexion similaire dans leur propre vie.</a:t>
            </a:r>
          </a:p>
        </p:txBody>
      </p:sp>
      <p:sp>
        <p:nvSpPr>
          <p:cNvPr id="10" name="TextBox 9">
            <a:extLst>
              <a:ext uri="{FF2B5EF4-FFF2-40B4-BE49-F238E27FC236}">
                <a16:creationId xmlns:a16="http://schemas.microsoft.com/office/drawing/2014/main" id="{44DF45E3-8397-8C52-F9E0-69ACB71E85FB}"/>
              </a:ext>
            </a:extLst>
          </p:cNvPr>
          <p:cNvSpPr txBox="1"/>
          <p:nvPr/>
        </p:nvSpPr>
        <p:spPr>
          <a:xfrm>
            <a:off x="425852" y="3340015"/>
            <a:ext cx="11340296" cy="3416320"/>
          </a:xfrm>
          <a:prstGeom prst="rect">
            <a:avLst/>
          </a:prstGeom>
          <a:solidFill>
            <a:srgbClr val="653795"/>
          </a:solidFill>
          <a:ln>
            <a:solidFill>
              <a:srgbClr val="653795"/>
            </a:solidFill>
          </a:ln>
        </p:spPr>
        <p:txBody>
          <a:bodyPr wrap="square">
            <a:spAutoFit/>
          </a:bodyPr>
          <a:lstStyle/>
          <a:p>
            <a:r>
              <a:rPr lang="en-GB" sz="2400" dirty="0">
                <a:solidFill>
                  <a:schemeClr val="bg1"/>
                </a:solidFill>
                <a:latin typeface="Calibri" panose="020F0502020204030204" pitchFamily="34" charset="0"/>
                <a:cs typeface="Calibri" panose="020F0502020204030204" pitchFamily="34" charset="0"/>
              </a:rPr>
              <a:t>1. Choisissez une femme présentée dans les diapositives (Joy, Fei-Fei, Abeba ou Sara) ou recherchez une autre femme inspirante travaillant dans le domaine de l'IA.</a:t>
            </a:r>
          </a:p>
          <a:p>
            <a:r>
              <a:rPr lang="en-GB" sz="2400" dirty="0">
                <a:solidFill>
                  <a:schemeClr val="bg1"/>
                </a:solidFill>
                <a:latin typeface="Calibri" panose="020F0502020204030204" pitchFamily="34" charset="0"/>
                <a:cs typeface="Calibri" panose="020F0502020204030204" pitchFamily="34" charset="0"/>
              </a:rPr>
              <a:t>2. En binôme ou en petits groupes, concevez une affiche simple sur les femmes qui changent le monde grâce à l'IA (au format numérique ou papier) qui comprend :</a:t>
            </a:r>
          </a:p>
          <a:p>
            <a:r>
              <a:rPr lang="en-GB" sz="2400" dirty="0">
                <a:solidFill>
                  <a:schemeClr val="bg1"/>
                </a:solidFill>
                <a:latin typeface="Calibri" panose="020F0502020204030204" pitchFamily="34" charset="0"/>
                <a:cs typeface="Calibri" panose="020F0502020204030204" pitchFamily="34" charset="0"/>
              </a:rPr>
              <a:t>Son nom et son rôle</a:t>
            </a:r>
          </a:p>
          <a:p>
            <a:r>
              <a:rPr lang="en-GB" sz="2400" dirty="0">
                <a:solidFill>
                  <a:schemeClr val="bg1"/>
                </a:solidFill>
                <a:latin typeface="Calibri" panose="020F0502020204030204" pitchFamily="34" charset="0"/>
                <a:cs typeface="Calibri" panose="020F0502020204030204" pitchFamily="34" charset="0"/>
              </a:rPr>
              <a:t>Le problème qu'elle résout grâce à l'IA</a:t>
            </a:r>
          </a:p>
          <a:p>
            <a:r>
              <a:rPr lang="en-GB" sz="2400" dirty="0">
                <a:solidFill>
                  <a:schemeClr val="bg1"/>
                </a:solidFill>
                <a:latin typeface="Calibri" panose="020F0502020204030204" pitchFamily="34" charset="0"/>
                <a:cs typeface="Calibri" panose="020F0502020204030204" pitchFamily="34" charset="0"/>
              </a:rPr>
              <a:t>Pourquoi son travail est inspirant</a:t>
            </a:r>
          </a:p>
          <a:p>
            <a:r>
              <a:rPr lang="en-GB" sz="2400" dirty="0">
                <a:solidFill>
                  <a:schemeClr val="bg1"/>
                </a:solidFill>
                <a:latin typeface="Calibri" panose="020F0502020204030204" pitchFamily="34" charset="0"/>
                <a:cs typeface="Calibri" panose="020F0502020204030204" pitchFamily="34" charset="0"/>
              </a:rPr>
              <a:t>Une idée de la manière dont vous utiliseriez l'IA à des fins positives si vous en aviez l'occasion</a:t>
            </a:r>
            <a:endParaRPr lang="en-GB" sz="2400" i="1" dirty="0">
              <a:solidFill>
                <a:schemeClr val="bg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2359CC1-6172-75A9-28D9-C57E34F5C0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7944" y="986234"/>
            <a:ext cx="2626243" cy="2626243"/>
          </a:xfrm>
          <a:prstGeom prst="rect">
            <a:avLst/>
          </a:prstGeom>
        </p:spPr>
      </p:pic>
    </p:spTree>
    <p:extLst>
      <p:ext uri="{BB962C8B-B14F-4D97-AF65-F5344CB8AC3E}">
        <p14:creationId xmlns:p14="http://schemas.microsoft.com/office/powerpoint/2010/main" val="2319971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7E449-AC7F-5401-C795-A9008F0505B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9965261-C29E-5FFD-9AD7-883F3E868E95}"/>
              </a:ext>
            </a:extLst>
          </p:cNvPr>
          <p:cNvSpPr txBox="1"/>
          <p:nvPr/>
        </p:nvSpPr>
        <p:spPr>
          <a:xfrm>
            <a:off x="502489" y="279686"/>
            <a:ext cx="11469772" cy="584775"/>
          </a:xfrm>
          <a:prstGeom prst="rect">
            <a:avLst/>
          </a:prstGeom>
          <a:noFill/>
        </p:spPr>
        <p:txBody>
          <a:bodyPr wrap="square">
            <a:spAutoFit/>
          </a:bodyPr>
          <a:lstStyle/>
          <a:p>
            <a:r>
              <a:rPr lang="en-GB" sz="3200" b="1" dirty="0">
                <a:solidFill>
                  <a:srgbClr val="653795"/>
                </a:solidFill>
                <a:latin typeface="Calibri" panose="020F0502020204030204" pitchFamily="34" charset="0"/>
                <a:cs typeface="Calibri" panose="020F0502020204030204" pitchFamily="34" charset="0"/>
              </a:rPr>
              <a:t>ACTIVITÉ…Option 2 : Présentez votre IA pour une bonne idée</a:t>
            </a:r>
          </a:p>
        </p:txBody>
      </p:sp>
      <p:sp>
        <p:nvSpPr>
          <p:cNvPr id="9" name="TextBox 8">
            <a:extLst>
              <a:ext uri="{FF2B5EF4-FFF2-40B4-BE49-F238E27FC236}">
                <a16:creationId xmlns:a16="http://schemas.microsoft.com/office/drawing/2014/main" id="{F51EEABF-5492-5424-EDEE-BFED096FA50A}"/>
              </a:ext>
            </a:extLst>
          </p:cNvPr>
          <p:cNvSpPr txBox="1"/>
          <p:nvPr/>
        </p:nvSpPr>
        <p:spPr>
          <a:xfrm>
            <a:off x="344745" y="864461"/>
            <a:ext cx="8664985" cy="1477328"/>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L'objectif de cette activité est le suivant :</a:t>
            </a:r>
          </a:p>
          <a:p>
            <a:r>
              <a:rPr lang="en-GB" sz="2200" dirty="0">
                <a:solidFill>
                  <a:srgbClr val="ED8623"/>
                </a:solidFill>
                <a:latin typeface="Calibri" panose="020F0502020204030204" pitchFamily="34" charset="0"/>
                <a:cs typeface="Calibri" panose="020F0502020204030204" pitchFamily="34" charset="0"/>
              </a:rPr>
              <a:t>Aider les apprenants à se considérer comme des </a:t>
            </a:r>
            <a:r>
              <a:rPr lang="en-GB" sz="2200" dirty="0" err="1">
                <a:solidFill>
                  <a:srgbClr val="ED8623"/>
                </a:solidFill>
                <a:latin typeface="Calibri" panose="020F0502020204030204" pitchFamily="34" charset="0"/>
                <a:cs typeface="Calibri" panose="020F0502020204030204" pitchFamily="34" charset="0"/>
              </a:rPr>
              <a:t>créateur·rices</a:t>
            </a:r>
            <a:r>
              <a:rPr lang="en-GB" sz="2200" dirty="0">
                <a:solidFill>
                  <a:srgbClr val="ED8623"/>
                </a:solidFill>
                <a:latin typeface="Calibri" panose="020F0502020204030204" pitchFamily="34" charset="0"/>
                <a:cs typeface="Calibri" panose="020F0502020204030204" pitchFamily="34" charset="0"/>
              </a:rPr>
              <a:t> </a:t>
            </a:r>
            <a:r>
              <a:rPr lang="en-GB" sz="2200" dirty="0" err="1">
                <a:solidFill>
                  <a:srgbClr val="ED8623"/>
                </a:solidFill>
                <a:latin typeface="Calibri" panose="020F0502020204030204" pitchFamily="34" charset="0"/>
                <a:cs typeface="Calibri" panose="020F0502020204030204" pitchFamily="34" charset="0"/>
              </a:rPr>
              <a:t>potentie·les</a:t>
            </a:r>
            <a:r>
              <a:rPr lang="en-GB" sz="2200" dirty="0">
                <a:solidFill>
                  <a:srgbClr val="ED8623"/>
                </a:solidFill>
                <a:latin typeface="Calibri" panose="020F0502020204030204" pitchFamily="34" charset="0"/>
                <a:cs typeface="Calibri" panose="020F0502020204030204" pitchFamily="34" charset="0"/>
              </a:rPr>
              <a:t>, et non seulement comme des </a:t>
            </a:r>
            <a:r>
              <a:rPr lang="en-GB" sz="2200" dirty="0" err="1">
                <a:solidFill>
                  <a:srgbClr val="ED8623"/>
                </a:solidFill>
                <a:latin typeface="Calibri" panose="020F0502020204030204" pitchFamily="34" charset="0"/>
                <a:cs typeface="Calibri" panose="020F0502020204030204" pitchFamily="34" charset="0"/>
              </a:rPr>
              <a:t>consommateur·rices</a:t>
            </a:r>
            <a:r>
              <a:rPr lang="en-GB" sz="2200" dirty="0">
                <a:solidFill>
                  <a:srgbClr val="ED8623"/>
                </a:solidFill>
                <a:latin typeface="Calibri" panose="020F0502020204030204" pitchFamily="34" charset="0"/>
                <a:cs typeface="Calibri" panose="020F0502020204030204" pitchFamily="34" charset="0"/>
              </a:rPr>
              <a:t>, des technologies d'IA qui aident les personnes et les communautés.</a:t>
            </a:r>
          </a:p>
        </p:txBody>
      </p:sp>
      <p:sp>
        <p:nvSpPr>
          <p:cNvPr id="10" name="TextBox 9">
            <a:extLst>
              <a:ext uri="{FF2B5EF4-FFF2-40B4-BE49-F238E27FC236}">
                <a16:creationId xmlns:a16="http://schemas.microsoft.com/office/drawing/2014/main" id="{46BD4007-23E7-21F0-8C3D-162AAB3C1D01}"/>
              </a:ext>
            </a:extLst>
          </p:cNvPr>
          <p:cNvSpPr txBox="1"/>
          <p:nvPr/>
        </p:nvSpPr>
        <p:spPr>
          <a:xfrm>
            <a:off x="502489" y="2426162"/>
            <a:ext cx="11340296" cy="4031873"/>
          </a:xfrm>
          <a:prstGeom prst="rect">
            <a:avLst/>
          </a:prstGeom>
          <a:solidFill>
            <a:srgbClr val="653795"/>
          </a:solidFill>
          <a:ln>
            <a:solidFill>
              <a:srgbClr val="653795"/>
            </a:solidFill>
          </a:ln>
        </p:spPr>
        <p:txBody>
          <a:bodyPr wrap="square">
            <a:spAutoFit/>
          </a:bodyPr>
          <a:lstStyle/>
          <a:p>
            <a:r>
              <a:rPr lang="en-GB" sz="2000" dirty="0">
                <a:solidFill>
                  <a:schemeClr val="bg1"/>
                </a:solidFill>
                <a:latin typeface="Calibri" panose="020F0502020204030204" pitchFamily="34" charset="0"/>
                <a:cs typeface="Calibri" panose="020F0502020204030204" pitchFamily="34" charset="0"/>
              </a:rPr>
              <a:t>1. Les apprenants forment de petites équipes (2 à 4 personnes). Chaque équipe réfléchit à un problème qui leur tient à cœur, lié par exemple à l'environnement, à l'éducation, au bien-être ou à l'égalité.</a:t>
            </a:r>
          </a:p>
          <a:p>
            <a:r>
              <a:rPr lang="en-GB" sz="2000" dirty="0">
                <a:solidFill>
                  <a:schemeClr val="bg1"/>
                </a:solidFill>
                <a:latin typeface="Calibri" panose="020F0502020204030204" pitchFamily="34" charset="0"/>
                <a:cs typeface="Calibri" panose="020F0502020204030204" pitchFamily="34" charset="0"/>
              </a:rPr>
              <a:t>2. Ils trouvent une idée de solution basée sur l'IA pour résoudre ce problème. Questions pour lancer la discussion :</a:t>
            </a:r>
          </a:p>
          <a:p>
            <a:r>
              <a:rPr lang="en-GB" sz="1800" i="1" dirty="0">
                <a:solidFill>
                  <a:schemeClr val="bg1"/>
                </a:solidFill>
                <a:latin typeface="Calibri" panose="020F0502020204030204" pitchFamily="34" charset="0"/>
                <a:cs typeface="Calibri" panose="020F0502020204030204" pitchFamily="34" charset="0"/>
              </a:rPr>
              <a:t>À qui cela profite-t-il ?</a:t>
            </a:r>
          </a:p>
          <a:p>
            <a:r>
              <a:rPr lang="en-GB" sz="1800" i="1" dirty="0">
                <a:solidFill>
                  <a:schemeClr val="bg1"/>
                </a:solidFill>
                <a:latin typeface="Calibri" panose="020F0502020204030204" pitchFamily="34" charset="0"/>
                <a:cs typeface="Calibri" panose="020F0502020204030204" pitchFamily="34" charset="0"/>
              </a:rPr>
              <a:t>Que fait l'IA ?</a:t>
            </a:r>
          </a:p>
          <a:p>
            <a:r>
              <a:rPr lang="en-GB" sz="1800" i="1" dirty="0">
                <a:solidFill>
                  <a:schemeClr val="bg1"/>
                </a:solidFill>
                <a:latin typeface="Calibri" panose="020F0502020204030204" pitchFamily="34" charset="0"/>
                <a:cs typeface="Calibri" panose="020F0502020204030204" pitchFamily="34" charset="0"/>
              </a:rPr>
              <a:t>En quoi est-ce différent de ce qui existe déjà ?</a:t>
            </a:r>
          </a:p>
          <a:p>
            <a:r>
              <a:rPr lang="en-GB" sz="2000" dirty="0">
                <a:solidFill>
                  <a:schemeClr val="bg1"/>
                </a:solidFill>
                <a:latin typeface="Calibri" panose="020F0502020204030204" pitchFamily="34" charset="0"/>
                <a:cs typeface="Calibri" panose="020F0502020204030204" pitchFamily="34" charset="0"/>
              </a:rPr>
              <a:t>3. Facultatif : utilisez un canevas/une fiche simple comprenant les sections suivantes :</a:t>
            </a:r>
          </a:p>
          <a:p>
            <a:r>
              <a:rPr lang="en-GB" sz="1800" i="1" dirty="0" err="1">
                <a:solidFill>
                  <a:schemeClr val="bg1"/>
                </a:solidFill>
                <a:latin typeface="Calibri" panose="020F0502020204030204" pitchFamily="34" charset="0"/>
                <a:cs typeface="Calibri" panose="020F0502020204030204" pitchFamily="34" charset="0"/>
              </a:rPr>
              <a:t>Problème </a:t>
            </a:r>
            <a:r>
              <a:rPr lang="en-GB" sz="1800" i="1" dirty="0">
                <a:solidFill>
                  <a:schemeClr val="bg1"/>
                </a:solidFill>
                <a:latin typeface="Calibri" panose="020F0502020204030204" pitchFamily="34" charset="0"/>
                <a:cs typeface="Calibri" panose="020F0502020204030204" pitchFamily="34" charset="0"/>
              </a:rPr>
              <a:t>Groupe </a:t>
            </a:r>
            <a:r>
              <a:rPr lang="en-GB" sz="1800" i="1" dirty="0" err="1">
                <a:solidFill>
                  <a:schemeClr val="bg1"/>
                </a:solidFill>
                <a:latin typeface="Calibri" panose="020F0502020204030204" pitchFamily="34" charset="0"/>
                <a:cs typeface="Calibri" panose="020F0502020204030204" pitchFamily="34" charset="0"/>
              </a:rPr>
              <a:t>cible</a:t>
            </a:r>
          </a:p>
          <a:p>
            <a:r>
              <a:rPr lang="en-GB" sz="1800" i="1" dirty="0">
                <a:solidFill>
                  <a:schemeClr val="bg1"/>
                </a:solidFill>
                <a:latin typeface="Calibri" panose="020F0502020204030204" pitchFamily="34" charset="0"/>
                <a:cs typeface="Calibri" panose="020F0502020204030204" pitchFamily="34" charset="0"/>
              </a:rPr>
              <a:t>Outil/approche IA</a:t>
            </a:r>
          </a:p>
          <a:p>
            <a:r>
              <a:rPr lang="en-GB" sz="1800" i="1" dirty="0">
                <a:solidFill>
                  <a:schemeClr val="bg1"/>
                </a:solidFill>
                <a:latin typeface="Calibri" panose="020F0502020204030204" pitchFamily="34" charset="0"/>
                <a:cs typeface="Calibri" panose="020F0502020204030204" pitchFamily="34" charset="0"/>
              </a:rPr>
              <a:t>Impact souhaité</a:t>
            </a:r>
          </a:p>
          <a:p>
            <a:r>
              <a:rPr lang="en-GB" sz="2000" dirty="0">
                <a:solidFill>
                  <a:schemeClr val="bg1"/>
                </a:solidFill>
                <a:latin typeface="Calibri" panose="020F0502020204030204" pitchFamily="34" charset="0"/>
                <a:cs typeface="Calibri" panose="020F0502020204030204" pitchFamily="34" charset="0"/>
              </a:rPr>
              <a:t>4. Les équipes présentent leurs idées en 2 à 3 minutes. (Cela peut être oral, sous forme de croquis ou visuel si la présentation se fait en ligne.)</a:t>
            </a:r>
            <a:endParaRPr lang="en-GB" sz="1800" i="1" dirty="0">
              <a:solidFill>
                <a:schemeClr val="bg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E0D6124-42D2-3A99-9EC8-2F0D381EFF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1985" y="-148856"/>
            <a:ext cx="3340015" cy="3340015"/>
          </a:xfrm>
          <a:prstGeom prst="rect">
            <a:avLst/>
          </a:prstGeom>
        </p:spPr>
      </p:pic>
    </p:spTree>
    <p:extLst>
      <p:ext uri="{BB962C8B-B14F-4D97-AF65-F5344CB8AC3E}">
        <p14:creationId xmlns:p14="http://schemas.microsoft.com/office/powerpoint/2010/main" val="2329555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B6A98-2D0C-B351-9BC0-EDCE48823B7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F018828-E0FE-6C99-30D3-53E1314A7FC7}"/>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Termes clés</a:t>
            </a:r>
          </a:p>
        </p:txBody>
      </p:sp>
      <p:sp>
        <p:nvSpPr>
          <p:cNvPr id="5" name="Text Placeholder 4">
            <a:extLst>
              <a:ext uri="{FF2B5EF4-FFF2-40B4-BE49-F238E27FC236}">
                <a16:creationId xmlns:a16="http://schemas.microsoft.com/office/drawing/2014/main" id="{3947F8F5-951A-D848-1931-4829CE1A6E6E}"/>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06</a:t>
            </a:r>
          </a:p>
        </p:txBody>
      </p:sp>
      <p:pic>
        <p:nvPicPr>
          <p:cNvPr id="8" name="Picture Placeholder 7">
            <a:extLst>
              <a:ext uri="{FF2B5EF4-FFF2-40B4-BE49-F238E27FC236}">
                <a16:creationId xmlns:a16="http://schemas.microsoft.com/office/drawing/2014/main" id="{BEA297BF-47FE-2F56-8DC6-2964F497BED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5631688" y="1795230"/>
            <a:ext cx="6560312" cy="4556399"/>
          </a:xfrm>
        </p:spPr>
      </p:pic>
      <p:pic>
        <p:nvPicPr>
          <p:cNvPr id="9" name="Picture 8">
            <a:extLst>
              <a:ext uri="{FF2B5EF4-FFF2-40B4-BE49-F238E27FC236}">
                <a16:creationId xmlns:a16="http://schemas.microsoft.com/office/drawing/2014/main" id="{0AB657FB-502D-8C55-BADA-68BB01D0D1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836909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7AD49-8FB4-E90C-EB08-B656DC4AC486}"/>
              </a:ext>
            </a:extLst>
          </p:cNvPr>
          <p:cNvSpPr>
            <a:spLocks noGrp="1"/>
          </p:cNvSpPr>
          <p:nvPr>
            <p:ph type="body" idx="1"/>
          </p:nvPr>
        </p:nvSpPr>
        <p:spPr>
          <a:xfrm>
            <a:off x="341181" y="904902"/>
            <a:ext cx="11158765" cy="6303971"/>
          </a:xfrm>
        </p:spPr>
        <p:txBody>
          <a:bodyPr/>
          <a:lstStyle/>
          <a:p>
            <a:pPr marL="228600" indent="0"/>
            <a:r>
              <a:rPr lang="en-GB" sz="1600" b="1" dirty="0"/>
              <a:t>IA (intelligence artificielle) : </a:t>
            </a:r>
            <a:r>
              <a:rPr lang="en-GB" sz="1600" dirty="0"/>
              <a:t>technologie qui permet aux machines d'imiter la pensée et la prise de décision humaines.</a:t>
            </a:r>
          </a:p>
          <a:p>
            <a:pPr marL="228600" indent="0"/>
            <a:r>
              <a:rPr lang="en-GB" sz="1600" b="1" dirty="0"/>
              <a:t>Durabilité - </a:t>
            </a:r>
            <a:r>
              <a:rPr lang="en-GB" sz="1600" dirty="0"/>
              <a:t>Utilisation des ressources de manière à protéger la planète pour les générations futures.</a:t>
            </a:r>
          </a:p>
          <a:p>
            <a:pPr marL="228600" indent="0"/>
            <a:r>
              <a:rPr lang="en-GB" sz="1600" b="1" dirty="0"/>
              <a:t>Modélisation climatique - </a:t>
            </a:r>
            <a:r>
              <a:rPr lang="en-GB" sz="1600" dirty="0"/>
              <a:t>Utilisation de données et de l'IA pour prédire les tendances météorologiques et les changements environnementaux futurs.</a:t>
            </a:r>
          </a:p>
          <a:p>
            <a:pPr marL="228600" indent="0"/>
            <a:r>
              <a:rPr lang="en-GB" sz="1600" b="1" dirty="0"/>
              <a:t>Conservation de la faune sauvage : </a:t>
            </a:r>
            <a:r>
              <a:rPr lang="en-GB" sz="1600" dirty="0"/>
              <a:t>protection des animaux et de la nature, souvent à l'aide d'outils d'IA pour suivre les espèces et surveiller les habitats.</a:t>
            </a:r>
          </a:p>
          <a:p>
            <a:pPr marL="228600" indent="0"/>
            <a:r>
              <a:rPr lang="en-GB" sz="1600" b="1" dirty="0"/>
              <a:t>Gestion des déchets - </a:t>
            </a:r>
            <a:r>
              <a:rPr lang="en-GB" sz="1600" dirty="0"/>
              <a:t>Traitement des ordures et recyclage. L'IA aide à trier les déchets et à réduire la pollution.</a:t>
            </a:r>
          </a:p>
          <a:p>
            <a:pPr marL="228600" indent="0"/>
            <a:r>
              <a:rPr lang="en-GB" sz="1600" b="1" dirty="0"/>
              <a:t>Internet des objets médicaux (IoMT) - </a:t>
            </a:r>
            <a:r>
              <a:rPr lang="en-GB" sz="1600" dirty="0"/>
              <a:t>Appareils de santé intelligents (tels que des montres ou des capteurs) qui collectent des données afin d'améliorer les soins de santé.</a:t>
            </a:r>
          </a:p>
          <a:p>
            <a:pPr marL="228600" indent="0"/>
            <a:r>
              <a:rPr lang="en-GB" sz="1600" b="1" dirty="0"/>
              <a:t>Détection précoce - </a:t>
            </a:r>
            <a:r>
              <a:rPr lang="en-GB" sz="1600" dirty="0"/>
              <a:t>Détection précoce des signes de maladie, souvent à l'aide de l'IA pour analyser des images ou suivre des données de santé.</a:t>
            </a:r>
          </a:p>
          <a:p>
            <a:pPr marL="228600" indent="0"/>
            <a:r>
              <a:rPr lang="en-GB" sz="1600" b="1" dirty="0"/>
              <a:t>Chatbot pour la santé mentale - </a:t>
            </a:r>
            <a:r>
              <a:rPr lang="en-GB" sz="1600" dirty="0"/>
              <a:t>Outils d'IA qui offrent un soutien ou des stratégies d'adaptation pour le bien-être émotionnel.</a:t>
            </a:r>
          </a:p>
          <a:p>
            <a:pPr marL="228600" indent="0"/>
            <a:r>
              <a:rPr lang="en-GB" sz="1600" dirty="0"/>
              <a:t>Inclusion - Garantir l'accès à tous, quels que soient leur origine, leurs capacités ou leur langue.</a:t>
            </a:r>
          </a:p>
          <a:p>
            <a:pPr marL="228600" indent="0"/>
            <a:r>
              <a:rPr lang="en-GB" sz="1600" b="1" dirty="0"/>
              <a:t>Accessibilité - </a:t>
            </a:r>
            <a:r>
              <a:rPr lang="en-GB" sz="1600" dirty="0"/>
              <a:t>Concevoir des technologies adaptées aux personnes handicapées ou ayant des difficultés d'apprentissage.</a:t>
            </a:r>
          </a:p>
          <a:p>
            <a:pPr marL="228600" indent="0"/>
            <a:r>
              <a:rPr lang="en-GB" sz="1600" b="1" dirty="0"/>
              <a:t>Assistant vocal : </a:t>
            </a:r>
            <a:r>
              <a:rPr lang="en-GB" sz="1600" dirty="0"/>
              <a:t>outil d'IA tel qu'Alexa ou Siri qui répond à des commandes vocales.</a:t>
            </a:r>
          </a:p>
          <a:p>
            <a:pPr marL="228600" indent="0"/>
            <a:r>
              <a:rPr lang="en-GB" sz="1600" dirty="0"/>
              <a:t>IA</a:t>
            </a:r>
            <a:r>
              <a:rPr lang="en-GB" sz="1600" b="1" dirty="0"/>
              <a:t> éthique : </a:t>
            </a:r>
            <a:r>
              <a:rPr lang="en-GB" sz="1600" dirty="0"/>
              <a:t>IA équitable, inclusive et utilisée de manière responsable afin d'éviter tout préjudice ou parti pris.</a:t>
            </a:r>
          </a:p>
          <a:p>
            <a:pPr marL="228600" indent="0"/>
            <a:r>
              <a:rPr lang="en-GB" sz="1600" b="1" dirty="0"/>
              <a:t>Changemaker : </a:t>
            </a:r>
            <a:r>
              <a:rPr lang="en-GB" sz="1600" dirty="0"/>
              <a:t>personne qui utilise des idées et des actions (comme l'IA) pour apporter un changement positif dans le monde.</a:t>
            </a:r>
          </a:p>
        </p:txBody>
      </p:sp>
      <p:sp>
        <p:nvSpPr>
          <p:cNvPr id="3" name="Text Placeholder 2">
            <a:extLst>
              <a:ext uri="{FF2B5EF4-FFF2-40B4-BE49-F238E27FC236}">
                <a16:creationId xmlns:a16="http://schemas.microsoft.com/office/drawing/2014/main" id="{E3FA8770-6D91-D1EB-42AE-189DF650B076}"/>
              </a:ext>
            </a:extLst>
          </p:cNvPr>
          <p:cNvSpPr>
            <a:spLocks noGrp="1"/>
          </p:cNvSpPr>
          <p:nvPr>
            <p:ph type="body" idx="2"/>
          </p:nvPr>
        </p:nvSpPr>
        <p:spPr>
          <a:xfrm>
            <a:off x="341181" y="91750"/>
            <a:ext cx="10614687" cy="803654"/>
          </a:xfrm>
        </p:spPr>
        <p:txBody>
          <a:bodyPr/>
          <a:lstStyle/>
          <a:p>
            <a:r>
              <a:rPr lang="en-GB" dirty="0"/>
              <a:t>Termes clés à retenir !</a:t>
            </a:r>
          </a:p>
        </p:txBody>
      </p:sp>
    </p:spTree>
    <p:extLst>
      <p:ext uri="{BB962C8B-B14F-4D97-AF65-F5344CB8AC3E}">
        <p14:creationId xmlns:p14="http://schemas.microsoft.com/office/powerpoint/2010/main" val="2996506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847493" y="2472714"/>
            <a:ext cx="5026533" cy="3066422"/>
          </a:xfrm>
        </p:spPr>
        <p:txBody>
          <a:bodyPr>
            <a:normAutofit/>
          </a:bodyPr>
          <a:lstStyle/>
          <a:p>
            <a:r>
              <a:rPr lang="en-GB" dirty="0">
                <a:latin typeface="Calibri" panose="020F0502020204030204" pitchFamily="34" charset="0"/>
                <a:cs typeface="Calibri" panose="020F0502020204030204" pitchFamily="34" charset="0"/>
              </a:rPr>
              <a:t>Au-delà de la mauvaise réputation de l'IA</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1950" r="1950"/>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5668004" y="1207683"/>
            <a:ext cx="6063103" cy="3284990"/>
          </a:xfrm>
        </p:spPr>
        <p:txBody>
          <a:bodyPr>
            <a:normAutofit/>
          </a:bodyPr>
          <a:lstStyle/>
          <a:p>
            <a:pPr>
              <a:lnSpc>
                <a:spcPct val="120000"/>
              </a:lnSpc>
            </a:pPr>
            <a:r>
              <a:rPr lang="en-US" b="1" dirty="0">
                <a:latin typeface="Calibri" panose="020F0502020204030204" pitchFamily="34" charset="0"/>
                <a:ea typeface="Calibri" panose="020F0502020204030204" pitchFamily="34" charset="0"/>
                <a:cs typeface="Calibri" panose="020F0502020204030204" pitchFamily="34" charset="0"/>
              </a:rPr>
              <a:t>Bravo !!!</a:t>
            </a:r>
          </a:p>
          <a:p>
            <a:pPr>
              <a:lnSpc>
                <a:spcPct val="120000"/>
              </a:lnSpc>
            </a:pPr>
            <a:r>
              <a:rPr lang="en-US" dirty="0">
                <a:latin typeface="Calibri" panose="020F0502020204030204" pitchFamily="34" charset="0"/>
                <a:ea typeface="Calibri" panose="020F0502020204030204" pitchFamily="34" charset="0"/>
                <a:cs typeface="Calibri" panose="020F0502020204030204" pitchFamily="34" charset="0"/>
              </a:rPr>
              <a:t>Vous venez de terminer le module 5</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p:txBody>
          <a:bodyPr/>
          <a:lstStyle/>
          <a:p>
            <a:r>
              <a:rPr lang="en-US" dirty="0"/>
              <a:t>www.</a:t>
            </a:r>
            <a:r>
              <a:rPr lang="en-US" b="1" dirty="0"/>
              <a:t>headstart-AI.</a:t>
            </a:r>
            <a:r>
              <a:rPr lang="en-US" dirty="0"/>
              <a:t>eu</a:t>
            </a:r>
          </a:p>
        </p:txBody>
      </p:sp>
      <p:grpSp>
        <p:nvGrpSpPr>
          <p:cNvPr id="9" name="Graphic 3">
            <a:extLst>
              <a:ext uri="{FF2B5EF4-FFF2-40B4-BE49-F238E27FC236}">
                <a16:creationId xmlns:a16="http://schemas.microsoft.com/office/drawing/2014/main" id="{20D946AD-D3C2-C00D-0D0C-A33A8DDA14E3}"/>
              </a:ext>
            </a:extLst>
          </p:cNvPr>
          <p:cNvGrpSpPr/>
          <p:nvPr/>
        </p:nvGrpSpPr>
        <p:grpSpPr>
          <a:xfrm>
            <a:off x="10460162" y="4708721"/>
            <a:ext cx="429017" cy="429017"/>
            <a:chOff x="1950027" y="2499889"/>
            <a:chExt cx="850463" cy="850463"/>
          </a:xfrm>
        </p:grpSpPr>
        <p:sp>
          <p:nvSpPr>
            <p:cNvPr id="10" name="Freeform 9">
              <a:extLst>
                <a:ext uri="{FF2B5EF4-FFF2-40B4-BE49-F238E27FC236}">
                  <a16:creationId xmlns:a16="http://schemas.microsoft.com/office/drawing/2014/main" id="{AE48A665-C897-B3EC-5CDC-DD331DE3DEDA}"/>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52A66A3A-8850-871A-A7E1-F109F7F81F8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3A3E4EE-B450-4CD2-D90D-8ABC72F472D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37F57A4-3D25-91D6-9ECE-58092592212E}"/>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09DCCFE1-0AF6-452E-B2CD-48ECB2AA706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5" name="Graphic 3">
            <a:extLst>
              <a:ext uri="{FF2B5EF4-FFF2-40B4-BE49-F238E27FC236}">
                <a16:creationId xmlns:a16="http://schemas.microsoft.com/office/drawing/2014/main" id="{F9112112-8539-84D4-BC26-F59DC1DE36FA}"/>
              </a:ext>
            </a:extLst>
          </p:cNvPr>
          <p:cNvGrpSpPr/>
          <p:nvPr/>
        </p:nvGrpSpPr>
        <p:grpSpPr>
          <a:xfrm>
            <a:off x="9401920" y="4708721"/>
            <a:ext cx="429017" cy="429017"/>
            <a:chOff x="-147782" y="2499889"/>
            <a:chExt cx="850463" cy="850463"/>
          </a:xfrm>
        </p:grpSpPr>
        <p:sp>
          <p:nvSpPr>
            <p:cNvPr id="16" name="Freeform 15">
              <a:extLst>
                <a:ext uri="{FF2B5EF4-FFF2-40B4-BE49-F238E27FC236}">
                  <a16:creationId xmlns:a16="http://schemas.microsoft.com/office/drawing/2014/main" id="{541B49D2-3497-C6D2-ADC7-4BE02FA415AF}"/>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2DC9BBAB-7B60-F398-042B-C99F7808DC97}"/>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8" name="Graphic 3">
            <a:extLst>
              <a:ext uri="{FF2B5EF4-FFF2-40B4-BE49-F238E27FC236}">
                <a16:creationId xmlns:a16="http://schemas.microsoft.com/office/drawing/2014/main" id="{979205AE-F8E7-3057-0445-E034ED854726}"/>
              </a:ext>
            </a:extLst>
          </p:cNvPr>
          <p:cNvGrpSpPr/>
          <p:nvPr/>
        </p:nvGrpSpPr>
        <p:grpSpPr>
          <a:xfrm>
            <a:off x="10988966" y="4708721"/>
            <a:ext cx="429017" cy="429017"/>
            <a:chOff x="2998302" y="2499889"/>
            <a:chExt cx="850463" cy="850463"/>
          </a:xfrm>
        </p:grpSpPr>
        <p:sp>
          <p:nvSpPr>
            <p:cNvPr id="19" name="Freeform 18">
              <a:extLst>
                <a:ext uri="{FF2B5EF4-FFF2-40B4-BE49-F238E27FC236}">
                  <a16:creationId xmlns:a16="http://schemas.microsoft.com/office/drawing/2014/main" id="{CBF4EA1B-968C-1AA0-56EC-6DDF47F5769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E837329E-A385-07F4-DF4C-2367587B5AB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40E1872D-16D6-3185-7D2C-733C81D93B3A}"/>
              </a:ext>
            </a:extLst>
          </p:cNvPr>
          <p:cNvGrpSpPr/>
          <p:nvPr/>
        </p:nvGrpSpPr>
        <p:grpSpPr>
          <a:xfrm>
            <a:off x="8873117" y="4708721"/>
            <a:ext cx="429017" cy="429335"/>
            <a:chOff x="-1196056" y="2499889"/>
            <a:chExt cx="850463" cy="851093"/>
          </a:xfrm>
        </p:grpSpPr>
        <p:sp>
          <p:nvSpPr>
            <p:cNvPr id="22" name="Freeform 21">
              <a:extLst>
                <a:ext uri="{FF2B5EF4-FFF2-40B4-BE49-F238E27FC236}">
                  <a16:creationId xmlns:a16="http://schemas.microsoft.com/office/drawing/2014/main" id="{61455916-C4EF-12DA-E664-32AF19A2EE3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DA7DFFE7-F1E7-6D22-6C4A-670B21E68E5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DA081D2F-2F35-D808-003E-74317623F57C}"/>
              </a:ext>
            </a:extLst>
          </p:cNvPr>
          <p:cNvSpPr/>
          <p:nvPr/>
        </p:nvSpPr>
        <p:spPr>
          <a:xfrm>
            <a:off x="9931042"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5948FEF6-8A43-B52D-4407-A33A12AE0CF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3814" y="4733863"/>
            <a:ext cx="376188" cy="376188"/>
          </a:xfrm>
          <a:prstGeom prst="rect">
            <a:avLst/>
          </a:prstGeom>
        </p:spPr>
      </p:pic>
      <p:pic>
        <p:nvPicPr>
          <p:cNvPr id="27" name="Picture 26">
            <a:extLst>
              <a:ext uri="{FF2B5EF4-FFF2-40B4-BE49-F238E27FC236}">
                <a16:creationId xmlns:a16="http://schemas.microsoft.com/office/drawing/2014/main" id="{5617A99E-C907-95C1-AA12-F3CA16D21D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459725">
            <a:off x="5110733" y="5208550"/>
            <a:ext cx="5127676" cy="4367161"/>
          </a:xfrm>
          <a:prstGeom prst="rect">
            <a:avLst/>
          </a:prstGeom>
        </p:spPr>
      </p:pic>
    </p:spTree>
    <p:extLst>
      <p:ext uri="{BB962C8B-B14F-4D97-AF65-F5344CB8AC3E}">
        <p14:creationId xmlns:p14="http://schemas.microsoft.com/office/powerpoint/2010/main" val="43347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EB74D2-D589-25B7-49FD-FCFA7B2B172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54531C8A-51DF-5989-95C4-A01C5199165E}"/>
              </a:ext>
            </a:extLst>
          </p:cNvPr>
          <p:cNvSpPr txBox="1">
            <a:spLocks/>
          </p:cNvSpPr>
          <p:nvPr/>
        </p:nvSpPr>
        <p:spPr>
          <a:xfrm>
            <a:off x="813771" y="5149210"/>
            <a:ext cx="10755843" cy="123594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400" b="1" dirty="0">
                <a:solidFill>
                  <a:schemeClr val="bg1"/>
                </a:solidFill>
                <a:latin typeface="Calibri" panose="020F0502020204030204" pitchFamily="34" charset="0"/>
                <a:cs typeface="Calibri" panose="020F0502020204030204" pitchFamily="34" charset="0"/>
              </a:rPr>
              <a:t>Quand </a:t>
            </a:r>
            <a:r>
              <a:rPr lang="en-GB" sz="2400" b="1" dirty="0">
                <a:solidFill>
                  <a:srgbClr val="ED8623"/>
                </a:solidFill>
                <a:latin typeface="Calibri" panose="020F0502020204030204" pitchFamily="34" charset="0"/>
                <a:cs typeface="Calibri" panose="020F0502020204030204" pitchFamily="34" charset="0"/>
              </a:rPr>
              <a:t>VOUS </a:t>
            </a:r>
            <a:r>
              <a:rPr lang="en-GB" sz="2400" b="1" dirty="0">
                <a:solidFill>
                  <a:schemeClr val="bg1"/>
                </a:solidFill>
                <a:latin typeface="Calibri" panose="020F0502020204030204" pitchFamily="34" charset="0"/>
                <a:cs typeface="Calibri" panose="020F0502020204030204" pitchFamily="34" charset="0"/>
              </a:rPr>
              <a:t>pensez à l'IA, qu'avez-vous entendu dire ? Est-ce </a:t>
            </a:r>
            <a:r>
              <a:rPr lang="en-GB" sz="2400" b="1" dirty="0">
                <a:solidFill>
                  <a:srgbClr val="ED8623"/>
                </a:solidFill>
                <a:latin typeface="Calibri" panose="020F0502020204030204" pitchFamily="34" charset="0"/>
                <a:cs typeface="Calibri" panose="020F0502020204030204" pitchFamily="34" charset="0"/>
              </a:rPr>
              <a:t>une bonne chose ? </a:t>
            </a:r>
            <a:r>
              <a:rPr lang="en-GB" sz="2400" b="1" dirty="0">
                <a:solidFill>
                  <a:schemeClr val="bg1"/>
                </a:solidFill>
                <a:latin typeface="Calibri" panose="020F0502020204030204" pitchFamily="34" charset="0"/>
                <a:cs typeface="Calibri" panose="020F0502020204030204" pitchFamily="34" charset="0"/>
              </a:rPr>
              <a:t>Est-ce </a:t>
            </a:r>
            <a:r>
              <a:rPr lang="en-GB" sz="2400" b="1" dirty="0">
                <a:solidFill>
                  <a:srgbClr val="ED8623"/>
                </a:solidFill>
                <a:latin typeface="Calibri" panose="020F0502020204030204" pitchFamily="34" charset="0"/>
                <a:cs typeface="Calibri" panose="020F0502020204030204" pitchFamily="34" charset="0"/>
              </a:rPr>
              <a:t>une mauvaise chose ?</a:t>
            </a:r>
          </a:p>
          <a:p>
            <a:pPr algn="ctr"/>
            <a:r>
              <a:rPr lang="en-GB" sz="2400" b="1" dirty="0">
                <a:solidFill>
                  <a:schemeClr val="bg1"/>
                </a:solidFill>
                <a:latin typeface="Calibri" panose="020F0502020204030204" pitchFamily="34" charset="0"/>
                <a:cs typeface="Calibri" panose="020F0502020204030204" pitchFamily="34" charset="0"/>
              </a:rPr>
              <a:t>Pensez à </a:t>
            </a:r>
            <a:r>
              <a:rPr lang="en-GB" sz="2400" b="1" dirty="0">
                <a:solidFill>
                  <a:srgbClr val="ED8623"/>
                </a:solidFill>
                <a:latin typeface="Calibri" panose="020F0502020204030204" pitchFamily="34" charset="0"/>
                <a:cs typeface="Calibri" panose="020F0502020204030204" pitchFamily="34" charset="0"/>
              </a:rPr>
              <a:t>des exemples </a:t>
            </a:r>
            <a:r>
              <a:rPr lang="en-GB" sz="2400" b="1" dirty="0">
                <a:solidFill>
                  <a:schemeClr val="bg1"/>
                </a:solidFill>
                <a:latin typeface="Calibri" panose="020F0502020204030204" pitchFamily="34" charset="0"/>
                <a:cs typeface="Calibri" panose="020F0502020204030204" pitchFamily="34" charset="0"/>
              </a:rPr>
              <a:t>illustrant les deux côtés du spectre.</a:t>
            </a:r>
            <a:endParaRPr lang="en-GB" dirty="0">
              <a:solidFill>
                <a:schemeClr val="bg1"/>
              </a:solidFill>
            </a:endParaRPr>
          </a:p>
        </p:txBody>
      </p:sp>
    </p:spTree>
    <p:extLst>
      <p:ext uri="{BB962C8B-B14F-4D97-AF65-F5344CB8AC3E}">
        <p14:creationId xmlns:p14="http://schemas.microsoft.com/office/powerpoint/2010/main" val="1143552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5" name="Online Media 4" title="AI for Diversity and Social Good">
            <a:hlinkClick r:id="" action="ppaction://media"/>
            <a:extLst>
              <a:ext uri="{FF2B5EF4-FFF2-40B4-BE49-F238E27FC236}">
                <a16:creationId xmlns:a16="http://schemas.microsoft.com/office/drawing/2014/main" id="{99B61149-0770-7253-17AB-70EEE67DDBE8}"/>
              </a:ext>
            </a:extLst>
          </p:cNvPr>
          <p:cNvPicPr>
            <a:picLocks noRot="1" noChangeAspect="1"/>
          </p:cNvPicPr>
          <p:nvPr>
            <a:videoFile r:link="rId1"/>
          </p:nvPr>
        </p:nvPicPr>
        <p:blipFill>
          <a:blip r:embed="rId5"/>
          <a:srcRect l="30081" r="29418"/>
          <a:stretch/>
        </p:blipFill>
        <p:spPr>
          <a:xfrm>
            <a:off x="372935" y="515830"/>
            <a:ext cx="3234375" cy="5842000"/>
          </a:xfrm>
          <a:prstGeom prst="rect">
            <a:avLst/>
          </a:prstGeom>
        </p:spPr>
      </p:pic>
      <p:sp>
        <p:nvSpPr>
          <p:cNvPr id="275" name="Google Shape;275;p8"/>
          <p:cNvSpPr txBox="1">
            <a:spLocks noGrp="1"/>
          </p:cNvSpPr>
          <p:nvPr>
            <p:ph type="body" idx="1"/>
          </p:nvPr>
        </p:nvSpPr>
        <p:spPr>
          <a:xfrm>
            <a:off x="8322206" y="1936514"/>
            <a:ext cx="3496859" cy="1049221"/>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2800"/>
              <a:buNone/>
            </a:pPr>
            <a:r>
              <a:rPr lang="en-GB" dirty="0"/>
              <a:t>Peut-être est-il temps de considérer l'IA sous un nouvel </a:t>
            </a:r>
            <a:r>
              <a:rPr lang="en-GB" dirty="0" err="1"/>
              <a:t>angle </a:t>
            </a:r>
            <a:r>
              <a:rPr lang="en-GB" dirty="0"/>
              <a:t>?</a:t>
            </a:r>
            <a:endParaRPr dirty="0"/>
          </a:p>
          <a:p>
            <a:pPr marL="0" lvl="0" indent="0" algn="r" rtl="0">
              <a:lnSpc>
                <a:spcPct val="90000"/>
              </a:lnSpc>
              <a:spcBef>
                <a:spcPts val="0"/>
              </a:spcBef>
              <a:spcAft>
                <a:spcPts val="0"/>
              </a:spcAft>
              <a:buClr>
                <a:schemeClr val="lt1"/>
              </a:buClr>
              <a:buSzPts val="2800"/>
              <a:buNone/>
            </a:pPr>
            <a:endParaRPr dirty="0"/>
          </a:p>
        </p:txBody>
      </p:sp>
      <p:sp>
        <p:nvSpPr>
          <p:cNvPr id="9" name="Google Shape;275;p8">
            <a:extLst>
              <a:ext uri="{FF2B5EF4-FFF2-40B4-BE49-F238E27FC236}">
                <a16:creationId xmlns:a16="http://schemas.microsoft.com/office/drawing/2014/main" id="{AE67AC46-9EFA-9854-A4F5-6B2F87A5B818}"/>
              </a:ext>
            </a:extLst>
          </p:cNvPr>
          <p:cNvSpPr txBox="1">
            <a:spLocks/>
          </p:cNvSpPr>
          <p:nvPr/>
        </p:nvSpPr>
        <p:spPr>
          <a:xfrm>
            <a:off x="8446455" y="1047898"/>
            <a:ext cx="3120973" cy="104922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en-GB" b="1" dirty="0"/>
              <a:t>REGARDER</a:t>
            </a:r>
          </a:p>
          <a:p>
            <a:pPr marL="0" indent="0"/>
            <a:endParaRPr lang="en-GB" dirty="0"/>
          </a:p>
        </p:txBody>
      </p:sp>
      <p:sp>
        <p:nvSpPr>
          <p:cNvPr id="10" name="Freeform 3">
            <a:extLst>
              <a:ext uri="{FF2B5EF4-FFF2-40B4-BE49-F238E27FC236}">
                <a16:creationId xmlns:a16="http://schemas.microsoft.com/office/drawing/2014/main" id="{DF48C086-B339-582D-4003-055F4C089FEB}"/>
              </a:ext>
            </a:extLst>
          </p:cNvPr>
          <p:cNvSpPr/>
          <p:nvPr/>
        </p:nvSpPr>
        <p:spPr>
          <a:xfrm>
            <a:off x="247125" y="406685"/>
            <a:ext cx="3613589" cy="6124063"/>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pic>
        <p:nvPicPr>
          <p:cNvPr id="12" name="Online Media 11" title="How AI is Changing Social Good Projects!">
            <a:hlinkClick r:id="" action="ppaction://media"/>
            <a:extLst>
              <a:ext uri="{FF2B5EF4-FFF2-40B4-BE49-F238E27FC236}">
                <a16:creationId xmlns:a16="http://schemas.microsoft.com/office/drawing/2014/main" id="{7CD8A23A-2F5B-9C2A-B728-D33E117EF2A3}"/>
              </a:ext>
            </a:extLst>
          </p:cNvPr>
          <p:cNvPicPr>
            <a:picLocks noRot="1" noChangeAspect="1"/>
          </p:cNvPicPr>
          <p:nvPr>
            <a:videoFile r:link="rId2"/>
          </p:nvPr>
        </p:nvPicPr>
        <p:blipFill>
          <a:blip r:embed="rId8"/>
          <a:stretch>
            <a:fillRect/>
          </a:stretch>
        </p:blipFill>
        <p:spPr>
          <a:xfrm>
            <a:off x="4708617" y="530391"/>
            <a:ext cx="3265802" cy="5779708"/>
          </a:xfrm>
          <a:prstGeom prst="rect">
            <a:avLst/>
          </a:prstGeom>
        </p:spPr>
      </p:pic>
      <p:sp>
        <p:nvSpPr>
          <p:cNvPr id="4" name="Freeform 3">
            <a:extLst>
              <a:ext uri="{FF2B5EF4-FFF2-40B4-BE49-F238E27FC236}">
                <a16:creationId xmlns:a16="http://schemas.microsoft.com/office/drawing/2014/main" id="{5908467E-25EB-BB20-1FE2-EFF7F16E1A6E}"/>
              </a:ext>
            </a:extLst>
          </p:cNvPr>
          <p:cNvSpPr/>
          <p:nvPr/>
        </p:nvSpPr>
        <p:spPr>
          <a:xfrm>
            <a:off x="4510345" y="366968"/>
            <a:ext cx="3613589" cy="6124063"/>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13024-E319-354B-6323-4C358DCAD11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78683F8-C6F7-1DE4-57BA-C276F7B66A2D}"/>
              </a:ext>
            </a:extLst>
          </p:cNvPr>
          <p:cNvSpPr>
            <a:spLocks noGrp="1"/>
          </p:cNvSpPr>
          <p:nvPr>
            <p:ph type="body" sz="quarter" idx="16"/>
          </p:nvPr>
        </p:nvSpPr>
        <p:spPr>
          <a:xfrm>
            <a:off x="903249" y="2578569"/>
            <a:ext cx="4959626" cy="3066422"/>
          </a:xfrm>
        </p:spPr>
        <p:txBody>
          <a:bodyPr>
            <a:normAutofit/>
          </a:bodyPr>
          <a:lstStyle/>
          <a:p>
            <a:r>
              <a:rPr lang="en-GB" dirty="0">
                <a:latin typeface="Calibri" panose="020F0502020204030204" pitchFamily="34" charset="0"/>
                <a:cs typeface="Calibri" panose="020F0502020204030204" pitchFamily="34" charset="0"/>
              </a:rPr>
              <a:t>L'IA au service du développement durable</a:t>
            </a:r>
          </a:p>
        </p:txBody>
      </p:sp>
      <p:sp>
        <p:nvSpPr>
          <p:cNvPr id="5" name="Text Placeholder 4">
            <a:extLst>
              <a:ext uri="{FF2B5EF4-FFF2-40B4-BE49-F238E27FC236}">
                <a16:creationId xmlns:a16="http://schemas.microsoft.com/office/drawing/2014/main" id="{F63C9059-1A0B-FA5F-2682-676323DAB9C4}"/>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02</a:t>
            </a:r>
          </a:p>
        </p:txBody>
      </p:sp>
      <p:pic>
        <p:nvPicPr>
          <p:cNvPr id="8" name="Picture Placeholder 7">
            <a:extLst>
              <a:ext uri="{FF2B5EF4-FFF2-40B4-BE49-F238E27FC236}">
                <a16:creationId xmlns:a16="http://schemas.microsoft.com/office/drawing/2014/main" id="{E6998E88-6AA6-4028-0348-502FAB4E6315}"/>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p:pic>
      <p:pic>
        <p:nvPicPr>
          <p:cNvPr id="9" name="Picture 8">
            <a:extLst>
              <a:ext uri="{FF2B5EF4-FFF2-40B4-BE49-F238E27FC236}">
                <a16:creationId xmlns:a16="http://schemas.microsoft.com/office/drawing/2014/main" id="{CA1EE968-0D18-1939-B785-02E1F898DF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400847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17DB1F-9239-D3F5-F04B-E42779DFE125}"/>
              </a:ext>
            </a:extLst>
          </p:cNvPr>
          <p:cNvSpPr>
            <a:spLocks noGrp="1"/>
          </p:cNvSpPr>
          <p:nvPr>
            <p:ph type="body" idx="1"/>
          </p:nvPr>
        </p:nvSpPr>
        <p:spPr>
          <a:xfrm>
            <a:off x="560031" y="1334437"/>
            <a:ext cx="3242535" cy="1049221"/>
          </a:xfrm>
        </p:spPr>
        <p:txBody>
          <a:bodyPr/>
          <a:lstStyle/>
          <a:p>
            <a:pPr marL="228600" indent="0"/>
            <a:r>
              <a:rPr lang="en-GB" sz="3600" b="1" dirty="0"/>
              <a:t>IA et changement climatique</a:t>
            </a:r>
          </a:p>
        </p:txBody>
      </p:sp>
      <p:sp>
        <p:nvSpPr>
          <p:cNvPr id="4" name="Text Placeholder 3">
            <a:extLst>
              <a:ext uri="{FF2B5EF4-FFF2-40B4-BE49-F238E27FC236}">
                <a16:creationId xmlns:a16="http://schemas.microsoft.com/office/drawing/2014/main" id="{0D30D585-1B18-1772-AE13-A39451D727A6}"/>
              </a:ext>
            </a:extLst>
          </p:cNvPr>
          <p:cNvSpPr>
            <a:spLocks noGrp="1"/>
          </p:cNvSpPr>
          <p:nvPr>
            <p:ph type="body" idx="3"/>
          </p:nvPr>
        </p:nvSpPr>
        <p:spPr>
          <a:xfrm>
            <a:off x="4551938" y="791062"/>
            <a:ext cx="6961476" cy="4546482"/>
          </a:xfrm>
        </p:spPr>
        <p:txBody>
          <a:bodyPr/>
          <a:lstStyle/>
          <a:p>
            <a:pPr marL="228600" indent="0"/>
            <a:r>
              <a:rPr lang="en-GB" b="1" dirty="0"/>
              <a:t>Le changement climatique </a:t>
            </a:r>
            <a:r>
              <a:rPr lang="en-GB" dirty="0"/>
              <a:t>est l'un des défis les plus importants de notre époque, et l'IA offre des solutions innovantes pour aider à le combattre.</a:t>
            </a:r>
          </a:p>
          <a:p>
            <a:pPr marL="228600" indent="0"/>
            <a:r>
              <a:rPr lang="en-GB" dirty="0"/>
              <a:t>Les algorithmes d'IA peuvent analyser les données climatiques du monde entier, prédire les tendances et aider les scientifiques à comprendre les impacts de divers facteurs environnementaux. Par exemple</a:t>
            </a:r>
            <a:r>
              <a:rPr lang="en-GB" b="1" dirty="0">
                <a:solidFill>
                  <a:srgbClr val="ED8623"/>
                </a:solidFill>
              </a:rPr>
              <a:t>, l'IA peut prévoir les phénomènes météorologiques extrêmes</a:t>
            </a:r>
            <a:r>
              <a:rPr lang="en-GB" dirty="0"/>
              <a:t>, ce qui permet aux communautés de s'y préparer à l'avance et de minimiser les dégâts.</a:t>
            </a:r>
          </a:p>
          <a:p>
            <a:pPr marL="228600" indent="0"/>
            <a:r>
              <a:rPr lang="en-GB" dirty="0"/>
              <a:t>Les jeunes femmes peuvent s'impliquer en apprenant comment les modèles d'IA prédisent les émissions de carbone et identifient les stratégies les plus efficaces pour les réduire.</a:t>
            </a:r>
          </a:p>
        </p:txBody>
      </p:sp>
    </p:spTree>
    <p:extLst>
      <p:ext uri="{BB962C8B-B14F-4D97-AF65-F5344CB8AC3E}">
        <p14:creationId xmlns:p14="http://schemas.microsoft.com/office/powerpoint/2010/main" val="1736819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EE7926-A383-DDE0-8993-B2730ABD37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5224" y="261290"/>
            <a:ext cx="7107810" cy="4331978"/>
          </a:xfrm>
          <a:prstGeom prst="rect">
            <a:avLst/>
          </a:prstGeom>
          <a:effectLst>
            <a:outerShdw blurRad="63500" sx="102000" sy="102000" algn="ctr" rotWithShape="0">
              <a:prstClr val="black">
                <a:alpha val="40000"/>
              </a:prstClr>
            </a:outerShdw>
          </a:effectLst>
        </p:spPr>
      </p:pic>
      <p:sp>
        <p:nvSpPr>
          <p:cNvPr id="3" name="Text Placeholder 2">
            <a:extLst>
              <a:ext uri="{FF2B5EF4-FFF2-40B4-BE49-F238E27FC236}">
                <a16:creationId xmlns:a16="http://schemas.microsoft.com/office/drawing/2014/main" id="{B2D516D8-FC7E-39F6-4C74-0FB1595C6AE2}"/>
              </a:ext>
            </a:extLst>
          </p:cNvPr>
          <p:cNvSpPr>
            <a:spLocks noGrp="1"/>
          </p:cNvSpPr>
          <p:nvPr>
            <p:ph type="body" idx="2"/>
          </p:nvPr>
        </p:nvSpPr>
        <p:spPr>
          <a:xfrm>
            <a:off x="7237141" y="1124222"/>
            <a:ext cx="4561655" cy="1140511"/>
          </a:xfrm>
        </p:spPr>
        <p:txBody>
          <a:bodyPr/>
          <a:lstStyle/>
          <a:p>
            <a:r>
              <a:rPr lang="en-GB" sz="3600" dirty="0"/>
              <a:t>Exemples d'utilisation de l'IA pour la surveillance du climat</a:t>
            </a:r>
          </a:p>
        </p:txBody>
      </p:sp>
      <p:sp>
        <p:nvSpPr>
          <p:cNvPr id="4" name="Text Placeholder 3">
            <a:extLst>
              <a:ext uri="{FF2B5EF4-FFF2-40B4-BE49-F238E27FC236}">
                <a16:creationId xmlns:a16="http://schemas.microsoft.com/office/drawing/2014/main" id="{2DE2A7F5-B982-F4C4-176C-658787E3C526}"/>
              </a:ext>
            </a:extLst>
          </p:cNvPr>
          <p:cNvSpPr>
            <a:spLocks noGrp="1"/>
          </p:cNvSpPr>
          <p:nvPr>
            <p:ph type="body" idx="3"/>
          </p:nvPr>
        </p:nvSpPr>
        <p:spPr>
          <a:xfrm>
            <a:off x="303408" y="4497837"/>
            <a:ext cx="11316163" cy="2243205"/>
          </a:xfrm>
        </p:spPr>
        <p:txBody>
          <a:bodyPr/>
          <a:lstStyle/>
          <a:p>
            <a:pPr marL="228600" indent="0"/>
            <a:r>
              <a:rPr lang="en-GB" dirty="0"/>
              <a:t>Découvrez </a:t>
            </a:r>
            <a:r>
              <a:rPr lang="en-GB" b="1" dirty="0">
                <a:hlinkClick r:id="rId4"/>
              </a:rPr>
              <a:t>Climate TRACE</a:t>
            </a:r>
            <a:r>
              <a:rPr lang="en-GB" dirty="0"/>
              <a:t>, une coalition mondiale à but non lucratif qui utilise des satellites, d'autres techniques de télédétection et l'intelligence artificielle pour fournir une vue détaillée des émissions mondiales. Climate TRACE accélère et facilite la mise en œuvre d'actions climatiques significatives en mobilisant la communauté technologique mondiale afin de suivre les émissions avec une précision et une rapidité sans précédent, et de mettre ces données gratuitement à la disposition du public. </a:t>
            </a:r>
          </a:p>
        </p:txBody>
      </p:sp>
      <p:pic>
        <p:nvPicPr>
          <p:cNvPr id="7" name="Online Media 6" title="This is Climate TRACE: comprehensive emissions tracking for the world's largest open database">
            <a:hlinkClick r:id="" action="ppaction://media"/>
            <a:extLst>
              <a:ext uri="{FF2B5EF4-FFF2-40B4-BE49-F238E27FC236}">
                <a16:creationId xmlns:a16="http://schemas.microsoft.com/office/drawing/2014/main" id="{A9DF3CA6-E0CA-1128-8723-E5FE2DF2AF71}"/>
              </a:ext>
            </a:extLst>
          </p:cNvPr>
          <p:cNvPicPr>
            <a:picLocks noRot="1" noChangeAspect="1"/>
          </p:cNvPicPr>
          <p:nvPr>
            <a:videoFile r:link="rId1"/>
          </p:nvPr>
        </p:nvPicPr>
        <p:blipFill>
          <a:blip r:embed="rId5"/>
          <a:stretch>
            <a:fillRect/>
          </a:stretch>
        </p:blipFill>
        <p:spPr>
          <a:xfrm>
            <a:off x="1667284" y="581962"/>
            <a:ext cx="5123690" cy="3181964"/>
          </a:xfrm>
          <a:prstGeom prst="rect">
            <a:avLst/>
          </a:prstGeom>
        </p:spPr>
      </p:pic>
    </p:spTree>
    <p:extLst>
      <p:ext uri="{BB962C8B-B14F-4D97-AF65-F5344CB8AC3E}">
        <p14:creationId xmlns:p14="http://schemas.microsoft.com/office/powerpoint/2010/main" val="203056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4748</TotalTime>
  <Words>3844</Words>
  <Application>Microsoft Office PowerPoint</Application>
  <PresentationFormat>Grand écran</PresentationFormat>
  <Paragraphs>194</Paragraphs>
  <Slides>40</Slides>
  <Notes>14</Notes>
  <HiddenSlides>0</HiddenSlides>
  <MMClips>14</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40</vt:i4>
      </vt:variant>
    </vt:vector>
  </HeadingPairs>
  <TitlesOfParts>
    <vt:vector size="46" baseType="lpstr">
      <vt:lpstr>Montserrat Light</vt:lpstr>
      <vt:lpstr>Montserrat</vt:lpstr>
      <vt:lpstr>Calibri</vt:lpstr>
      <vt:lpstr>PwC Helvetica Neue</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keywords>, docId:7E00A9C690A909083D885D4D644FD0C5</cp:keywords>
  <cp:lastModifiedBy>Emeline PETIT</cp:lastModifiedBy>
  <cp:revision>51</cp:revision>
  <dcterms:created xsi:type="dcterms:W3CDTF">2020-10-14T13:32:04Z</dcterms:created>
  <dcterms:modified xsi:type="dcterms:W3CDTF">2025-08-01T10:40:33Z</dcterms:modified>
</cp:coreProperties>
</file>