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52"/>
  </p:notesMasterIdLst>
  <p:handoutMasterIdLst>
    <p:handoutMasterId r:id="rId53"/>
  </p:handoutMasterIdLst>
  <p:sldIdLst>
    <p:sldId id="1390" r:id="rId2"/>
    <p:sldId id="1393" r:id="rId3"/>
    <p:sldId id="1403" r:id="rId4"/>
    <p:sldId id="1394" r:id="rId5"/>
    <p:sldId id="1410" r:id="rId6"/>
    <p:sldId id="1412" r:id="rId7"/>
    <p:sldId id="1395" r:id="rId8"/>
    <p:sldId id="1414" r:id="rId9"/>
    <p:sldId id="1415" r:id="rId10"/>
    <p:sldId id="1417" r:id="rId11"/>
    <p:sldId id="1416" r:id="rId12"/>
    <p:sldId id="1418" r:id="rId13"/>
    <p:sldId id="1421" r:id="rId14"/>
    <p:sldId id="1420" r:id="rId15"/>
    <p:sldId id="1396" r:id="rId16"/>
    <p:sldId id="1422" r:id="rId17"/>
    <p:sldId id="1423" r:id="rId18"/>
    <p:sldId id="1424" r:id="rId19"/>
    <p:sldId id="1425" r:id="rId20"/>
    <p:sldId id="1426" r:id="rId21"/>
    <p:sldId id="1427" r:id="rId22"/>
    <p:sldId id="1428" r:id="rId23"/>
    <p:sldId id="1429" r:id="rId24"/>
    <p:sldId id="1430" r:id="rId25"/>
    <p:sldId id="1431" r:id="rId26"/>
    <p:sldId id="1432" r:id="rId27"/>
    <p:sldId id="1433" r:id="rId28"/>
    <p:sldId id="1434" r:id="rId29"/>
    <p:sldId id="1436" r:id="rId30"/>
    <p:sldId id="1437" r:id="rId31"/>
    <p:sldId id="1438" r:id="rId32"/>
    <p:sldId id="1439" r:id="rId33"/>
    <p:sldId id="1440" r:id="rId34"/>
    <p:sldId id="1441" r:id="rId35"/>
    <p:sldId id="1442" r:id="rId36"/>
    <p:sldId id="1443" r:id="rId37"/>
    <p:sldId id="1444" r:id="rId38"/>
    <p:sldId id="1445" r:id="rId39"/>
    <p:sldId id="1446" r:id="rId40"/>
    <p:sldId id="1447" r:id="rId41"/>
    <p:sldId id="1449" r:id="rId42"/>
    <p:sldId id="1450" r:id="rId43"/>
    <p:sldId id="1448" r:id="rId44"/>
    <p:sldId id="1451" r:id="rId45"/>
    <p:sldId id="1455" r:id="rId46"/>
    <p:sldId id="1456" r:id="rId47"/>
    <p:sldId id="1457" r:id="rId48"/>
    <p:sldId id="1458" r:id="rId49"/>
    <p:sldId id="1459" r:id="rId50"/>
    <p:sldId id="1402" r:id="rId51"/>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2666"/>
    <a:srgbClr val="ED8623"/>
    <a:srgbClr val="CBACDE"/>
    <a:srgbClr val="FADEC2"/>
    <a:srgbClr val="F3B271"/>
    <a:srgbClr val="EFDFF5"/>
    <a:srgbClr val="653795"/>
    <a:srgbClr val="56C2CC"/>
    <a:srgbClr val="59A7B2"/>
    <a:srgbClr val="F8B2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056" autoAdjust="0"/>
    <p:restoredTop sz="95897" autoAdjust="0"/>
  </p:normalViewPr>
  <p:slideViewPr>
    <p:cSldViewPr snapToGrid="0" showGuides="1">
      <p:cViewPr varScale="1">
        <p:scale>
          <a:sx n="52" d="100"/>
          <a:sy n="52" d="100"/>
        </p:scale>
        <p:origin x="2141" y="43"/>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46" d="100"/>
        <a:sy n="46" d="100"/>
      </p:scale>
      <p:origin x="0" y="0"/>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microsoft.com/office/2018/10/relationships/authors" Targe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2025-09-16</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‹N°›</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2025-09-16</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Modifier les styles de texte principaux</a:t>
            </a:r>
          </a:p>
          <a:p>
            <a:pPr lvl="1"/>
            <a:r>
              <a:rPr lang="en-US"/>
              <a:t>Deuxième niveau</a:t>
            </a:r>
          </a:p>
          <a:p>
            <a:pPr lvl="2"/>
            <a:r>
              <a:rPr lang="en-US"/>
              <a:t>Troisième niveau</a:t>
            </a:r>
          </a:p>
          <a:p>
            <a:pPr lvl="3"/>
            <a:r>
              <a:rPr lang="en-US"/>
              <a:t>Quatrième niveau</a:t>
            </a:r>
          </a:p>
          <a:p>
            <a:pPr lvl="4"/>
            <a:r>
              <a:rPr lang="en-US"/>
              <a:t>Cinquième niveau</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‹N°›</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F56253B9-64E7-8880-328E-A6F63544ABC7}"/>
              </a:ext>
            </a:extLst>
          </p:cNvPr>
          <p:cNvSpPr/>
          <p:nvPr userDrawn="1"/>
        </p:nvSpPr>
        <p:spPr>
          <a:xfrm>
            <a:off x="2953949" y="6280567"/>
            <a:ext cx="4809492" cy="4627146"/>
          </a:xfrm>
          <a:custGeom>
            <a:avLst/>
            <a:gdLst>
              <a:gd name="connsiteX0" fmla="*/ 0 w 4809492"/>
              <a:gd name="connsiteY0" fmla="*/ 0 h 4627146"/>
              <a:gd name="connsiteX1" fmla="*/ 3903804 w 4809492"/>
              <a:gd name="connsiteY1" fmla="*/ 0 h 4627146"/>
              <a:gd name="connsiteX2" fmla="*/ 4809492 w 4809492"/>
              <a:gd name="connsiteY2" fmla="*/ 0 h 4627146"/>
              <a:gd name="connsiteX3" fmla="*/ 4809492 w 4809492"/>
              <a:gd name="connsiteY3" fmla="*/ 4627146 h 4627146"/>
              <a:gd name="connsiteX4" fmla="*/ 3903804 w 4809492"/>
              <a:gd name="connsiteY4" fmla="*/ 4627146 h 4627146"/>
              <a:gd name="connsiteX5" fmla="*/ 1555862 w 4809492"/>
              <a:gd name="connsiteY5" fmla="*/ 4627146 h 4627146"/>
              <a:gd name="connsiteX6" fmla="*/ 1252303 w 4809492"/>
              <a:gd name="connsiteY6" fmla="*/ 4386117 h 4627146"/>
              <a:gd name="connsiteX7" fmla="*/ 18219 w 4809492"/>
              <a:gd name="connsiteY7" fmla="*/ 2192949 h 4627146"/>
              <a:gd name="connsiteX8" fmla="*/ 7276 w 4809492"/>
              <a:gd name="connsiteY8" fmla="*/ 2077598 h 4627146"/>
              <a:gd name="connsiteX9" fmla="*/ 0 w 4809492"/>
              <a:gd name="connsiteY9" fmla="*/ 2077598 h 4627146"/>
              <a:gd name="connsiteX10" fmla="*/ 0 w 4809492"/>
              <a:gd name="connsiteY10" fmla="*/ 1250680 h 4627146"/>
              <a:gd name="connsiteX11" fmla="*/ 0 w 4809492"/>
              <a:gd name="connsiteY11" fmla="*/ 826918 h 4627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09492" h="4627146">
                <a:moveTo>
                  <a:pt x="0" y="0"/>
                </a:moveTo>
                <a:lnTo>
                  <a:pt x="3903804" y="0"/>
                </a:lnTo>
                <a:lnTo>
                  <a:pt x="4809492" y="0"/>
                </a:lnTo>
                <a:lnTo>
                  <a:pt x="4809492" y="4627146"/>
                </a:lnTo>
                <a:lnTo>
                  <a:pt x="3903804" y="4627146"/>
                </a:lnTo>
                <a:lnTo>
                  <a:pt x="1555862" y="4627146"/>
                </a:lnTo>
                <a:lnTo>
                  <a:pt x="1252303" y="4386117"/>
                </a:lnTo>
                <a:cubicBezTo>
                  <a:pt x="573781" y="3796787"/>
                  <a:pt x="125032" y="3035867"/>
                  <a:pt x="18219" y="2192949"/>
                </a:cubicBezTo>
                <a:lnTo>
                  <a:pt x="7276" y="2077598"/>
                </a:lnTo>
                <a:lnTo>
                  <a:pt x="0" y="2077598"/>
                </a:lnTo>
                <a:lnTo>
                  <a:pt x="0" y="1250680"/>
                </a:lnTo>
                <a:lnTo>
                  <a:pt x="0" y="826918"/>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Picture 16">
            <a:extLst>
              <a:ext uri="{FF2B5EF4-FFF2-40B4-BE49-F238E27FC236}">
                <a16:creationId xmlns:a16="http://schemas.microsoft.com/office/drawing/2014/main" id="{D5D607DB-C6B6-C50A-20DA-0DA64BAF055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318373" y="2457861"/>
            <a:ext cx="5356772" cy="1403844"/>
          </a:xfrm>
          <a:prstGeom prst="rect">
            <a:avLst/>
          </a:prstGeom>
        </p:spPr>
      </p:pic>
      <p:sp>
        <p:nvSpPr>
          <p:cNvPr id="20" name="Freeform 19">
            <a:extLst>
              <a:ext uri="{FF2B5EF4-FFF2-40B4-BE49-F238E27FC236}">
                <a16:creationId xmlns:a16="http://schemas.microsoft.com/office/drawing/2014/main" id="{E0932DDC-09CB-C4DF-4705-814E968C790D}"/>
              </a:ext>
            </a:extLst>
          </p:cNvPr>
          <p:cNvSpPr>
            <a:spLocks noGrp="1"/>
          </p:cNvSpPr>
          <p:nvPr>
            <p:ph type="pic" sz="quarter" idx="17"/>
          </p:nvPr>
        </p:nvSpPr>
        <p:spPr>
          <a:xfrm>
            <a:off x="2946401" y="-1"/>
            <a:ext cx="4817040" cy="6357480"/>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21" name="Text Placeholder 32">
            <a:extLst>
              <a:ext uri="{FF2B5EF4-FFF2-40B4-BE49-F238E27FC236}">
                <a16:creationId xmlns:a16="http://schemas.microsoft.com/office/drawing/2014/main" id="{09408B9C-EF24-39FD-9FD9-A3DC9846B65B}"/>
              </a:ext>
            </a:extLst>
          </p:cNvPr>
          <p:cNvSpPr>
            <a:spLocks noGrp="1"/>
          </p:cNvSpPr>
          <p:nvPr>
            <p:ph type="body" sz="quarter" idx="11" hasCustomPrompt="1"/>
          </p:nvPr>
        </p:nvSpPr>
        <p:spPr>
          <a:xfrm>
            <a:off x="3624811" y="7873135"/>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22" name="Text Placeholder 32">
            <a:extLst>
              <a:ext uri="{FF2B5EF4-FFF2-40B4-BE49-F238E27FC236}">
                <a16:creationId xmlns:a16="http://schemas.microsoft.com/office/drawing/2014/main" id="{8944AA1C-DA24-9CD3-2368-A9EC7847B511}"/>
              </a:ext>
            </a:extLst>
          </p:cNvPr>
          <p:cNvSpPr>
            <a:spLocks noGrp="1"/>
          </p:cNvSpPr>
          <p:nvPr>
            <p:ph type="body" sz="quarter" idx="16" hasCustomPrompt="1"/>
          </p:nvPr>
        </p:nvSpPr>
        <p:spPr>
          <a:xfrm>
            <a:off x="3624811" y="7306510"/>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29" name="Freeform 28">
            <a:extLst>
              <a:ext uri="{FF2B5EF4-FFF2-40B4-BE49-F238E27FC236}">
                <a16:creationId xmlns:a16="http://schemas.microsoft.com/office/drawing/2014/main" id="{0336D514-7727-3261-555E-812AB88727C2}"/>
              </a:ext>
            </a:extLst>
          </p:cNvPr>
          <p:cNvSpPr/>
          <p:nvPr userDrawn="1"/>
        </p:nvSpPr>
        <p:spPr>
          <a:xfrm rot="16200000">
            <a:off x="1625476" y="7349773"/>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D862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0" name="Text Placeholder 23">
            <a:extLst>
              <a:ext uri="{FF2B5EF4-FFF2-40B4-BE49-F238E27FC236}">
                <a16:creationId xmlns:a16="http://schemas.microsoft.com/office/drawing/2014/main" id="{6A120AE5-ED7D-8590-E2E2-B71BBD9794F0}"/>
              </a:ext>
            </a:extLst>
          </p:cNvPr>
          <p:cNvSpPr>
            <a:spLocks noGrp="1"/>
          </p:cNvSpPr>
          <p:nvPr>
            <p:ph type="body" sz="quarter" idx="44" hasCustomPrompt="1"/>
          </p:nvPr>
        </p:nvSpPr>
        <p:spPr>
          <a:xfrm>
            <a:off x="447856" y="9135418"/>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3" name="Picture 2">
            <a:extLst>
              <a:ext uri="{FF2B5EF4-FFF2-40B4-BE49-F238E27FC236}">
                <a16:creationId xmlns:a16="http://schemas.microsoft.com/office/drawing/2014/main" id="{C177CA71-F044-F0CB-4807-646DFA3363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96949" y="10149593"/>
            <a:ext cx="2326332" cy="486907"/>
          </a:xfrm>
          <a:prstGeom prst="rect">
            <a:avLst/>
          </a:prstGeom>
        </p:spPr>
      </p:pic>
    </p:spTree>
    <p:extLst>
      <p:ext uri="{BB962C8B-B14F-4D97-AF65-F5344CB8AC3E}">
        <p14:creationId xmlns:p14="http://schemas.microsoft.com/office/powerpoint/2010/main" val="1258135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9" name="Freeform 18">
            <a:extLst>
              <a:ext uri="{FF2B5EF4-FFF2-40B4-BE49-F238E27FC236}">
                <a16:creationId xmlns:a16="http://schemas.microsoft.com/office/drawing/2014/main" id="{A25B1137-57D1-1705-C574-6620BD5A2E0F}"/>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Freeform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0"/>
            <a:ext cx="3686400" cy="5619750"/>
          </a:xfrm>
          <a:prstGeom prst="rect">
            <a:avLst/>
          </a:prstGeom>
          <a:solidFill>
            <a:srgbClr val="6537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8" name="Freeform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308976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37588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6AAA1DFF-C160-9886-AD21-B455E7A9F9C2}"/>
              </a:ext>
            </a:extLst>
          </p:cNvPr>
          <p:cNvSpPr>
            <a:spLocks noGrp="1"/>
          </p:cNvSpPr>
          <p:nvPr>
            <p:ph type="pic" sz="quarter" idx="12"/>
          </p:nvPr>
        </p:nvSpPr>
        <p:spPr>
          <a:xfrm>
            <a:off x="437588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38650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D8623"/>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D8623"/>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Tree>
    <p:extLst>
      <p:ext uri="{BB962C8B-B14F-4D97-AF65-F5344CB8AC3E}">
        <p14:creationId xmlns:p14="http://schemas.microsoft.com/office/powerpoint/2010/main" val="1442893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Freeform 9">
            <a:extLst>
              <a:ext uri="{FF2B5EF4-FFF2-40B4-BE49-F238E27FC236}">
                <a16:creationId xmlns:a16="http://schemas.microsoft.com/office/drawing/2014/main" id="{497E7C3B-AC9B-B8BE-3ECC-20ED72F72B7D}"/>
              </a:ext>
            </a:extLst>
          </p:cNvPr>
          <p:cNvSpPr>
            <a:spLocks noGrp="1"/>
          </p:cNvSpPr>
          <p:nvPr>
            <p:ph type="pic" sz="quarter" idx="10"/>
          </p:nvPr>
        </p:nvSpPr>
        <p:spPr>
          <a:xfrm>
            <a:off x="-4726" y="-1"/>
            <a:ext cx="3530710" cy="10525408"/>
          </a:xfrm>
          <a:custGeom>
            <a:avLst/>
            <a:gdLst>
              <a:gd name="connsiteX0" fmla="*/ 0 w 3530710"/>
              <a:gd name="connsiteY0" fmla="*/ 0 h 10525408"/>
              <a:gd name="connsiteX1" fmla="*/ 3530710 w 3530710"/>
              <a:gd name="connsiteY1" fmla="*/ 0 h 10525408"/>
              <a:gd name="connsiteX2" fmla="*/ 3530710 w 3530710"/>
              <a:gd name="connsiteY2" fmla="*/ 6827579 h 10525408"/>
              <a:gd name="connsiteX3" fmla="*/ 3523404 w 3530710"/>
              <a:gd name="connsiteY3" fmla="*/ 6827579 h 10525408"/>
              <a:gd name="connsiteX4" fmla="*/ 3530710 w 3530710"/>
              <a:gd name="connsiteY4" fmla="*/ 7024895 h 10525408"/>
              <a:gd name="connsiteX5" fmla="*/ 29384 w 3530710"/>
              <a:gd name="connsiteY5" fmla="*/ 10525408 h 10525408"/>
              <a:gd name="connsiteX6" fmla="*/ 4726 w 3530710"/>
              <a:gd name="connsiteY6" fmla="*/ 10524784 h 10525408"/>
              <a:gd name="connsiteX7" fmla="*/ 4726 w 3530710"/>
              <a:gd name="connsiteY7" fmla="*/ 233083 h 10525408"/>
              <a:gd name="connsiteX8" fmla="*/ 0 w 3530710"/>
              <a:gd name="connsiteY8" fmla="*/ 233083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710" h="10525408">
                <a:moveTo>
                  <a:pt x="0" y="0"/>
                </a:moveTo>
                <a:lnTo>
                  <a:pt x="3530710" y="0"/>
                </a:lnTo>
                <a:lnTo>
                  <a:pt x="3530710" y="6827579"/>
                </a:lnTo>
                <a:lnTo>
                  <a:pt x="3523404" y="6827579"/>
                </a:lnTo>
                <a:cubicBezTo>
                  <a:pt x="3530710" y="6893348"/>
                  <a:pt x="3530710" y="6959123"/>
                  <a:pt x="3530710" y="7024895"/>
                </a:cubicBezTo>
                <a:cubicBezTo>
                  <a:pt x="3530710" y="8961506"/>
                  <a:pt x="1966445" y="10525408"/>
                  <a:pt x="29384" y="10525408"/>
                </a:cubicBezTo>
                <a:lnTo>
                  <a:pt x="4726" y="10524784"/>
                </a:lnTo>
                <a:lnTo>
                  <a:pt x="4726" y="233083"/>
                </a:lnTo>
                <a:lnTo>
                  <a:pt x="0" y="233083"/>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5797371"/>
          </a:xfrm>
          <a:prstGeom prst="rect">
            <a:avLst/>
          </a:prstGeom>
        </p:spPr>
        <p:txBody>
          <a:bodyPr numCol="1" spcCol="288000" anchor="t">
            <a:noAutofit/>
          </a:bodyPr>
          <a:lstStyle>
            <a:lvl1pPr marL="0" indent="0" algn="just">
              <a:lnSpc>
                <a:spcPct val="10000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19695026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653795"/>
          </a:solidFill>
          <a:ln w="15768" cap="flat">
            <a:noFill/>
            <a:prstDash val="solid"/>
            <a:miter/>
          </a:ln>
        </p:spPr>
        <p:txBody>
          <a:bodyPr wrap="square" rtlCol="0" anchor="ctr">
            <a:noAutofit/>
          </a:bodyPr>
          <a:lstStyle/>
          <a:p>
            <a:endParaRPr lang="en-US" dirty="0"/>
          </a:p>
        </p:txBody>
      </p:sp>
      <p:sp>
        <p:nvSpPr>
          <p:cNvPr id="20" name="Freeform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4" name="Freeform 23">
            <a:extLst>
              <a:ext uri="{FF2B5EF4-FFF2-40B4-BE49-F238E27FC236}">
                <a16:creationId xmlns:a16="http://schemas.microsoft.com/office/drawing/2014/main" id="{B6D828DE-EF13-37FB-06DA-6AA6DB32C0DE}"/>
              </a:ext>
            </a:extLst>
          </p:cNvPr>
          <p:cNvSpPr>
            <a:spLocks noGrp="1"/>
          </p:cNvSpPr>
          <p:nvPr>
            <p:ph type="pic" sz="quarter" idx="34"/>
          </p:nvPr>
        </p:nvSpPr>
        <p:spPr>
          <a:xfrm>
            <a:off x="1237195" y="4536141"/>
            <a:ext cx="6560930" cy="5477685"/>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39139414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Freeform 9">
            <a:extLst>
              <a:ext uri="{FF2B5EF4-FFF2-40B4-BE49-F238E27FC236}">
                <a16:creationId xmlns:a16="http://schemas.microsoft.com/office/drawing/2014/main" id="{2538A2FA-344E-4BD5-0586-8DEB7F7EEF59}"/>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0 w 5671628"/>
              <a:gd name="connsiteY5" fmla="*/ 6093838 h 6093838"/>
              <a:gd name="connsiteX6" fmla="*/ 0 w 5671628"/>
              <a:gd name="connsiteY6" fmla="*/ 2994969 h 6093838"/>
              <a:gd name="connsiteX7" fmla="*/ 5919 w 5671628"/>
              <a:gd name="connsiteY7" fmla="*/ 2994969 h 6093838"/>
              <a:gd name="connsiteX8" fmla="*/ 0 w 5671628"/>
              <a:gd name="connsiteY8" fmla="*/ 2835158 h 6093838"/>
              <a:gd name="connsiteX9" fmla="*/ 2835814 w 5671628"/>
              <a:gd name="connsiteY9"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0" y="6093838"/>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Tree>
    <p:extLst>
      <p:ext uri="{BB962C8B-B14F-4D97-AF65-F5344CB8AC3E}">
        <p14:creationId xmlns:p14="http://schemas.microsoft.com/office/powerpoint/2010/main" val="2831559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565D70B5-B6A8-EC73-F42D-DA9CC84B5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3519" y="705914"/>
            <a:ext cx="4480307" cy="1174149"/>
          </a:xfrm>
          <a:prstGeom prst="rect">
            <a:avLst/>
          </a:prstGeom>
        </p:spPr>
      </p:pic>
      <p:sp>
        <p:nvSpPr>
          <p:cNvPr id="15" name="Freeform 14">
            <a:extLst>
              <a:ext uri="{FF2B5EF4-FFF2-40B4-BE49-F238E27FC236}">
                <a16:creationId xmlns:a16="http://schemas.microsoft.com/office/drawing/2014/main" id="{7B149056-6E5E-3096-BE90-4048BA1B5F69}"/>
              </a:ext>
            </a:extLst>
          </p:cNvPr>
          <p:cNvSpPr/>
          <p:nvPr userDrawn="1"/>
        </p:nvSpPr>
        <p:spPr>
          <a:xfrm rot="16200000">
            <a:off x="1519990" y="6458772"/>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D862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2" name="TextBox 11">
            <a:extLst>
              <a:ext uri="{FF2B5EF4-FFF2-40B4-BE49-F238E27FC236}">
                <a16:creationId xmlns:a16="http://schemas.microsoft.com/office/drawing/2014/main" id="{78865466-1C90-1F64-E4B1-2B6E2C5A694C}"/>
              </a:ext>
            </a:extLst>
          </p:cNvPr>
          <p:cNvSpPr txBox="1"/>
          <p:nvPr userDrawn="1"/>
        </p:nvSpPr>
        <p:spPr>
          <a:xfrm>
            <a:off x="458230" y="10017693"/>
            <a:ext cx="2921911" cy="630942"/>
          </a:xfrm>
          <a:prstGeom prst="rect">
            <a:avLst/>
          </a:prstGeom>
          <a:noFill/>
        </p:spPr>
        <p:txBody>
          <a:bodyPr wrap="square">
            <a:spAutoFit/>
          </a:bodyPr>
          <a:lstStyle/>
          <a:p>
            <a:pPr algn="just"/>
            <a:r>
              <a:rPr lang="en-GB" sz="700" dirty="0">
                <a:solidFill>
                  <a:srgbClr val="282666"/>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653795"/>
                </a:solidFill>
                <a:latin typeface="Calibri" panose="020F0502020204030204" pitchFamily="34" charset="0"/>
                <a:cs typeface="Calibri" panose="020F0502020204030204" pitchFamily="34" charset="0"/>
              </a:defRPr>
            </a:lvl1pPr>
          </a:lstStyle>
          <a:p>
            <a:pPr lvl="0"/>
            <a:r>
              <a:rPr lang="en-US"/>
              <a:t>follow our journey</a:t>
            </a:r>
            <a:endParaRPr lang="en-US" dirty="0"/>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2921000" y="3619500"/>
            <a:ext cx="4220095" cy="1834356"/>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pic>
        <p:nvPicPr>
          <p:cNvPr id="3" name="Picture 2">
            <a:extLst>
              <a:ext uri="{FF2B5EF4-FFF2-40B4-BE49-F238E27FC236}">
                <a16:creationId xmlns:a16="http://schemas.microsoft.com/office/drawing/2014/main" id="{32091F79-07F0-314C-301F-73A843A88C9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4976" y="9347819"/>
            <a:ext cx="2326332" cy="486907"/>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183081"/>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565D70B5-B6A8-EC73-F42D-DA9CC84B5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5228" y="705917"/>
            <a:ext cx="4480307" cy="1174149"/>
          </a:xfrm>
          <a:prstGeom prst="rect">
            <a:avLst/>
          </a:prstGeom>
        </p:spPr>
      </p:pic>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658091" y="3603885"/>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658091" y="3037260"/>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539057" y="47106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8623"/>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8623"/>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282666"/>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28266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65379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1" name="Picture 10">
            <a:extLst>
              <a:ext uri="{FF2B5EF4-FFF2-40B4-BE49-F238E27FC236}">
                <a16:creationId xmlns:a16="http://schemas.microsoft.com/office/drawing/2014/main" id="{BA8163D4-EB82-A7DD-35B6-4B27567520E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09049" y="9027644"/>
            <a:ext cx="2326332" cy="486907"/>
          </a:xfrm>
          <a:prstGeom prst="rect">
            <a:avLst/>
          </a:prstGeom>
        </p:spPr>
      </p:pic>
    </p:spTree>
    <p:extLst>
      <p:ext uri="{BB962C8B-B14F-4D97-AF65-F5344CB8AC3E}">
        <p14:creationId xmlns:p14="http://schemas.microsoft.com/office/powerpoint/2010/main" val="399142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4164326" y="5425529"/>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752131" y="8614857"/>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573674" y="9182491"/>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983779" y="8614857"/>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65379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Freeform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Freeform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Freeform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Freeform 93">
            <a:extLst>
              <a:ext uri="{FF2B5EF4-FFF2-40B4-BE49-F238E27FC236}">
                <a16:creationId xmlns:a16="http://schemas.microsoft.com/office/drawing/2014/main" id="{04E014EC-B23E-BCB7-06D5-7EFC284CB1D9}"/>
              </a:ext>
            </a:extLst>
          </p:cNvPr>
          <p:cNvSpPr>
            <a:spLocks noGrp="1"/>
          </p:cNvSpPr>
          <p:nvPr>
            <p:ph type="pic" sz="quarter" idx="14"/>
          </p:nvPr>
        </p:nvSpPr>
        <p:spPr>
          <a:xfrm>
            <a:off x="983779" y="5971566"/>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Freeform 94">
            <a:extLst>
              <a:ext uri="{FF2B5EF4-FFF2-40B4-BE49-F238E27FC236}">
                <a16:creationId xmlns:a16="http://schemas.microsoft.com/office/drawing/2014/main" id="{BA9DAE28-9BCD-B989-BD2E-E281DE85EC03}"/>
              </a:ext>
            </a:extLst>
          </p:cNvPr>
          <p:cNvSpPr>
            <a:spLocks noGrp="1"/>
          </p:cNvSpPr>
          <p:nvPr>
            <p:ph type="pic" sz="quarter" idx="15"/>
          </p:nvPr>
        </p:nvSpPr>
        <p:spPr>
          <a:xfrm>
            <a:off x="2573674" y="6702665"/>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Freeform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752131" y="6141689"/>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Freeform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0" name="Slide Number Placeholder 5">
            <a:extLst>
              <a:ext uri="{FF2B5EF4-FFF2-40B4-BE49-F238E27FC236}">
                <a16:creationId xmlns:a16="http://schemas.microsoft.com/office/drawing/2014/main" id="{B7634368-1C3A-521F-0D4D-E9145B296D6E}"/>
              </a:ext>
            </a:extLst>
          </p:cNvPr>
          <p:cNvSpPr>
            <a:spLocks noGrp="1"/>
          </p:cNvSpPr>
          <p:nvPr>
            <p:ph type="sldNum" sz="quarter" idx="4"/>
          </p:nvPr>
        </p:nvSpPr>
        <p:spPr>
          <a:xfrm>
            <a:off x="5565760" y="10446817"/>
            <a:ext cx="2074648"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32" name="Freeform 131">
            <a:extLst>
              <a:ext uri="{FF2B5EF4-FFF2-40B4-BE49-F238E27FC236}">
                <a16:creationId xmlns:a16="http://schemas.microsoft.com/office/drawing/2014/main" id="{FE8D3182-0484-C216-1C29-D16A8AC738D8}"/>
              </a:ext>
            </a:extLst>
          </p:cNvPr>
          <p:cNvSpPr>
            <a:spLocks noGrp="1"/>
          </p:cNvSpPr>
          <p:nvPr>
            <p:ph type="pic" sz="quarter" idx="16"/>
          </p:nvPr>
        </p:nvSpPr>
        <p:spPr>
          <a:xfrm>
            <a:off x="4164326" y="774427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020016" y="918702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974453" y="925454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974453" y="878045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622452" y="894329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599548" y="985468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553985" y="992220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553985" y="944811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3201984" y="961095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4198043" y="669735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4152480" y="676488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4152480" y="629079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800479" y="645362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781771" y="924760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736208" y="931512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736208" y="884103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384207" y="900387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65379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0" name="Slide Number Placeholder 5">
            <a:extLst>
              <a:ext uri="{FF2B5EF4-FFF2-40B4-BE49-F238E27FC236}">
                <a16:creationId xmlns:a16="http://schemas.microsoft.com/office/drawing/2014/main" id="{B7634368-1C3A-521F-0D4D-E9145B296D6E}"/>
              </a:ext>
            </a:extLst>
          </p:cNvPr>
          <p:cNvSpPr>
            <a:spLocks noGrp="1"/>
          </p:cNvSpPr>
          <p:nvPr>
            <p:ph type="sldNum" sz="quarter" idx="4"/>
          </p:nvPr>
        </p:nvSpPr>
        <p:spPr>
          <a:xfrm>
            <a:off x="7248938" y="10446817"/>
            <a:ext cx="39146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pic>
        <p:nvPicPr>
          <p:cNvPr id="4" name="Picture 3">
            <a:extLst>
              <a:ext uri="{FF2B5EF4-FFF2-40B4-BE49-F238E27FC236}">
                <a16:creationId xmlns:a16="http://schemas.microsoft.com/office/drawing/2014/main" id="{6758B6F6-76E5-92BF-0004-9D972E8B26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887546" y="8142984"/>
            <a:ext cx="3681933" cy="964920"/>
          </a:xfrm>
          <a:prstGeom prst="rect">
            <a:avLst/>
          </a:prstGeom>
        </p:spPr>
      </p:pic>
    </p:spTree>
    <p:extLst>
      <p:ext uri="{BB962C8B-B14F-4D97-AF65-F5344CB8AC3E}">
        <p14:creationId xmlns:p14="http://schemas.microsoft.com/office/powerpoint/2010/main" val="1927495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5B5C5CDC-09CB-3E93-C1E7-1301078A4EB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7464" y="10079434"/>
            <a:ext cx="1466197" cy="306878"/>
          </a:xfrm>
          <a:prstGeom prst="rect">
            <a:avLst/>
          </a:prstGeom>
        </p:spPr>
      </p:pic>
      <p:sp>
        <p:nvSpPr>
          <p:cNvPr id="4" name="Google Shape;112;p29">
            <a:extLst>
              <a:ext uri="{FF2B5EF4-FFF2-40B4-BE49-F238E27FC236}">
                <a16:creationId xmlns:a16="http://schemas.microsoft.com/office/drawing/2014/main" id="{F8F4CCBE-8AD1-E861-D7A9-639EADEE2AAE}"/>
              </a:ext>
            </a:extLst>
          </p:cNvPr>
          <p:cNvSpPr/>
          <p:nvPr userDrawn="1"/>
        </p:nvSpPr>
        <p:spPr>
          <a:xfrm>
            <a:off x="2084725" y="9898256"/>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5" name="Picture 2">
            <a:extLst>
              <a:ext uri="{FF2B5EF4-FFF2-40B4-BE49-F238E27FC236}">
                <a16:creationId xmlns:a16="http://schemas.microsoft.com/office/drawing/2014/main" id="{4BE14950-D7B8-D8EB-84A7-6043743AB6E9}"/>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357464" y="10498302"/>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2A66EAC7-8789-CE58-46BD-4ECB082A41AF}"/>
              </a:ext>
            </a:extLst>
          </p:cNvPr>
          <p:cNvSpPr/>
          <p:nvPr userDrawn="1"/>
        </p:nvSpPr>
        <p:spPr>
          <a:xfrm>
            <a:off x="2084725" y="10543955"/>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4"/>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Freeform 13">
            <a:extLst>
              <a:ext uri="{FF2B5EF4-FFF2-40B4-BE49-F238E27FC236}">
                <a16:creationId xmlns:a16="http://schemas.microsoft.com/office/drawing/2014/main" id="{F854E13A-217D-ABDB-A90C-E105A0A56382}"/>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3269456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Freeform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3410987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382E4C1A-3EFF-4350-F78A-218E47B80493}"/>
              </a:ext>
            </a:extLst>
          </p:cNvPr>
          <p:cNvSpPr>
            <a:spLocks noGrp="1"/>
          </p:cNvSpPr>
          <p:nvPr>
            <p:ph type="sldNum" sz="quarter" idx="4"/>
          </p:nvPr>
        </p:nvSpPr>
        <p:spPr>
          <a:xfrm>
            <a:off x="7175748" y="10446817"/>
            <a:ext cx="46465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Freeform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317963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Cliquez pour modifier le style du titre principal</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Cliquez pour modifier les styles de texte principaux</a:t>
            </a:r>
          </a:p>
          <a:p>
            <a:pPr lvl="1"/>
            <a:r>
              <a:rPr lang="en-US"/>
              <a:t>Deuxième niveau</a:t>
            </a:r>
          </a:p>
          <a:p>
            <a:pPr lvl="2"/>
            <a:r>
              <a:rPr lang="en-US"/>
              <a:t>Troisième niveau</a:t>
            </a:r>
          </a:p>
          <a:p>
            <a:pPr lvl="3"/>
            <a:r>
              <a:rPr lang="en-US"/>
              <a:t>Quatrième niveau</a:t>
            </a:r>
          </a:p>
          <a:p>
            <a:pPr lvl="4"/>
            <a:r>
              <a:rPr lang="en-US"/>
              <a:t>Cinquième niveau</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dirty="0"/>
          </a:p>
        </p:txBody>
      </p:sp>
      <p:cxnSp>
        <p:nvCxnSpPr>
          <p:cNvPr id="9" name="Straight Connector 8">
            <a:extLst>
              <a:ext uri="{FF2B5EF4-FFF2-40B4-BE49-F238E27FC236}">
                <a16:creationId xmlns:a16="http://schemas.microsoft.com/office/drawing/2014/main" id="{9178CD9D-3F1D-B244-9364-F0BA2A13C798}"/>
              </a:ext>
            </a:extLst>
          </p:cNvPr>
          <p:cNvCxnSpPr/>
          <p:nvPr userDrawn="1"/>
        </p:nvCxnSpPr>
        <p:spPr>
          <a:xfrm>
            <a:off x="7358383" y="10461447"/>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E4CDE50-894C-2ECC-DEFD-891D111D5AE0}"/>
              </a:ext>
            </a:extLst>
          </p:cNvPr>
          <p:cNvSpPr txBox="1"/>
          <p:nvPr userDrawn="1"/>
        </p:nvSpPr>
        <p:spPr>
          <a:xfrm rot="16200000">
            <a:off x="5756127" y="8618525"/>
            <a:ext cx="3470400" cy="215444"/>
          </a:xfrm>
          <a:prstGeom prst="rect">
            <a:avLst/>
          </a:prstGeom>
          <a:noFill/>
        </p:spPr>
        <p:txBody>
          <a:bodyPr wrap="square" rtlCol="0">
            <a:spAutoFit/>
          </a:bodyPr>
          <a:lstStyle/>
          <a:p>
            <a:r>
              <a:rPr lang="en-US" sz="800" b="1" dirty="0">
                <a:solidFill>
                  <a:srgbClr val="282666"/>
                </a:solidFill>
              </a:rPr>
              <a:t>HeadStart </a:t>
            </a:r>
            <a:r>
              <a:rPr lang="en-US" sz="800" dirty="0">
                <a:solidFill>
                  <a:srgbClr val="282666"/>
                </a:solidFill>
              </a:rPr>
              <a:t>  un avenir dans l'IA pour les filles </a:t>
            </a:r>
          </a:p>
        </p:txBody>
      </p: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166918" y="10446817"/>
            <a:ext cx="47348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6" r:id="rId4"/>
    <p:sldLayoutId id="2147484010" r:id="rId5"/>
    <p:sldLayoutId id="2147484001" r:id="rId6"/>
    <p:sldLayoutId id="2147484009" r:id="rId7"/>
    <p:sldLayoutId id="2147483997" r:id="rId8"/>
    <p:sldLayoutId id="2147483998" r:id="rId9"/>
    <p:sldLayoutId id="2147483999" r:id="rId10"/>
    <p:sldLayoutId id="2147484000" r:id="rId11"/>
    <p:sldLayoutId id="2147484002" r:id="rId12"/>
    <p:sldLayoutId id="2147484003" r:id="rId13"/>
    <p:sldLayoutId id="2147484004" r:id="rId14"/>
    <p:sldLayoutId id="2147484005" r:id="rId15"/>
    <p:sldLayoutId id="2147484006" r:id="rId16"/>
    <p:sldLayoutId id="2147484007" r:id="rId17"/>
    <p:sldLayoutId id="2147484008" r:id="rId18"/>
    <p:sldLayoutId id="2147483995" r:id="rId19"/>
  </p:sldLayoutIdLst>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8.xml"/><Relationship Id="rId6" Type="http://schemas.openxmlformats.org/officeDocument/2006/relationships/image" Target="../media/image59.png"/><Relationship Id="rId5" Type="http://schemas.openxmlformats.org/officeDocument/2006/relationships/image" Target="../media/image8.png"/><Relationship Id="rId4" Type="http://schemas.openxmlformats.org/officeDocument/2006/relationships/image" Target="../media/image58.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0758872-46EE-A52A-7DED-52C3ACD09F51}"/>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a:xfrm>
            <a:off x="2958535" y="0"/>
            <a:ext cx="4817040" cy="6357480"/>
          </a:xfrm>
        </p:spPr>
      </p:pic>
      <p:sp>
        <p:nvSpPr>
          <p:cNvPr id="5" name="Text Placeholder 4">
            <a:extLst>
              <a:ext uri="{FF2B5EF4-FFF2-40B4-BE49-F238E27FC236}">
                <a16:creationId xmlns:a16="http://schemas.microsoft.com/office/drawing/2014/main" id="{88661B89-4271-31BE-5885-CBBDF6EC68DC}"/>
              </a:ext>
            </a:extLst>
          </p:cNvPr>
          <p:cNvSpPr>
            <a:spLocks noGrp="1"/>
          </p:cNvSpPr>
          <p:nvPr>
            <p:ph type="body" sz="quarter" idx="11"/>
          </p:nvPr>
        </p:nvSpPr>
        <p:spPr>
          <a:xfrm>
            <a:off x="3653718" y="8287334"/>
            <a:ext cx="2951698" cy="574616"/>
          </a:xfrm>
        </p:spPr>
        <p:txBody>
          <a:bodyPr/>
          <a:lstStyle/>
          <a:p>
            <a:r>
              <a:rPr lang="en-US" dirty="0"/>
              <a:t>HeadStart</a:t>
            </a:r>
          </a:p>
        </p:txBody>
      </p:sp>
      <p:sp>
        <p:nvSpPr>
          <p:cNvPr id="6" name="Text Placeholder 5">
            <a:extLst>
              <a:ext uri="{FF2B5EF4-FFF2-40B4-BE49-F238E27FC236}">
                <a16:creationId xmlns:a16="http://schemas.microsoft.com/office/drawing/2014/main" id="{3D2FD396-A42C-655E-9252-2AC6BD5119B8}"/>
              </a:ext>
            </a:extLst>
          </p:cNvPr>
          <p:cNvSpPr>
            <a:spLocks noGrp="1"/>
          </p:cNvSpPr>
          <p:nvPr>
            <p:ph type="body" sz="quarter" idx="16"/>
          </p:nvPr>
        </p:nvSpPr>
        <p:spPr/>
        <p:txBody>
          <a:bodyPr/>
          <a:lstStyle/>
          <a:p>
            <a:r>
              <a:rPr lang="en-US" dirty="0"/>
              <a:t>Guide de </a:t>
            </a:r>
            <a:r>
              <a:rPr lang="en-US" dirty="0" err="1"/>
              <a:t>l'animateur</a:t>
            </a:r>
            <a:r>
              <a:rPr lang="fr-FR" dirty="0"/>
              <a:t>·</a:t>
            </a:r>
            <a:r>
              <a:rPr lang="fr-FR" dirty="0" err="1"/>
              <a:t>rice</a:t>
            </a:r>
            <a:endParaRPr lang="en-US" dirty="0"/>
          </a:p>
        </p:txBody>
      </p:sp>
      <p:sp>
        <p:nvSpPr>
          <p:cNvPr id="11" name="Text Placeholder 10">
            <a:extLst>
              <a:ext uri="{FF2B5EF4-FFF2-40B4-BE49-F238E27FC236}">
                <a16:creationId xmlns:a16="http://schemas.microsoft.com/office/drawing/2014/main" id="{E1EE4464-9871-BF39-1A7F-DB399E78B9C7}"/>
              </a:ext>
            </a:extLst>
          </p:cNvPr>
          <p:cNvSpPr>
            <a:spLocks noGrp="1"/>
          </p:cNvSpPr>
          <p:nvPr>
            <p:ph type="body" sz="quarter" idx="44"/>
          </p:nvPr>
        </p:nvSpPr>
        <p:spPr>
          <a:xfrm>
            <a:off x="0" y="9135417"/>
            <a:ext cx="3971744" cy="751695"/>
          </a:xfrm>
        </p:spPr>
        <p:txBody>
          <a:bodyPr>
            <a:normAutofit/>
          </a:bodyPr>
          <a:lstStyle/>
          <a:p>
            <a:r>
              <a:rPr lang="en-US" sz="2600" spc="300" dirty="0"/>
              <a:t>www.</a:t>
            </a:r>
            <a:r>
              <a:rPr lang="en-US" sz="2600" b="1" spc="300" dirty="0"/>
              <a:t>headstart-ai</a:t>
            </a:r>
            <a:r>
              <a:rPr lang="en-US" sz="2600" spc="300" dirty="0"/>
              <a:t>.eu</a:t>
            </a:r>
          </a:p>
          <a:p>
            <a:endParaRPr lang="en-US" dirty="0"/>
          </a:p>
        </p:txBody>
      </p:sp>
      <p:pic>
        <p:nvPicPr>
          <p:cNvPr id="10" name="Picture 9">
            <a:extLst>
              <a:ext uri="{FF2B5EF4-FFF2-40B4-BE49-F238E27FC236}">
                <a16:creationId xmlns:a16="http://schemas.microsoft.com/office/drawing/2014/main" id="{CDEDB3C9-18A2-42BF-758F-260464A4F1B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1700000">
            <a:off x="5412005" y="3491424"/>
            <a:ext cx="5127676" cy="4367161"/>
          </a:xfrm>
          <a:prstGeom prst="rect">
            <a:avLst/>
          </a:prstGeom>
        </p:spPr>
      </p:pic>
      <p:pic>
        <p:nvPicPr>
          <p:cNvPr id="2" name="Picture 2">
            <a:extLst>
              <a:ext uri="{FF2B5EF4-FFF2-40B4-BE49-F238E27FC236}">
                <a16:creationId xmlns:a16="http://schemas.microsoft.com/office/drawing/2014/main" id="{EB172932-CA2B-20CE-FDA3-DC3018434BC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31631" y="10140892"/>
            <a:ext cx="1240113" cy="433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004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3A06A-F8D2-02D6-D30E-F458F9ECA9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559B9B-738A-0642-80C4-1D6FE129E26D}"/>
              </a:ext>
            </a:extLst>
          </p:cNvPr>
          <p:cNvSpPr>
            <a:spLocks noGrp="1"/>
          </p:cNvSpPr>
          <p:nvPr>
            <p:ph type="sldNum" sz="quarter" idx="4"/>
          </p:nvPr>
        </p:nvSpPr>
        <p:spPr/>
        <p:txBody>
          <a:bodyPr/>
          <a:lstStyle/>
          <a:p>
            <a:fld id="{9C527BFA-2C0E-4CEC-B6A5-913A56FEF4B4}" type="slidenum">
              <a:rPr lang="fr-CA" smtClean="0"/>
              <a:t>10</a:t>
            </a:fld>
            <a:endParaRPr lang="fr-CA" dirty="0"/>
          </a:p>
        </p:txBody>
      </p:sp>
      <p:sp>
        <p:nvSpPr>
          <p:cNvPr id="7" name="Text Placeholder 6">
            <a:extLst>
              <a:ext uri="{FF2B5EF4-FFF2-40B4-BE49-F238E27FC236}">
                <a16:creationId xmlns:a16="http://schemas.microsoft.com/office/drawing/2014/main" id="{F34C3737-216B-1B91-CFAD-403131434134}"/>
              </a:ext>
            </a:extLst>
          </p:cNvPr>
          <p:cNvSpPr>
            <a:spLocks noGrp="1"/>
          </p:cNvSpPr>
          <p:nvPr>
            <p:ph type="body" sz="quarter" idx="32"/>
          </p:nvPr>
        </p:nvSpPr>
        <p:spPr>
          <a:xfrm>
            <a:off x="1046026" y="1699102"/>
            <a:ext cx="6488945" cy="2100539"/>
          </a:xfrm>
        </p:spPr>
        <p:txBody>
          <a:bodyPr numCol="1"/>
          <a:lstStyle/>
          <a:p>
            <a:pPr>
              <a:lnSpc>
                <a:spcPct val="100000"/>
              </a:lnSpc>
            </a:pPr>
            <a:r>
              <a:rPr lang="en-GB" sz="1400" dirty="0"/>
              <a:t> Activez les connaissances préalables et réduisez l'intimidation liée à l'IA.</a:t>
            </a:r>
          </a:p>
          <a:p>
            <a:pPr>
              <a:lnSpc>
                <a:spcPct val="100000"/>
              </a:lnSpc>
            </a:pPr>
            <a:endParaRPr lang="en-GB" sz="1400" dirty="0"/>
          </a:p>
          <a:p>
            <a:pPr>
              <a:lnSpc>
                <a:spcPct val="100000"/>
              </a:lnSpc>
            </a:pPr>
            <a:r>
              <a:rPr lang="en-GB" sz="1400" b="1" dirty="0"/>
              <a:t>Demandez </a:t>
            </a:r>
            <a:r>
              <a:rPr lang="en-GB" sz="1400" i="1" dirty="0"/>
              <a:t>: « Quels mots </a:t>
            </a:r>
            <a:r>
              <a:rPr lang="en-GB" sz="1400" i="1" dirty="0" err="1"/>
              <a:t>ou</a:t>
            </a:r>
            <a:r>
              <a:rPr lang="en-GB" sz="1400" i="1" dirty="0"/>
              <a:t> </a:t>
            </a:r>
            <a:r>
              <a:rPr lang="en-GB" sz="1400" i="1" dirty="0" err="1"/>
              <a:t>quelles</a:t>
            </a:r>
            <a:r>
              <a:rPr lang="en-GB" sz="1400" i="1" dirty="0"/>
              <a:t> </a:t>
            </a:r>
            <a:r>
              <a:rPr lang="en-GB" sz="1400" i="1" dirty="0" err="1"/>
              <a:t>idées</a:t>
            </a:r>
            <a:r>
              <a:rPr lang="en-GB" sz="1400" i="1" dirty="0"/>
              <a:t> vous viennent à l'esprit lorsque vous entendez « intelligence artificielle » ? » </a:t>
            </a:r>
          </a:p>
          <a:p>
            <a:pPr>
              <a:lnSpc>
                <a:spcPct val="100000"/>
              </a:lnSpc>
            </a:pPr>
            <a:r>
              <a:rPr lang="en-GB" sz="1400" i="1" dirty="0"/>
              <a:t>Notez les réponses au tableau.</a:t>
            </a:r>
          </a:p>
          <a:p>
            <a:pPr>
              <a:lnSpc>
                <a:spcPct val="100000"/>
              </a:lnSpc>
            </a:pPr>
            <a:endParaRPr lang="en-GB" sz="1400" i="1" dirty="0"/>
          </a:p>
          <a:p>
            <a:pPr>
              <a:lnSpc>
                <a:spcPct val="100000"/>
              </a:lnSpc>
            </a:pPr>
            <a:r>
              <a:rPr lang="en-GB" sz="1400" b="1" dirty="0"/>
              <a:t>Enchaînez avec </a:t>
            </a:r>
            <a:r>
              <a:rPr lang="en-GB" sz="1400" i="1" dirty="0"/>
              <a:t>« Pouvez-vous penser à un moment où vous avez peut-être utilisé l'IA sans vous en rendre compte ? »</a:t>
            </a:r>
            <a:endParaRPr lang="en-US" sz="1400" i="1" dirty="0"/>
          </a:p>
          <a:p>
            <a:endParaRPr lang="en-US" dirty="0"/>
          </a:p>
          <a:p>
            <a:endParaRPr lang="en-US" dirty="0"/>
          </a:p>
        </p:txBody>
      </p:sp>
      <p:sp>
        <p:nvSpPr>
          <p:cNvPr id="9" name="Text Placeholder 8">
            <a:extLst>
              <a:ext uri="{FF2B5EF4-FFF2-40B4-BE49-F238E27FC236}">
                <a16:creationId xmlns:a16="http://schemas.microsoft.com/office/drawing/2014/main" id="{F6F822D1-9562-5726-C6B6-20F0EECABC47}"/>
              </a:ext>
            </a:extLst>
          </p:cNvPr>
          <p:cNvSpPr>
            <a:spLocks noGrp="1"/>
          </p:cNvSpPr>
          <p:nvPr>
            <p:ph type="body" sz="quarter" idx="38"/>
          </p:nvPr>
        </p:nvSpPr>
        <p:spPr>
          <a:xfrm>
            <a:off x="1619795" y="769163"/>
            <a:ext cx="5521300" cy="381311"/>
          </a:xfrm>
        </p:spPr>
        <p:txBody>
          <a:bodyPr/>
          <a:lstStyle/>
          <a:p>
            <a:r>
              <a:rPr lang="en-GB" sz="1800" b="1" dirty="0"/>
              <a:t>1. Accueil et brise-glace (10 min)</a:t>
            </a:r>
          </a:p>
        </p:txBody>
      </p:sp>
      <p:cxnSp>
        <p:nvCxnSpPr>
          <p:cNvPr id="3" name="Straight Connector 2">
            <a:extLst>
              <a:ext uri="{FF2B5EF4-FFF2-40B4-BE49-F238E27FC236}">
                <a16:creationId xmlns:a16="http://schemas.microsoft.com/office/drawing/2014/main" id="{3827185E-60D7-3470-719D-DD166D2A47E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D1C88A1-440C-B6E2-B54F-FACE149F8D8C}"/>
              </a:ext>
            </a:extLst>
          </p:cNvPr>
          <p:cNvCxnSpPr>
            <a:cxnSpLocks/>
          </p:cNvCxnSpPr>
          <p:nvPr/>
        </p:nvCxnSpPr>
        <p:spPr>
          <a:xfrm>
            <a:off x="1115575" y="5349209"/>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0D34525-2C12-4FA7-DFFB-3E70C8F67159}"/>
              </a:ext>
            </a:extLst>
          </p:cNvPr>
          <p:cNvGrpSpPr/>
          <p:nvPr/>
        </p:nvGrpSpPr>
        <p:grpSpPr>
          <a:xfrm>
            <a:off x="419993" y="7691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29F1DF1F-B566-3B83-723E-0380EA1AA39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01D731C3-CAC6-8364-7F66-D1C30E12FAD3}"/>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01AA9FCF-315F-0640-66FE-947FF3F3B0B4}"/>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5F76F798-6EDC-6A11-FD08-50B18DDCFF7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499A3099-166E-E2F2-E298-D34CC4C041F9}"/>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53C01CFC-737D-AC82-160B-16F0E520A29D}"/>
              </a:ext>
            </a:extLst>
          </p:cNvPr>
          <p:cNvGrpSpPr/>
          <p:nvPr/>
        </p:nvGrpSpPr>
        <p:grpSpPr>
          <a:xfrm>
            <a:off x="496979" y="4798329"/>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CA2070DC-68E2-BAEC-8D4E-92C5A6AE7FFE}"/>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B4424586-CBAA-B65C-DB25-9D750C092ADE}"/>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68F5428F-9A02-D106-9628-03532683412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09336C55-C9AB-4FAF-8A05-9F799A624D29}"/>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8CB501A-2057-7222-A66D-1DBB69C3C4D6}"/>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1B3DF5BD-BB4C-1B58-B8FB-ACED4595F18B}"/>
              </a:ext>
            </a:extLst>
          </p:cNvPr>
          <p:cNvSpPr txBox="1">
            <a:spLocks/>
          </p:cNvSpPr>
          <p:nvPr/>
        </p:nvSpPr>
        <p:spPr>
          <a:xfrm>
            <a:off x="1425036" y="4724216"/>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1800" dirty="0"/>
              <a:t>2. Qu'est-ce que l'IA ? + Technologies de base (15 min)</a:t>
            </a:r>
          </a:p>
        </p:txBody>
      </p:sp>
      <p:sp>
        <p:nvSpPr>
          <p:cNvPr id="25" name="Text Placeholder 6">
            <a:extLst>
              <a:ext uri="{FF2B5EF4-FFF2-40B4-BE49-F238E27FC236}">
                <a16:creationId xmlns:a16="http://schemas.microsoft.com/office/drawing/2014/main" id="{F2C15EC7-6280-30D3-A1B0-B9697B70714A}"/>
              </a:ext>
            </a:extLst>
          </p:cNvPr>
          <p:cNvSpPr txBox="1">
            <a:spLocks/>
          </p:cNvSpPr>
          <p:nvPr/>
        </p:nvSpPr>
        <p:spPr>
          <a:xfrm>
            <a:off x="957636" y="5834205"/>
            <a:ext cx="6556357" cy="223943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Établissez une compréhension de base de l'IA et de ses éléments constitutifs.</a:t>
            </a:r>
          </a:p>
          <a:p>
            <a:pPr>
              <a:lnSpc>
                <a:spcPct val="100000"/>
              </a:lnSpc>
            </a:pPr>
            <a:r>
              <a:rPr lang="en-GB" sz="1400" dirty="0"/>
              <a:t>Utilisez des diapositives pour présenter</a:t>
            </a:r>
          </a:p>
          <a:p>
            <a:pPr marL="342900" indent="-342900">
              <a:lnSpc>
                <a:spcPct val="100000"/>
              </a:lnSpc>
              <a:buFont typeface="Arial" panose="020B0604020202020204" pitchFamily="34" charset="0"/>
              <a:buChar char="•"/>
            </a:pPr>
            <a:r>
              <a:rPr lang="en-GB" sz="1400" dirty="0"/>
              <a:t>IA = technologie qui imite l'intelligence humaine</a:t>
            </a:r>
          </a:p>
          <a:p>
            <a:pPr marL="342900" indent="-342900">
              <a:lnSpc>
                <a:spcPct val="100000"/>
              </a:lnSpc>
              <a:buFont typeface="Arial" panose="020B0604020202020204" pitchFamily="34" charset="0"/>
              <a:buChar char="•"/>
            </a:pPr>
            <a:r>
              <a:rPr lang="en-GB" sz="1400" dirty="0"/>
              <a:t>Technologies de base : apprentissage automatique, apprentissage profond, TALN, robotique, vision par ordinateur</a:t>
            </a:r>
          </a:p>
          <a:p>
            <a:pPr>
              <a:lnSpc>
                <a:spcPct val="100000"/>
              </a:lnSpc>
            </a:pPr>
            <a:endParaRPr lang="en-GB" sz="1400" dirty="0"/>
          </a:p>
          <a:p>
            <a:pPr>
              <a:lnSpc>
                <a:spcPct val="100000"/>
              </a:lnSpc>
            </a:pPr>
            <a:r>
              <a:rPr lang="en-GB" sz="1400" b="1" dirty="0"/>
              <a:t>Activité </a:t>
            </a:r>
            <a:r>
              <a:rPr lang="en-GB" sz="1400" dirty="0"/>
              <a:t>« Expliquez-moi comme si j'avais 5 ans » Après chaque concept (par exemple, apprentissage automatique, TALN), demandez aux </a:t>
            </a:r>
            <a:r>
              <a:rPr lang="en-GB" sz="1400" dirty="0" err="1"/>
              <a:t>participantes</a:t>
            </a:r>
            <a:r>
              <a:rPr lang="en-GB" sz="1400" dirty="0"/>
              <a:t> de l'expliquer avec leurs propres mots en utilisant des exemples concrets (par exemple, « Mon téléphone qui corrige mes SMS, c'est du TALN »).</a:t>
            </a:r>
            <a:endParaRPr lang="en-US" sz="1400" dirty="0"/>
          </a:p>
          <a:p>
            <a:endParaRPr lang="en-US" dirty="0"/>
          </a:p>
        </p:txBody>
      </p:sp>
      <p:sp>
        <p:nvSpPr>
          <p:cNvPr id="26" name="Rectangle: Rounded Corners 25">
            <a:extLst>
              <a:ext uri="{FF2B5EF4-FFF2-40B4-BE49-F238E27FC236}">
                <a16:creationId xmlns:a16="http://schemas.microsoft.com/office/drawing/2014/main" id="{8538BD30-1C9F-5E0C-287F-08ABF3EA1580}"/>
              </a:ext>
            </a:extLst>
          </p:cNvPr>
          <p:cNvSpPr/>
          <p:nvPr/>
        </p:nvSpPr>
        <p:spPr>
          <a:xfrm>
            <a:off x="215556" y="8349432"/>
            <a:ext cx="4458024" cy="2010338"/>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7271B404-047C-DD60-FD3B-13760C774D10}"/>
              </a:ext>
            </a:extLst>
          </p:cNvPr>
          <p:cNvSpPr txBox="1">
            <a:spLocks/>
          </p:cNvSpPr>
          <p:nvPr/>
        </p:nvSpPr>
        <p:spPr>
          <a:xfrm>
            <a:off x="496979" y="8465595"/>
            <a:ext cx="3673650"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rice</a:t>
            </a:r>
            <a:r>
              <a:rPr lang="en-GB" sz="1800" b="1" dirty="0">
                <a:solidFill>
                  <a:schemeClr val="bg1"/>
                </a:solidFill>
              </a:rPr>
              <a:t>... </a:t>
            </a:r>
            <a:r>
              <a:rPr lang="en-GB" sz="1800" dirty="0">
                <a:solidFill>
                  <a:schemeClr val="bg1"/>
                </a:solidFill>
              </a:rPr>
              <a:t>Utilisez des métaphores ou posez la question suivante : « Où avez-vous déjà vu cela ? » pour souligner la pertinence (par exemple, « Siri qui vous répond = NLP »).</a:t>
            </a:r>
            <a:endParaRPr lang="en-US" sz="1000" dirty="0">
              <a:solidFill>
                <a:schemeClr val="bg1"/>
              </a:solidFill>
            </a:endParaRPr>
          </a:p>
        </p:txBody>
      </p:sp>
    </p:spTree>
    <p:extLst>
      <p:ext uri="{BB962C8B-B14F-4D97-AF65-F5344CB8AC3E}">
        <p14:creationId xmlns:p14="http://schemas.microsoft.com/office/powerpoint/2010/main" val="2709914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02EF-CD77-C7F9-C625-F1D62B22DF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75D632-6722-71F2-41C0-190B653C72A4}"/>
              </a:ext>
            </a:extLst>
          </p:cNvPr>
          <p:cNvSpPr>
            <a:spLocks noGrp="1"/>
          </p:cNvSpPr>
          <p:nvPr>
            <p:ph type="sldNum" sz="quarter" idx="4"/>
          </p:nvPr>
        </p:nvSpPr>
        <p:spPr/>
        <p:txBody>
          <a:bodyPr/>
          <a:lstStyle/>
          <a:p>
            <a:fld id="{9C527BFA-2C0E-4CEC-B6A5-913A56FEF4B4}" type="slidenum">
              <a:rPr lang="fr-CA" smtClean="0"/>
              <a:t>11</a:t>
            </a:fld>
            <a:endParaRPr lang="fr-CA" dirty="0"/>
          </a:p>
        </p:txBody>
      </p:sp>
      <p:sp>
        <p:nvSpPr>
          <p:cNvPr id="8" name="Text Placeholder 7">
            <a:extLst>
              <a:ext uri="{FF2B5EF4-FFF2-40B4-BE49-F238E27FC236}">
                <a16:creationId xmlns:a16="http://schemas.microsoft.com/office/drawing/2014/main" id="{D7A89AA7-E4BC-8148-0E75-3FC964C3EC14}"/>
              </a:ext>
            </a:extLst>
          </p:cNvPr>
          <p:cNvSpPr>
            <a:spLocks noGrp="1"/>
          </p:cNvSpPr>
          <p:nvPr>
            <p:ph type="body" sz="quarter" idx="32"/>
          </p:nvPr>
        </p:nvSpPr>
        <p:spPr>
          <a:xfrm>
            <a:off x="449948" y="1431312"/>
            <a:ext cx="7190459" cy="5857304"/>
          </a:xfrm>
        </p:spPr>
        <p:txBody>
          <a:bodyPr numCol="1"/>
          <a:lstStyle/>
          <a:p>
            <a:pPr>
              <a:lnSpc>
                <a:spcPct val="100000"/>
              </a:lnSpc>
            </a:pPr>
            <a:r>
              <a:rPr lang="en-GB" sz="1400" dirty="0" err="1"/>
              <a:t>Présentez</a:t>
            </a:r>
            <a:r>
              <a:rPr lang="en-GB" sz="1400" dirty="0"/>
              <a:t> la GenAI, montrez sa puissance et démystifiez son fonctionnement.</a:t>
            </a:r>
          </a:p>
          <a:p>
            <a:pPr>
              <a:lnSpc>
                <a:spcPct val="100000"/>
              </a:lnSpc>
            </a:pPr>
            <a:r>
              <a:rPr lang="en-GB" sz="1400" dirty="0"/>
              <a:t>Expliquez la différence entre l'IA traditionnelle et la GenAI :</a:t>
            </a:r>
          </a:p>
          <a:p>
            <a:pPr>
              <a:lnSpc>
                <a:spcPct val="100000"/>
              </a:lnSpc>
            </a:pPr>
            <a:r>
              <a:rPr lang="en-GB" sz="1400" dirty="0"/>
              <a:t>L'IA traditionnelle prédit, organise, analyse</a:t>
            </a:r>
          </a:p>
          <a:p>
            <a:pPr>
              <a:lnSpc>
                <a:spcPct val="100000"/>
              </a:lnSpc>
            </a:pPr>
            <a:r>
              <a:rPr lang="en-GB" sz="1400" dirty="0"/>
              <a:t>La GenAI crée (texte, art, vidéo, musique)</a:t>
            </a:r>
          </a:p>
          <a:p>
            <a:pPr>
              <a:lnSpc>
                <a:spcPct val="100000"/>
              </a:lnSpc>
            </a:pPr>
            <a:endParaRPr lang="en-GB" sz="1400" dirty="0"/>
          </a:p>
          <a:p>
            <a:pPr>
              <a:lnSpc>
                <a:spcPct val="100000"/>
              </a:lnSpc>
            </a:pPr>
            <a:r>
              <a:rPr lang="en-GB" sz="1400" dirty="0"/>
              <a:t>Montrer des </a:t>
            </a:r>
            <a:r>
              <a:rPr lang="en-GB" sz="1400" dirty="0" err="1"/>
              <a:t>exemples</a:t>
            </a:r>
            <a:r>
              <a:rPr lang="en-GB" sz="1400" dirty="0"/>
              <a:t> de :</a:t>
            </a:r>
          </a:p>
          <a:p>
            <a:pPr>
              <a:lnSpc>
                <a:spcPct val="100000"/>
              </a:lnSpc>
            </a:pPr>
            <a:r>
              <a:rPr lang="en-GB" sz="1400" dirty="0"/>
              <a:t>GAN = art visuel ou deepfakes</a:t>
            </a:r>
          </a:p>
          <a:p>
            <a:pPr>
              <a:lnSpc>
                <a:spcPct val="100000"/>
              </a:lnSpc>
            </a:pPr>
            <a:r>
              <a:rPr lang="en-GB" sz="1400" dirty="0" err="1"/>
              <a:t>Modèles</a:t>
            </a:r>
            <a:r>
              <a:rPr lang="en-GB" sz="1400" dirty="0"/>
              <a:t> Transformers (par exemple ChatGPT, Snapchat AI)</a:t>
            </a:r>
          </a:p>
          <a:p>
            <a:pPr>
              <a:lnSpc>
                <a:spcPct val="100000"/>
              </a:lnSpc>
            </a:pPr>
            <a:endParaRPr lang="en-GB" sz="1400" dirty="0"/>
          </a:p>
          <a:p>
            <a:pPr>
              <a:lnSpc>
                <a:spcPct val="100000"/>
              </a:lnSpc>
            </a:pPr>
            <a:r>
              <a:rPr lang="en-GB" sz="1400" b="1" dirty="0"/>
              <a:t>Mini-activité - </a:t>
            </a:r>
            <a:r>
              <a:rPr lang="en-GB" sz="1400" dirty="0"/>
              <a:t>GAN Réflexion visuelle (5 min) Montrez l'image du robot en cours de formation avec des livres et des bulles de dialogue (à partir des diapositives).</a:t>
            </a:r>
          </a:p>
          <a:p>
            <a:pPr>
              <a:lnSpc>
                <a:spcPct val="100000"/>
              </a:lnSpc>
            </a:pPr>
            <a:r>
              <a:rPr lang="en-GB" sz="1400" dirty="0" err="1"/>
              <a:t>Posez</a:t>
            </a:r>
            <a:r>
              <a:rPr lang="en-GB" sz="1400" dirty="0"/>
              <a:t> les questions suivantes : «Que se passe-t-il dans cette image ? Qui sont les </a:t>
            </a:r>
            <a:r>
              <a:rPr lang="en-GB" sz="1400" dirty="0" err="1"/>
              <a:t>formateurs</a:t>
            </a:r>
            <a:r>
              <a:rPr lang="fr-LU" sz="1400" dirty="0"/>
              <a:t>·</a:t>
            </a:r>
            <a:r>
              <a:rPr lang="fr-LU" sz="1400" dirty="0" err="1"/>
              <a:t>ices</a:t>
            </a:r>
            <a:r>
              <a:rPr lang="en-GB" sz="1400" dirty="0"/>
              <a:t> et que représentent-ils ? Comment l'IA s'améliore-t-elle au fil du temps ? »</a:t>
            </a:r>
            <a:endParaRPr lang="en-US" sz="1400" b="1" dirty="0"/>
          </a:p>
        </p:txBody>
      </p:sp>
      <p:sp>
        <p:nvSpPr>
          <p:cNvPr id="10" name="Text Placeholder 9">
            <a:extLst>
              <a:ext uri="{FF2B5EF4-FFF2-40B4-BE49-F238E27FC236}">
                <a16:creationId xmlns:a16="http://schemas.microsoft.com/office/drawing/2014/main" id="{AD062037-F29F-440F-7B8E-27A983BF91B4}"/>
              </a:ext>
            </a:extLst>
          </p:cNvPr>
          <p:cNvSpPr>
            <a:spLocks noGrp="1"/>
          </p:cNvSpPr>
          <p:nvPr>
            <p:ph type="body" sz="quarter" idx="38"/>
          </p:nvPr>
        </p:nvSpPr>
        <p:spPr>
          <a:xfrm>
            <a:off x="1271036" y="825414"/>
            <a:ext cx="6821719" cy="488883"/>
          </a:xfrm>
        </p:spPr>
        <p:txBody>
          <a:bodyPr/>
          <a:lstStyle/>
          <a:p>
            <a:r>
              <a:rPr lang="en-GB" sz="1800" b="1" dirty="0"/>
              <a:t>3. Zoom sur l'IA générative (20 min)</a:t>
            </a:r>
          </a:p>
        </p:txBody>
      </p:sp>
      <p:pic>
        <p:nvPicPr>
          <p:cNvPr id="13" name="Picture Placeholder 12">
            <a:extLst>
              <a:ext uri="{FF2B5EF4-FFF2-40B4-BE49-F238E27FC236}">
                <a16:creationId xmlns:a16="http://schemas.microsoft.com/office/drawing/2014/main" id="{4BA0B199-ADD8-FE99-7748-D6AD22850EC2}"/>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a:fillRect/>
          </a:stretch>
        </p:blipFill>
        <p:spPr>
          <a:xfrm>
            <a:off x="-1573" y="7030233"/>
            <a:ext cx="5775960" cy="3302299"/>
          </a:xfrm>
        </p:spPr>
      </p:pic>
      <p:cxnSp>
        <p:nvCxnSpPr>
          <p:cNvPr id="14" name="Straight Connector 13">
            <a:extLst>
              <a:ext uri="{FF2B5EF4-FFF2-40B4-BE49-F238E27FC236}">
                <a16:creationId xmlns:a16="http://schemas.microsoft.com/office/drawing/2014/main" id="{5D596AEC-8FF2-3A93-E2EC-CCE06025D00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10DC1B7F-52DA-88A9-BB68-15284DBFE1DC}"/>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BCEE7997-80C8-C1C2-BC5D-D3589616E2ED}"/>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E3EB55F-C5E9-F6D7-F9FF-524CF9CA7AEE}"/>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6B0DBF56-54C9-9556-F37F-306BEA8FF8DB}"/>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70C26D1D-6284-7714-C58F-1F3106AAEA8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C1EEE5E-0AC3-2C8B-CCF5-D84BF6762C7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2489E8BC-058D-C78E-4B90-284B7354AC8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0084210-7F72-ABAB-643F-87F568417D15}"/>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155B074A-1583-AD13-771E-A04EA5E1B584}"/>
              </a:ext>
            </a:extLst>
          </p:cNvPr>
          <p:cNvSpPr/>
          <p:nvPr/>
        </p:nvSpPr>
        <p:spPr>
          <a:xfrm>
            <a:off x="2534317" y="4592022"/>
            <a:ext cx="4641431" cy="1983686"/>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CDB2FB3E-4A58-B503-CEC1-3AD54C8F0F9A}"/>
              </a:ext>
            </a:extLst>
          </p:cNvPr>
          <p:cNvSpPr txBox="1">
            <a:spLocks/>
          </p:cNvSpPr>
          <p:nvPr/>
        </p:nvSpPr>
        <p:spPr>
          <a:xfrm>
            <a:off x="2971724" y="4869379"/>
            <a:ext cx="4204024"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rice</a:t>
            </a:r>
            <a:r>
              <a:rPr lang="fr-LU" sz="1800" b="1" dirty="0">
                <a:solidFill>
                  <a:schemeClr val="bg1"/>
                </a:solidFill>
              </a:rPr>
              <a:t>…</a:t>
            </a:r>
            <a:endParaRPr lang="en-GB" sz="1800" b="1" dirty="0">
              <a:solidFill>
                <a:schemeClr val="bg1"/>
              </a:solidFill>
            </a:endParaRPr>
          </a:p>
          <a:p>
            <a:pPr algn="l">
              <a:lnSpc>
                <a:spcPct val="100000"/>
              </a:lnSpc>
            </a:pPr>
            <a:r>
              <a:rPr lang="en-GB" sz="1800" dirty="0">
                <a:solidFill>
                  <a:schemeClr val="bg1"/>
                </a:solidFill>
              </a:rPr>
              <a:t>Insistez sur le fait que les GAN et les transformateurs apprennent à partir de données humaines : si ces données sont biaisées, l'IA le sera également.</a:t>
            </a:r>
            <a:endParaRPr lang="en-US" sz="1000" dirty="0">
              <a:solidFill>
                <a:schemeClr val="bg1"/>
              </a:solidFill>
            </a:endParaRPr>
          </a:p>
        </p:txBody>
      </p:sp>
    </p:spTree>
    <p:extLst>
      <p:ext uri="{BB962C8B-B14F-4D97-AF65-F5344CB8AC3E}">
        <p14:creationId xmlns:p14="http://schemas.microsoft.com/office/powerpoint/2010/main" val="3914115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EFA13-39BF-A0E4-888B-98DB4C6D35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6DDC61-7329-9FAF-F823-011D1B6B01FE}"/>
              </a:ext>
            </a:extLst>
          </p:cNvPr>
          <p:cNvSpPr>
            <a:spLocks noGrp="1"/>
          </p:cNvSpPr>
          <p:nvPr>
            <p:ph type="sldNum" sz="quarter" idx="4"/>
          </p:nvPr>
        </p:nvSpPr>
        <p:spPr/>
        <p:txBody>
          <a:bodyPr/>
          <a:lstStyle/>
          <a:p>
            <a:fld id="{9C527BFA-2C0E-4CEC-B6A5-913A56FEF4B4}" type="slidenum">
              <a:rPr lang="fr-CA" smtClean="0"/>
              <a:t>12</a:t>
            </a:fld>
            <a:endParaRPr lang="fr-CA" dirty="0"/>
          </a:p>
        </p:txBody>
      </p:sp>
      <p:sp>
        <p:nvSpPr>
          <p:cNvPr id="7" name="Text Placeholder 6">
            <a:extLst>
              <a:ext uri="{FF2B5EF4-FFF2-40B4-BE49-F238E27FC236}">
                <a16:creationId xmlns:a16="http://schemas.microsoft.com/office/drawing/2014/main" id="{B401C130-39EF-D2DC-E92A-027572E7BEB1}"/>
              </a:ext>
            </a:extLst>
          </p:cNvPr>
          <p:cNvSpPr>
            <a:spLocks noGrp="1"/>
          </p:cNvSpPr>
          <p:nvPr>
            <p:ph type="body" sz="quarter" idx="32"/>
          </p:nvPr>
        </p:nvSpPr>
        <p:spPr>
          <a:xfrm>
            <a:off x="723621" y="1307935"/>
            <a:ext cx="6452127" cy="2645870"/>
          </a:xfrm>
        </p:spPr>
        <p:txBody>
          <a:bodyPr numCol="1"/>
          <a:lstStyle/>
          <a:p>
            <a:pPr>
              <a:lnSpc>
                <a:spcPct val="100000"/>
              </a:lnSpc>
            </a:pPr>
            <a:r>
              <a:rPr lang="en-GB" sz="1400" dirty="0"/>
              <a:t>Aidez les </a:t>
            </a:r>
            <a:r>
              <a:rPr lang="en-GB" sz="1400" dirty="0" err="1"/>
              <a:t>apprenantes</a:t>
            </a:r>
            <a:r>
              <a:rPr lang="en-GB" sz="1400" dirty="0"/>
              <a:t> à prendre conscience que l'IA fait partie intégrante de leur vie et éveillez leur curiosité. Explorez 4 domaines courants de l'IA dans la vie quotidienne</a:t>
            </a:r>
          </a:p>
          <a:p>
            <a:pPr>
              <a:lnSpc>
                <a:spcPct val="100000"/>
              </a:lnSpc>
            </a:pPr>
            <a:endParaRPr lang="en-GB" sz="1400" dirty="0"/>
          </a:p>
          <a:p>
            <a:pPr marL="457200" indent="-457200">
              <a:lnSpc>
                <a:spcPct val="100000"/>
              </a:lnSpc>
              <a:buFont typeface="+mj-lt"/>
              <a:buAutoNum type="arabicPeriod"/>
            </a:pPr>
            <a:r>
              <a:rPr lang="en-GB" sz="1400" dirty="0"/>
              <a:t>Réseaux sociaux (TikTok, Instagram)</a:t>
            </a:r>
          </a:p>
          <a:p>
            <a:pPr marL="457200" indent="-457200">
              <a:lnSpc>
                <a:spcPct val="100000"/>
              </a:lnSpc>
              <a:buFont typeface="+mj-lt"/>
              <a:buAutoNum type="arabicPeriod"/>
            </a:pPr>
            <a:r>
              <a:rPr lang="en-GB" sz="1400" dirty="0"/>
              <a:t>Achats (Amazon, ASOS)</a:t>
            </a:r>
          </a:p>
          <a:p>
            <a:pPr marL="457200" indent="-457200">
              <a:lnSpc>
                <a:spcPct val="100000"/>
              </a:lnSpc>
              <a:buFont typeface="+mj-lt"/>
              <a:buAutoNum type="arabicPeriod"/>
            </a:pPr>
            <a:r>
              <a:rPr lang="en-GB" sz="1400" dirty="0"/>
              <a:t>Divertissement (Spotify, Netflix)</a:t>
            </a:r>
          </a:p>
          <a:p>
            <a:pPr marL="457200" indent="-457200">
              <a:lnSpc>
                <a:spcPct val="100000"/>
              </a:lnSpc>
              <a:buFont typeface="+mj-lt"/>
              <a:buAutoNum type="arabicPeriod"/>
            </a:pPr>
            <a:r>
              <a:rPr lang="en-GB" sz="1400" dirty="0"/>
              <a:t>Applications d'apprentissage (Quizlet, Duolingo)</a:t>
            </a:r>
          </a:p>
          <a:p>
            <a:pPr>
              <a:lnSpc>
                <a:spcPct val="100000"/>
              </a:lnSpc>
            </a:pPr>
            <a:endParaRPr lang="en-GB" sz="1400" dirty="0"/>
          </a:p>
          <a:p>
            <a:pPr>
              <a:lnSpc>
                <a:spcPct val="100000"/>
              </a:lnSpc>
            </a:pPr>
            <a:r>
              <a:rPr lang="en-GB" sz="1400" b="1" dirty="0"/>
              <a:t>Activité - </a:t>
            </a:r>
            <a:r>
              <a:rPr lang="en-GB" sz="1400" dirty="0"/>
              <a:t>Sur leur téléphone ou par deux, demandez aux </a:t>
            </a:r>
            <a:r>
              <a:rPr lang="en-GB" sz="1400" dirty="0" err="1"/>
              <a:t>apprenantes</a:t>
            </a:r>
            <a:r>
              <a:rPr lang="en-GB" sz="1400" dirty="0"/>
              <a:t> d'ouvrir une ou deux de leurs applications préférées. Demandez-leur d'explorer :</a:t>
            </a:r>
          </a:p>
          <a:p>
            <a:pPr>
              <a:lnSpc>
                <a:spcPct val="100000"/>
              </a:lnSpc>
            </a:pPr>
            <a:r>
              <a:rPr lang="en-GB" sz="1400" i="1" dirty="0"/>
              <a:t>« </a:t>
            </a:r>
            <a:r>
              <a:rPr lang="en-GB" sz="1400" i="1" dirty="0" err="1"/>
              <a:t>Pouvez-vous</a:t>
            </a:r>
            <a:r>
              <a:rPr lang="en-GB" sz="1400" i="1" dirty="0"/>
              <a:t> repérer une fonctionnalité qui utilise l'IA ? En quoi cela change-t-il ce que vous voyez ou vivez ? Est-ce utile ? Cela pourrait-il être </a:t>
            </a:r>
            <a:r>
              <a:rPr lang="en-GB" sz="1400" i="1" dirty="0" err="1"/>
              <a:t>nuisible</a:t>
            </a:r>
            <a:r>
              <a:rPr lang="en-GB" sz="1400" i="1" dirty="0"/>
              <a:t> ? »</a:t>
            </a:r>
          </a:p>
          <a:p>
            <a:pPr>
              <a:lnSpc>
                <a:spcPct val="100000"/>
              </a:lnSpc>
            </a:pPr>
            <a:endParaRPr lang="en-US" sz="1400" i="1" dirty="0"/>
          </a:p>
          <a:p>
            <a:endParaRPr lang="en-US" dirty="0"/>
          </a:p>
        </p:txBody>
      </p:sp>
      <p:sp>
        <p:nvSpPr>
          <p:cNvPr id="9" name="Text Placeholder 8">
            <a:extLst>
              <a:ext uri="{FF2B5EF4-FFF2-40B4-BE49-F238E27FC236}">
                <a16:creationId xmlns:a16="http://schemas.microsoft.com/office/drawing/2014/main" id="{DBD6ACBD-A28A-3563-3AD2-A314320C80E0}"/>
              </a:ext>
            </a:extLst>
          </p:cNvPr>
          <p:cNvSpPr>
            <a:spLocks noGrp="1"/>
          </p:cNvSpPr>
          <p:nvPr>
            <p:ph type="body" sz="quarter" idx="38"/>
          </p:nvPr>
        </p:nvSpPr>
        <p:spPr>
          <a:xfrm>
            <a:off x="1339896" y="546458"/>
            <a:ext cx="5521300" cy="381311"/>
          </a:xfrm>
        </p:spPr>
        <p:txBody>
          <a:bodyPr/>
          <a:lstStyle/>
          <a:p>
            <a:r>
              <a:rPr lang="en-GB" sz="1800" b="1" dirty="0"/>
              <a:t>4. L'IA dans la vie quotidienne (15 min)</a:t>
            </a:r>
          </a:p>
        </p:txBody>
      </p:sp>
      <p:cxnSp>
        <p:nvCxnSpPr>
          <p:cNvPr id="3" name="Straight Connector 2">
            <a:extLst>
              <a:ext uri="{FF2B5EF4-FFF2-40B4-BE49-F238E27FC236}">
                <a16:creationId xmlns:a16="http://schemas.microsoft.com/office/drawing/2014/main" id="{691A4ACC-F8F2-1906-80BE-DFB32D9503D4}"/>
              </a:ext>
            </a:extLst>
          </p:cNvPr>
          <p:cNvCxnSpPr>
            <a:cxnSpLocks/>
          </p:cNvCxnSpPr>
          <p:nvPr/>
        </p:nvCxnSpPr>
        <p:spPr>
          <a:xfrm>
            <a:off x="1110213" y="99201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2E4747-14E5-D9BE-9E2C-E45333B6AAEF}"/>
              </a:ext>
            </a:extLst>
          </p:cNvPr>
          <p:cNvCxnSpPr>
            <a:cxnSpLocks/>
          </p:cNvCxnSpPr>
          <p:nvPr/>
        </p:nvCxnSpPr>
        <p:spPr>
          <a:xfrm>
            <a:off x="1005959" y="4875065"/>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19D48FF-92AE-B12B-FDB4-F9C37D1EF12D}"/>
              </a:ext>
            </a:extLst>
          </p:cNvPr>
          <p:cNvGrpSpPr/>
          <p:nvPr/>
        </p:nvGrpSpPr>
        <p:grpSpPr>
          <a:xfrm>
            <a:off x="423820" y="304728"/>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3732203F-18FA-2976-E0F5-55B2E6D5EB70}"/>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440D4C60-28BA-4063-80C1-B506B04734DC}"/>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528D7C76-1B0B-FC00-8998-A7E271393A43}"/>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1B7833C-8577-9F61-D4F5-2F2E3AA57FEB}"/>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29A82F3-DDDD-04E6-DF08-E55EF143B6F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823BFD68-1BEA-ECE0-C3C2-B705EDF12334}"/>
              </a:ext>
            </a:extLst>
          </p:cNvPr>
          <p:cNvGrpSpPr/>
          <p:nvPr/>
        </p:nvGrpSpPr>
        <p:grpSpPr>
          <a:xfrm>
            <a:off x="423820" y="4385337"/>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A93DC4BC-85CA-B796-C3D9-2E208B0288A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AE5B40A6-C26C-104E-6E77-263E747C882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D640469-22C6-A6B3-22E7-62C6F33F11E1}"/>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103ED6F7-5F0C-90AA-2B9B-6045C287F3B7}"/>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C9ACF4E-FFB5-FC68-5802-0D223F4E374C}"/>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D61E2FC3-231F-CD76-A0A2-147BB9266EDC}"/>
              </a:ext>
            </a:extLst>
          </p:cNvPr>
          <p:cNvSpPr txBox="1">
            <a:spLocks/>
          </p:cNvSpPr>
          <p:nvPr/>
        </p:nvSpPr>
        <p:spPr>
          <a:xfrm>
            <a:off x="1344826" y="4493292"/>
            <a:ext cx="5521300" cy="38131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t-IT" sz="1800" dirty="0"/>
              <a:t>5. Les femmes dans l'IA (10 min)</a:t>
            </a:r>
            <a:endParaRPr lang="en-US" sz="1800" dirty="0"/>
          </a:p>
        </p:txBody>
      </p:sp>
      <p:sp>
        <p:nvSpPr>
          <p:cNvPr id="25" name="Text Placeholder 6">
            <a:extLst>
              <a:ext uri="{FF2B5EF4-FFF2-40B4-BE49-F238E27FC236}">
                <a16:creationId xmlns:a16="http://schemas.microsoft.com/office/drawing/2014/main" id="{C827B239-43FA-419B-EB79-E10A6E44D46B}"/>
              </a:ext>
            </a:extLst>
          </p:cNvPr>
          <p:cNvSpPr txBox="1">
            <a:spLocks/>
          </p:cNvSpPr>
          <p:nvPr/>
        </p:nvSpPr>
        <p:spPr>
          <a:xfrm>
            <a:off x="723621" y="5199251"/>
            <a:ext cx="6660001" cy="262968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Faites le lien entre l'IA et l'inclusion des genres et montrez la nécessité d'avoir davantage de perspectives féminines.</a:t>
            </a:r>
          </a:p>
          <a:p>
            <a:pPr>
              <a:lnSpc>
                <a:spcPct val="100000"/>
              </a:lnSpc>
            </a:pPr>
            <a:r>
              <a:rPr lang="en-GB" sz="1400" dirty="0"/>
              <a:t>À l'aide des diapositives contenant des données, présentez les statistiques.  </a:t>
            </a:r>
          </a:p>
          <a:p>
            <a:pPr>
              <a:lnSpc>
                <a:spcPct val="100000"/>
              </a:lnSpc>
            </a:pPr>
            <a:r>
              <a:rPr lang="en-GB" sz="1400" dirty="0"/>
              <a:t>- Seulement 22 % des professionnels de l'IA dans le monde sont des femmes</a:t>
            </a:r>
          </a:p>
          <a:p>
            <a:pPr>
              <a:lnSpc>
                <a:spcPct val="100000"/>
              </a:lnSpc>
            </a:pPr>
            <a:r>
              <a:rPr lang="en-GB" sz="1400" dirty="0"/>
              <a:t>- Les femmes adoptent la GenAI 25 % moins que les hommes</a:t>
            </a:r>
          </a:p>
          <a:p>
            <a:pPr>
              <a:lnSpc>
                <a:spcPct val="100000"/>
              </a:lnSpc>
            </a:pPr>
            <a:endParaRPr lang="en-GB" sz="1400" dirty="0"/>
          </a:p>
          <a:p>
            <a:pPr>
              <a:lnSpc>
                <a:spcPct val="100000"/>
              </a:lnSpc>
            </a:pPr>
            <a:r>
              <a:rPr lang="en-GB" sz="1400" b="1" dirty="0"/>
              <a:t>Demandez </a:t>
            </a:r>
            <a:r>
              <a:rPr lang="en-GB" sz="1400" i="1" dirty="0"/>
              <a:t>« Pourquoi pensez-vous que moins de femmes utilisent ou travaillent dans le domaine de l'IA ? »</a:t>
            </a:r>
          </a:p>
          <a:p>
            <a:pPr>
              <a:lnSpc>
                <a:spcPct val="100000"/>
              </a:lnSpc>
            </a:pPr>
            <a:endParaRPr lang="en-GB" sz="1400" i="1" dirty="0"/>
          </a:p>
          <a:p>
            <a:pPr>
              <a:lnSpc>
                <a:spcPct val="100000"/>
              </a:lnSpc>
            </a:pPr>
            <a:r>
              <a:rPr lang="en-GB" sz="1400" dirty="0"/>
              <a:t>Montrez des exemples de femmes qui utilisent l'IA à des fins positives (par exemple, le climat, la mode, la santé).</a:t>
            </a:r>
            <a:endParaRPr lang="en-US" sz="1400" dirty="0"/>
          </a:p>
          <a:p>
            <a:endParaRPr lang="en-US" dirty="0"/>
          </a:p>
        </p:txBody>
      </p:sp>
      <p:sp>
        <p:nvSpPr>
          <p:cNvPr id="8" name="Text Placeholder 7">
            <a:extLst>
              <a:ext uri="{FF2B5EF4-FFF2-40B4-BE49-F238E27FC236}">
                <a16:creationId xmlns:a16="http://schemas.microsoft.com/office/drawing/2014/main" id="{AEE3EA9D-A157-9AA7-E637-0C9AD5A53F48}"/>
              </a:ext>
            </a:extLst>
          </p:cNvPr>
          <p:cNvSpPr txBox="1">
            <a:spLocks/>
          </p:cNvSpPr>
          <p:nvPr/>
        </p:nvSpPr>
        <p:spPr>
          <a:xfrm>
            <a:off x="804333" y="8642230"/>
            <a:ext cx="6660001" cy="154941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Demandez à </a:t>
            </a:r>
            <a:r>
              <a:rPr lang="en-GB" sz="1400" dirty="0" err="1"/>
              <a:t>chaque</a:t>
            </a:r>
            <a:r>
              <a:rPr lang="en-GB" sz="1400" dirty="0"/>
              <a:t> </a:t>
            </a:r>
            <a:r>
              <a:rPr lang="en-GB" sz="1400" dirty="0" err="1"/>
              <a:t>apprenante</a:t>
            </a:r>
            <a:r>
              <a:rPr lang="en-GB" sz="1400" dirty="0"/>
              <a:t> </a:t>
            </a:r>
            <a:r>
              <a:rPr lang="en-GB" sz="1400" dirty="0" err="1"/>
              <a:t>d'écrire</a:t>
            </a:r>
            <a:r>
              <a:rPr lang="en-GB" sz="1400" dirty="0"/>
              <a:t> :</a:t>
            </a:r>
          </a:p>
          <a:p>
            <a:pPr marL="342900" indent="-342900">
              <a:lnSpc>
                <a:spcPct val="100000"/>
              </a:lnSpc>
              <a:buFont typeface="Wingdings" panose="05000000000000000000" pitchFamily="2" charset="2"/>
              <a:buChar char="q"/>
            </a:pPr>
            <a:r>
              <a:rPr lang="en-GB" sz="1400" dirty="0"/>
              <a:t>Une nouvelle chose </a:t>
            </a:r>
            <a:r>
              <a:rPr lang="en-GB" sz="1400" dirty="0" err="1"/>
              <a:t>qu’elle</a:t>
            </a:r>
            <a:r>
              <a:rPr lang="en-GB" sz="1400" dirty="0"/>
              <a:t> a apprise</a:t>
            </a:r>
          </a:p>
          <a:p>
            <a:pPr marL="342900" indent="-342900">
              <a:lnSpc>
                <a:spcPct val="100000"/>
              </a:lnSpc>
              <a:buFont typeface="Wingdings" panose="05000000000000000000" pitchFamily="2" charset="2"/>
              <a:buChar char="q"/>
            </a:pPr>
            <a:r>
              <a:rPr lang="en-GB" sz="1400" dirty="0"/>
              <a:t>Une façon </a:t>
            </a:r>
            <a:r>
              <a:rPr lang="en-GB" sz="1400" dirty="0" err="1"/>
              <a:t>dont</a:t>
            </a:r>
            <a:r>
              <a:rPr lang="en-GB" sz="1400" dirty="0"/>
              <a:t> </a:t>
            </a:r>
            <a:r>
              <a:rPr lang="en-GB" sz="1400" dirty="0" err="1"/>
              <a:t>elle</a:t>
            </a:r>
            <a:r>
              <a:rPr lang="en-GB" sz="1400" dirty="0"/>
              <a:t> </a:t>
            </a:r>
            <a:r>
              <a:rPr lang="en-GB" sz="1400" dirty="0" err="1"/>
              <a:t>perçoit</a:t>
            </a:r>
            <a:r>
              <a:rPr lang="en-GB" sz="1400" dirty="0"/>
              <a:t> désormais l'IA différemment</a:t>
            </a:r>
          </a:p>
          <a:p>
            <a:pPr marL="342900" indent="-342900">
              <a:lnSpc>
                <a:spcPct val="100000"/>
              </a:lnSpc>
              <a:buFont typeface="Wingdings" panose="05000000000000000000" pitchFamily="2" charset="2"/>
              <a:buChar char="q"/>
            </a:pPr>
            <a:r>
              <a:rPr lang="en-GB" sz="1400" dirty="0"/>
              <a:t>Une question </a:t>
            </a:r>
            <a:r>
              <a:rPr lang="en-GB" sz="1400" dirty="0" err="1"/>
              <a:t>qu’elle</a:t>
            </a:r>
            <a:r>
              <a:rPr lang="en-GB" sz="1400" dirty="0"/>
              <a:t> se pose encore</a:t>
            </a:r>
          </a:p>
          <a:p>
            <a:pPr marL="342900" indent="-342900">
              <a:lnSpc>
                <a:spcPct val="100000"/>
              </a:lnSpc>
              <a:buFont typeface="Wingdings" panose="05000000000000000000" pitchFamily="2" charset="2"/>
              <a:buChar char="q"/>
            </a:pPr>
            <a:r>
              <a:rPr lang="en-GB" sz="1400" dirty="0"/>
              <a:t>Invitez les </a:t>
            </a:r>
            <a:r>
              <a:rPr lang="en-GB" sz="1400" dirty="0" err="1"/>
              <a:t>participantes</a:t>
            </a:r>
            <a:r>
              <a:rPr lang="en-GB" sz="1400" dirty="0"/>
              <a:t> à partager leurs réponses ou recueillez-les de manière </a:t>
            </a:r>
            <a:br>
              <a:rPr lang="en-GB" sz="1400" dirty="0"/>
            </a:br>
            <a:r>
              <a:rPr lang="en-GB" sz="1400" dirty="0"/>
              <a:t>anonyme pour obtenir des commentaires</a:t>
            </a:r>
            <a:endParaRPr lang="en-US" sz="1400" b="1" dirty="0"/>
          </a:p>
        </p:txBody>
      </p:sp>
      <p:sp>
        <p:nvSpPr>
          <p:cNvPr id="10" name="Text Placeholder 9">
            <a:extLst>
              <a:ext uri="{FF2B5EF4-FFF2-40B4-BE49-F238E27FC236}">
                <a16:creationId xmlns:a16="http://schemas.microsoft.com/office/drawing/2014/main" id="{E578CD82-D318-BCC7-72A5-8D01BD92B3B6}"/>
              </a:ext>
            </a:extLst>
          </p:cNvPr>
          <p:cNvSpPr txBox="1">
            <a:spLocks/>
          </p:cNvSpPr>
          <p:nvPr/>
        </p:nvSpPr>
        <p:spPr>
          <a:xfrm>
            <a:off x="1241969" y="7900023"/>
            <a:ext cx="6821719" cy="488883"/>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6. Conclusion et </a:t>
            </a:r>
            <a:r>
              <a:rPr lang="en-GB" sz="1800" dirty="0" err="1"/>
              <a:t>réflexion</a:t>
            </a:r>
            <a:r>
              <a:rPr lang="en-GB" sz="1800" dirty="0"/>
              <a:t> (10 min)</a:t>
            </a:r>
          </a:p>
        </p:txBody>
      </p:sp>
      <p:cxnSp>
        <p:nvCxnSpPr>
          <p:cNvPr id="21" name="Straight Connector 20">
            <a:extLst>
              <a:ext uri="{FF2B5EF4-FFF2-40B4-BE49-F238E27FC236}">
                <a16:creationId xmlns:a16="http://schemas.microsoft.com/office/drawing/2014/main" id="{1F44018F-BF58-A733-31CC-2B0772AAB8DD}"/>
              </a:ext>
            </a:extLst>
          </p:cNvPr>
          <p:cNvCxnSpPr>
            <a:cxnSpLocks/>
          </p:cNvCxnSpPr>
          <p:nvPr/>
        </p:nvCxnSpPr>
        <p:spPr>
          <a:xfrm>
            <a:off x="1081146" y="8310461"/>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E9DBF79D-9B01-B57E-8726-4BEAE85C0F54}"/>
              </a:ext>
            </a:extLst>
          </p:cNvPr>
          <p:cNvGrpSpPr/>
          <p:nvPr/>
        </p:nvGrpSpPr>
        <p:grpSpPr>
          <a:xfrm>
            <a:off x="442454" y="7933608"/>
            <a:ext cx="668030" cy="667301"/>
            <a:chOff x="7257599" y="768348"/>
            <a:chExt cx="868457" cy="867509"/>
          </a:xfrm>
          <a:solidFill>
            <a:srgbClr val="282666"/>
          </a:solidFill>
        </p:grpSpPr>
        <p:sp>
          <p:nvSpPr>
            <p:cNvPr id="24" name="Freeform 15">
              <a:extLst>
                <a:ext uri="{FF2B5EF4-FFF2-40B4-BE49-F238E27FC236}">
                  <a16:creationId xmlns:a16="http://schemas.microsoft.com/office/drawing/2014/main" id="{90E30786-B739-AF41-37B1-CEA783E7C2B1}"/>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2">
              <a:extLst>
                <a:ext uri="{FF2B5EF4-FFF2-40B4-BE49-F238E27FC236}">
                  <a16:creationId xmlns:a16="http://schemas.microsoft.com/office/drawing/2014/main" id="{64D4AFDB-ADD3-59C4-0067-DD08BF45090E}"/>
                </a:ext>
              </a:extLst>
            </p:cNvPr>
            <p:cNvGrpSpPr/>
            <p:nvPr/>
          </p:nvGrpSpPr>
          <p:grpSpPr>
            <a:xfrm>
              <a:off x="7257599" y="768348"/>
              <a:ext cx="868457" cy="867509"/>
              <a:chOff x="7257599" y="768348"/>
              <a:chExt cx="868457" cy="867509"/>
            </a:xfrm>
            <a:grpFill/>
          </p:grpSpPr>
          <p:sp>
            <p:nvSpPr>
              <p:cNvPr id="27" name="Freeform 17">
                <a:extLst>
                  <a:ext uri="{FF2B5EF4-FFF2-40B4-BE49-F238E27FC236}">
                    <a16:creationId xmlns:a16="http://schemas.microsoft.com/office/drawing/2014/main" id="{5D3D0366-D0DA-AA4D-2D2D-6D0E6B8AA0E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18">
                <a:extLst>
                  <a:ext uri="{FF2B5EF4-FFF2-40B4-BE49-F238E27FC236}">
                    <a16:creationId xmlns:a16="http://schemas.microsoft.com/office/drawing/2014/main" id="{07F6AF2F-5FA9-75DF-AF45-DB7828D9E585}"/>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9">
                <a:extLst>
                  <a:ext uri="{FF2B5EF4-FFF2-40B4-BE49-F238E27FC236}">
                    <a16:creationId xmlns:a16="http://schemas.microsoft.com/office/drawing/2014/main" id="{6A4AB1A6-0647-418F-3394-AD891271EA1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0" name="Freeform 20">
                <a:extLst>
                  <a:ext uri="{FF2B5EF4-FFF2-40B4-BE49-F238E27FC236}">
                    <a16:creationId xmlns:a16="http://schemas.microsoft.com/office/drawing/2014/main" id="{093F7ED5-DB02-3B54-9B60-043B5717194C}"/>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Freeform 21">
                <a:extLst>
                  <a:ext uri="{FF2B5EF4-FFF2-40B4-BE49-F238E27FC236}">
                    <a16:creationId xmlns:a16="http://schemas.microsoft.com/office/drawing/2014/main" id="{700C2E3B-6C85-727E-4DC8-16B2AD8795E0}"/>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73288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8CE49-ACF3-7238-A24E-F8FBB879F664}"/>
            </a:ext>
          </a:extLst>
        </p:cNvPr>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26E9F7D7-7AD6-74C5-32C0-B9BDE0A4689E}"/>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a:xfrm>
            <a:off x="1214645" y="2512080"/>
            <a:ext cx="6560930" cy="5477685"/>
          </a:xfrm>
        </p:spPr>
      </p:pic>
      <p:sp>
        <p:nvSpPr>
          <p:cNvPr id="3" name="Text Placeholder 2">
            <a:extLst>
              <a:ext uri="{FF2B5EF4-FFF2-40B4-BE49-F238E27FC236}">
                <a16:creationId xmlns:a16="http://schemas.microsoft.com/office/drawing/2014/main" id="{0AF338B1-DCDE-B202-501A-F2B12BEAE5A1}"/>
              </a:ext>
            </a:extLst>
          </p:cNvPr>
          <p:cNvSpPr>
            <a:spLocks noGrp="1"/>
          </p:cNvSpPr>
          <p:nvPr>
            <p:ph type="body" sz="quarter" idx="40"/>
          </p:nvPr>
        </p:nvSpPr>
        <p:spPr>
          <a:xfrm>
            <a:off x="218432" y="2026921"/>
            <a:ext cx="3310763" cy="426720"/>
          </a:xfrm>
        </p:spPr>
        <p:txBody>
          <a:bodyPr/>
          <a:lstStyle/>
          <a:p>
            <a:pPr algn="just"/>
            <a:r>
              <a:rPr lang="en-GB" sz="2400" b="1" i="0" dirty="0"/>
              <a:t>Conseils pour faciliter la discussion</a:t>
            </a:r>
          </a:p>
        </p:txBody>
      </p:sp>
      <p:sp>
        <p:nvSpPr>
          <p:cNvPr id="17" name="Graphic 43">
            <a:extLst>
              <a:ext uri="{FF2B5EF4-FFF2-40B4-BE49-F238E27FC236}">
                <a16:creationId xmlns:a16="http://schemas.microsoft.com/office/drawing/2014/main" id="{BD3DA929-2265-8109-5BD8-09F71CA983D6}"/>
              </a:ext>
            </a:extLst>
          </p:cNvPr>
          <p:cNvSpPr/>
          <p:nvPr/>
        </p:nvSpPr>
        <p:spPr>
          <a:xfrm>
            <a:off x="4495110" y="313250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
        <p:nvSpPr>
          <p:cNvPr id="4" name="Text Placeholder 2">
            <a:extLst>
              <a:ext uri="{FF2B5EF4-FFF2-40B4-BE49-F238E27FC236}">
                <a16:creationId xmlns:a16="http://schemas.microsoft.com/office/drawing/2014/main" id="{3F847406-C98D-34C0-8C09-0F10F23CA9D8}"/>
              </a:ext>
            </a:extLst>
          </p:cNvPr>
          <p:cNvSpPr txBox="1">
            <a:spLocks/>
          </p:cNvSpPr>
          <p:nvPr/>
        </p:nvSpPr>
        <p:spPr>
          <a:xfrm>
            <a:off x="218432" y="8231084"/>
            <a:ext cx="6812845" cy="2391196"/>
          </a:xfrm>
          <a:prstGeom prst="rect">
            <a:avLst/>
          </a:prstGeom>
        </p:spPr>
        <p:txBody>
          <a:bodyPr vert="horz" lIns="91440" tIns="45720" rIns="91440" bIns="45720" rtlCol="0">
            <a:noAutofit/>
          </a:bodyPr>
          <a:lstStyle>
            <a:lvl1pPr marL="0" indent="0" algn="ctr" defTabSz="777514" rtl="0" eaLnBrk="1" latinLnBrk="0" hangingPunct="1">
              <a:lnSpc>
                <a:spcPts val="2140"/>
              </a:lnSpc>
              <a:spcBef>
                <a:spcPts val="0"/>
              </a:spcBef>
              <a:buFont typeface="Arial" panose="020B0604020202020204" pitchFamily="34" charset="0"/>
              <a:buNone/>
              <a:defRPr sz="2200" b="0" i="1"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342900" indent="-342900" algn="just">
              <a:buFont typeface="Arial" panose="020B0604020202020204" pitchFamily="34" charset="0"/>
              <a:buChar char="•"/>
            </a:pPr>
            <a:r>
              <a:rPr lang="en-GB" sz="1400" b="1" i="0" dirty="0">
                <a:solidFill>
                  <a:srgbClr val="282666"/>
                </a:solidFill>
              </a:rPr>
              <a:t>Normalisez l'incertitude </a:t>
            </a:r>
            <a:r>
              <a:rPr lang="en-GB" sz="1400" i="0" dirty="0">
                <a:solidFill>
                  <a:srgbClr val="282666"/>
                </a:solidFill>
              </a:rPr>
              <a:t>: beaucoup de jeunes se </a:t>
            </a:r>
            <a:r>
              <a:rPr lang="en-GB" sz="1400" i="0" dirty="0" err="1">
                <a:solidFill>
                  <a:srgbClr val="282666"/>
                </a:solidFill>
              </a:rPr>
              <a:t>sentent</a:t>
            </a:r>
            <a:r>
              <a:rPr lang="en-GB" sz="1400" i="0" dirty="0">
                <a:solidFill>
                  <a:srgbClr val="282666"/>
                </a:solidFill>
              </a:rPr>
              <a:t> </a:t>
            </a:r>
            <a:r>
              <a:rPr lang="en-GB" sz="1400" i="0" dirty="0" err="1">
                <a:solidFill>
                  <a:srgbClr val="282666"/>
                </a:solidFill>
              </a:rPr>
              <a:t>incertains</a:t>
            </a:r>
            <a:r>
              <a:rPr lang="en-GB" sz="1400" i="0" dirty="0">
                <a:solidFill>
                  <a:srgbClr val="282666"/>
                </a:solidFill>
              </a:rPr>
              <a:t> face à l'IA. Rappelez-leur qu'il est normal de ne pas tout comprendre immédiatement.</a:t>
            </a:r>
          </a:p>
          <a:p>
            <a:pPr marL="342900" indent="-342900" algn="just">
              <a:buFont typeface="Arial" panose="020B0604020202020204" pitchFamily="34" charset="0"/>
              <a:buChar char="•"/>
            </a:pPr>
            <a:r>
              <a:rPr lang="en-GB" sz="1400" b="1" i="0" dirty="0">
                <a:solidFill>
                  <a:srgbClr val="282666"/>
                </a:solidFill>
              </a:rPr>
              <a:t>Célébrez les petites victoires : </a:t>
            </a:r>
            <a:r>
              <a:rPr lang="en-GB" sz="1400" i="0" dirty="0" err="1">
                <a:solidFill>
                  <a:srgbClr val="282666"/>
                </a:solidFill>
              </a:rPr>
              <a:t>si</a:t>
            </a:r>
            <a:r>
              <a:rPr lang="en-GB" sz="1400" i="0" dirty="0">
                <a:solidFill>
                  <a:srgbClr val="282666"/>
                </a:solidFill>
              </a:rPr>
              <a:t> </a:t>
            </a:r>
            <a:r>
              <a:rPr lang="en-GB" sz="1400" i="0" dirty="0" err="1">
                <a:solidFill>
                  <a:srgbClr val="282666"/>
                </a:solidFill>
              </a:rPr>
              <a:t>ils</a:t>
            </a:r>
            <a:r>
              <a:rPr lang="en-GB" sz="1400" i="0" dirty="0">
                <a:solidFill>
                  <a:srgbClr val="282666"/>
                </a:solidFill>
              </a:rPr>
              <a:t> et </a:t>
            </a:r>
            <a:r>
              <a:rPr lang="en-GB" sz="1400" i="0" dirty="0" err="1">
                <a:solidFill>
                  <a:srgbClr val="282666"/>
                </a:solidFill>
              </a:rPr>
              <a:t>elles</a:t>
            </a:r>
            <a:r>
              <a:rPr lang="en-GB" sz="1400" i="0" dirty="0">
                <a:solidFill>
                  <a:srgbClr val="282666"/>
                </a:solidFill>
              </a:rPr>
              <a:t> ont compris comment TikTok utilise l'IA, c'est déjà une belle réussite !</a:t>
            </a:r>
          </a:p>
          <a:p>
            <a:pPr marL="342900" indent="-342900" algn="just">
              <a:buFont typeface="Arial" panose="020B0604020202020204" pitchFamily="34" charset="0"/>
              <a:buChar char="•"/>
            </a:pPr>
            <a:r>
              <a:rPr lang="en-GB" sz="1400" b="1" i="0" dirty="0">
                <a:solidFill>
                  <a:srgbClr val="282666"/>
                </a:solidFill>
              </a:rPr>
              <a:t>Soyez inclusif – </a:t>
            </a:r>
            <a:r>
              <a:rPr lang="en-GB" sz="1400" i="0" dirty="0">
                <a:solidFill>
                  <a:srgbClr val="282666"/>
                </a:solidFill>
              </a:rPr>
              <a:t>utilisez un langage simple et des exemples visuels. Évitez le jargon.</a:t>
            </a:r>
          </a:p>
          <a:p>
            <a:pPr marL="342900" indent="-342900" algn="just">
              <a:buFont typeface="Arial" panose="020B0604020202020204" pitchFamily="34" charset="0"/>
              <a:buChar char="•"/>
            </a:pPr>
            <a:r>
              <a:rPr lang="en-GB" sz="1400" b="1" i="0" dirty="0">
                <a:solidFill>
                  <a:srgbClr val="282666"/>
                </a:solidFill>
              </a:rPr>
              <a:t>Encouragez la curiosité : </a:t>
            </a:r>
            <a:r>
              <a:rPr lang="en-GB" sz="1400" i="0" dirty="0">
                <a:solidFill>
                  <a:srgbClr val="282666"/>
                </a:solidFill>
              </a:rPr>
              <a:t>l'objectif est de susciter l'intérêt, pas de mémoriser des faits.</a:t>
            </a:r>
            <a:endParaRPr lang="en-US" sz="1400" i="0" dirty="0">
              <a:solidFill>
                <a:srgbClr val="282666"/>
              </a:solidFill>
            </a:endParaRPr>
          </a:p>
        </p:txBody>
      </p:sp>
    </p:spTree>
    <p:extLst>
      <p:ext uri="{BB962C8B-B14F-4D97-AF65-F5344CB8AC3E}">
        <p14:creationId xmlns:p14="http://schemas.microsoft.com/office/powerpoint/2010/main" val="1267430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1103E-36A0-C79F-EE7D-0D9EA3A144C0}"/>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8F33AED0-6486-07A9-D27B-E3392B678C38}"/>
              </a:ext>
            </a:extLst>
          </p:cNvPr>
          <p:cNvSpPr>
            <a:spLocks noGrp="1"/>
          </p:cNvSpPr>
          <p:nvPr>
            <p:ph type="body" sz="quarter" idx="14"/>
          </p:nvPr>
        </p:nvSpPr>
        <p:spPr/>
        <p:txBody>
          <a:bodyPr/>
          <a:lstStyle/>
          <a:p>
            <a:r>
              <a:rPr lang="en-US" dirty="0"/>
              <a:t>03</a:t>
            </a:r>
          </a:p>
        </p:txBody>
      </p:sp>
      <p:sp>
        <p:nvSpPr>
          <p:cNvPr id="29" name="Text Placeholder 28">
            <a:extLst>
              <a:ext uri="{FF2B5EF4-FFF2-40B4-BE49-F238E27FC236}">
                <a16:creationId xmlns:a16="http://schemas.microsoft.com/office/drawing/2014/main" id="{A3E7AF96-9059-054A-95A4-505CCBABA012}"/>
              </a:ext>
            </a:extLst>
          </p:cNvPr>
          <p:cNvSpPr>
            <a:spLocks noGrp="1"/>
          </p:cNvSpPr>
          <p:nvPr>
            <p:ph type="body" sz="quarter" idx="15"/>
          </p:nvPr>
        </p:nvSpPr>
        <p:spPr>
          <a:xfrm>
            <a:off x="2198723" y="2356063"/>
            <a:ext cx="3744877" cy="2002900"/>
          </a:xfrm>
        </p:spPr>
        <p:txBody>
          <a:bodyPr/>
          <a:lstStyle/>
          <a:p>
            <a:r>
              <a:rPr lang="en-US" b="1" dirty="0"/>
              <a:t>Session 2 </a:t>
            </a:r>
          </a:p>
          <a:p>
            <a:r>
              <a:rPr lang="en-GB" dirty="0"/>
              <a:t>L'éthique de l'IA : donner aux jeunes les moyens d'un avenir équitable</a:t>
            </a:r>
            <a:endParaRPr lang="en-US" dirty="0"/>
          </a:p>
        </p:txBody>
      </p:sp>
      <p:sp>
        <p:nvSpPr>
          <p:cNvPr id="16" name="Slide Number Placeholder 15">
            <a:extLst>
              <a:ext uri="{FF2B5EF4-FFF2-40B4-BE49-F238E27FC236}">
                <a16:creationId xmlns:a16="http://schemas.microsoft.com/office/drawing/2014/main" id="{5DEAE4E2-1897-D12F-BA01-F8F7C456F83A}"/>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14</a:t>
            </a:fld>
            <a:endParaRPr lang="fr-CA" dirty="0"/>
          </a:p>
        </p:txBody>
      </p:sp>
      <p:pic>
        <p:nvPicPr>
          <p:cNvPr id="5" name="Picture Placeholder 4" descr="Human eye seen through transparent digital chart">
            <a:extLst>
              <a:ext uri="{FF2B5EF4-FFF2-40B4-BE49-F238E27FC236}">
                <a16:creationId xmlns:a16="http://schemas.microsoft.com/office/drawing/2014/main" id="{ABCA1456-E51D-E208-42CC-444D2ACBC12D}"/>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a:fillRect/>
          </a:stretch>
        </p:blipFill>
        <p:spPr>
          <a:xfrm>
            <a:off x="1539057" y="4997827"/>
            <a:ext cx="6236518" cy="4816261"/>
          </a:xfrm>
        </p:spPr>
      </p:pic>
      <p:pic>
        <p:nvPicPr>
          <p:cNvPr id="6" name="Picture 5">
            <a:extLst>
              <a:ext uri="{FF2B5EF4-FFF2-40B4-BE49-F238E27FC236}">
                <a16:creationId xmlns:a16="http://schemas.microsoft.com/office/drawing/2014/main" id="{16135DA9-C25E-1D7D-8440-C9656C03EE5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2244622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509263" y="6755392"/>
            <a:ext cx="6541269" cy="2414421"/>
          </a:xfrm>
        </p:spPr>
        <p:txBody>
          <a:bodyPr numCol="1"/>
          <a:lstStyle/>
          <a:p>
            <a:pPr>
              <a:lnSpc>
                <a:spcPct val="100000"/>
              </a:lnSpc>
            </a:pPr>
            <a:r>
              <a:rPr lang="en-GB" sz="1400" b="1" i="1" dirty="0"/>
              <a:t>À la fin de ce module, les </a:t>
            </a:r>
            <a:r>
              <a:rPr lang="en-GB" sz="1400" b="1" i="1" dirty="0" err="1"/>
              <a:t>participantes</a:t>
            </a:r>
            <a:r>
              <a:rPr lang="en-GB" sz="1400" b="1" i="1" dirty="0"/>
              <a:t> seront </a:t>
            </a:r>
            <a:r>
              <a:rPr lang="en-GB" sz="1400" b="1" i="1" dirty="0" err="1"/>
              <a:t>capables</a:t>
            </a:r>
            <a:r>
              <a:rPr lang="en-GB" sz="1400" b="1" i="1" dirty="0"/>
              <a:t> de :</a:t>
            </a:r>
          </a:p>
          <a:p>
            <a:pPr marL="342900" indent="-342900">
              <a:lnSpc>
                <a:spcPct val="100000"/>
              </a:lnSpc>
              <a:buFont typeface="Arial" panose="020B0604020202020204" pitchFamily="34" charset="0"/>
              <a:buChar char="•"/>
            </a:pPr>
            <a:r>
              <a:rPr lang="en-GB" sz="1400" b="1" dirty="0"/>
              <a:t>Définir </a:t>
            </a:r>
            <a:r>
              <a:rPr lang="en-GB" sz="1400" dirty="0"/>
              <a:t>l'éthique et expliquer sa pertinence dans les décisions quotidiennes</a:t>
            </a:r>
          </a:p>
          <a:p>
            <a:pPr marL="342900" indent="-342900">
              <a:lnSpc>
                <a:spcPct val="100000"/>
              </a:lnSpc>
              <a:buFont typeface="Arial" panose="020B0604020202020204" pitchFamily="34" charset="0"/>
              <a:buChar char="•"/>
            </a:pPr>
            <a:r>
              <a:rPr lang="en-GB" sz="1400" b="1" dirty="0"/>
              <a:t>Comprendre </a:t>
            </a:r>
            <a:r>
              <a:rPr lang="en-GB" sz="1400" dirty="0"/>
              <a:t>l'importance de l'éthique dans le développement de l'IA</a:t>
            </a:r>
          </a:p>
          <a:p>
            <a:pPr marL="342900" indent="-342900">
              <a:lnSpc>
                <a:spcPct val="100000"/>
              </a:lnSpc>
              <a:buFont typeface="Arial" panose="020B0604020202020204" pitchFamily="34" charset="0"/>
              <a:buChar char="•"/>
            </a:pPr>
            <a:r>
              <a:rPr lang="en-GB" sz="1400" b="1" dirty="0"/>
              <a:t>Identifier </a:t>
            </a:r>
            <a:r>
              <a:rPr lang="en-GB" sz="1400" dirty="0"/>
              <a:t>les risques éthiques liés à l'IA, tels que les biais et le manque de transparence</a:t>
            </a:r>
          </a:p>
          <a:p>
            <a:pPr marL="342900" indent="-342900">
              <a:lnSpc>
                <a:spcPct val="100000"/>
              </a:lnSpc>
              <a:buFont typeface="Arial" panose="020B0604020202020204" pitchFamily="34" charset="0"/>
              <a:buChar char="•"/>
            </a:pPr>
            <a:r>
              <a:rPr lang="en-GB" sz="1400" b="1" dirty="0"/>
              <a:t>Reconnaître </a:t>
            </a:r>
            <a:r>
              <a:rPr lang="en-GB" sz="1400" dirty="0"/>
              <a:t>comment le contenu généré par l'IA peut renforcer les stéréotypes</a:t>
            </a:r>
          </a:p>
          <a:p>
            <a:pPr marL="342900" indent="-342900">
              <a:lnSpc>
                <a:spcPct val="100000"/>
              </a:lnSpc>
              <a:buFont typeface="Arial" panose="020B0604020202020204" pitchFamily="34" charset="0"/>
              <a:buChar char="•"/>
            </a:pPr>
            <a:r>
              <a:rPr lang="en-GB" sz="1400" b="1" dirty="0"/>
              <a:t>Explorer </a:t>
            </a:r>
            <a:r>
              <a:rPr lang="en-GB" sz="1400" dirty="0"/>
              <a:t>comment détecter et réduire les préjugés dans les outils de génération d'images par l'IA</a:t>
            </a:r>
            <a:endParaRPr lang="en-US" sz="1400"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Titre</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15</a:t>
            </a:fld>
            <a:endParaRPr lang="fr-CA" dirty="0"/>
          </a:p>
        </p:txBody>
      </p:sp>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513484" y="4832670"/>
            <a:ext cx="1532272" cy="1049221"/>
          </a:xfrm>
        </p:spPr>
        <p:txBody>
          <a:bodyPr/>
          <a:lstStyle/>
          <a:p>
            <a:r>
              <a:rPr lang="en-US" sz="2400" dirty="0"/>
              <a:t>Session 2</a:t>
            </a:r>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24181"/>
            <a:ext cx="3495458" cy="695374"/>
          </a:xfrm>
        </p:spPr>
        <p:txBody>
          <a:bodyPr/>
          <a:lstStyle/>
          <a:p>
            <a:r>
              <a:rPr lang="en-US" sz="2400" dirty="0" err="1"/>
              <a:t>Objectifs</a:t>
            </a:r>
            <a:r>
              <a:rPr lang="en-US" sz="2400" dirty="0"/>
              <a:t> </a:t>
            </a:r>
          </a:p>
          <a:p>
            <a:r>
              <a:rPr lang="en-US" sz="2400" dirty="0" err="1"/>
              <a:t>d'apprentissage</a:t>
            </a:r>
            <a:endParaRPr lang="en-US" sz="2400" dirty="0"/>
          </a:p>
        </p:txBody>
      </p:sp>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11CC6832-4143-4E79-B0D5-DC7D70045BF5}"/>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a:fillRect/>
          </a:stretch>
        </p:blipFill>
        <p:spPr/>
      </p:pic>
      <p:sp>
        <p:nvSpPr>
          <p:cNvPr id="10" name="Graphic 43">
            <a:extLst>
              <a:ext uri="{FF2B5EF4-FFF2-40B4-BE49-F238E27FC236}">
                <a16:creationId xmlns:a16="http://schemas.microsoft.com/office/drawing/2014/main" id="{EA827BC9-DF8A-44C5-C627-984DD3026334}"/>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grpSp>
        <p:nvGrpSpPr>
          <p:cNvPr id="4" name="Group 3">
            <a:extLst>
              <a:ext uri="{FF2B5EF4-FFF2-40B4-BE49-F238E27FC236}">
                <a16:creationId xmlns:a16="http://schemas.microsoft.com/office/drawing/2014/main" id="{9F5394E2-5827-10DE-3E5C-F68578E6E587}"/>
              </a:ext>
            </a:extLst>
          </p:cNvPr>
          <p:cNvGrpSpPr/>
          <p:nvPr/>
        </p:nvGrpSpPr>
        <p:grpSpPr>
          <a:xfrm>
            <a:off x="4300858" y="8680513"/>
            <a:ext cx="1912290" cy="1446881"/>
            <a:chOff x="5700273" y="5386353"/>
            <a:chExt cx="766016" cy="767823"/>
          </a:xfrm>
          <a:solidFill>
            <a:srgbClr val="282666"/>
          </a:solidFill>
        </p:grpSpPr>
        <p:grpSp>
          <p:nvGrpSpPr>
            <p:cNvPr id="5" name="Graphic 2">
              <a:extLst>
                <a:ext uri="{FF2B5EF4-FFF2-40B4-BE49-F238E27FC236}">
                  <a16:creationId xmlns:a16="http://schemas.microsoft.com/office/drawing/2014/main" id="{98359B7F-A526-1E86-BB8D-25071533B1B6}"/>
                </a:ext>
              </a:extLst>
            </p:cNvPr>
            <p:cNvGrpSpPr/>
            <p:nvPr/>
          </p:nvGrpSpPr>
          <p:grpSpPr>
            <a:xfrm>
              <a:off x="5844804" y="5531788"/>
              <a:ext cx="476953" cy="420947"/>
              <a:chOff x="5844804" y="5531788"/>
              <a:chExt cx="476953" cy="420947"/>
            </a:xfrm>
            <a:grpFill/>
          </p:grpSpPr>
          <p:sp>
            <p:nvSpPr>
              <p:cNvPr id="24" name="Freeform 352">
                <a:extLst>
                  <a:ext uri="{FF2B5EF4-FFF2-40B4-BE49-F238E27FC236}">
                    <a16:creationId xmlns:a16="http://schemas.microsoft.com/office/drawing/2014/main" id="{D30C9CA7-84C3-3D72-F4E1-331785A6DD60}"/>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53">
                <a:extLst>
                  <a:ext uri="{FF2B5EF4-FFF2-40B4-BE49-F238E27FC236}">
                    <a16:creationId xmlns:a16="http://schemas.microsoft.com/office/drawing/2014/main" id="{7195765F-C2AD-067E-B884-9DDE18E688FB}"/>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 name="Graphic 2">
              <a:extLst>
                <a:ext uri="{FF2B5EF4-FFF2-40B4-BE49-F238E27FC236}">
                  <a16:creationId xmlns:a16="http://schemas.microsoft.com/office/drawing/2014/main" id="{C9A893F2-C82E-952B-FAAC-9AE5C4642268}"/>
                </a:ext>
              </a:extLst>
            </p:cNvPr>
            <p:cNvGrpSpPr/>
            <p:nvPr/>
          </p:nvGrpSpPr>
          <p:grpSpPr>
            <a:xfrm>
              <a:off x="5700273" y="5386353"/>
              <a:ext cx="766016" cy="767823"/>
              <a:chOff x="5700273" y="5386353"/>
              <a:chExt cx="766016" cy="767823"/>
            </a:xfrm>
            <a:grpFill/>
          </p:grpSpPr>
          <p:sp>
            <p:nvSpPr>
              <p:cNvPr id="7" name="Freeform 338">
                <a:extLst>
                  <a:ext uri="{FF2B5EF4-FFF2-40B4-BE49-F238E27FC236}">
                    <a16:creationId xmlns:a16="http://schemas.microsoft.com/office/drawing/2014/main" id="{95958DAB-E34A-2429-A516-3B17FE6EFF71}"/>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39">
                <a:extLst>
                  <a:ext uri="{FF2B5EF4-FFF2-40B4-BE49-F238E27FC236}">
                    <a16:creationId xmlns:a16="http://schemas.microsoft.com/office/drawing/2014/main" id="{860211AC-03FE-27DF-83BC-C4EA02CA34A8}"/>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0">
                <a:extLst>
                  <a:ext uri="{FF2B5EF4-FFF2-40B4-BE49-F238E27FC236}">
                    <a16:creationId xmlns:a16="http://schemas.microsoft.com/office/drawing/2014/main" id="{F9AF5F8B-1915-3E1E-5CEC-A57AB78CF832}"/>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1">
                <a:extLst>
                  <a:ext uri="{FF2B5EF4-FFF2-40B4-BE49-F238E27FC236}">
                    <a16:creationId xmlns:a16="http://schemas.microsoft.com/office/drawing/2014/main" id="{39E2B4E4-39E3-9AD5-D683-907B3A4ECC32}"/>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2">
                <a:extLst>
                  <a:ext uri="{FF2B5EF4-FFF2-40B4-BE49-F238E27FC236}">
                    <a16:creationId xmlns:a16="http://schemas.microsoft.com/office/drawing/2014/main" id="{79BF6FDE-DF96-8034-3E3E-DAF90B1795AA}"/>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3">
                <a:extLst>
                  <a:ext uri="{FF2B5EF4-FFF2-40B4-BE49-F238E27FC236}">
                    <a16:creationId xmlns:a16="http://schemas.microsoft.com/office/drawing/2014/main" id="{0667489B-8A76-22DE-4A6C-E3E256723290}"/>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4">
                <a:extLst>
                  <a:ext uri="{FF2B5EF4-FFF2-40B4-BE49-F238E27FC236}">
                    <a16:creationId xmlns:a16="http://schemas.microsoft.com/office/drawing/2014/main" id="{4DB472C1-1674-7C10-A577-B6805A366944}"/>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5">
                <a:extLst>
                  <a:ext uri="{FF2B5EF4-FFF2-40B4-BE49-F238E27FC236}">
                    <a16:creationId xmlns:a16="http://schemas.microsoft.com/office/drawing/2014/main" id="{C728CACE-922F-182B-8C21-0674DFA6B33B}"/>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6">
                <a:extLst>
                  <a:ext uri="{FF2B5EF4-FFF2-40B4-BE49-F238E27FC236}">
                    <a16:creationId xmlns:a16="http://schemas.microsoft.com/office/drawing/2014/main" id="{42EEF8D2-3C0A-ADAF-8B66-C97CC800B661}"/>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7">
                <a:extLst>
                  <a:ext uri="{FF2B5EF4-FFF2-40B4-BE49-F238E27FC236}">
                    <a16:creationId xmlns:a16="http://schemas.microsoft.com/office/drawing/2014/main" id="{FD41BAF2-8A06-D641-5A99-893E1F63B252}"/>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8">
                <a:extLst>
                  <a:ext uri="{FF2B5EF4-FFF2-40B4-BE49-F238E27FC236}">
                    <a16:creationId xmlns:a16="http://schemas.microsoft.com/office/drawing/2014/main" id="{E12DC0AD-8102-30AB-E4E7-1DE1DC1132A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49">
                <a:extLst>
                  <a:ext uri="{FF2B5EF4-FFF2-40B4-BE49-F238E27FC236}">
                    <a16:creationId xmlns:a16="http://schemas.microsoft.com/office/drawing/2014/main" id="{D02A13C9-95CF-90FE-59F5-947D00044C1A}"/>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5925E1EE-5D3A-04EE-B415-B9961C76E10D}"/>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51">
                <a:extLst>
                  <a:ext uri="{FF2B5EF4-FFF2-40B4-BE49-F238E27FC236}">
                    <a16:creationId xmlns:a16="http://schemas.microsoft.com/office/drawing/2014/main" id="{CB48E5DC-192F-A558-0889-C31BD336B366}"/>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38824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75DAB-46E3-C787-5A83-0BE09E0354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4B69D5-D57B-18E6-A0F6-9CB810180665}"/>
              </a:ext>
            </a:extLst>
          </p:cNvPr>
          <p:cNvSpPr>
            <a:spLocks noGrp="1"/>
          </p:cNvSpPr>
          <p:nvPr>
            <p:ph type="sldNum" sz="quarter" idx="4"/>
          </p:nvPr>
        </p:nvSpPr>
        <p:spPr/>
        <p:txBody>
          <a:bodyPr/>
          <a:lstStyle/>
          <a:p>
            <a:fld id="{9C527BFA-2C0E-4CEC-B6A5-913A56FEF4B4}" type="slidenum">
              <a:rPr lang="fr-CA" smtClean="0"/>
              <a:t>16</a:t>
            </a:fld>
            <a:endParaRPr lang="fr-CA" dirty="0"/>
          </a:p>
        </p:txBody>
      </p:sp>
      <p:sp>
        <p:nvSpPr>
          <p:cNvPr id="7" name="Text Placeholder 6">
            <a:extLst>
              <a:ext uri="{FF2B5EF4-FFF2-40B4-BE49-F238E27FC236}">
                <a16:creationId xmlns:a16="http://schemas.microsoft.com/office/drawing/2014/main" id="{A0F61022-B411-D1F9-B71D-A5A6A134A765}"/>
              </a:ext>
            </a:extLst>
          </p:cNvPr>
          <p:cNvSpPr>
            <a:spLocks noGrp="1"/>
          </p:cNvSpPr>
          <p:nvPr>
            <p:ph type="body" sz="quarter" idx="32"/>
          </p:nvPr>
        </p:nvSpPr>
        <p:spPr>
          <a:xfrm>
            <a:off x="599826" y="1773160"/>
            <a:ext cx="6541269" cy="3813547"/>
          </a:xfrm>
        </p:spPr>
        <p:txBody>
          <a:bodyPr numCol="1"/>
          <a:lstStyle/>
          <a:p>
            <a:pPr marL="342900" indent="-342900">
              <a:lnSpc>
                <a:spcPct val="100000"/>
              </a:lnSpc>
              <a:buFont typeface="Arial" panose="020B0604020202020204" pitchFamily="34" charset="0"/>
              <a:buChar char="•"/>
            </a:pPr>
            <a:r>
              <a:rPr lang="en-GB" sz="1600" dirty="0"/>
              <a:t>Ordinateur portable et projecteur/écran</a:t>
            </a:r>
          </a:p>
          <a:p>
            <a:pPr marL="342900" indent="-342900">
              <a:lnSpc>
                <a:spcPct val="100000"/>
              </a:lnSpc>
              <a:buFont typeface="Arial" panose="020B0604020202020204" pitchFamily="34" charset="0"/>
              <a:buChar char="•"/>
            </a:pPr>
            <a:r>
              <a:rPr lang="en-GB" sz="1600" dirty="0"/>
              <a:t>Connexion Internet pour les outils d'IA et les vidéos (ou téléchargement préalable)</a:t>
            </a:r>
          </a:p>
          <a:p>
            <a:pPr marL="342900" indent="-342900">
              <a:lnSpc>
                <a:spcPct val="100000"/>
              </a:lnSpc>
              <a:buFont typeface="Arial" panose="020B0604020202020204" pitchFamily="34" charset="0"/>
              <a:buChar char="•"/>
            </a:pPr>
            <a:r>
              <a:rPr lang="en-GB" sz="1600" dirty="0"/>
              <a:t>Impressions des </a:t>
            </a:r>
            <a:r>
              <a:rPr lang="en-GB" sz="1600" dirty="0" err="1"/>
              <a:t>termes</a:t>
            </a:r>
            <a:r>
              <a:rPr lang="en-GB" sz="1600" dirty="0"/>
              <a:t> </a:t>
            </a:r>
            <a:r>
              <a:rPr lang="en-GB" sz="1600" dirty="0" err="1"/>
              <a:t>clés</a:t>
            </a:r>
            <a:r>
              <a:rPr lang="en-GB" sz="1600" dirty="0"/>
              <a:t> et instructions </a:t>
            </a:r>
            <a:r>
              <a:rPr lang="en-GB" sz="1600" dirty="0" err="1"/>
              <a:t>génératives</a:t>
            </a:r>
            <a:r>
              <a:rPr lang="en-GB" sz="1600" dirty="0"/>
              <a:t> </a:t>
            </a:r>
            <a:r>
              <a:rPr lang="en-GB" sz="1600" dirty="0" err="1"/>
              <a:t>ou</a:t>
            </a:r>
            <a:r>
              <a:rPr lang="en-GB" sz="1600" dirty="0"/>
              <a:t> prompt (facultatif) Smartphones, tablettes ou ordinateurs (au moins un par groupe)</a:t>
            </a:r>
          </a:p>
          <a:p>
            <a:pPr marL="342900" indent="-342900">
              <a:lnSpc>
                <a:spcPct val="100000"/>
              </a:lnSpc>
              <a:buFont typeface="Arial" panose="020B0604020202020204" pitchFamily="34" charset="0"/>
              <a:buChar char="•"/>
            </a:pPr>
            <a:r>
              <a:rPr lang="en-GB" sz="1600" dirty="0"/>
              <a:t>Comptes d'accès ou de démonstration à 2 ou 3 générateurs d'images IA, par exemple Adobe Express, Leonardo AIgetimg.ai, Magic Studio</a:t>
            </a:r>
          </a:p>
          <a:p>
            <a:pPr marL="342900" indent="-342900">
              <a:lnSpc>
                <a:spcPct val="100000"/>
              </a:lnSpc>
              <a:buFont typeface="Arial" panose="020B0604020202020204" pitchFamily="34" charset="0"/>
              <a:buChar char="•"/>
            </a:pPr>
            <a:r>
              <a:rPr lang="en-GB" sz="1600" dirty="0"/>
              <a:t>Tableau à feuilles mobiles/tableau blanc et marqueurs</a:t>
            </a:r>
            <a:endParaRPr lang="en-US" sz="1600" dirty="0"/>
          </a:p>
        </p:txBody>
      </p:sp>
      <p:sp>
        <p:nvSpPr>
          <p:cNvPr id="9" name="Text Placeholder 8">
            <a:extLst>
              <a:ext uri="{FF2B5EF4-FFF2-40B4-BE49-F238E27FC236}">
                <a16:creationId xmlns:a16="http://schemas.microsoft.com/office/drawing/2014/main" id="{A5C10C2D-878B-77DF-A1C2-114D10CAFD8F}"/>
              </a:ext>
            </a:extLst>
          </p:cNvPr>
          <p:cNvSpPr>
            <a:spLocks noGrp="1"/>
          </p:cNvSpPr>
          <p:nvPr>
            <p:ph type="body" sz="quarter" idx="38"/>
          </p:nvPr>
        </p:nvSpPr>
        <p:spPr>
          <a:xfrm>
            <a:off x="634478" y="525575"/>
            <a:ext cx="6506617" cy="381311"/>
          </a:xfrm>
        </p:spPr>
        <p:txBody>
          <a:bodyPr/>
          <a:lstStyle/>
          <a:p>
            <a:r>
              <a:rPr lang="en-US" sz="1800" dirty="0"/>
              <a:t>De quoi avez-vous besoin pour animer la session ?</a:t>
            </a:r>
          </a:p>
        </p:txBody>
      </p:sp>
      <p:pic>
        <p:nvPicPr>
          <p:cNvPr id="13" name="Picture Placeholder 12">
            <a:extLst>
              <a:ext uri="{FF2B5EF4-FFF2-40B4-BE49-F238E27FC236}">
                <a16:creationId xmlns:a16="http://schemas.microsoft.com/office/drawing/2014/main" id="{31DAD37E-1E71-116A-9791-9F517C1C825F}"/>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FCA1F9FF-5A63-01A9-AE71-AE703B5E8CAB}"/>
              </a:ext>
            </a:extLst>
          </p:cNvPr>
          <p:cNvSpPr>
            <a:spLocks noGrp="1"/>
          </p:cNvSpPr>
          <p:nvPr>
            <p:ph type="body" sz="quarter" idx="40"/>
          </p:nvPr>
        </p:nvSpPr>
        <p:spPr>
          <a:xfrm>
            <a:off x="4159044" y="5591462"/>
            <a:ext cx="3308025" cy="1630230"/>
          </a:xfrm>
        </p:spPr>
        <p:txBody>
          <a:bodyPr/>
          <a:lstStyle/>
          <a:p>
            <a:r>
              <a:rPr lang="fr-FR" dirty="0"/>
              <a:t>« L’intelligence artificielle ne sera réellement intelligente que si elle intègre toutes les voix, toutes les expériences et toutes les visions du monde. »</a:t>
            </a:r>
            <a:endParaRPr lang="en-US" dirty="0"/>
          </a:p>
        </p:txBody>
      </p:sp>
      <p:cxnSp>
        <p:nvCxnSpPr>
          <p:cNvPr id="14" name="Straight Connector 13">
            <a:extLst>
              <a:ext uri="{FF2B5EF4-FFF2-40B4-BE49-F238E27FC236}">
                <a16:creationId xmlns:a16="http://schemas.microsoft.com/office/drawing/2014/main" id="{B1D850F4-E318-952D-A29B-690F352B9A9F}"/>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4CE4332-E7ED-DB3D-043A-ABD1ED5F577F}"/>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38BA95F4-53C3-8E37-8FE4-B95C432E3D77}"/>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6B259743-D6E7-4F13-4628-28DAC09BF47C}"/>
              </a:ext>
            </a:extLst>
          </p:cNvPr>
          <p:cNvGrpSpPr/>
          <p:nvPr/>
        </p:nvGrpSpPr>
        <p:grpSpPr>
          <a:xfrm>
            <a:off x="5613428" y="376898"/>
            <a:ext cx="1401735" cy="1166152"/>
            <a:chOff x="923129" y="5951680"/>
            <a:chExt cx="707633" cy="710376"/>
          </a:xfrm>
          <a:solidFill>
            <a:srgbClr val="282666"/>
          </a:solidFill>
        </p:grpSpPr>
        <p:sp>
          <p:nvSpPr>
            <p:cNvPr id="4" name="Freeform 431">
              <a:extLst>
                <a:ext uri="{FF2B5EF4-FFF2-40B4-BE49-F238E27FC236}">
                  <a16:creationId xmlns:a16="http://schemas.microsoft.com/office/drawing/2014/main" id="{ED14C303-5503-EE37-5F97-5A2FA698F619}"/>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25F19B2A-3955-8D1F-D1B3-E046870D5DC9}"/>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FBE4B688-AF2F-5877-2FC9-07F7C8F8F845}"/>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FD5BF1D2-C24C-5937-AC99-7EAA41415096}"/>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F626FE83-35A8-2EC9-3DC0-EBEF5A0CC161}"/>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87325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42322-A238-C4EE-E745-4E4F270A48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D1E7A7-3AEA-2180-9884-8E874B97B067}"/>
              </a:ext>
            </a:extLst>
          </p:cNvPr>
          <p:cNvSpPr>
            <a:spLocks noGrp="1"/>
          </p:cNvSpPr>
          <p:nvPr>
            <p:ph type="sldNum" sz="quarter" idx="4"/>
          </p:nvPr>
        </p:nvSpPr>
        <p:spPr/>
        <p:txBody>
          <a:bodyPr/>
          <a:lstStyle/>
          <a:p>
            <a:fld id="{9C527BFA-2C0E-4CEC-B6A5-913A56FEF4B4}" type="slidenum">
              <a:rPr lang="fr-CA" smtClean="0"/>
              <a:t>17</a:t>
            </a:fld>
            <a:endParaRPr lang="fr-CA" dirty="0"/>
          </a:p>
        </p:txBody>
      </p:sp>
      <p:sp>
        <p:nvSpPr>
          <p:cNvPr id="8" name="Text Placeholder 7">
            <a:extLst>
              <a:ext uri="{FF2B5EF4-FFF2-40B4-BE49-F238E27FC236}">
                <a16:creationId xmlns:a16="http://schemas.microsoft.com/office/drawing/2014/main" id="{7BC4F347-FBBF-531E-418D-E0C754A09B55}"/>
              </a:ext>
            </a:extLst>
          </p:cNvPr>
          <p:cNvSpPr>
            <a:spLocks noGrp="1"/>
          </p:cNvSpPr>
          <p:nvPr>
            <p:ph type="body" sz="quarter" idx="33"/>
          </p:nvPr>
        </p:nvSpPr>
        <p:spPr>
          <a:xfrm>
            <a:off x="634478" y="1455616"/>
            <a:ext cx="7005929" cy="1378032"/>
          </a:xfrm>
        </p:spPr>
        <p:txBody>
          <a:bodyPr/>
          <a:lstStyle/>
          <a:p>
            <a:r>
              <a:rPr lang="en-GB" sz="1400" b="1" dirty="0"/>
              <a:t>Durée estimée :</a:t>
            </a:r>
            <a:r>
              <a:rPr lang="en-GB" sz="1400" dirty="0"/>
              <a:t> 90 minutes</a:t>
            </a:r>
          </a:p>
          <a:p>
            <a:r>
              <a:rPr lang="en-GB" sz="1400" b="1" dirty="0"/>
              <a:t>Public : </a:t>
            </a:r>
            <a:r>
              <a:rPr lang="en-GB" sz="1400" dirty="0"/>
              <a:t>jeunes femmes âgées de 15 à 29 ans</a:t>
            </a:r>
          </a:p>
          <a:p>
            <a:r>
              <a:rPr lang="en-GB" sz="1400" b="1" dirty="0"/>
              <a:t>Format : </a:t>
            </a:r>
            <a:r>
              <a:rPr lang="en-GB" sz="1400" dirty="0"/>
              <a:t>atelier avec supports interactifs et discussions de groupe</a:t>
            </a:r>
            <a:endParaRPr lang="en-US" sz="1400" dirty="0"/>
          </a:p>
        </p:txBody>
      </p:sp>
      <p:sp>
        <p:nvSpPr>
          <p:cNvPr id="9" name="Text Placeholder 8">
            <a:extLst>
              <a:ext uri="{FF2B5EF4-FFF2-40B4-BE49-F238E27FC236}">
                <a16:creationId xmlns:a16="http://schemas.microsoft.com/office/drawing/2014/main" id="{C7EE2985-018C-82C9-D915-0DF256C09C46}"/>
              </a:ext>
            </a:extLst>
          </p:cNvPr>
          <p:cNvSpPr>
            <a:spLocks noGrp="1"/>
          </p:cNvSpPr>
          <p:nvPr>
            <p:ph type="body" sz="quarter" idx="38"/>
          </p:nvPr>
        </p:nvSpPr>
        <p:spPr/>
        <p:txBody>
          <a:bodyPr/>
          <a:lstStyle/>
          <a:p>
            <a:r>
              <a:rPr lang="en-US" sz="1800" dirty="0">
                <a:solidFill>
                  <a:srgbClr val="ED8623"/>
                </a:solidFill>
              </a:rPr>
              <a:t>Guide de temps (ajustable)</a:t>
            </a:r>
          </a:p>
        </p:txBody>
      </p:sp>
      <p:cxnSp>
        <p:nvCxnSpPr>
          <p:cNvPr id="10" name="Straight Connector 9">
            <a:extLst>
              <a:ext uri="{FF2B5EF4-FFF2-40B4-BE49-F238E27FC236}">
                <a16:creationId xmlns:a16="http://schemas.microsoft.com/office/drawing/2014/main" id="{0F8125AA-9CCC-E1D9-484A-E466FFF82F5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AF2299D-7FA6-FDA8-963B-1BC4DD6057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912074" y="6852008"/>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8F9D9ABE-EC46-00B0-BD1B-83581941CBD1}"/>
              </a:ext>
            </a:extLst>
          </p:cNvPr>
          <p:cNvGraphicFramePr>
            <a:graphicFrameLocks noGrp="1"/>
          </p:cNvGraphicFramePr>
          <p:nvPr>
            <p:extLst>
              <p:ext uri="{D42A27DB-BD31-4B8C-83A1-F6EECF244321}">
                <p14:modId xmlns:p14="http://schemas.microsoft.com/office/powerpoint/2010/main" val="2230523589"/>
              </p:ext>
            </p:extLst>
          </p:nvPr>
        </p:nvGraphicFramePr>
        <p:xfrm>
          <a:off x="634479" y="2715514"/>
          <a:ext cx="6541269" cy="3965780"/>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47309">
                  <a:extLst>
                    <a:ext uri="{9D8B030D-6E8A-4147-A177-3AD203B41FA5}">
                      <a16:colId xmlns:a16="http://schemas.microsoft.com/office/drawing/2014/main" val="48427194"/>
                    </a:ext>
                  </a:extLst>
                </a:gridCol>
                <a:gridCol w="1013537">
                  <a:extLst>
                    <a:ext uri="{9D8B030D-6E8A-4147-A177-3AD203B41FA5}">
                      <a16:colId xmlns:a16="http://schemas.microsoft.com/office/drawing/2014/main" val="2030828358"/>
                    </a:ext>
                  </a:extLst>
                </a:gridCol>
              </a:tblGrid>
              <a:tr h="330482">
                <a:tc>
                  <a:txBody>
                    <a:bodyPr/>
                    <a:lstStyle/>
                    <a:p>
                      <a:r>
                        <a:rPr lang="en-GB" sz="1400" dirty="0"/>
                        <a:t>Activité </a:t>
                      </a:r>
                    </a:p>
                  </a:txBody>
                  <a:tcPr>
                    <a:solidFill>
                      <a:srgbClr val="ED8623"/>
                    </a:solidFill>
                  </a:tcPr>
                </a:tc>
                <a:tc>
                  <a:txBody>
                    <a:bodyPr/>
                    <a:lstStyle/>
                    <a:p>
                      <a:r>
                        <a:rPr lang="en-GB" sz="1400" dirty="0"/>
                        <a:t>Description</a:t>
                      </a:r>
                    </a:p>
                  </a:txBody>
                  <a:tcPr>
                    <a:solidFill>
                      <a:srgbClr val="ED8623"/>
                    </a:solidFill>
                  </a:tcPr>
                </a:tc>
                <a:tc>
                  <a:txBody>
                    <a:bodyPr/>
                    <a:lstStyle/>
                    <a:p>
                      <a:r>
                        <a:rPr lang="en-GB" sz="1400" dirty="0"/>
                        <a:t>Durée</a:t>
                      </a:r>
                    </a:p>
                  </a:txBody>
                  <a:tcPr>
                    <a:solidFill>
                      <a:srgbClr val="ED8623"/>
                    </a:solidFill>
                  </a:tcPr>
                </a:tc>
                <a:extLst>
                  <a:ext uri="{0D108BD9-81ED-4DB2-BD59-A6C34878D82A}">
                    <a16:rowId xmlns:a16="http://schemas.microsoft.com/office/drawing/2014/main" val="1499428012"/>
                  </a:ext>
                </a:extLst>
              </a:tr>
              <a:tr h="826204">
                <a:tc>
                  <a:txBody>
                    <a:bodyPr/>
                    <a:lstStyle/>
                    <a:p>
                      <a:r>
                        <a:rPr lang="en-GB" sz="1400" dirty="0"/>
                        <a:t>Accueil et introduction à l'éthique</a:t>
                      </a:r>
                    </a:p>
                  </a:txBody>
                  <a:tcPr>
                    <a:solidFill>
                      <a:srgbClr val="F3B271"/>
                    </a:solidFill>
                  </a:tcPr>
                </a:tc>
                <a:tc>
                  <a:txBody>
                    <a:bodyPr/>
                    <a:lstStyle/>
                    <a:p>
                      <a:r>
                        <a:rPr lang="en-GB" sz="1400" dirty="0"/>
                        <a:t>Brise-glace + Que signifie pour vous le terme « éthique » ?</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1651804232"/>
                  </a:ext>
                </a:extLst>
              </a:tr>
              <a:tr h="578343">
                <a:tc>
                  <a:txBody>
                    <a:bodyPr/>
                    <a:lstStyle/>
                    <a:p>
                      <a:r>
                        <a:rPr lang="en-GB" sz="1400" dirty="0"/>
                        <a:t>Qu'est-ce que l'éthique de l'IA ?</a:t>
                      </a:r>
                    </a:p>
                  </a:txBody>
                  <a:tcPr>
                    <a:solidFill>
                      <a:srgbClr val="FADEC2"/>
                    </a:solidFill>
                  </a:tcPr>
                </a:tc>
                <a:tc>
                  <a:txBody>
                    <a:bodyPr/>
                    <a:lstStyle/>
                    <a:p>
                      <a:r>
                        <a:rPr lang="en-GB" sz="1400" dirty="0"/>
                        <a:t>Expliquer l'éthique dans le contexte de l'IA + cadres réels</a:t>
                      </a:r>
                    </a:p>
                  </a:txBody>
                  <a:tcPr>
                    <a:solidFill>
                      <a:srgbClr val="FADEC2"/>
                    </a:solidFill>
                  </a:tcPr>
                </a:tc>
                <a:tc>
                  <a:txBody>
                    <a:bodyPr/>
                    <a:lstStyle/>
                    <a:p>
                      <a:r>
                        <a:rPr lang="en-GB" sz="1400" dirty="0"/>
                        <a:t>10 min</a:t>
                      </a:r>
                    </a:p>
                  </a:txBody>
                  <a:tcPr>
                    <a:solidFill>
                      <a:srgbClr val="FADEC2"/>
                    </a:solidFill>
                  </a:tcPr>
                </a:tc>
                <a:extLst>
                  <a:ext uri="{0D108BD9-81ED-4DB2-BD59-A6C34878D82A}">
                    <a16:rowId xmlns:a16="http://schemas.microsoft.com/office/drawing/2014/main" val="2011675493"/>
                  </a:ext>
                </a:extLst>
              </a:tr>
              <a:tr h="826204">
                <a:tc>
                  <a:txBody>
                    <a:bodyPr/>
                    <a:lstStyle/>
                    <a:p>
                      <a:r>
                        <a:rPr lang="en-GB" sz="1400" dirty="0"/>
                        <a:t>Biais dans l'IA – Activité de groupe, partie 1</a:t>
                      </a:r>
                    </a:p>
                  </a:txBody>
                  <a:tcPr>
                    <a:solidFill>
                      <a:srgbClr val="F3B271"/>
                    </a:solidFill>
                  </a:tcPr>
                </a:tc>
                <a:tc>
                  <a:txBody>
                    <a:bodyPr/>
                    <a:lstStyle/>
                    <a:p>
                      <a:r>
                        <a:rPr lang="en-GB" sz="1400" dirty="0"/>
                        <a:t>Analyse interactive d'images « Devinez la consigne »</a:t>
                      </a:r>
                    </a:p>
                  </a:txBody>
                  <a:tcPr>
                    <a:solidFill>
                      <a:srgbClr val="F3B271"/>
                    </a:solidFill>
                  </a:tcPr>
                </a:tc>
                <a:tc>
                  <a:txBody>
                    <a:bodyPr/>
                    <a:lstStyle/>
                    <a:p>
                      <a:r>
                        <a:rPr lang="en-GB" sz="1400" dirty="0"/>
                        <a:t>20 min</a:t>
                      </a:r>
                    </a:p>
                  </a:txBody>
                  <a:tcPr>
                    <a:solidFill>
                      <a:srgbClr val="F3B271"/>
                    </a:solidFill>
                  </a:tcPr>
                </a:tc>
                <a:extLst>
                  <a:ext uri="{0D108BD9-81ED-4DB2-BD59-A6C34878D82A}">
                    <a16:rowId xmlns:a16="http://schemas.microsoft.com/office/drawing/2014/main" val="4293466553"/>
                  </a:ext>
                </a:extLst>
              </a:tr>
              <a:tr h="826204">
                <a:tc>
                  <a:txBody>
                    <a:bodyPr/>
                    <a:lstStyle/>
                    <a:p>
                      <a:r>
                        <a:rPr lang="en-GB" sz="1400" dirty="0"/>
                        <a:t>Biais dans l'IA – Activité de groupe, partie 2</a:t>
                      </a:r>
                    </a:p>
                  </a:txBody>
                  <a:tcPr>
                    <a:solidFill>
                      <a:srgbClr val="FADEC2"/>
                    </a:solidFill>
                  </a:tcPr>
                </a:tc>
                <a:tc>
                  <a:txBody>
                    <a:bodyPr/>
                    <a:lstStyle/>
                    <a:p>
                      <a:r>
                        <a:rPr lang="en-GB" sz="1400" dirty="0"/>
                        <a:t>Comparer les résultats d'images à l'aide d'outils d'IA</a:t>
                      </a:r>
                    </a:p>
                  </a:txBody>
                  <a:tcPr>
                    <a:solidFill>
                      <a:srgbClr val="FADEC2"/>
                    </a:solidFill>
                  </a:tcPr>
                </a:tc>
                <a:tc>
                  <a:txBody>
                    <a:bodyPr/>
                    <a:lstStyle/>
                    <a:p>
                      <a:r>
                        <a:rPr lang="en-GB" sz="1400" dirty="0"/>
                        <a:t>25 min</a:t>
                      </a:r>
                    </a:p>
                  </a:txBody>
                  <a:tcPr>
                    <a:solidFill>
                      <a:srgbClr val="FADEC2"/>
                    </a:solidFill>
                  </a:tcPr>
                </a:tc>
                <a:extLst>
                  <a:ext uri="{0D108BD9-81ED-4DB2-BD59-A6C34878D82A}">
                    <a16:rowId xmlns:a16="http://schemas.microsoft.com/office/drawing/2014/main" val="2830863894"/>
                  </a:ext>
                </a:extLst>
              </a:tr>
              <a:tr h="578343">
                <a:tc>
                  <a:txBody>
                    <a:bodyPr/>
                    <a:lstStyle/>
                    <a:p>
                      <a:r>
                        <a:rPr lang="en-GB" sz="1400" dirty="0"/>
                        <a:t>Réflexion et discussion</a:t>
                      </a:r>
                    </a:p>
                  </a:txBody>
                  <a:tcPr>
                    <a:solidFill>
                      <a:srgbClr val="F3B271"/>
                    </a:solidFill>
                  </a:tcPr>
                </a:tc>
                <a:tc>
                  <a:txBody>
                    <a:bodyPr/>
                    <a:lstStyle/>
                    <a:p>
                      <a:r>
                        <a:rPr lang="en-GB" sz="1400" dirty="0"/>
                        <a:t>Explorer les conséquences et les moyens de lutter contre les préjugés</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3933964242"/>
                  </a:ext>
                </a:extLst>
              </a:tr>
            </a:tbl>
          </a:graphicData>
        </a:graphic>
      </p:graphicFrame>
      <p:pic>
        <p:nvPicPr>
          <p:cNvPr id="4" name="Picture 3">
            <a:extLst>
              <a:ext uri="{FF2B5EF4-FFF2-40B4-BE49-F238E27FC236}">
                <a16:creationId xmlns:a16="http://schemas.microsoft.com/office/drawing/2014/main" id="{5F62D979-B014-A17E-734C-796AAC1C26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080238"/>
            <a:ext cx="4008120" cy="2526802"/>
          </a:xfrm>
          <a:prstGeom prst="rect">
            <a:avLst/>
          </a:prstGeom>
        </p:spPr>
      </p:pic>
    </p:spTree>
    <p:extLst>
      <p:ext uri="{BB962C8B-B14F-4D97-AF65-F5344CB8AC3E}">
        <p14:creationId xmlns:p14="http://schemas.microsoft.com/office/powerpoint/2010/main" val="1629184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5E8C3-9C97-9766-1505-A41D839A13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7C4C61-E309-9E9E-6DCC-93C980A59AB6}"/>
              </a:ext>
            </a:extLst>
          </p:cNvPr>
          <p:cNvSpPr>
            <a:spLocks noGrp="1"/>
          </p:cNvSpPr>
          <p:nvPr>
            <p:ph type="sldNum" sz="quarter" idx="4"/>
          </p:nvPr>
        </p:nvSpPr>
        <p:spPr/>
        <p:txBody>
          <a:bodyPr/>
          <a:lstStyle/>
          <a:p>
            <a:fld id="{9C527BFA-2C0E-4CEC-B6A5-913A56FEF4B4}" type="slidenum">
              <a:rPr lang="fr-CA" smtClean="0"/>
              <a:t>18</a:t>
            </a:fld>
            <a:endParaRPr lang="fr-CA" dirty="0"/>
          </a:p>
        </p:txBody>
      </p:sp>
      <p:sp>
        <p:nvSpPr>
          <p:cNvPr id="7" name="Text Placeholder 6">
            <a:extLst>
              <a:ext uri="{FF2B5EF4-FFF2-40B4-BE49-F238E27FC236}">
                <a16:creationId xmlns:a16="http://schemas.microsoft.com/office/drawing/2014/main" id="{04402CAD-2213-BE8F-A07E-5D92CB5D86D6}"/>
              </a:ext>
            </a:extLst>
          </p:cNvPr>
          <p:cNvSpPr>
            <a:spLocks noGrp="1"/>
          </p:cNvSpPr>
          <p:nvPr>
            <p:ph type="body" sz="quarter" idx="32"/>
          </p:nvPr>
        </p:nvSpPr>
        <p:spPr>
          <a:xfrm>
            <a:off x="929965" y="1600867"/>
            <a:ext cx="6245784" cy="2975445"/>
          </a:xfrm>
        </p:spPr>
        <p:txBody>
          <a:bodyPr numCol="1"/>
          <a:lstStyle/>
          <a:p>
            <a:pPr>
              <a:lnSpc>
                <a:spcPct val="100000"/>
              </a:lnSpc>
            </a:pPr>
            <a:r>
              <a:rPr lang="en-GB" sz="1400" dirty="0"/>
              <a:t>Pour briser la glace, demandez </a:t>
            </a:r>
            <a:r>
              <a:rPr lang="en-GB" sz="1400" i="1" dirty="0"/>
              <a:t>: « Vous souvenez-vous d'une occasion où vous avez dû prendre une décision concernant le bien ou le mal ? »</a:t>
            </a:r>
          </a:p>
          <a:p>
            <a:pPr>
              <a:lnSpc>
                <a:spcPct val="100000"/>
              </a:lnSpc>
            </a:pPr>
            <a:r>
              <a:rPr lang="en-GB" sz="1400" dirty="0"/>
              <a:t>Utilisez cette question pour présenter l'éthique comme un ensemble de principes qui guident notre comportement.</a:t>
            </a:r>
          </a:p>
          <a:p>
            <a:pPr>
              <a:lnSpc>
                <a:spcPct val="100000"/>
              </a:lnSpc>
            </a:pPr>
            <a:r>
              <a:rPr lang="en-GB" sz="1400" dirty="0"/>
              <a:t>Mini-apport</a:t>
            </a:r>
          </a:p>
          <a:p>
            <a:pPr>
              <a:lnSpc>
                <a:spcPct val="100000"/>
              </a:lnSpc>
            </a:pPr>
            <a:r>
              <a:rPr lang="en-GB" sz="1400" dirty="0"/>
              <a:t>Éthique = choisir ce qui est juste, respectueux, responsable</a:t>
            </a:r>
          </a:p>
          <a:p>
            <a:pPr>
              <a:lnSpc>
                <a:spcPct val="100000"/>
              </a:lnSpc>
            </a:pPr>
            <a:endParaRPr lang="en-GB" sz="1400" dirty="0"/>
          </a:p>
          <a:p>
            <a:pPr>
              <a:lnSpc>
                <a:spcPct val="100000"/>
              </a:lnSpc>
            </a:pPr>
            <a:r>
              <a:rPr lang="en-GB" sz="1400" i="1" dirty="0"/>
              <a:t>Demandez... </a:t>
            </a:r>
          </a:p>
          <a:p>
            <a:pPr>
              <a:lnSpc>
                <a:spcPct val="100000"/>
              </a:lnSpc>
            </a:pPr>
            <a:r>
              <a:rPr lang="en-GB" sz="1400" i="1" dirty="0"/>
              <a:t>« Est-ce juste ? », « À qui cela profite-t-il ? », « Qui pourrait en souffrir ? »</a:t>
            </a:r>
            <a:endParaRPr lang="en-US" sz="1400" i="1" dirty="0"/>
          </a:p>
        </p:txBody>
      </p:sp>
      <p:sp>
        <p:nvSpPr>
          <p:cNvPr id="9" name="Text Placeholder 8">
            <a:extLst>
              <a:ext uri="{FF2B5EF4-FFF2-40B4-BE49-F238E27FC236}">
                <a16:creationId xmlns:a16="http://schemas.microsoft.com/office/drawing/2014/main" id="{9671408A-2E98-8A90-6805-80C98956BCFD}"/>
              </a:ext>
            </a:extLst>
          </p:cNvPr>
          <p:cNvSpPr>
            <a:spLocks noGrp="1"/>
          </p:cNvSpPr>
          <p:nvPr>
            <p:ph type="body" sz="quarter" idx="38"/>
          </p:nvPr>
        </p:nvSpPr>
        <p:spPr>
          <a:xfrm>
            <a:off x="1269760" y="740700"/>
            <a:ext cx="5878285" cy="495152"/>
          </a:xfrm>
        </p:spPr>
        <p:txBody>
          <a:bodyPr/>
          <a:lstStyle/>
          <a:p>
            <a:r>
              <a:rPr lang="en-GB" sz="1800" b="1" dirty="0"/>
              <a:t>1. Accueil et introduction à l'éthique (10 min)</a:t>
            </a:r>
          </a:p>
        </p:txBody>
      </p:sp>
      <p:cxnSp>
        <p:nvCxnSpPr>
          <p:cNvPr id="3" name="Straight Connector 2">
            <a:extLst>
              <a:ext uri="{FF2B5EF4-FFF2-40B4-BE49-F238E27FC236}">
                <a16:creationId xmlns:a16="http://schemas.microsoft.com/office/drawing/2014/main" id="{E761EBD6-6EC4-C121-7AED-62C5923F83F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9A7D249-9EE1-7BD4-ADA7-9A6B930B7840}"/>
              </a:ext>
            </a:extLst>
          </p:cNvPr>
          <p:cNvCxnSpPr>
            <a:cxnSpLocks/>
          </p:cNvCxnSpPr>
          <p:nvPr/>
        </p:nvCxnSpPr>
        <p:spPr>
          <a:xfrm>
            <a:off x="1040176" y="469438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1608873-2CEA-3FC5-E370-04C44F12D414}"/>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49A7A213-88F0-DBB2-DEA4-BF3A4A0416D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06296E2E-B843-3B00-AD7C-8DE9D4BBEB1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EE7A5F19-D713-51A9-407E-C82A4DB71C3F}"/>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6220AC27-04B9-6A27-62CF-684B2D8AC06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2FBDA1-E0B3-3467-CBCB-C32CFE2715EA}"/>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F151392A-FF7B-938C-F459-9E1486251B3A}"/>
              </a:ext>
            </a:extLst>
          </p:cNvPr>
          <p:cNvGrpSpPr/>
          <p:nvPr/>
        </p:nvGrpSpPr>
        <p:grpSpPr>
          <a:xfrm>
            <a:off x="421580" y="4143503"/>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AEDE33B7-C0E0-7DE2-8D92-A94A2911C495}"/>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6A170F2-6871-0350-1731-DA8F40B5E963}"/>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C15CAD1-7043-C12E-4348-0623E6498E8F}"/>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A34C48A7-361F-7B0F-38CD-067174ACBAD6}"/>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BC92D20-48FA-7EF1-5FF5-CDE4CABEFB14}"/>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2E822332-1BC0-2395-F5DD-12B534B4EBC5}"/>
              </a:ext>
            </a:extLst>
          </p:cNvPr>
          <p:cNvSpPr txBox="1">
            <a:spLocks/>
          </p:cNvSpPr>
          <p:nvPr/>
        </p:nvSpPr>
        <p:spPr>
          <a:xfrm>
            <a:off x="1282329" y="4219533"/>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Qu'est-ce que l'éthique de l'IA ? (10 min)</a:t>
            </a:r>
            <a:endParaRPr lang="en-US" sz="1800" dirty="0"/>
          </a:p>
        </p:txBody>
      </p:sp>
      <p:sp>
        <p:nvSpPr>
          <p:cNvPr id="25" name="Text Placeholder 6">
            <a:extLst>
              <a:ext uri="{FF2B5EF4-FFF2-40B4-BE49-F238E27FC236}">
                <a16:creationId xmlns:a16="http://schemas.microsoft.com/office/drawing/2014/main" id="{B6E93EAB-420A-0BE0-8C66-CE8422CECB11}"/>
              </a:ext>
            </a:extLst>
          </p:cNvPr>
          <p:cNvSpPr txBox="1">
            <a:spLocks/>
          </p:cNvSpPr>
          <p:nvPr/>
        </p:nvSpPr>
        <p:spPr>
          <a:xfrm>
            <a:off x="802093" y="5148884"/>
            <a:ext cx="6556357" cy="254997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Brève présentation + diapositives</a:t>
            </a:r>
          </a:p>
          <a:p>
            <a:pPr>
              <a:lnSpc>
                <a:spcPct val="100000"/>
              </a:lnSpc>
            </a:pPr>
            <a:r>
              <a:rPr lang="en-GB" sz="1400" dirty="0"/>
              <a:t>Expliquez que l'éthique de l'IA consiste à s'assurer que la technologie est utilisée de manière responsable.</a:t>
            </a:r>
          </a:p>
          <a:p>
            <a:pPr>
              <a:lnSpc>
                <a:spcPct val="100000"/>
              </a:lnSpc>
            </a:pPr>
            <a:r>
              <a:rPr lang="en-GB" sz="1400" dirty="0"/>
              <a:t>Valeurs clés : équité, transparence, responsabilité, inclusion.</a:t>
            </a:r>
          </a:p>
          <a:p>
            <a:pPr>
              <a:lnSpc>
                <a:spcPct val="100000"/>
              </a:lnSpc>
            </a:pPr>
            <a:endParaRPr lang="en-GB" sz="1400" dirty="0"/>
          </a:p>
          <a:p>
            <a:pPr>
              <a:lnSpc>
                <a:spcPct val="100000"/>
              </a:lnSpc>
            </a:pPr>
            <a:r>
              <a:rPr lang="en-GB" sz="1400" dirty="0"/>
              <a:t>Mentionnez des cadres tels que...</a:t>
            </a:r>
          </a:p>
          <a:p>
            <a:pPr>
              <a:lnSpc>
                <a:spcPct val="100000"/>
              </a:lnSpc>
            </a:pPr>
            <a:r>
              <a:rPr lang="en-GB" sz="1400" dirty="0"/>
              <a:t>loi européenne sur l'IA</a:t>
            </a:r>
          </a:p>
          <a:p>
            <a:pPr>
              <a:lnSpc>
                <a:spcPct val="100000"/>
              </a:lnSpc>
            </a:pPr>
            <a:r>
              <a:rPr lang="en-GB" sz="1400" dirty="0"/>
              <a:t>Principes éthiques de l'UNESCO</a:t>
            </a:r>
          </a:p>
          <a:p>
            <a:pPr>
              <a:lnSpc>
                <a:spcPct val="100000"/>
              </a:lnSpc>
            </a:pPr>
            <a:r>
              <a:rPr lang="en-GB" sz="1400" dirty="0"/>
              <a:t>Codes de conduite des entreprises en matière d'IA</a:t>
            </a:r>
          </a:p>
          <a:p>
            <a:pPr>
              <a:lnSpc>
                <a:spcPct val="100000"/>
              </a:lnSpc>
            </a:pPr>
            <a:endParaRPr lang="en-GB" sz="1400" dirty="0"/>
          </a:p>
          <a:p>
            <a:pPr>
              <a:lnSpc>
                <a:spcPct val="100000"/>
              </a:lnSpc>
            </a:pPr>
            <a:r>
              <a:rPr lang="en-GB" sz="1400" b="1" dirty="0"/>
              <a:t>Demandez : </a:t>
            </a:r>
            <a:r>
              <a:rPr lang="en-GB" sz="1400" i="1" dirty="0"/>
              <a:t>« Pourquoi avons-nous besoin de règles ou de lignes directrices sur la création et l'utilisation de l'IA ? »</a:t>
            </a:r>
            <a:endParaRPr lang="en-US" sz="1400" i="1" dirty="0"/>
          </a:p>
        </p:txBody>
      </p:sp>
      <p:sp>
        <p:nvSpPr>
          <p:cNvPr id="26" name="Rectangle: Rounded Corners 25">
            <a:extLst>
              <a:ext uri="{FF2B5EF4-FFF2-40B4-BE49-F238E27FC236}">
                <a16:creationId xmlns:a16="http://schemas.microsoft.com/office/drawing/2014/main" id="{52A08D1F-B31E-F11E-6EA0-0FC7999ED4CB}"/>
              </a:ext>
            </a:extLst>
          </p:cNvPr>
          <p:cNvSpPr/>
          <p:nvPr/>
        </p:nvSpPr>
        <p:spPr>
          <a:xfrm>
            <a:off x="929965" y="8085624"/>
            <a:ext cx="3343961" cy="2109829"/>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C907033F-75B2-38BC-6771-657A86E97EC2}"/>
              </a:ext>
            </a:extLst>
          </p:cNvPr>
          <p:cNvSpPr txBox="1">
            <a:spLocks/>
          </p:cNvSpPr>
          <p:nvPr/>
        </p:nvSpPr>
        <p:spPr>
          <a:xfrm>
            <a:off x="1024705" y="8234574"/>
            <a:ext cx="3154480"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rice</a:t>
            </a:r>
            <a:r>
              <a:rPr lang="fr-LU" sz="1800" b="1" dirty="0">
                <a:solidFill>
                  <a:schemeClr val="bg1"/>
                </a:solidFill>
              </a:rPr>
              <a:t>… </a:t>
            </a:r>
            <a:r>
              <a:rPr lang="en-GB" sz="1800" dirty="0" err="1">
                <a:solidFill>
                  <a:schemeClr val="bg1"/>
                </a:solidFill>
              </a:rPr>
              <a:t>Soulignez</a:t>
            </a:r>
            <a:r>
              <a:rPr lang="en-GB" sz="1800" dirty="0">
                <a:solidFill>
                  <a:schemeClr val="bg1"/>
                </a:solidFill>
              </a:rPr>
              <a:t> que l'éthique fait partie des décisions quotidiennes, et ne concerne pas uniquement les grandes questions technologiques.</a:t>
            </a:r>
            <a:endParaRPr lang="en-US" sz="1000" dirty="0">
              <a:solidFill>
                <a:schemeClr val="bg1"/>
              </a:solidFill>
            </a:endParaRPr>
          </a:p>
        </p:txBody>
      </p:sp>
    </p:spTree>
    <p:extLst>
      <p:ext uri="{BB962C8B-B14F-4D97-AF65-F5344CB8AC3E}">
        <p14:creationId xmlns:p14="http://schemas.microsoft.com/office/powerpoint/2010/main" val="389649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B7AA5-2BCA-9F62-A998-A47E1DEFFD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6F5A8A-242D-E18E-1698-B306FED90DA4}"/>
              </a:ext>
            </a:extLst>
          </p:cNvPr>
          <p:cNvSpPr>
            <a:spLocks noGrp="1"/>
          </p:cNvSpPr>
          <p:nvPr>
            <p:ph type="sldNum" sz="quarter" idx="4"/>
          </p:nvPr>
        </p:nvSpPr>
        <p:spPr/>
        <p:txBody>
          <a:bodyPr/>
          <a:lstStyle/>
          <a:p>
            <a:fld id="{9C527BFA-2C0E-4CEC-B6A5-913A56FEF4B4}" type="slidenum">
              <a:rPr lang="fr-CA" smtClean="0"/>
              <a:t>19</a:t>
            </a:fld>
            <a:endParaRPr lang="fr-CA" dirty="0"/>
          </a:p>
        </p:txBody>
      </p:sp>
      <p:sp>
        <p:nvSpPr>
          <p:cNvPr id="8" name="Text Placeholder 7">
            <a:extLst>
              <a:ext uri="{FF2B5EF4-FFF2-40B4-BE49-F238E27FC236}">
                <a16:creationId xmlns:a16="http://schemas.microsoft.com/office/drawing/2014/main" id="{292841DD-765B-03CF-FE07-0DD6D55272D5}"/>
              </a:ext>
            </a:extLst>
          </p:cNvPr>
          <p:cNvSpPr>
            <a:spLocks noGrp="1"/>
          </p:cNvSpPr>
          <p:nvPr>
            <p:ph type="body" sz="quarter" idx="32"/>
          </p:nvPr>
        </p:nvSpPr>
        <p:spPr>
          <a:xfrm>
            <a:off x="449949" y="1431312"/>
            <a:ext cx="7027484" cy="2988286"/>
          </a:xfrm>
        </p:spPr>
        <p:txBody>
          <a:bodyPr numCol="1"/>
          <a:lstStyle/>
          <a:p>
            <a:pPr>
              <a:lnSpc>
                <a:spcPct val="100000"/>
              </a:lnSpc>
            </a:pPr>
            <a:r>
              <a:rPr lang="en-GB" sz="1400" dirty="0"/>
              <a:t>Découvrez comment les images générées par l'IA peuvent refléter des stéréotypes ou des préjugés.</a:t>
            </a:r>
          </a:p>
          <a:p>
            <a:pPr marL="285750" indent="-285750">
              <a:lnSpc>
                <a:spcPct val="100000"/>
              </a:lnSpc>
              <a:buFont typeface="Arial" panose="020B0604020202020204" pitchFamily="34" charset="0"/>
              <a:buChar char="•"/>
            </a:pPr>
            <a:r>
              <a:rPr lang="en-GB" sz="1400" dirty="0"/>
              <a:t> Montrez 6 à 8 images générées par l'IA à partir des diapositives PPT.</a:t>
            </a:r>
          </a:p>
          <a:p>
            <a:pPr marL="342900" indent="-342900">
              <a:lnSpc>
                <a:spcPct val="100000"/>
              </a:lnSpc>
              <a:buFont typeface="Arial" panose="020B0604020202020204" pitchFamily="34" charset="0"/>
              <a:buChar char="•"/>
            </a:pPr>
            <a:r>
              <a:rPr lang="en-GB" sz="1400" dirty="0"/>
              <a:t>Demandez aux </a:t>
            </a:r>
            <a:r>
              <a:rPr lang="en-GB" sz="1400" dirty="0" err="1"/>
              <a:t>participantes</a:t>
            </a:r>
            <a:r>
              <a:rPr lang="en-GB" sz="1400" dirty="0"/>
              <a:t> de deviner le texte original utilisé pour générer l'image.</a:t>
            </a:r>
          </a:p>
          <a:p>
            <a:pPr marL="342900" indent="-342900">
              <a:lnSpc>
                <a:spcPct val="100000"/>
              </a:lnSpc>
              <a:buFont typeface="Arial" panose="020B0604020202020204" pitchFamily="34" charset="0"/>
              <a:buChar char="•"/>
            </a:pPr>
            <a:r>
              <a:rPr lang="en-GB" sz="1400" dirty="0"/>
              <a:t>Une fois toutes les suppositions faites, révélez les messages réels.</a:t>
            </a:r>
          </a:p>
          <a:p>
            <a:pPr>
              <a:lnSpc>
                <a:spcPct val="100000"/>
              </a:lnSpc>
            </a:pPr>
            <a:endParaRPr lang="en-GB" sz="1400" dirty="0"/>
          </a:p>
          <a:p>
            <a:pPr>
              <a:lnSpc>
                <a:spcPct val="100000"/>
              </a:lnSpc>
            </a:pPr>
            <a:r>
              <a:rPr lang="en-GB" sz="1400" b="1" dirty="0"/>
              <a:t>Demandez </a:t>
            </a:r>
          </a:p>
          <a:p>
            <a:pPr>
              <a:lnSpc>
                <a:spcPct val="100000"/>
              </a:lnSpc>
            </a:pPr>
            <a:r>
              <a:rPr lang="en-GB" sz="1400" dirty="0"/>
              <a:t>« Qu'est-ce qui a influencé votre supposition ? »</a:t>
            </a:r>
          </a:p>
          <a:p>
            <a:pPr>
              <a:lnSpc>
                <a:spcPct val="100000"/>
              </a:lnSpc>
            </a:pPr>
            <a:r>
              <a:rPr lang="en-GB" sz="1400" dirty="0"/>
              <a:t>« Les images renforçaient-elles les stéréotypes (par exemple, blanc, homme, rôles de genre) ? »</a:t>
            </a:r>
          </a:p>
          <a:p>
            <a:pPr>
              <a:lnSpc>
                <a:spcPct val="100000"/>
              </a:lnSpc>
            </a:pPr>
            <a:r>
              <a:rPr lang="en-GB" sz="1400" dirty="0"/>
              <a:t>« Qu'est-ce qui vous a surpris ? »</a:t>
            </a:r>
          </a:p>
          <a:p>
            <a:pPr>
              <a:lnSpc>
                <a:spcPct val="100000"/>
              </a:lnSpc>
            </a:pPr>
            <a:endParaRPr lang="en-GB" sz="1400" dirty="0"/>
          </a:p>
          <a:p>
            <a:pPr>
              <a:lnSpc>
                <a:spcPct val="100000"/>
              </a:lnSpc>
            </a:pPr>
            <a:r>
              <a:rPr lang="en-GB" sz="1400" b="1" dirty="0"/>
              <a:t>Réflexion en groupe - </a:t>
            </a:r>
            <a:r>
              <a:rPr lang="en-GB" sz="1400" i="1" dirty="0"/>
              <a:t>« Qui voyez-vous le plus souvent dans ces images ? » « Qui manque ? » </a:t>
            </a:r>
            <a:br>
              <a:rPr lang="en-GB" sz="1400" i="1" dirty="0"/>
            </a:br>
            <a:r>
              <a:rPr lang="en-GB" sz="1400" i="1" dirty="0"/>
              <a:t>« Comment cela pourrait-il influencer notre façon de penser certains emplois ou rôles ? »</a:t>
            </a:r>
            <a:endParaRPr lang="en-US" sz="1400" b="1" i="1" dirty="0"/>
          </a:p>
        </p:txBody>
      </p:sp>
      <p:sp>
        <p:nvSpPr>
          <p:cNvPr id="10" name="Text Placeholder 9">
            <a:extLst>
              <a:ext uri="{FF2B5EF4-FFF2-40B4-BE49-F238E27FC236}">
                <a16:creationId xmlns:a16="http://schemas.microsoft.com/office/drawing/2014/main" id="{F07BDBE5-97AB-82FC-8DE6-B986DBD99F7E}"/>
              </a:ext>
            </a:extLst>
          </p:cNvPr>
          <p:cNvSpPr>
            <a:spLocks noGrp="1"/>
          </p:cNvSpPr>
          <p:nvPr>
            <p:ph type="body" sz="quarter" idx="38"/>
          </p:nvPr>
        </p:nvSpPr>
        <p:spPr>
          <a:xfrm>
            <a:off x="1403058" y="826314"/>
            <a:ext cx="6821719" cy="605898"/>
          </a:xfrm>
        </p:spPr>
        <p:txBody>
          <a:bodyPr/>
          <a:lstStyle/>
          <a:p>
            <a:r>
              <a:rPr lang="en-GB" sz="1800" b="1" dirty="0"/>
              <a:t>3. Activité, partie 1 – « Devinez la question » (20 min)</a:t>
            </a:r>
          </a:p>
        </p:txBody>
      </p:sp>
      <p:pic>
        <p:nvPicPr>
          <p:cNvPr id="13" name="Picture Placeholder 12">
            <a:extLst>
              <a:ext uri="{FF2B5EF4-FFF2-40B4-BE49-F238E27FC236}">
                <a16:creationId xmlns:a16="http://schemas.microsoft.com/office/drawing/2014/main" id="{B5D649F7-2670-EB74-E5A3-F9BC2D907B7D}"/>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7605414"/>
            <a:ext cx="5775960" cy="3302299"/>
          </a:xfrm>
        </p:spPr>
      </p:pic>
      <p:cxnSp>
        <p:nvCxnSpPr>
          <p:cNvPr id="14" name="Straight Connector 13">
            <a:extLst>
              <a:ext uri="{FF2B5EF4-FFF2-40B4-BE49-F238E27FC236}">
                <a16:creationId xmlns:a16="http://schemas.microsoft.com/office/drawing/2014/main" id="{9F1076F7-26AD-346C-33B9-661727089867}"/>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210E4CC2-D53F-C310-F3FE-6E347EA15578}"/>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23CFC548-8276-F7A9-B164-A73A66ABFFC3}"/>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75142303-9E0F-A9FE-F1DF-052580A50868}"/>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96455B93-553B-98EA-D586-71E1CF064D3B}"/>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3827F1A-5D1A-739A-AEEB-6752C2B37F7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1483897-7936-28C5-70B2-F157F587A96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EFB303-72D2-8975-EEF3-2694B8420E08}"/>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ACDEB80B-5B92-725A-8BD7-CF490F8E74A2}"/>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F30942F9-680F-7EBE-8A4A-B79EE3FCD94D}"/>
              </a:ext>
            </a:extLst>
          </p:cNvPr>
          <p:cNvSpPr/>
          <p:nvPr/>
        </p:nvSpPr>
        <p:spPr>
          <a:xfrm>
            <a:off x="3356845" y="4765368"/>
            <a:ext cx="3752620" cy="1840731"/>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A8CADB62-B18E-DB78-4F2D-95FC93422D49}"/>
              </a:ext>
            </a:extLst>
          </p:cNvPr>
          <p:cNvSpPr txBox="1">
            <a:spLocks/>
          </p:cNvSpPr>
          <p:nvPr/>
        </p:nvSpPr>
        <p:spPr>
          <a:xfrm>
            <a:off x="3635223" y="4976413"/>
            <a:ext cx="3009583"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ice</a:t>
            </a:r>
            <a:r>
              <a:rPr lang="fr-LU" sz="1800" b="1" dirty="0">
                <a:solidFill>
                  <a:schemeClr val="bg1"/>
                </a:solidFill>
              </a:rPr>
              <a:t>… </a:t>
            </a:r>
            <a:r>
              <a:rPr lang="en-GB" sz="1800" dirty="0" err="1">
                <a:solidFill>
                  <a:schemeClr val="bg1"/>
                </a:solidFill>
              </a:rPr>
              <a:t>Gardez</a:t>
            </a:r>
            <a:r>
              <a:rPr lang="en-GB" sz="1800" dirty="0">
                <a:solidFill>
                  <a:schemeClr val="bg1"/>
                </a:solidFill>
              </a:rPr>
              <a:t> un ton respectueux et réfléchi. Concentrez-vous sur les schémas, pas sur les reproches.</a:t>
            </a:r>
            <a:endParaRPr lang="en-US" sz="1000" dirty="0">
              <a:solidFill>
                <a:schemeClr val="bg1"/>
              </a:solidFill>
            </a:endParaRPr>
          </a:p>
        </p:txBody>
      </p:sp>
    </p:spTree>
    <p:extLst>
      <p:ext uri="{BB962C8B-B14F-4D97-AF65-F5344CB8AC3E}">
        <p14:creationId xmlns:p14="http://schemas.microsoft.com/office/powerpoint/2010/main" val="3379579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a:extLst>
              <a:ext uri="{FF2B5EF4-FFF2-40B4-BE49-F238E27FC236}">
                <a16:creationId xmlns:a16="http://schemas.microsoft.com/office/drawing/2014/main" id="{9CF087C4-1B68-CD5D-5E4C-F1605A958F7A}"/>
              </a:ext>
            </a:extLst>
          </p:cNvPr>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a:xfrm>
            <a:off x="2225318" y="1809548"/>
            <a:ext cx="1511253" cy="2643290"/>
          </a:xfrm>
        </p:spPr>
      </p:pic>
      <p:pic>
        <p:nvPicPr>
          <p:cNvPr id="46" name="Picture Placeholder 45">
            <a:extLst>
              <a:ext uri="{FF2B5EF4-FFF2-40B4-BE49-F238E27FC236}">
                <a16:creationId xmlns:a16="http://schemas.microsoft.com/office/drawing/2014/main" id="{1610516B-1C49-CC1D-D464-DA10003035E6}"/>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p:pic>
      <p:pic>
        <p:nvPicPr>
          <p:cNvPr id="48" name="Picture Placeholder 47">
            <a:extLst>
              <a:ext uri="{FF2B5EF4-FFF2-40B4-BE49-F238E27FC236}">
                <a16:creationId xmlns:a16="http://schemas.microsoft.com/office/drawing/2014/main" id="{FBD1C89E-BDF2-E8F4-AA05-91C3027731E5}"/>
              </a:ext>
            </a:extLst>
          </p:cNvPr>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t="-714"/>
          <a:stretch/>
        </p:blipFill>
        <p:spPr>
          <a:xfrm>
            <a:off x="1941970" y="5982154"/>
            <a:ext cx="1511252" cy="2643290"/>
          </a:xfrm>
        </p:spPr>
      </p:pic>
      <p:pic>
        <p:nvPicPr>
          <p:cNvPr id="50" name="Picture Placeholder 49">
            <a:extLst>
              <a:ext uri="{FF2B5EF4-FFF2-40B4-BE49-F238E27FC236}">
                <a16:creationId xmlns:a16="http://schemas.microsoft.com/office/drawing/2014/main" id="{DCAED4EE-049C-D2DF-01D0-7B3CCA19D025}"/>
              </a:ext>
            </a:extLst>
          </p:cNvPr>
          <p:cNvPicPr>
            <a:picLocks noGrp="1" noChangeAspect="1"/>
          </p:cNvPicPr>
          <p:nvPr>
            <p:ph type="pic" sz="quarter" idx="15"/>
          </p:nvPr>
        </p:nvPicPr>
        <p:blipFill>
          <a:blip r:embed="rId5" cstate="email">
            <a:extLst>
              <a:ext uri="{28A0092B-C50C-407E-A947-70E740481C1C}">
                <a14:useLocalDpi xmlns:a14="http://schemas.microsoft.com/office/drawing/2010/main"/>
              </a:ext>
            </a:extLst>
          </a:blip>
          <a:srcRect/>
          <a:stretch/>
        </p:blipFill>
        <p:spPr/>
      </p:pic>
      <p:pic>
        <p:nvPicPr>
          <p:cNvPr id="42" name="Picture Placeholder 41">
            <a:extLst>
              <a:ext uri="{FF2B5EF4-FFF2-40B4-BE49-F238E27FC236}">
                <a16:creationId xmlns:a16="http://schemas.microsoft.com/office/drawing/2014/main" id="{31B968BC-38C7-F38A-19B1-ECE83F6C7BAF}"/>
              </a:ext>
            </a:extLst>
          </p:cNvPr>
          <p:cNvPicPr>
            <a:picLocks noGrp="1" noChangeAspect="1"/>
          </p:cNvPicPr>
          <p:nvPr>
            <p:ph type="pic" sz="quarter" idx="10"/>
          </p:nvPr>
        </p:nvPicPr>
        <p:blipFill rotWithShape="1">
          <a:blip r:embed="rId6" cstate="email">
            <a:extLst>
              <a:ext uri="{28A0092B-C50C-407E-A947-70E740481C1C}">
                <a14:useLocalDpi xmlns:a14="http://schemas.microsoft.com/office/drawing/2010/main"/>
              </a:ext>
            </a:extLst>
          </a:blip>
          <a:srcRect/>
          <a:stretch/>
        </p:blipFill>
        <p:spPr>
          <a:xfrm>
            <a:off x="636397" y="-2"/>
            <a:ext cx="1508400" cy="3351974"/>
          </a:xfrm>
        </p:spPr>
      </p:pic>
      <p:sp>
        <p:nvSpPr>
          <p:cNvPr id="16" name="Text Placeholder 15">
            <a:extLst>
              <a:ext uri="{FF2B5EF4-FFF2-40B4-BE49-F238E27FC236}">
                <a16:creationId xmlns:a16="http://schemas.microsoft.com/office/drawing/2014/main" id="{A7F51794-08B6-B6E9-EA2F-31379EA2CE47}"/>
              </a:ext>
            </a:extLst>
          </p:cNvPr>
          <p:cNvSpPr>
            <a:spLocks noGrp="1"/>
          </p:cNvSpPr>
          <p:nvPr>
            <p:ph type="body" sz="quarter" idx="18"/>
          </p:nvPr>
        </p:nvSpPr>
        <p:spPr/>
        <p:txBody>
          <a:bodyPr/>
          <a:lstStyle/>
          <a:p>
            <a:r>
              <a:rPr lang="en-US" dirty="0"/>
              <a:t>Détails concernant ce guide</a:t>
            </a:r>
          </a:p>
        </p:txBody>
      </p:sp>
      <p:sp>
        <p:nvSpPr>
          <p:cNvPr id="17" name="Text Placeholder 16">
            <a:extLst>
              <a:ext uri="{FF2B5EF4-FFF2-40B4-BE49-F238E27FC236}">
                <a16:creationId xmlns:a16="http://schemas.microsoft.com/office/drawing/2014/main" id="{0096304D-ECE7-1A3F-9C41-01D87095C496}"/>
              </a:ext>
            </a:extLst>
          </p:cNvPr>
          <p:cNvSpPr>
            <a:spLocks noGrp="1"/>
          </p:cNvSpPr>
          <p:nvPr>
            <p:ph type="body" sz="quarter" idx="19"/>
          </p:nvPr>
        </p:nvSpPr>
        <p:spPr/>
        <p:txBody>
          <a:bodyPr/>
          <a:lstStyle/>
          <a:p>
            <a:r>
              <a:rPr lang="en-US" dirty="0"/>
              <a:t>01</a:t>
            </a:r>
          </a:p>
        </p:txBody>
      </p:sp>
      <p:sp>
        <p:nvSpPr>
          <p:cNvPr id="18" name="Text Placeholder 17">
            <a:extLst>
              <a:ext uri="{FF2B5EF4-FFF2-40B4-BE49-F238E27FC236}">
                <a16:creationId xmlns:a16="http://schemas.microsoft.com/office/drawing/2014/main" id="{61D38172-C433-D79F-75F3-AF0BF3F6F41E}"/>
              </a:ext>
            </a:extLst>
          </p:cNvPr>
          <p:cNvSpPr>
            <a:spLocks noGrp="1"/>
          </p:cNvSpPr>
          <p:nvPr>
            <p:ph type="body" sz="quarter" idx="20"/>
          </p:nvPr>
        </p:nvSpPr>
        <p:spPr/>
        <p:txBody>
          <a:bodyPr/>
          <a:lstStyle/>
          <a:p>
            <a:r>
              <a:rPr lang="en-US" dirty="0"/>
              <a:t>Page 03</a:t>
            </a:r>
          </a:p>
          <a:p>
            <a:endParaRPr lang="en-US" dirty="0"/>
          </a:p>
        </p:txBody>
      </p:sp>
      <p:sp>
        <p:nvSpPr>
          <p:cNvPr id="19" name="Text Placeholder 18">
            <a:extLst>
              <a:ext uri="{FF2B5EF4-FFF2-40B4-BE49-F238E27FC236}">
                <a16:creationId xmlns:a16="http://schemas.microsoft.com/office/drawing/2014/main" id="{E9241A13-0E20-781E-18E7-F3C20D1DD99E}"/>
              </a:ext>
            </a:extLst>
          </p:cNvPr>
          <p:cNvSpPr>
            <a:spLocks noGrp="1"/>
          </p:cNvSpPr>
          <p:nvPr>
            <p:ph type="body" sz="quarter" idx="21"/>
          </p:nvPr>
        </p:nvSpPr>
        <p:spPr/>
        <p:txBody>
          <a:bodyPr/>
          <a:lstStyle/>
          <a:p>
            <a:r>
              <a:rPr lang="en-US" dirty="0"/>
              <a:t>Session 1</a:t>
            </a:r>
          </a:p>
          <a:p>
            <a:r>
              <a:rPr lang="en-GB" dirty="0"/>
              <a:t>L'IA pour les jeunes esprits : guide pour </a:t>
            </a:r>
            <a:r>
              <a:rPr lang="en-GB" dirty="0" err="1"/>
              <a:t>débutants</a:t>
            </a:r>
            <a:r>
              <a:rPr lang="fr-LU" dirty="0"/>
              <a:t>·es</a:t>
            </a:r>
            <a:endParaRPr lang="en-US" dirty="0"/>
          </a:p>
        </p:txBody>
      </p:sp>
      <p:sp>
        <p:nvSpPr>
          <p:cNvPr id="20" name="Text Placeholder 19">
            <a:extLst>
              <a:ext uri="{FF2B5EF4-FFF2-40B4-BE49-F238E27FC236}">
                <a16:creationId xmlns:a16="http://schemas.microsoft.com/office/drawing/2014/main" id="{29CD7CE3-0D94-5F4E-D184-92ED744EFDC8}"/>
              </a:ext>
            </a:extLst>
          </p:cNvPr>
          <p:cNvSpPr>
            <a:spLocks noGrp="1"/>
          </p:cNvSpPr>
          <p:nvPr>
            <p:ph type="body" sz="quarter" idx="22"/>
          </p:nvPr>
        </p:nvSpPr>
        <p:spPr/>
        <p:txBody>
          <a:bodyPr/>
          <a:lstStyle/>
          <a:p>
            <a:r>
              <a:rPr lang="en-US" dirty="0"/>
              <a:t>02</a:t>
            </a:r>
          </a:p>
        </p:txBody>
      </p:sp>
      <p:sp>
        <p:nvSpPr>
          <p:cNvPr id="21" name="Text Placeholder 20">
            <a:extLst>
              <a:ext uri="{FF2B5EF4-FFF2-40B4-BE49-F238E27FC236}">
                <a16:creationId xmlns:a16="http://schemas.microsoft.com/office/drawing/2014/main" id="{990918FE-4CF8-582E-1A91-66CC13FB40E0}"/>
              </a:ext>
            </a:extLst>
          </p:cNvPr>
          <p:cNvSpPr>
            <a:spLocks noGrp="1"/>
          </p:cNvSpPr>
          <p:nvPr>
            <p:ph type="body" sz="quarter" idx="23"/>
          </p:nvPr>
        </p:nvSpPr>
        <p:spPr/>
        <p:txBody>
          <a:bodyPr/>
          <a:lstStyle/>
          <a:p>
            <a:r>
              <a:rPr lang="en-US" dirty="0"/>
              <a:t>Page 06</a:t>
            </a:r>
          </a:p>
        </p:txBody>
      </p:sp>
      <p:sp>
        <p:nvSpPr>
          <p:cNvPr id="22" name="Text Placeholder 21">
            <a:extLst>
              <a:ext uri="{FF2B5EF4-FFF2-40B4-BE49-F238E27FC236}">
                <a16:creationId xmlns:a16="http://schemas.microsoft.com/office/drawing/2014/main" id="{524C13FF-6883-4B12-3259-27ADB9EC75BE}"/>
              </a:ext>
            </a:extLst>
          </p:cNvPr>
          <p:cNvSpPr>
            <a:spLocks noGrp="1"/>
          </p:cNvSpPr>
          <p:nvPr>
            <p:ph type="body" sz="quarter" idx="24"/>
          </p:nvPr>
        </p:nvSpPr>
        <p:spPr/>
        <p:txBody>
          <a:bodyPr/>
          <a:lstStyle/>
          <a:p>
            <a:r>
              <a:rPr lang="en-US" dirty="0"/>
              <a:t>Session 2</a:t>
            </a:r>
          </a:p>
          <a:p>
            <a:r>
              <a:rPr lang="en-GB" dirty="0"/>
              <a:t>L'éthique de </a:t>
            </a:r>
            <a:r>
              <a:rPr lang="en-GB" dirty="0" err="1"/>
              <a:t>l’IA</a:t>
            </a:r>
            <a:r>
              <a:rPr lang="en-GB" dirty="0"/>
              <a:t> : donner aux jeunes les moyens d'un avenir équitable</a:t>
            </a:r>
            <a:endParaRPr lang="en-US" dirty="0"/>
          </a:p>
        </p:txBody>
      </p:sp>
      <p:sp>
        <p:nvSpPr>
          <p:cNvPr id="23" name="Text Placeholder 22">
            <a:extLst>
              <a:ext uri="{FF2B5EF4-FFF2-40B4-BE49-F238E27FC236}">
                <a16:creationId xmlns:a16="http://schemas.microsoft.com/office/drawing/2014/main" id="{DCA4F4B8-1BB7-3958-BEA8-4E472CEC5DD2}"/>
              </a:ext>
            </a:extLst>
          </p:cNvPr>
          <p:cNvSpPr>
            <a:spLocks noGrp="1"/>
          </p:cNvSpPr>
          <p:nvPr>
            <p:ph type="body" sz="quarter" idx="25"/>
          </p:nvPr>
        </p:nvSpPr>
        <p:spPr/>
        <p:txBody>
          <a:bodyPr/>
          <a:lstStyle/>
          <a:p>
            <a:r>
              <a:rPr lang="en-US" dirty="0"/>
              <a:t>03</a:t>
            </a:r>
          </a:p>
        </p:txBody>
      </p:sp>
      <p:sp>
        <p:nvSpPr>
          <p:cNvPr id="24" name="Text Placeholder 23">
            <a:extLst>
              <a:ext uri="{FF2B5EF4-FFF2-40B4-BE49-F238E27FC236}">
                <a16:creationId xmlns:a16="http://schemas.microsoft.com/office/drawing/2014/main" id="{1D19D50B-6FFC-6AEB-4099-86BF010F7A64}"/>
              </a:ext>
            </a:extLst>
          </p:cNvPr>
          <p:cNvSpPr>
            <a:spLocks noGrp="1"/>
          </p:cNvSpPr>
          <p:nvPr>
            <p:ph type="body" sz="quarter" idx="26"/>
          </p:nvPr>
        </p:nvSpPr>
        <p:spPr/>
        <p:txBody>
          <a:bodyPr/>
          <a:lstStyle/>
          <a:p>
            <a:r>
              <a:rPr lang="en-US" dirty="0"/>
              <a:t>Page 15</a:t>
            </a:r>
          </a:p>
        </p:txBody>
      </p:sp>
      <p:sp>
        <p:nvSpPr>
          <p:cNvPr id="58" name="Slide Number Placeholder 20">
            <a:extLst>
              <a:ext uri="{FF2B5EF4-FFF2-40B4-BE49-F238E27FC236}">
                <a16:creationId xmlns:a16="http://schemas.microsoft.com/office/drawing/2014/main" id="{33609714-E7CF-B66B-5895-834E5F283087}"/>
              </a:ext>
            </a:extLst>
          </p:cNvPr>
          <p:cNvSpPr>
            <a:spLocks noGrp="1"/>
          </p:cNvSpPr>
          <p:nvPr>
            <p:ph type="sldNum" sz="quarter" idx="4"/>
          </p:nvPr>
        </p:nvSpPr>
        <p:spPr/>
        <p:txBody>
          <a:bodyPr/>
          <a:lstStyle/>
          <a:p>
            <a:fld id="{9C527BFA-2C0E-4CEC-B6A5-913A56FEF4B4}" type="slidenum">
              <a:rPr lang="fr-CA" smtClean="0"/>
              <a:t>2</a:t>
            </a:fld>
            <a:endParaRPr lang="fr-CA" dirty="0"/>
          </a:p>
        </p:txBody>
      </p:sp>
      <p:pic>
        <p:nvPicPr>
          <p:cNvPr id="52" name="Picture Placeholder 51">
            <a:extLst>
              <a:ext uri="{FF2B5EF4-FFF2-40B4-BE49-F238E27FC236}">
                <a16:creationId xmlns:a16="http://schemas.microsoft.com/office/drawing/2014/main" id="{7AC2D2B1-7FBE-255B-FF39-5A9008C2714E}"/>
              </a:ext>
            </a:extLst>
          </p:cNvPr>
          <p:cNvPicPr>
            <a:picLocks noGrp="1" noChangeAspect="1"/>
          </p:cNvPicPr>
          <p:nvPr>
            <p:ph type="pic" sz="quarter" idx="16"/>
          </p:nvPr>
        </p:nvPicPr>
        <p:blipFill>
          <a:blip r:embed="rId7" cstate="email">
            <a:extLst>
              <a:ext uri="{28A0092B-C50C-407E-A947-70E740481C1C}">
                <a14:useLocalDpi xmlns:a14="http://schemas.microsoft.com/office/drawing/2010/main"/>
              </a:ext>
            </a:extLst>
          </a:blip>
          <a:srcRect/>
          <a:stretch/>
        </p:blipFill>
        <p:spPr/>
      </p:pic>
      <p:sp>
        <p:nvSpPr>
          <p:cNvPr id="25" name="Text Placeholder 24">
            <a:extLst>
              <a:ext uri="{FF2B5EF4-FFF2-40B4-BE49-F238E27FC236}">
                <a16:creationId xmlns:a16="http://schemas.microsoft.com/office/drawing/2014/main" id="{2EDC393E-F2F3-CAF2-8109-A8EC12E79703}"/>
              </a:ext>
            </a:extLst>
          </p:cNvPr>
          <p:cNvSpPr>
            <a:spLocks noGrp="1"/>
          </p:cNvSpPr>
          <p:nvPr>
            <p:ph type="body" sz="quarter" idx="30"/>
          </p:nvPr>
        </p:nvSpPr>
        <p:spPr/>
        <p:txBody>
          <a:bodyPr/>
          <a:lstStyle/>
          <a:p>
            <a:r>
              <a:rPr lang="en-US" dirty="0"/>
              <a:t>Session 3</a:t>
            </a:r>
          </a:p>
          <a:p>
            <a:r>
              <a:rPr lang="en-GB" dirty="0"/>
              <a:t>De la curiosité à la confiance : naviguer parmi les outils d'IA</a:t>
            </a:r>
            <a:endParaRPr lang="en-US" dirty="0"/>
          </a:p>
        </p:txBody>
      </p:sp>
      <p:sp>
        <p:nvSpPr>
          <p:cNvPr id="26" name="Text Placeholder 25">
            <a:extLst>
              <a:ext uri="{FF2B5EF4-FFF2-40B4-BE49-F238E27FC236}">
                <a16:creationId xmlns:a16="http://schemas.microsoft.com/office/drawing/2014/main" id="{36D65853-6D78-D737-A41B-6B94D5C3CA65}"/>
              </a:ext>
            </a:extLst>
          </p:cNvPr>
          <p:cNvSpPr>
            <a:spLocks noGrp="1"/>
          </p:cNvSpPr>
          <p:nvPr>
            <p:ph type="body" sz="quarter" idx="31"/>
          </p:nvPr>
        </p:nvSpPr>
        <p:spPr/>
        <p:txBody>
          <a:bodyPr/>
          <a:lstStyle/>
          <a:p>
            <a:r>
              <a:rPr lang="en-US" dirty="0"/>
              <a:t>04</a:t>
            </a:r>
          </a:p>
        </p:txBody>
      </p:sp>
      <p:sp>
        <p:nvSpPr>
          <p:cNvPr id="27" name="Text Placeholder 26">
            <a:extLst>
              <a:ext uri="{FF2B5EF4-FFF2-40B4-BE49-F238E27FC236}">
                <a16:creationId xmlns:a16="http://schemas.microsoft.com/office/drawing/2014/main" id="{5FE5A3DA-AAE1-061F-713A-2C1FC1161649}"/>
              </a:ext>
            </a:extLst>
          </p:cNvPr>
          <p:cNvSpPr>
            <a:spLocks noGrp="1"/>
          </p:cNvSpPr>
          <p:nvPr>
            <p:ph type="body" sz="quarter" idx="32"/>
          </p:nvPr>
        </p:nvSpPr>
        <p:spPr/>
        <p:txBody>
          <a:bodyPr/>
          <a:lstStyle/>
          <a:p>
            <a:r>
              <a:rPr lang="en-US" dirty="0"/>
              <a:t>Page 24</a:t>
            </a:r>
          </a:p>
          <a:p>
            <a:endParaRPr lang="en-US" dirty="0"/>
          </a:p>
        </p:txBody>
      </p:sp>
      <p:sp>
        <p:nvSpPr>
          <p:cNvPr id="28" name="Text Placeholder 27">
            <a:extLst>
              <a:ext uri="{FF2B5EF4-FFF2-40B4-BE49-F238E27FC236}">
                <a16:creationId xmlns:a16="http://schemas.microsoft.com/office/drawing/2014/main" id="{8E743AA0-27CB-9F80-8BD3-F304AD192514}"/>
              </a:ext>
            </a:extLst>
          </p:cNvPr>
          <p:cNvSpPr>
            <a:spLocks noGrp="1"/>
          </p:cNvSpPr>
          <p:nvPr>
            <p:ph type="body" sz="quarter" idx="33"/>
          </p:nvPr>
        </p:nvSpPr>
        <p:spPr/>
        <p:txBody>
          <a:bodyPr/>
          <a:lstStyle/>
          <a:p>
            <a:r>
              <a:rPr lang="en-US" dirty="0"/>
              <a:t>Session 5</a:t>
            </a:r>
          </a:p>
          <a:p>
            <a:r>
              <a:rPr lang="en-GB" dirty="0"/>
              <a:t>Les emplois technologiques de </a:t>
            </a:r>
            <a:r>
              <a:rPr lang="en-GB" dirty="0" err="1"/>
              <a:t>demain</a:t>
            </a:r>
            <a:r>
              <a:rPr lang="en-GB" dirty="0"/>
              <a:t> : comment l'IA façonne les carrières</a:t>
            </a:r>
            <a:endParaRPr lang="en-US" dirty="0"/>
          </a:p>
        </p:txBody>
      </p:sp>
      <p:sp>
        <p:nvSpPr>
          <p:cNvPr id="29" name="Text Placeholder 28">
            <a:extLst>
              <a:ext uri="{FF2B5EF4-FFF2-40B4-BE49-F238E27FC236}">
                <a16:creationId xmlns:a16="http://schemas.microsoft.com/office/drawing/2014/main" id="{4157D5C8-E91C-5E6D-6FD2-B28BCCB0C79B}"/>
              </a:ext>
            </a:extLst>
          </p:cNvPr>
          <p:cNvSpPr>
            <a:spLocks noGrp="1"/>
          </p:cNvSpPr>
          <p:nvPr>
            <p:ph type="body" sz="quarter" idx="34"/>
          </p:nvPr>
        </p:nvSpPr>
        <p:spPr/>
        <p:txBody>
          <a:bodyPr/>
          <a:lstStyle/>
          <a:p>
            <a:r>
              <a:rPr lang="en-US" dirty="0"/>
              <a:t>05</a:t>
            </a:r>
          </a:p>
        </p:txBody>
      </p:sp>
      <p:sp>
        <p:nvSpPr>
          <p:cNvPr id="30" name="Text Placeholder 29">
            <a:extLst>
              <a:ext uri="{FF2B5EF4-FFF2-40B4-BE49-F238E27FC236}">
                <a16:creationId xmlns:a16="http://schemas.microsoft.com/office/drawing/2014/main" id="{F9B65BD7-CCD7-2738-606C-D857A60C8520}"/>
              </a:ext>
            </a:extLst>
          </p:cNvPr>
          <p:cNvSpPr>
            <a:spLocks noGrp="1"/>
          </p:cNvSpPr>
          <p:nvPr>
            <p:ph type="body" sz="quarter" idx="35"/>
          </p:nvPr>
        </p:nvSpPr>
        <p:spPr/>
        <p:txBody>
          <a:bodyPr/>
          <a:lstStyle/>
          <a:p>
            <a:r>
              <a:rPr lang="en-US" dirty="0"/>
              <a:t>Page 33</a:t>
            </a:r>
          </a:p>
        </p:txBody>
      </p:sp>
      <p:sp>
        <p:nvSpPr>
          <p:cNvPr id="31" name="Text Placeholder 30">
            <a:extLst>
              <a:ext uri="{FF2B5EF4-FFF2-40B4-BE49-F238E27FC236}">
                <a16:creationId xmlns:a16="http://schemas.microsoft.com/office/drawing/2014/main" id="{80C1661D-C85B-D033-87B9-8188CE343E39}"/>
              </a:ext>
            </a:extLst>
          </p:cNvPr>
          <p:cNvSpPr>
            <a:spLocks noGrp="1"/>
          </p:cNvSpPr>
          <p:nvPr>
            <p:ph type="body" sz="quarter" idx="36"/>
          </p:nvPr>
        </p:nvSpPr>
        <p:spPr/>
        <p:txBody>
          <a:bodyPr/>
          <a:lstStyle/>
          <a:p>
            <a:r>
              <a:rPr lang="en-US" dirty="0"/>
              <a:t>Session 5 </a:t>
            </a:r>
          </a:p>
          <a:p>
            <a:r>
              <a:rPr lang="en-GB" dirty="0"/>
              <a:t>Soyez le </a:t>
            </a:r>
            <a:r>
              <a:rPr lang="en-GB" dirty="0" err="1"/>
              <a:t>changement</a:t>
            </a:r>
            <a:r>
              <a:rPr lang="en-GB" dirty="0"/>
              <a:t> : </a:t>
            </a:r>
            <a:r>
              <a:rPr lang="en-GB" dirty="0" err="1"/>
              <a:t>l'IA</a:t>
            </a:r>
            <a:r>
              <a:rPr lang="en-GB" dirty="0"/>
              <a:t> au service du bien commun</a:t>
            </a:r>
            <a:endParaRPr lang="en-US" dirty="0"/>
          </a:p>
        </p:txBody>
      </p:sp>
      <p:sp>
        <p:nvSpPr>
          <p:cNvPr id="32" name="Text Placeholder 31">
            <a:extLst>
              <a:ext uri="{FF2B5EF4-FFF2-40B4-BE49-F238E27FC236}">
                <a16:creationId xmlns:a16="http://schemas.microsoft.com/office/drawing/2014/main" id="{1E9426C5-F2C5-844F-6E04-9F8FA239840F}"/>
              </a:ext>
            </a:extLst>
          </p:cNvPr>
          <p:cNvSpPr>
            <a:spLocks noGrp="1"/>
          </p:cNvSpPr>
          <p:nvPr>
            <p:ph type="body" sz="quarter" idx="37"/>
          </p:nvPr>
        </p:nvSpPr>
        <p:spPr/>
        <p:txBody>
          <a:bodyPr/>
          <a:lstStyle/>
          <a:p>
            <a:r>
              <a:rPr lang="en-US" dirty="0"/>
              <a:t>06</a:t>
            </a:r>
          </a:p>
        </p:txBody>
      </p:sp>
      <p:sp>
        <p:nvSpPr>
          <p:cNvPr id="35" name="Text Placeholder 34">
            <a:extLst>
              <a:ext uri="{FF2B5EF4-FFF2-40B4-BE49-F238E27FC236}">
                <a16:creationId xmlns:a16="http://schemas.microsoft.com/office/drawing/2014/main" id="{A64C2185-20B3-47DA-B1CF-A25DF1560F35}"/>
              </a:ext>
            </a:extLst>
          </p:cNvPr>
          <p:cNvSpPr>
            <a:spLocks noGrp="1"/>
          </p:cNvSpPr>
          <p:nvPr>
            <p:ph type="body" sz="quarter" idx="38"/>
          </p:nvPr>
        </p:nvSpPr>
        <p:spPr/>
        <p:txBody>
          <a:bodyPr/>
          <a:lstStyle/>
          <a:p>
            <a:r>
              <a:rPr lang="en-US" dirty="0"/>
              <a:t>Page 44</a:t>
            </a:r>
          </a:p>
        </p:txBody>
      </p:sp>
      <p:sp>
        <p:nvSpPr>
          <p:cNvPr id="3" name="Text Placeholder 2">
            <a:extLst>
              <a:ext uri="{FF2B5EF4-FFF2-40B4-BE49-F238E27FC236}">
                <a16:creationId xmlns:a16="http://schemas.microsoft.com/office/drawing/2014/main" id="{CB1887BC-BE1A-4A3D-3CAA-B88BE2414EA9}"/>
              </a:ext>
            </a:extLst>
          </p:cNvPr>
          <p:cNvSpPr>
            <a:spLocks noGrp="1"/>
          </p:cNvSpPr>
          <p:nvPr>
            <p:ph type="body" sz="quarter" idx="42"/>
          </p:nvPr>
        </p:nvSpPr>
        <p:spPr/>
        <p:txBody>
          <a:bodyPr/>
          <a:lstStyle/>
          <a:p>
            <a:r>
              <a:rPr lang="en-US" dirty="0"/>
              <a:t>SOMMAIRE</a:t>
            </a:r>
          </a:p>
          <a:p>
            <a:endParaRPr lang="en-US" dirty="0"/>
          </a:p>
        </p:txBody>
      </p:sp>
    </p:spTree>
    <p:extLst>
      <p:ext uri="{BB962C8B-B14F-4D97-AF65-F5344CB8AC3E}">
        <p14:creationId xmlns:p14="http://schemas.microsoft.com/office/powerpoint/2010/main" val="131273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CB436-38A2-C328-689F-5886E49D10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E8A580-45B6-C30A-564B-C7A16AC710F3}"/>
              </a:ext>
            </a:extLst>
          </p:cNvPr>
          <p:cNvSpPr>
            <a:spLocks noGrp="1"/>
          </p:cNvSpPr>
          <p:nvPr>
            <p:ph type="sldNum" sz="quarter" idx="4"/>
          </p:nvPr>
        </p:nvSpPr>
        <p:spPr/>
        <p:txBody>
          <a:bodyPr/>
          <a:lstStyle/>
          <a:p>
            <a:fld id="{9C527BFA-2C0E-4CEC-B6A5-913A56FEF4B4}" type="slidenum">
              <a:rPr lang="fr-CA" smtClean="0"/>
              <a:t>20</a:t>
            </a:fld>
            <a:endParaRPr lang="fr-CA" dirty="0"/>
          </a:p>
        </p:txBody>
      </p:sp>
      <p:sp>
        <p:nvSpPr>
          <p:cNvPr id="8" name="Text Placeholder 7">
            <a:extLst>
              <a:ext uri="{FF2B5EF4-FFF2-40B4-BE49-F238E27FC236}">
                <a16:creationId xmlns:a16="http://schemas.microsoft.com/office/drawing/2014/main" id="{49C26405-5C08-789C-D7E8-FBC5DFB91AE9}"/>
              </a:ext>
            </a:extLst>
          </p:cNvPr>
          <p:cNvSpPr>
            <a:spLocks noGrp="1"/>
          </p:cNvSpPr>
          <p:nvPr>
            <p:ph type="body" sz="quarter" idx="32"/>
          </p:nvPr>
        </p:nvSpPr>
        <p:spPr>
          <a:xfrm>
            <a:off x="844984" y="1332595"/>
            <a:ext cx="6096144" cy="5154433"/>
          </a:xfrm>
        </p:spPr>
        <p:txBody>
          <a:bodyPr numCol="1"/>
          <a:lstStyle/>
          <a:p>
            <a:pPr>
              <a:lnSpc>
                <a:spcPct val="100000"/>
              </a:lnSpc>
            </a:pPr>
            <a:r>
              <a:rPr lang="en-GB" sz="1400" dirty="0"/>
              <a:t>Acquérez une expérience pratique dans la création et l'analyse d'images générées par l'IA.</a:t>
            </a:r>
          </a:p>
          <a:p>
            <a:pPr>
              <a:lnSpc>
                <a:spcPct val="100000"/>
              </a:lnSpc>
            </a:pPr>
            <a:endParaRPr lang="en-GB" sz="1400" b="1" i="1" dirty="0"/>
          </a:p>
          <a:p>
            <a:pPr>
              <a:lnSpc>
                <a:spcPct val="100000"/>
              </a:lnSpc>
            </a:pPr>
            <a:r>
              <a:rPr lang="en-GB" sz="1400" b="1" dirty="0"/>
              <a:t>Étape 1 – Sélection des outils</a:t>
            </a:r>
          </a:p>
          <a:p>
            <a:pPr>
              <a:lnSpc>
                <a:spcPct val="100000"/>
              </a:lnSpc>
            </a:pPr>
            <a:r>
              <a:rPr lang="en-GB" sz="1400" dirty="0"/>
              <a:t>Par deux ou en petits groupes, choisissez deux outils de génération d'images (à partir de la liste fournie).</a:t>
            </a:r>
          </a:p>
          <a:p>
            <a:pPr>
              <a:lnSpc>
                <a:spcPct val="100000"/>
              </a:lnSpc>
            </a:pPr>
            <a:endParaRPr lang="en-GB" sz="1400" dirty="0"/>
          </a:p>
          <a:p>
            <a:pPr>
              <a:lnSpc>
                <a:spcPct val="100000"/>
              </a:lnSpc>
            </a:pPr>
            <a:r>
              <a:rPr lang="en-GB" sz="1400" b="1" dirty="0"/>
              <a:t>Étape 2 – Instruction generative (prompt)</a:t>
            </a:r>
          </a:p>
          <a:p>
            <a:pPr>
              <a:lnSpc>
                <a:spcPct val="100000"/>
              </a:lnSpc>
            </a:pPr>
            <a:r>
              <a:rPr lang="en-GB" sz="1400" dirty="0"/>
              <a:t>Utilisez les mêmes 3 instructions dans les deux outils (par exemple, « Montrez-moi un entrepreneur »). Enregistrez les images générées.</a:t>
            </a:r>
          </a:p>
          <a:p>
            <a:pPr>
              <a:lnSpc>
                <a:spcPct val="100000"/>
              </a:lnSpc>
            </a:pPr>
            <a:endParaRPr lang="en-GB" sz="1400" dirty="0"/>
          </a:p>
          <a:p>
            <a:pPr>
              <a:lnSpc>
                <a:spcPct val="100000"/>
              </a:lnSpc>
            </a:pPr>
            <a:r>
              <a:rPr lang="en-GB" sz="1400" b="1" dirty="0"/>
              <a:t>Étape 3 – Analyse</a:t>
            </a:r>
          </a:p>
          <a:p>
            <a:pPr>
              <a:lnSpc>
                <a:spcPct val="100000"/>
              </a:lnSpc>
            </a:pPr>
            <a:r>
              <a:rPr lang="en-GB" sz="1400" dirty="0"/>
              <a:t>Comparez les images côte à côte. </a:t>
            </a:r>
            <a:r>
              <a:rPr lang="en-GB" sz="1400" b="1" dirty="0"/>
              <a:t>Posez les questions suivantes </a:t>
            </a:r>
            <a:r>
              <a:rPr lang="en-GB" sz="1400" dirty="0"/>
              <a:t>: « S'agit-il principalement d'hommes ? Sont-ils principalement blancs ? Jeunes ? » « Quels types de vêtements, d'outils ou de décors apparaissent ? » « Quelles hypothèses l'IA formule-t-elle ? »</a:t>
            </a:r>
          </a:p>
          <a:p>
            <a:pPr>
              <a:lnSpc>
                <a:spcPct val="100000"/>
              </a:lnSpc>
            </a:pPr>
            <a:endParaRPr lang="en-GB" sz="1400" dirty="0"/>
          </a:p>
          <a:p>
            <a:pPr>
              <a:lnSpc>
                <a:spcPct val="100000"/>
              </a:lnSpc>
            </a:pPr>
            <a:r>
              <a:rPr lang="en-GB" sz="1400" b="1" dirty="0"/>
              <a:t>Étape 4 – Questions de réflexion</a:t>
            </a:r>
          </a:p>
          <a:p>
            <a:pPr marL="342900" indent="-342900">
              <a:lnSpc>
                <a:spcPct val="100000"/>
              </a:lnSpc>
              <a:buFont typeface="Arial" panose="020B0604020202020204" pitchFamily="34" charset="0"/>
              <a:buChar char="•"/>
            </a:pPr>
            <a:r>
              <a:rPr lang="en-GB" sz="1400" i="1" dirty="0"/>
              <a:t>« Comment ces résultats pourraient-ils influencer notre perception de certaines professions ? »</a:t>
            </a:r>
          </a:p>
          <a:p>
            <a:pPr>
              <a:lnSpc>
                <a:spcPct val="100000"/>
              </a:lnSpc>
            </a:pP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br>
              <a:rPr lang="en-GB" sz="1400" i="1" dirty="0"/>
            </a:br>
            <a:endParaRPr lang="en-GB" sz="1400" i="1" dirty="0"/>
          </a:p>
          <a:p>
            <a:pPr marL="342900" indent="-342900">
              <a:lnSpc>
                <a:spcPct val="100000"/>
              </a:lnSpc>
              <a:buFont typeface="Arial" panose="020B0604020202020204" pitchFamily="34" charset="0"/>
              <a:buChar char="•"/>
            </a:pPr>
            <a:r>
              <a:rPr lang="en-GB" sz="1400" i="1" dirty="0"/>
              <a:t>« Qu'est-ce qui cause ce biais : la commande ou les données d'entraînement ? »</a:t>
            </a:r>
          </a:p>
          <a:p>
            <a:pPr marL="342900" indent="-342900">
              <a:lnSpc>
                <a:spcPct val="100000"/>
              </a:lnSpc>
              <a:buFont typeface="Arial" panose="020B0604020202020204" pitchFamily="34" charset="0"/>
              <a:buChar char="•"/>
            </a:pPr>
            <a:r>
              <a:rPr lang="en-GB" sz="1400" i="1" dirty="0"/>
              <a:t>« Que pourrions-nous changer dans la consigne pour produire des images plus inclusives ? »</a:t>
            </a:r>
            <a:endParaRPr lang="en-US" sz="1400" i="1" dirty="0"/>
          </a:p>
        </p:txBody>
      </p:sp>
      <p:sp>
        <p:nvSpPr>
          <p:cNvPr id="10" name="Text Placeholder 9">
            <a:extLst>
              <a:ext uri="{FF2B5EF4-FFF2-40B4-BE49-F238E27FC236}">
                <a16:creationId xmlns:a16="http://schemas.microsoft.com/office/drawing/2014/main" id="{A2A4CC25-0D9E-FA30-6114-C8401E8C4030}"/>
              </a:ext>
            </a:extLst>
          </p:cNvPr>
          <p:cNvSpPr>
            <a:spLocks noGrp="1"/>
          </p:cNvSpPr>
          <p:nvPr>
            <p:ph type="body" sz="quarter" idx="38"/>
          </p:nvPr>
        </p:nvSpPr>
        <p:spPr>
          <a:xfrm>
            <a:off x="1600134" y="312037"/>
            <a:ext cx="5220662" cy="654548"/>
          </a:xfrm>
        </p:spPr>
        <p:txBody>
          <a:bodyPr/>
          <a:lstStyle/>
          <a:p>
            <a:r>
              <a:rPr lang="en-GB" sz="1800" b="1" dirty="0"/>
              <a:t>4. Activité Partie 2 – Explorer les préjugés dans les images à l'aide d'outils d'IA (25 min)</a:t>
            </a:r>
          </a:p>
        </p:txBody>
      </p:sp>
      <p:pic>
        <p:nvPicPr>
          <p:cNvPr id="13" name="Picture Placeholder 12">
            <a:extLst>
              <a:ext uri="{FF2B5EF4-FFF2-40B4-BE49-F238E27FC236}">
                <a16:creationId xmlns:a16="http://schemas.microsoft.com/office/drawing/2014/main" id="{F1C9E385-ED62-7CA1-CCC8-767EDD5EF714}"/>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837486"/>
            <a:ext cx="6669722" cy="3813291"/>
          </a:xfrm>
        </p:spPr>
      </p:pic>
      <p:cxnSp>
        <p:nvCxnSpPr>
          <p:cNvPr id="14" name="Straight Connector 13">
            <a:extLst>
              <a:ext uri="{FF2B5EF4-FFF2-40B4-BE49-F238E27FC236}">
                <a16:creationId xmlns:a16="http://schemas.microsoft.com/office/drawing/2014/main" id="{81828FC6-6316-F100-BEF2-BCD696EEDD6C}"/>
              </a:ext>
            </a:extLst>
          </p:cNvPr>
          <p:cNvCxnSpPr>
            <a:cxnSpLocks/>
          </p:cNvCxnSpPr>
          <p:nvPr/>
        </p:nvCxnSpPr>
        <p:spPr>
          <a:xfrm>
            <a:off x="1110213" y="102249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53233973-0E8D-EFF3-CFB1-3F3191CBF392}"/>
              </a:ext>
            </a:extLst>
          </p:cNvPr>
          <p:cNvGrpSpPr/>
          <p:nvPr/>
        </p:nvGrpSpPr>
        <p:grpSpPr>
          <a:xfrm>
            <a:off x="727266" y="335123"/>
            <a:ext cx="765894" cy="766095"/>
            <a:chOff x="10376768" y="3823816"/>
            <a:chExt cx="923646" cy="923888"/>
          </a:xfrm>
          <a:solidFill>
            <a:srgbClr val="282666"/>
          </a:solidFill>
        </p:grpSpPr>
        <p:sp>
          <p:nvSpPr>
            <p:cNvPr id="4" name="Freeform 15">
              <a:extLst>
                <a:ext uri="{FF2B5EF4-FFF2-40B4-BE49-F238E27FC236}">
                  <a16:creationId xmlns:a16="http://schemas.microsoft.com/office/drawing/2014/main" id="{112A2A40-8A1D-6D35-A00A-6D3B47276970}"/>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1FC66FBC-3177-803F-5D19-A5E700C75C5E}"/>
                </a:ext>
              </a:extLst>
            </p:cNvPr>
            <p:cNvGrpSpPr/>
            <p:nvPr/>
          </p:nvGrpSpPr>
          <p:grpSpPr>
            <a:xfrm>
              <a:off x="10376768" y="3823816"/>
              <a:ext cx="923646" cy="923888"/>
              <a:chOff x="10376768" y="3823816"/>
              <a:chExt cx="923646" cy="923888"/>
            </a:xfrm>
            <a:grpFill/>
          </p:grpSpPr>
          <p:sp>
            <p:nvSpPr>
              <p:cNvPr id="9" name="Freeform 17">
                <a:extLst>
                  <a:ext uri="{FF2B5EF4-FFF2-40B4-BE49-F238E27FC236}">
                    <a16:creationId xmlns:a16="http://schemas.microsoft.com/office/drawing/2014/main" id="{928BD84E-00B8-39E0-7A1B-C7D4A53B8629}"/>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8">
                <a:extLst>
                  <a:ext uri="{FF2B5EF4-FFF2-40B4-BE49-F238E27FC236}">
                    <a16:creationId xmlns:a16="http://schemas.microsoft.com/office/drawing/2014/main" id="{448E9AAF-A47D-00A4-3A7D-90613C74D21E}"/>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9">
                <a:extLst>
                  <a:ext uri="{FF2B5EF4-FFF2-40B4-BE49-F238E27FC236}">
                    <a16:creationId xmlns:a16="http://schemas.microsoft.com/office/drawing/2014/main" id="{C591C45E-CCD9-5A4F-4C44-17A5785D2903}"/>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253010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61A5C-F6C7-52DF-0247-A571126838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0A3A38-0AB3-0614-3B25-ED1EF79F0E21}"/>
              </a:ext>
            </a:extLst>
          </p:cNvPr>
          <p:cNvSpPr>
            <a:spLocks noGrp="1"/>
          </p:cNvSpPr>
          <p:nvPr>
            <p:ph type="sldNum" sz="quarter" idx="4"/>
          </p:nvPr>
        </p:nvSpPr>
        <p:spPr/>
        <p:txBody>
          <a:bodyPr/>
          <a:lstStyle/>
          <a:p>
            <a:fld id="{9C527BFA-2C0E-4CEC-B6A5-913A56FEF4B4}" type="slidenum">
              <a:rPr lang="fr-CA" smtClean="0"/>
              <a:t>21</a:t>
            </a:fld>
            <a:endParaRPr lang="fr-CA" dirty="0"/>
          </a:p>
        </p:txBody>
      </p:sp>
      <p:sp>
        <p:nvSpPr>
          <p:cNvPr id="8" name="Text Placeholder 7">
            <a:extLst>
              <a:ext uri="{FF2B5EF4-FFF2-40B4-BE49-F238E27FC236}">
                <a16:creationId xmlns:a16="http://schemas.microsoft.com/office/drawing/2014/main" id="{E36128B1-1ADD-2D79-F99B-FA963E80AF51}"/>
              </a:ext>
            </a:extLst>
          </p:cNvPr>
          <p:cNvSpPr>
            <a:spLocks noGrp="1"/>
          </p:cNvSpPr>
          <p:nvPr>
            <p:ph type="body" sz="quarter" idx="32"/>
          </p:nvPr>
        </p:nvSpPr>
        <p:spPr>
          <a:xfrm>
            <a:off x="1012695" y="1596058"/>
            <a:ext cx="6303623" cy="1882435"/>
          </a:xfrm>
        </p:spPr>
        <p:txBody>
          <a:bodyPr numCol="1"/>
          <a:lstStyle/>
          <a:p>
            <a:pPr>
              <a:lnSpc>
                <a:spcPct val="100000"/>
              </a:lnSpc>
            </a:pPr>
            <a:r>
              <a:rPr lang="en-GB" sz="1400" dirty="0"/>
              <a:t>Rassemblez tout le monde pour une discussion ouverte.</a:t>
            </a:r>
          </a:p>
          <a:p>
            <a:pPr>
              <a:lnSpc>
                <a:spcPct val="100000"/>
              </a:lnSpc>
            </a:pPr>
            <a:endParaRPr lang="en-GB" sz="1400" dirty="0"/>
          </a:p>
          <a:p>
            <a:pPr>
              <a:lnSpc>
                <a:spcPct val="100000"/>
              </a:lnSpc>
            </a:pPr>
            <a:r>
              <a:rPr lang="en-GB" sz="1400" b="1" dirty="0" err="1"/>
              <a:t>Demandez</a:t>
            </a:r>
            <a:r>
              <a:rPr lang="en-GB" sz="1400" b="1" dirty="0"/>
              <a:t> :</a:t>
            </a:r>
          </a:p>
          <a:p>
            <a:pPr marL="342900" indent="-342900">
              <a:lnSpc>
                <a:spcPct val="100000"/>
              </a:lnSpc>
              <a:buFont typeface="Wingdings" panose="05000000000000000000" pitchFamily="2" charset="2"/>
              <a:buChar char="q"/>
            </a:pPr>
            <a:r>
              <a:rPr lang="en-GB" sz="1400" dirty="0"/>
              <a:t>Qu'est-ce qui vous a le plus surpris dans ces activités ?</a:t>
            </a:r>
          </a:p>
          <a:p>
            <a:pPr marL="342900" indent="-342900">
              <a:lnSpc>
                <a:spcPct val="100000"/>
              </a:lnSpc>
              <a:buFont typeface="Wingdings" panose="05000000000000000000" pitchFamily="2" charset="2"/>
              <a:buChar char="q"/>
            </a:pPr>
            <a:r>
              <a:rPr lang="en-GB" sz="1400" dirty="0"/>
              <a:t>Avez-vous déjà observé ce type de préjugés dans la vie réelle (dans les </a:t>
            </a:r>
            <a:br>
              <a:rPr lang="en-GB" sz="1400" dirty="0"/>
            </a:br>
            <a:r>
              <a:rPr lang="en-GB" sz="1400" dirty="0" err="1"/>
              <a:t>médias</a:t>
            </a:r>
            <a:r>
              <a:rPr lang="en-GB" sz="1400" dirty="0"/>
              <a:t>, à l'école, dans la publicité) ?</a:t>
            </a:r>
          </a:p>
          <a:p>
            <a:pPr marL="342900" indent="-342900">
              <a:lnSpc>
                <a:spcPct val="100000"/>
              </a:lnSpc>
              <a:buFont typeface="Wingdings" panose="05000000000000000000" pitchFamily="2" charset="2"/>
              <a:buChar char="q"/>
            </a:pPr>
            <a:r>
              <a:rPr lang="en-GB" sz="1400" dirty="0"/>
              <a:t>Pensez-vous que les préjugés liés à l'IA peuvent être évités ?</a:t>
            </a:r>
          </a:p>
          <a:p>
            <a:pPr marL="342900" indent="-342900">
              <a:lnSpc>
                <a:spcPct val="100000"/>
              </a:lnSpc>
              <a:buFont typeface="Wingdings" panose="05000000000000000000" pitchFamily="2" charset="2"/>
              <a:buChar char="q"/>
            </a:pPr>
            <a:r>
              <a:rPr lang="en-GB" sz="1400" dirty="0"/>
              <a:t>Quel rôle pourriez-vous jouer pour contribuer à rendre l'IA plus équitable ?</a:t>
            </a:r>
            <a:endParaRPr lang="en-US" sz="1400" i="1" dirty="0"/>
          </a:p>
        </p:txBody>
      </p:sp>
      <p:sp>
        <p:nvSpPr>
          <p:cNvPr id="10" name="Text Placeholder 9">
            <a:extLst>
              <a:ext uri="{FF2B5EF4-FFF2-40B4-BE49-F238E27FC236}">
                <a16:creationId xmlns:a16="http://schemas.microsoft.com/office/drawing/2014/main" id="{22826F54-0D8D-C5BF-20C4-235E536E0D2D}"/>
              </a:ext>
            </a:extLst>
          </p:cNvPr>
          <p:cNvSpPr>
            <a:spLocks noGrp="1"/>
          </p:cNvSpPr>
          <p:nvPr>
            <p:ph type="body" sz="quarter" idx="38"/>
          </p:nvPr>
        </p:nvSpPr>
        <p:spPr>
          <a:xfrm>
            <a:off x="1631732" y="558969"/>
            <a:ext cx="5684586" cy="654548"/>
          </a:xfrm>
        </p:spPr>
        <p:txBody>
          <a:bodyPr/>
          <a:lstStyle/>
          <a:p>
            <a:r>
              <a:rPr lang="en-GB" sz="1800" b="1" dirty="0"/>
              <a:t>5. Réflexion et discussion de groupe (15 min)</a:t>
            </a:r>
          </a:p>
        </p:txBody>
      </p:sp>
      <p:pic>
        <p:nvPicPr>
          <p:cNvPr id="13" name="Picture Placeholder 12">
            <a:extLst>
              <a:ext uri="{FF2B5EF4-FFF2-40B4-BE49-F238E27FC236}">
                <a16:creationId xmlns:a16="http://schemas.microsoft.com/office/drawing/2014/main" id="{C4DE02CA-925B-8BC4-FA14-F96B694E6A36}"/>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006388"/>
            <a:ext cx="7715404" cy="4411141"/>
          </a:xfrm>
        </p:spPr>
      </p:pic>
      <p:cxnSp>
        <p:nvCxnSpPr>
          <p:cNvPr id="14" name="Straight Connector 13">
            <a:extLst>
              <a:ext uri="{FF2B5EF4-FFF2-40B4-BE49-F238E27FC236}">
                <a16:creationId xmlns:a16="http://schemas.microsoft.com/office/drawing/2014/main" id="{770A0457-23F8-82C6-551C-ED9495FCAA62}"/>
              </a:ext>
            </a:extLst>
          </p:cNvPr>
          <p:cNvCxnSpPr>
            <a:cxnSpLocks/>
          </p:cNvCxnSpPr>
          <p:nvPr/>
        </p:nvCxnSpPr>
        <p:spPr>
          <a:xfrm>
            <a:off x="1110213" y="102249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DF4CBA4-CF39-A1C6-019B-C3043094838E}"/>
              </a:ext>
            </a:extLst>
          </p:cNvPr>
          <p:cNvGrpSpPr/>
          <p:nvPr/>
        </p:nvGrpSpPr>
        <p:grpSpPr>
          <a:xfrm>
            <a:off x="727266" y="335123"/>
            <a:ext cx="765894" cy="766095"/>
            <a:chOff x="10376768" y="3823816"/>
            <a:chExt cx="923646" cy="923888"/>
          </a:xfrm>
          <a:solidFill>
            <a:srgbClr val="282666"/>
          </a:solidFill>
        </p:grpSpPr>
        <p:sp>
          <p:nvSpPr>
            <p:cNvPr id="4" name="Freeform 15">
              <a:extLst>
                <a:ext uri="{FF2B5EF4-FFF2-40B4-BE49-F238E27FC236}">
                  <a16:creationId xmlns:a16="http://schemas.microsoft.com/office/drawing/2014/main" id="{10738165-CC56-5D14-8F89-96B180A354B7}"/>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CAC27F51-B924-C861-BCBD-E4A823602A53}"/>
                </a:ext>
              </a:extLst>
            </p:cNvPr>
            <p:cNvGrpSpPr/>
            <p:nvPr/>
          </p:nvGrpSpPr>
          <p:grpSpPr>
            <a:xfrm>
              <a:off x="10376768" y="3823816"/>
              <a:ext cx="923646" cy="923888"/>
              <a:chOff x="10376768" y="3823816"/>
              <a:chExt cx="923646" cy="923888"/>
            </a:xfrm>
            <a:grpFill/>
          </p:grpSpPr>
          <p:sp>
            <p:nvSpPr>
              <p:cNvPr id="9" name="Freeform 17">
                <a:extLst>
                  <a:ext uri="{FF2B5EF4-FFF2-40B4-BE49-F238E27FC236}">
                    <a16:creationId xmlns:a16="http://schemas.microsoft.com/office/drawing/2014/main" id="{9F60195D-68D5-C430-ADF5-4C01EF2A32D4}"/>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8">
                <a:extLst>
                  <a:ext uri="{FF2B5EF4-FFF2-40B4-BE49-F238E27FC236}">
                    <a16:creationId xmlns:a16="http://schemas.microsoft.com/office/drawing/2014/main" id="{2552CCBD-42BB-4AC3-0118-7D77B07A9A8F}"/>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9">
                <a:extLst>
                  <a:ext uri="{FF2B5EF4-FFF2-40B4-BE49-F238E27FC236}">
                    <a16:creationId xmlns:a16="http://schemas.microsoft.com/office/drawing/2014/main" id="{805FE51C-5247-39CB-E605-1348DFE1F77F}"/>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 name="Rectangle: Rounded Corners 4">
            <a:extLst>
              <a:ext uri="{FF2B5EF4-FFF2-40B4-BE49-F238E27FC236}">
                <a16:creationId xmlns:a16="http://schemas.microsoft.com/office/drawing/2014/main" id="{6CEB813A-0C04-CDD3-3468-F0C6D68FEECC}"/>
              </a:ext>
            </a:extLst>
          </p:cNvPr>
          <p:cNvSpPr/>
          <p:nvPr/>
        </p:nvSpPr>
        <p:spPr>
          <a:xfrm>
            <a:off x="727267" y="3850195"/>
            <a:ext cx="4000556" cy="1882435"/>
          </a:xfrm>
          <a:prstGeom prst="roundRect">
            <a:avLst/>
          </a:prstGeom>
          <a:solidFill>
            <a:srgbClr val="653795"/>
          </a:solidFill>
          <a:ln w="5715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6">
            <a:extLst>
              <a:ext uri="{FF2B5EF4-FFF2-40B4-BE49-F238E27FC236}">
                <a16:creationId xmlns:a16="http://schemas.microsoft.com/office/drawing/2014/main" id="{0C26E050-7F44-060F-C145-BE4E026BA6D1}"/>
              </a:ext>
            </a:extLst>
          </p:cNvPr>
          <p:cNvSpPr txBox="1">
            <a:spLocks/>
          </p:cNvSpPr>
          <p:nvPr/>
        </p:nvSpPr>
        <p:spPr>
          <a:xfrm>
            <a:off x="1215735" y="3951760"/>
            <a:ext cx="3305613" cy="74626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rice</a:t>
            </a:r>
            <a:r>
              <a:rPr lang="fr-LU" sz="1800" b="1" dirty="0">
                <a:solidFill>
                  <a:schemeClr val="bg1"/>
                </a:solidFill>
              </a:rPr>
              <a:t>…</a:t>
            </a:r>
            <a:endParaRPr lang="en-GB" sz="1800" b="1" dirty="0">
              <a:solidFill>
                <a:schemeClr val="bg1"/>
              </a:solidFill>
            </a:endParaRPr>
          </a:p>
          <a:p>
            <a:pPr algn="l">
              <a:lnSpc>
                <a:spcPct val="100000"/>
              </a:lnSpc>
            </a:pPr>
            <a:r>
              <a:rPr lang="en-GB" sz="1800" dirty="0">
                <a:solidFill>
                  <a:schemeClr val="bg1"/>
                </a:solidFill>
              </a:rPr>
              <a:t>Donnez à chacun la possibilité de s'exprimer. Utilisez un bâton de parole ou un « partage d'une minute » pour éviter toute domination.</a:t>
            </a:r>
            <a:endParaRPr lang="en-US" sz="1000" dirty="0">
              <a:solidFill>
                <a:schemeClr val="bg1"/>
              </a:solidFill>
            </a:endParaRPr>
          </a:p>
        </p:txBody>
      </p:sp>
    </p:spTree>
    <p:extLst>
      <p:ext uri="{BB962C8B-B14F-4D97-AF65-F5344CB8AC3E}">
        <p14:creationId xmlns:p14="http://schemas.microsoft.com/office/powerpoint/2010/main" val="2756251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DF7E6-D94A-4E8C-36D3-905CCFA455BA}"/>
            </a:ext>
          </a:extLst>
        </p:cNvPr>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8FF1549-6628-D230-9813-2EAE6977C10A}"/>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p:blipFill>
        <p:spPr>
          <a:xfrm>
            <a:off x="1214645" y="1532364"/>
            <a:ext cx="6560930" cy="5477685"/>
          </a:xfrm>
        </p:spPr>
      </p:pic>
      <p:sp>
        <p:nvSpPr>
          <p:cNvPr id="3" name="Text Placeholder 2">
            <a:extLst>
              <a:ext uri="{FF2B5EF4-FFF2-40B4-BE49-F238E27FC236}">
                <a16:creationId xmlns:a16="http://schemas.microsoft.com/office/drawing/2014/main" id="{9E276923-C96B-E004-B005-4E810CA044A6}"/>
              </a:ext>
            </a:extLst>
          </p:cNvPr>
          <p:cNvSpPr>
            <a:spLocks noGrp="1"/>
          </p:cNvSpPr>
          <p:nvPr>
            <p:ph type="body" sz="quarter" idx="40"/>
          </p:nvPr>
        </p:nvSpPr>
        <p:spPr>
          <a:xfrm>
            <a:off x="0" y="1271449"/>
            <a:ext cx="3310763" cy="426720"/>
          </a:xfrm>
        </p:spPr>
        <p:txBody>
          <a:bodyPr/>
          <a:lstStyle/>
          <a:p>
            <a:pPr algn="just"/>
            <a:r>
              <a:rPr lang="en-GB" sz="2400" b="1" i="0" dirty="0"/>
              <a:t> Options d'adaptation</a:t>
            </a:r>
          </a:p>
        </p:txBody>
      </p:sp>
      <p:sp>
        <p:nvSpPr>
          <p:cNvPr id="17" name="Graphic 43">
            <a:extLst>
              <a:ext uri="{FF2B5EF4-FFF2-40B4-BE49-F238E27FC236}">
                <a16:creationId xmlns:a16="http://schemas.microsoft.com/office/drawing/2014/main" id="{D50E49AE-9B3E-20D6-7A90-169EE9CEB609}"/>
              </a:ext>
            </a:extLst>
          </p:cNvPr>
          <p:cNvSpPr/>
          <p:nvPr/>
        </p:nvSpPr>
        <p:spPr>
          <a:xfrm>
            <a:off x="4967550" y="75295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
        <p:nvSpPr>
          <p:cNvPr id="4" name="Text Placeholder 2">
            <a:extLst>
              <a:ext uri="{FF2B5EF4-FFF2-40B4-BE49-F238E27FC236}">
                <a16:creationId xmlns:a16="http://schemas.microsoft.com/office/drawing/2014/main" id="{AACA114D-B5AB-98CA-72D3-41E572D12493}"/>
              </a:ext>
            </a:extLst>
          </p:cNvPr>
          <p:cNvSpPr txBox="1">
            <a:spLocks/>
          </p:cNvSpPr>
          <p:nvPr/>
        </p:nvSpPr>
        <p:spPr>
          <a:xfrm>
            <a:off x="307902" y="7270964"/>
            <a:ext cx="6812845" cy="3046516"/>
          </a:xfrm>
          <a:prstGeom prst="rect">
            <a:avLst/>
          </a:prstGeom>
        </p:spPr>
        <p:txBody>
          <a:bodyPr vert="horz" lIns="91440" tIns="45720" rIns="91440" bIns="45720" rtlCol="0">
            <a:noAutofit/>
          </a:bodyPr>
          <a:lstStyle>
            <a:lvl1pPr marL="0" indent="0" algn="ctr" defTabSz="777514" rtl="0" eaLnBrk="1" latinLnBrk="0" hangingPunct="1">
              <a:lnSpc>
                <a:spcPts val="2140"/>
              </a:lnSpc>
              <a:spcBef>
                <a:spcPts val="0"/>
              </a:spcBef>
              <a:buFont typeface="Arial" panose="020B0604020202020204" pitchFamily="34" charset="0"/>
              <a:buNone/>
              <a:defRPr sz="2200" b="0" i="1" kern="1200">
                <a:solidFill>
                  <a:schemeClr val="bg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just"/>
            <a:r>
              <a:rPr lang="en-GB" sz="1400" b="1" i="0" dirty="0">
                <a:solidFill>
                  <a:srgbClr val="282666"/>
                </a:solidFill>
              </a:rPr>
              <a:t>Version courte (45 à 60 minutes)</a:t>
            </a:r>
          </a:p>
          <a:p>
            <a:pPr marL="342900" indent="-342900" algn="just">
              <a:buFont typeface="Arial" panose="020B0604020202020204" pitchFamily="34" charset="0"/>
              <a:buChar char="•"/>
            </a:pPr>
            <a:r>
              <a:rPr lang="en-GB" sz="1400" i="0" dirty="0">
                <a:solidFill>
                  <a:srgbClr val="282666"/>
                </a:solidFill>
              </a:rPr>
              <a:t>Ignorez l'activité avec l'outil en direct ; utilisez uniquement la discussion « Devinez la consigne ».</a:t>
            </a:r>
          </a:p>
          <a:p>
            <a:pPr marL="342900" indent="-342900" algn="just">
              <a:buFont typeface="Arial" panose="020B0604020202020204" pitchFamily="34" charset="0"/>
              <a:buChar char="•"/>
            </a:pPr>
            <a:r>
              <a:rPr lang="en-GB" sz="1400" i="0" dirty="0">
                <a:solidFill>
                  <a:srgbClr val="282666"/>
                </a:solidFill>
              </a:rPr>
              <a:t>Concentrez-vous sur les études de cas et la discussion guidée.</a:t>
            </a:r>
          </a:p>
          <a:p>
            <a:pPr algn="just"/>
            <a:endParaRPr lang="en-GB" sz="1400" b="1" i="0" dirty="0">
              <a:solidFill>
                <a:srgbClr val="282666"/>
              </a:solidFill>
            </a:endParaRPr>
          </a:p>
          <a:p>
            <a:pPr algn="just"/>
            <a:r>
              <a:rPr lang="en-GB" sz="1400" b="1" i="0" dirty="0">
                <a:solidFill>
                  <a:srgbClr val="282666"/>
                </a:solidFill>
              </a:rPr>
              <a:t>Version longue (90 à 120 min)</a:t>
            </a:r>
          </a:p>
          <a:p>
            <a:pPr marL="342900" indent="-342900" algn="just">
              <a:buFont typeface="Arial" panose="020B0604020202020204" pitchFamily="34" charset="0"/>
              <a:buChar char="•"/>
            </a:pPr>
            <a:r>
              <a:rPr lang="en-GB" sz="1400" i="0" dirty="0">
                <a:solidFill>
                  <a:srgbClr val="282666"/>
                </a:solidFill>
              </a:rPr>
              <a:t>Ajoutez une courte vidéo sur l'éthique de l'IA (par exemple, le clip de 8 minutes </a:t>
            </a:r>
            <a:r>
              <a:rPr lang="en-GB" sz="1400" i="0" dirty="0" err="1">
                <a:solidFill>
                  <a:srgbClr val="282666"/>
                </a:solidFill>
              </a:rPr>
              <a:t>de</a:t>
            </a:r>
            <a:r>
              <a:rPr lang="en-GB" sz="1400" i="0" dirty="0">
                <a:solidFill>
                  <a:srgbClr val="282666"/>
                </a:solidFill>
              </a:rPr>
              <a:t> Joy Buolamwini).</a:t>
            </a:r>
          </a:p>
          <a:p>
            <a:pPr marL="342900" indent="-342900" algn="just">
              <a:buFont typeface="Arial" panose="020B0604020202020204" pitchFamily="34" charset="0"/>
              <a:buChar char="•"/>
            </a:pPr>
            <a:r>
              <a:rPr lang="en-GB" sz="1400" i="0" dirty="0">
                <a:solidFill>
                  <a:srgbClr val="282666"/>
                </a:solidFill>
              </a:rPr>
              <a:t>Étendez la réflexion pour inclure la planification d'actions personnelles ou la réécriture créative de messages biaisés.</a:t>
            </a:r>
            <a:endParaRPr lang="en-US" sz="1400" i="0" dirty="0">
              <a:solidFill>
                <a:srgbClr val="282666"/>
              </a:solidFill>
            </a:endParaRPr>
          </a:p>
        </p:txBody>
      </p:sp>
    </p:spTree>
    <p:extLst>
      <p:ext uri="{BB962C8B-B14F-4D97-AF65-F5344CB8AC3E}">
        <p14:creationId xmlns:p14="http://schemas.microsoft.com/office/powerpoint/2010/main" val="1032117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ED0E1-CA91-3CD2-2D2C-E0A135E7F2E5}"/>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E5E9F093-0D6C-3DE4-E5E6-56180DB7703B}"/>
              </a:ext>
            </a:extLst>
          </p:cNvPr>
          <p:cNvSpPr>
            <a:spLocks noGrp="1"/>
          </p:cNvSpPr>
          <p:nvPr>
            <p:ph type="body" sz="quarter" idx="14"/>
          </p:nvPr>
        </p:nvSpPr>
        <p:spPr/>
        <p:txBody>
          <a:bodyPr/>
          <a:lstStyle/>
          <a:p>
            <a:r>
              <a:rPr lang="en-US" dirty="0"/>
              <a:t>04</a:t>
            </a:r>
          </a:p>
        </p:txBody>
      </p:sp>
      <p:sp>
        <p:nvSpPr>
          <p:cNvPr id="29" name="Text Placeholder 28">
            <a:extLst>
              <a:ext uri="{FF2B5EF4-FFF2-40B4-BE49-F238E27FC236}">
                <a16:creationId xmlns:a16="http://schemas.microsoft.com/office/drawing/2014/main" id="{F16E1D7D-4D6F-E4E6-6459-820CB04A2DE4}"/>
              </a:ext>
            </a:extLst>
          </p:cNvPr>
          <p:cNvSpPr>
            <a:spLocks noGrp="1"/>
          </p:cNvSpPr>
          <p:nvPr>
            <p:ph type="body" sz="quarter" idx="15"/>
          </p:nvPr>
        </p:nvSpPr>
        <p:spPr>
          <a:xfrm>
            <a:off x="2198723" y="2471673"/>
            <a:ext cx="4075953" cy="2002900"/>
          </a:xfrm>
        </p:spPr>
        <p:txBody>
          <a:bodyPr/>
          <a:lstStyle/>
          <a:p>
            <a:r>
              <a:rPr lang="en-US" b="1" dirty="0"/>
              <a:t>Session 3 </a:t>
            </a:r>
          </a:p>
          <a:p>
            <a:r>
              <a:rPr lang="en-GB" dirty="0"/>
              <a:t>De la </a:t>
            </a:r>
            <a:r>
              <a:rPr lang="en-GB" dirty="0" err="1"/>
              <a:t>curiosité</a:t>
            </a:r>
            <a:r>
              <a:rPr lang="en-GB" dirty="0"/>
              <a:t> à la </a:t>
            </a:r>
            <a:r>
              <a:rPr lang="en-GB" dirty="0" err="1"/>
              <a:t>confiance</a:t>
            </a:r>
            <a:r>
              <a:rPr lang="en-GB" dirty="0"/>
              <a:t> : </a:t>
            </a:r>
            <a:r>
              <a:rPr lang="en-GB" dirty="0" err="1"/>
              <a:t>naviguer</a:t>
            </a:r>
            <a:r>
              <a:rPr lang="en-GB" dirty="0"/>
              <a:t> </a:t>
            </a:r>
            <a:r>
              <a:rPr lang="en-GB" dirty="0" err="1"/>
              <a:t>parmi</a:t>
            </a:r>
            <a:r>
              <a:rPr lang="en-GB" dirty="0"/>
              <a:t> les </a:t>
            </a:r>
            <a:r>
              <a:rPr lang="en-GB" dirty="0" err="1"/>
              <a:t>outils</a:t>
            </a:r>
            <a:r>
              <a:rPr lang="en-GB" dirty="0"/>
              <a:t> </a:t>
            </a:r>
            <a:r>
              <a:rPr lang="en-GB" dirty="0" err="1"/>
              <a:t>d'IA</a:t>
            </a:r>
            <a:endParaRPr lang="en-US" dirty="0"/>
          </a:p>
        </p:txBody>
      </p:sp>
      <p:sp>
        <p:nvSpPr>
          <p:cNvPr id="16" name="Slide Number Placeholder 15">
            <a:extLst>
              <a:ext uri="{FF2B5EF4-FFF2-40B4-BE49-F238E27FC236}">
                <a16:creationId xmlns:a16="http://schemas.microsoft.com/office/drawing/2014/main" id="{A3AA30EF-453C-A4EC-DD17-5522E9D29E33}"/>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23</a:t>
            </a:fld>
            <a:endParaRPr lang="fr-CA" dirty="0"/>
          </a:p>
        </p:txBody>
      </p:sp>
      <p:pic>
        <p:nvPicPr>
          <p:cNvPr id="5" name="Picture Placeholder 4">
            <a:extLst>
              <a:ext uri="{FF2B5EF4-FFF2-40B4-BE49-F238E27FC236}">
                <a16:creationId xmlns:a16="http://schemas.microsoft.com/office/drawing/2014/main" id="{AC05F1C5-E337-582C-D8E1-3CDAFA086E99}"/>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p:pic>
      <p:pic>
        <p:nvPicPr>
          <p:cNvPr id="6" name="Picture 5">
            <a:extLst>
              <a:ext uri="{FF2B5EF4-FFF2-40B4-BE49-F238E27FC236}">
                <a16:creationId xmlns:a16="http://schemas.microsoft.com/office/drawing/2014/main" id="{85F7DE45-218D-CBB6-D513-57C4F0BE84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3591578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49CC8-AB17-A61A-8D6E-2A4C845FD534}"/>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6B30D52C-24DE-1063-04D2-636E96D78D52}"/>
              </a:ext>
            </a:extLst>
          </p:cNvPr>
          <p:cNvSpPr>
            <a:spLocks noGrp="1"/>
          </p:cNvSpPr>
          <p:nvPr>
            <p:ph type="body" sz="quarter" idx="32"/>
          </p:nvPr>
        </p:nvSpPr>
        <p:spPr>
          <a:xfrm>
            <a:off x="634479" y="6023565"/>
            <a:ext cx="6541269" cy="2987866"/>
          </a:xfrm>
        </p:spPr>
        <p:txBody>
          <a:bodyPr numCol="1"/>
          <a:lstStyle/>
          <a:p>
            <a:pPr>
              <a:lnSpc>
                <a:spcPct val="100000"/>
              </a:lnSpc>
            </a:pPr>
            <a:r>
              <a:rPr lang="en-GB" sz="1400" b="1" i="1" dirty="0"/>
              <a:t>À la fin de cette session, les </a:t>
            </a:r>
            <a:r>
              <a:rPr lang="en-GB" sz="1400" b="1" i="1" dirty="0" err="1"/>
              <a:t>participantes</a:t>
            </a:r>
            <a:r>
              <a:rPr lang="en-GB" sz="1400" b="1" i="1" dirty="0"/>
              <a:t> seront en </a:t>
            </a:r>
            <a:r>
              <a:rPr lang="en-GB" sz="1400" b="1" i="1" dirty="0" err="1"/>
              <a:t>mesure</a:t>
            </a:r>
            <a:r>
              <a:rPr lang="en-GB" sz="1400" b="1" i="1" dirty="0"/>
              <a:t> de :</a:t>
            </a:r>
          </a:p>
          <a:p>
            <a:pPr>
              <a:lnSpc>
                <a:spcPct val="100000"/>
              </a:lnSpc>
            </a:pPr>
            <a:endParaRPr lang="en-GB" sz="1400" b="1" i="1" dirty="0"/>
          </a:p>
          <a:p>
            <a:pPr marL="342900" indent="-342900">
              <a:lnSpc>
                <a:spcPct val="100000"/>
              </a:lnSpc>
              <a:buFont typeface="Arial" panose="020B0604020202020204" pitchFamily="34" charset="0"/>
              <a:buChar char="•"/>
            </a:pPr>
            <a:r>
              <a:rPr lang="en-GB" sz="1400" b="1" dirty="0"/>
              <a:t>Comprendre </a:t>
            </a:r>
            <a:r>
              <a:rPr lang="en-GB" sz="1400" dirty="0"/>
              <a:t>ce que sont les outils d'IA et ce qu'ils peuvent faire</a:t>
            </a:r>
          </a:p>
          <a:p>
            <a:pPr marL="342900" indent="-342900">
              <a:lnSpc>
                <a:spcPct val="100000"/>
              </a:lnSpc>
              <a:buFont typeface="Arial" panose="020B0604020202020204" pitchFamily="34" charset="0"/>
              <a:buChar char="•"/>
            </a:pPr>
            <a:r>
              <a:rPr lang="en-GB" sz="1400" b="1" dirty="0"/>
              <a:t>Gagner </a:t>
            </a:r>
            <a:r>
              <a:rPr lang="en-GB" sz="1400" dirty="0"/>
              <a:t>en confiance dans l'utilisation de ChatGPT et Canva AI grâce à des tâches créatives simples</a:t>
            </a:r>
          </a:p>
          <a:p>
            <a:pPr marL="342900" indent="-342900">
              <a:lnSpc>
                <a:spcPct val="100000"/>
              </a:lnSpc>
              <a:buFont typeface="Arial" panose="020B0604020202020204" pitchFamily="34" charset="0"/>
              <a:buChar char="•"/>
            </a:pPr>
            <a:r>
              <a:rPr lang="en-GB" sz="1400" b="1" dirty="0"/>
              <a:t>Apprendre </a:t>
            </a:r>
            <a:r>
              <a:rPr lang="en-GB" sz="1400" dirty="0"/>
              <a:t>à évaluer de manière critique le contenu généré par l'IA</a:t>
            </a:r>
          </a:p>
          <a:p>
            <a:pPr marL="342900" indent="-342900">
              <a:lnSpc>
                <a:spcPct val="100000"/>
              </a:lnSpc>
              <a:buFont typeface="Arial" panose="020B0604020202020204" pitchFamily="34" charset="0"/>
              <a:buChar char="•"/>
            </a:pPr>
            <a:r>
              <a:rPr lang="en-GB" sz="1400" b="1" dirty="0"/>
              <a:t>Identifier </a:t>
            </a:r>
            <a:r>
              <a:rPr lang="en-GB" sz="1400" dirty="0"/>
              <a:t>les risques tels que la désinformation et les biais dans les réponses de l'IA</a:t>
            </a:r>
          </a:p>
          <a:p>
            <a:pPr marL="342900" indent="-342900">
              <a:lnSpc>
                <a:spcPct val="100000"/>
              </a:lnSpc>
              <a:buFont typeface="Arial" panose="020B0604020202020204" pitchFamily="34" charset="0"/>
              <a:buChar char="•"/>
            </a:pPr>
            <a:r>
              <a:rPr lang="en-GB" sz="1400" b="1" dirty="0"/>
              <a:t>Se sentir </a:t>
            </a:r>
            <a:r>
              <a:rPr lang="en-GB" sz="1400" dirty="0"/>
              <a:t>plus à l'aise pour expérimenter et apprendre par la pratique</a:t>
            </a:r>
            <a:endParaRPr lang="en-US" sz="1400" dirty="0"/>
          </a:p>
        </p:txBody>
      </p:sp>
      <p:sp>
        <p:nvSpPr>
          <p:cNvPr id="16" name="Slide Number Placeholder 15">
            <a:extLst>
              <a:ext uri="{FF2B5EF4-FFF2-40B4-BE49-F238E27FC236}">
                <a16:creationId xmlns:a16="http://schemas.microsoft.com/office/drawing/2014/main" id="{B3A9EDCA-61C1-2A51-285D-829A894A64A7}"/>
              </a:ext>
            </a:extLst>
          </p:cNvPr>
          <p:cNvSpPr>
            <a:spLocks noGrp="1"/>
          </p:cNvSpPr>
          <p:nvPr>
            <p:ph type="sldNum" sz="quarter" idx="4"/>
          </p:nvPr>
        </p:nvSpPr>
        <p:spPr/>
        <p:txBody>
          <a:bodyPr/>
          <a:lstStyle/>
          <a:p>
            <a:fld id="{9C527BFA-2C0E-4CEC-B6A5-913A56FEF4B4}" type="slidenum">
              <a:rPr lang="fr-CA" smtClean="0"/>
              <a:t>24</a:t>
            </a:fld>
            <a:endParaRPr lang="fr-CA" dirty="0"/>
          </a:p>
        </p:txBody>
      </p:sp>
      <p:sp>
        <p:nvSpPr>
          <p:cNvPr id="20" name="Text Placeholder 19">
            <a:extLst>
              <a:ext uri="{FF2B5EF4-FFF2-40B4-BE49-F238E27FC236}">
                <a16:creationId xmlns:a16="http://schemas.microsoft.com/office/drawing/2014/main" id="{3988E55A-A697-04D3-B972-40F4E9BBE3BB}"/>
              </a:ext>
            </a:extLst>
          </p:cNvPr>
          <p:cNvSpPr>
            <a:spLocks noGrp="1"/>
          </p:cNvSpPr>
          <p:nvPr>
            <p:ph type="body" sz="quarter" idx="35"/>
          </p:nvPr>
        </p:nvSpPr>
        <p:spPr>
          <a:xfrm>
            <a:off x="5794545" y="1937639"/>
            <a:ext cx="1532272" cy="1049221"/>
          </a:xfrm>
        </p:spPr>
        <p:txBody>
          <a:bodyPr/>
          <a:lstStyle/>
          <a:p>
            <a:r>
              <a:rPr lang="en-US" sz="2400" dirty="0"/>
              <a:t>Session 3</a:t>
            </a:r>
          </a:p>
        </p:txBody>
      </p:sp>
      <p:sp>
        <p:nvSpPr>
          <p:cNvPr id="21" name="Text Placeholder 20">
            <a:extLst>
              <a:ext uri="{FF2B5EF4-FFF2-40B4-BE49-F238E27FC236}">
                <a16:creationId xmlns:a16="http://schemas.microsoft.com/office/drawing/2014/main" id="{1EEB4A4A-B78E-DDB1-CCAE-598ED14E7AA6}"/>
              </a:ext>
            </a:extLst>
          </p:cNvPr>
          <p:cNvSpPr>
            <a:spLocks noGrp="1"/>
          </p:cNvSpPr>
          <p:nvPr>
            <p:ph type="body" sz="quarter" idx="36"/>
          </p:nvPr>
        </p:nvSpPr>
        <p:spPr>
          <a:xfrm>
            <a:off x="3509274" y="739960"/>
            <a:ext cx="3828053" cy="749975"/>
          </a:xfrm>
        </p:spPr>
        <p:txBody>
          <a:bodyPr/>
          <a:lstStyle/>
          <a:p>
            <a:r>
              <a:rPr lang="en-US" sz="2800" dirty="0"/>
              <a:t>Objectifs d'apprentissage</a:t>
            </a:r>
          </a:p>
        </p:txBody>
      </p:sp>
      <p:pic>
        <p:nvPicPr>
          <p:cNvPr id="18" name="Picture Placeholder 17">
            <a:extLst>
              <a:ext uri="{FF2B5EF4-FFF2-40B4-BE49-F238E27FC236}">
                <a16:creationId xmlns:a16="http://schemas.microsoft.com/office/drawing/2014/main" id="{C7697D36-0E1D-C87A-F3B2-49A42782CC34}"/>
              </a:ext>
            </a:extLst>
          </p:cNvPr>
          <p:cNvPicPr>
            <a:picLocks noGrp="1" noChangeAspect="1"/>
          </p:cNvPicPr>
          <p:nvPr>
            <p:ph type="pic" sz="quarter" idx="37"/>
          </p:nvPr>
        </p:nvPicPr>
        <p:blipFill>
          <a:blip r:embed="rId2" cstate="email">
            <a:extLst>
              <a:ext uri="{28A0092B-C50C-407E-A947-70E740481C1C}">
                <a14:useLocalDpi xmlns:a14="http://schemas.microsoft.com/office/drawing/2010/main"/>
              </a:ext>
            </a:extLst>
          </a:blip>
          <a:srcRect/>
          <a:stretch/>
        </p:blipFill>
        <p:spPr/>
      </p:pic>
      <p:sp>
        <p:nvSpPr>
          <p:cNvPr id="35" name="Graphic 43">
            <a:extLst>
              <a:ext uri="{FF2B5EF4-FFF2-40B4-BE49-F238E27FC236}">
                <a16:creationId xmlns:a16="http://schemas.microsoft.com/office/drawing/2014/main" id="{804C1BE2-D866-9977-6C31-DB7F52508B56}"/>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10" name="Graphic 43">
            <a:extLst>
              <a:ext uri="{FF2B5EF4-FFF2-40B4-BE49-F238E27FC236}">
                <a16:creationId xmlns:a16="http://schemas.microsoft.com/office/drawing/2014/main" id="{8B3F044D-D15E-12AE-A494-B49CA05C1D72}"/>
              </a:ext>
            </a:extLst>
          </p:cNvPr>
          <p:cNvSpPr/>
          <p:nvPr/>
        </p:nvSpPr>
        <p:spPr>
          <a:xfrm>
            <a:off x="3584285" y="262515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cxnSp>
        <p:nvCxnSpPr>
          <p:cNvPr id="23" name="Straight Connector 22">
            <a:extLst>
              <a:ext uri="{FF2B5EF4-FFF2-40B4-BE49-F238E27FC236}">
                <a16:creationId xmlns:a16="http://schemas.microsoft.com/office/drawing/2014/main" id="{9C0B5C34-1A2D-FC19-F95F-E21C0834393C}"/>
              </a:ext>
            </a:extLst>
          </p:cNvPr>
          <p:cNvCxnSpPr/>
          <p:nvPr/>
        </p:nvCxnSpPr>
        <p:spPr>
          <a:xfrm>
            <a:off x="0" y="543758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CE0CBED-7C7D-6A9E-D342-D129B17AE23C}"/>
              </a:ext>
            </a:extLst>
          </p:cNvPr>
          <p:cNvGrpSpPr/>
          <p:nvPr/>
        </p:nvGrpSpPr>
        <p:grpSpPr>
          <a:xfrm>
            <a:off x="4300858" y="8425145"/>
            <a:ext cx="1912290" cy="1446881"/>
            <a:chOff x="5700273" y="5386353"/>
            <a:chExt cx="766016" cy="767823"/>
          </a:xfrm>
          <a:solidFill>
            <a:srgbClr val="282666"/>
          </a:solidFill>
        </p:grpSpPr>
        <p:grpSp>
          <p:nvGrpSpPr>
            <p:cNvPr id="3" name="Graphic 2">
              <a:extLst>
                <a:ext uri="{FF2B5EF4-FFF2-40B4-BE49-F238E27FC236}">
                  <a16:creationId xmlns:a16="http://schemas.microsoft.com/office/drawing/2014/main" id="{723D5DA9-FDCF-96BD-2AE0-E7FD8426250F}"/>
                </a:ext>
              </a:extLst>
            </p:cNvPr>
            <p:cNvGrpSpPr/>
            <p:nvPr/>
          </p:nvGrpSpPr>
          <p:grpSpPr>
            <a:xfrm>
              <a:off x="5844804" y="5531788"/>
              <a:ext cx="476953" cy="420947"/>
              <a:chOff x="5844804" y="5531788"/>
              <a:chExt cx="476953" cy="420947"/>
            </a:xfrm>
            <a:grpFill/>
          </p:grpSpPr>
          <p:sp>
            <p:nvSpPr>
              <p:cNvPr id="25" name="Freeform 352">
                <a:extLst>
                  <a:ext uri="{FF2B5EF4-FFF2-40B4-BE49-F238E27FC236}">
                    <a16:creationId xmlns:a16="http://schemas.microsoft.com/office/drawing/2014/main" id="{BA1BC9B9-5A53-A5F3-22A8-01D29348A35B}"/>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353">
                <a:extLst>
                  <a:ext uri="{FF2B5EF4-FFF2-40B4-BE49-F238E27FC236}">
                    <a16:creationId xmlns:a16="http://schemas.microsoft.com/office/drawing/2014/main" id="{8F7F11F6-1F03-DD4C-5494-D7C473C064AC}"/>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aphic 2">
              <a:extLst>
                <a:ext uri="{FF2B5EF4-FFF2-40B4-BE49-F238E27FC236}">
                  <a16:creationId xmlns:a16="http://schemas.microsoft.com/office/drawing/2014/main" id="{B2F2FCE2-C7CA-0B6C-98CE-FA3D9CE44AD5}"/>
                </a:ext>
              </a:extLst>
            </p:cNvPr>
            <p:cNvGrpSpPr/>
            <p:nvPr/>
          </p:nvGrpSpPr>
          <p:grpSpPr>
            <a:xfrm>
              <a:off x="5700273" y="5386353"/>
              <a:ext cx="766016" cy="767823"/>
              <a:chOff x="5700273" y="5386353"/>
              <a:chExt cx="766016" cy="767823"/>
            </a:xfrm>
            <a:grpFill/>
          </p:grpSpPr>
          <p:sp>
            <p:nvSpPr>
              <p:cNvPr id="5" name="Freeform 338">
                <a:extLst>
                  <a:ext uri="{FF2B5EF4-FFF2-40B4-BE49-F238E27FC236}">
                    <a16:creationId xmlns:a16="http://schemas.microsoft.com/office/drawing/2014/main" id="{2048530E-DABC-5004-92C7-24298E63CEA0}"/>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339">
                <a:extLst>
                  <a:ext uri="{FF2B5EF4-FFF2-40B4-BE49-F238E27FC236}">
                    <a16:creationId xmlns:a16="http://schemas.microsoft.com/office/drawing/2014/main" id="{296C648D-E50F-B41F-331B-0C47134FEE81}"/>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340">
                <a:extLst>
                  <a:ext uri="{FF2B5EF4-FFF2-40B4-BE49-F238E27FC236}">
                    <a16:creationId xmlns:a16="http://schemas.microsoft.com/office/drawing/2014/main" id="{E94CA0A2-C7E5-5728-27AB-5B3E2CCCBDA1}"/>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41">
                <a:extLst>
                  <a:ext uri="{FF2B5EF4-FFF2-40B4-BE49-F238E27FC236}">
                    <a16:creationId xmlns:a16="http://schemas.microsoft.com/office/drawing/2014/main" id="{43B71D82-6F57-CE32-7C4A-408D016F755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42">
                <a:extLst>
                  <a:ext uri="{FF2B5EF4-FFF2-40B4-BE49-F238E27FC236}">
                    <a16:creationId xmlns:a16="http://schemas.microsoft.com/office/drawing/2014/main" id="{C6D541B5-56C1-4C09-E03F-71B990E5D345}"/>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3">
                <a:extLst>
                  <a:ext uri="{FF2B5EF4-FFF2-40B4-BE49-F238E27FC236}">
                    <a16:creationId xmlns:a16="http://schemas.microsoft.com/office/drawing/2014/main" id="{737E52E7-5B0F-E64B-C135-A8AADCDB35B8}"/>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4">
                <a:extLst>
                  <a:ext uri="{FF2B5EF4-FFF2-40B4-BE49-F238E27FC236}">
                    <a16:creationId xmlns:a16="http://schemas.microsoft.com/office/drawing/2014/main" id="{AA7F1B68-08FA-2D87-9976-23EEEA410E5C}"/>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5">
                <a:extLst>
                  <a:ext uri="{FF2B5EF4-FFF2-40B4-BE49-F238E27FC236}">
                    <a16:creationId xmlns:a16="http://schemas.microsoft.com/office/drawing/2014/main" id="{BF354B6B-B1E8-ED13-32E1-F5A47387C8A7}"/>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6">
                <a:extLst>
                  <a:ext uri="{FF2B5EF4-FFF2-40B4-BE49-F238E27FC236}">
                    <a16:creationId xmlns:a16="http://schemas.microsoft.com/office/drawing/2014/main" id="{27FCB5E2-B12B-7A5B-8AD5-9ABFDD87E051}"/>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7">
                <a:extLst>
                  <a:ext uri="{FF2B5EF4-FFF2-40B4-BE49-F238E27FC236}">
                    <a16:creationId xmlns:a16="http://schemas.microsoft.com/office/drawing/2014/main" id="{8C6FFAF5-EFE3-95F0-2813-745C15BEDF4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8">
                <a:extLst>
                  <a:ext uri="{FF2B5EF4-FFF2-40B4-BE49-F238E27FC236}">
                    <a16:creationId xmlns:a16="http://schemas.microsoft.com/office/drawing/2014/main" id="{6065F986-BF8E-4B5C-94F9-C00A107D34F1}"/>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9">
                <a:extLst>
                  <a:ext uri="{FF2B5EF4-FFF2-40B4-BE49-F238E27FC236}">
                    <a16:creationId xmlns:a16="http://schemas.microsoft.com/office/drawing/2014/main" id="{3391A0D5-04E6-BFBE-5698-F1173F7279DE}"/>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3ED7794E-B357-B667-0C42-A7E4140944A0}"/>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51">
                <a:extLst>
                  <a:ext uri="{FF2B5EF4-FFF2-40B4-BE49-F238E27FC236}">
                    <a16:creationId xmlns:a16="http://schemas.microsoft.com/office/drawing/2014/main" id="{5FBE8EDE-2318-7489-42AE-FA7F1890B0E2}"/>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188090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1900-8D0C-95C0-14B4-D9B6C90B26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93C7B7-3529-AFC2-5136-9D374F05D5C8}"/>
              </a:ext>
            </a:extLst>
          </p:cNvPr>
          <p:cNvSpPr>
            <a:spLocks noGrp="1"/>
          </p:cNvSpPr>
          <p:nvPr>
            <p:ph type="sldNum" sz="quarter" idx="4"/>
          </p:nvPr>
        </p:nvSpPr>
        <p:spPr/>
        <p:txBody>
          <a:bodyPr/>
          <a:lstStyle/>
          <a:p>
            <a:fld id="{9C527BFA-2C0E-4CEC-B6A5-913A56FEF4B4}" type="slidenum">
              <a:rPr lang="fr-CA" smtClean="0"/>
              <a:t>25</a:t>
            </a:fld>
            <a:endParaRPr lang="fr-CA" dirty="0"/>
          </a:p>
        </p:txBody>
      </p:sp>
      <p:sp>
        <p:nvSpPr>
          <p:cNvPr id="7" name="Text Placeholder 6">
            <a:extLst>
              <a:ext uri="{FF2B5EF4-FFF2-40B4-BE49-F238E27FC236}">
                <a16:creationId xmlns:a16="http://schemas.microsoft.com/office/drawing/2014/main" id="{21B6169F-4399-D906-B97E-D0ACACA9163C}"/>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Projecteur/ordinateur portable et accès à Internet</a:t>
            </a:r>
          </a:p>
          <a:p>
            <a:pPr marL="342900" indent="-342900">
              <a:lnSpc>
                <a:spcPct val="100000"/>
              </a:lnSpc>
              <a:buFont typeface="Arial" panose="020B0604020202020204" pitchFamily="34" charset="0"/>
              <a:buChar char="•"/>
            </a:pPr>
            <a:r>
              <a:rPr lang="en-GB" sz="1400" dirty="0"/>
              <a:t>Accès à ChatGPT (version gratuite ou captures d'écran préchargées)</a:t>
            </a:r>
          </a:p>
          <a:p>
            <a:pPr marL="342900" indent="-342900">
              <a:lnSpc>
                <a:spcPct val="100000"/>
              </a:lnSpc>
              <a:buFont typeface="Arial" panose="020B0604020202020204" pitchFamily="34" charset="0"/>
              <a:buChar char="•"/>
            </a:pPr>
            <a:r>
              <a:rPr lang="en-GB" sz="1400" dirty="0"/>
              <a:t>Accès à Canva avec fonctionnalités IA (compte gratuit ou compte éducation)</a:t>
            </a:r>
          </a:p>
          <a:p>
            <a:pPr marL="342900" indent="-342900">
              <a:lnSpc>
                <a:spcPct val="100000"/>
              </a:lnSpc>
              <a:buFont typeface="Arial" panose="020B0604020202020204" pitchFamily="34" charset="0"/>
              <a:buChar char="•"/>
            </a:pPr>
            <a:r>
              <a:rPr lang="en-GB" sz="1400" dirty="0"/>
              <a:t>Smartphones, tablettes ou ordinateurs portables pour les </a:t>
            </a:r>
            <a:r>
              <a:rPr lang="en-GB" sz="1400" dirty="0" err="1"/>
              <a:t>participantes</a:t>
            </a:r>
            <a:r>
              <a:rPr lang="en-GB" sz="1400" dirty="0"/>
              <a:t> (par paires/petits groupes si le nombre est limité)</a:t>
            </a:r>
          </a:p>
          <a:p>
            <a:pPr marL="342900" indent="-342900">
              <a:lnSpc>
                <a:spcPct val="100000"/>
              </a:lnSpc>
              <a:buFont typeface="Arial" panose="020B0604020202020204" pitchFamily="34" charset="0"/>
              <a:buChar char="•"/>
            </a:pPr>
            <a:r>
              <a:rPr lang="en-GB" sz="1400" dirty="0"/>
              <a:t>Consignes imprimées ou cartes d'activités (facultatif)</a:t>
            </a:r>
          </a:p>
          <a:p>
            <a:pPr marL="342900" indent="-342900">
              <a:lnSpc>
                <a:spcPct val="100000"/>
              </a:lnSpc>
              <a:buFont typeface="Arial" panose="020B0604020202020204" pitchFamily="34" charset="0"/>
              <a:buChar char="•"/>
            </a:pPr>
            <a:r>
              <a:rPr lang="en-GB" sz="1400" dirty="0"/>
              <a:t>Tableau à feuilles mobiles ou tableau blanc</a:t>
            </a:r>
            <a:endParaRPr lang="en-US" sz="1400" dirty="0"/>
          </a:p>
        </p:txBody>
      </p:sp>
      <p:sp>
        <p:nvSpPr>
          <p:cNvPr id="9" name="Text Placeholder 8">
            <a:extLst>
              <a:ext uri="{FF2B5EF4-FFF2-40B4-BE49-F238E27FC236}">
                <a16:creationId xmlns:a16="http://schemas.microsoft.com/office/drawing/2014/main" id="{9AA4DF22-6193-EF77-B571-7359506F9857}"/>
              </a:ext>
            </a:extLst>
          </p:cNvPr>
          <p:cNvSpPr>
            <a:spLocks noGrp="1"/>
          </p:cNvSpPr>
          <p:nvPr>
            <p:ph type="body" sz="quarter" idx="38"/>
          </p:nvPr>
        </p:nvSpPr>
        <p:spPr>
          <a:xfrm>
            <a:off x="634478" y="525575"/>
            <a:ext cx="6506617" cy="381311"/>
          </a:xfrm>
        </p:spPr>
        <p:txBody>
          <a:bodyPr/>
          <a:lstStyle/>
          <a:p>
            <a:r>
              <a:rPr lang="en-US" sz="1800" dirty="0"/>
              <a:t>De quoi avez-vous besoin pour animer la session ?</a:t>
            </a:r>
          </a:p>
        </p:txBody>
      </p:sp>
      <p:pic>
        <p:nvPicPr>
          <p:cNvPr id="13" name="Picture Placeholder 12">
            <a:extLst>
              <a:ext uri="{FF2B5EF4-FFF2-40B4-BE49-F238E27FC236}">
                <a16:creationId xmlns:a16="http://schemas.microsoft.com/office/drawing/2014/main" id="{C73A0F8F-B61F-A60C-8731-66532E3C3726}"/>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t="-747" r="-812"/>
          <a:stretch>
            <a:fillRect/>
          </a:stretch>
        </p:blipFill>
        <p:spPr>
          <a:xfrm>
            <a:off x="-12269" y="5282739"/>
            <a:ext cx="4895192" cy="5164078"/>
          </a:xfrm>
        </p:spPr>
      </p:pic>
      <p:sp>
        <p:nvSpPr>
          <p:cNvPr id="11" name="Text Placeholder 10">
            <a:extLst>
              <a:ext uri="{FF2B5EF4-FFF2-40B4-BE49-F238E27FC236}">
                <a16:creationId xmlns:a16="http://schemas.microsoft.com/office/drawing/2014/main" id="{E31AA3E1-DEBA-E443-ACE0-9C9D4074EF77}"/>
              </a:ext>
            </a:extLst>
          </p:cNvPr>
          <p:cNvSpPr>
            <a:spLocks noGrp="1"/>
          </p:cNvSpPr>
          <p:nvPr>
            <p:ph type="body" sz="quarter" idx="40"/>
          </p:nvPr>
        </p:nvSpPr>
        <p:spPr>
          <a:xfrm>
            <a:off x="4194812" y="5302929"/>
            <a:ext cx="3519335" cy="1630230"/>
          </a:xfrm>
        </p:spPr>
        <p:txBody>
          <a:bodyPr/>
          <a:lstStyle/>
          <a:p>
            <a:r>
              <a:rPr lang="fr-FR" dirty="0"/>
              <a:t>« La place des femmes dans l’IA n’est pas une option : c’est une nécessité pour un futur équitable. »</a:t>
            </a:r>
          </a:p>
          <a:p>
            <a:endParaRPr lang="fr-FR" dirty="0"/>
          </a:p>
          <a:p>
            <a:r>
              <a:rPr lang="fr-FR" dirty="0"/>
              <a:t>« Quand les femmes créent la technologie, elles ouvrent la voie à une innovation plus juste et plus humaine. »</a:t>
            </a:r>
            <a:endParaRPr lang="en-US" dirty="0"/>
          </a:p>
        </p:txBody>
      </p:sp>
      <p:cxnSp>
        <p:nvCxnSpPr>
          <p:cNvPr id="14" name="Straight Connector 13">
            <a:extLst>
              <a:ext uri="{FF2B5EF4-FFF2-40B4-BE49-F238E27FC236}">
                <a16:creationId xmlns:a16="http://schemas.microsoft.com/office/drawing/2014/main" id="{0564F677-F815-B593-10C4-4A3CB74EE9DA}"/>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3D56D09F-868B-489B-55EA-6C3E600C9089}"/>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3669F927-42E2-F602-CB7A-E10EC0F0263F}"/>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FA8EAC95-282B-917C-92F6-958378A0C190}"/>
              </a:ext>
            </a:extLst>
          </p:cNvPr>
          <p:cNvGrpSpPr/>
          <p:nvPr/>
        </p:nvGrpSpPr>
        <p:grpSpPr>
          <a:xfrm>
            <a:off x="5330333" y="3094094"/>
            <a:ext cx="1527667" cy="1396263"/>
            <a:chOff x="923129" y="5951680"/>
            <a:chExt cx="707633" cy="710376"/>
          </a:xfrm>
          <a:solidFill>
            <a:srgbClr val="282666"/>
          </a:solidFill>
        </p:grpSpPr>
        <p:sp>
          <p:nvSpPr>
            <p:cNvPr id="4" name="Freeform 431">
              <a:extLst>
                <a:ext uri="{FF2B5EF4-FFF2-40B4-BE49-F238E27FC236}">
                  <a16:creationId xmlns:a16="http://schemas.microsoft.com/office/drawing/2014/main" id="{502D33D4-457A-9A76-A60F-C7B80CCD5D68}"/>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FC6F67D1-7DE1-D76C-1ED6-25442FCACADF}"/>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5E7F99F3-80A6-9ED6-772C-AA3AD5C01DA4}"/>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25C81002-1DFA-9176-4C9C-45BCD6DE4292}"/>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5E014BB8-F486-3AFD-D02F-64613A3A9F3B}"/>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11395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A6F23-009B-FA32-367D-C36E9C3832A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022D9D-748E-A35B-F7B6-4C15E61811B4}"/>
              </a:ext>
            </a:extLst>
          </p:cNvPr>
          <p:cNvSpPr>
            <a:spLocks noGrp="1"/>
          </p:cNvSpPr>
          <p:nvPr>
            <p:ph type="sldNum" sz="quarter" idx="4"/>
          </p:nvPr>
        </p:nvSpPr>
        <p:spPr/>
        <p:txBody>
          <a:bodyPr/>
          <a:lstStyle/>
          <a:p>
            <a:fld id="{9C527BFA-2C0E-4CEC-B6A5-913A56FEF4B4}" type="slidenum">
              <a:rPr lang="fr-CA" smtClean="0"/>
              <a:t>26</a:t>
            </a:fld>
            <a:endParaRPr lang="fr-CA" dirty="0"/>
          </a:p>
        </p:txBody>
      </p:sp>
      <p:sp>
        <p:nvSpPr>
          <p:cNvPr id="8" name="Text Placeholder 7">
            <a:extLst>
              <a:ext uri="{FF2B5EF4-FFF2-40B4-BE49-F238E27FC236}">
                <a16:creationId xmlns:a16="http://schemas.microsoft.com/office/drawing/2014/main" id="{1F46B438-9C2C-7AD6-FAC1-FCB335FA5BEE}"/>
              </a:ext>
            </a:extLst>
          </p:cNvPr>
          <p:cNvSpPr>
            <a:spLocks noGrp="1"/>
          </p:cNvSpPr>
          <p:nvPr>
            <p:ph type="body" sz="quarter" idx="33"/>
          </p:nvPr>
        </p:nvSpPr>
        <p:spPr>
          <a:xfrm>
            <a:off x="634478" y="1335418"/>
            <a:ext cx="7005929" cy="1378032"/>
          </a:xfrm>
        </p:spPr>
        <p:txBody>
          <a:bodyPr/>
          <a:lstStyle/>
          <a:p>
            <a:r>
              <a:rPr lang="en-GB" sz="1400" dirty="0"/>
              <a:t>Durée : 90 minutes</a:t>
            </a:r>
          </a:p>
          <a:p>
            <a:r>
              <a:rPr lang="en-GB" sz="1400" dirty="0"/>
              <a:t>Format : atelier pratique axé sur les activités</a:t>
            </a:r>
          </a:p>
          <a:p>
            <a:r>
              <a:rPr lang="en-GB" sz="1400" dirty="0"/>
              <a:t>Public : jeunes femmes âgées de 15 à 29 ans (en particulier celles qui débutent dans le domaine des technologies)</a:t>
            </a:r>
            <a:endParaRPr lang="en-US" sz="1400" dirty="0"/>
          </a:p>
        </p:txBody>
      </p:sp>
      <p:sp>
        <p:nvSpPr>
          <p:cNvPr id="9" name="Text Placeholder 8">
            <a:extLst>
              <a:ext uri="{FF2B5EF4-FFF2-40B4-BE49-F238E27FC236}">
                <a16:creationId xmlns:a16="http://schemas.microsoft.com/office/drawing/2014/main" id="{F6CA5A5E-45E6-3461-02E3-37A27EA1BB26}"/>
              </a:ext>
            </a:extLst>
          </p:cNvPr>
          <p:cNvSpPr>
            <a:spLocks noGrp="1"/>
          </p:cNvSpPr>
          <p:nvPr>
            <p:ph type="body" sz="quarter" idx="38"/>
          </p:nvPr>
        </p:nvSpPr>
        <p:spPr>
          <a:xfrm>
            <a:off x="634478" y="629430"/>
            <a:ext cx="6506617" cy="381311"/>
          </a:xfrm>
        </p:spPr>
        <p:txBody>
          <a:bodyPr/>
          <a:lstStyle/>
          <a:p>
            <a:r>
              <a:rPr lang="en-US" sz="1800" dirty="0"/>
              <a:t>Guide de temps (ajustable)</a:t>
            </a:r>
          </a:p>
        </p:txBody>
      </p:sp>
      <p:cxnSp>
        <p:nvCxnSpPr>
          <p:cNvPr id="10" name="Straight Connector 9">
            <a:extLst>
              <a:ext uri="{FF2B5EF4-FFF2-40B4-BE49-F238E27FC236}">
                <a16:creationId xmlns:a16="http://schemas.microsoft.com/office/drawing/2014/main" id="{A76F6BAD-D3F3-4E1B-94AB-B132E15D536C}"/>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9E9571C-9E2F-591E-F50A-3AB27233397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899805" y="6844879"/>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039E1BC0-D41C-DA06-5218-76A9186101D9}"/>
              </a:ext>
            </a:extLst>
          </p:cNvPr>
          <p:cNvGraphicFramePr>
            <a:graphicFrameLocks noGrp="1"/>
          </p:cNvGraphicFramePr>
          <p:nvPr>
            <p:extLst>
              <p:ext uri="{D42A27DB-BD31-4B8C-83A1-F6EECF244321}">
                <p14:modId xmlns:p14="http://schemas.microsoft.com/office/powerpoint/2010/main" val="2268802303"/>
              </p:ext>
            </p:extLst>
          </p:nvPr>
        </p:nvGraphicFramePr>
        <p:xfrm>
          <a:off x="656574" y="2277192"/>
          <a:ext cx="6541269" cy="4875562"/>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06054">
                <a:tc>
                  <a:txBody>
                    <a:bodyPr/>
                    <a:lstStyle/>
                    <a:p>
                      <a:r>
                        <a:rPr lang="en-GB" sz="1400" dirty="0"/>
                        <a:t>Activité </a:t>
                      </a:r>
                    </a:p>
                  </a:txBody>
                  <a:tcPr>
                    <a:solidFill>
                      <a:srgbClr val="7030A0"/>
                    </a:solidFill>
                  </a:tcPr>
                </a:tc>
                <a:tc>
                  <a:txBody>
                    <a:bodyPr/>
                    <a:lstStyle/>
                    <a:p>
                      <a:r>
                        <a:rPr lang="en-GB" sz="1400" dirty="0"/>
                        <a:t>Description</a:t>
                      </a:r>
                    </a:p>
                  </a:txBody>
                  <a:tcPr>
                    <a:solidFill>
                      <a:srgbClr val="7030A0"/>
                    </a:solidFill>
                  </a:tcPr>
                </a:tc>
                <a:tc>
                  <a:txBody>
                    <a:bodyPr/>
                    <a:lstStyle/>
                    <a:p>
                      <a:r>
                        <a:rPr lang="en-GB" sz="1400" dirty="0"/>
                        <a:t>Durée</a:t>
                      </a:r>
                    </a:p>
                  </a:txBody>
                  <a:tcPr>
                    <a:solidFill>
                      <a:srgbClr val="7030A0"/>
                    </a:solidFill>
                  </a:tcPr>
                </a:tc>
                <a:extLst>
                  <a:ext uri="{0D108BD9-81ED-4DB2-BD59-A6C34878D82A}">
                    <a16:rowId xmlns:a16="http://schemas.microsoft.com/office/drawing/2014/main" val="1499428012"/>
                  </a:ext>
                </a:extLst>
              </a:tr>
              <a:tr h="754184">
                <a:tc>
                  <a:txBody>
                    <a:bodyPr/>
                    <a:lstStyle/>
                    <a:p>
                      <a:r>
                        <a:rPr lang="en-GB" sz="1400" dirty="0"/>
                        <a:t>Accueil et introduction</a:t>
                      </a:r>
                    </a:p>
                  </a:txBody>
                  <a:tcPr>
                    <a:solidFill>
                      <a:srgbClr val="CBACDE"/>
                    </a:solidFill>
                  </a:tcPr>
                </a:tc>
                <a:tc>
                  <a:txBody>
                    <a:bodyPr/>
                    <a:lstStyle/>
                    <a:p>
                      <a:r>
                        <a:rPr lang="en-GB" sz="1400" dirty="0"/>
                        <a:t>Que sont les outils d'IA ? Pourquoi sont-ils importants ?</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28638">
                <a:tc>
                  <a:txBody>
                    <a:bodyPr/>
                    <a:lstStyle/>
                    <a:p>
                      <a:r>
                        <a:rPr lang="en-GB" sz="1400" dirty="0"/>
                        <a:t>Découvrez ChatGPT + exemples de productivité</a:t>
                      </a:r>
                    </a:p>
                  </a:txBody>
                  <a:tcPr>
                    <a:solidFill>
                      <a:srgbClr val="EFDFF5"/>
                    </a:solidFill>
                  </a:tcPr>
                </a:tc>
                <a:tc>
                  <a:txBody>
                    <a:bodyPr/>
                    <a:lstStyle/>
                    <a:p>
                      <a:r>
                        <a:rPr lang="en-GB" sz="1400" dirty="0"/>
                        <a:t>Visite guidée de ChatGPT ; </a:t>
                      </a:r>
                      <a:r>
                        <a:rPr lang="en-GB" sz="1400" dirty="0" err="1"/>
                        <a:t>exemple</a:t>
                      </a:r>
                      <a:r>
                        <a:rPr lang="en-GB" sz="1400" dirty="0"/>
                        <a:t> d'utilisation simples</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754184">
                <a:tc>
                  <a:txBody>
                    <a:bodyPr/>
                    <a:lstStyle/>
                    <a:p>
                      <a:r>
                        <a:rPr lang="en-GB" sz="1400" dirty="0"/>
                        <a:t>Découvrez Canva AI</a:t>
                      </a:r>
                    </a:p>
                  </a:txBody>
                  <a:tcPr>
                    <a:solidFill>
                      <a:srgbClr val="CBACDE"/>
                    </a:solidFill>
                  </a:tcPr>
                </a:tc>
                <a:tc>
                  <a:txBody>
                    <a:bodyPr/>
                    <a:lstStyle/>
                    <a:p>
                      <a:r>
                        <a:rPr lang="en-GB" sz="1400" dirty="0"/>
                        <a:t>Présentation de Magic Write, Text-to-Image, modèles</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4293466553"/>
                  </a:ext>
                </a:extLst>
              </a:tr>
              <a:tr h="754184">
                <a:tc>
                  <a:txBody>
                    <a:bodyPr/>
                    <a:lstStyle/>
                    <a:p>
                      <a:r>
                        <a:rPr lang="en-GB" sz="1400" dirty="0"/>
                        <a:t>Faites confiance au contenu IA</a:t>
                      </a:r>
                    </a:p>
                  </a:txBody>
                  <a:tcPr>
                    <a:solidFill>
                      <a:srgbClr val="EFDFF5"/>
                    </a:solidFill>
                  </a:tcPr>
                </a:tc>
                <a:tc>
                  <a:txBody>
                    <a:bodyPr/>
                    <a:lstStyle/>
                    <a:p>
                      <a:r>
                        <a:rPr lang="en-GB" sz="1400" dirty="0"/>
                        <a:t>Évaluez les biais, les fausses informations et l'exactitude</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28638">
                <a:tc>
                  <a:txBody>
                    <a:bodyPr/>
                    <a:lstStyle/>
                    <a:p>
                      <a:r>
                        <a:rPr lang="en-GB" sz="1400" dirty="0"/>
                        <a:t>Activité 1 – Remix d'histoire alimenté par l'IA</a:t>
                      </a:r>
                    </a:p>
                  </a:txBody>
                  <a:tcPr>
                    <a:solidFill>
                      <a:srgbClr val="CBACDE"/>
                    </a:solidFill>
                  </a:tcPr>
                </a:tc>
                <a:tc>
                  <a:txBody>
                    <a:bodyPr/>
                    <a:lstStyle/>
                    <a:p>
                      <a:r>
                        <a:rPr lang="en-GB" sz="1400" dirty="0"/>
                        <a:t>Réécrivez une suggestion d'histoire générée par l'IA pour en modifier le style, le point de vue ou le genre.</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3933964242"/>
                  </a:ext>
                </a:extLst>
              </a:tr>
              <a:tr h="528638">
                <a:tc>
                  <a:txBody>
                    <a:bodyPr/>
                    <a:lstStyle/>
                    <a:p>
                      <a:r>
                        <a:rPr lang="en-GB" sz="1400" dirty="0"/>
                        <a:t>Activité 2 – Exercice pratique sur l'IA avec Canva</a:t>
                      </a:r>
                    </a:p>
                  </a:txBody>
                  <a:tcPr>
                    <a:solidFill>
                      <a:srgbClr val="EFDFF5"/>
                    </a:solidFill>
                  </a:tcPr>
                </a:tc>
                <a:tc>
                  <a:txBody>
                    <a:bodyPr/>
                    <a:lstStyle/>
                    <a:p>
                      <a:r>
                        <a:rPr lang="en-GB" sz="1400" dirty="0"/>
                        <a:t>Création pratique à l'aide de modèles et d'outils Magic</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760075884"/>
                  </a:ext>
                </a:extLst>
              </a:tr>
              <a:tr h="474216">
                <a:tc>
                  <a:txBody>
                    <a:bodyPr/>
                    <a:lstStyle/>
                    <a:p>
                      <a:r>
                        <a:rPr lang="en-GB" sz="1400" dirty="0"/>
                        <a:t>Récapitulatif et réflexion</a:t>
                      </a:r>
                    </a:p>
                  </a:txBody>
                  <a:tcPr>
                    <a:solidFill>
                      <a:srgbClr val="CBACDE"/>
                    </a:solidFill>
                  </a:tcPr>
                </a:tc>
                <a:tc>
                  <a:txBody>
                    <a:bodyPr/>
                    <a:lstStyle/>
                    <a:p>
                      <a:r>
                        <a:rPr lang="en-GB" sz="1400" dirty="0"/>
                        <a:t>Acquis de </a:t>
                      </a:r>
                      <a:r>
                        <a:rPr lang="en-GB" sz="1400" dirty="0" err="1"/>
                        <a:t>l'apprenante</a:t>
                      </a:r>
                      <a:r>
                        <a:rPr lang="en-GB" sz="1400" dirty="0"/>
                        <a:t> et renforcement de la confiance</a:t>
                      </a:r>
                    </a:p>
                  </a:txBody>
                  <a:tcPr>
                    <a:solidFill>
                      <a:srgbClr val="CBACDE"/>
                    </a:solidFill>
                  </a:tcPr>
                </a:tc>
                <a:tc>
                  <a:txBody>
                    <a:bodyPr/>
                    <a:lstStyle/>
                    <a:p>
                      <a:r>
                        <a:rPr lang="en-GB" sz="1400" b="0" dirty="0"/>
                        <a:t>5 à 10 min</a:t>
                      </a:r>
                    </a:p>
                  </a:txBody>
                  <a:tcPr>
                    <a:solidFill>
                      <a:srgbClr val="CBACDE"/>
                    </a:solidFill>
                  </a:tcPr>
                </a:tc>
                <a:extLst>
                  <a:ext uri="{0D108BD9-81ED-4DB2-BD59-A6C34878D82A}">
                    <a16:rowId xmlns:a16="http://schemas.microsoft.com/office/drawing/2014/main" val="3430335953"/>
                  </a:ext>
                </a:extLst>
              </a:tr>
            </a:tbl>
          </a:graphicData>
        </a:graphic>
      </p:graphicFrame>
      <p:pic>
        <p:nvPicPr>
          <p:cNvPr id="4" name="Picture 3">
            <a:extLst>
              <a:ext uri="{FF2B5EF4-FFF2-40B4-BE49-F238E27FC236}">
                <a16:creationId xmlns:a16="http://schemas.microsoft.com/office/drawing/2014/main" id="{6E73209D-2814-C94A-F7FB-98CF749C6F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2268" y="8119696"/>
            <a:ext cx="4020388" cy="2472104"/>
          </a:xfrm>
          <a:prstGeom prst="rect">
            <a:avLst/>
          </a:prstGeom>
        </p:spPr>
      </p:pic>
    </p:spTree>
    <p:extLst>
      <p:ext uri="{BB962C8B-B14F-4D97-AF65-F5344CB8AC3E}">
        <p14:creationId xmlns:p14="http://schemas.microsoft.com/office/powerpoint/2010/main" val="4204384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84B9-90D0-878A-3C50-92167E33B3E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9D22F9-7AF4-5F22-DB7C-131A51800510}"/>
              </a:ext>
            </a:extLst>
          </p:cNvPr>
          <p:cNvSpPr>
            <a:spLocks noGrp="1"/>
          </p:cNvSpPr>
          <p:nvPr>
            <p:ph type="sldNum" sz="quarter" idx="4"/>
          </p:nvPr>
        </p:nvSpPr>
        <p:spPr/>
        <p:txBody>
          <a:bodyPr/>
          <a:lstStyle/>
          <a:p>
            <a:fld id="{9C527BFA-2C0E-4CEC-B6A5-913A56FEF4B4}" type="slidenum">
              <a:rPr lang="fr-CA" smtClean="0"/>
              <a:t>27</a:t>
            </a:fld>
            <a:endParaRPr lang="fr-CA" dirty="0"/>
          </a:p>
        </p:txBody>
      </p:sp>
      <p:sp>
        <p:nvSpPr>
          <p:cNvPr id="7" name="Text Placeholder 6">
            <a:extLst>
              <a:ext uri="{FF2B5EF4-FFF2-40B4-BE49-F238E27FC236}">
                <a16:creationId xmlns:a16="http://schemas.microsoft.com/office/drawing/2014/main" id="{A1EF4AE3-3707-6DE5-562C-D76C9F246AE8}"/>
              </a:ext>
            </a:extLst>
          </p:cNvPr>
          <p:cNvSpPr>
            <a:spLocks noGrp="1"/>
          </p:cNvSpPr>
          <p:nvPr>
            <p:ph type="body" sz="quarter" idx="32"/>
          </p:nvPr>
        </p:nvSpPr>
        <p:spPr>
          <a:xfrm>
            <a:off x="801629" y="1752493"/>
            <a:ext cx="6745657" cy="2551303"/>
          </a:xfrm>
        </p:spPr>
        <p:txBody>
          <a:bodyPr numCol="1"/>
          <a:lstStyle/>
          <a:p>
            <a:pPr>
              <a:lnSpc>
                <a:spcPct val="100000"/>
              </a:lnSpc>
            </a:pPr>
            <a:r>
              <a:rPr lang="en-GB" sz="1400" b="1" dirty="0"/>
              <a:t>Sujet de discussion</a:t>
            </a:r>
          </a:p>
          <a:p>
            <a:pPr>
              <a:lnSpc>
                <a:spcPct val="100000"/>
              </a:lnSpc>
            </a:pPr>
            <a:r>
              <a:rPr lang="en-GB" sz="1400" i="1" dirty="0"/>
              <a:t>« Selon vous, que peut faire un outil d'IA ? En avez-vous déjà utilisé un sans vous en rendre compte ? »</a:t>
            </a:r>
          </a:p>
          <a:p>
            <a:pPr>
              <a:lnSpc>
                <a:spcPct val="100000"/>
              </a:lnSpc>
            </a:pPr>
            <a:endParaRPr lang="en-GB" sz="1400" b="1" dirty="0"/>
          </a:p>
          <a:p>
            <a:pPr>
              <a:lnSpc>
                <a:spcPct val="100000"/>
              </a:lnSpc>
            </a:pPr>
            <a:r>
              <a:rPr lang="en-GB" sz="1400" b="1" dirty="0"/>
              <a:t>Explication</a:t>
            </a:r>
          </a:p>
          <a:p>
            <a:pPr>
              <a:lnSpc>
                <a:spcPct val="100000"/>
              </a:lnSpc>
            </a:pPr>
            <a:r>
              <a:rPr lang="en-GB" sz="1400" dirty="0"/>
              <a:t>Les outils d'IA nous aident à faire les choses plus rapidement, mieux et de manière plus créative. Exemples : ChatGPT = conversation/écriture ; Canva AI = aide à la conception</a:t>
            </a:r>
          </a:p>
          <a:p>
            <a:pPr>
              <a:lnSpc>
                <a:spcPct val="100000"/>
              </a:lnSpc>
            </a:pPr>
            <a:endParaRPr lang="en-GB" sz="1400" b="1" dirty="0"/>
          </a:p>
          <a:p>
            <a:pPr>
              <a:lnSpc>
                <a:spcPct val="100000"/>
              </a:lnSpc>
            </a:pPr>
            <a:r>
              <a:rPr lang="en-GB" sz="1400" b="1" dirty="0"/>
              <a:t>Utilisez des définitions simples, par exemple : </a:t>
            </a:r>
            <a:r>
              <a:rPr lang="en-GB" sz="1400" dirty="0"/>
              <a:t>« Les outils d'IA sont comme des assistants numériques. Ils ne pensent pas comme nous, mais ils sont entraînés à partir d'énormes quantités de données pour deviner ce que nous pourrions vouloir et créer quelque chose en fonction de cela. »</a:t>
            </a:r>
            <a:endParaRPr lang="en-US" sz="800" i="1" dirty="0"/>
          </a:p>
        </p:txBody>
      </p:sp>
      <p:sp>
        <p:nvSpPr>
          <p:cNvPr id="9" name="Text Placeholder 8">
            <a:extLst>
              <a:ext uri="{FF2B5EF4-FFF2-40B4-BE49-F238E27FC236}">
                <a16:creationId xmlns:a16="http://schemas.microsoft.com/office/drawing/2014/main" id="{D16B304C-3905-3AEA-65C1-9D348F6D3BED}"/>
              </a:ext>
            </a:extLst>
          </p:cNvPr>
          <p:cNvSpPr>
            <a:spLocks noGrp="1"/>
          </p:cNvSpPr>
          <p:nvPr>
            <p:ph type="body" sz="quarter" idx="38"/>
          </p:nvPr>
        </p:nvSpPr>
        <p:spPr>
          <a:xfrm>
            <a:off x="1269760" y="740700"/>
            <a:ext cx="5878285" cy="495152"/>
          </a:xfrm>
        </p:spPr>
        <p:txBody>
          <a:bodyPr/>
          <a:lstStyle/>
          <a:p>
            <a:r>
              <a:rPr lang="en-GB" sz="1800" b="1" dirty="0"/>
              <a:t>1. Accueil et présentation des outils d'IA (10 min)</a:t>
            </a:r>
          </a:p>
        </p:txBody>
      </p:sp>
      <p:cxnSp>
        <p:nvCxnSpPr>
          <p:cNvPr id="3" name="Straight Connector 2">
            <a:extLst>
              <a:ext uri="{FF2B5EF4-FFF2-40B4-BE49-F238E27FC236}">
                <a16:creationId xmlns:a16="http://schemas.microsoft.com/office/drawing/2014/main" id="{142B74F9-7E65-A6D5-8CD2-A50C54AE19B0}"/>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FFE9A9E-4A13-54B9-78E7-7DDCF0D7BFA7}"/>
              </a:ext>
            </a:extLst>
          </p:cNvPr>
          <p:cNvCxnSpPr>
            <a:cxnSpLocks/>
          </p:cNvCxnSpPr>
          <p:nvPr/>
        </p:nvCxnSpPr>
        <p:spPr>
          <a:xfrm>
            <a:off x="1030134" y="5032785"/>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8B0ECCC-4458-DECD-68A3-4037415A53FD}"/>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DDCD67E-0849-EF15-22BD-6388564B7CE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E5153AE6-B087-0A8E-7824-3BE49CC2EE9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B22E56FD-CF65-A9AB-D3A9-AEF3CFD9E54E}"/>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A4079846-FA96-2BA5-FFB2-BFB6824688C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B0F91325-BF2D-57DC-192A-1489F555690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03A28326-98E7-2657-8D60-27296D3C3FF6}"/>
              </a:ext>
            </a:extLst>
          </p:cNvPr>
          <p:cNvGrpSpPr/>
          <p:nvPr/>
        </p:nvGrpSpPr>
        <p:grpSpPr>
          <a:xfrm>
            <a:off x="419993" y="4630043"/>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6B0D9488-6F2A-7576-98DC-3D43F77F08B3}"/>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F8C75114-0965-86F1-C217-16B5C9AC4E3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D3DDC50B-A770-3420-DA60-AAF7320FE9DC}"/>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4A94C5FD-4F30-983E-C2DA-D41F3F1F91C7}"/>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30A47BC-0FFA-3487-D937-A28BA7723D69}"/>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27BD4F34-02A2-BF77-F40B-730712A05626}"/>
              </a:ext>
            </a:extLst>
          </p:cNvPr>
          <p:cNvSpPr txBox="1">
            <a:spLocks/>
          </p:cNvSpPr>
          <p:nvPr/>
        </p:nvSpPr>
        <p:spPr>
          <a:xfrm>
            <a:off x="1322215" y="4616043"/>
            <a:ext cx="6088957" cy="57949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Présentation de ChatGPT (15 min)</a:t>
            </a:r>
            <a:endParaRPr lang="en-US" sz="1800" dirty="0"/>
          </a:p>
        </p:txBody>
      </p:sp>
      <p:sp>
        <p:nvSpPr>
          <p:cNvPr id="25" name="Text Placeholder 6">
            <a:extLst>
              <a:ext uri="{FF2B5EF4-FFF2-40B4-BE49-F238E27FC236}">
                <a16:creationId xmlns:a16="http://schemas.microsoft.com/office/drawing/2014/main" id="{82A40E81-C8C9-F0C3-CA43-AF3C5CB5BB8B}"/>
              </a:ext>
            </a:extLst>
          </p:cNvPr>
          <p:cNvSpPr txBox="1">
            <a:spLocks/>
          </p:cNvSpPr>
          <p:nvPr/>
        </p:nvSpPr>
        <p:spPr>
          <a:xfrm>
            <a:off x="1021019" y="5479941"/>
            <a:ext cx="5426202" cy="245440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Démonstration en direct ou captures d'écran</a:t>
            </a:r>
          </a:p>
          <a:p>
            <a:pPr>
              <a:lnSpc>
                <a:spcPct val="100000"/>
              </a:lnSpc>
            </a:pPr>
            <a:r>
              <a:rPr lang="en-GB" sz="1400" dirty="0"/>
              <a:t>Commencez par </a:t>
            </a:r>
            <a:r>
              <a:rPr lang="en-GB" sz="1400" dirty="0" err="1"/>
              <a:t>une</a:t>
            </a:r>
            <a:r>
              <a:rPr lang="en-GB" sz="1400" dirty="0"/>
              <a:t> instruction (prompt) basique (par exemple, </a:t>
            </a:r>
            <a:br>
              <a:rPr lang="en-GB" sz="1400" dirty="0"/>
            </a:br>
            <a:r>
              <a:rPr lang="en-GB" sz="1400" dirty="0"/>
              <a:t>« Écrivez un poème sur le printemps »).</a:t>
            </a:r>
          </a:p>
          <a:p>
            <a:pPr>
              <a:lnSpc>
                <a:spcPct val="100000"/>
              </a:lnSpc>
            </a:pPr>
            <a:endParaRPr lang="en-GB" sz="1400" dirty="0"/>
          </a:p>
          <a:p>
            <a:pPr>
              <a:lnSpc>
                <a:spcPct val="100000"/>
              </a:lnSpc>
            </a:pPr>
            <a:r>
              <a:rPr lang="en-GB" sz="1400" b="1" dirty="0"/>
              <a:t>Montrez comment affiner</a:t>
            </a:r>
          </a:p>
          <a:p>
            <a:pPr>
              <a:lnSpc>
                <a:spcPct val="100000"/>
              </a:lnSpc>
            </a:pPr>
            <a:r>
              <a:rPr lang="en-GB" sz="1400" dirty="0"/>
              <a:t>« Transformez-le en haïku »</a:t>
            </a:r>
          </a:p>
          <a:p>
            <a:pPr>
              <a:lnSpc>
                <a:spcPct val="100000"/>
              </a:lnSpc>
            </a:pPr>
            <a:r>
              <a:rPr lang="en-GB" sz="1400" dirty="0"/>
              <a:t>« Ajoutez une fin surprenante »</a:t>
            </a:r>
          </a:p>
          <a:p>
            <a:pPr>
              <a:lnSpc>
                <a:spcPct val="100000"/>
              </a:lnSpc>
            </a:pPr>
            <a:r>
              <a:rPr lang="en-GB" sz="1400" dirty="0"/>
              <a:t>« Traduisez-le en français »</a:t>
            </a:r>
          </a:p>
          <a:p>
            <a:pPr>
              <a:lnSpc>
                <a:spcPct val="100000"/>
              </a:lnSpc>
            </a:pPr>
            <a:endParaRPr lang="en-GB" sz="1400" dirty="0"/>
          </a:p>
          <a:p>
            <a:pPr>
              <a:lnSpc>
                <a:spcPct val="100000"/>
              </a:lnSpc>
            </a:pPr>
            <a:r>
              <a:rPr lang="en-GB" sz="1400" b="1" dirty="0"/>
              <a:t>Mini-activité (facultative) </a:t>
            </a:r>
            <a:r>
              <a:rPr lang="en-GB" sz="1400" dirty="0"/>
              <a:t>Demandez aux </a:t>
            </a:r>
            <a:r>
              <a:rPr lang="en-GB" sz="1400" dirty="0" err="1"/>
              <a:t>apprenantes</a:t>
            </a:r>
            <a:r>
              <a:rPr lang="en-GB" sz="1400" dirty="0"/>
              <a:t> de proposer leur propre sujet. Utilisez ChatGPT pour générer 2 ou 3 résultats.</a:t>
            </a:r>
          </a:p>
        </p:txBody>
      </p:sp>
      <p:sp>
        <p:nvSpPr>
          <p:cNvPr id="26" name="Rectangle: Rounded Corners 25">
            <a:extLst>
              <a:ext uri="{FF2B5EF4-FFF2-40B4-BE49-F238E27FC236}">
                <a16:creationId xmlns:a16="http://schemas.microsoft.com/office/drawing/2014/main" id="{86A63300-A7EC-F0C1-7996-41DD2ADD003B}"/>
              </a:ext>
            </a:extLst>
          </p:cNvPr>
          <p:cNvSpPr/>
          <p:nvPr/>
        </p:nvSpPr>
        <p:spPr>
          <a:xfrm>
            <a:off x="1007240" y="8299173"/>
            <a:ext cx="4507735" cy="1748800"/>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CF3DEF6D-EE68-C9F6-B79E-134E5D6AC13B}"/>
              </a:ext>
            </a:extLst>
          </p:cNvPr>
          <p:cNvSpPr txBox="1">
            <a:spLocks/>
          </p:cNvSpPr>
          <p:nvPr/>
        </p:nvSpPr>
        <p:spPr>
          <a:xfrm>
            <a:off x="1269760" y="8457011"/>
            <a:ext cx="3975452"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rice</a:t>
            </a:r>
            <a:r>
              <a:rPr lang="fr-LU" sz="1800" b="1" dirty="0">
                <a:solidFill>
                  <a:schemeClr val="bg1"/>
                </a:solidFill>
              </a:rPr>
              <a:t>…</a:t>
            </a:r>
            <a:endParaRPr lang="en-GB" sz="1800" b="1" dirty="0">
              <a:solidFill>
                <a:schemeClr val="bg1"/>
              </a:solidFill>
            </a:endParaRPr>
          </a:p>
          <a:p>
            <a:pPr>
              <a:lnSpc>
                <a:spcPct val="100000"/>
              </a:lnSpc>
            </a:pPr>
            <a:r>
              <a:rPr lang="en-GB" sz="1800" dirty="0" err="1">
                <a:solidFill>
                  <a:schemeClr val="bg1"/>
                </a:solidFill>
              </a:rPr>
              <a:t>Utilisez</a:t>
            </a:r>
            <a:r>
              <a:rPr lang="en-GB" sz="1800" dirty="0">
                <a:solidFill>
                  <a:schemeClr val="bg1"/>
                </a:solidFill>
              </a:rPr>
              <a:t> des </a:t>
            </a:r>
            <a:r>
              <a:rPr lang="en-GB" sz="1800" dirty="0" err="1">
                <a:solidFill>
                  <a:schemeClr val="bg1"/>
                </a:solidFill>
              </a:rPr>
              <a:t>exemples</a:t>
            </a:r>
            <a:r>
              <a:rPr lang="en-GB" sz="1800" dirty="0">
                <a:solidFill>
                  <a:schemeClr val="bg1"/>
                </a:solidFill>
              </a:rPr>
              <a:t> </a:t>
            </a:r>
            <a:r>
              <a:rPr lang="en-GB" sz="1800" dirty="0" err="1">
                <a:solidFill>
                  <a:schemeClr val="bg1"/>
                </a:solidFill>
              </a:rPr>
              <a:t>pertinents</a:t>
            </a:r>
            <a:r>
              <a:rPr lang="en-GB" sz="1800" dirty="0">
                <a:solidFill>
                  <a:schemeClr val="bg1"/>
                </a:solidFill>
              </a:rPr>
              <a:t> pour les jeunes femmes, par </a:t>
            </a:r>
            <a:r>
              <a:rPr lang="en-GB" sz="1800" dirty="0" err="1">
                <a:solidFill>
                  <a:schemeClr val="bg1"/>
                </a:solidFill>
              </a:rPr>
              <a:t>exemple</a:t>
            </a:r>
            <a:r>
              <a:rPr lang="en-GB" sz="1800" dirty="0">
                <a:solidFill>
                  <a:schemeClr val="bg1"/>
                </a:solidFill>
              </a:rPr>
              <a:t> </a:t>
            </a:r>
            <a:r>
              <a:rPr lang="en-GB" sz="1800" dirty="0" err="1">
                <a:solidFill>
                  <a:schemeClr val="bg1"/>
                </a:solidFill>
              </a:rPr>
              <a:t>l'organisation</a:t>
            </a:r>
            <a:r>
              <a:rPr lang="en-GB" sz="1800" dirty="0">
                <a:solidFill>
                  <a:schemeClr val="bg1"/>
                </a:solidFill>
              </a:rPr>
              <a:t> </a:t>
            </a:r>
            <a:r>
              <a:rPr lang="en-GB" sz="1800" dirty="0" err="1">
                <a:solidFill>
                  <a:schemeClr val="bg1"/>
                </a:solidFill>
              </a:rPr>
              <a:t>d'événements</a:t>
            </a:r>
            <a:r>
              <a:rPr lang="en-GB" sz="1800" dirty="0">
                <a:solidFill>
                  <a:schemeClr val="bg1"/>
                </a:solidFill>
              </a:rPr>
              <a:t>, les paroles de chansons, </a:t>
            </a:r>
            <a:r>
              <a:rPr lang="en-GB" sz="1800" dirty="0" err="1">
                <a:solidFill>
                  <a:schemeClr val="bg1"/>
                </a:solidFill>
              </a:rPr>
              <a:t>l'aide</a:t>
            </a:r>
            <a:r>
              <a:rPr lang="en-GB" sz="1800" dirty="0">
                <a:solidFill>
                  <a:schemeClr val="bg1"/>
                </a:solidFill>
              </a:rPr>
              <a:t> aux études.</a:t>
            </a:r>
            <a:endParaRPr lang="en-US" sz="1000" dirty="0">
              <a:solidFill>
                <a:schemeClr val="bg1"/>
              </a:solidFill>
            </a:endParaRPr>
          </a:p>
        </p:txBody>
      </p:sp>
    </p:spTree>
    <p:extLst>
      <p:ext uri="{BB962C8B-B14F-4D97-AF65-F5344CB8AC3E}">
        <p14:creationId xmlns:p14="http://schemas.microsoft.com/office/powerpoint/2010/main" val="2203460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9E743-2198-8724-2CA4-BC0989741EA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5119CA-F1BE-74A4-638A-AF6715865F17}"/>
              </a:ext>
            </a:extLst>
          </p:cNvPr>
          <p:cNvSpPr>
            <a:spLocks noGrp="1"/>
          </p:cNvSpPr>
          <p:nvPr>
            <p:ph type="sldNum" sz="quarter" idx="4"/>
          </p:nvPr>
        </p:nvSpPr>
        <p:spPr/>
        <p:txBody>
          <a:bodyPr/>
          <a:lstStyle/>
          <a:p>
            <a:fld id="{9C527BFA-2C0E-4CEC-B6A5-913A56FEF4B4}" type="slidenum">
              <a:rPr lang="fr-CA" smtClean="0"/>
              <a:t>28</a:t>
            </a:fld>
            <a:endParaRPr lang="fr-CA" dirty="0"/>
          </a:p>
        </p:txBody>
      </p:sp>
      <p:sp>
        <p:nvSpPr>
          <p:cNvPr id="7" name="Text Placeholder 6">
            <a:extLst>
              <a:ext uri="{FF2B5EF4-FFF2-40B4-BE49-F238E27FC236}">
                <a16:creationId xmlns:a16="http://schemas.microsoft.com/office/drawing/2014/main" id="{4F85FF73-C839-5499-68BE-59C0D7B81F81}"/>
              </a:ext>
            </a:extLst>
          </p:cNvPr>
          <p:cNvSpPr>
            <a:spLocks noGrp="1"/>
          </p:cNvSpPr>
          <p:nvPr>
            <p:ph type="body" sz="quarter" idx="32"/>
          </p:nvPr>
        </p:nvSpPr>
        <p:spPr>
          <a:xfrm>
            <a:off x="894750" y="1448819"/>
            <a:ext cx="6745657" cy="2897359"/>
          </a:xfrm>
        </p:spPr>
        <p:txBody>
          <a:bodyPr numCol="1"/>
          <a:lstStyle/>
          <a:p>
            <a:pPr>
              <a:lnSpc>
                <a:spcPct val="100000"/>
              </a:lnSpc>
            </a:pPr>
            <a:r>
              <a:rPr lang="en-GB" sz="1400" dirty="0"/>
              <a:t>Magic Write : générez des légendes, des slogans et des textes d'introduction</a:t>
            </a:r>
          </a:p>
          <a:p>
            <a:pPr>
              <a:lnSpc>
                <a:spcPct val="100000"/>
              </a:lnSpc>
            </a:pPr>
            <a:r>
              <a:rPr lang="en-GB" sz="1400" dirty="0"/>
              <a:t>Text-to-Image - transformez les instructions (prompt) en visuels</a:t>
            </a:r>
          </a:p>
          <a:p>
            <a:pPr>
              <a:lnSpc>
                <a:spcPct val="100000"/>
              </a:lnSpc>
            </a:pPr>
            <a:r>
              <a:rPr lang="en-GB" sz="1400" dirty="0"/>
              <a:t>Modèles - choisissez et personnalisez des designs (par exemple, publication sur les réseaux sociaux)</a:t>
            </a:r>
          </a:p>
          <a:p>
            <a:pPr>
              <a:lnSpc>
                <a:spcPct val="100000"/>
              </a:lnSpc>
            </a:pPr>
            <a:endParaRPr lang="en-GB" sz="1000" b="1" dirty="0"/>
          </a:p>
          <a:p>
            <a:pPr>
              <a:lnSpc>
                <a:spcPct val="100000"/>
              </a:lnSpc>
            </a:pPr>
            <a:r>
              <a:rPr lang="en-GB" sz="1400" b="1" dirty="0"/>
              <a:t>Mini-défi (en direct ou sous forme de démonstration)</a:t>
            </a:r>
          </a:p>
          <a:p>
            <a:pPr>
              <a:lnSpc>
                <a:spcPct val="100000"/>
              </a:lnSpc>
            </a:pPr>
            <a:r>
              <a:rPr lang="en-GB" sz="1400" dirty="0"/>
              <a:t>Créer une affiche pour un événement fictif destiné aux jeunes (par exemple, « Girls in Tech   </a:t>
            </a:r>
            <a:br>
              <a:rPr lang="en-GB" sz="1400" dirty="0"/>
            </a:br>
            <a:r>
              <a:rPr lang="en-GB" sz="1400" dirty="0"/>
              <a:t>     Fest »)</a:t>
            </a:r>
            <a:endParaRPr lang="en-US" sz="800" i="1" dirty="0"/>
          </a:p>
        </p:txBody>
      </p:sp>
      <p:sp>
        <p:nvSpPr>
          <p:cNvPr id="9" name="Text Placeholder 8">
            <a:extLst>
              <a:ext uri="{FF2B5EF4-FFF2-40B4-BE49-F238E27FC236}">
                <a16:creationId xmlns:a16="http://schemas.microsoft.com/office/drawing/2014/main" id="{626E7FF3-9820-9151-1255-B97C28AA53A4}"/>
              </a:ext>
            </a:extLst>
          </p:cNvPr>
          <p:cNvSpPr>
            <a:spLocks noGrp="1"/>
          </p:cNvSpPr>
          <p:nvPr>
            <p:ph type="body" sz="quarter" idx="38"/>
          </p:nvPr>
        </p:nvSpPr>
        <p:spPr>
          <a:xfrm>
            <a:off x="1269760" y="740700"/>
            <a:ext cx="5878285" cy="495152"/>
          </a:xfrm>
        </p:spPr>
        <p:txBody>
          <a:bodyPr/>
          <a:lstStyle/>
          <a:p>
            <a:r>
              <a:rPr lang="en-GB" sz="1800" b="1" dirty="0"/>
              <a:t>3. Présentation de Canva AI (15 min)</a:t>
            </a:r>
          </a:p>
        </p:txBody>
      </p:sp>
      <p:cxnSp>
        <p:nvCxnSpPr>
          <p:cNvPr id="3" name="Straight Connector 2">
            <a:extLst>
              <a:ext uri="{FF2B5EF4-FFF2-40B4-BE49-F238E27FC236}">
                <a16:creationId xmlns:a16="http://schemas.microsoft.com/office/drawing/2014/main" id="{586731CA-BF46-C98F-9251-2D2229E0EA88}"/>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9E1381E-ABCD-6122-C9BE-96D16EB311D2}"/>
              </a:ext>
            </a:extLst>
          </p:cNvPr>
          <p:cNvCxnSpPr>
            <a:cxnSpLocks/>
          </p:cNvCxnSpPr>
          <p:nvPr/>
        </p:nvCxnSpPr>
        <p:spPr>
          <a:xfrm>
            <a:off x="1088051" y="3563495"/>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2755B46-B3DA-0636-2456-3548CB17DF01}"/>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8540E15A-6C94-64BF-A023-BA5AA9D24D7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1F8F8F67-3BD5-CD9B-5B88-1C645EB38CA1}"/>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07B4A427-C548-0478-8DAC-6C72BC371878}"/>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0588D4C1-A0AC-E7F2-861F-3CA9F552E368}"/>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3ABD1729-9C94-4C30-420A-8294BE06E1D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96AE4CA6-9302-7980-73D0-9C13339DD2AC}"/>
              </a:ext>
            </a:extLst>
          </p:cNvPr>
          <p:cNvGrpSpPr/>
          <p:nvPr/>
        </p:nvGrpSpPr>
        <p:grpSpPr>
          <a:xfrm>
            <a:off x="419993" y="3050244"/>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1A0E3F57-E61C-8D6D-EE07-61CB5CDBB121}"/>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12F3ABBF-F215-8C47-C217-69AE479DB727}"/>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3CD8717A-B196-F56E-39F0-6C91629BC800}"/>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72C4364-2525-657C-999B-835B4A37CFA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031E051D-7B7E-7977-44B7-6E6CCB74EAC0}"/>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DF33A662-3A0E-40E5-9D2F-22A2E4752C2D}"/>
              </a:ext>
            </a:extLst>
          </p:cNvPr>
          <p:cNvSpPr txBox="1">
            <a:spLocks/>
          </p:cNvSpPr>
          <p:nvPr/>
        </p:nvSpPr>
        <p:spPr>
          <a:xfrm>
            <a:off x="1304898" y="3164889"/>
            <a:ext cx="6660000" cy="676383"/>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4. Faire confiance à l'IA - Comprendre ses limites (15 min)</a:t>
            </a:r>
            <a:endParaRPr lang="en-US" sz="1800" dirty="0"/>
          </a:p>
        </p:txBody>
      </p:sp>
      <p:sp>
        <p:nvSpPr>
          <p:cNvPr id="25" name="Text Placeholder 6">
            <a:extLst>
              <a:ext uri="{FF2B5EF4-FFF2-40B4-BE49-F238E27FC236}">
                <a16:creationId xmlns:a16="http://schemas.microsoft.com/office/drawing/2014/main" id="{68D8B816-5BDF-4A8D-537A-40E778BC5AFD}"/>
              </a:ext>
            </a:extLst>
          </p:cNvPr>
          <p:cNvSpPr txBox="1">
            <a:spLocks/>
          </p:cNvSpPr>
          <p:nvPr/>
        </p:nvSpPr>
        <p:spPr>
          <a:xfrm>
            <a:off x="748822" y="3821048"/>
            <a:ext cx="6660001" cy="316979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Brève présentation + vidéo facultative</a:t>
            </a:r>
          </a:p>
          <a:p>
            <a:pPr marL="342900" indent="-342900">
              <a:lnSpc>
                <a:spcPct val="100000"/>
              </a:lnSpc>
              <a:buFont typeface="Arial" panose="020B0604020202020204" pitchFamily="34" charset="0"/>
              <a:buChar char="•"/>
            </a:pPr>
            <a:r>
              <a:rPr lang="en-GB" sz="1400" dirty="0"/>
              <a:t>L'IA peut sembler fiable, mais elle peut tout de même se tromper</a:t>
            </a:r>
          </a:p>
          <a:p>
            <a:pPr marL="342900" indent="-342900">
              <a:lnSpc>
                <a:spcPct val="100000"/>
              </a:lnSpc>
              <a:buFont typeface="Arial" panose="020B0604020202020204" pitchFamily="34" charset="0"/>
              <a:buChar char="•"/>
            </a:pPr>
            <a:r>
              <a:rPr lang="en-GB" sz="1400" dirty="0"/>
              <a:t>L'IA est entraînée à partir de données qui peuvent comporter des biais ou des informations erronées</a:t>
            </a:r>
          </a:p>
          <a:p>
            <a:pPr marL="342900" indent="-342900">
              <a:lnSpc>
                <a:spcPct val="100000"/>
              </a:lnSpc>
              <a:buFont typeface="Arial" panose="020B0604020202020204" pitchFamily="34" charset="0"/>
              <a:buChar char="•"/>
            </a:pPr>
            <a:r>
              <a:rPr lang="en-GB" sz="1400" dirty="0"/>
              <a:t>ChatGPT peut inventer des faits si on lui demande quelque chose qu'il ne sait pas</a:t>
            </a:r>
          </a:p>
          <a:p>
            <a:pPr>
              <a:lnSpc>
                <a:spcPct val="100000"/>
              </a:lnSpc>
            </a:pPr>
            <a:endParaRPr lang="en-GB" sz="1000" dirty="0"/>
          </a:p>
          <a:p>
            <a:pPr>
              <a:lnSpc>
                <a:spcPct val="100000"/>
              </a:lnSpc>
            </a:pPr>
            <a:r>
              <a:rPr lang="en-GB" sz="1400" b="1" dirty="0"/>
              <a:t>Présentez les 5 étapes pour vérifier la fiabilité</a:t>
            </a:r>
          </a:p>
          <a:p>
            <a:pPr>
              <a:lnSpc>
                <a:spcPct val="100000"/>
              </a:lnSpc>
            </a:pPr>
            <a:r>
              <a:rPr lang="en-GB" sz="1400" dirty="0"/>
              <a:t>Qui est la source ?</a:t>
            </a:r>
          </a:p>
          <a:p>
            <a:pPr>
              <a:lnSpc>
                <a:spcPct val="100000"/>
              </a:lnSpc>
            </a:pPr>
            <a:r>
              <a:rPr lang="en-GB" sz="1400" dirty="0"/>
              <a:t>Puis-je la recouper ?</a:t>
            </a:r>
          </a:p>
          <a:p>
            <a:pPr>
              <a:lnSpc>
                <a:spcPct val="100000"/>
              </a:lnSpc>
            </a:pPr>
            <a:r>
              <a:rPr lang="en-GB" sz="1400" dirty="0"/>
              <a:t>Est-elle d'actualité ?</a:t>
            </a:r>
          </a:p>
          <a:p>
            <a:pPr>
              <a:lnSpc>
                <a:spcPct val="100000"/>
              </a:lnSpc>
            </a:pPr>
            <a:r>
              <a:rPr lang="en-GB" sz="1400" dirty="0"/>
              <a:t>Plusieurs points de vue sont-ils présentés ?</a:t>
            </a:r>
          </a:p>
          <a:p>
            <a:pPr>
              <a:lnSpc>
                <a:spcPct val="100000"/>
              </a:lnSpc>
            </a:pPr>
            <a:r>
              <a:rPr lang="en-GB" sz="1400" dirty="0"/>
              <a:t>Est-ce cohérent ?</a:t>
            </a:r>
          </a:p>
          <a:p>
            <a:pPr>
              <a:lnSpc>
                <a:spcPct val="100000"/>
              </a:lnSpc>
            </a:pPr>
            <a:endParaRPr lang="en-GB" sz="1000" dirty="0"/>
          </a:p>
          <a:p>
            <a:pPr>
              <a:lnSpc>
                <a:spcPct val="100000"/>
              </a:lnSpc>
            </a:pPr>
            <a:r>
              <a:rPr lang="en-GB" sz="1400" b="1" dirty="0"/>
              <a:t>Exemple facultatif</a:t>
            </a:r>
          </a:p>
          <a:p>
            <a:pPr>
              <a:lnSpc>
                <a:spcPct val="100000"/>
              </a:lnSpc>
            </a:pPr>
            <a:r>
              <a:rPr lang="en-GB" sz="1400" dirty="0"/>
              <a:t>Montrez ChatGPT commettant une erreur factuelle à partir d'une vidéo ou d'une capture d'écran et discutez-en.</a:t>
            </a:r>
          </a:p>
        </p:txBody>
      </p:sp>
      <p:sp>
        <p:nvSpPr>
          <p:cNvPr id="8" name="Text Placeholder 7">
            <a:extLst>
              <a:ext uri="{FF2B5EF4-FFF2-40B4-BE49-F238E27FC236}">
                <a16:creationId xmlns:a16="http://schemas.microsoft.com/office/drawing/2014/main" id="{1DBE863F-24B6-A9EB-4A8A-CCF30E439ADB}"/>
              </a:ext>
            </a:extLst>
          </p:cNvPr>
          <p:cNvSpPr txBox="1">
            <a:spLocks/>
          </p:cNvSpPr>
          <p:nvPr/>
        </p:nvSpPr>
        <p:spPr>
          <a:xfrm>
            <a:off x="748823" y="8030282"/>
            <a:ext cx="6660000" cy="342024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dirty="0"/>
              <a:t>L'objectif est de montrer comment de petits changements dans les instructions (prompt) peuvent modifier radicalement les réponses de l'IA.</a:t>
            </a:r>
          </a:p>
          <a:p>
            <a:pPr>
              <a:lnSpc>
                <a:spcPct val="100000"/>
              </a:lnSpc>
            </a:pPr>
            <a:endParaRPr lang="en-GB" sz="1400" dirty="0"/>
          </a:p>
          <a:p>
            <a:pPr>
              <a:lnSpc>
                <a:spcPct val="100000"/>
              </a:lnSpc>
            </a:pPr>
            <a:r>
              <a:rPr lang="en-GB" sz="1400" b="1" dirty="0"/>
              <a:t>Demandez à ChatGPT d'écrire</a:t>
            </a:r>
          </a:p>
          <a:p>
            <a:pPr>
              <a:lnSpc>
                <a:spcPct val="100000"/>
              </a:lnSpc>
            </a:pPr>
            <a:r>
              <a:rPr lang="en-GB" sz="1400" dirty="0"/>
              <a:t>« Écris un court conte de fées sur une fille qui découvre un livre alimenté par l'IA. »</a:t>
            </a:r>
          </a:p>
          <a:p>
            <a:pPr>
              <a:lnSpc>
                <a:spcPct val="100000"/>
              </a:lnSpc>
            </a:pPr>
            <a:endParaRPr lang="en-GB" sz="1000" dirty="0"/>
          </a:p>
          <a:p>
            <a:pPr>
              <a:lnSpc>
                <a:spcPct val="100000"/>
              </a:lnSpc>
            </a:pPr>
            <a:r>
              <a:rPr lang="en-GB" sz="1400" b="1" dirty="0"/>
              <a:t>Remixez l'invite avec les </a:t>
            </a:r>
            <a:r>
              <a:rPr lang="en-GB" sz="1400" b="1" dirty="0" err="1"/>
              <a:t>apprenantes</a:t>
            </a:r>
            <a:endParaRPr lang="en-GB" sz="1400" b="1" dirty="0"/>
          </a:p>
          <a:p>
            <a:pPr>
              <a:lnSpc>
                <a:spcPct val="100000"/>
              </a:lnSpc>
            </a:pPr>
            <a:r>
              <a:rPr lang="en-GB" sz="1400" dirty="0"/>
              <a:t>Changez le genre « Réécrivez-le sous forme de mystère de science-fiction. »</a:t>
            </a:r>
          </a:p>
          <a:p>
            <a:pPr>
              <a:lnSpc>
                <a:spcPct val="100000"/>
              </a:lnSpc>
            </a:pPr>
            <a:r>
              <a:rPr lang="en-GB" sz="1400" dirty="0"/>
              <a:t>Changez la perspective : « Racontez l'histoire du point de vue du livre. »</a:t>
            </a:r>
          </a:p>
          <a:p>
            <a:pPr>
              <a:lnSpc>
                <a:spcPct val="100000"/>
              </a:lnSpc>
            </a:pPr>
            <a:r>
              <a:rPr lang="en-GB" sz="1400" dirty="0"/>
              <a:t>Ajoutez un rebondissement « Le livre réécrit secrètement la réalité. »</a:t>
            </a:r>
          </a:p>
          <a:p>
            <a:pPr>
              <a:lnSpc>
                <a:spcPct val="100000"/>
              </a:lnSpc>
            </a:pPr>
            <a:endParaRPr lang="en-GB" sz="800" dirty="0"/>
          </a:p>
          <a:p>
            <a:pPr>
              <a:lnSpc>
                <a:spcPct val="100000"/>
              </a:lnSpc>
            </a:pPr>
            <a:r>
              <a:rPr lang="en-GB" sz="1400" b="1" dirty="0"/>
              <a:t>Demandez </a:t>
            </a:r>
            <a:r>
              <a:rPr lang="en-GB" sz="1400" dirty="0"/>
              <a:t>aux </a:t>
            </a:r>
            <a:r>
              <a:rPr lang="en-GB" sz="1400" dirty="0" err="1"/>
              <a:t>apprenantes</a:t>
            </a:r>
            <a:r>
              <a:rPr lang="en-GB" sz="1400" dirty="0"/>
              <a:t> </a:t>
            </a:r>
            <a:r>
              <a:rPr lang="en-GB" sz="1400" i="1" dirty="0"/>
              <a:t>« Qu'est-ce qui vous a surpris dans les résultats ? » et « Dans quelle mesure avez-vous eu l'impression d'avoir le contrôle ? »</a:t>
            </a:r>
            <a:endParaRPr lang="en-US" sz="1400" b="1" i="1" dirty="0"/>
          </a:p>
        </p:txBody>
      </p:sp>
      <p:sp>
        <p:nvSpPr>
          <p:cNvPr id="10" name="Text Placeholder 9">
            <a:extLst>
              <a:ext uri="{FF2B5EF4-FFF2-40B4-BE49-F238E27FC236}">
                <a16:creationId xmlns:a16="http://schemas.microsoft.com/office/drawing/2014/main" id="{0AA7E371-2D71-8D96-3408-E34405CAE8B7}"/>
              </a:ext>
            </a:extLst>
          </p:cNvPr>
          <p:cNvSpPr txBox="1">
            <a:spLocks/>
          </p:cNvSpPr>
          <p:nvPr/>
        </p:nvSpPr>
        <p:spPr>
          <a:xfrm>
            <a:off x="1461967" y="7340075"/>
            <a:ext cx="6821719" cy="605898"/>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Activité 1 – Remix d'histoire alimenté par l'IA (15 min)</a:t>
            </a:r>
          </a:p>
        </p:txBody>
      </p:sp>
      <p:cxnSp>
        <p:nvCxnSpPr>
          <p:cNvPr id="21" name="Straight Connector 20">
            <a:extLst>
              <a:ext uri="{FF2B5EF4-FFF2-40B4-BE49-F238E27FC236}">
                <a16:creationId xmlns:a16="http://schemas.microsoft.com/office/drawing/2014/main" id="{5BA4A8F4-B227-E000-90C4-65907F254A2F}"/>
              </a:ext>
            </a:extLst>
          </p:cNvPr>
          <p:cNvCxnSpPr>
            <a:cxnSpLocks/>
          </p:cNvCxnSpPr>
          <p:nvPr/>
        </p:nvCxnSpPr>
        <p:spPr>
          <a:xfrm>
            <a:off x="1169122" y="774961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E75CEAF1-4967-07C7-DAF0-8D318B2D3950}"/>
              </a:ext>
            </a:extLst>
          </p:cNvPr>
          <p:cNvGrpSpPr/>
          <p:nvPr/>
        </p:nvGrpSpPr>
        <p:grpSpPr>
          <a:xfrm>
            <a:off x="631972" y="7229807"/>
            <a:ext cx="668030" cy="667301"/>
            <a:chOff x="7257599" y="768348"/>
            <a:chExt cx="868457" cy="867509"/>
          </a:xfrm>
          <a:solidFill>
            <a:srgbClr val="282666"/>
          </a:solidFill>
        </p:grpSpPr>
        <p:sp>
          <p:nvSpPr>
            <p:cNvPr id="24" name="Freeform 15">
              <a:extLst>
                <a:ext uri="{FF2B5EF4-FFF2-40B4-BE49-F238E27FC236}">
                  <a16:creationId xmlns:a16="http://schemas.microsoft.com/office/drawing/2014/main" id="{21595BE9-C45D-1DAF-CA19-90A1280A0C6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aphic 2">
              <a:extLst>
                <a:ext uri="{FF2B5EF4-FFF2-40B4-BE49-F238E27FC236}">
                  <a16:creationId xmlns:a16="http://schemas.microsoft.com/office/drawing/2014/main" id="{824E4C80-E6AB-0360-2117-21871767E277}"/>
                </a:ext>
              </a:extLst>
            </p:cNvPr>
            <p:cNvGrpSpPr/>
            <p:nvPr/>
          </p:nvGrpSpPr>
          <p:grpSpPr>
            <a:xfrm>
              <a:off x="7257599" y="768348"/>
              <a:ext cx="868457" cy="867509"/>
              <a:chOff x="7257599" y="768348"/>
              <a:chExt cx="868457" cy="867509"/>
            </a:xfrm>
            <a:grpFill/>
          </p:grpSpPr>
          <p:sp>
            <p:nvSpPr>
              <p:cNvPr id="27" name="Freeform 17">
                <a:extLst>
                  <a:ext uri="{FF2B5EF4-FFF2-40B4-BE49-F238E27FC236}">
                    <a16:creationId xmlns:a16="http://schemas.microsoft.com/office/drawing/2014/main" id="{798A9854-83A2-9A05-D16E-BE09655C2D08}"/>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18">
                <a:extLst>
                  <a:ext uri="{FF2B5EF4-FFF2-40B4-BE49-F238E27FC236}">
                    <a16:creationId xmlns:a16="http://schemas.microsoft.com/office/drawing/2014/main" id="{9CC81EC1-6AC4-FE60-4374-64C8CA783D9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9">
                <a:extLst>
                  <a:ext uri="{FF2B5EF4-FFF2-40B4-BE49-F238E27FC236}">
                    <a16:creationId xmlns:a16="http://schemas.microsoft.com/office/drawing/2014/main" id="{79642378-C45F-F7BD-36B9-4BA77D673523}"/>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0" name="Freeform 20">
                <a:extLst>
                  <a:ext uri="{FF2B5EF4-FFF2-40B4-BE49-F238E27FC236}">
                    <a16:creationId xmlns:a16="http://schemas.microsoft.com/office/drawing/2014/main" id="{C4F27A32-0361-5899-64C0-0F67D445D9C3}"/>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Freeform 21">
                <a:extLst>
                  <a:ext uri="{FF2B5EF4-FFF2-40B4-BE49-F238E27FC236}">
                    <a16:creationId xmlns:a16="http://schemas.microsoft.com/office/drawing/2014/main" id="{D4DF911C-D7E0-7BDD-233A-8A003A986F5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077910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4BFEC-8EB4-8189-6543-6A2B975B17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41F15E-BE71-2EFA-DA73-264F5E6F6017}"/>
              </a:ext>
            </a:extLst>
          </p:cNvPr>
          <p:cNvSpPr>
            <a:spLocks noGrp="1"/>
          </p:cNvSpPr>
          <p:nvPr>
            <p:ph type="sldNum" sz="quarter" idx="4"/>
          </p:nvPr>
        </p:nvSpPr>
        <p:spPr/>
        <p:txBody>
          <a:bodyPr/>
          <a:lstStyle/>
          <a:p>
            <a:fld id="{9C527BFA-2C0E-4CEC-B6A5-913A56FEF4B4}" type="slidenum">
              <a:rPr lang="fr-CA" smtClean="0"/>
              <a:t>29</a:t>
            </a:fld>
            <a:endParaRPr lang="fr-CA" dirty="0"/>
          </a:p>
        </p:txBody>
      </p:sp>
      <p:sp>
        <p:nvSpPr>
          <p:cNvPr id="8" name="Text Placeholder 7">
            <a:extLst>
              <a:ext uri="{FF2B5EF4-FFF2-40B4-BE49-F238E27FC236}">
                <a16:creationId xmlns:a16="http://schemas.microsoft.com/office/drawing/2014/main" id="{8DA42DA9-6525-A2C8-902F-875E4865CDAB}"/>
              </a:ext>
            </a:extLst>
          </p:cNvPr>
          <p:cNvSpPr>
            <a:spLocks noGrp="1"/>
          </p:cNvSpPr>
          <p:nvPr>
            <p:ph type="body" sz="quarter" idx="32"/>
          </p:nvPr>
        </p:nvSpPr>
        <p:spPr>
          <a:xfrm>
            <a:off x="748822" y="1755170"/>
            <a:ext cx="6576804" cy="5857304"/>
          </a:xfrm>
        </p:spPr>
        <p:txBody>
          <a:bodyPr numCol="1"/>
          <a:lstStyle/>
          <a:p>
            <a:pPr>
              <a:lnSpc>
                <a:spcPct val="100000"/>
              </a:lnSpc>
            </a:pPr>
            <a:r>
              <a:rPr lang="en-GB" sz="1400" b="1" dirty="0"/>
              <a:t>Choisissez-en un ou laissez les </a:t>
            </a:r>
            <a:r>
              <a:rPr lang="en-GB" sz="1400" b="1" dirty="0" err="1"/>
              <a:t>apprenantes</a:t>
            </a:r>
            <a:r>
              <a:rPr lang="en-GB" sz="1400" b="1" dirty="0"/>
              <a:t> choisir</a:t>
            </a:r>
          </a:p>
          <a:p>
            <a:pPr>
              <a:lnSpc>
                <a:spcPct val="100000"/>
              </a:lnSpc>
            </a:pPr>
            <a:r>
              <a:rPr lang="en-GB" sz="1400" dirty="0"/>
              <a:t>Magic Write « Générez 3 slogans pour un événement sur l'émancipation des femmes. »</a:t>
            </a:r>
          </a:p>
          <a:p>
            <a:pPr>
              <a:lnSpc>
                <a:spcPct val="100000"/>
              </a:lnSpc>
            </a:pPr>
            <a:r>
              <a:rPr lang="en-GB" sz="1400" dirty="0"/>
              <a:t>Texte en image « Créez une ville de rêve au coucher du soleil. »</a:t>
            </a:r>
          </a:p>
          <a:p>
            <a:pPr>
              <a:lnSpc>
                <a:spcPct val="100000"/>
              </a:lnSpc>
            </a:pPr>
            <a:r>
              <a:rPr lang="en-GB" sz="1400" dirty="0"/>
              <a:t>Modification du modèle - Modifiez une publication sur les réseaux sociaux pour votre propre groupe d'intérêt</a:t>
            </a:r>
          </a:p>
          <a:p>
            <a:pPr>
              <a:lnSpc>
                <a:spcPct val="100000"/>
              </a:lnSpc>
            </a:pPr>
            <a:endParaRPr lang="en-GB" sz="1400" dirty="0"/>
          </a:p>
          <a:p>
            <a:pPr>
              <a:lnSpc>
                <a:spcPct val="100000"/>
              </a:lnSpc>
            </a:pPr>
            <a:r>
              <a:rPr lang="en-GB" sz="1400" dirty="0"/>
              <a:t>L'objectif est d'aider les </a:t>
            </a:r>
            <a:r>
              <a:rPr lang="en-GB" sz="1400" dirty="0" err="1"/>
              <a:t>apprenantes</a:t>
            </a:r>
            <a:r>
              <a:rPr lang="en-GB" sz="1400" dirty="0"/>
              <a:t> à se familiariser avec les outils d'IA et de leur montrer qu'ils peuvent créer des choses réelles et utiles, même sans expérience préalable.</a:t>
            </a:r>
            <a:endParaRPr lang="en-US" sz="1400" b="1" i="1" dirty="0"/>
          </a:p>
        </p:txBody>
      </p:sp>
      <p:sp>
        <p:nvSpPr>
          <p:cNvPr id="10" name="Text Placeholder 9">
            <a:extLst>
              <a:ext uri="{FF2B5EF4-FFF2-40B4-BE49-F238E27FC236}">
                <a16:creationId xmlns:a16="http://schemas.microsoft.com/office/drawing/2014/main" id="{FF7BEE59-D98C-F2FB-BB6A-2B2E9E814DC2}"/>
              </a:ext>
            </a:extLst>
          </p:cNvPr>
          <p:cNvSpPr>
            <a:spLocks noGrp="1"/>
          </p:cNvSpPr>
          <p:nvPr>
            <p:ph type="body" sz="quarter" idx="38"/>
          </p:nvPr>
        </p:nvSpPr>
        <p:spPr>
          <a:xfrm>
            <a:off x="1403058" y="826314"/>
            <a:ext cx="6821719" cy="605898"/>
          </a:xfrm>
        </p:spPr>
        <p:txBody>
          <a:bodyPr/>
          <a:lstStyle/>
          <a:p>
            <a:r>
              <a:rPr lang="en-GB" sz="1800" b="1" dirty="0"/>
              <a:t>6. Activité 2 – Exercice pratique sur l'IA avec Canva (15 min)</a:t>
            </a:r>
          </a:p>
        </p:txBody>
      </p:sp>
      <p:pic>
        <p:nvPicPr>
          <p:cNvPr id="13" name="Picture Placeholder 12">
            <a:extLst>
              <a:ext uri="{FF2B5EF4-FFF2-40B4-BE49-F238E27FC236}">
                <a16:creationId xmlns:a16="http://schemas.microsoft.com/office/drawing/2014/main" id="{55AFD110-41D8-2491-4621-E69D416EF384}"/>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6629401"/>
            <a:ext cx="7457282" cy="4263564"/>
          </a:xfrm>
        </p:spPr>
      </p:pic>
      <p:cxnSp>
        <p:nvCxnSpPr>
          <p:cNvPr id="14" name="Straight Connector 13">
            <a:extLst>
              <a:ext uri="{FF2B5EF4-FFF2-40B4-BE49-F238E27FC236}">
                <a16:creationId xmlns:a16="http://schemas.microsoft.com/office/drawing/2014/main" id="{56412655-0331-35BC-BA81-2B284647BB2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B673C56F-A24A-7536-9DB0-AF50291A078E}"/>
              </a:ext>
            </a:extLst>
          </p:cNvPr>
          <p:cNvSpPr/>
          <p:nvPr/>
        </p:nvSpPr>
        <p:spPr>
          <a:xfrm>
            <a:off x="3616036" y="3990109"/>
            <a:ext cx="3410717" cy="2119975"/>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6">
            <a:extLst>
              <a:ext uri="{FF2B5EF4-FFF2-40B4-BE49-F238E27FC236}">
                <a16:creationId xmlns:a16="http://schemas.microsoft.com/office/drawing/2014/main" id="{75C0E1AC-5BE9-3726-EC8F-D32AE8FD0E15}"/>
              </a:ext>
            </a:extLst>
          </p:cNvPr>
          <p:cNvSpPr txBox="1">
            <a:spLocks/>
          </p:cNvSpPr>
          <p:nvPr/>
        </p:nvSpPr>
        <p:spPr>
          <a:xfrm>
            <a:off x="3809801" y="4315220"/>
            <a:ext cx="3084985" cy="170027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rice</a:t>
            </a:r>
            <a:r>
              <a:rPr lang="fr-LU" sz="1800" b="1" dirty="0">
                <a:solidFill>
                  <a:schemeClr val="bg1"/>
                </a:solidFill>
              </a:rPr>
              <a:t>…</a:t>
            </a:r>
            <a:endParaRPr lang="en-GB" sz="1800" b="1" dirty="0">
              <a:solidFill>
                <a:schemeClr val="bg1"/>
              </a:solidFill>
            </a:endParaRPr>
          </a:p>
          <a:p>
            <a:pPr algn="l">
              <a:lnSpc>
                <a:spcPct val="100000"/>
              </a:lnSpc>
            </a:pPr>
            <a:r>
              <a:rPr lang="en-GB" sz="1800" dirty="0" err="1">
                <a:solidFill>
                  <a:schemeClr val="bg1"/>
                </a:solidFill>
              </a:rPr>
              <a:t>Encouragez</a:t>
            </a:r>
            <a:r>
              <a:rPr lang="en-GB" sz="1800" dirty="0">
                <a:solidFill>
                  <a:schemeClr val="bg1"/>
                </a:solidFill>
              </a:rPr>
              <a:t> </a:t>
            </a:r>
            <a:r>
              <a:rPr lang="en-GB" sz="1800" dirty="0" err="1">
                <a:solidFill>
                  <a:schemeClr val="bg1"/>
                </a:solidFill>
              </a:rPr>
              <a:t>l'expérimentation</a:t>
            </a:r>
            <a:r>
              <a:rPr lang="en-GB" sz="1800" dirty="0">
                <a:solidFill>
                  <a:schemeClr val="bg1"/>
                </a:solidFill>
              </a:rPr>
              <a:t>. Il </a:t>
            </a:r>
            <a:r>
              <a:rPr lang="en-GB" sz="1800" dirty="0" err="1">
                <a:solidFill>
                  <a:schemeClr val="bg1"/>
                </a:solidFill>
              </a:rPr>
              <a:t>n'y</a:t>
            </a:r>
            <a:r>
              <a:rPr lang="en-GB" sz="1800" dirty="0">
                <a:solidFill>
                  <a:schemeClr val="bg1"/>
                </a:solidFill>
              </a:rPr>
              <a:t> a pas de « </a:t>
            </a:r>
            <a:r>
              <a:rPr lang="en-GB" sz="1800" dirty="0" err="1">
                <a:solidFill>
                  <a:schemeClr val="bg1"/>
                </a:solidFill>
              </a:rPr>
              <a:t>mauvais</a:t>
            </a:r>
            <a:r>
              <a:rPr lang="en-GB" sz="1800" dirty="0">
                <a:solidFill>
                  <a:schemeClr val="bg1"/>
                </a:solidFill>
              </a:rPr>
              <a:t> » </a:t>
            </a:r>
            <a:r>
              <a:rPr lang="en-GB" sz="1800" dirty="0" err="1">
                <a:solidFill>
                  <a:schemeClr val="bg1"/>
                </a:solidFill>
              </a:rPr>
              <a:t>résultat</a:t>
            </a:r>
            <a:r>
              <a:rPr lang="en-GB" sz="1800" dirty="0">
                <a:solidFill>
                  <a:schemeClr val="bg1"/>
                </a:solidFill>
              </a:rPr>
              <a:t>, </a:t>
            </a:r>
            <a:r>
              <a:rPr lang="en-GB" sz="1800" dirty="0" err="1">
                <a:solidFill>
                  <a:schemeClr val="bg1"/>
                </a:solidFill>
              </a:rPr>
              <a:t>seulement</a:t>
            </a:r>
            <a:r>
              <a:rPr lang="en-GB" sz="1800" dirty="0">
                <a:solidFill>
                  <a:schemeClr val="bg1"/>
                </a:solidFill>
              </a:rPr>
              <a:t> de </a:t>
            </a:r>
            <a:r>
              <a:rPr lang="en-GB" sz="1800" dirty="0" err="1">
                <a:solidFill>
                  <a:schemeClr val="bg1"/>
                </a:solidFill>
              </a:rPr>
              <a:t>l'apprentissage</a:t>
            </a:r>
            <a:r>
              <a:rPr lang="en-GB" sz="1800" dirty="0">
                <a:solidFill>
                  <a:schemeClr val="bg1"/>
                </a:solidFill>
              </a:rPr>
              <a:t>.</a:t>
            </a:r>
            <a:endParaRPr lang="en-US" sz="1000" dirty="0">
              <a:solidFill>
                <a:schemeClr val="bg1"/>
              </a:solidFill>
            </a:endParaRPr>
          </a:p>
        </p:txBody>
      </p:sp>
      <p:grpSp>
        <p:nvGrpSpPr>
          <p:cNvPr id="5" name="Group 4">
            <a:extLst>
              <a:ext uri="{FF2B5EF4-FFF2-40B4-BE49-F238E27FC236}">
                <a16:creationId xmlns:a16="http://schemas.microsoft.com/office/drawing/2014/main" id="{BECE5256-BB10-799A-716F-6C8732F67AE1}"/>
              </a:ext>
            </a:extLst>
          </p:cNvPr>
          <p:cNvGrpSpPr/>
          <p:nvPr/>
        </p:nvGrpSpPr>
        <p:grpSpPr>
          <a:xfrm>
            <a:off x="41999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B1B5FBDE-AF59-7B43-2FE7-E4DDD1C7178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888CCD79-C64F-5530-EA6E-36B39D3E23F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83D9A3CD-B201-340A-1335-C9209E156EC9}"/>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2F4A5A42-3407-6AA5-2073-FEB7FC09B97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EAD6AE94-2BA7-613E-0E12-EA960F29E23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70060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dirty="0"/>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p:txBody>
          <a:bodyPr/>
          <a:lstStyle/>
          <a:p>
            <a:r>
              <a:rPr lang="en-US" dirty="0"/>
              <a:t>Détails concernant ce guide</a:t>
            </a:r>
          </a:p>
        </p:txBody>
      </p:sp>
      <p:sp>
        <p:nvSpPr>
          <p:cNvPr id="16" name="Slide Number Placeholder 15">
            <a:extLst>
              <a:ext uri="{FF2B5EF4-FFF2-40B4-BE49-F238E27FC236}">
                <a16:creationId xmlns:a16="http://schemas.microsoft.com/office/drawing/2014/main" id="{2863423A-3E0A-DEFF-E25F-0BEEED125400}"/>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3</a:t>
            </a:fld>
            <a:endParaRPr lang="fr-CA" dirty="0"/>
          </a:p>
        </p:txBody>
      </p:sp>
      <p:pic>
        <p:nvPicPr>
          <p:cNvPr id="36" name="Picture Placeholder 35">
            <a:extLst>
              <a:ext uri="{FF2B5EF4-FFF2-40B4-BE49-F238E27FC236}">
                <a16:creationId xmlns:a16="http://schemas.microsoft.com/office/drawing/2014/main" id="{36A4B164-D108-E493-5738-459173452A74}"/>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a:fillRect/>
          </a:stretch>
        </p:blipFill>
        <p:spPr/>
      </p:pic>
      <p:pic>
        <p:nvPicPr>
          <p:cNvPr id="37" name="Picture 36">
            <a:extLst>
              <a:ext uri="{FF2B5EF4-FFF2-40B4-BE49-F238E27FC236}">
                <a16:creationId xmlns:a16="http://schemas.microsoft.com/office/drawing/2014/main" id="{9547C3B8-114A-CE59-56D3-2827CB68B7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373057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1F92E-747C-0481-7F7F-12B979C42056}"/>
            </a:ext>
          </a:extLst>
        </p:cNvPr>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C68F5A31-CDF3-55B3-5F1F-FF9EE0D08250}"/>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3879385"/>
            <a:ext cx="7457282" cy="4263564"/>
          </a:xfrm>
        </p:spPr>
      </p:pic>
      <p:sp>
        <p:nvSpPr>
          <p:cNvPr id="5" name="Flowchart: Delay 4">
            <a:extLst>
              <a:ext uri="{FF2B5EF4-FFF2-40B4-BE49-F238E27FC236}">
                <a16:creationId xmlns:a16="http://schemas.microsoft.com/office/drawing/2014/main" id="{D1605699-12C6-89DC-02B4-C421A32AD501}"/>
              </a:ext>
            </a:extLst>
          </p:cNvPr>
          <p:cNvSpPr/>
          <p:nvPr/>
        </p:nvSpPr>
        <p:spPr>
          <a:xfrm>
            <a:off x="-53076" y="6324600"/>
            <a:ext cx="6011916" cy="4583113"/>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7E163CFC-BED1-4B42-C560-70C8635145A5}"/>
              </a:ext>
            </a:extLst>
          </p:cNvPr>
          <p:cNvSpPr>
            <a:spLocks noGrp="1"/>
          </p:cNvSpPr>
          <p:nvPr>
            <p:ph type="sldNum" sz="quarter" idx="4"/>
          </p:nvPr>
        </p:nvSpPr>
        <p:spPr/>
        <p:txBody>
          <a:bodyPr/>
          <a:lstStyle/>
          <a:p>
            <a:fld id="{9C527BFA-2C0E-4CEC-B6A5-913A56FEF4B4}" type="slidenum">
              <a:rPr lang="fr-CA" smtClean="0"/>
              <a:t>30</a:t>
            </a:fld>
            <a:endParaRPr lang="fr-CA" dirty="0"/>
          </a:p>
        </p:txBody>
      </p:sp>
      <p:sp>
        <p:nvSpPr>
          <p:cNvPr id="8" name="Text Placeholder 7">
            <a:extLst>
              <a:ext uri="{FF2B5EF4-FFF2-40B4-BE49-F238E27FC236}">
                <a16:creationId xmlns:a16="http://schemas.microsoft.com/office/drawing/2014/main" id="{09F8EDC2-F174-591B-7D5B-7D1DF31DCEC4}"/>
              </a:ext>
            </a:extLst>
          </p:cNvPr>
          <p:cNvSpPr>
            <a:spLocks noGrp="1"/>
          </p:cNvSpPr>
          <p:nvPr>
            <p:ph type="body" sz="quarter" idx="32"/>
          </p:nvPr>
        </p:nvSpPr>
        <p:spPr>
          <a:xfrm>
            <a:off x="449950" y="1378857"/>
            <a:ext cx="6821720" cy="5857304"/>
          </a:xfrm>
        </p:spPr>
        <p:txBody>
          <a:bodyPr numCol="1"/>
          <a:lstStyle/>
          <a:p>
            <a:pPr>
              <a:lnSpc>
                <a:spcPct val="100000"/>
              </a:lnSpc>
            </a:pPr>
            <a:r>
              <a:rPr lang="en-GB" sz="1400" b="1" dirty="0"/>
              <a:t>Demander</a:t>
            </a:r>
          </a:p>
          <a:p>
            <a:pPr>
              <a:lnSpc>
                <a:spcPct val="100000"/>
              </a:lnSpc>
            </a:pPr>
            <a:r>
              <a:rPr lang="en-GB" sz="1400" dirty="0"/>
              <a:t>Quelle partie de la session d'aujourd'hui vous a aidé à vous sentir plus à l'aise avec l'IA ?</a:t>
            </a:r>
          </a:p>
          <a:p>
            <a:pPr>
              <a:lnSpc>
                <a:spcPct val="100000"/>
              </a:lnSpc>
            </a:pPr>
            <a:r>
              <a:rPr lang="en-GB" sz="1400" dirty="0"/>
              <a:t>À quoi aimeriez-vous essayer d'utiliser un outil d'IA la semaine prochaine ?</a:t>
            </a:r>
          </a:p>
          <a:p>
            <a:pPr>
              <a:lnSpc>
                <a:spcPct val="100000"/>
              </a:lnSpc>
            </a:pPr>
            <a:endParaRPr lang="en-GB" sz="1400" dirty="0"/>
          </a:p>
          <a:p>
            <a:pPr>
              <a:lnSpc>
                <a:spcPct val="100000"/>
              </a:lnSpc>
            </a:pPr>
            <a:r>
              <a:rPr lang="en-GB" sz="1400" b="1" dirty="0"/>
              <a:t>Questions </a:t>
            </a:r>
            <a:r>
              <a:rPr lang="en-GB" sz="1400" b="1" dirty="0" err="1"/>
              <a:t>facultatives</a:t>
            </a:r>
            <a:r>
              <a:rPr lang="en-GB" sz="1400" b="1" dirty="0"/>
              <a:t> </a:t>
            </a:r>
            <a:r>
              <a:rPr lang="en-GB" sz="1400" b="1" dirty="0" err="1"/>
              <a:t>comme</a:t>
            </a:r>
            <a:r>
              <a:rPr lang="en-GB" sz="1400" b="1" dirty="0"/>
              <a:t> </a:t>
            </a:r>
            <a:r>
              <a:rPr lang="en-GB" sz="1400" b="1" dirty="0" err="1"/>
              <a:t>activité</a:t>
            </a:r>
            <a:r>
              <a:rPr lang="en-GB" sz="1400" b="1" dirty="0"/>
              <a:t> de </a:t>
            </a:r>
            <a:r>
              <a:rPr lang="en-GB" sz="1400" b="1" dirty="0" err="1"/>
              <a:t>déclusion</a:t>
            </a:r>
            <a:r>
              <a:rPr lang="en-GB" sz="1400" b="1" dirty="0"/>
              <a:t> :</a:t>
            </a:r>
          </a:p>
          <a:p>
            <a:pPr>
              <a:lnSpc>
                <a:spcPct val="100000"/>
              </a:lnSpc>
            </a:pPr>
            <a:r>
              <a:rPr lang="en-GB" sz="1400" dirty="0"/>
              <a:t>« Aujourd'hui, j'ai appris que je peux utiliser l'IA pour... »</a:t>
            </a:r>
          </a:p>
          <a:p>
            <a:pPr>
              <a:lnSpc>
                <a:spcPct val="100000"/>
              </a:lnSpc>
            </a:pPr>
            <a:r>
              <a:rPr lang="en-GB" sz="1400" dirty="0"/>
              <a:t>« Un outil que je souhaite explorer davantage est... »</a:t>
            </a:r>
            <a:endParaRPr lang="en-US" sz="1400" i="1" dirty="0"/>
          </a:p>
        </p:txBody>
      </p:sp>
      <p:sp>
        <p:nvSpPr>
          <p:cNvPr id="10" name="Text Placeholder 9">
            <a:extLst>
              <a:ext uri="{FF2B5EF4-FFF2-40B4-BE49-F238E27FC236}">
                <a16:creationId xmlns:a16="http://schemas.microsoft.com/office/drawing/2014/main" id="{52E7CB54-6CAE-D7EA-563E-958399D14618}"/>
              </a:ext>
            </a:extLst>
          </p:cNvPr>
          <p:cNvSpPr>
            <a:spLocks noGrp="1"/>
          </p:cNvSpPr>
          <p:nvPr>
            <p:ph type="body" sz="quarter" idx="38"/>
          </p:nvPr>
        </p:nvSpPr>
        <p:spPr>
          <a:xfrm>
            <a:off x="1403058" y="826314"/>
            <a:ext cx="6821719" cy="605898"/>
          </a:xfrm>
        </p:spPr>
        <p:txBody>
          <a:bodyPr/>
          <a:lstStyle/>
          <a:p>
            <a:r>
              <a:rPr lang="en-GB" sz="1800" b="1" dirty="0"/>
              <a:t>7. Récapitulatif et réflexion (5 à 10 min)</a:t>
            </a:r>
          </a:p>
        </p:txBody>
      </p:sp>
      <p:cxnSp>
        <p:nvCxnSpPr>
          <p:cNvPr id="14" name="Straight Connector 13">
            <a:extLst>
              <a:ext uri="{FF2B5EF4-FFF2-40B4-BE49-F238E27FC236}">
                <a16:creationId xmlns:a16="http://schemas.microsoft.com/office/drawing/2014/main" id="{2672AF47-1446-BCE1-6BC2-145949FC5B86}"/>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3F8BB309-C796-DCAE-9B31-C6A57E411736}"/>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A79D5987-B79E-1257-7EC7-29F23CE9C91F}"/>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6757C355-4A24-56F6-700F-4B8CFF3045D5}"/>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CA26FAB1-AFC9-A938-94D0-72A9A2050089}"/>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E27F201-2C40-CA6D-3C39-E328FAB2645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59A3955B-4A2C-F6C2-B49F-AA324787A4D4}"/>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E791161F-0865-E5F8-E474-0B9344EE10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100AC87E-3E81-0D4E-C239-779A0588B344}"/>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4" name="Text Placeholder 6">
            <a:extLst>
              <a:ext uri="{FF2B5EF4-FFF2-40B4-BE49-F238E27FC236}">
                <a16:creationId xmlns:a16="http://schemas.microsoft.com/office/drawing/2014/main" id="{810AA83D-F579-E49C-B11E-B071FFD1277C}"/>
              </a:ext>
            </a:extLst>
          </p:cNvPr>
          <p:cNvSpPr txBox="1">
            <a:spLocks/>
          </p:cNvSpPr>
          <p:nvPr/>
        </p:nvSpPr>
        <p:spPr>
          <a:xfrm>
            <a:off x="307782" y="7236161"/>
            <a:ext cx="5076667" cy="331048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ct val="100000"/>
              </a:lnSpc>
            </a:pPr>
            <a:r>
              <a:rPr lang="en-GB" sz="1800" b="1" dirty="0">
                <a:solidFill>
                  <a:schemeClr val="bg1"/>
                </a:solidFill>
              </a:rPr>
              <a:t>Conseils supplémentaires pour les animateurs</a:t>
            </a:r>
            <a:r>
              <a:rPr lang="fr-LU" sz="1800" b="1" dirty="0">
                <a:solidFill>
                  <a:schemeClr val="bg1"/>
                </a:solidFill>
              </a:rPr>
              <a:t>·</a:t>
            </a:r>
            <a:r>
              <a:rPr lang="fr-LU" sz="1800" b="1" dirty="0" err="1">
                <a:solidFill>
                  <a:schemeClr val="bg1"/>
                </a:solidFill>
              </a:rPr>
              <a:t>rices</a:t>
            </a:r>
            <a:r>
              <a:rPr lang="fr-LU" sz="1800" b="1" dirty="0">
                <a:solidFill>
                  <a:schemeClr val="bg1"/>
                </a:solidFill>
              </a:rPr>
              <a:t> </a:t>
            </a:r>
            <a:r>
              <a:rPr lang="en-GB" sz="1800" dirty="0" err="1">
                <a:solidFill>
                  <a:schemeClr val="bg1"/>
                </a:solidFill>
              </a:rPr>
              <a:t>Gardez</a:t>
            </a:r>
            <a:r>
              <a:rPr lang="en-GB" sz="1800" dirty="0">
                <a:solidFill>
                  <a:schemeClr val="bg1"/>
                </a:solidFill>
              </a:rPr>
              <a:t> un ton amusant et encourageant. Cette session vise à renforcer la confiance, et non les compétences techniques.</a:t>
            </a:r>
          </a:p>
          <a:p>
            <a:pPr marL="457200" indent="-457200" algn="l">
              <a:lnSpc>
                <a:spcPct val="100000"/>
              </a:lnSpc>
              <a:buFont typeface="+mj-lt"/>
              <a:buAutoNum type="arabicPeriod"/>
            </a:pPr>
            <a:r>
              <a:rPr lang="en-GB" sz="1800" dirty="0">
                <a:solidFill>
                  <a:schemeClr val="bg1"/>
                </a:solidFill>
              </a:rPr>
              <a:t>Si les </a:t>
            </a:r>
            <a:r>
              <a:rPr lang="en-GB" sz="1800" dirty="0" err="1">
                <a:solidFill>
                  <a:schemeClr val="bg1"/>
                </a:solidFill>
              </a:rPr>
              <a:t>apprenantes</a:t>
            </a:r>
            <a:r>
              <a:rPr lang="en-GB" sz="1800" dirty="0">
                <a:solidFill>
                  <a:schemeClr val="bg1"/>
                </a:solidFill>
              </a:rPr>
              <a:t> hésitent, faites davantage d'activités en groupe avant de leur demander d'essayer seuls.</a:t>
            </a:r>
          </a:p>
          <a:p>
            <a:pPr marL="457200" indent="-457200" algn="l">
              <a:lnSpc>
                <a:spcPct val="100000"/>
              </a:lnSpc>
              <a:buFont typeface="+mj-lt"/>
              <a:buAutoNum type="arabicPeriod"/>
            </a:pPr>
            <a:r>
              <a:rPr lang="en-GB" sz="1800" dirty="0">
                <a:solidFill>
                  <a:schemeClr val="bg1"/>
                </a:solidFill>
              </a:rPr>
              <a:t>Si l'accès à la technologie est limité, faites des démonstrations en direct et encouragez plutôt la prise de notes ou le récit d'histoires.</a:t>
            </a:r>
            <a:endParaRPr lang="en-US" sz="1800" dirty="0">
              <a:solidFill>
                <a:schemeClr val="bg1"/>
              </a:solidFill>
            </a:endParaRPr>
          </a:p>
        </p:txBody>
      </p:sp>
    </p:spTree>
    <p:extLst>
      <p:ext uri="{BB962C8B-B14F-4D97-AF65-F5344CB8AC3E}">
        <p14:creationId xmlns:p14="http://schemas.microsoft.com/office/powerpoint/2010/main" val="3045185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5A99-95F3-C360-7792-9513081EFBAD}"/>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1F360602-A6F7-C4FA-138D-1F8DEC3E5FD0}"/>
              </a:ext>
            </a:extLst>
          </p:cNvPr>
          <p:cNvSpPr>
            <a:spLocks noGrp="1"/>
          </p:cNvSpPr>
          <p:nvPr>
            <p:ph type="body" sz="quarter" idx="14"/>
          </p:nvPr>
        </p:nvSpPr>
        <p:spPr/>
        <p:txBody>
          <a:bodyPr/>
          <a:lstStyle/>
          <a:p>
            <a:r>
              <a:rPr lang="en-US" dirty="0"/>
              <a:t>05</a:t>
            </a:r>
          </a:p>
        </p:txBody>
      </p:sp>
      <p:sp>
        <p:nvSpPr>
          <p:cNvPr id="29" name="Text Placeholder 28">
            <a:extLst>
              <a:ext uri="{FF2B5EF4-FFF2-40B4-BE49-F238E27FC236}">
                <a16:creationId xmlns:a16="http://schemas.microsoft.com/office/drawing/2014/main" id="{E3BFCFD9-7764-8F44-0221-8EF3FA0DE07B}"/>
              </a:ext>
            </a:extLst>
          </p:cNvPr>
          <p:cNvSpPr>
            <a:spLocks noGrp="1"/>
          </p:cNvSpPr>
          <p:nvPr>
            <p:ph type="body" sz="quarter" idx="15"/>
          </p:nvPr>
        </p:nvSpPr>
        <p:spPr>
          <a:xfrm>
            <a:off x="1539057" y="2387592"/>
            <a:ext cx="4704088" cy="2526153"/>
          </a:xfrm>
        </p:spPr>
        <p:txBody>
          <a:bodyPr/>
          <a:lstStyle/>
          <a:p>
            <a:r>
              <a:rPr lang="en-US" b="1" dirty="0"/>
              <a:t>Session 4 </a:t>
            </a:r>
          </a:p>
          <a:p>
            <a:r>
              <a:rPr lang="en-GB" dirty="0"/>
              <a:t>Les emplois technologiques de </a:t>
            </a:r>
            <a:r>
              <a:rPr lang="en-GB" dirty="0" err="1"/>
              <a:t>demain</a:t>
            </a:r>
            <a:r>
              <a:rPr lang="en-GB" dirty="0"/>
              <a:t> : comment l'IA façonne les carrières</a:t>
            </a:r>
            <a:endParaRPr lang="en-US" dirty="0"/>
          </a:p>
        </p:txBody>
      </p:sp>
      <p:sp>
        <p:nvSpPr>
          <p:cNvPr id="16" name="Slide Number Placeholder 15">
            <a:extLst>
              <a:ext uri="{FF2B5EF4-FFF2-40B4-BE49-F238E27FC236}">
                <a16:creationId xmlns:a16="http://schemas.microsoft.com/office/drawing/2014/main" id="{7263C740-38D6-02D6-4562-7A6D718D1C11}"/>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31</a:t>
            </a:fld>
            <a:endParaRPr lang="fr-CA" dirty="0"/>
          </a:p>
        </p:txBody>
      </p:sp>
      <p:pic>
        <p:nvPicPr>
          <p:cNvPr id="5" name="Picture Placeholder 4">
            <a:extLst>
              <a:ext uri="{FF2B5EF4-FFF2-40B4-BE49-F238E27FC236}">
                <a16:creationId xmlns:a16="http://schemas.microsoft.com/office/drawing/2014/main" id="{F962E26C-160A-7C3E-54C8-EF6F5BEE67BF}"/>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p:pic>
      <p:pic>
        <p:nvPicPr>
          <p:cNvPr id="6" name="Picture 5">
            <a:extLst>
              <a:ext uri="{FF2B5EF4-FFF2-40B4-BE49-F238E27FC236}">
                <a16:creationId xmlns:a16="http://schemas.microsoft.com/office/drawing/2014/main" id="{28A180EF-5EE7-A004-4970-8DFC3FE9232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32317"/>
            <a:ext cx="5127676" cy="4367161"/>
          </a:xfrm>
          <a:prstGeom prst="rect">
            <a:avLst/>
          </a:prstGeom>
        </p:spPr>
      </p:pic>
    </p:spTree>
    <p:extLst>
      <p:ext uri="{BB962C8B-B14F-4D97-AF65-F5344CB8AC3E}">
        <p14:creationId xmlns:p14="http://schemas.microsoft.com/office/powerpoint/2010/main" val="1427338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C7E9-987D-7D95-F151-D3B4E5FA7969}"/>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158EB6CE-AAFC-F8FA-8563-AE47217920B5}"/>
              </a:ext>
            </a:extLst>
          </p:cNvPr>
          <p:cNvSpPr>
            <a:spLocks noGrp="1"/>
          </p:cNvSpPr>
          <p:nvPr>
            <p:ph type="body" sz="quarter" idx="32"/>
          </p:nvPr>
        </p:nvSpPr>
        <p:spPr>
          <a:xfrm>
            <a:off x="617152" y="6443718"/>
            <a:ext cx="6541269" cy="4003099"/>
          </a:xfrm>
        </p:spPr>
        <p:txBody>
          <a:bodyPr numCol="1"/>
          <a:lstStyle/>
          <a:p>
            <a:pPr>
              <a:lnSpc>
                <a:spcPct val="100000"/>
              </a:lnSpc>
            </a:pPr>
            <a:r>
              <a:rPr lang="en-GB" sz="1400" b="1" i="1" dirty="0"/>
              <a:t>À la fin de ce module, les </a:t>
            </a:r>
            <a:r>
              <a:rPr lang="en-GB" sz="1400" b="1" i="1" dirty="0" err="1"/>
              <a:t>participantes</a:t>
            </a:r>
            <a:r>
              <a:rPr lang="en-GB" sz="1400" b="1" i="1" dirty="0"/>
              <a:t> seront en mesure de</a:t>
            </a:r>
          </a:p>
          <a:p>
            <a:pPr>
              <a:lnSpc>
                <a:spcPct val="100000"/>
              </a:lnSpc>
            </a:pPr>
            <a:endParaRPr lang="en-GB" sz="800" b="1" i="1" dirty="0"/>
          </a:p>
          <a:p>
            <a:pPr marL="342900" indent="-342900">
              <a:lnSpc>
                <a:spcPct val="100000"/>
              </a:lnSpc>
              <a:buFont typeface="Arial" panose="020B0604020202020204" pitchFamily="34" charset="0"/>
              <a:buChar char="•"/>
            </a:pPr>
            <a:r>
              <a:rPr lang="en-GB" sz="1400" b="1" dirty="0"/>
              <a:t>Comprendre </a:t>
            </a:r>
            <a:r>
              <a:rPr lang="en-GB" sz="1400" dirty="0"/>
              <a:t>comment l'IA transforme différents secteurs professionnels</a:t>
            </a:r>
          </a:p>
          <a:p>
            <a:pPr marL="342900" indent="-342900">
              <a:lnSpc>
                <a:spcPct val="100000"/>
              </a:lnSpc>
              <a:buFont typeface="Arial" panose="020B0604020202020204" pitchFamily="34" charset="0"/>
              <a:buChar char="•"/>
            </a:pPr>
            <a:r>
              <a:rPr lang="en-GB" sz="1400" b="1" dirty="0"/>
              <a:t>Reconnaître </a:t>
            </a:r>
            <a:r>
              <a:rPr lang="en-GB" sz="1400" dirty="0"/>
              <a:t>que les compétences en IA sont pertinentes tant pour les carrières techniques que créatives/non techniques</a:t>
            </a:r>
          </a:p>
          <a:p>
            <a:pPr marL="342900" indent="-342900">
              <a:lnSpc>
                <a:spcPct val="100000"/>
              </a:lnSpc>
              <a:buFont typeface="Arial" panose="020B0604020202020204" pitchFamily="34" charset="0"/>
              <a:buChar char="•"/>
            </a:pPr>
            <a:r>
              <a:rPr lang="en-GB" sz="1400" b="1" dirty="0"/>
              <a:t>Identifier </a:t>
            </a:r>
            <a:r>
              <a:rPr lang="en-GB" sz="1400" dirty="0"/>
              <a:t>et remettre en question les stéréotypes de genre dans le secteur technologique</a:t>
            </a:r>
          </a:p>
          <a:p>
            <a:pPr marL="342900" indent="-342900">
              <a:lnSpc>
                <a:spcPct val="100000"/>
              </a:lnSpc>
              <a:buFont typeface="Arial" panose="020B0604020202020204" pitchFamily="34" charset="0"/>
              <a:buChar char="•"/>
            </a:pPr>
            <a:r>
              <a:rPr lang="en-GB" sz="1400" b="1" dirty="0"/>
              <a:t>Découvrir </a:t>
            </a:r>
            <a:r>
              <a:rPr lang="en-GB" sz="1400" dirty="0"/>
              <a:t>des modèles féminins travaillant dans le domaine de l'IA</a:t>
            </a:r>
          </a:p>
          <a:p>
            <a:pPr marL="342900" indent="-342900">
              <a:lnSpc>
                <a:spcPct val="100000"/>
              </a:lnSpc>
              <a:buFont typeface="Arial" panose="020B0604020202020204" pitchFamily="34" charset="0"/>
              <a:buChar char="•"/>
            </a:pPr>
            <a:r>
              <a:rPr lang="en-GB" sz="1400" b="1" dirty="0"/>
              <a:t>Renforcer </a:t>
            </a:r>
            <a:r>
              <a:rPr lang="en-GB" sz="1400" dirty="0"/>
              <a:t>leur confiance dans l'utilisation des outils d'IA grâce à des instructions (prompt) inclusives</a:t>
            </a:r>
          </a:p>
          <a:p>
            <a:pPr marL="342900" indent="-342900">
              <a:lnSpc>
                <a:spcPct val="100000"/>
              </a:lnSpc>
              <a:buFont typeface="Arial" panose="020B0604020202020204" pitchFamily="34" charset="0"/>
              <a:buChar char="•"/>
            </a:pPr>
            <a:r>
              <a:rPr lang="en-GB" sz="1400" b="1" dirty="0"/>
              <a:t>Réfléchir </a:t>
            </a:r>
            <a:r>
              <a:rPr lang="en-GB" sz="1400" dirty="0"/>
              <a:t>à la manière dont l'IA peut soutenir leurs propres idées ou projets entrepreneuriaux</a:t>
            </a:r>
            <a:endParaRPr lang="en-US" sz="1400" dirty="0"/>
          </a:p>
        </p:txBody>
      </p:sp>
      <p:sp>
        <p:nvSpPr>
          <p:cNvPr id="28" name="Text Placeholder 27">
            <a:extLst>
              <a:ext uri="{FF2B5EF4-FFF2-40B4-BE49-F238E27FC236}">
                <a16:creationId xmlns:a16="http://schemas.microsoft.com/office/drawing/2014/main" id="{358761B9-575F-023B-F7CF-C8DE9D4F57C8}"/>
              </a:ext>
            </a:extLst>
          </p:cNvPr>
          <p:cNvSpPr>
            <a:spLocks noGrp="1"/>
          </p:cNvSpPr>
          <p:nvPr>
            <p:ph type="body" sz="quarter" idx="18"/>
          </p:nvPr>
        </p:nvSpPr>
        <p:spPr/>
        <p:txBody>
          <a:bodyPr/>
          <a:lstStyle/>
          <a:p>
            <a:r>
              <a:rPr lang="en-US" dirty="0"/>
              <a:t>Titre</a:t>
            </a:r>
          </a:p>
        </p:txBody>
      </p:sp>
      <p:sp>
        <p:nvSpPr>
          <p:cNvPr id="29" name="Text Placeholder 28">
            <a:extLst>
              <a:ext uri="{FF2B5EF4-FFF2-40B4-BE49-F238E27FC236}">
                <a16:creationId xmlns:a16="http://schemas.microsoft.com/office/drawing/2014/main" id="{9E0B9089-BC9F-5F71-7679-B4488461FF61}"/>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42892F7-CEA6-7757-3BD1-DFB1A18114B2}"/>
              </a:ext>
            </a:extLst>
          </p:cNvPr>
          <p:cNvSpPr>
            <a:spLocks noGrp="1"/>
          </p:cNvSpPr>
          <p:nvPr>
            <p:ph type="sldNum" sz="quarter" idx="4"/>
          </p:nvPr>
        </p:nvSpPr>
        <p:spPr/>
        <p:txBody>
          <a:bodyPr/>
          <a:lstStyle/>
          <a:p>
            <a:fld id="{9C527BFA-2C0E-4CEC-B6A5-913A56FEF4B4}" type="slidenum">
              <a:rPr lang="fr-CA" smtClean="0"/>
              <a:t>32</a:t>
            </a:fld>
            <a:endParaRPr lang="fr-CA" dirty="0"/>
          </a:p>
        </p:txBody>
      </p:sp>
      <p:sp>
        <p:nvSpPr>
          <p:cNvPr id="2" name="Text Placeholder 1">
            <a:extLst>
              <a:ext uri="{FF2B5EF4-FFF2-40B4-BE49-F238E27FC236}">
                <a16:creationId xmlns:a16="http://schemas.microsoft.com/office/drawing/2014/main" id="{1DD05E4D-F3AF-7988-7B75-F90927DBEB83}"/>
              </a:ext>
            </a:extLst>
          </p:cNvPr>
          <p:cNvSpPr>
            <a:spLocks noGrp="1"/>
          </p:cNvSpPr>
          <p:nvPr>
            <p:ph type="body" sz="quarter" idx="35"/>
          </p:nvPr>
        </p:nvSpPr>
        <p:spPr>
          <a:xfrm>
            <a:off x="502974" y="4790630"/>
            <a:ext cx="1532272" cy="1049221"/>
          </a:xfrm>
        </p:spPr>
        <p:txBody>
          <a:bodyPr/>
          <a:lstStyle/>
          <a:p>
            <a:r>
              <a:rPr lang="en-US" sz="1800" dirty="0"/>
              <a:t>Session 4</a:t>
            </a:r>
          </a:p>
        </p:txBody>
      </p:sp>
      <p:sp>
        <p:nvSpPr>
          <p:cNvPr id="3" name="Text Placeholder 2">
            <a:extLst>
              <a:ext uri="{FF2B5EF4-FFF2-40B4-BE49-F238E27FC236}">
                <a16:creationId xmlns:a16="http://schemas.microsoft.com/office/drawing/2014/main" id="{7B8DEBF3-A187-3294-70CA-B8760E20E76C}"/>
              </a:ext>
            </a:extLst>
          </p:cNvPr>
          <p:cNvSpPr>
            <a:spLocks noGrp="1"/>
          </p:cNvSpPr>
          <p:nvPr>
            <p:ph type="body" sz="quarter" idx="36"/>
          </p:nvPr>
        </p:nvSpPr>
        <p:spPr>
          <a:xfrm>
            <a:off x="509263" y="3782141"/>
            <a:ext cx="3495458" cy="695374"/>
          </a:xfrm>
        </p:spPr>
        <p:txBody>
          <a:bodyPr/>
          <a:lstStyle/>
          <a:p>
            <a:r>
              <a:rPr lang="en-US" sz="2400" dirty="0" err="1"/>
              <a:t>Objectifs</a:t>
            </a:r>
            <a:r>
              <a:rPr lang="en-US" sz="2400" dirty="0"/>
              <a:t> </a:t>
            </a:r>
          </a:p>
          <a:p>
            <a:r>
              <a:rPr lang="en-US" sz="2400" dirty="0" err="1"/>
              <a:t>d'apprentissage</a:t>
            </a:r>
            <a:endParaRPr lang="en-US" sz="2400" dirty="0"/>
          </a:p>
        </p:txBody>
      </p:sp>
      <p:sp>
        <p:nvSpPr>
          <p:cNvPr id="35" name="Graphic 43">
            <a:extLst>
              <a:ext uri="{FF2B5EF4-FFF2-40B4-BE49-F238E27FC236}">
                <a16:creationId xmlns:a16="http://schemas.microsoft.com/office/drawing/2014/main" id="{54CE1BAD-BE8E-3D73-90B9-6B235CD04787}"/>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14E57BD8-0460-6A31-2132-0CDE1B5C22B8}"/>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p:blipFill>
        <p:spPr/>
      </p:pic>
      <p:sp>
        <p:nvSpPr>
          <p:cNvPr id="10" name="Graphic 43">
            <a:extLst>
              <a:ext uri="{FF2B5EF4-FFF2-40B4-BE49-F238E27FC236}">
                <a16:creationId xmlns:a16="http://schemas.microsoft.com/office/drawing/2014/main" id="{3821EFDF-919A-CAEC-A210-3BE8B18C55AD}"/>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grpSp>
        <p:nvGrpSpPr>
          <p:cNvPr id="4" name="Group 3">
            <a:extLst>
              <a:ext uri="{FF2B5EF4-FFF2-40B4-BE49-F238E27FC236}">
                <a16:creationId xmlns:a16="http://schemas.microsoft.com/office/drawing/2014/main" id="{2C05D06A-8148-8AE6-13C6-F74581AECCEF}"/>
              </a:ext>
            </a:extLst>
          </p:cNvPr>
          <p:cNvGrpSpPr/>
          <p:nvPr/>
        </p:nvGrpSpPr>
        <p:grpSpPr>
          <a:xfrm>
            <a:off x="4300858" y="8958543"/>
            <a:ext cx="1912290" cy="1446881"/>
            <a:chOff x="5700273" y="5386353"/>
            <a:chExt cx="766016" cy="767823"/>
          </a:xfrm>
          <a:solidFill>
            <a:srgbClr val="282666"/>
          </a:solidFill>
        </p:grpSpPr>
        <p:grpSp>
          <p:nvGrpSpPr>
            <p:cNvPr id="5" name="Graphic 2">
              <a:extLst>
                <a:ext uri="{FF2B5EF4-FFF2-40B4-BE49-F238E27FC236}">
                  <a16:creationId xmlns:a16="http://schemas.microsoft.com/office/drawing/2014/main" id="{319308D6-7394-8188-5B81-21D1CCD1D865}"/>
                </a:ext>
              </a:extLst>
            </p:cNvPr>
            <p:cNvGrpSpPr/>
            <p:nvPr/>
          </p:nvGrpSpPr>
          <p:grpSpPr>
            <a:xfrm>
              <a:off x="5844804" y="5531788"/>
              <a:ext cx="476953" cy="420947"/>
              <a:chOff x="5844804" y="5531788"/>
              <a:chExt cx="476953" cy="420947"/>
            </a:xfrm>
            <a:grpFill/>
          </p:grpSpPr>
          <p:sp>
            <p:nvSpPr>
              <p:cNvPr id="24" name="Freeform 352">
                <a:extLst>
                  <a:ext uri="{FF2B5EF4-FFF2-40B4-BE49-F238E27FC236}">
                    <a16:creationId xmlns:a16="http://schemas.microsoft.com/office/drawing/2014/main" id="{B4F88036-C477-3A29-DB1A-1CBAD3DD11F8}"/>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53">
                <a:extLst>
                  <a:ext uri="{FF2B5EF4-FFF2-40B4-BE49-F238E27FC236}">
                    <a16:creationId xmlns:a16="http://schemas.microsoft.com/office/drawing/2014/main" id="{6860200B-C4AB-7DA9-9F1A-78CDB49510E9}"/>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 name="Graphic 2">
              <a:extLst>
                <a:ext uri="{FF2B5EF4-FFF2-40B4-BE49-F238E27FC236}">
                  <a16:creationId xmlns:a16="http://schemas.microsoft.com/office/drawing/2014/main" id="{DD05FC30-5888-27D2-39BC-6A60AA3BED4D}"/>
                </a:ext>
              </a:extLst>
            </p:cNvPr>
            <p:cNvGrpSpPr/>
            <p:nvPr/>
          </p:nvGrpSpPr>
          <p:grpSpPr>
            <a:xfrm>
              <a:off x="5700273" y="5386353"/>
              <a:ext cx="766016" cy="767823"/>
              <a:chOff x="5700273" y="5386353"/>
              <a:chExt cx="766016" cy="767823"/>
            </a:xfrm>
            <a:grpFill/>
          </p:grpSpPr>
          <p:sp>
            <p:nvSpPr>
              <p:cNvPr id="7" name="Freeform 338">
                <a:extLst>
                  <a:ext uri="{FF2B5EF4-FFF2-40B4-BE49-F238E27FC236}">
                    <a16:creationId xmlns:a16="http://schemas.microsoft.com/office/drawing/2014/main" id="{AC9A9FED-5ECA-6FDB-2381-2BBD23CB6160}"/>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39">
                <a:extLst>
                  <a:ext uri="{FF2B5EF4-FFF2-40B4-BE49-F238E27FC236}">
                    <a16:creationId xmlns:a16="http://schemas.microsoft.com/office/drawing/2014/main" id="{FD009D11-8EC8-4C33-1640-18E2B1587E3D}"/>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0">
                <a:extLst>
                  <a:ext uri="{FF2B5EF4-FFF2-40B4-BE49-F238E27FC236}">
                    <a16:creationId xmlns:a16="http://schemas.microsoft.com/office/drawing/2014/main" id="{B5E0440A-EA5D-C4B9-D385-739DB6CC456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1">
                <a:extLst>
                  <a:ext uri="{FF2B5EF4-FFF2-40B4-BE49-F238E27FC236}">
                    <a16:creationId xmlns:a16="http://schemas.microsoft.com/office/drawing/2014/main" id="{3A553849-DB30-4B47-9E86-0578B33A56A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2">
                <a:extLst>
                  <a:ext uri="{FF2B5EF4-FFF2-40B4-BE49-F238E27FC236}">
                    <a16:creationId xmlns:a16="http://schemas.microsoft.com/office/drawing/2014/main" id="{B6180A31-F148-B3DB-294D-306B20A2054D}"/>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3">
                <a:extLst>
                  <a:ext uri="{FF2B5EF4-FFF2-40B4-BE49-F238E27FC236}">
                    <a16:creationId xmlns:a16="http://schemas.microsoft.com/office/drawing/2014/main" id="{4CF46A94-13BC-C17B-51B0-8E897329B959}"/>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4">
                <a:extLst>
                  <a:ext uri="{FF2B5EF4-FFF2-40B4-BE49-F238E27FC236}">
                    <a16:creationId xmlns:a16="http://schemas.microsoft.com/office/drawing/2014/main" id="{156F9A09-616A-086C-FFC0-607DFF21AD31}"/>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5">
                <a:extLst>
                  <a:ext uri="{FF2B5EF4-FFF2-40B4-BE49-F238E27FC236}">
                    <a16:creationId xmlns:a16="http://schemas.microsoft.com/office/drawing/2014/main" id="{08FA4844-2B54-9427-3385-4559A2B2941B}"/>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6">
                <a:extLst>
                  <a:ext uri="{FF2B5EF4-FFF2-40B4-BE49-F238E27FC236}">
                    <a16:creationId xmlns:a16="http://schemas.microsoft.com/office/drawing/2014/main" id="{56B0F4D4-2512-AC36-49DC-594F56679D44}"/>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7">
                <a:extLst>
                  <a:ext uri="{FF2B5EF4-FFF2-40B4-BE49-F238E27FC236}">
                    <a16:creationId xmlns:a16="http://schemas.microsoft.com/office/drawing/2014/main" id="{20643FF8-A64C-BC83-9940-2FB6D39F0D23}"/>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8">
                <a:extLst>
                  <a:ext uri="{FF2B5EF4-FFF2-40B4-BE49-F238E27FC236}">
                    <a16:creationId xmlns:a16="http://schemas.microsoft.com/office/drawing/2014/main" id="{9CC28958-F0A7-1E24-6D3E-7AA52A8FC3EE}"/>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49">
                <a:extLst>
                  <a:ext uri="{FF2B5EF4-FFF2-40B4-BE49-F238E27FC236}">
                    <a16:creationId xmlns:a16="http://schemas.microsoft.com/office/drawing/2014/main" id="{E9AE4201-F6EE-A489-E3DF-D84521551E66}"/>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574271A8-7771-F863-0FE1-3D27409E226E}"/>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51">
                <a:extLst>
                  <a:ext uri="{FF2B5EF4-FFF2-40B4-BE49-F238E27FC236}">
                    <a16:creationId xmlns:a16="http://schemas.microsoft.com/office/drawing/2014/main" id="{9834C660-DABB-31B4-A803-25D89A1D6F02}"/>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733062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F2AF9-B169-8573-9141-158191E5BA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311383-3675-965B-CB69-E73FC5452155}"/>
              </a:ext>
            </a:extLst>
          </p:cNvPr>
          <p:cNvSpPr>
            <a:spLocks noGrp="1"/>
          </p:cNvSpPr>
          <p:nvPr>
            <p:ph type="sldNum" sz="quarter" idx="4"/>
          </p:nvPr>
        </p:nvSpPr>
        <p:spPr/>
        <p:txBody>
          <a:bodyPr/>
          <a:lstStyle/>
          <a:p>
            <a:fld id="{9C527BFA-2C0E-4CEC-B6A5-913A56FEF4B4}" type="slidenum">
              <a:rPr lang="fr-CA" smtClean="0"/>
              <a:t>33</a:t>
            </a:fld>
            <a:endParaRPr lang="fr-CA" dirty="0"/>
          </a:p>
        </p:txBody>
      </p:sp>
      <p:sp>
        <p:nvSpPr>
          <p:cNvPr id="7" name="Text Placeholder 6">
            <a:extLst>
              <a:ext uri="{FF2B5EF4-FFF2-40B4-BE49-F238E27FC236}">
                <a16:creationId xmlns:a16="http://schemas.microsoft.com/office/drawing/2014/main" id="{13DE06D8-3CEE-4097-3523-15D7B6BADAB9}"/>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Projecteur ou écran pour diffuser de courtes vidéos</a:t>
            </a:r>
          </a:p>
          <a:p>
            <a:pPr marL="342900" indent="-342900">
              <a:lnSpc>
                <a:spcPct val="100000"/>
              </a:lnSpc>
              <a:buFont typeface="Arial" panose="020B0604020202020204" pitchFamily="34" charset="0"/>
              <a:buChar char="•"/>
            </a:pPr>
            <a:r>
              <a:rPr lang="en-GB" sz="1400" dirty="0"/>
              <a:t>Tableau à feuilles mobiles/tableau blanc et marqueurs</a:t>
            </a:r>
          </a:p>
          <a:p>
            <a:pPr marL="342900" indent="-342900">
              <a:lnSpc>
                <a:spcPct val="100000"/>
              </a:lnSpc>
              <a:buFont typeface="Arial" panose="020B0604020202020204" pitchFamily="34" charset="0"/>
              <a:buChar char="•"/>
            </a:pPr>
            <a:r>
              <a:rPr lang="en-GB" sz="1400" dirty="0"/>
              <a:t>Appareils avec accès à ChatGPT (ou compte démo/réponses pré-générées)</a:t>
            </a:r>
          </a:p>
          <a:p>
            <a:pPr marL="342900" indent="-342900">
              <a:lnSpc>
                <a:spcPct val="100000"/>
              </a:lnSpc>
              <a:buFont typeface="Arial" panose="020B0604020202020204" pitchFamily="34" charset="0"/>
              <a:buChar char="•"/>
            </a:pPr>
            <a:r>
              <a:rPr lang="en-GB" sz="1400" dirty="0"/>
              <a:t>Documents </a:t>
            </a:r>
            <a:r>
              <a:rPr lang="en-GB" sz="1400" dirty="0" err="1"/>
              <a:t>d'activité</a:t>
            </a:r>
            <a:r>
              <a:rPr lang="en-GB" sz="1400" dirty="0"/>
              <a:t> imprimés (facultatif)</a:t>
            </a:r>
          </a:p>
          <a:p>
            <a:pPr marL="342900" indent="-342900">
              <a:lnSpc>
                <a:spcPct val="100000"/>
              </a:lnSpc>
              <a:buFont typeface="Arial" panose="020B0604020202020204" pitchFamily="34" charset="0"/>
              <a:buChar char="•"/>
            </a:pPr>
            <a:r>
              <a:rPr lang="en-GB" sz="1400" dirty="0"/>
              <a:t>Accès à Internet (ou copies hors ligne des vidéos/entretiens)</a:t>
            </a:r>
          </a:p>
          <a:p>
            <a:pPr marL="342900" indent="-342900">
              <a:lnSpc>
                <a:spcPct val="100000"/>
              </a:lnSpc>
              <a:buFont typeface="Arial" panose="020B0604020202020204" pitchFamily="34" charset="0"/>
              <a:buChar char="•"/>
            </a:pPr>
            <a:r>
              <a:rPr lang="en-GB" sz="1400" dirty="0"/>
              <a:t>Stylos, </a:t>
            </a:r>
            <a:r>
              <a:rPr lang="en-GB" sz="1400" dirty="0" err="1"/>
              <a:t>post-its </a:t>
            </a:r>
            <a:r>
              <a:rPr lang="en-GB" sz="1400" dirty="0"/>
              <a:t>ou outil de collaboration numérique (Padlet, </a:t>
            </a:r>
            <a:r>
              <a:rPr lang="en-GB" sz="1400" dirty="0" err="1"/>
              <a:t>Jamboard</a:t>
            </a:r>
            <a:r>
              <a:rPr lang="en-GB" sz="1400" dirty="0"/>
              <a:t>)</a:t>
            </a:r>
            <a:endParaRPr lang="en-US" sz="1400" dirty="0"/>
          </a:p>
        </p:txBody>
      </p:sp>
      <p:sp>
        <p:nvSpPr>
          <p:cNvPr id="9" name="Text Placeholder 8">
            <a:extLst>
              <a:ext uri="{FF2B5EF4-FFF2-40B4-BE49-F238E27FC236}">
                <a16:creationId xmlns:a16="http://schemas.microsoft.com/office/drawing/2014/main" id="{F5F15011-A52E-9CE6-AEEA-DD9D918CAF4B}"/>
              </a:ext>
            </a:extLst>
          </p:cNvPr>
          <p:cNvSpPr>
            <a:spLocks noGrp="1"/>
          </p:cNvSpPr>
          <p:nvPr>
            <p:ph type="body" sz="quarter" idx="38"/>
          </p:nvPr>
        </p:nvSpPr>
        <p:spPr>
          <a:xfrm>
            <a:off x="634478" y="525575"/>
            <a:ext cx="6506617" cy="381311"/>
          </a:xfrm>
        </p:spPr>
        <p:txBody>
          <a:bodyPr/>
          <a:lstStyle/>
          <a:p>
            <a:r>
              <a:rPr lang="en-US" sz="1800" dirty="0"/>
              <a:t>De quoi avez-vous besoin pour animer la session ?</a:t>
            </a:r>
          </a:p>
        </p:txBody>
      </p:sp>
      <p:pic>
        <p:nvPicPr>
          <p:cNvPr id="13" name="Picture Placeholder 12">
            <a:extLst>
              <a:ext uri="{FF2B5EF4-FFF2-40B4-BE49-F238E27FC236}">
                <a16:creationId xmlns:a16="http://schemas.microsoft.com/office/drawing/2014/main" id="{6468554C-44E6-7D09-DAE8-6C38CB4532AF}"/>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41BF8DBB-C8B7-E7E1-494D-9B873D6F17D2}"/>
              </a:ext>
            </a:extLst>
          </p:cNvPr>
          <p:cNvSpPr>
            <a:spLocks noGrp="1"/>
          </p:cNvSpPr>
          <p:nvPr>
            <p:ph type="body" sz="quarter" idx="40"/>
          </p:nvPr>
        </p:nvSpPr>
        <p:spPr>
          <a:xfrm>
            <a:off x="4188540" y="5462797"/>
            <a:ext cx="3308025" cy="1630230"/>
          </a:xfrm>
        </p:spPr>
        <p:txBody>
          <a:bodyPr/>
          <a:lstStyle/>
          <a:p>
            <a:r>
              <a:rPr lang="fr-FR" dirty="0"/>
              <a:t>« Les emplois technologiques de demain ne disparaissent pas avec l’IA, ils se transforment. L’enjeu n’est pas de craindre la machine, mais d’apprendre à la faire travailler avec nous. »</a:t>
            </a:r>
            <a:endParaRPr lang="en-US" dirty="0"/>
          </a:p>
        </p:txBody>
      </p:sp>
      <p:cxnSp>
        <p:nvCxnSpPr>
          <p:cNvPr id="14" name="Straight Connector 13">
            <a:extLst>
              <a:ext uri="{FF2B5EF4-FFF2-40B4-BE49-F238E27FC236}">
                <a16:creationId xmlns:a16="http://schemas.microsoft.com/office/drawing/2014/main" id="{B2053BA8-D928-3DBE-E621-58916F38A948}"/>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E3E41AF-CA4D-75CC-DD34-EBCCF0738796}"/>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0F797516-51D0-BF06-5BE7-55FE107D1E8A}"/>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6EC590F5-9460-EE99-C603-1064B784B191}"/>
              </a:ext>
            </a:extLst>
          </p:cNvPr>
          <p:cNvGrpSpPr/>
          <p:nvPr/>
        </p:nvGrpSpPr>
        <p:grpSpPr>
          <a:xfrm>
            <a:off x="5330333" y="3094094"/>
            <a:ext cx="1527667" cy="1396263"/>
            <a:chOff x="923129" y="5951680"/>
            <a:chExt cx="707633" cy="710376"/>
          </a:xfrm>
          <a:solidFill>
            <a:srgbClr val="282666"/>
          </a:solidFill>
        </p:grpSpPr>
        <p:sp>
          <p:nvSpPr>
            <p:cNvPr id="4" name="Freeform 431">
              <a:extLst>
                <a:ext uri="{FF2B5EF4-FFF2-40B4-BE49-F238E27FC236}">
                  <a16:creationId xmlns:a16="http://schemas.microsoft.com/office/drawing/2014/main" id="{4C4BC2B1-7B23-8BC6-B5C9-75B1273B9CCD}"/>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530C7208-9A60-0182-E1A2-97C854540CA5}"/>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2CCC7508-1986-08C9-EE38-F477B84B81F1}"/>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30413196-2623-350B-44BA-B4DB35664F10}"/>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50E43E5B-F898-4559-AFD3-42971C9F5612}"/>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47252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6A22D-E382-CC00-46A0-2707C46030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70DB74-7823-8E52-96EA-6F46D21686E1}"/>
              </a:ext>
            </a:extLst>
          </p:cNvPr>
          <p:cNvSpPr>
            <a:spLocks noGrp="1"/>
          </p:cNvSpPr>
          <p:nvPr>
            <p:ph type="sldNum" sz="quarter" idx="4"/>
          </p:nvPr>
        </p:nvSpPr>
        <p:spPr/>
        <p:txBody>
          <a:bodyPr/>
          <a:lstStyle/>
          <a:p>
            <a:fld id="{9C527BFA-2C0E-4CEC-B6A5-913A56FEF4B4}" type="slidenum">
              <a:rPr lang="fr-CA" smtClean="0"/>
              <a:t>34</a:t>
            </a:fld>
            <a:endParaRPr lang="fr-CA" dirty="0"/>
          </a:p>
        </p:txBody>
      </p:sp>
      <p:sp>
        <p:nvSpPr>
          <p:cNvPr id="8" name="Text Placeholder 7">
            <a:extLst>
              <a:ext uri="{FF2B5EF4-FFF2-40B4-BE49-F238E27FC236}">
                <a16:creationId xmlns:a16="http://schemas.microsoft.com/office/drawing/2014/main" id="{42B57C9F-ADCA-7390-4419-EC696D14A18B}"/>
              </a:ext>
            </a:extLst>
          </p:cNvPr>
          <p:cNvSpPr>
            <a:spLocks noGrp="1"/>
          </p:cNvSpPr>
          <p:nvPr>
            <p:ph type="body" sz="quarter" idx="33"/>
          </p:nvPr>
        </p:nvSpPr>
        <p:spPr>
          <a:xfrm>
            <a:off x="634478" y="1337482"/>
            <a:ext cx="7005929" cy="1378032"/>
          </a:xfrm>
        </p:spPr>
        <p:txBody>
          <a:bodyPr/>
          <a:lstStyle/>
          <a:p>
            <a:r>
              <a:rPr lang="en-GB" sz="1400" b="1" i="0" dirty="0"/>
              <a:t>Durée estimée :</a:t>
            </a:r>
            <a:r>
              <a:rPr lang="en-GB" sz="1400" i="0" dirty="0"/>
              <a:t> 90 minutes</a:t>
            </a:r>
          </a:p>
          <a:p>
            <a:r>
              <a:rPr lang="en-GB" sz="1400" i="0" dirty="0"/>
              <a:t>Format : atelier en groupe (avec de courtes discussions, une réflexion vidéo et des tâches créatives)</a:t>
            </a:r>
          </a:p>
          <a:p>
            <a:r>
              <a:rPr lang="en-GB" sz="1400" b="1" i="0" dirty="0"/>
              <a:t>Public : </a:t>
            </a:r>
            <a:r>
              <a:rPr lang="en-GB" sz="1400" i="0" dirty="0"/>
              <a:t>jeunes femmes à la recherche d'une carrière, d'un parcours éducatif ou d'une opportunité entrepreneuriale</a:t>
            </a:r>
            <a:endParaRPr lang="en-US" sz="1400" i="0" dirty="0"/>
          </a:p>
        </p:txBody>
      </p:sp>
      <p:sp>
        <p:nvSpPr>
          <p:cNvPr id="9" name="Text Placeholder 8">
            <a:extLst>
              <a:ext uri="{FF2B5EF4-FFF2-40B4-BE49-F238E27FC236}">
                <a16:creationId xmlns:a16="http://schemas.microsoft.com/office/drawing/2014/main" id="{52741D00-6EAC-AB63-B0CD-D99BB34E3D7A}"/>
              </a:ext>
            </a:extLst>
          </p:cNvPr>
          <p:cNvSpPr>
            <a:spLocks noGrp="1"/>
          </p:cNvSpPr>
          <p:nvPr>
            <p:ph type="body" sz="quarter" idx="38"/>
          </p:nvPr>
        </p:nvSpPr>
        <p:spPr/>
        <p:txBody>
          <a:bodyPr/>
          <a:lstStyle/>
          <a:p>
            <a:r>
              <a:rPr lang="en-US" sz="1800" dirty="0">
                <a:solidFill>
                  <a:srgbClr val="ED8623"/>
                </a:solidFill>
              </a:rPr>
              <a:t>Guide de temps (ajustable)</a:t>
            </a:r>
          </a:p>
        </p:txBody>
      </p:sp>
      <p:cxnSp>
        <p:nvCxnSpPr>
          <p:cNvPr id="10" name="Straight Connector 9">
            <a:extLst>
              <a:ext uri="{FF2B5EF4-FFF2-40B4-BE49-F238E27FC236}">
                <a16:creationId xmlns:a16="http://schemas.microsoft.com/office/drawing/2014/main" id="{46F6AFB5-264A-F06B-9D9B-3D205313D1B5}"/>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3D571CE4-0B22-7F0C-B078-429874FD2D2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734828" y="7641550"/>
            <a:ext cx="2538464" cy="4008120"/>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945ECC2B-E6E4-2557-20EE-1FB5ED98FD76}"/>
              </a:ext>
            </a:extLst>
          </p:cNvPr>
          <p:cNvGraphicFramePr>
            <a:graphicFrameLocks noGrp="1"/>
          </p:cNvGraphicFramePr>
          <p:nvPr>
            <p:extLst>
              <p:ext uri="{D42A27DB-BD31-4B8C-83A1-F6EECF244321}">
                <p14:modId xmlns:p14="http://schemas.microsoft.com/office/powerpoint/2010/main" val="3379090629"/>
              </p:ext>
            </p:extLst>
          </p:nvPr>
        </p:nvGraphicFramePr>
        <p:xfrm>
          <a:off x="634479" y="2715514"/>
          <a:ext cx="6513081" cy="5678088"/>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47309">
                  <a:extLst>
                    <a:ext uri="{9D8B030D-6E8A-4147-A177-3AD203B41FA5}">
                      <a16:colId xmlns:a16="http://schemas.microsoft.com/office/drawing/2014/main" val="48427194"/>
                    </a:ext>
                  </a:extLst>
                </a:gridCol>
                <a:gridCol w="985349">
                  <a:extLst>
                    <a:ext uri="{9D8B030D-6E8A-4147-A177-3AD203B41FA5}">
                      <a16:colId xmlns:a16="http://schemas.microsoft.com/office/drawing/2014/main" val="2030828358"/>
                    </a:ext>
                  </a:extLst>
                </a:gridCol>
              </a:tblGrid>
              <a:tr h="330482">
                <a:tc>
                  <a:txBody>
                    <a:bodyPr/>
                    <a:lstStyle/>
                    <a:p>
                      <a:r>
                        <a:rPr lang="en-GB" sz="1400" dirty="0"/>
                        <a:t>Activité </a:t>
                      </a:r>
                    </a:p>
                  </a:txBody>
                  <a:tcPr>
                    <a:solidFill>
                      <a:srgbClr val="ED8623"/>
                    </a:solidFill>
                  </a:tcPr>
                </a:tc>
                <a:tc>
                  <a:txBody>
                    <a:bodyPr/>
                    <a:lstStyle/>
                    <a:p>
                      <a:r>
                        <a:rPr lang="en-GB" sz="1400" dirty="0"/>
                        <a:t>Description</a:t>
                      </a:r>
                    </a:p>
                  </a:txBody>
                  <a:tcPr>
                    <a:solidFill>
                      <a:srgbClr val="ED8623"/>
                    </a:solidFill>
                  </a:tcPr>
                </a:tc>
                <a:tc>
                  <a:txBody>
                    <a:bodyPr/>
                    <a:lstStyle/>
                    <a:p>
                      <a:r>
                        <a:rPr lang="en-GB" sz="1400" dirty="0"/>
                        <a:t>Durée</a:t>
                      </a:r>
                    </a:p>
                  </a:txBody>
                  <a:tcPr>
                    <a:solidFill>
                      <a:srgbClr val="ED8623"/>
                    </a:solidFill>
                  </a:tcPr>
                </a:tc>
                <a:extLst>
                  <a:ext uri="{0D108BD9-81ED-4DB2-BD59-A6C34878D82A}">
                    <a16:rowId xmlns:a16="http://schemas.microsoft.com/office/drawing/2014/main" val="1499428012"/>
                  </a:ext>
                </a:extLst>
              </a:tr>
              <a:tr h="515366">
                <a:tc>
                  <a:txBody>
                    <a:bodyPr/>
                    <a:lstStyle/>
                    <a:p>
                      <a:r>
                        <a:rPr lang="en-GB" sz="1400" dirty="0"/>
                        <a:t>Introduction et brise-glace</a:t>
                      </a:r>
                    </a:p>
                  </a:txBody>
                  <a:tcPr>
                    <a:solidFill>
                      <a:srgbClr val="F3B271"/>
                    </a:solidFill>
                  </a:tcPr>
                </a:tc>
                <a:tc>
                  <a:txBody>
                    <a:bodyPr/>
                    <a:lstStyle/>
                    <a:p>
                      <a:r>
                        <a:rPr lang="en-GB" sz="1400" dirty="0"/>
                        <a:t>Comment l'IA influence-t-elle le travail et la vie quotidienne ?</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1651804232"/>
                  </a:ext>
                </a:extLst>
              </a:tr>
              <a:tr h="578343">
                <a:tc>
                  <a:txBody>
                    <a:bodyPr/>
                    <a:lstStyle/>
                    <a:p>
                      <a:r>
                        <a:rPr lang="en-GB" sz="1400" dirty="0"/>
                        <a:t>L'IA dans les différentes carrières</a:t>
                      </a:r>
                    </a:p>
                  </a:txBody>
                  <a:tcPr>
                    <a:solidFill>
                      <a:srgbClr val="FADEC2"/>
                    </a:solidFill>
                  </a:tcPr>
                </a:tc>
                <a:tc>
                  <a:txBody>
                    <a:bodyPr/>
                    <a:lstStyle/>
                    <a:p>
                      <a:r>
                        <a:rPr lang="en-GB" sz="1400" dirty="0"/>
                        <a:t>Présentation + brainstorming en groupe sur l'IA dans les différents secteurs d'activité</a:t>
                      </a:r>
                    </a:p>
                  </a:txBody>
                  <a:tcPr>
                    <a:solidFill>
                      <a:srgbClr val="FADEC2"/>
                    </a:solidFill>
                  </a:tcPr>
                </a:tc>
                <a:tc>
                  <a:txBody>
                    <a:bodyPr/>
                    <a:lstStyle/>
                    <a:p>
                      <a:r>
                        <a:rPr lang="en-GB" sz="1400" dirty="0"/>
                        <a:t>15 min</a:t>
                      </a:r>
                    </a:p>
                  </a:txBody>
                  <a:tcPr>
                    <a:solidFill>
                      <a:srgbClr val="FADEC2"/>
                    </a:solidFill>
                  </a:tcPr>
                </a:tc>
                <a:extLst>
                  <a:ext uri="{0D108BD9-81ED-4DB2-BD59-A6C34878D82A}">
                    <a16:rowId xmlns:a16="http://schemas.microsoft.com/office/drawing/2014/main" val="2011675493"/>
                  </a:ext>
                </a:extLst>
              </a:tr>
              <a:tr h="826204">
                <a:tc>
                  <a:txBody>
                    <a:bodyPr/>
                    <a:lstStyle/>
                    <a:p>
                      <a:r>
                        <a:rPr lang="en-GB" sz="1400" dirty="0"/>
                        <a:t>Activité 1 : Réflexion sur la vidéo – Line Noergaard</a:t>
                      </a:r>
                    </a:p>
                  </a:txBody>
                  <a:tcPr>
                    <a:solidFill>
                      <a:srgbClr val="F3B271"/>
                    </a:solidFill>
                  </a:tcPr>
                </a:tc>
                <a:tc>
                  <a:txBody>
                    <a:bodyPr/>
                    <a:lstStyle/>
                    <a:p>
                      <a:r>
                        <a:rPr lang="en-GB" sz="1400" dirty="0"/>
                        <a:t>Regarder une femme travaillant dans le domaine de l'IA ; discuter des compétences utilisées et de ce qui l'inspire.</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4293466553"/>
                  </a:ext>
                </a:extLst>
              </a:tr>
              <a:tr h="524118">
                <a:tc>
                  <a:txBody>
                    <a:bodyPr/>
                    <a:lstStyle/>
                    <a:p>
                      <a:r>
                        <a:rPr lang="en-GB" sz="1400" dirty="0"/>
                        <a:t>Explorer les stéréotypes dans le domaine des technologies</a:t>
                      </a:r>
                    </a:p>
                  </a:txBody>
                  <a:tcPr>
                    <a:solidFill>
                      <a:srgbClr val="FADEC2"/>
                    </a:solidFill>
                  </a:tcPr>
                </a:tc>
                <a:tc>
                  <a:txBody>
                    <a:bodyPr/>
                    <a:lstStyle/>
                    <a:p>
                      <a:r>
                        <a:rPr lang="en-GB" sz="1400" dirty="0"/>
                        <a:t>Discussion de groupe + exemples de cas</a:t>
                      </a:r>
                    </a:p>
                  </a:txBody>
                  <a:tcPr>
                    <a:solidFill>
                      <a:srgbClr val="FADEC2"/>
                    </a:solidFill>
                  </a:tcPr>
                </a:tc>
                <a:tc>
                  <a:txBody>
                    <a:bodyPr/>
                    <a:lstStyle/>
                    <a:p>
                      <a:r>
                        <a:rPr lang="en-GB" sz="1400" dirty="0"/>
                        <a:t>10 min</a:t>
                      </a:r>
                    </a:p>
                  </a:txBody>
                  <a:tcPr>
                    <a:solidFill>
                      <a:srgbClr val="FADEC2"/>
                    </a:solidFill>
                  </a:tcPr>
                </a:tc>
                <a:extLst>
                  <a:ext uri="{0D108BD9-81ED-4DB2-BD59-A6C34878D82A}">
                    <a16:rowId xmlns:a16="http://schemas.microsoft.com/office/drawing/2014/main" val="2830863894"/>
                  </a:ext>
                </a:extLst>
              </a:tr>
              <a:tr h="578343">
                <a:tc>
                  <a:txBody>
                    <a:bodyPr/>
                    <a:lstStyle/>
                    <a:p>
                      <a:r>
                        <a:rPr lang="en-GB" sz="1400" dirty="0"/>
                        <a:t>Activité 2 : Réflexion sur la vidéo – Adebola </a:t>
                      </a:r>
                      <a:r>
                        <a:rPr lang="en-GB" sz="1400" dirty="0" err="1"/>
                        <a:t>Olomo</a:t>
                      </a:r>
                      <a:endParaRPr lang="en-GB" sz="1400" dirty="0"/>
                    </a:p>
                  </a:txBody>
                  <a:tcPr>
                    <a:solidFill>
                      <a:srgbClr val="F3B271"/>
                    </a:solidFill>
                  </a:tcPr>
                </a:tc>
                <a:tc>
                  <a:txBody>
                    <a:bodyPr/>
                    <a:lstStyle/>
                    <a:p>
                      <a:r>
                        <a:rPr lang="en-GB" sz="1400" dirty="0"/>
                        <a:t>Regarder un modèle issu d'un milieu diversifié dans le domaine de l'IA</a:t>
                      </a:r>
                    </a:p>
                  </a:txBody>
                  <a:tcPr>
                    <a:solidFill>
                      <a:srgbClr val="F3B271"/>
                    </a:solidFill>
                  </a:tcPr>
                </a:tc>
                <a:tc>
                  <a:txBody>
                    <a:bodyPr/>
                    <a:lstStyle/>
                    <a:p>
                      <a:r>
                        <a:rPr lang="en-GB" sz="1400" dirty="0"/>
                        <a:t>10 min</a:t>
                      </a:r>
                    </a:p>
                  </a:txBody>
                  <a:tcPr>
                    <a:solidFill>
                      <a:srgbClr val="F3B271"/>
                    </a:solidFill>
                  </a:tcPr>
                </a:tc>
                <a:extLst>
                  <a:ext uri="{0D108BD9-81ED-4DB2-BD59-A6C34878D82A}">
                    <a16:rowId xmlns:a16="http://schemas.microsoft.com/office/drawing/2014/main" val="3933964242"/>
                  </a:ext>
                </a:extLst>
              </a:tr>
              <a:tr h="505634">
                <a:tc>
                  <a:txBody>
                    <a:bodyPr/>
                    <a:lstStyle/>
                    <a:p>
                      <a:r>
                        <a:rPr lang="en-GB" sz="1400" dirty="0"/>
                        <a:t>Activité 3 : Le pouvoir des instructions </a:t>
                      </a:r>
                      <a:r>
                        <a:rPr lang="en-GB" sz="1400" dirty="0" err="1"/>
                        <a:t>génératives</a:t>
                      </a:r>
                      <a:r>
                        <a:rPr lang="en-GB" sz="1400" dirty="0"/>
                        <a:t> (prompt)</a:t>
                      </a:r>
                    </a:p>
                  </a:txBody>
                  <a:tcPr>
                    <a:solidFill>
                      <a:srgbClr val="FADEC2"/>
                    </a:solidFill>
                  </a:tcPr>
                </a:tc>
                <a:tc>
                  <a:txBody>
                    <a:bodyPr/>
                    <a:lstStyle/>
                    <a:p>
                      <a:r>
                        <a:rPr lang="en-GB" sz="1400" dirty="0"/>
                        <a:t>Apprenez à créer des instructions inclusives et équitables pour les outils d'IA</a:t>
                      </a:r>
                    </a:p>
                  </a:txBody>
                  <a:tcPr>
                    <a:solidFill>
                      <a:srgbClr val="FADEC2"/>
                    </a:solidFill>
                  </a:tcPr>
                </a:tc>
                <a:tc>
                  <a:txBody>
                    <a:bodyPr/>
                    <a:lstStyle/>
                    <a:p>
                      <a:r>
                        <a:rPr lang="en-GB" sz="1400" b="0" dirty="0"/>
                        <a:t>15 min</a:t>
                      </a:r>
                    </a:p>
                  </a:txBody>
                  <a:tcPr>
                    <a:solidFill>
                      <a:srgbClr val="FADEC2"/>
                    </a:solidFill>
                  </a:tcPr>
                </a:tc>
                <a:extLst>
                  <a:ext uri="{0D108BD9-81ED-4DB2-BD59-A6C34878D82A}">
                    <a16:rowId xmlns:a16="http://schemas.microsoft.com/office/drawing/2014/main" val="3430335953"/>
                  </a:ext>
                </a:extLst>
              </a:tr>
              <a:tr h="651996">
                <a:tc>
                  <a:txBody>
                    <a:bodyPr/>
                    <a:lstStyle/>
                    <a:p>
                      <a:r>
                        <a:rPr lang="en-GB" sz="1400" dirty="0"/>
                        <a:t>Activité 4 : Entrepreneuriat et IA</a:t>
                      </a:r>
                    </a:p>
                  </a:txBody>
                  <a:tcPr>
                    <a:solidFill>
                      <a:srgbClr val="F3B271"/>
                    </a:solidFill>
                  </a:tcPr>
                </a:tc>
                <a:tc>
                  <a:txBody>
                    <a:bodyPr/>
                    <a:lstStyle/>
                    <a:p>
                      <a:r>
                        <a:rPr lang="en-GB" sz="1400" dirty="0"/>
                        <a:t>Réfléchissez à une idée d'entreprise et à la manière dont l'IA pourrait la soutenir.</a:t>
                      </a:r>
                    </a:p>
                  </a:txBody>
                  <a:tcPr>
                    <a:solidFill>
                      <a:srgbClr val="F3B271"/>
                    </a:solidFill>
                  </a:tcPr>
                </a:tc>
                <a:tc>
                  <a:txBody>
                    <a:bodyPr/>
                    <a:lstStyle/>
                    <a:p>
                      <a:r>
                        <a:rPr lang="en-GB" sz="1400" b="0" dirty="0"/>
                        <a:t>15 min</a:t>
                      </a:r>
                    </a:p>
                  </a:txBody>
                  <a:tcPr>
                    <a:solidFill>
                      <a:srgbClr val="F3B271"/>
                    </a:solidFill>
                  </a:tcPr>
                </a:tc>
                <a:extLst>
                  <a:ext uri="{0D108BD9-81ED-4DB2-BD59-A6C34878D82A}">
                    <a16:rowId xmlns:a16="http://schemas.microsoft.com/office/drawing/2014/main" val="3936586977"/>
                  </a:ext>
                </a:extLst>
              </a:tr>
              <a:tr h="505634">
                <a:tc>
                  <a:txBody>
                    <a:bodyPr/>
                    <a:lstStyle/>
                    <a:p>
                      <a:r>
                        <a:rPr lang="en-GB" sz="1400" dirty="0"/>
                        <a:t>Récapitulatif, termes clés et réflexion</a:t>
                      </a:r>
                    </a:p>
                  </a:txBody>
                  <a:tcPr>
                    <a:solidFill>
                      <a:srgbClr val="FADEC2"/>
                    </a:solidFill>
                  </a:tcPr>
                </a:tc>
                <a:tc>
                  <a:txBody>
                    <a:bodyPr/>
                    <a:lstStyle/>
                    <a:p>
                      <a:r>
                        <a:rPr lang="en-GB" sz="1400" dirty="0"/>
                        <a:t>Passez en revue ce que vous avez appris, discutez des prochaines étapes, partagez vos conclusions.</a:t>
                      </a:r>
                    </a:p>
                  </a:txBody>
                  <a:tcPr>
                    <a:solidFill>
                      <a:srgbClr val="FADEC2"/>
                    </a:solidFill>
                  </a:tcPr>
                </a:tc>
                <a:tc>
                  <a:txBody>
                    <a:bodyPr/>
                    <a:lstStyle/>
                    <a:p>
                      <a:r>
                        <a:rPr lang="en-GB" sz="1400" b="0" dirty="0"/>
                        <a:t>5-10 min</a:t>
                      </a:r>
                    </a:p>
                  </a:txBody>
                  <a:tcPr>
                    <a:solidFill>
                      <a:srgbClr val="FADEC2"/>
                    </a:solidFill>
                  </a:tcPr>
                </a:tc>
                <a:extLst>
                  <a:ext uri="{0D108BD9-81ED-4DB2-BD59-A6C34878D82A}">
                    <a16:rowId xmlns:a16="http://schemas.microsoft.com/office/drawing/2014/main" val="3282269611"/>
                  </a:ext>
                </a:extLst>
              </a:tr>
            </a:tbl>
          </a:graphicData>
        </a:graphic>
      </p:graphicFrame>
      <p:pic>
        <p:nvPicPr>
          <p:cNvPr id="6" name="Picture 5">
            <a:extLst>
              <a:ext uri="{FF2B5EF4-FFF2-40B4-BE49-F238E27FC236}">
                <a16:creationId xmlns:a16="http://schemas.microsoft.com/office/drawing/2014/main" id="{A2B0EF5B-8635-EC24-5F27-649644E4ED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691452"/>
            <a:ext cx="3215640" cy="1991788"/>
          </a:xfrm>
          <a:prstGeom prst="rect">
            <a:avLst/>
          </a:prstGeom>
        </p:spPr>
      </p:pic>
    </p:spTree>
    <p:extLst>
      <p:ext uri="{BB962C8B-B14F-4D97-AF65-F5344CB8AC3E}">
        <p14:creationId xmlns:p14="http://schemas.microsoft.com/office/powerpoint/2010/main" val="1906711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809C2-D8E3-21DB-365F-56741462DFA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7292F8-C3BF-4EAE-4F3A-05D450B34341}"/>
              </a:ext>
            </a:extLst>
          </p:cNvPr>
          <p:cNvSpPr>
            <a:spLocks noGrp="1"/>
          </p:cNvSpPr>
          <p:nvPr>
            <p:ph type="sldNum" sz="quarter" idx="4"/>
          </p:nvPr>
        </p:nvSpPr>
        <p:spPr/>
        <p:txBody>
          <a:bodyPr/>
          <a:lstStyle/>
          <a:p>
            <a:fld id="{9C527BFA-2C0E-4CEC-B6A5-913A56FEF4B4}" type="slidenum">
              <a:rPr lang="fr-CA" smtClean="0"/>
              <a:t>35</a:t>
            </a:fld>
            <a:endParaRPr lang="fr-CA" dirty="0"/>
          </a:p>
        </p:txBody>
      </p:sp>
      <p:sp>
        <p:nvSpPr>
          <p:cNvPr id="7" name="Text Placeholder 6">
            <a:extLst>
              <a:ext uri="{FF2B5EF4-FFF2-40B4-BE49-F238E27FC236}">
                <a16:creationId xmlns:a16="http://schemas.microsoft.com/office/drawing/2014/main" id="{139BB5E6-6019-8959-5AE5-C993F99D42CE}"/>
              </a:ext>
            </a:extLst>
          </p:cNvPr>
          <p:cNvSpPr>
            <a:spLocks noGrp="1"/>
          </p:cNvSpPr>
          <p:nvPr>
            <p:ph type="body" sz="quarter" idx="32"/>
          </p:nvPr>
        </p:nvSpPr>
        <p:spPr>
          <a:xfrm>
            <a:off x="951809" y="1539394"/>
            <a:ext cx="6850336" cy="2391031"/>
          </a:xfrm>
        </p:spPr>
        <p:txBody>
          <a:bodyPr numCol="1"/>
          <a:lstStyle/>
          <a:p>
            <a:pPr>
              <a:lnSpc>
                <a:spcPct val="100000"/>
              </a:lnSpc>
            </a:pPr>
            <a:r>
              <a:rPr lang="en-GB" sz="1400" b="1" dirty="0"/>
              <a:t>Questions</a:t>
            </a:r>
          </a:p>
          <a:p>
            <a:pPr>
              <a:lnSpc>
                <a:spcPct val="100000"/>
              </a:lnSpc>
            </a:pPr>
            <a:endParaRPr lang="en-GB" sz="1400" b="1" dirty="0"/>
          </a:p>
          <a:p>
            <a:pPr>
              <a:lnSpc>
                <a:spcPct val="100000"/>
              </a:lnSpc>
            </a:pPr>
            <a:r>
              <a:rPr lang="en-GB" sz="1400" dirty="0"/>
              <a:t>« À votre avis, où l'IA est-elle déjà utilisée sur le lieu de travail ? »</a:t>
            </a:r>
          </a:p>
          <a:p>
            <a:pPr>
              <a:lnSpc>
                <a:spcPct val="100000"/>
              </a:lnSpc>
            </a:pPr>
            <a:r>
              <a:rPr lang="en-GB" sz="1400" dirty="0"/>
              <a:t>« Pouvez-vous citer un métier dans lequel l'IA pourrait aider quelqu'un à mieux faire son travail ? »</a:t>
            </a:r>
          </a:p>
          <a:p>
            <a:pPr>
              <a:lnSpc>
                <a:spcPct val="100000"/>
              </a:lnSpc>
            </a:pPr>
            <a:r>
              <a:rPr lang="en-GB" sz="1400" dirty="0"/>
              <a:t>- Notez les réponses sur un tableau blanc ou un tableau à feuilles mobiles. </a:t>
            </a:r>
          </a:p>
          <a:p>
            <a:pPr>
              <a:lnSpc>
                <a:spcPct val="100000"/>
              </a:lnSpc>
            </a:pPr>
            <a:endParaRPr lang="en-GB" sz="1400" dirty="0"/>
          </a:p>
          <a:p>
            <a:pPr>
              <a:lnSpc>
                <a:spcPct val="100000"/>
              </a:lnSpc>
            </a:pPr>
            <a:r>
              <a:rPr lang="en-GB" sz="1400" dirty="0"/>
              <a:t>Insistez sur le fait que l'IA ne remplace pas les emplois, mais qu'elle change notre façon de travailler.</a:t>
            </a:r>
          </a:p>
          <a:p>
            <a:pPr>
              <a:lnSpc>
                <a:spcPct val="100000"/>
              </a:lnSpc>
            </a:pPr>
            <a:endParaRPr lang="en-GB" sz="1400" dirty="0"/>
          </a:p>
          <a:p>
            <a:pPr>
              <a:lnSpc>
                <a:spcPct val="100000"/>
              </a:lnSpc>
            </a:pPr>
            <a:r>
              <a:rPr lang="en-GB" sz="1400" dirty="0"/>
              <a:t>Le message clé est le suivant : l'IA est présente dans tous les secteurs, pas seulement dans celui des technologies.</a:t>
            </a:r>
            <a:endParaRPr lang="en-US" sz="800" i="1" dirty="0"/>
          </a:p>
        </p:txBody>
      </p:sp>
      <p:sp>
        <p:nvSpPr>
          <p:cNvPr id="9" name="Text Placeholder 8">
            <a:extLst>
              <a:ext uri="{FF2B5EF4-FFF2-40B4-BE49-F238E27FC236}">
                <a16:creationId xmlns:a16="http://schemas.microsoft.com/office/drawing/2014/main" id="{182AF377-33A7-6CD8-FEF6-5D5DF6A14F0C}"/>
              </a:ext>
            </a:extLst>
          </p:cNvPr>
          <p:cNvSpPr>
            <a:spLocks noGrp="1"/>
          </p:cNvSpPr>
          <p:nvPr>
            <p:ph type="body" sz="quarter" idx="38"/>
          </p:nvPr>
        </p:nvSpPr>
        <p:spPr>
          <a:xfrm>
            <a:off x="1284422" y="620745"/>
            <a:ext cx="6085822" cy="558129"/>
          </a:xfrm>
        </p:spPr>
        <p:txBody>
          <a:bodyPr/>
          <a:lstStyle/>
          <a:p>
            <a:r>
              <a:rPr lang="en-GB" sz="1800" b="1" dirty="0"/>
              <a:t>1. Introduction et brise-glace « Pourquoi l'IA et le travail ? » (10 min)</a:t>
            </a:r>
          </a:p>
        </p:txBody>
      </p:sp>
      <p:cxnSp>
        <p:nvCxnSpPr>
          <p:cNvPr id="3" name="Straight Connector 2">
            <a:extLst>
              <a:ext uri="{FF2B5EF4-FFF2-40B4-BE49-F238E27FC236}">
                <a16:creationId xmlns:a16="http://schemas.microsoft.com/office/drawing/2014/main" id="{C9F85E0A-90A5-CEC1-8ED5-85B3D64F0EC1}"/>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3A6A23F-6FDA-9041-98BB-433EA6C5B1B5}"/>
              </a:ext>
            </a:extLst>
          </p:cNvPr>
          <p:cNvCxnSpPr>
            <a:cxnSpLocks/>
          </p:cNvCxnSpPr>
          <p:nvPr/>
        </p:nvCxnSpPr>
        <p:spPr>
          <a:xfrm>
            <a:off x="1124590" y="509882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2BF18FC4-5BC6-0B43-A5AA-C6FFA60B4CC6}"/>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DB2527D9-945F-72F6-50C7-8CD442F4CF5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CC286C66-191A-3B6A-7377-069D96BD8D5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875E181A-78B8-2B0F-CB37-347A32E9ECAA}"/>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24B9DA57-5601-1958-33E5-FEA973E3E4A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E125808-88AB-AA49-BAE4-38065B7A9E4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8172A3B5-DC99-7857-ADC3-8EB14353AC0B}"/>
              </a:ext>
            </a:extLst>
          </p:cNvPr>
          <p:cNvGrpSpPr/>
          <p:nvPr/>
        </p:nvGrpSpPr>
        <p:grpSpPr>
          <a:xfrm>
            <a:off x="512856" y="4377063"/>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F560DC13-08DF-D975-DD5F-28085698979B}"/>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CEA7D5C7-E0E1-8C55-46BD-51EA192A7D06}"/>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23C983B5-1FF9-565D-8560-517AD15ED3D5}"/>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FD74759-D532-5C1A-CD45-DDCFD0E64392}"/>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5237E35-F421-956A-825B-E93AC6185F2B}"/>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16DDD94B-6648-9D29-172D-0A12D1E5B47E}"/>
              </a:ext>
            </a:extLst>
          </p:cNvPr>
          <p:cNvSpPr txBox="1">
            <a:spLocks/>
          </p:cNvSpPr>
          <p:nvPr/>
        </p:nvSpPr>
        <p:spPr>
          <a:xfrm>
            <a:off x="1617170" y="4484072"/>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L'IA dans les carrières – Aperçu du secteur + discussion </a:t>
            </a:r>
          </a:p>
          <a:p>
            <a:r>
              <a:rPr lang="en-GB" sz="1800" dirty="0"/>
              <a:t>(15 min)</a:t>
            </a:r>
            <a:endParaRPr lang="en-US" sz="1800" dirty="0"/>
          </a:p>
        </p:txBody>
      </p:sp>
      <p:sp>
        <p:nvSpPr>
          <p:cNvPr id="25" name="Text Placeholder 6">
            <a:extLst>
              <a:ext uri="{FF2B5EF4-FFF2-40B4-BE49-F238E27FC236}">
                <a16:creationId xmlns:a16="http://schemas.microsoft.com/office/drawing/2014/main" id="{489AB51E-F17E-2E71-5EA6-6A3DBC7CDD5D}"/>
              </a:ext>
            </a:extLst>
          </p:cNvPr>
          <p:cNvSpPr txBox="1">
            <a:spLocks/>
          </p:cNvSpPr>
          <p:nvPr/>
        </p:nvSpPr>
        <p:spPr>
          <a:xfrm>
            <a:off x="1046191" y="5370762"/>
            <a:ext cx="6246652" cy="178345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Utilisez les diapositives pour passer en revue les différents secteurs</a:t>
            </a:r>
          </a:p>
          <a:p>
            <a:pPr>
              <a:lnSpc>
                <a:spcPct val="100000"/>
              </a:lnSpc>
            </a:pPr>
            <a:r>
              <a:rPr lang="en-GB" sz="1400" dirty="0"/>
              <a:t>Santé, éducation, marketing, finance, mode, climat/environnement, logiciels, service client</a:t>
            </a:r>
          </a:p>
          <a:p>
            <a:pPr>
              <a:lnSpc>
                <a:spcPct val="100000"/>
              </a:lnSpc>
            </a:pPr>
            <a:endParaRPr lang="en-GB" sz="1400" b="1" dirty="0"/>
          </a:p>
          <a:p>
            <a:pPr>
              <a:lnSpc>
                <a:spcPct val="100000"/>
              </a:lnSpc>
            </a:pPr>
            <a:r>
              <a:rPr lang="en-GB" sz="1400" b="1" dirty="0"/>
              <a:t>Activité</a:t>
            </a:r>
          </a:p>
          <a:p>
            <a:pPr>
              <a:lnSpc>
                <a:spcPct val="100000"/>
              </a:lnSpc>
            </a:pPr>
            <a:r>
              <a:rPr lang="en-GB" sz="1400" dirty="0"/>
              <a:t>Demandez : « Parmi ces secteurs, lesquels vous intéressent le plus ? Pourquoi ? »</a:t>
            </a:r>
          </a:p>
          <a:p>
            <a:pPr>
              <a:lnSpc>
                <a:spcPct val="100000"/>
              </a:lnSpc>
            </a:pPr>
            <a:endParaRPr lang="en-GB" sz="1400" dirty="0"/>
          </a:p>
          <a:p>
            <a:pPr>
              <a:lnSpc>
                <a:spcPct val="100000"/>
              </a:lnSpc>
            </a:pPr>
            <a:r>
              <a:rPr lang="en-GB" sz="1400" dirty="0"/>
              <a:t>Le groupe partage et relie ses intérêts à la manière dont l'IA aide dans ces domaines.</a:t>
            </a:r>
          </a:p>
        </p:txBody>
      </p:sp>
      <p:sp>
        <p:nvSpPr>
          <p:cNvPr id="26" name="Rectangle: Rounded Corners 25">
            <a:extLst>
              <a:ext uri="{FF2B5EF4-FFF2-40B4-BE49-F238E27FC236}">
                <a16:creationId xmlns:a16="http://schemas.microsoft.com/office/drawing/2014/main" id="{B8CAE100-0B1F-8D07-E7E1-CFCB11A0FA06}"/>
              </a:ext>
            </a:extLst>
          </p:cNvPr>
          <p:cNvSpPr/>
          <p:nvPr/>
        </p:nvSpPr>
        <p:spPr>
          <a:xfrm>
            <a:off x="1007240" y="7922855"/>
            <a:ext cx="4879210" cy="1749006"/>
          </a:xfrm>
          <a:prstGeom prst="roundRect">
            <a:avLst/>
          </a:prstGeom>
          <a:solidFill>
            <a:srgbClr val="653795"/>
          </a:solidFill>
          <a:ln w="38100">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6">
            <a:extLst>
              <a:ext uri="{FF2B5EF4-FFF2-40B4-BE49-F238E27FC236}">
                <a16:creationId xmlns:a16="http://schemas.microsoft.com/office/drawing/2014/main" id="{DBB1F793-EB93-0F90-6901-503A9785C2F7}"/>
              </a:ext>
            </a:extLst>
          </p:cNvPr>
          <p:cNvSpPr txBox="1">
            <a:spLocks/>
          </p:cNvSpPr>
          <p:nvPr/>
        </p:nvSpPr>
        <p:spPr>
          <a:xfrm>
            <a:off x="1254099" y="8076069"/>
            <a:ext cx="4300235" cy="94480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chemeClr val="bg1"/>
                </a:solidFill>
              </a:rPr>
              <a:t>Conseil pour </a:t>
            </a:r>
            <a:r>
              <a:rPr lang="en-GB" sz="1800" b="1" dirty="0" err="1">
                <a:solidFill>
                  <a:schemeClr val="bg1"/>
                </a:solidFill>
              </a:rPr>
              <a:t>l'animateur</a:t>
            </a:r>
            <a:r>
              <a:rPr lang="fr-LU" sz="1800" b="1" dirty="0">
                <a:solidFill>
                  <a:schemeClr val="bg1"/>
                </a:solidFill>
              </a:rPr>
              <a:t>·</a:t>
            </a:r>
            <a:r>
              <a:rPr lang="fr-LU" sz="1800" b="1" dirty="0" err="1">
                <a:solidFill>
                  <a:schemeClr val="bg1"/>
                </a:solidFill>
              </a:rPr>
              <a:t>rice</a:t>
            </a:r>
            <a:r>
              <a:rPr lang="fr-LU" sz="1800" b="1" dirty="0">
                <a:solidFill>
                  <a:schemeClr val="bg1"/>
                </a:solidFill>
              </a:rPr>
              <a:t>…</a:t>
            </a:r>
            <a:endParaRPr lang="en-GB" sz="1800" b="1" dirty="0">
              <a:solidFill>
                <a:schemeClr val="bg1"/>
              </a:solidFill>
            </a:endParaRPr>
          </a:p>
          <a:p>
            <a:pPr>
              <a:lnSpc>
                <a:spcPct val="100000"/>
              </a:lnSpc>
            </a:pPr>
            <a:r>
              <a:rPr lang="en-GB" sz="1800" dirty="0" err="1">
                <a:solidFill>
                  <a:schemeClr val="bg1"/>
                </a:solidFill>
              </a:rPr>
              <a:t>Encouragez</a:t>
            </a:r>
            <a:r>
              <a:rPr lang="en-GB" sz="1800" dirty="0">
                <a:solidFill>
                  <a:schemeClr val="bg1"/>
                </a:solidFill>
              </a:rPr>
              <a:t> les intérêts non liés aux STEM ! Montrez que l'IA fait également partie des emplois créatifs, environnementaux et à impact social.</a:t>
            </a:r>
            <a:endParaRPr lang="en-US" sz="1000" dirty="0">
              <a:solidFill>
                <a:schemeClr val="bg1"/>
              </a:solidFill>
            </a:endParaRPr>
          </a:p>
        </p:txBody>
      </p:sp>
    </p:spTree>
    <p:extLst>
      <p:ext uri="{BB962C8B-B14F-4D97-AF65-F5344CB8AC3E}">
        <p14:creationId xmlns:p14="http://schemas.microsoft.com/office/powerpoint/2010/main" val="910262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E1314-5449-5406-90DD-37B11C701D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ABFF14-B86D-508C-4D38-130BBEB53C83}"/>
              </a:ext>
            </a:extLst>
          </p:cNvPr>
          <p:cNvSpPr>
            <a:spLocks noGrp="1"/>
          </p:cNvSpPr>
          <p:nvPr>
            <p:ph type="sldNum" sz="quarter" idx="4"/>
          </p:nvPr>
        </p:nvSpPr>
        <p:spPr/>
        <p:txBody>
          <a:bodyPr/>
          <a:lstStyle/>
          <a:p>
            <a:fld id="{9C527BFA-2C0E-4CEC-B6A5-913A56FEF4B4}" type="slidenum">
              <a:rPr lang="fr-CA" smtClean="0"/>
              <a:t>36</a:t>
            </a:fld>
            <a:endParaRPr lang="fr-CA" dirty="0"/>
          </a:p>
        </p:txBody>
      </p:sp>
      <p:sp>
        <p:nvSpPr>
          <p:cNvPr id="8" name="Text Placeholder 7">
            <a:extLst>
              <a:ext uri="{FF2B5EF4-FFF2-40B4-BE49-F238E27FC236}">
                <a16:creationId xmlns:a16="http://schemas.microsoft.com/office/drawing/2014/main" id="{C854382F-B10D-A780-B1FB-A22E83052704}"/>
              </a:ext>
            </a:extLst>
          </p:cNvPr>
          <p:cNvSpPr>
            <a:spLocks noGrp="1"/>
          </p:cNvSpPr>
          <p:nvPr>
            <p:ph type="body" sz="quarter" idx="32"/>
          </p:nvPr>
        </p:nvSpPr>
        <p:spPr>
          <a:xfrm>
            <a:off x="662717" y="1447781"/>
            <a:ext cx="6551088" cy="5857304"/>
          </a:xfrm>
        </p:spPr>
        <p:txBody>
          <a:bodyPr numCol="1"/>
          <a:lstStyle/>
          <a:p>
            <a:pPr>
              <a:lnSpc>
                <a:spcPct val="100000"/>
              </a:lnSpc>
            </a:pPr>
            <a:r>
              <a:rPr lang="en-GB" sz="1400" dirty="0"/>
              <a:t>L'objectif est de briser le mythe selon lequel les carrières dans l'IA sont réservées aux codeurs.</a:t>
            </a:r>
          </a:p>
          <a:p>
            <a:pPr>
              <a:lnSpc>
                <a:spcPct val="100000"/>
              </a:lnSpc>
            </a:pPr>
            <a:endParaRPr lang="en-GB" sz="1400" dirty="0"/>
          </a:p>
          <a:p>
            <a:pPr>
              <a:lnSpc>
                <a:spcPct val="100000"/>
              </a:lnSpc>
            </a:pPr>
            <a:r>
              <a:rPr lang="en-GB" sz="1400" dirty="0"/>
              <a:t>- Diffuser une courte vidéo de Line (responsable </a:t>
            </a:r>
            <a:r>
              <a:rPr lang="en-GB" sz="1400" dirty="0" err="1"/>
              <a:t>NewTech</a:t>
            </a:r>
            <a:r>
              <a:rPr lang="en-GB" sz="1400" dirty="0"/>
              <a:t>, Danemark)</a:t>
            </a:r>
          </a:p>
          <a:p>
            <a:pPr>
              <a:lnSpc>
                <a:spcPct val="100000"/>
              </a:lnSpc>
            </a:pPr>
            <a:r>
              <a:rPr lang="en-GB" sz="1400" b="1" dirty="0"/>
              <a:t>- Demandez </a:t>
            </a:r>
            <a:r>
              <a:rPr lang="en-GB" sz="1400" i="1" dirty="0"/>
              <a:t>: « Quelles compétences a-t-elle utilisées dans son travail ? » « Était-elle programmeuse ? Ou a-t-elle utilisé l'IA d'une autre manière ? » « Quelle partie de son histoire vous a semblé pertinente par rapport à vos propres intérêts ? »</a:t>
            </a:r>
            <a:endParaRPr lang="en-US" sz="1400" b="1" i="1" dirty="0"/>
          </a:p>
        </p:txBody>
      </p:sp>
      <p:sp>
        <p:nvSpPr>
          <p:cNvPr id="10" name="Text Placeholder 9">
            <a:extLst>
              <a:ext uri="{FF2B5EF4-FFF2-40B4-BE49-F238E27FC236}">
                <a16:creationId xmlns:a16="http://schemas.microsoft.com/office/drawing/2014/main" id="{FDFE8FD8-4DD1-8017-A23F-40052116C4D1}"/>
              </a:ext>
            </a:extLst>
          </p:cNvPr>
          <p:cNvSpPr>
            <a:spLocks noGrp="1"/>
          </p:cNvSpPr>
          <p:nvPr>
            <p:ph type="body" sz="quarter" idx="38"/>
          </p:nvPr>
        </p:nvSpPr>
        <p:spPr>
          <a:xfrm>
            <a:off x="1403058" y="572874"/>
            <a:ext cx="5623593" cy="514356"/>
          </a:xfrm>
        </p:spPr>
        <p:txBody>
          <a:bodyPr/>
          <a:lstStyle/>
          <a:p>
            <a:r>
              <a:rPr lang="en-GB" sz="1800" b="1" dirty="0"/>
              <a:t>3. </a:t>
            </a:r>
            <a:r>
              <a:rPr lang="en-GB" sz="1800" b="1" dirty="0" err="1"/>
              <a:t>Activité</a:t>
            </a:r>
            <a:r>
              <a:rPr lang="en-GB" sz="1800" b="1" dirty="0"/>
              <a:t> 1 - Vidéo sur les modèles à suivre – Line Noergaard (10 min)</a:t>
            </a:r>
          </a:p>
        </p:txBody>
      </p:sp>
      <p:pic>
        <p:nvPicPr>
          <p:cNvPr id="13" name="Picture Placeholder 12">
            <a:extLst>
              <a:ext uri="{FF2B5EF4-FFF2-40B4-BE49-F238E27FC236}">
                <a16:creationId xmlns:a16="http://schemas.microsoft.com/office/drawing/2014/main" id="{573981B9-552C-DCA2-43EF-0B2E9E332A7D}"/>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3393359"/>
            <a:ext cx="5875847" cy="2943002"/>
          </a:xfrm>
        </p:spPr>
      </p:pic>
      <p:cxnSp>
        <p:nvCxnSpPr>
          <p:cNvPr id="14" name="Straight Connector 13">
            <a:extLst>
              <a:ext uri="{FF2B5EF4-FFF2-40B4-BE49-F238E27FC236}">
                <a16:creationId xmlns:a16="http://schemas.microsoft.com/office/drawing/2014/main" id="{1B0CC718-96A6-DA40-EBB9-0B19E8ED56A5}"/>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551240C-D2D5-4309-14FF-0C8DB147B4EC}"/>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EE1B28C7-D5F3-D375-3506-A52D30F09954}"/>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EC488852-13FE-35A6-E463-25CAAE6DF202}"/>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EBD81C4D-1E9E-D6B8-D05C-7A6F486E01C4}"/>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B700E26-26D5-02B0-98E2-DA7DED6CC3B9}"/>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7B3D3C7A-6439-E443-0343-3FA4DE18FB8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A65D802-C6D4-B41E-99D1-D7B1149AD27F}"/>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61D8FA38-BB38-CAF9-25F9-4FBE3237A2D9}"/>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cxnSp>
        <p:nvCxnSpPr>
          <p:cNvPr id="3" name="Straight Connector 2">
            <a:extLst>
              <a:ext uri="{FF2B5EF4-FFF2-40B4-BE49-F238E27FC236}">
                <a16:creationId xmlns:a16="http://schemas.microsoft.com/office/drawing/2014/main" id="{99DDDF98-4047-5ADC-E241-9A1D314E8046}"/>
              </a:ext>
            </a:extLst>
          </p:cNvPr>
          <p:cNvCxnSpPr>
            <a:cxnSpLocks/>
          </p:cNvCxnSpPr>
          <p:nvPr/>
        </p:nvCxnSpPr>
        <p:spPr>
          <a:xfrm>
            <a:off x="1125453" y="7201521"/>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4" name="Text Placeholder 9">
            <a:extLst>
              <a:ext uri="{FF2B5EF4-FFF2-40B4-BE49-F238E27FC236}">
                <a16:creationId xmlns:a16="http://schemas.microsoft.com/office/drawing/2014/main" id="{ED83F7D6-3C65-627C-496C-9894D4AB77D5}"/>
              </a:ext>
            </a:extLst>
          </p:cNvPr>
          <p:cNvSpPr txBox="1">
            <a:spLocks/>
          </p:cNvSpPr>
          <p:nvPr/>
        </p:nvSpPr>
        <p:spPr>
          <a:xfrm>
            <a:off x="1559896" y="6718315"/>
            <a:ext cx="5905799" cy="76252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4. Explorer les stéréotypes et la diversité (10 min</a:t>
            </a:r>
            <a:r>
              <a:rPr lang="en-GB" dirty="0"/>
              <a:t>)</a:t>
            </a:r>
          </a:p>
        </p:txBody>
      </p:sp>
      <p:grpSp>
        <p:nvGrpSpPr>
          <p:cNvPr id="5" name="Group 4">
            <a:extLst>
              <a:ext uri="{FF2B5EF4-FFF2-40B4-BE49-F238E27FC236}">
                <a16:creationId xmlns:a16="http://schemas.microsoft.com/office/drawing/2014/main" id="{7E3F6A22-BFAC-CF4C-7A3B-2E8B7511D6AD}"/>
              </a:ext>
            </a:extLst>
          </p:cNvPr>
          <p:cNvGrpSpPr/>
          <p:nvPr/>
        </p:nvGrpSpPr>
        <p:grpSpPr>
          <a:xfrm>
            <a:off x="695505" y="6666709"/>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230731BD-EF5E-852D-BCCB-885F79188D44}"/>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8DFC8A3F-C2A0-2155-9ABF-AF0E90DBC2FD}"/>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A1E6A4EB-A3DE-57E1-D2A7-7800DDCE7837}"/>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0B8D0394-AD23-5A5B-1A4F-6D34108E9DAA}"/>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FCE8B092-361D-D0F0-4D5F-E76FD59E715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7">
            <a:extLst>
              <a:ext uri="{FF2B5EF4-FFF2-40B4-BE49-F238E27FC236}">
                <a16:creationId xmlns:a16="http://schemas.microsoft.com/office/drawing/2014/main" id="{69448A7A-6355-17D0-BCCD-C19BAF8D1EAC}"/>
              </a:ext>
            </a:extLst>
          </p:cNvPr>
          <p:cNvSpPr txBox="1">
            <a:spLocks/>
          </p:cNvSpPr>
          <p:nvPr/>
        </p:nvSpPr>
        <p:spPr>
          <a:xfrm>
            <a:off x="603006" y="7757692"/>
            <a:ext cx="6551088" cy="5857304"/>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Diapositive de discussion</a:t>
            </a:r>
          </a:p>
          <a:p>
            <a:pPr>
              <a:lnSpc>
                <a:spcPct val="100000"/>
              </a:lnSpc>
            </a:pPr>
            <a:r>
              <a:rPr lang="en-GB" sz="1400" dirty="0"/>
              <a:t>L'IA était autrefois considérée comme « réservée aux garçons ».</a:t>
            </a:r>
          </a:p>
          <a:p>
            <a:pPr>
              <a:lnSpc>
                <a:spcPct val="100000"/>
              </a:lnSpc>
            </a:pPr>
            <a:r>
              <a:rPr lang="en-GB" sz="1400" dirty="0"/>
              <a:t>Cela a influencé la manière dont les outils sont conçus et les personnes auxquelles ils sont destinés</a:t>
            </a:r>
          </a:p>
          <a:p>
            <a:pPr>
              <a:lnSpc>
                <a:spcPct val="100000"/>
              </a:lnSpc>
            </a:pPr>
            <a:endParaRPr lang="en-GB" sz="1400" dirty="0"/>
          </a:p>
          <a:p>
            <a:pPr>
              <a:lnSpc>
                <a:spcPct val="100000"/>
              </a:lnSpc>
            </a:pPr>
            <a:r>
              <a:rPr lang="en-GB" sz="1400" b="1" dirty="0"/>
              <a:t>Questions</a:t>
            </a:r>
          </a:p>
          <a:p>
            <a:pPr>
              <a:lnSpc>
                <a:spcPct val="100000"/>
              </a:lnSpc>
            </a:pPr>
            <a:r>
              <a:rPr lang="en-GB" sz="1400" i="1" dirty="0"/>
              <a:t>« Quels stéréotypes avez-vous observés à l'école, dans les médias ou sur les réseaux sociaux concernant les personnes qui travaillent dans le domaine des technologies ? » « Que se passe-t-il lorsque seul un groupe restreint de personnes conçoit l'IA ? »</a:t>
            </a:r>
          </a:p>
          <a:p>
            <a:pPr>
              <a:lnSpc>
                <a:spcPct val="100000"/>
              </a:lnSpc>
            </a:pPr>
            <a:endParaRPr lang="en-GB" sz="1400" i="1" dirty="0"/>
          </a:p>
          <a:p>
            <a:pPr>
              <a:lnSpc>
                <a:spcPct val="100000"/>
              </a:lnSpc>
            </a:pPr>
            <a:r>
              <a:rPr lang="en-GB" sz="1400" b="1" dirty="0"/>
              <a:t>Exemples de cas (tirés des diapositives)</a:t>
            </a:r>
          </a:p>
          <a:p>
            <a:pPr>
              <a:lnSpc>
                <a:spcPct val="100000"/>
              </a:lnSpc>
            </a:pPr>
            <a:r>
              <a:rPr lang="en-GB" sz="1400" dirty="0"/>
              <a:t>Outils de recrutement biaisés</a:t>
            </a:r>
          </a:p>
          <a:p>
            <a:pPr>
              <a:lnSpc>
                <a:spcPct val="100000"/>
              </a:lnSpc>
            </a:pPr>
            <a:r>
              <a:rPr lang="en-GB" sz="1400" dirty="0"/>
              <a:t>Les assistants vocaux ne tiennent pas compte du point de vue des femmes</a:t>
            </a:r>
            <a:endParaRPr lang="en-US" sz="1400" b="1" i="1" dirty="0"/>
          </a:p>
        </p:txBody>
      </p:sp>
    </p:spTree>
    <p:extLst>
      <p:ext uri="{BB962C8B-B14F-4D97-AF65-F5344CB8AC3E}">
        <p14:creationId xmlns:p14="http://schemas.microsoft.com/office/powerpoint/2010/main" val="1795456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74AE3-DC96-C9E0-40A2-CF3CF43372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DD4872-55A1-A87A-546B-EA0044A3EBEB}"/>
              </a:ext>
            </a:extLst>
          </p:cNvPr>
          <p:cNvSpPr>
            <a:spLocks noGrp="1"/>
          </p:cNvSpPr>
          <p:nvPr>
            <p:ph type="sldNum" sz="quarter" idx="4"/>
          </p:nvPr>
        </p:nvSpPr>
        <p:spPr/>
        <p:txBody>
          <a:bodyPr/>
          <a:lstStyle/>
          <a:p>
            <a:fld id="{9C527BFA-2C0E-4CEC-B6A5-913A56FEF4B4}" type="slidenum">
              <a:rPr lang="fr-CA" smtClean="0"/>
              <a:t>37</a:t>
            </a:fld>
            <a:endParaRPr lang="fr-CA" dirty="0"/>
          </a:p>
        </p:txBody>
      </p:sp>
      <p:sp>
        <p:nvSpPr>
          <p:cNvPr id="8" name="Text Placeholder 7">
            <a:extLst>
              <a:ext uri="{FF2B5EF4-FFF2-40B4-BE49-F238E27FC236}">
                <a16:creationId xmlns:a16="http://schemas.microsoft.com/office/drawing/2014/main" id="{CEA43D19-9D0D-4EAD-C3EE-CE07CEECF231}"/>
              </a:ext>
            </a:extLst>
          </p:cNvPr>
          <p:cNvSpPr>
            <a:spLocks noGrp="1"/>
          </p:cNvSpPr>
          <p:nvPr>
            <p:ph type="body" sz="quarter" idx="32"/>
          </p:nvPr>
        </p:nvSpPr>
        <p:spPr>
          <a:xfrm>
            <a:off x="911825" y="1712768"/>
            <a:ext cx="6545457" cy="3405281"/>
          </a:xfrm>
        </p:spPr>
        <p:txBody>
          <a:bodyPr numCol="1"/>
          <a:lstStyle/>
          <a:p>
            <a:pPr>
              <a:lnSpc>
                <a:spcPct val="100000"/>
              </a:lnSpc>
            </a:pPr>
            <a:r>
              <a:rPr lang="en-GB" sz="1400" b="1" dirty="0"/>
              <a:t>Lire la vidéo d'Adebola (PDG et consultant technique)</a:t>
            </a:r>
          </a:p>
          <a:p>
            <a:pPr>
              <a:lnSpc>
                <a:spcPct val="100000"/>
              </a:lnSpc>
            </a:pPr>
            <a:endParaRPr lang="en-GB" sz="1400" b="1" dirty="0"/>
          </a:p>
          <a:p>
            <a:pPr>
              <a:lnSpc>
                <a:spcPct val="100000"/>
              </a:lnSpc>
            </a:pPr>
            <a:r>
              <a:rPr lang="en-GB" sz="1400" b="1" dirty="0"/>
              <a:t>Sujets de discussion</a:t>
            </a:r>
          </a:p>
          <a:p>
            <a:pPr>
              <a:lnSpc>
                <a:spcPct val="100000"/>
              </a:lnSpc>
            </a:pPr>
            <a:endParaRPr lang="en-GB" sz="1400" b="1" dirty="0"/>
          </a:p>
          <a:p>
            <a:pPr marL="342900" indent="-342900">
              <a:lnSpc>
                <a:spcPct val="100000"/>
              </a:lnSpc>
              <a:buFont typeface="Arial" panose="020B0604020202020204" pitchFamily="34" charset="0"/>
              <a:buChar char="•"/>
            </a:pPr>
            <a:r>
              <a:rPr lang="en-GB" sz="1400" dirty="0"/>
              <a:t>« Qu'est-ce qui ressortait dans son approche de la technologie et du marketing ? »</a:t>
            </a:r>
          </a:p>
          <a:p>
            <a:pPr marL="342900" indent="-342900">
              <a:lnSpc>
                <a:spcPct val="100000"/>
              </a:lnSpc>
              <a:buFont typeface="Arial" panose="020B0604020202020204" pitchFamily="34" charset="0"/>
              <a:buChar char="•"/>
            </a:pPr>
            <a:r>
              <a:rPr lang="en-GB" sz="1400" dirty="0"/>
              <a:t>« Son parcours ou son identité ont-ils influencé son approche de l'IA ? »</a:t>
            </a:r>
          </a:p>
          <a:p>
            <a:pPr marL="342900" indent="-342900">
              <a:lnSpc>
                <a:spcPct val="100000"/>
              </a:lnSpc>
              <a:buFont typeface="Arial" panose="020B0604020202020204" pitchFamily="34" charset="0"/>
              <a:buChar char="•"/>
            </a:pPr>
            <a:r>
              <a:rPr lang="en-GB" sz="1400" dirty="0"/>
              <a:t>« Qu'a-t-elle dit au sujet de la collaboration entre la créativité et la technologie ? »</a:t>
            </a:r>
          </a:p>
          <a:p>
            <a:pPr>
              <a:lnSpc>
                <a:spcPct val="100000"/>
              </a:lnSpc>
            </a:pPr>
            <a:endParaRPr lang="en-GB" sz="1400" dirty="0"/>
          </a:p>
          <a:p>
            <a:pPr>
              <a:lnSpc>
                <a:spcPct val="100000"/>
              </a:lnSpc>
            </a:pPr>
            <a:r>
              <a:rPr lang="en-GB" sz="1400" dirty="0"/>
              <a:t>Le message clé est que des femmes issues de la diversité façonnent l'IA de manière personnelle et innovante.</a:t>
            </a:r>
            <a:endParaRPr lang="en-US" sz="1400" i="1" dirty="0"/>
          </a:p>
        </p:txBody>
      </p:sp>
      <p:sp>
        <p:nvSpPr>
          <p:cNvPr id="10" name="Text Placeholder 9">
            <a:extLst>
              <a:ext uri="{FF2B5EF4-FFF2-40B4-BE49-F238E27FC236}">
                <a16:creationId xmlns:a16="http://schemas.microsoft.com/office/drawing/2014/main" id="{6C9110B0-954A-2DD6-1C65-CE0EA5E23EDC}"/>
              </a:ext>
            </a:extLst>
          </p:cNvPr>
          <p:cNvSpPr>
            <a:spLocks noGrp="1"/>
          </p:cNvSpPr>
          <p:nvPr>
            <p:ph type="body" sz="quarter" idx="38"/>
          </p:nvPr>
        </p:nvSpPr>
        <p:spPr>
          <a:xfrm>
            <a:off x="1176737" y="497546"/>
            <a:ext cx="5805953" cy="604874"/>
          </a:xfrm>
        </p:spPr>
        <p:txBody>
          <a:bodyPr/>
          <a:lstStyle/>
          <a:p>
            <a:r>
              <a:rPr lang="en-GB" sz="1800" b="1" dirty="0"/>
              <a:t>5. </a:t>
            </a:r>
            <a:r>
              <a:rPr lang="en-GB" sz="1800" b="1" dirty="0" err="1"/>
              <a:t>Activité</a:t>
            </a:r>
            <a:r>
              <a:rPr lang="en-GB" sz="1800" b="1" dirty="0"/>
              <a:t> 2 - Vidéo sur les modèles à suivre – Adebola </a:t>
            </a:r>
            <a:r>
              <a:rPr lang="en-GB" sz="1800" b="1" dirty="0" err="1"/>
              <a:t>Olomo</a:t>
            </a:r>
            <a:r>
              <a:rPr lang="en-GB" sz="1800" b="1" dirty="0"/>
              <a:t> (10 min)</a:t>
            </a:r>
          </a:p>
        </p:txBody>
      </p:sp>
      <p:pic>
        <p:nvPicPr>
          <p:cNvPr id="13" name="Picture Placeholder 12">
            <a:extLst>
              <a:ext uri="{FF2B5EF4-FFF2-40B4-BE49-F238E27FC236}">
                <a16:creationId xmlns:a16="http://schemas.microsoft.com/office/drawing/2014/main" id="{E9A4F478-5D15-7A65-6E03-68459A7072F4}"/>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251482"/>
            <a:ext cx="7457282" cy="4263564"/>
          </a:xfrm>
        </p:spPr>
      </p:pic>
      <p:cxnSp>
        <p:nvCxnSpPr>
          <p:cNvPr id="14" name="Straight Connector 13">
            <a:extLst>
              <a:ext uri="{FF2B5EF4-FFF2-40B4-BE49-F238E27FC236}">
                <a16:creationId xmlns:a16="http://schemas.microsoft.com/office/drawing/2014/main" id="{2DE7C9AE-55C3-B26D-09F1-ABCA79DAF9F0}"/>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FEA47EA-025F-F880-F9D0-BE24839DE42F}"/>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625F0EF5-DC92-8F2C-619A-84AEF387531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39C68E57-77BB-D489-0B95-1638D731E42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DB2240B5-535E-CB46-C66F-A252C3761AB6}"/>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C7352B3E-5069-E72C-CFC5-2CA31D5E2F5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3522680B-169B-32F3-DB0E-8D076E15BFC5}"/>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9817415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50B8-9A74-2A00-81E5-DC60E7D4C3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44B151-96D4-AFCC-2A16-251971F43921}"/>
              </a:ext>
            </a:extLst>
          </p:cNvPr>
          <p:cNvSpPr>
            <a:spLocks noGrp="1"/>
          </p:cNvSpPr>
          <p:nvPr>
            <p:ph type="sldNum" sz="quarter" idx="4"/>
          </p:nvPr>
        </p:nvSpPr>
        <p:spPr/>
        <p:txBody>
          <a:bodyPr/>
          <a:lstStyle/>
          <a:p>
            <a:fld id="{9C527BFA-2C0E-4CEC-B6A5-913A56FEF4B4}" type="slidenum">
              <a:rPr lang="fr-CA" smtClean="0"/>
              <a:t>38</a:t>
            </a:fld>
            <a:endParaRPr lang="fr-CA" dirty="0"/>
          </a:p>
        </p:txBody>
      </p:sp>
      <p:sp>
        <p:nvSpPr>
          <p:cNvPr id="8" name="Text Placeholder 7">
            <a:extLst>
              <a:ext uri="{FF2B5EF4-FFF2-40B4-BE49-F238E27FC236}">
                <a16:creationId xmlns:a16="http://schemas.microsoft.com/office/drawing/2014/main" id="{883FB0B6-390F-FDFE-50E8-A671575E1BE4}"/>
              </a:ext>
            </a:extLst>
          </p:cNvPr>
          <p:cNvSpPr>
            <a:spLocks noGrp="1"/>
          </p:cNvSpPr>
          <p:nvPr>
            <p:ph type="body" sz="quarter" idx="32"/>
          </p:nvPr>
        </p:nvSpPr>
        <p:spPr>
          <a:xfrm>
            <a:off x="687861" y="1661971"/>
            <a:ext cx="6492891" cy="6269461"/>
          </a:xfrm>
        </p:spPr>
        <p:txBody>
          <a:bodyPr numCol="1"/>
          <a:lstStyle/>
          <a:p>
            <a:pPr>
              <a:lnSpc>
                <a:spcPct val="100000"/>
              </a:lnSpc>
            </a:pPr>
            <a:r>
              <a:rPr lang="en-GB" sz="1400" b="1" dirty="0"/>
              <a:t>L'objectif est de montrer comment les prompts </a:t>
            </a:r>
            <a:r>
              <a:rPr lang="en-GB" sz="1400" b="1" dirty="0" err="1"/>
              <a:t>influencent</a:t>
            </a:r>
            <a:r>
              <a:rPr lang="en-GB" sz="1400" b="1" dirty="0"/>
              <a:t> le comportement de l'IA et peuvent soit renforcer, soit remettre en question les préjugés</a:t>
            </a:r>
            <a:r>
              <a:rPr lang="en-GB" sz="1400" dirty="0"/>
              <a:t>. </a:t>
            </a:r>
          </a:p>
          <a:p>
            <a:pPr>
              <a:lnSpc>
                <a:spcPct val="100000"/>
              </a:lnSpc>
            </a:pPr>
            <a:r>
              <a:rPr lang="en-GB" sz="1400" dirty="0"/>
              <a:t>Instructions...</a:t>
            </a:r>
          </a:p>
          <a:p>
            <a:pPr>
              <a:lnSpc>
                <a:spcPct val="100000"/>
              </a:lnSpc>
            </a:pPr>
            <a:endParaRPr lang="en-GB" sz="1400" dirty="0"/>
          </a:p>
          <a:p>
            <a:pPr marL="342900" indent="-342900">
              <a:lnSpc>
                <a:spcPct val="100000"/>
              </a:lnSpc>
              <a:buAutoNum type="arabicPeriod"/>
            </a:pPr>
            <a:r>
              <a:rPr lang="en-GB" sz="1400" dirty="0" err="1"/>
              <a:t>Rédigez</a:t>
            </a:r>
            <a:r>
              <a:rPr lang="en-GB" sz="1400" dirty="0"/>
              <a:t> un prompt </a:t>
            </a:r>
            <a:r>
              <a:rPr lang="en-GB" sz="1400" dirty="0" err="1"/>
              <a:t>en</a:t>
            </a:r>
            <a:r>
              <a:rPr lang="en-GB" sz="1400" dirty="0"/>
              <a:t> groupe</a:t>
            </a:r>
          </a:p>
          <a:p>
            <a:pPr>
              <a:lnSpc>
                <a:spcPct val="100000"/>
              </a:lnSpc>
            </a:pPr>
            <a:endParaRPr lang="en-GB" sz="1400" dirty="0"/>
          </a:p>
          <a:p>
            <a:pPr>
              <a:lnSpc>
                <a:spcPct val="100000"/>
              </a:lnSpc>
            </a:pPr>
            <a:r>
              <a:rPr lang="en-GB" sz="1400" dirty="0"/>
              <a:t>« Racontez-moi une histoire sur un scientifique... »</a:t>
            </a:r>
          </a:p>
          <a:p>
            <a:pPr>
              <a:lnSpc>
                <a:spcPct val="100000"/>
              </a:lnSpc>
            </a:pPr>
            <a:endParaRPr lang="en-GB" sz="1400" dirty="0"/>
          </a:p>
          <a:p>
            <a:pPr>
              <a:lnSpc>
                <a:spcPct val="100000"/>
              </a:lnSpc>
            </a:pPr>
            <a:r>
              <a:rPr lang="en-GB" sz="1400" dirty="0"/>
              <a:t>2. Demandez « Qui pensez-vous que l'IA va décrire ? »</a:t>
            </a:r>
          </a:p>
          <a:p>
            <a:pPr>
              <a:lnSpc>
                <a:spcPct val="100000"/>
              </a:lnSpc>
            </a:pPr>
            <a:endParaRPr lang="en-GB" sz="1400" dirty="0"/>
          </a:p>
          <a:p>
            <a:pPr>
              <a:lnSpc>
                <a:spcPct val="100000"/>
              </a:lnSpc>
            </a:pPr>
            <a:r>
              <a:rPr lang="en-GB" sz="1400" dirty="0"/>
              <a:t>3. </a:t>
            </a:r>
            <a:r>
              <a:rPr lang="en-GB" sz="1400" dirty="0" err="1"/>
              <a:t>Modifiez</a:t>
            </a:r>
            <a:r>
              <a:rPr lang="en-GB" sz="1400" dirty="0"/>
              <a:t> le prompt pour promouvoir la diversité</a:t>
            </a:r>
          </a:p>
          <a:p>
            <a:pPr>
              <a:lnSpc>
                <a:spcPct val="100000"/>
              </a:lnSpc>
            </a:pPr>
            <a:r>
              <a:rPr lang="en-GB" sz="1400" dirty="0"/>
              <a:t>« Racontez-moi l'histoire d'une scientifique kenyane qui résout un problème climatique à l'aide de l'IA. »</a:t>
            </a:r>
          </a:p>
          <a:p>
            <a:pPr>
              <a:lnSpc>
                <a:spcPct val="100000"/>
              </a:lnSpc>
            </a:pPr>
            <a:endParaRPr lang="en-GB" sz="1400" i="1" dirty="0"/>
          </a:p>
          <a:p>
            <a:pPr>
              <a:lnSpc>
                <a:spcPct val="100000"/>
              </a:lnSpc>
            </a:pPr>
            <a:r>
              <a:rPr lang="en-GB" sz="1400" dirty="0"/>
              <a:t>Défi créatif (en binôme ou en petits groupes), essayez l'une de ces propositions</a:t>
            </a:r>
          </a:p>
          <a:p>
            <a:pPr marL="342900" indent="-342900">
              <a:lnSpc>
                <a:spcPct val="100000"/>
              </a:lnSpc>
              <a:buFont typeface="Wingdings" panose="05000000000000000000" pitchFamily="2" charset="2"/>
              <a:buChar char="q"/>
            </a:pPr>
            <a:r>
              <a:rPr lang="en-GB" sz="1400" dirty="0"/>
              <a:t>« Énumérez cinq femmes inspirantes de différents pays qui travaillent dans le domaine de l'IA. »</a:t>
            </a:r>
          </a:p>
          <a:p>
            <a:pPr marL="342900" indent="-342900">
              <a:lnSpc>
                <a:spcPct val="100000"/>
              </a:lnSpc>
              <a:buFont typeface="Wingdings" panose="05000000000000000000" pitchFamily="2" charset="2"/>
              <a:buChar char="q"/>
            </a:pPr>
            <a:r>
              <a:rPr lang="en-GB" sz="1400" dirty="0"/>
              <a:t>« Écrivez un poème du point de vue d'un robot IA qui apprend l'équité. »</a:t>
            </a:r>
          </a:p>
          <a:p>
            <a:pPr marL="342900" indent="-342900">
              <a:lnSpc>
                <a:spcPct val="100000"/>
              </a:lnSpc>
              <a:buFont typeface="Wingdings" panose="05000000000000000000" pitchFamily="2" charset="2"/>
              <a:buChar char="q"/>
            </a:pPr>
            <a:r>
              <a:rPr lang="en-GB" sz="1400" dirty="0"/>
              <a:t>« Expliquez pourquoi des équipes diversifiées permettent de créer de meilleurs outils d'IA. »</a:t>
            </a:r>
          </a:p>
          <a:p>
            <a:pPr>
              <a:lnSpc>
                <a:spcPct val="100000"/>
              </a:lnSpc>
            </a:pPr>
            <a:endParaRPr lang="en-GB" sz="1400" dirty="0"/>
          </a:p>
          <a:p>
            <a:pPr>
              <a:lnSpc>
                <a:spcPct val="100000"/>
              </a:lnSpc>
            </a:pPr>
            <a:r>
              <a:rPr lang="en-GB" sz="1400" b="1" dirty="0"/>
              <a:t>Utilisez ChatGPT si possible ou préparez des exemples de résultats</a:t>
            </a:r>
            <a:r>
              <a:rPr lang="en-GB" sz="1400" dirty="0"/>
              <a:t>.</a:t>
            </a:r>
            <a:endParaRPr lang="en-US" sz="1400" dirty="0"/>
          </a:p>
        </p:txBody>
      </p:sp>
      <p:sp>
        <p:nvSpPr>
          <p:cNvPr id="10" name="Text Placeholder 9">
            <a:extLst>
              <a:ext uri="{FF2B5EF4-FFF2-40B4-BE49-F238E27FC236}">
                <a16:creationId xmlns:a16="http://schemas.microsoft.com/office/drawing/2014/main" id="{33E5FFC4-5F2B-7F5B-7DF6-C54474CF0B07}"/>
              </a:ext>
            </a:extLst>
          </p:cNvPr>
          <p:cNvSpPr>
            <a:spLocks noGrp="1"/>
          </p:cNvSpPr>
          <p:nvPr>
            <p:ph type="body" sz="quarter" idx="38"/>
          </p:nvPr>
        </p:nvSpPr>
        <p:spPr>
          <a:xfrm>
            <a:off x="1326357" y="605878"/>
            <a:ext cx="6239804" cy="584254"/>
          </a:xfrm>
        </p:spPr>
        <p:txBody>
          <a:bodyPr/>
          <a:lstStyle/>
          <a:p>
            <a:r>
              <a:rPr lang="en-GB" sz="1800" b="1" dirty="0"/>
              <a:t>6. </a:t>
            </a:r>
            <a:r>
              <a:rPr lang="en-GB" sz="1800" b="1" dirty="0" err="1"/>
              <a:t>Activité</a:t>
            </a:r>
            <a:r>
              <a:rPr lang="en-GB" sz="1800" b="1" dirty="0"/>
              <a:t> 3 - Le pouvoir des </a:t>
            </a:r>
            <a:r>
              <a:rPr lang="en-GB" sz="1800" dirty="0"/>
              <a:t>instructions </a:t>
            </a:r>
            <a:r>
              <a:rPr lang="en-GB" sz="1800" dirty="0" err="1"/>
              <a:t>génératives</a:t>
            </a:r>
            <a:r>
              <a:rPr lang="en-GB" sz="1800" dirty="0"/>
              <a:t> (prompt)</a:t>
            </a:r>
            <a:r>
              <a:rPr lang="en-GB" sz="1800" b="1" dirty="0"/>
              <a:t> (15 min)</a:t>
            </a:r>
          </a:p>
        </p:txBody>
      </p:sp>
      <p:pic>
        <p:nvPicPr>
          <p:cNvPr id="13" name="Picture Placeholder 12">
            <a:extLst>
              <a:ext uri="{FF2B5EF4-FFF2-40B4-BE49-F238E27FC236}">
                <a16:creationId xmlns:a16="http://schemas.microsoft.com/office/drawing/2014/main" id="{BF2F8666-A160-ABE7-79C3-A48BFBA07F15}"/>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49205" y="8091360"/>
            <a:ext cx="4926005" cy="2816353"/>
          </a:xfrm>
        </p:spPr>
      </p:pic>
      <p:cxnSp>
        <p:nvCxnSpPr>
          <p:cNvPr id="14" name="Straight Connector 13">
            <a:extLst>
              <a:ext uri="{FF2B5EF4-FFF2-40B4-BE49-F238E27FC236}">
                <a16:creationId xmlns:a16="http://schemas.microsoft.com/office/drawing/2014/main" id="{D0C0DC8B-2B84-D7C6-0918-F9BD1A65CD9B}"/>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CD65FB6-0437-6E4F-7151-95537852396B}"/>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33964E5-FB02-D733-5984-AD396D233B6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66128A3E-59D2-363A-22B1-31A71CEDD53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930A33C4-AC0A-FBD3-9CF9-ACCEC38E5B80}"/>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50C0AFF9-BCF2-6F53-54BB-077E5C9A7FCC}"/>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6400E670-654A-75B2-7333-6B4C3B52F31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899386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C3F9D-F5C1-93F9-E872-F4ED231CC0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E00101-8686-0F65-086A-5880D628AF90}"/>
              </a:ext>
            </a:extLst>
          </p:cNvPr>
          <p:cNvSpPr>
            <a:spLocks noGrp="1"/>
          </p:cNvSpPr>
          <p:nvPr>
            <p:ph type="sldNum" sz="quarter" idx="4"/>
          </p:nvPr>
        </p:nvSpPr>
        <p:spPr/>
        <p:txBody>
          <a:bodyPr/>
          <a:lstStyle/>
          <a:p>
            <a:fld id="{9C527BFA-2C0E-4CEC-B6A5-913A56FEF4B4}" type="slidenum">
              <a:rPr lang="fr-CA" smtClean="0"/>
              <a:t>39</a:t>
            </a:fld>
            <a:endParaRPr lang="fr-CA" dirty="0"/>
          </a:p>
        </p:txBody>
      </p:sp>
      <p:sp>
        <p:nvSpPr>
          <p:cNvPr id="8" name="Text Placeholder 7">
            <a:extLst>
              <a:ext uri="{FF2B5EF4-FFF2-40B4-BE49-F238E27FC236}">
                <a16:creationId xmlns:a16="http://schemas.microsoft.com/office/drawing/2014/main" id="{56791DB0-0187-0ABA-78EA-2E79F927BA00}"/>
              </a:ext>
            </a:extLst>
          </p:cNvPr>
          <p:cNvSpPr>
            <a:spLocks noGrp="1"/>
          </p:cNvSpPr>
          <p:nvPr>
            <p:ph type="body" sz="quarter" idx="32"/>
          </p:nvPr>
        </p:nvSpPr>
        <p:spPr>
          <a:xfrm>
            <a:off x="880947" y="1559438"/>
            <a:ext cx="6129454" cy="3215728"/>
          </a:xfrm>
        </p:spPr>
        <p:txBody>
          <a:bodyPr numCol="1"/>
          <a:lstStyle/>
          <a:p>
            <a:pPr>
              <a:lnSpc>
                <a:spcPct val="100000"/>
              </a:lnSpc>
            </a:pPr>
            <a:r>
              <a:rPr lang="en-GB" sz="1400" b="1" dirty="0"/>
              <a:t>Utiliser des exemples tirés des diapositives</a:t>
            </a:r>
          </a:p>
          <a:p>
            <a:pPr>
              <a:lnSpc>
                <a:spcPct val="100000"/>
              </a:lnSpc>
            </a:pPr>
            <a:r>
              <a:rPr lang="en-GB" sz="1400" dirty="0"/>
              <a:t>Personnes handicapées (assistants vocaux, maisons intelligentes)</a:t>
            </a:r>
          </a:p>
          <a:p>
            <a:pPr>
              <a:lnSpc>
                <a:spcPct val="100000"/>
              </a:lnSpc>
            </a:pPr>
            <a:r>
              <a:rPr lang="en-GB" sz="1400" dirty="0"/>
              <a:t>Outils linguistiques (Google Translate, DeepL)</a:t>
            </a:r>
          </a:p>
          <a:p>
            <a:pPr>
              <a:lnSpc>
                <a:spcPct val="100000"/>
              </a:lnSpc>
            </a:pPr>
            <a:r>
              <a:rPr lang="en-GB" sz="1400" dirty="0" err="1"/>
              <a:t>Apprenants</a:t>
            </a:r>
            <a:r>
              <a:rPr lang="fr-LU" sz="1400" dirty="0"/>
              <a:t>·es</a:t>
            </a:r>
            <a:r>
              <a:rPr lang="en-GB" sz="1400" dirty="0"/>
              <a:t> </a:t>
            </a:r>
            <a:r>
              <a:rPr lang="en-GB" sz="1400" dirty="0" err="1"/>
              <a:t>neurodivergeants</a:t>
            </a:r>
            <a:r>
              <a:rPr lang="fr-LU" sz="1400" dirty="0"/>
              <a:t>·es</a:t>
            </a:r>
            <a:r>
              <a:rPr lang="en-GB" sz="1400" dirty="0"/>
              <a:t> (Immersive Reader, </a:t>
            </a:r>
            <a:r>
              <a:rPr lang="en-GB" sz="1400" dirty="0" err="1"/>
              <a:t>Khanamigo</a:t>
            </a:r>
            <a:r>
              <a:rPr lang="en-GB" sz="1400" dirty="0"/>
              <a:t>)</a:t>
            </a:r>
          </a:p>
          <a:p>
            <a:pPr>
              <a:lnSpc>
                <a:spcPct val="100000"/>
              </a:lnSpc>
            </a:pPr>
            <a:endParaRPr lang="en-GB" sz="1400" dirty="0"/>
          </a:p>
          <a:p>
            <a:pPr>
              <a:lnSpc>
                <a:spcPct val="100000"/>
              </a:lnSpc>
            </a:pPr>
            <a:r>
              <a:rPr lang="en-GB" sz="1400" b="1" dirty="0"/>
              <a:t>Invitation à la réflexion</a:t>
            </a:r>
          </a:p>
          <a:p>
            <a:pPr>
              <a:lnSpc>
                <a:spcPct val="100000"/>
              </a:lnSpc>
            </a:pPr>
            <a:r>
              <a:rPr lang="en-GB" sz="1400" dirty="0"/>
              <a:t>« Comment concevoir la technologie pour qu'elle profite à un plus grand nombre de personnes, et non à un nombre restreint ? »</a:t>
            </a:r>
          </a:p>
          <a:p>
            <a:pPr>
              <a:lnSpc>
                <a:spcPct val="100000"/>
              </a:lnSpc>
            </a:pPr>
            <a:endParaRPr lang="en-GB" sz="1400" dirty="0"/>
          </a:p>
          <a:p>
            <a:pPr>
              <a:lnSpc>
                <a:spcPct val="100000"/>
              </a:lnSpc>
            </a:pPr>
            <a:r>
              <a:rPr lang="en-GB" sz="1400" b="1" dirty="0"/>
              <a:t>Tâche de groupe (facultative)</a:t>
            </a:r>
          </a:p>
          <a:p>
            <a:pPr>
              <a:lnSpc>
                <a:spcPct val="100000"/>
              </a:lnSpc>
            </a:pPr>
            <a:r>
              <a:rPr lang="en-GB" sz="1400" dirty="0"/>
              <a:t>Explorez les outils et rédigez de brèves descriptions sur la manière dont ils favorisent l'inclusion.</a:t>
            </a:r>
            <a:endParaRPr lang="en-US" sz="1400" i="1" dirty="0"/>
          </a:p>
        </p:txBody>
      </p:sp>
      <p:sp>
        <p:nvSpPr>
          <p:cNvPr id="10" name="Text Placeholder 9">
            <a:extLst>
              <a:ext uri="{FF2B5EF4-FFF2-40B4-BE49-F238E27FC236}">
                <a16:creationId xmlns:a16="http://schemas.microsoft.com/office/drawing/2014/main" id="{72DC65BD-B337-B970-090F-2CEF5123905E}"/>
              </a:ext>
            </a:extLst>
          </p:cNvPr>
          <p:cNvSpPr>
            <a:spLocks noGrp="1"/>
          </p:cNvSpPr>
          <p:nvPr>
            <p:ph type="body" sz="quarter" idx="38"/>
          </p:nvPr>
        </p:nvSpPr>
        <p:spPr>
          <a:xfrm>
            <a:off x="1583528" y="688444"/>
            <a:ext cx="5988342" cy="604440"/>
          </a:xfrm>
        </p:spPr>
        <p:txBody>
          <a:bodyPr/>
          <a:lstStyle/>
          <a:p>
            <a:r>
              <a:rPr lang="it-IT" sz="1800" b="1" dirty="0"/>
              <a:t>4. L'IA au service de l'inclusion et de l'accessibilité (15 min)</a:t>
            </a:r>
            <a:endParaRPr lang="en-GB" sz="1800" b="1" dirty="0"/>
          </a:p>
        </p:txBody>
      </p:sp>
      <p:cxnSp>
        <p:nvCxnSpPr>
          <p:cNvPr id="14" name="Straight Connector 13">
            <a:extLst>
              <a:ext uri="{FF2B5EF4-FFF2-40B4-BE49-F238E27FC236}">
                <a16:creationId xmlns:a16="http://schemas.microsoft.com/office/drawing/2014/main" id="{508FBEBD-85D3-FE32-FF7B-6C846B7371E8}"/>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51683FDF-E246-7ED2-C039-35286669C1FA}"/>
              </a:ext>
            </a:extLst>
          </p:cNvPr>
          <p:cNvGrpSpPr/>
          <p:nvPr/>
        </p:nvGrpSpPr>
        <p:grpSpPr>
          <a:xfrm>
            <a:off x="603006" y="644850"/>
            <a:ext cx="668030" cy="667301"/>
            <a:chOff x="7257599" y="768348"/>
            <a:chExt cx="868457" cy="867509"/>
          </a:xfrm>
          <a:solidFill>
            <a:srgbClr val="282666"/>
          </a:solidFill>
        </p:grpSpPr>
        <p:sp>
          <p:nvSpPr>
            <p:cNvPr id="16" name="Freeform 15">
              <a:extLst>
                <a:ext uri="{FF2B5EF4-FFF2-40B4-BE49-F238E27FC236}">
                  <a16:creationId xmlns:a16="http://schemas.microsoft.com/office/drawing/2014/main" id="{9E8C2028-5920-E586-5D5D-F69AF4B3A55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1161189B-C9E1-21ED-04DB-D079AD83F0C3}"/>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42700E9A-A531-62C7-0837-83AF204E8F01}"/>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C1D97DA0-3AE6-3CB7-5313-EFDB3294334D}"/>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555CA89A-8808-15FC-81C0-3A186EAD811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A00A0F50-613E-314A-84CD-9F92015C47C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A6AEAC9-DF5B-DD48-772C-996898E1255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cxnSp>
        <p:nvCxnSpPr>
          <p:cNvPr id="3" name="Straight Connector 2">
            <a:extLst>
              <a:ext uri="{FF2B5EF4-FFF2-40B4-BE49-F238E27FC236}">
                <a16:creationId xmlns:a16="http://schemas.microsoft.com/office/drawing/2014/main" id="{CEBFE6EA-089B-94C5-62C9-6A75008F1007}"/>
              </a:ext>
            </a:extLst>
          </p:cNvPr>
          <p:cNvCxnSpPr>
            <a:cxnSpLocks/>
            <a:stCxn id="12" idx="231"/>
          </p:cNvCxnSpPr>
          <p:nvPr/>
        </p:nvCxnSpPr>
        <p:spPr>
          <a:xfrm>
            <a:off x="1339313" y="4910371"/>
            <a:ext cx="6430900" cy="11935"/>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sp>
        <p:nvSpPr>
          <p:cNvPr id="4" name="Text Placeholder 9">
            <a:extLst>
              <a:ext uri="{FF2B5EF4-FFF2-40B4-BE49-F238E27FC236}">
                <a16:creationId xmlns:a16="http://schemas.microsoft.com/office/drawing/2014/main" id="{3822A618-7F35-61D0-9A46-4FF799F42FA9}"/>
              </a:ext>
            </a:extLst>
          </p:cNvPr>
          <p:cNvSpPr txBox="1">
            <a:spLocks/>
          </p:cNvSpPr>
          <p:nvPr/>
        </p:nvSpPr>
        <p:spPr>
          <a:xfrm>
            <a:off x="1519082" y="4290770"/>
            <a:ext cx="5905799" cy="76252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Défi de recherche rapide – IA inclusive (10 min)</a:t>
            </a:r>
          </a:p>
        </p:txBody>
      </p:sp>
      <p:grpSp>
        <p:nvGrpSpPr>
          <p:cNvPr id="5" name="Group 4">
            <a:extLst>
              <a:ext uri="{FF2B5EF4-FFF2-40B4-BE49-F238E27FC236}">
                <a16:creationId xmlns:a16="http://schemas.microsoft.com/office/drawing/2014/main" id="{E2E47199-0B00-1C2A-9A78-BC8F8F2BE992}"/>
              </a:ext>
            </a:extLst>
          </p:cNvPr>
          <p:cNvGrpSpPr/>
          <p:nvPr/>
        </p:nvGrpSpPr>
        <p:grpSpPr>
          <a:xfrm>
            <a:off x="603006" y="4380050"/>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536A2AE4-CB37-7580-EC4D-8AEEDEE350C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E55667A5-250F-C9B3-4770-1340D1BF169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279A4457-24BE-61F8-696E-4761634714B6}"/>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1A7A45A4-5E06-E181-4E83-5D8BE2089BA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D12E7DFC-D995-8810-4850-1E60C99BEF3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7">
            <a:extLst>
              <a:ext uri="{FF2B5EF4-FFF2-40B4-BE49-F238E27FC236}">
                <a16:creationId xmlns:a16="http://schemas.microsoft.com/office/drawing/2014/main" id="{7BFF1050-217F-315D-A7C6-AA2DC8E75878}"/>
              </a:ext>
            </a:extLst>
          </p:cNvPr>
          <p:cNvSpPr txBox="1">
            <a:spLocks/>
          </p:cNvSpPr>
          <p:nvPr/>
        </p:nvSpPr>
        <p:spPr>
          <a:xfrm>
            <a:off x="935838" y="5376876"/>
            <a:ext cx="6074563" cy="238552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Instructions</a:t>
            </a:r>
          </a:p>
          <a:p>
            <a:pPr>
              <a:lnSpc>
                <a:spcPct val="100000"/>
              </a:lnSpc>
            </a:pPr>
            <a:r>
              <a:rPr lang="en-GB" sz="1400" dirty="0"/>
              <a:t>En petits groupes, recherchez ou réfléchissez à 1 ou 2 outils qui favorisent l'inclusion/l'accessibilité.</a:t>
            </a:r>
          </a:p>
          <a:p>
            <a:pPr>
              <a:lnSpc>
                <a:spcPct val="100000"/>
              </a:lnSpc>
            </a:pPr>
            <a:endParaRPr lang="en-GB" sz="1400" dirty="0"/>
          </a:p>
          <a:p>
            <a:pPr>
              <a:lnSpc>
                <a:spcPct val="100000"/>
              </a:lnSpc>
            </a:pPr>
            <a:r>
              <a:rPr lang="en-GB" sz="1400" dirty="0"/>
              <a:t>Il peut s'agir, par exemple, de lecteurs d'écran basés sur l'IA, d'applications qui </a:t>
            </a:r>
            <a:r>
              <a:rPr lang="en-GB" sz="1400" dirty="0" err="1"/>
              <a:t>transcrivent</a:t>
            </a:r>
            <a:r>
              <a:rPr lang="en-GB" sz="1400" dirty="0"/>
              <a:t> la parole ou de prothèses intelligentes.</a:t>
            </a:r>
          </a:p>
          <a:p>
            <a:pPr>
              <a:lnSpc>
                <a:spcPct val="100000"/>
              </a:lnSpc>
            </a:pPr>
            <a:endParaRPr lang="en-GB" sz="1400" dirty="0"/>
          </a:p>
          <a:p>
            <a:pPr>
              <a:lnSpc>
                <a:spcPct val="100000"/>
              </a:lnSpc>
            </a:pPr>
            <a:r>
              <a:rPr lang="en-GB" sz="1400" dirty="0"/>
              <a:t>Si vous ne disposez pas de technologie, fournissez 6 à 8 exemples imprimés et demandez aux groupes de faire correspondre l'outil, </a:t>
            </a:r>
            <a:r>
              <a:rPr lang="en-GB" sz="1400" dirty="0" err="1"/>
              <a:t>l'utilisateur</a:t>
            </a:r>
            <a:r>
              <a:rPr lang="fr-LU" dirty="0"/>
              <a:t>·</a:t>
            </a:r>
            <a:r>
              <a:rPr lang="en-GB" sz="1400" dirty="0"/>
              <a:t>trice et l'avantage.</a:t>
            </a:r>
            <a:endParaRPr lang="en-US" sz="1400" i="1" dirty="0"/>
          </a:p>
        </p:txBody>
      </p:sp>
      <p:sp>
        <p:nvSpPr>
          <p:cNvPr id="24" name="Text Placeholder 7">
            <a:extLst>
              <a:ext uri="{FF2B5EF4-FFF2-40B4-BE49-F238E27FC236}">
                <a16:creationId xmlns:a16="http://schemas.microsoft.com/office/drawing/2014/main" id="{78FF1F4C-1409-9C50-BAA3-8DBEFEA46A47}"/>
              </a:ext>
            </a:extLst>
          </p:cNvPr>
          <p:cNvSpPr txBox="1">
            <a:spLocks/>
          </p:cNvSpPr>
          <p:nvPr/>
        </p:nvSpPr>
        <p:spPr>
          <a:xfrm>
            <a:off x="1271036" y="8586705"/>
            <a:ext cx="5918419" cy="254519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Présentez les acteurs du changement à partir des diapositives.</a:t>
            </a:r>
          </a:p>
          <a:p>
            <a:pPr>
              <a:lnSpc>
                <a:spcPct val="100000"/>
              </a:lnSpc>
            </a:pPr>
            <a:r>
              <a:rPr lang="en-GB" sz="1400" dirty="0"/>
              <a:t>Joy </a:t>
            </a:r>
            <a:r>
              <a:rPr lang="en-GB" sz="1400" dirty="0" err="1"/>
              <a:t>Buolamwini </a:t>
            </a:r>
            <a:r>
              <a:rPr lang="en-GB" sz="1400" dirty="0"/>
              <a:t>- biais de reconnaissance faciale</a:t>
            </a:r>
          </a:p>
          <a:p>
            <a:pPr>
              <a:lnSpc>
                <a:spcPct val="100000"/>
              </a:lnSpc>
            </a:pPr>
            <a:r>
              <a:rPr lang="en-GB" sz="1400" dirty="0"/>
              <a:t>Abeba Birhane - recherche éthique</a:t>
            </a:r>
          </a:p>
          <a:p>
            <a:pPr>
              <a:lnSpc>
                <a:spcPct val="100000"/>
              </a:lnSpc>
            </a:pPr>
            <a:r>
              <a:rPr lang="en-GB" sz="1400" dirty="0"/>
              <a:t>Fei-Fei Li - innovation dans les domaines de l'éducation et de la santé</a:t>
            </a:r>
          </a:p>
          <a:p>
            <a:pPr>
              <a:lnSpc>
                <a:spcPct val="100000"/>
              </a:lnSpc>
            </a:pPr>
            <a:r>
              <a:rPr lang="en-GB" sz="1400" dirty="0"/>
              <a:t>Sara Menker - sécurité alimentaire et climat</a:t>
            </a:r>
          </a:p>
          <a:p>
            <a:pPr>
              <a:lnSpc>
                <a:spcPct val="100000"/>
              </a:lnSpc>
            </a:pPr>
            <a:endParaRPr lang="en-GB" sz="800" dirty="0"/>
          </a:p>
          <a:p>
            <a:pPr>
              <a:lnSpc>
                <a:spcPct val="100000"/>
              </a:lnSpc>
            </a:pPr>
            <a:r>
              <a:rPr lang="en-GB" sz="1400" b="1" dirty="0"/>
              <a:t>Demandez </a:t>
            </a:r>
          </a:p>
          <a:p>
            <a:pPr>
              <a:lnSpc>
                <a:spcPct val="100000"/>
              </a:lnSpc>
            </a:pPr>
            <a:r>
              <a:rPr lang="en-GB" sz="1400" dirty="0"/>
              <a:t>Laquelle de ces histoires vous a le plus inspiré ?</a:t>
            </a:r>
          </a:p>
          <a:p>
            <a:pPr>
              <a:lnSpc>
                <a:spcPct val="100000"/>
              </a:lnSpc>
            </a:pPr>
            <a:r>
              <a:rPr lang="en-GB" sz="1400" dirty="0"/>
              <a:t>« Quel problème aimeriez-vous résoudre si vous en aviez la possibilité ? »</a:t>
            </a:r>
            <a:endParaRPr lang="en-US" sz="1400" i="1" dirty="0"/>
          </a:p>
        </p:txBody>
      </p:sp>
      <p:sp>
        <p:nvSpPr>
          <p:cNvPr id="25" name="Text Placeholder 9">
            <a:extLst>
              <a:ext uri="{FF2B5EF4-FFF2-40B4-BE49-F238E27FC236}">
                <a16:creationId xmlns:a16="http://schemas.microsoft.com/office/drawing/2014/main" id="{FA066824-77F5-2A54-4DB7-E47AE29090DA}"/>
              </a:ext>
            </a:extLst>
          </p:cNvPr>
          <p:cNvSpPr txBox="1">
            <a:spLocks/>
          </p:cNvSpPr>
          <p:nvPr/>
        </p:nvSpPr>
        <p:spPr>
          <a:xfrm>
            <a:off x="1606285" y="7633673"/>
            <a:ext cx="5266746" cy="604874"/>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a:t>6. Les femmes qui utilisent l'IA pour le bien (10 min)</a:t>
            </a:r>
            <a:endParaRPr lang="en-GB" sz="1800" dirty="0"/>
          </a:p>
        </p:txBody>
      </p:sp>
      <p:cxnSp>
        <p:nvCxnSpPr>
          <p:cNvPr id="26" name="Straight Connector 25">
            <a:extLst>
              <a:ext uri="{FF2B5EF4-FFF2-40B4-BE49-F238E27FC236}">
                <a16:creationId xmlns:a16="http://schemas.microsoft.com/office/drawing/2014/main" id="{B6A90E6E-A6B6-D5E7-9B80-189F916CD45A}"/>
              </a:ext>
            </a:extLst>
          </p:cNvPr>
          <p:cNvCxnSpPr>
            <a:cxnSpLocks/>
          </p:cNvCxnSpPr>
          <p:nvPr/>
        </p:nvCxnSpPr>
        <p:spPr>
          <a:xfrm>
            <a:off x="1370230" y="8281529"/>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6EE0C765-51E5-4F23-0E50-57B20207E3EC}"/>
              </a:ext>
            </a:extLst>
          </p:cNvPr>
          <p:cNvGrpSpPr/>
          <p:nvPr/>
        </p:nvGrpSpPr>
        <p:grpSpPr>
          <a:xfrm>
            <a:off x="619050" y="7723400"/>
            <a:ext cx="763272" cy="762523"/>
            <a:chOff x="10376768" y="2334933"/>
            <a:chExt cx="920484" cy="919581"/>
          </a:xfrm>
          <a:solidFill>
            <a:srgbClr val="282666"/>
          </a:solidFill>
        </p:grpSpPr>
        <p:sp>
          <p:nvSpPr>
            <p:cNvPr id="28" name="Freeform 5">
              <a:extLst>
                <a:ext uri="{FF2B5EF4-FFF2-40B4-BE49-F238E27FC236}">
                  <a16:creationId xmlns:a16="http://schemas.microsoft.com/office/drawing/2014/main" id="{C732B6A9-998E-F821-D746-7110CDA3BB26}"/>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0">
              <a:extLst>
                <a:ext uri="{FF2B5EF4-FFF2-40B4-BE49-F238E27FC236}">
                  <a16:creationId xmlns:a16="http://schemas.microsoft.com/office/drawing/2014/main" id="{FFDF87DA-5082-7E93-2B9E-22CC4130C18B}"/>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0" name="Graphic 2">
              <a:extLst>
                <a:ext uri="{FF2B5EF4-FFF2-40B4-BE49-F238E27FC236}">
                  <a16:creationId xmlns:a16="http://schemas.microsoft.com/office/drawing/2014/main" id="{A04D2F68-AEBC-8C2F-B3F8-C53EEE973340}"/>
                </a:ext>
              </a:extLst>
            </p:cNvPr>
            <p:cNvGrpSpPr/>
            <p:nvPr/>
          </p:nvGrpSpPr>
          <p:grpSpPr>
            <a:xfrm>
              <a:off x="10376768" y="2334933"/>
              <a:ext cx="920484" cy="919581"/>
              <a:chOff x="10376768" y="2334933"/>
              <a:chExt cx="920484" cy="919581"/>
            </a:xfrm>
            <a:grpFill/>
          </p:grpSpPr>
          <p:sp>
            <p:nvSpPr>
              <p:cNvPr id="31" name="Freeform 12">
                <a:extLst>
                  <a:ext uri="{FF2B5EF4-FFF2-40B4-BE49-F238E27FC236}">
                    <a16:creationId xmlns:a16="http://schemas.microsoft.com/office/drawing/2014/main" id="{A2344655-7786-59B1-EBCB-B8C327015C17}"/>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3">
                <a:extLst>
                  <a:ext uri="{FF2B5EF4-FFF2-40B4-BE49-F238E27FC236}">
                    <a16:creationId xmlns:a16="http://schemas.microsoft.com/office/drawing/2014/main" id="{CC8E7D4B-EC03-797D-0939-4BFC28725CE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160544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705586" y="4004420"/>
            <a:ext cx="2956429" cy="5281757"/>
          </a:xfrm>
        </p:spPr>
        <p:txBody>
          <a:bodyPr numCol="1"/>
          <a:lstStyle/>
          <a:p>
            <a:pPr>
              <a:lnSpc>
                <a:spcPct val="100000"/>
              </a:lnSpc>
            </a:pPr>
            <a:r>
              <a:rPr lang="en-GB" sz="1400" dirty="0"/>
              <a:t>Ce guide est conçu pour aider les animateurs</a:t>
            </a:r>
            <a:r>
              <a:rPr lang="fr-LU" sz="1400" dirty="0"/>
              <a:t>·</a:t>
            </a:r>
            <a:r>
              <a:rPr lang="fr-LU" sz="1400" dirty="0" err="1"/>
              <a:t>rices</a:t>
            </a:r>
            <a:r>
              <a:rPr lang="en-GB" sz="1400" dirty="0"/>
              <a:t> socio-éducatifs, les </a:t>
            </a:r>
            <a:r>
              <a:rPr lang="en-GB" sz="1400" dirty="0" err="1"/>
              <a:t>éducateurs</a:t>
            </a:r>
            <a:r>
              <a:rPr lang="fr-LU" sz="1400" dirty="0"/>
              <a:t>·</a:t>
            </a:r>
            <a:r>
              <a:rPr lang="fr-LU" sz="1400" dirty="0" err="1"/>
              <a:t>rices</a:t>
            </a:r>
            <a:r>
              <a:rPr lang="en-GB" sz="1400" dirty="0"/>
              <a:t> et les </a:t>
            </a:r>
            <a:r>
              <a:rPr lang="en-GB" sz="1400" dirty="0" err="1"/>
              <a:t>facilitateurs</a:t>
            </a:r>
            <a:r>
              <a:rPr lang="fr-LU" sz="1400" dirty="0"/>
              <a:t>·</a:t>
            </a:r>
            <a:r>
              <a:rPr lang="fr-LU" sz="1400" dirty="0" err="1"/>
              <a:t>rices</a:t>
            </a:r>
            <a:r>
              <a:rPr lang="en-GB" sz="1400" dirty="0"/>
              <a:t> à utiliser la boîte à outils </a:t>
            </a:r>
            <a:r>
              <a:rPr lang="en-GB" sz="1400" dirty="0" err="1"/>
              <a:t>Headstart</a:t>
            </a:r>
            <a:r>
              <a:rPr lang="en-GB" sz="1400" dirty="0"/>
              <a:t> AI, un ensemble de 5 sessions/ateliers prêts à l'emploi créés pour initier les jeunes femmes (âgées de 15 à 29 ans) à l'intelligence artificielle (IA).</a:t>
            </a:r>
          </a:p>
          <a:p>
            <a:pPr>
              <a:lnSpc>
                <a:spcPct val="100000"/>
              </a:lnSpc>
            </a:pPr>
            <a:endParaRPr lang="en-GB" sz="1400" dirty="0"/>
          </a:p>
          <a:p>
            <a:pPr>
              <a:lnSpc>
                <a:spcPct val="100000"/>
              </a:lnSpc>
            </a:pPr>
            <a:r>
              <a:rPr lang="en-GB" sz="1400" dirty="0"/>
              <a:t>Il </a:t>
            </a:r>
            <a:r>
              <a:rPr lang="en-GB" sz="1400" b="1" dirty="0"/>
              <a:t>n'est pas nécessaire </a:t>
            </a:r>
            <a:r>
              <a:rPr lang="en-GB" sz="1400" dirty="0"/>
              <a:t>d'être un expert en IA pour utiliser ces ressources. </a:t>
            </a:r>
          </a:p>
          <a:p>
            <a:pPr>
              <a:lnSpc>
                <a:spcPct val="100000"/>
              </a:lnSpc>
            </a:pPr>
            <a:r>
              <a:rPr lang="en-GB" sz="1400" dirty="0"/>
              <a:t>Le guide vous accompagne pas à pas dans chaque module, vous fournit des conseils pratiques d'animation et vous aide à créer un espace sûr et inclusif où les jeunes peuvent explorer </a:t>
            </a:r>
          </a:p>
          <a:p>
            <a:pPr>
              <a:lnSpc>
                <a:spcPct val="100000"/>
              </a:lnSpc>
            </a:pPr>
            <a:r>
              <a:rPr lang="en-GB" sz="1400" dirty="0" err="1"/>
              <a:t>l'IA</a:t>
            </a:r>
            <a:r>
              <a:rPr lang="en-GB" sz="1400" dirty="0"/>
              <a:t> en toute confiance</a:t>
            </a:r>
            <a:r>
              <a:rPr lang="en-US" sz="1400" dirty="0"/>
              <a:t>.</a:t>
            </a:r>
          </a:p>
          <a:p>
            <a:endParaRPr lang="en-US" dirty="0"/>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a:xfrm>
            <a:off x="715301" y="3438949"/>
            <a:ext cx="2956430" cy="565471"/>
          </a:xfrm>
        </p:spPr>
        <p:txBody>
          <a:bodyPr/>
          <a:lstStyle/>
          <a:p>
            <a:pPr>
              <a:lnSpc>
                <a:spcPct val="100000"/>
              </a:lnSpc>
            </a:pPr>
            <a:r>
              <a:rPr lang="en-GB" sz="1800" b="1" dirty="0"/>
              <a:t>Qu'est-ce que ce guide ?</a:t>
            </a:r>
            <a:endParaRPr lang="en-US" sz="1800" b="1"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626546" cy="1049221"/>
          </a:xfrm>
        </p:spPr>
        <p:txBody>
          <a:bodyPr/>
          <a:lstStyle/>
          <a:p>
            <a:r>
              <a:rPr lang="en-US" dirty="0"/>
              <a:t>Introduction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4</a:t>
            </a:fld>
            <a:endParaRPr lang="fr-CA" dirty="0"/>
          </a:p>
        </p:txBody>
      </p:sp>
      <p:pic>
        <p:nvPicPr>
          <p:cNvPr id="34" name="Picture Placeholder 33">
            <a:extLst>
              <a:ext uri="{FF2B5EF4-FFF2-40B4-BE49-F238E27FC236}">
                <a16:creationId xmlns:a16="http://schemas.microsoft.com/office/drawing/2014/main" id="{08EC39C7-5885-D397-8D54-C9E30321433F}"/>
              </a:ext>
            </a:extLst>
          </p:cNvPr>
          <p:cNvPicPr>
            <a:picLocks noGrp="1" noChangeAspect="1"/>
          </p:cNvPicPr>
          <p:nvPr>
            <p:ph type="pic" sz="quarter" idx="34"/>
          </p:nvPr>
        </p:nvPicPr>
        <p:blipFill rotWithShape="1">
          <a:blip r:embed="rId2" cstate="email">
            <a:extLst>
              <a:ext uri="{28A0092B-C50C-407E-A947-70E740481C1C}">
                <a14:useLocalDpi xmlns:a14="http://schemas.microsoft.com/office/drawing/2010/main"/>
              </a:ext>
            </a:extLst>
          </a:blip>
          <a:srcRect/>
          <a:stretch/>
        </p:blipFill>
        <p:spPr>
          <a:xfrm>
            <a:off x="2367377" y="7641021"/>
            <a:ext cx="3342717" cy="3266692"/>
          </a:xfrm>
        </p:spPr>
      </p:pic>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2" name="Text Placeholder 12">
            <a:extLst>
              <a:ext uri="{FF2B5EF4-FFF2-40B4-BE49-F238E27FC236}">
                <a16:creationId xmlns:a16="http://schemas.microsoft.com/office/drawing/2014/main" id="{33B5E995-0F53-BBC9-24A7-4C2BCD03B9F9}"/>
              </a:ext>
            </a:extLst>
          </p:cNvPr>
          <p:cNvSpPr txBox="1">
            <a:spLocks/>
          </p:cNvSpPr>
          <p:nvPr/>
        </p:nvSpPr>
        <p:spPr>
          <a:xfrm>
            <a:off x="4267200" y="4004420"/>
            <a:ext cx="3087628" cy="4391435"/>
          </a:xfrm>
          <a:prstGeom prst="rect">
            <a:avLst/>
          </a:prstGeom>
        </p:spPr>
        <p:txBody>
          <a:bodyPr vert="horz" lIns="91440" tIns="45720" rIns="91440" bIns="45720" numCol="1" spcCol="216000"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just">
              <a:lnSpc>
                <a:spcPct val="100000"/>
              </a:lnSpc>
              <a:spcBef>
                <a:spcPts val="0"/>
              </a:spcBef>
              <a:buNone/>
            </a:pPr>
            <a:r>
              <a:rPr lang="en-GB" sz="1400" dirty="0">
                <a:solidFill>
                  <a:srgbClr val="282666"/>
                </a:solidFill>
                <a:latin typeface="Calibri" panose="020F0502020204030204" pitchFamily="34" charset="0"/>
                <a:cs typeface="Calibri" panose="020F0502020204030204" pitchFamily="34" charset="0"/>
              </a:rPr>
              <a:t>Les femmes et les filles sont actuellement sous-représentées dans le domaine de l'IA, tant en tant qu'utilisatrices que créatrices. Pourtant, l'IA façonne rapidement le monde du travail, les médias et la vie quotidienne. Sans intervention précoce, de nombreuses jeunes femmes risquent d'être exclues des opportunités futures. </a:t>
            </a:r>
          </a:p>
          <a:p>
            <a:pPr marL="0" indent="0" algn="just">
              <a:lnSpc>
                <a:spcPct val="100000"/>
              </a:lnSpc>
              <a:spcBef>
                <a:spcPts val="0"/>
              </a:spcBef>
              <a:buNone/>
            </a:pPr>
            <a:r>
              <a:rPr lang="en-GB" sz="1400" dirty="0" err="1">
                <a:solidFill>
                  <a:srgbClr val="282666"/>
                </a:solidFill>
                <a:latin typeface="Calibri" panose="020F0502020204030204" pitchFamily="34" charset="0"/>
                <a:cs typeface="Calibri" panose="020F0502020204030204" pitchFamily="34" charset="0"/>
              </a:rPr>
              <a:t>Headstart </a:t>
            </a:r>
            <a:r>
              <a:rPr lang="en-GB" sz="1400" dirty="0">
                <a:solidFill>
                  <a:srgbClr val="282666"/>
                </a:solidFill>
                <a:latin typeface="Calibri" panose="020F0502020204030204" pitchFamily="34" charset="0"/>
                <a:cs typeface="Calibri" panose="020F0502020204030204" pitchFamily="34" charset="0"/>
              </a:rPr>
              <a:t>vise à changer cette situation. Il utilise :</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Des modèles réels pour remettre en question les stéréotypes</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des activités pratiques et concrètes pour renforcer la confiance dans le numérique</a:t>
            </a:r>
          </a:p>
          <a:p>
            <a:pPr algn="just">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des discussions ouvertes et </a:t>
            </a:r>
            <a:r>
              <a:rPr lang="en-GB" sz="1400" dirty="0" err="1">
                <a:solidFill>
                  <a:srgbClr val="282666"/>
                </a:solidFill>
                <a:latin typeface="Calibri" panose="020F0502020204030204" pitchFamily="34" charset="0"/>
                <a:cs typeface="Calibri" panose="020F0502020204030204" pitchFamily="34" charset="0"/>
              </a:rPr>
              <a:t>inclusives</a:t>
            </a:r>
            <a:r>
              <a:rPr lang="en-GB" sz="1400" dirty="0">
                <a:solidFill>
                  <a:srgbClr val="282666"/>
                </a:solidFill>
                <a:latin typeface="Calibri" panose="020F0502020204030204" pitchFamily="34" charset="0"/>
                <a:cs typeface="Calibri" panose="020F0502020204030204" pitchFamily="34" charset="0"/>
              </a:rPr>
              <a:t>     </a:t>
            </a:r>
          </a:p>
          <a:p>
            <a:pPr marL="0" indent="0" algn="just">
              <a:lnSpc>
                <a:spcPct val="100000"/>
              </a:lnSpc>
              <a:spcBef>
                <a:spcPts val="0"/>
              </a:spcBef>
              <a:buNone/>
            </a:pPr>
            <a:r>
              <a:rPr lang="en-GB" sz="1400" dirty="0">
                <a:solidFill>
                  <a:srgbClr val="282666"/>
                </a:solidFill>
                <a:latin typeface="Calibri" panose="020F0502020204030204" pitchFamily="34" charset="0"/>
                <a:cs typeface="Calibri" panose="020F0502020204030204" pitchFamily="34" charset="0"/>
              </a:rPr>
              <a:t>            sur l'éthique et l'avenir de l'IA</a:t>
            </a:r>
            <a:endParaRPr lang="en-US" sz="1400" dirty="0">
              <a:solidFill>
                <a:srgbClr val="282666"/>
              </a:solidFill>
              <a:latin typeface="Calibri" panose="020F0502020204030204" pitchFamily="34" charset="0"/>
              <a:cs typeface="Calibri" panose="020F0502020204030204" pitchFamily="34" charset="0"/>
            </a:endParaRPr>
          </a:p>
          <a:p>
            <a:pPr marL="0" indent="0" algn="just">
              <a:lnSpc>
                <a:spcPct val="100000"/>
              </a:lnSpc>
              <a:spcBef>
                <a:spcPts val="0"/>
              </a:spcBef>
              <a:buNone/>
            </a:pPr>
            <a:endParaRPr lang="en-US" sz="1400" dirty="0">
              <a:solidFill>
                <a:srgbClr val="282666"/>
              </a:solidFill>
              <a:latin typeface="Calibri" panose="020F0502020204030204" pitchFamily="34" charset="0"/>
              <a:cs typeface="Calibri" panose="020F0502020204030204" pitchFamily="34" charset="0"/>
            </a:endParaRPr>
          </a:p>
        </p:txBody>
      </p:sp>
      <p:sp>
        <p:nvSpPr>
          <p:cNvPr id="3" name="Text Placeholder 30">
            <a:extLst>
              <a:ext uri="{FF2B5EF4-FFF2-40B4-BE49-F238E27FC236}">
                <a16:creationId xmlns:a16="http://schemas.microsoft.com/office/drawing/2014/main" id="{D978A9CA-9E3F-37E4-3A18-5383B8BE06BD}"/>
              </a:ext>
            </a:extLst>
          </p:cNvPr>
          <p:cNvSpPr txBox="1">
            <a:spLocks/>
          </p:cNvSpPr>
          <p:nvPr/>
        </p:nvSpPr>
        <p:spPr>
          <a:xfrm>
            <a:off x="4276916" y="3438948"/>
            <a:ext cx="2956430" cy="1049221"/>
          </a:xfrm>
          <a:prstGeom prst="rect">
            <a:avLst/>
          </a:prstGeom>
        </p:spPr>
        <p:txBody>
          <a:bodyPr vert="horz" lIns="91440" tIns="45720" rIns="91440" bIns="45720" rtlCol="0">
            <a:noAutofit/>
          </a:bodyPr>
          <a:lstStyle>
            <a:lvl1pPr marL="0" indent="0" algn="l" defTabSz="777514" rtl="0" eaLnBrk="1" latinLnBrk="0" hangingPunct="1">
              <a:lnSpc>
                <a:spcPts val="1840"/>
              </a:lnSpc>
              <a:spcBef>
                <a:spcPts val="0"/>
              </a:spcBef>
              <a:buFont typeface="Arial" panose="020B0604020202020204" pitchFamily="34" charset="0"/>
              <a:buNone/>
              <a:defRPr sz="1700" b="0" i="1"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800" b="1" dirty="0">
                <a:solidFill>
                  <a:srgbClr val="ED8623"/>
                </a:solidFill>
              </a:rPr>
              <a:t>Pourquoi </a:t>
            </a:r>
            <a:r>
              <a:rPr lang="en-GB" sz="1800" b="1" dirty="0" err="1">
                <a:solidFill>
                  <a:srgbClr val="ED8623"/>
                </a:solidFill>
              </a:rPr>
              <a:t>Headstart </a:t>
            </a:r>
            <a:r>
              <a:rPr lang="en-GB" sz="1800" b="1" dirty="0">
                <a:solidFill>
                  <a:srgbClr val="ED8623"/>
                </a:solidFill>
              </a:rPr>
              <a:t>?</a:t>
            </a:r>
            <a:endParaRPr lang="en-US" sz="1800" b="1" dirty="0"/>
          </a:p>
        </p:txBody>
      </p:sp>
    </p:spTree>
    <p:extLst>
      <p:ext uri="{BB962C8B-B14F-4D97-AF65-F5344CB8AC3E}">
        <p14:creationId xmlns:p14="http://schemas.microsoft.com/office/powerpoint/2010/main" val="1543228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A2C2-966B-19C2-3892-5C37B51A1098}"/>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007C9D74-BBB2-0D5A-64E7-B5E4CD24E24A}"/>
              </a:ext>
            </a:extLst>
          </p:cNvPr>
          <p:cNvSpPr>
            <a:spLocks noGrp="1"/>
          </p:cNvSpPr>
          <p:nvPr>
            <p:ph type="body" sz="quarter" idx="14"/>
          </p:nvPr>
        </p:nvSpPr>
        <p:spPr/>
        <p:txBody>
          <a:bodyPr/>
          <a:lstStyle/>
          <a:p>
            <a:r>
              <a:rPr lang="en-US" dirty="0"/>
              <a:t>04</a:t>
            </a:r>
          </a:p>
        </p:txBody>
      </p:sp>
      <p:sp>
        <p:nvSpPr>
          <p:cNvPr id="29" name="Text Placeholder 28">
            <a:extLst>
              <a:ext uri="{FF2B5EF4-FFF2-40B4-BE49-F238E27FC236}">
                <a16:creationId xmlns:a16="http://schemas.microsoft.com/office/drawing/2014/main" id="{BA5CBEFF-51A7-391D-D09A-088CBAD5BEF9}"/>
              </a:ext>
            </a:extLst>
          </p:cNvPr>
          <p:cNvSpPr>
            <a:spLocks noGrp="1"/>
          </p:cNvSpPr>
          <p:nvPr>
            <p:ph type="body" sz="quarter" idx="15"/>
          </p:nvPr>
        </p:nvSpPr>
        <p:spPr>
          <a:xfrm>
            <a:off x="2198723" y="2450653"/>
            <a:ext cx="4044422" cy="2002900"/>
          </a:xfrm>
        </p:spPr>
        <p:txBody>
          <a:bodyPr/>
          <a:lstStyle/>
          <a:p>
            <a:r>
              <a:rPr lang="en-US" b="1" dirty="0"/>
              <a:t>Session 5 </a:t>
            </a:r>
          </a:p>
          <a:p>
            <a:r>
              <a:rPr lang="en-GB" dirty="0" err="1"/>
              <a:t>Soyez</a:t>
            </a:r>
            <a:r>
              <a:rPr lang="en-GB" dirty="0"/>
              <a:t> le </a:t>
            </a:r>
            <a:r>
              <a:rPr lang="en-GB" dirty="0" err="1"/>
              <a:t>changement</a:t>
            </a:r>
            <a:r>
              <a:rPr lang="en-GB" dirty="0"/>
              <a:t> : </a:t>
            </a:r>
            <a:r>
              <a:rPr lang="en-GB" dirty="0" err="1"/>
              <a:t>l'IA</a:t>
            </a:r>
            <a:r>
              <a:rPr lang="en-GB" dirty="0"/>
              <a:t> au service du bien </a:t>
            </a:r>
            <a:r>
              <a:rPr lang="en-GB" dirty="0" err="1"/>
              <a:t>commun</a:t>
            </a:r>
            <a:endParaRPr lang="en-US" dirty="0"/>
          </a:p>
        </p:txBody>
      </p:sp>
      <p:sp>
        <p:nvSpPr>
          <p:cNvPr id="16" name="Slide Number Placeholder 15">
            <a:extLst>
              <a:ext uri="{FF2B5EF4-FFF2-40B4-BE49-F238E27FC236}">
                <a16:creationId xmlns:a16="http://schemas.microsoft.com/office/drawing/2014/main" id="{4B9669DB-39DD-CB51-D10F-D6BE52C86498}"/>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40</a:t>
            </a:fld>
            <a:endParaRPr lang="fr-CA" dirty="0"/>
          </a:p>
        </p:txBody>
      </p:sp>
      <p:pic>
        <p:nvPicPr>
          <p:cNvPr id="5" name="Picture Placeholder 4" descr="People touching hands">
            <a:extLst>
              <a:ext uri="{FF2B5EF4-FFF2-40B4-BE49-F238E27FC236}">
                <a16:creationId xmlns:a16="http://schemas.microsoft.com/office/drawing/2014/main" id="{205F86D8-8805-55F0-840A-48CA923E6187}"/>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p:blipFill>
        <p:spPr/>
      </p:pic>
      <p:pic>
        <p:nvPicPr>
          <p:cNvPr id="6" name="Picture 5">
            <a:extLst>
              <a:ext uri="{FF2B5EF4-FFF2-40B4-BE49-F238E27FC236}">
                <a16:creationId xmlns:a16="http://schemas.microsoft.com/office/drawing/2014/main" id="{91657CE6-EDDC-4C45-DD1F-C3EBAC1E09F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32317"/>
            <a:ext cx="5127676" cy="4367161"/>
          </a:xfrm>
          <a:prstGeom prst="rect">
            <a:avLst/>
          </a:prstGeom>
        </p:spPr>
      </p:pic>
    </p:spTree>
    <p:extLst>
      <p:ext uri="{BB962C8B-B14F-4D97-AF65-F5344CB8AC3E}">
        <p14:creationId xmlns:p14="http://schemas.microsoft.com/office/powerpoint/2010/main" val="107073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979C9-349C-7F2C-BBD3-BBA5102DF864}"/>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C2D3F53D-085F-BB11-026B-81C44F53ED06}"/>
              </a:ext>
            </a:extLst>
          </p:cNvPr>
          <p:cNvSpPr>
            <a:spLocks noGrp="1"/>
          </p:cNvSpPr>
          <p:nvPr>
            <p:ph type="body" sz="quarter" idx="32"/>
          </p:nvPr>
        </p:nvSpPr>
        <p:spPr>
          <a:xfrm>
            <a:off x="548971" y="6538493"/>
            <a:ext cx="6541269" cy="4003099"/>
          </a:xfrm>
        </p:spPr>
        <p:txBody>
          <a:bodyPr numCol="1"/>
          <a:lstStyle/>
          <a:p>
            <a:pPr>
              <a:lnSpc>
                <a:spcPct val="100000"/>
              </a:lnSpc>
            </a:pPr>
            <a:r>
              <a:rPr lang="en-GB" sz="1400" b="1" i="1" dirty="0"/>
              <a:t>À la fin de ce module, les </a:t>
            </a:r>
            <a:r>
              <a:rPr lang="en-GB" sz="1400" b="1" i="1" dirty="0" err="1"/>
              <a:t>participantes</a:t>
            </a:r>
            <a:r>
              <a:rPr lang="en-GB" sz="1400" b="1" i="1" dirty="0"/>
              <a:t> seront en </a:t>
            </a:r>
            <a:r>
              <a:rPr lang="en-GB" sz="1400" b="1" i="1" dirty="0" err="1"/>
              <a:t>mesure</a:t>
            </a:r>
            <a:r>
              <a:rPr lang="en-GB" sz="1400" b="1" i="1" dirty="0"/>
              <a:t> de :</a:t>
            </a:r>
          </a:p>
          <a:p>
            <a:pPr>
              <a:lnSpc>
                <a:spcPct val="100000"/>
              </a:lnSpc>
            </a:pPr>
            <a:endParaRPr lang="en-GB" sz="1400" i="1" dirty="0"/>
          </a:p>
          <a:p>
            <a:pPr marL="342900" indent="-342900">
              <a:lnSpc>
                <a:spcPct val="100000"/>
              </a:lnSpc>
              <a:buFont typeface="Arial" panose="020B0604020202020204" pitchFamily="34" charset="0"/>
              <a:buChar char="•"/>
            </a:pPr>
            <a:r>
              <a:rPr lang="en-GB" sz="1400" dirty="0"/>
              <a:t>Reconnaître que l'IA peut être utilisée pour résoudre des problèmes concrets, et non pas seulement les causer</a:t>
            </a:r>
          </a:p>
          <a:p>
            <a:pPr marL="342900" indent="-342900">
              <a:lnSpc>
                <a:spcPct val="100000"/>
              </a:lnSpc>
              <a:buFont typeface="Arial" panose="020B0604020202020204" pitchFamily="34" charset="0"/>
              <a:buChar char="•"/>
            </a:pPr>
            <a:r>
              <a:rPr lang="en-GB" sz="1400" dirty="0"/>
              <a:t>Découvrir comment l'IA contribue déjà à la durabilité, à la santé et à l'inclusion</a:t>
            </a:r>
          </a:p>
          <a:p>
            <a:pPr marL="342900" indent="-342900">
              <a:lnSpc>
                <a:spcPct val="100000"/>
              </a:lnSpc>
              <a:buFont typeface="Arial" panose="020B0604020202020204" pitchFamily="34" charset="0"/>
              <a:buChar char="•"/>
            </a:pPr>
            <a:r>
              <a:rPr lang="en-GB" sz="1400" dirty="0"/>
              <a:t>Découvrir des modèles féminins qui utilisent l'IA à des fins positives</a:t>
            </a:r>
          </a:p>
          <a:p>
            <a:pPr marL="342900" indent="-342900">
              <a:lnSpc>
                <a:spcPct val="100000"/>
              </a:lnSpc>
              <a:buFont typeface="Arial" panose="020B0604020202020204" pitchFamily="34" charset="0"/>
              <a:buChar char="•"/>
            </a:pPr>
            <a:r>
              <a:rPr lang="en-GB" sz="1400" dirty="0" err="1"/>
              <a:t>Renforcer</a:t>
            </a:r>
            <a:r>
              <a:rPr lang="en-GB" sz="1400" dirty="0"/>
              <a:t> leur confiance en imaginant et en présentant leur propre solution d'IA au service du bien commun</a:t>
            </a:r>
          </a:p>
          <a:p>
            <a:pPr marL="342900" indent="-342900">
              <a:lnSpc>
                <a:spcPct val="100000"/>
              </a:lnSpc>
              <a:buFont typeface="Arial" panose="020B0604020202020204" pitchFamily="34" charset="0"/>
              <a:buChar char="•"/>
            </a:pPr>
            <a:r>
              <a:rPr lang="en-GB" sz="1400" dirty="0"/>
              <a:t>Comprendre comment la conception inclusive et la conscience éthique influencent les résultats des projets d'IA</a:t>
            </a:r>
            <a:endParaRPr lang="en-US" sz="1400" dirty="0"/>
          </a:p>
        </p:txBody>
      </p:sp>
      <p:sp>
        <p:nvSpPr>
          <p:cNvPr id="28" name="Text Placeholder 27">
            <a:extLst>
              <a:ext uri="{FF2B5EF4-FFF2-40B4-BE49-F238E27FC236}">
                <a16:creationId xmlns:a16="http://schemas.microsoft.com/office/drawing/2014/main" id="{A4B03502-C140-F125-0BA0-71EC10DA9E3D}"/>
              </a:ext>
            </a:extLst>
          </p:cNvPr>
          <p:cNvSpPr>
            <a:spLocks noGrp="1"/>
          </p:cNvSpPr>
          <p:nvPr>
            <p:ph type="body" sz="quarter" idx="18"/>
          </p:nvPr>
        </p:nvSpPr>
        <p:spPr/>
        <p:txBody>
          <a:bodyPr/>
          <a:lstStyle/>
          <a:p>
            <a:r>
              <a:rPr lang="en-US" dirty="0"/>
              <a:t>Titre</a:t>
            </a:r>
          </a:p>
        </p:txBody>
      </p:sp>
      <p:sp>
        <p:nvSpPr>
          <p:cNvPr id="29" name="Text Placeholder 28">
            <a:extLst>
              <a:ext uri="{FF2B5EF4-FFF2-40B4-BE49-F238E27FC236}">
                <a16:creationId xmlns:a16="http://schemas.microsoft.com/office/drawing/2014/main" id="{B17CE4BB-6984-FC17-B025-92102CAE8941}"/>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B81EC50-BE03-8DF2-9FF2-0DB3536B85B5}"/>
              </a:ext>
            </a:extLst>
          </p:cNvPr>
          <p:cNvSpPr>
            <a:spLocks noGrp="1"/>
          </p:cNvSpPr>
          <p:nvPr>
            <p:ph type="sldNum" sz="quarter" idx="4"/>
          </p:nvPr>
        </p:nvSpPr>
        <p:spPr/>
        <p:txBody>
          <a:bodyPr/>
          <a:lstStyle/>
          <a:p>
            <a:fld id="{9C527BFA-2C0E-4CEC-B6A5-913A56FEF4B4}" type="slidenum">
              <a:rPr lang="fr-CA" smtClean="0"/>
              <a:t>41</a:t>
            </a:fld>
            <a:endParaRPr lang="fr-CA" dirty="0"/>
          </a:p>
        </p:txBody>
      </p:sp>
      <p:sp>
        <p:nvSpPr>
          <p:cNvPr id="2" name="Text Placeholder 1">
            <a:extLst>
              <a:ext uri="{FF2B5EF4-FFF2-40B4-BE49-F238E27FC236}">
                <a16:creationId xmlns:a16="http://schemas.microsoft.com/office/drawing/2014/main" id="{15A3F6A7-0E30-8895-424E-93C8237E4E13}"/>
              </a:ext>
            </a:extLst>
          </p:cNvPr>
          <p:cNvSpPr>
            <a:spLocks noGrp="1"/>
          </p:cNvSpPr>
          <p:nvPr>
            <p:ph type="body" sz="quarter" idx="35"/>
          </p:nvPr>
        </p:nvSpPr>
        <p:spPr>
          <a:xfrm>
            <a:off x="513484" y="4822160"/>
            <a:ext cx="1532272" cy="1049221"/>
          </a:xfrm>
        </p:spPr>
        <p:txBody>
          <a:bodyPr/>
          <a:lstStyle/>
          <a:p>
            <a:r>
              <a:rPr lang="en-US" sz="1800" dirty="0"/>
              <a:t>Session 5</a:t>
            </a:r>
          </a:p>
        </p:txBody>
      </p:sp>
      <p:sp>
        <p:nvSpPr>
          <p:cNvPr id="3" name="Text Placeholder 2">
            <a:extLst>
              <a:ext uri="{FF2B5EF4-FFF2-40B4-BE49-F238E27FC236}">
                <a16:creationId xmlns:a16="http://schemas.microsoft.com/office/drawing/2014/main" id="{EF971BBE-A1DE-3BBF-7652-F8CB19829AAA}"/>
              </a:ext>
            </a:extLst>
          </p:cNvPr>
          <p:cNvSpPr>
            <a:spLocks noGrp="1"/>
          </p:cNvSpPr>
          <p:nvPr>
            <p:ph type="body" sz="quarter" idx="36"/>
          </p:nvPr>
        </p:nvSpPr>
        <p:spPr>
          <a:xfrm>
            <a:off x="509263" y="3897751"/>
            <a:ext cx="3495458" cy="695374"/>
          </a:xfrm>
        </p:spPr>
        <p:txBody>
          <a:bodyPr/>
          <a:lstStyle/>
          <a:p>
            <a:r>
              <a:rPr lang="en-US" sz="2000" dirty="0" err="1"/>
              <a:t>Objectifs</a:t>
            </a:r>
            <a:r>
              <a:rPr lang="en-US" sz="2000" dirty="0"/>
              <a:t> </a:t>
            </a:r>
          </a:p>
          <a:p>
            <a:r>
              <a:rPr lang="en-US" sz="2000" dirty="0" err="1"/>
              <a:t>d'apprentissage</a:t>
            </a:r>
            <a:endParaRPr lang="en-US" sz="2000" dirty="0"/>
          </a:p>
        </p:txBody>
      </p:sp>
      <p:sp>
        <p:nvSpPr>
          <p:cNvPr id="35" name="Graphic 43">
            <a:extLst>
              <a:ext uri="{FF2B5EF4-FFF2-40B4-BE49-F238E27FC236}">
                <a16:creationId xmlns:a16="http://schemas.microsoft.com/office/drawing/2014/main" id="{A3F3A8E4-DC94-83DA-ACC1-295ED0B733AA}"/>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9" name="Picture Placeholder 8">
            <a:extLst>
              <a:ext uri="{FF2B5EF4-FFF2-40B4-BE49-F238E27FC236}">
                <a16:creationId xmlns:a16="http://schemas.microsoft.com/office/drawing/2014/main" id="{B6AE53B0-4347-022B-285C-F46A453EC368}"/>
              </a:ext>
            </a:extLst>
          </p:cNvPr>
          <p:cNvPicPr>
            <a:picLocks noGrp="1" noChangeAspect="1"/>
          </p:cNvPicPr>
          <p:nvPr>
            <p:ph type="pic" sz="quarter" idx="34"/>
          </p:nvPr>
        </p:nvPicPr>
        <p:blipFill>
          <a:blip r:embed="rId2" cstate="email">
            <a:extLst>
              <a:ext uri="{28A0092B-C50C-407E-A947-70E740481C1C}">
                <a14:useLocalDpi xmlns:a14="http://schemas.microsoft.com/office/drawing/2010/main"/>
              </a:ext>
            </a:extLst>
          </a:blip>
          <a:srcRect/>
          <a:stretch/>
        </p:blipFill>
        <p:spPr/>
      </p:pic>
      <p:sp>
        <p:nvSpPr>
          <p:cNvPr id="10" name="Graphic 43">
            <a:extLst>
              <a:ext uri="{FF2B5EF4-FFF2-40B4-BE49-F238E27FC236}">
                <a16:creationId xmlns:a16="http://schemas.microsoft.com/office/drawing/2014/main" id="{52E3146C-27D5-8107-806F-799A044DD275}"/>
              </a:ext>
            </a:extLst>
          </p:cNvPr>
          <p:cNvSpPr/>
          <p:nvPr/>
        </p:nvSpPr>
        <p:spPr>
          <a:xfrm>
            <a:off x="4280116" y="620934"/>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grpSp>
        <p:nvGrpSpPr>
          <p:cNvPr id="4" name="Group 3">
            <a:extLst>
              <a:ext uri="{FF2B5EF4-FFF2-40B4-BE49-F238E27FC236}">
                <a16:creationId xmlns:a16="http://schemas.microsoft.com/office/drawing/2014/main" id="{8E27BB38-8EC8-523C-145E-6420C6A62469}"/>
              </a:ext>
            </a:extLst>
          </p:cNvPr>
          <p:cNvGrpSpPr/>
          <p:nvPr/>
        </p:nvGrpSpPr>
        <p:grpSpPr>
          <a:xfrm>
            <a:off x="4300858" y="8582795"/>
            <a:ext cx="1912290" cy="1446881"/>
            <a:chOff x="5700273" y="5386353"/>
            <a:chExt cx="766016" cy="767823"/>
          </a:xfrm>
          <a:solidFill>
            <a:srgbClr val="282666"/>
          </a:solidFill>
        </p:grpSpPr>
        <p:grpSp>
          <p:nvGrpSpPr>
            <p:cNvPr id="5" name="Graphic 2">
              <a:extLst>
                <a:ext uri="{FF2B5EF4-FFF2-40B4-BE49-F238E27FC236}">
                  <a16:creationId xmlns:a16="http://schemas.microsoft.com/office/drawing/2014/main" id="{0B46D911-0AC2-048D-CCC5-33CD680C1EAD}"/>
                </a:ext>
              </a:extLst>
            </p:cNvPr>
            <p:cNvGrpSpPr/>
            <p:nvPr/>
          </p:nvGrpSpPr>
          <p:grpSpPr>
            <a:xfrm>
              <a:off x="5844804" y="5531788"/>
              <a:ext cx="476953" cy="420947"/>
              <a:chOff x="5844804" y="5531788"/>
              <a:chExt cx="476953" cy="420947"/>
            </a:xfrm>
            <a:grpFill/>
          </p:grpSpPr>
          <p:sp>
            <p:nvSpPr>
              <p:cNvPr id="24" name="Freeform 352">
                <a:extLst>
                  <a:ext uri="{FF2B5EF4-FFF2-40B4-BE49-F238E27FC236}">
                    <a16:creationId xmlns:a16="http://schemas.microsoft.com/office/drawing/2014/main" id="{BAE565DF-6674-335F-47DC-9D71F2A8A1A7}"/>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353">
                <a:extLst>
                  <a:ext uri="{FF2B5EF4-FFF2-40B4-BE49-F238E27FC236}">
                    <a16:creationId xmlns:a16="http://schemas.microsoft.com/office/drawing/2014/main" id="{5329880C-8EE0-2BE4-B4F8-B36D1122ADE3}"/>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6" name="Graphic 2">
              <a:extLst>
                <a:ext uri="{FF2B5EF4-FFF2-40B4-BE49-F238E27FC236}">
                  <a16:creationId xmlns:a16="http://schemas.microsoft.com/office/drawing/2014/main" id="{6FA27447-6A37-BDA3-C2B2-639888EA30D9}"/>
                </a:ext>
              </a:extLst>
            </p:cNvPr>
            <p:cNvGrpSpPr/>
            <p:nvPr/>
          </p:nvGrpSpPr>
          <p:grpSpPr>
            <a:xfrm>
              <a:off x="5700273" y="5386353"/>
              <a:ext cx="766016" cy="767823"/>
              <a:chOff x="5700273" y="5386353"/>
              <a:chExt cx="766016" cy="767823"/>
            </a:xfrm>
            <a:grpFill/>
          </p:grpSpPr>
          <p:sp>
            <p:nvSpPr>
              <p:cNvPr id="7" name="Freeform 338">
                <a:extLst>
                  <a:ext uri="{FF2B5EF4-FFF2-40B4-BE49-F238E27FC236}">
                    <a16:creationId xmlns:a16="http://schemas.microsoft.com/office/drawing/2014/main" id="{0B0C91DE-1CDE-9CA6-63D1-C8B89ACE516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339">
                <a:extLst>
                  <a:ext uri="{FF2B5EF4-FFF2-40B4-BE49-F238E27FC236}">
                    <a16:creationId xmlns:a16="http://schemas.microsoft.com/office/drawing/2014/main" id="{7C1AC126-EE3A-8CF5-B8DF-FC86E855E850}"/>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0">
                <a:extLst>
                  <a:ext uri="{FF2B5EF4-FFF2-40B4-BE49-F238E27FC236}">
                    <a16:creationId xmlns:a16="http://schemas.microsoft.com/office/drawing/2014/main" id="{053DAF3D-7179-C3EF-4734-B888D20D7A5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1">
                <a:extLst>
                  <a:ext uri="{FF2B5EF4-FFF2-40B4-BE49-F238E27FC236}">
                    <a16:creationId xmlns:a16="http://schemas.microsoft.com/office/drawing/2014/main" id="{59680194-ABD9-6DBB-0D67-35CE20D01A80}"/>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2">
                <a:extLst>
                  <a:ext uri="{FF2B5EF4-FFF2-40B4-BE49-F238E27FC236}">
                    <a16:creationId xmlns:a16="http://schemas.microsoft.com/office/drawing/2014/main" id="{26F01002-3615-F96B-43D9-7F78E9DB15DA}"/>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3">
                <a:extLst>
                  <a:ext uri="{FF2B5EF4-FFF2-40B4-BE49-F238E27FC236}">
                    <a16:creationId xmlns:a16="http://schemas.microsoft.com/office/drawing/2014/main" id="{31575118-29AB-8849-AED5-959FD2E1B117}"/>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4">
                <a:extLst>
                  <a:ext uri="{FF2B5EF4-FFF2-40B4-BE49-F238E27FC236}">
                    <a16:creationId xmlns:a16="http://schemas.microsoft.com/office/drawing/2014/main" id="{701A2547-66BC-4625-F583-BD574AFF4C88}"/>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5">
                <a:extLst>
                  <a:ext uri="{FF2B5EF4-FFF2-40B4-BE49-F238E27FC236}">
                    <a16:creationId xmlns:a16="http://schemas.microsoft.com/office/drawing/2014/main" id="{EAEA3B40-465A-BBE2-21A1-7CDBE4FF12C7}"/>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6">
                <a:extLst>
                  <a:ext uri="{FF2B5EF4-FFF2-40B4-BE49-F238E27FC236}">
                    <a16:creationId xmlns:a16="http://schemas.microsoft.com/office/drawing/2014/main" id="{AFBAF9AE-1A90-50B1-FE3F-33BE5BF1C57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7">
                <a:extLst>
                  <a:ext uri="{FF2B5EF4-FFF2-40B4-BE49-F238E27FC236}">
                    <a16:creationId xmlns:a16="http://schemas.microsoft.com/office/drawing/2014/main" id="{22A30FA5-9B5A-4318-149C-CF51751206E1}"/>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8">
                <a:extLst>
                  <a:ext uri="{FF2B5EF4-FFF2-40B4-BE49-F238E27FC236}">
                    <a16:creationId xmlns:a16="http://schemas.microsoft.com/office/drawing/2014/main" id="{D96FA0F2-6AD4-F457-57A0-9A39D707FD55}"/>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49">
                <a:extLst>
                  <a:ext uri="{FF2B5EF4-FFF2-40B4-BE49-F238E27FC236}">
                    <a16:creationId xmlns:a16="http://schemas.microsoft.com/office/drawing/2014/main" id="{19D16634-CE43-307F-C77F-1E2591CC315A}"/>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0">
                <a:extLst>
                  <a:ext uri="{FF2B5EF4-FFF2-40B4-BE49-F238E27FC236}">
                    <a16:creationId xmlns:a16="http://schemas.microsoft.com/office/drawing/2014/main" id="{9E9E25DE-0E43-9C4D-53A9-D67C593248DE}"/>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351">
                <a:extLst>
                  <a:ext uri="{FF2B5EF4-FFF2-40B4-BE49-F238E27FC236}">
                    <a16:creationId xmlns:a16="http://schemas.microsoft.com/office/drawing/2014/main" id="{8F3CB387-98DE-2C63-E290-D128E0CA69BA}"/>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516388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4BCBC-2630-D503-1172-2E39CA2408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B6E447-3978-1702-DFA3-57E1ABED46E7}"/>
              </a:ext>
            </a:extLst>
          </p:cNvPr>
          <p:cNvSpPr>
            <a:spLocks noGrp="1"/>
          </p:cNvSpPr>
          <p:nvPr>
            <p:ph type="sldNum" sz="quarter" idx="4"/>
          </p:nvPr>
        </p:nvSpPr>
        <p:spPr/>
        <p:txBody>
          <a:bodyPr/>
          <a:lstStyle/>
          <a:p>
            <a:fld id="{9C527BFA-2C0E-4CEC-B6A5-913A56FEF4B4}" type="slidenum">
              <a:rPr lang="fr-CA" smtClean="0"/>
              <a:t>42</a:t>
            </a:fld>
            <a:endParaRPr lang="fr-CA" dirty="0"/>
          </a:p>
        </p:txBody>
      </p:sp>
      <p:sp>
        <p:nvSpPr>
          <p:cNvPr id="7" name="Text Placeholder 6">
            <a:extLst>
              <a:ext uri="{FF2B5EF4-FFF2-40B4-BE49-F238E27FC236}">
                <a16:creationId xmlns:a16="http://schemas.microsoft.com/office/drawing/2014/main" id="{B0FCD82C-0C85-D8E9-53BE-8896D7CE146B}"/>
              </a:ext>
            </a:extLst>
          </p:cNvPr>
          <p:cNvSpPr>
            <a:spLocks noGrp="1"/>
          </p:cNvSpPr>
          <p:nvPr>
            <p:ph type="body" sz="quarter" idx="32"/>
          </p:nvPr>
        </p:nvSpPr>
        <p:spPr>
          <a:xfrm>
            <a:off x="599826" y="1533222"/>
            <a:ext cx="6541269" cy="3813547"/>
          </a:xfrm>
        </p:spPr>
        <p:txBody>
          <a:bodyPr numCol="1"/>
          <a:lstStyle/>
          <a:p>
            <a:pPr marL="342900" indent="-342900">
              <a:lnSpc>
                <a:spcPct val="100000"/>
              </a:lnSpc>
              <a:buFont typeface="Arial" panose="020B0604020202020204" pitchFamily="34" charset="0"/>
              <a:buChar char="•"/>
            </a:pPr>
            <a:r>
              <a:rPr lang="en-GB" sz="1400" dirty="0"/>
              <a:t>Connexion Internet (ou vidéos/interviews préchargées)</a:t>
            </a:r>
          </a:p>
          <a:p>
            <a:pPr marL="342900" indent="-342900">
              <a:lnSpc>
                <a:spcPct val="100000"/>
              </a:lnSpc>
              <a:buFont typeface="Arial" panose="020B0604020202020204" pitchFamily="34" charset="0"/>
              <a:buChar char="•"/>
            </a:pPr>
            <a:r>
              <a:rPr lang="en-GB" sz="1400" dirty="0"/>
              <a:t>Projecteur/ordinateur portable pour l'utilisation de diapositives/vidéos</a:t>
            </a:r>
          </a:p>
          <a:p>
            <a:pPr marL="342900" indent="-342900">
              <a:lnSpc>
                <a:spcPct val="100000"/>
              </a:lnSpc>
              <a:buFont typeface="Arial" panose="020B0604020202020204" pitchFamily="34" charset="0"/>
              <a:buChar char="•"/>
            </a:pPr>
            <a:r>
              <a:rPr lang="en-GB" sz="1400" dirty="0"/>
              <a:t>Tableau à feuilles mobiles ou tableau blanc</a:t>
            </a:r>
          </a:p>
          <a:p>
            <a:pPr marL="342900" indent="-342900">
              <a:lnSpc>
                <a:spcPct val="100000"/>
              </a:lnSpc>
              <a:buFont typeface="Arial" panose="020B0604020202020204" pitchFamily="34" charset="0"/>
              <a:buChar char="•"/>
            </a:pPr>
            <a:r>
              <a:rPr lang="en-GB" sz="1400" dirty="0"/>
              <a:t>Marqueurs, </a:t>
            </a:r>
            <a:r>
              <a:rPr lang="en-GB" sz="1400" dirty="0" err="1"/>
              <a:t>post-its</a:t>
            </a:r>
            <a:r>
              <a:rPr lang="en-GB" sz="1400" dirty="0"/>
              <a:t>, stylos</a:t>
            </a:r>
          </a:p>
          <a:p>
            <a:pPr marL="342900" indent="-342900">
              <a:lnSpc>
                <a:spcPct val="100000"/>
              </a:lnSpc>
              <a:buFont typeface="Arial" panose="020B0604020202020204" pitchFamily="34" charset="0"/>
              <a:buChar char="•"/>
            </a:pPr>
            <a:r>
              <a:rPr lang="en-GB" sz="1400" dirty="0"/>
              <a:t>Accès à ChatGPT (facultatif) ou exemples imprimés</a:t>
            </a:r>
          </a:p>
          <a:p>
            <a:pPr marL="342900" indent="-342900">
              <a:lnSpc>
                <a:spcPct val="100000"/>
              </a:lnSpc>
              <a:buFont typeface="Arial" panose="020B0604020202020204" pitchFamily="34" charset="0"/>
              <a:buChar char="•"/>
            </a:pPr>
            <a:r>
              <a:rPr lang="en-GB" sz="1400" dirty="0"/>
              <a:t>Modèles imprimables pour « AI Changemaker Poster » et « Pitch Canvas » (facultatif mais recommandé)</a:t>
            </a:r>
            <a:endParaRPr lang="en-US" sz="1400" dirty="0"/>
          </a:p>
        </p:txBody>
      </p:sp>
      <p:sp>
        <p:nvSpPr>
          <p:cNvPr id="9" name="Text Placeholder 8">
            <a:extLst>
              <a:ext uri="{FF2B5EF4-FFF2-40B4-BE49-F238E27FC236}">
                <a16:creationId xmlns:a16="http://schemas.microsoft.com/office/drawing/2014/main" id="{A70C342F-3116-1DB7-82CB-4DCFCDA60AB3}"/>
              </a:ext>
            </a:extLst>
          </p:cNvPr>
          <p:cNvSpPr>
            <a:spLocks noGrp="1"/>
          </p:cNvSpPr>
          <p:nvPr>
            <p:ph type="body" sz="quarter" idx="38"/>
          </p:nvPr>
        </p:nvSpPr>
        <p:spPr>
          <a:xfrm>
            <a:off x="634478" y="525575"/>
            <a:ext cx="6506617" cy="381311"/>
          </a:xfrm>
        </p:spPr>
        <p:txBody>
          <a:bodyPr/>
          <a:lstStyle/>
          <a:p>
            <a:r>
              <a:rPr lang="en-US" sz="1800" dirty="0"/>
              <a:t>De quoi avez-vous besoin pour animer la session ?</a:t>
            </a:r>
          </a:p>
        </p:txBody>
      </p:sp>
      <p:pic>
        <p:nvPicPr>
          <p:cNvPr id="13" name="Picture Placeholder 12">
            <a:extLst>
              <a:ext uri="{FF2B5EF4-FFF2-40B4-BE49-F238E27FC236}">
                <a16:creationId xmlns:a16="http://schemas.microsoft.com/office/drawing/2014/main" id="{9EDA780C-03F4-05CD-050F-0E8F6D87D711}"/>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p:pic>
      <p:sp>
        <p:nvSpPr>
          <p:cNvPr id="11" name="Text Placeholder 10">
            <a:extLst>
              <a:ext uri="{FF2B5EF4-FFF2-40B4-BE49-F238E27FC236}">
                <a16:creationId xmlns:a16="http://schemas.microsoft.com/office/drawing/2014/main" id="{15CE5BDC-A777-F899-920C-26A830B1FF81}"/>
              </a:ext>
            </a:extLst>
          </p:cNvPr>
          <p:cNvSpPr>
            <a:spLocks noGrp="1"/>
          </p:cNvSpPr>
          <p:nvPr>
            <p:ph type="body" sz="quarter" idx="40"/>
          </p:nvPr>
        </p:nvSpPr>
        <p:spPr>
          <a:xfrm>
            <a:off x="4239058" y="6000172"/>
            <a:ext cx="3308025" cy="1630230"/>
          </a:xfrm>
        </p:spPr>
        <p:txBody>
          <a:bodyPr/>
          <a:lstStyle/>
          <a:p>
            <a:r>
              <a:rPr lang="fr-FR" dirty="0"/>
              <a:t>« Diversité et équité sont les véritables moteurs d’une IA au service de l’humain. »</a:t>
            </a:r>
            <a:endParaRPr lang="en-US" dirty="0"/>
          </a:p>
        </p:txBody>
      </p:sp>
      <p:cxnSp>
        <p:nvCxnSpPr>
          <p:cNvPr id="14" name="Straight Connector 13">
            <a:extLst>
              <a:ext uri="{FF2B5EF4-FFF2-40B4-BE49-F238E27FC236}">
                <a16:creationId xmlns:a16="http://schemas.microsoft.com/office/drawing/2014/main" id="{20871FB7-8733-460E-6BDA-8F2E3524F558}"/>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790B8C5B-C6D1-941C-B1D7-5149E2782421}"/>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87A20C63-F3B7-B047-F15B-81B430F44CA9}"/>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43022BD0-AAF6-F335-A42A-71790E139BDA}"/>
              </a:ext>
            </a:extLst>
          </p:cNvPr>
          <p:cNvGrpSpPr/>
          <p:nvPr/>
        </p:nvGrpSpPr>
        <p:grpSpPr>
          <a:xfrm>
            <a:off x="5330333" y="3357563"/>
            <a:ext cx="1299067" cy="1132794"/>
            <a:chOff x="923129" y="5951680"/>
            <a:chExt cx="707633" cy="710376"/>
          </a:xfrm>
          <a:solidFill>
            <a:srgbClr val="282666"/>
          </a:solidFill>
        </p:grpSpPr>
        <p:sp>
          <p:nvSpPr>
            <p:cNvPr id="4" name="Freeform 431">
              <a:extLst>
                <a:ext uri="{FF2B5EF4-FFF2-40B4-BE49-F238E27FC236}">
                  <a16:creationId xmlns:a16="http://schemas.microsoft.com/office/drawing/2014/main" id="{A0DB3449-DCD8-D5B6-D7D7-049935CFD0CC}"/>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95662032-BA6E-74FF-F394-477B7AE3DFB3}"/>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4AE0EAAB-4161-EE35-7B73-CC1308157BDC}"/>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2668BCFF-4B15-BCFE-66D2-09958437D491}"/>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EEA8F8E5-BE5B-3040-5C00-B9C34DE002FD}"/>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99999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E0453-4DBC-D29B-4C25-FBCCD220D31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C9CCA7-DFE5-A174-1B83-4A0C523E0071}"/>
              </a:ext>
            </a:extLst>
          </p:cNvPr>
          <p:cNvSpPr>
            <a:spLocks noGrp="1"/>
          </p:cNvSpPr>
          <p:nvPr>
            <p:ph type="sldNum" sz="quarter" idx="4"/>
          </p:nvPr>
        </p:nvSpPr>
        <p:spPr/>
        <p:txBody>
          <a:bodyPr/>
          <a:lstStyle/>
          <a:p>
            <a:fld id="{9C527BFA-2C0E-4CEC-B6A5-913A56FEF4B4}" type="slidenum">
              <a:rPr lang="fr-CA" smtClean="0"/>
              <a:t>43</a:t>
            </a:fld>
            <a:endParaRPr lang="fr-CA" dirty="0"/>
          </a:p>
        </p:txBody>
      </p:sp>
      <p:sp>
        <p:nvSpPr>
          <p:cNvPr id="8" name="Text Placeholder 7">
            <a:extLst>
              <a:ext uri="{FF2B5EF4-FFF2-40B4-BE49-F238E27FC236}">
                <a16:creationId xmlns:a16="http://schemas.microsoft.com/office/drawing/2014/main" id="{75AD30D0-E211-AC88-EC3C-87EBA50DA623}"/>
              </a:ext>
            </a:extLst>
          </p:cNvPr>
          <p:cNvSpPr>
            <a:spLocks noGrp="1"/>
          </p:cNvSpPr>
          <p:nvPr>
            <p:ph type="body" sz="quarter" idx="33"/>
          </p:nvPr>
        </p:nvSpPr>
        <p:spPr>
          <a:xfrm>
            <a:off x="634478" y="1217671"/>
            <a:ext cx="7005929" cy="1378032"/>
          </a:xfrm>
        </p:spPr>
        <p:txBody>
          <a:bodyPr/>
          <a:lstStyle/>
          <a:p>
            <a:r>
              <a:rPr lang="en-GB" sz="1400" b="1" dirty="0"/>
              <a:t>Durée estimée :</a:t>
            </a:r>
            <a:r>
              <a:rPr lang="en-GB" sz="1400" dirty="0"/>
              <a:t> 90 à 100 minutes</a:t>
            </a:r>
          </a:p>
          <a:p>
            <a:r>
              <a:rPr lang="en-GB" sz="1400" b="1" dirty="0"/>
              <a:t>Style de présentation : </a:t>
            </a:r>
            <a:r>
              <a:rPr lang="en-GB" sz="1400" dirty="0"/>
              <a:t>créatif, réflexif et basé sur la discussion</a:t>
            </a:r>
          </a:p>
          <a:p>
            <a:r>
              <a:rPr lang="en-GB" sz="1400" b="1" dirty="0"/>
              <a:t>Public : </a:t>
            </a:r>
            <a:r>
              <a:rPr lang="en-GB" sz="1400" dirty="0"/>
              <a:t>jeunes femmes âgées de 15 à 29 ans, en particulier celles qui souhaitent avoir un impact positif</a:t>
            </a:r>
            <a:endParaRPr lang="en-US" sz="1400" dirty="0"/>
          </a:p>
        </p:txBody>
      </p:sp>
      <p:sp>
        <p:nvSpPr>
          <p:cNvPr id="9" name="Text Placeholder 8">
            <a:extLst>
              <a:ext uri="{FF2B5EF4-FFF2-40B4-BE49-F238E27FC236}">
                <a16:creationId xmlns:a16="http://schemas.microsoft.com/office/drawing/2014/main" id="{089975DB-CC3E-A66E-7B81-2A18A63C1F1B}"/>
              </a:ext>
            </a:extLst>
          </p:cNvPr>
          <p:cNvSpPr>
            <a:spLocks noGrp="1"/>
          </p:cNvSpPr>
          <p:nvPr>
            <p:ph type="body" sz="quarter" idx="38"/>
          </p:nvPr>
        </p:nvSpPr>
        <p:spPr>
          <a:xfrm>
            <a:off x="634478" y="629430"/>
            <a:ext cx="6506617" cy="381311"/>
          </a:xfrm>
        </p:spPr>
        <p:txBody>
          <a:bodyPr/>
          <a:lstStyle/>
          <a:p>
            <a:r>
              <a:rPr lang="en-US" sz="1800" dirty="0"/>
              <a:t>Guide de temps (ajustable)</a:t>
            </a:r>
          </a:p>
        </p:txBody>
      </p:sp>
      <p:cxnSp>
        <p:nvCxnSpPr>
          <p:cNvPr id="10" name="Straight Connector 9">
            <a:extLst>
              <a:ext uri="{FF2B5EF4-FFF2-40B4-BE49-F238E27FC236}">
                <a16:creationId xmlns:a16="http://schemas.microsoft.com/office/drawing/2014/main" id="{80621755-2629-A947-7485-82656B382DE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B483A126-8EBC-B290-2C74-4301E68232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785006" y="7356247"/>
            <a:ext cx="2754190" cy="4348742"/>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graphicFrame>
        <p:nvGraphicFramePr>
          <p:cNvPr id="5" name="Table 4">
            <a:extLst>
              <a:ext uri="{FF2B5EF4-FFF2-40B4-BE49-F238E27FC236}">
                <a16:creationId xmlns:a16="http://schemas.microsoft.com/office/drawing/2014/main" id="{29201D3A-D19D-6786-F76A-AB9FAEAAF7BE}"/>
              </a:ext>
            </a:extLst>
          </p:cNvPr>
          <p:cNvGraphicFramePr>
            <a:graphicFrameLocks noGrp="1"/>
          </p:cNvGraphicFramePr>
          <p:nvPr>
            <p:extLst>
              <p:ext uri="{D42A27DB-BD31-4B8C-83A1-F6EECF244321}">
                <p14:modId xmlns:p14="http://schemas.microsoft.com/office/powerpoint/2010/main" val="1663197863"/>
              </p:ext>
            </p:extLst>
          </p:nvPr>
        </p:nvGraphicFramePr>
        <p:xfrm>
          <a:off x="656574" y="2277192"/>
          <a:ext cx="6541269" cy="6081298"/>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06054">
                <a:tc>
                  <a:txBody>
                    <a:bodyPr/>
                    <a:lstStyle/>
                    <a:p>
                      <a:r>
                        <a:rPr lang="en-GB" sz="1400" dirty="0"/>
                        <a:t>Activité </a:t>
                      </a:r>
                    </a:p>
                  </a:txBody>
                  <a:tcPr>
                    <a:solidFill>
                      <a:srgbClr val="7030A0"/>
                    </a:solidFill>
                  </a:tcPr>
                </a:tc>
                <a:tc>
                  <a:txBody>
                    <a:bodyPr/>
                    <a:lstStyle/>
                    <a:p>
                      <a:r>
                        <a:rPr lang="en-GB" sz="1400" dirty="0"/>
                        <a:t>Description</a:t>
                      </a:r>
                    </a:p>
                  </a:txBody>
                  <a:tcPr>
                    <a:solidFill>
                      <a:srgbClr val="7030A0"/>
                    </a:solidFill>
                  </a:tcPr>
                </a:tc>
                <a:tc>
                  <a:txBody>
                    <a:bodyPr/>
                    <a:lstStyle/>
                    <a:p>
                      <a:r>
                        <a:rPr lang="en-GB" sz="1400" dirty="0"/>
                        <a:t>Durée</a:t>
                      </a:r>
                    </a:p>
                  </a:txBody>
                  <a:tcPr>
                    <a:solidFill>
                      <a:srgbClr val="7030A0"/>
                    </a:solidFill>
                  </a:tcPr>
                </a:tc>
                <a:extLst>
                  <a:ext uri="{0D108BD9-81ED-4DB2-BD59-A6C34878D82A}">
                    <a16:rowId xmlns:a16="http://schemas.microsoft.com/office/drawing/2014/main" val="1499428012"/>
                  </a:ext>
                </a:extLst>
              </a:tr>
              <a:tr h="754184">
                <a:tc>
                  <a:txBody>
                    <a:bodyPr/>
                    <a:lstStyle/>
                    <a:p>
                      <a:r>
                        <a:rPr lang="en-GB" sz="1400" dirty="0"/>
                        <a:t>Réflexion d'ouverture</a:t>
                      </a:r>
                    </a:p>
                  </a:txBody>
                  <a:tcPr>
                    <a:solidFill>
                      <a:srgbClr val="CBACDE"/>
                    </a:solidFill>
                  </a:tcPr>
                </a:tc>
                <a:tc>
                  <a:txBody>
                    <a:bodyPr/>
                    <a:lstStyle/>
                    <a:p>
                      <a:r>
                        <a:rPr lang="en-GB" sz="1400" dirty="0"/>
                        <a:t>Discuter de la réputation de l'IA et de son évolution vers des applications positives</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28638">
                <a:tc>
                  <a:txBody>
                    <a:bodyPr/>
                    <a:lstStyle/>
                    <a:p>
                      <a:r>
                        <a:rPr lang="en-GB" sz="1400" dirty="0"/>
                        <a:t>L'IA au service du développement durable</a:t>
                      </a:r>
                    </a:p>
                  </a:txBody>
                  <a:tcPr>
                    <a:solidFill>
                      <a:srgbClr val="EFDFF5"/>
                    </a:solidFill>
                  </a:tcPr>
                </a:tc>
                <a:tc>
                  <a:txBody>
                    <a:bodyPr/>
                    <a:lstStyle/>
                    <a:p>
                      <a:r>
                        <a:rPr lang="en-GB" sz="1400" dirty="0"/>
                        <a:t>Explorer les projets liés au climat, à la conservation et aux déchets + brainstorming</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754184">
                <a:tc>
                  <a:txBody>
                    <a:bodyPr/>
                    <a:lstStyle/>
                    <a:p>
                      <a:r>
                        <a:rPr lang="en-GB" sz="1400" dirty="0"/>
                        <a:t>L'IA dans le domaine de la santé</a:t>
                      </a:r>
                    </a:p>
                  </a:txBody>
                  <a:tcPr>
                    <a:solidFill>
                      <a:srgbClr val="CBACDE"/>
                    </a:solidFill>
                  </a:tcPr>
                </a:tc>
                <a:tc>
                  <a:txBody>
                    <a:bodyPr/>
                    <a:lstStyle/>
                    <a:p>
                      <a:r>
                        <a:rPr lang="en-GB" sz="1400" dirty="0"/>
                        <a:t>Examinez l'IA dans la prévention, la détection précoce, le traitement et la santé mentale</a:t>
                      </a:r>
                    </a:p>
                  </a:txBody>
                  <a:tcPr>
                    <a:solidFill>
                      <a:srgbClr val="CBACDE"/>
                    </a:solidFill>
                  </a:tcPr>
                </a:tc>
                <a:tc>
                  <a:txBody>
                    <a:bodyPr/>
                    <a:lstStyle/>
                    <a:p>
                      <a:r>
                        <a:rPr lang="en-GB" sz="1400" dirty="0"/>
                        <a:t>15 min</a:t>
                      </a:r>
                    </a:p>
                  </a:txBody>
                  <a:tcPr>
                    <a:solidFill>
                      <a:srgbClr val="CBACDE"/>
                    </a:solidFill>
                  </a:tcPr>
                </a:tc>
                <a:extLst>
                  <a:ext uri="{0D108BD9-81ED-4DB2-BD59-A6C34878D82A}">
                    <a16:rowId xmlns:a16="http://schemas.microsoft.com/office/drawing/2014/main" val="4293466553"/>
                  </a:ext>
                </a:extLst>
              </a:tr>
              <a:tr h="754184">
                <a:tc>
                  <a:txBody>
                    <a:bodyPr/>
                    <a:lstStyle/>
                    <a:p>
                      <a:r>
                        <a:rPr lang="en-GB" sz="1400" dirty="0"/>
                        <a:t>L'IA pour l'inclusion et l'accessibilité</a:t>
                      </a:r>
                    </a:p>
                  </a:txBody>
                  <a:tcPr>
                    <a:solidFill>
                      <a:srgbClr val="EFDFF5"/>
                    </a:solidFill>
                  </a:tcPr>
                </a:tc>
                <a:tc>
                  <a:txBody>
                    <a:bodyPr/>
                    <a:lstStyle/>
                    <a:p>
                      <a:r>
                        <a:rPr lang="en-GB" sz="1400" dirty="0"/>
                        <a:t>Découvrez les technologies inclusives (handicap, langue, neurodiversité)</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28638">
                <a:tc>
                  <a:txBody>
                    <a:bodyPr/>
                    <a:lstStyle/>
                    <a:p>
                      <a:r>
                        <a:rPr lang="en-GB" sz="1400" dirty="0"/>
                        <a:t>Activité de recherche</a:t>
                      </a:r>
                    </a:p>
                  </a:txBody>
                  <a:tcPr>
                    <a:solidFill>
                      <a:srgbClr val="CBACDE"/>
                    </a:solidFill>
                  </a:tcPr>
                </a:tc>
                <a:tc>
                  <a:txBody>
                    <a:bodyPr/>
                    <a:lstStyle/>
                    <a:p>
                      <a:r>
                        <a:rPr lang="en-GB" sz="1400" dirty="0"/>
                        <a:t>Découvrez des applications, des outils ou du matériel favorisant l'accessibilité</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3933964242"/>
                  </a:ext>
                </a:extLst>
              </a:tr>
              <a:tr h="528638">
                <a:tc>
                  <a:txBody>
                    <a:bodyPr/>
                    <a:lstStyle/>
                    <a:p>
                      <a:r>
                        <a:rPr lang="en-GB" sz="1400" dirty="0"/>
                        <a:t>Les femmes dans l'IA pour le bien</a:t>
                      </a:r>
                    </a:p>
                  </a:txBody>
                  <a:tcPr>
                    <a:solidFill>
                      <a:srgbClr val="EFDFF5"/>
                    </a:solidFill>
                  </a:tcPr>
                </a:tc>
                <a:tc>
                  <a:txBody>
                    <a:bodyPr/>
                    <a:lstStyle/>
                    <a:p>
                      <a:r>
                        <a:rPr lang="en-GB" sz="1400" dirty="0"/>
                        <a:t>Regardez les courtes biographies de Joy, Abeba, Fei-Fei et Sara, puis discutez-en.</a:t>
                      </a:r>
                    </a:p>
                  </a:txBody>
                  <a:tcPr>
                    <a:solidFill>
                      <a:srgbClr val="EFDFF5"/>
                    </a:solidFill>
                  </a:tcPr>
                </a:tc>
                <a:tc>
                  <a:txBody>
                    <a:bodyPr/>
                    <a:lstStyle/>
                    <a:p>
                      <a:r>
                        <a:rPr lang="en-GB" sz="1400" dirty="0"/>
                        <a:t>10 min</a:t>
                      </a:r>
                    </a:p>
                  </a:txBody>
                  <a:tcPr>
                    <a:solidFill>
                      <a:srgbClr val="EFDFF5"/>
                    </a:solidFill>
                  </a:tcPr>
                </a:tc>
                <a:extLst>
                  <a:ext uri="{0D108BD9-81ED-4DB2-BD59-A6C34878D82A}">
                    <a16:rowId xmlns:a16="http://schemas.microsoft.com/office/drawing/2014/main" val="2760075884"/>
                  </a:ext>
                </a:extLst>
              </a:tr>
              <a:tr h="474216">
                <a:tc>
                  <a:txBody>
                    <a:bodyPr/>
                    <a:lstStyle/>
                    <a:p>
                      <a:r>
                        <a:rPr lang="en-GB" sz="1400" dirty="0"/>
                        <a:t>Activité Option 1 : Affiche</a:t>
                      </a:r>
                    </a:p>
                  </a:txBody>
                  <a:tcPr>
                    <a:solidFill>
                      <a:srgbClr val="CBACDE"/>
                    </a:solidFill>
                  </a:tcPr>
                </a:tc>
                <a:tc>
                  <a:txBody>
                    <a:bodyPr/>
                    <a:lstStyle/>
                    <a:p>
                      <a:r>
                        <a:rPr lang="en-GB" sz="1400" dirty="0"/>
                        <a:t>Affiche « AI Changemaker »</a:t>
                      </a:r>
                    </a:p>
                  </a:txBody>
                  <a:tcPr>
                    <a:solidFill>
                      <a:srgbClr val="CBACDE"/>
                    </a:solidFill>
                  </a:tcPr>
                </a:tc>
                <a:tc>
                  <a:txBody>
                    <a:bodyPr/>
                    <a:lstStyle/>
                    <a:p>
                      <a:r>
                        <a:rPr lang="en-GB" sz="1400" b="0" dirty="0"/>
                        <a:t>20 min</a:t>
                      </a:r>
                    </a:p>
                  </a:txBody>
                  <a:tcPr>
                    <a:solidFill>
                      <a:srgbClr val="CBACDE"/>
                    </a:solidFill>
                  </a:tcPr>
                </a:tc>
                <a:extLst>
                  <a:ext uri="{0D108BD9-81ED-4DB2-BD59-A6C34878D82A}">
                    <a16:rowId xmlns:a16="http://schemas.microsoft.com/office/drawing/2014/main" val="3430335953"/>
                  </a:ext>
                </a:extLst>
              </a:tr>
              <a:tr h="474216">
                <a:tc>
                  <a:txBody>
                    <a:bodyPr/>
                    <a:lstStyle/>
                    <a:p>
                      <a:r>
                        <a:rPr lang="en-GB" sz="1400" dirty="0"/>
                        <a:t>Activité option 2 : Présenter une idée d'IA au service du bien commun</a:t>
                      </a:r>
                    </a:p>
                  </a:txBody>
                  <a:tcPr>
                    <a:solidFill>
                      <a:srgbClr val="EFDFF5"/>
                    </a:solidFill>
                  </a:tcPr>
                </a:tc>
                <a:tc>
                  <a:txBody>
                    <a:bodyPr/>
                    <a:lstStyle/>
                    <a:p>
                      <a:r>
                        <a:rPr lang="en-GB" sz="1400" dirty="0"/>
                        <a:t>Défi en petits groupes « Présentez votre solution IA »</a:t>
                      </a:r>
                    </a:p>
                  </a:txBody>
                  <a:tcPr>
                    <a:solidFill>
                      <a:srgbClr val="EFDFF5"/>
                    </a:solidFill>
                  </a:tcPr>
                </a:tc>
                <a:tc>
                  <a:txBody>
                    <a:bodyPr/>
                    <a:lstStyle/>
                    <a:p>
                      <a:r>
                        <a:rPr lang="en-GB" sz="1400" b="0" dirty="0"/>
                        <a:t>20 min</a:t>
                      </a:r>
                    </a:p>
                  </a:txBody>
                  <a:tcPr>
                    <a:solidFill>
                      <a:srgbClr val="EFDFF5"/>
                    </a:solidFill>
                  </a:tcPr>
                </a:tc>
                <a:extLst>
                  <a:ext uri="{0D108BD9-81ED-4DB2-BD59-A6C34878D82A}">
                    <a16:rowId xmlns:a16="http://schemas.microsoft.com/office/drawing/2014/main" val="1608379353"/>
                  </a:ext>
                </a:extLst>
              </a:tr>
              <a:tr h="474216">
                <a:tc>
                  <a:txBody>
                    <a:bodyPr/>
                    <a:lstStyle/>
                    <a:p>
                      <a:r>
                        <a:rPr lang="en-GB" sz="1400" dirty="0"/>
                        <a:t>Récapitulatif, réflexion et termes clés</a:t>
                      </a:r>
                    </a:p>
                  </a:txBody>
                  <a:tcPr>
                    <a:solidFill>
                      <a:srgbClr val="CBACDE"/>
                    </a:solidFill>
                  </a:tcPr>
                </a:tc>
                <a:tc>
                  <a:txBody>
                    <a:bodyPr/>
                    <a:lstStyle/>
                    <a:p>
                      <a:r>
                        <a:rPr lang="en-GB" sz="1400" dirty="0"/>
                        <a:t>Partager les enseignements, réfléchir au potentiel de changement</a:t>
                      </a:r>
                    </a:p>
                  </a:txBody>
                  <a:tcPr>
                    <a:solidFill>
                      <a:srgbClr val="CBACDE"/>
                    </a:solidFill>
                  </a:tcPr>
                </a:tc>
                <a:tc>
                  <a:txBody>
                    <a:bodyPr/>
                    <a:lstStyle/>
                    <a:p>
                      <a:r>
                        <a:rPr lang="en-GB" sz="1400" b="0" dirty="0"/>
                        <a:t>5-10 min</a:t>
                      </a:r>
                    </a:p>
                  </a:txBody>
                  <a:tcPr>
                    <a:solidFill>
                      <a:srgbClr val="CBACDE"/>
                    </a:solidFill>
                  </a:tcPr>
                </a:tc>
                <a:extLst>
                  <a:ext uri="{0D108BD9-81ED-4DB2-BD59-A6C34878D82A}">
                    <a16:rowId xmlns:a16="http://schemas.microsoft.com/office/drawing/2014/main" val="1274282093"/>
                  </a:ext>
                </a:extLst>
              </a:tr>
            </a:tbl>
          </a:graphicData>
        </a:graphic>
      </p:graphicFrame>
      <p:pic>
        <p:nvPicPr>
          <p:cNvPr id="4" name="Picture 3">
            <a:extLst>
              <a:ext uri="{FF2B5EF4-FFF2-40B4-BE49-F238E27FC236}">
                <a16:creationId xmlns:a16="http://schemas.microsoft.com/office/drawing/2014/main" id="{4070542E-95C7-B219-0AC0-B713D6760F4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2270" y="8449108"/>
            <a:ext cx="3509856" cy="2179506"/>
          </a:xfrm>
          <a:prstGeom prst="rect">
            <a:avLst/>
          </a:prstGeom>
        </p:spPr>
      </p:pic>
    </p:spTree>
    <p:extLst>
      <p:ext uri="{BB962C8B-B14F-4D97-AF65-F5344CB8AC3E}">
        <p14:creationId xmlns:p14="http://schemas.microsoft.com/office/powerpoint/2010/main" val="28954794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6831D-E7EF-8256-6F79-7782EC75FA8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571C6B-11B1-0F1F-E10A-FE79472BF15D}"/>
              </a:ext>
            </a:extLst>
          </p:cNvPr>
          <p:cNvSpPr>
            <a:spLocks noGrp="1"/>
          </p:cNvSpPr>
          <p:nvPr>
            <p:ph type="sldNum" sz="quarter" idx="4"/>
          </p:nvPr>
        </p:nvSpPr>
        <p:spPr>
          <a:xfrm>
            <a:off x="7134496" y="10263061"/>
            <a:ext cx="464659" cy="363595"/>
          </a:xfrm>
        </p:spPr>
        <p:txBody>
          <a:bodyPr/>
          <a:lstStyle/>
          <a:p>
            <a:fld id="{9C527BFA-2C0E-4CEC-B6A5-913A56FEF4B4}" type="slidenum">
              <a:rPr lang="fr-CA" smtClean="0"/>
              <a:t>44</a:t>
            </a:fld>
            <a:endParaRPr lang="fr-CA" dirty="0"/>
          </a:p>
        </p:txBody>
      </p:sp>
      <p:sp>
        <p:nvSpPr>
          <p:cNvPr id="7" name="Text Placeholder 6">
            <a:extLst>
              <a:ext uri="{FF2B5EF4-FFF2-40B4-BE49-F238E27FC236}">
                <a16:creationId xmlns:a16="http://schemas.microsoft.com/office/drawing/2014/main" id="{04C18155-BD59-B434-AEF3-FE1168D297E3}"/>
              </a:ext>
            </a:extLst>
          </p:cNvPr>
          <p:cNvSpPr>
            <a:spLocks noGrp="1"/>
          </p:cNvSpPr>
          <p:nvPr>
            <p:ph type="body" sz="quarter" idx="32"/>
          </p:nvPr>
        </p:nvSpPr>
        <p:spPr>
          <a:xfrm>
            <a:off x="710390" y="1376328"/>
            <a:ext cx="6697687" cy="3396807"/>
          </a:xfrm>
        </p:spPr>
        <p:txBody>
          <a:bodyPr numCol="1"/>
          <a:lstStyle/>
          <a:p>
            <a:pPr>
              <a:lnSpc>
                <a:spcPct val="100000"/>
              </a:lnSpc>
            </a:pPr>
            <a:r>
              <a:rPr lang="en-GB" sz="1400" b="1" dirty="0"/>
              <a:t>Sujets de discussion</a:t>
            </a:r>
          </a:p>
          <a:p>
            <a:pPr>
              <a:lnSpc>
                <a:spcPct val="100000"/>
              </a:lnSpc>
            </a:pPr>
            <a:endParaRPr lang="en-GB" sz="1000" b="1" dirty="0"/>
          </a:p>
          <a:p>
            <a:pPr>
              <a:lnSpc>
                <a:spcPct val="100000"/>
              </a:lnSpc>
            </a:pPr>
            <a:r>
              <a:rPr lang="en-GB" sz="1400" dirty="0"/>
              <a:t>« Quelle est la première chose qui vous vient à l'esprit lorsque vous </a:t>
            </a:r>
            <a:r>
              <a:rPr lang="en-GB" sz="1400" dirty="0" err="1"/>
              <a:t>entendez</a:t>
            </a:r>
            <a:r>
              <a:rPr lang="en-GB" sz="1400" dirty="0"/>
              <a:t> </a:t>
            </a:r>
          </a:p>
          <a:p>
            <a:pPr>
              <a:lnSpc>
                <a:spcPct val="100000"/>
              </a:lnSpc>
            </a:pPr>
            <a:r>
              <a:rPr lang="en-GB" sz="1400" dirty="0"/>
              <a:t>« intelligence artificielle » ? »</a:t>
            </a:r>
          </a:p>
          <a:p>
            <a:pPr>
              <a:lnSpc>
                <a:spcPct val="100000"/>
              </a:lnSpc>
            </a:pPr>
            <a:r>
              <a:rPr lang="en-GB" sz="1400" dirty="0"/>
              <a:t>« Avez-vous entendu davantage de choses positives ou négatives à propos de l'IA ? »</a:t>
            </a:r>
          </a:p>
          <a:p>
            <a:pPr>
              <a:lnSpc>
                <a:spcPct val="100000"/>
              </a:lnSpc>
            </a:pPr>
            <a:r>
              <a:rPr lang="en-GB" sz="1400" dirty="0"/>
              <a:t>« Un outil peut-il être à la fois dangereux et utile ? »</a:t>
            </a:r>
          </a:p>
          <a:p>
            <a:pPr>
              <a:lnSpc>
                <a:spcPct val="100000"/>
              </a:lnSpc>
            </a:pPr>
            <a:endParaRPr lang="en-GB" sz="1000" dirty="0"/>
          </a:p>
          <a:p>
            <a:pPr>
              <a:lnSpc>
                <a:spcPct val="100000"/>
              </a:lnSpc>
            </a:pPr>
            <a:r>
              <a:rPr lang="en-GB" sz="1400" dirty="0"/>
              <a:t>Le message clé est que l'IA comporte des risques, mais qu'elle a également le pouvoir d'aider les gens et la planète. Voyons comment</a:t>
            </a:r>
            <a:r>
              <a:rPr lang="en-GB" sz="1400" b="1" dirty="0"/>
              <a:t>.</a:t>
            </a:r>
            <a:endParaRPr lang="en-US" sz="800" i="1" dirty="0"/>
          </a:p>
        </p:txBody>
      </p:sp>
      <p:sp>
        <p:nvSpPr>
          <p:cNvPr id="9" name="Text Placeholder 8">
            <a:extLst>
              <a:ext uri="{FF2B5EF4-FFF2-40B4-BE49-F238E27FC236}">
                <a16:creationId xmlns:a16="http://schemas.microsoft.com/office/drawing/2014/main" id="{25AE0489-6589-E85B-DFE6-BFB130546444}"/>
              </a:ext>
            </a:extLst>
          </p:cNvPr>
          <p:cNvSpPr>
            <a:spLocks noGrp="1"/>
          </p:cNvSpPr>
          <p:nvPr>
            <p:ph type="body" sz="quarter" idx="38"/>
          </p:nvPr>
        </p:nvSpPr>
        <p:spPr>
          <a:xfrm>
            <a:off x="1284422" y="509930"/>
            <a:ext cx="6085822" cy="558129"/>
          </a:xfrm>
        </p:spPr>
        <p:txBody>
          <a:bodyPr/>
          <a:lstStyle/>
          <a:p>
            <a:r>
              <a:rPr lang="en-GB" sz="1800" b="1" dirty="0"/>
              <a:t>1. Réflexion d'ouverture – Remettre en question la réputation de l'IA (10 min)</a:t>
            </a:r>
          </a:p>
        </p:txBody>
      </p:sp>
      <p:cxnSp>
        <p:nvCxnSpPr>
          <p:cNvPr id="3" name="Straight Connector 2">
            <a:extLst>
              <a:ext uri="{FF2B5EF4-FFF2-40B4-BE49-F238E27FC236}">
                <a16:creationId xmlns:a16="http://schemas.microsoft.com/office/drawing/2014/main" id="{CCCE1BED-16B6-D7CC-4303-1379A9895DCE}"/>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BDD978E-3DD7-FE50-0136-823698776C14}"/>
              </a:ext>
            </a:extLst>
          </p:cNvPr>
          <p:cNvCxnSpPr>
            <a:cxnSpLocks/>
          </p:cNvCxnSpPr>
          <p:nvPr/>
        </p:nvCxnSpPr>
        <p:spPr>
          <a:xfrm>
            <a:off x="1108491" y="3987663"/>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72A9CEA-E344-DAA2-5B2E-12B5C0A57454}"/>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352A5707-518D-DFFB-0100-C9402222D513}"/>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81AE81BA-96D4-E145-80E6-3DECEA9062AF}"/>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D69E2468-AD58-70CE-D593-2F694C80B0D4}"/>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DA33558-B1C9-57E7-5877-AA20D586DAB1}"/>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D445FA0E-3776-4788-582E-A8B53CABB3D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AE6CED6C-CF65-B618-BC24-4F3FCB5EB279}"/>
              </a:ext>
            </a:extLst>
          </p:cNvPr>
          <p:cNvGrpSpPr/>
          <p:nvPr/>
        </p:nvGrpSpPr>
        <p:grpSpPr>
          <a:xfrm>
            <a:off x="582754" y="3413136"/>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5F68F50C-DFF7-D55C-90D2-A4ABC5EE5456}"/>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5387B2B6-4695-1D47-C41F-2F2AE1213CC7}"/>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CC875DB5-2112-E3E6-62B1-55448FFB8454}"/>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559A3AAD-B1CF-C591-29E0-6BB0E32E254A}"/>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9E4D3E7-58FA-FDF0-7712-630B40EC3198}"/>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ECD80949-1380-C3EF-EA02-D58B7FCEC976}"/>
              </a:ext>
            </a:extLst>
          </p:cNvPr>
          <p:cNvSpPr txBox="1">
            <a:spLocks/>
          </p:cNvSpPr>
          <p:nvPr/>
        </p:nvSpPr>
        <p:spPr>
          <a:xfrm>
            <a:off x="1547892" y="3506899"/>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2. L'IA au service du développement durable (15 min)</a:t>
            </a:r>
            <a:endParaRPr lang="en-US" sz="1800" dirty="0"/>
          </a:p>
        </p:txBody>
      </p:sp>
      <p:sp>
        <p:nvSpPr>
          <p:cNvPr id="25" name="Text Placeholder 6">
            <a:extLst>
              <a:ext uri="{FF2B5EF4-FFF2-40B4-BE49-F238E27FC236}">
                <a16:creationId xmlns:a16="http://schemas.microsoft.com/office/drawing/2014/main" id="{6091FDF7-1049-1250-F042-FC7D49489081}"/>
              </a:ext>
            </a:extLst>
          </p:cNvPr>
          <p:cNvSpPr txBox="1">
            <a:spLocks/>
          </p:cNvSpPr>
          <p:nvPr/>
        </p:nvSpPr>
        <p:spPr>
          <a:xfrm>
            <a:off x="801629" y="4226221"/>
            <a:ext cx="6660001" cy="347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Utilisez les diapositives pour explorer des exemples</a:t>
            </a:r>
          </a:p>
          <a:p>
            <a:pPr>
              <a:lnSpc>
                <a:spcPct val="100000"/>
              </a:lnSpc>
            </a:pPr>
            <a:r>
              <a:rPr lang="en-GB" sz="1400" dirty="0"/>
              <a:t>Climate TRACE : suivi des émissions</a:t>
            </a:r>
          </a:p>
          <a:p>
            <a:pPr>
              <a:lnSpc>
                <a:spcPct val="100000"/>
              </a:lnSpc>
            </a:pPr>
            <a:r>
              <a:rPr lang="en-GB" sz="1400" dirty="0" err="1"/>
              <a:t>Wildbook </a:t>
            </a:r>
            <a:r>
              <a:rPr lang="en-GB" sz="1400" dirty="0"/>
              <a:t>: protection des espèces menacées</a:t>
            </a:r>
          </a:p>
          <a:p>
            <a:pPr>
              <a:lnSpc>
                <a:spcPct val="100000"/>
              </a:lnSpc>
            </a:pPr>
            <a:r>
              <a:rPr lang="en-GB" sz="1400" dirty="0"/>
              <a:t>Bin-e : tri des déchets à l'aide de poubelles intelligentes</a:t>
            </a:r>
          </a:p>
          <a:p>
            <a:pPr>
              <a:lnSpc>
                <a:spcPct val="100000"/>
              </a:lnSpc>
            </a:pPr>
            <a:endParaRPr lang="en-GB" sz="1400" dirty="0"/>
          </a:p>
          <a:p>
            <a:pPr>
              <a:lnSpc>
                <a:spcPct val="100000"/>
              </a:lnSpc>
            </a:pPr>
            <a:r>
              <a:rPr lang="en-GB" sz="1400" b="1" dirty="0"/>
              <a:t>Mini-activité en groupe</a:t>
            </a:r>
          </a:p>
          <a:p>
            <a:pPr>
              <a:lnSpc>
                <a:spcPct val="100000"/>
              </a:lnSpc>
            </a:pPr>
            <a:r>
              <a:rPr lang="en-GB" sz="1400" dirty="0"/>
              <a:t>« Comment l'IA pourrait-elle aider à relever un défi environnemental local qui vous tient à cœur ? »</a:t>
            </a:r>
          </a:p>
          <a:p>
            <a:pPr>
              <a:lnSpc>
                <a:spcPct val="100000"/>
              </a:lnSpc>
            </a:pPr>
            <a:endParaRPr lang="en-GB" sz="1400" dirty="0"/>
          </a:p>
          <a:p>
            <a:pPr>
              <a:lnSpc>
                <a:spcPct val="100000"/>
              </a:lnSpc>
            </a:pPr>
            <a:r>
              <a:rPr lang="en-GB" sz="1400" dirty="0"/>
              <a:t>Encouragez les idées liées au climat, à la pollution, à la biodiversité, etc.</a:t>
            </a:r>
          </a:p>
          <a:p>
            <a:pPr>
              <a:lnSpc>
                <a:spcPct val="100000"/>
              </a:lnSpc>
            </a:pPr>
            <a:endParaRPr lang="en-GB" sz="1400" dirty="0"/>
          </a:p>
          <a:p>
            <a:pPr>
              <a:lnSpc>
                <a:spcPct val="100000"/>
              </a:lnSpc>
            </a:pPr>
            <a:r>
              <a:rPr lang="en-GB" sz="1400" dirty="0"/>
              <a:t>Partage : 1 à 2 minutes par groupe</a:t>
            </a:r>
          </a:p>
        </p:txBody>
      </p:sp>
      <p:sp>
        <p:nvSpPr>
          <p:cNvPr id="8" name="Text Placeholder 7">
            <a:extLst>
              <a:ext uri="{FF2B5EF4-FFF2-40B4-BE49-F238E27FC236}">
                <a16:creationId xmlns:a16="http://schemas.microsoft.com/office/drawing/2014/main" id="{6ADC2968-A368-2B82-E67A-EC0F04AFEAEE}"/>
              </a:ext>
            </a:extLst>
          </p:cNvPr>
          <p:cNvSpPr txBox="1">
            <a:spLocks/>
          </p:cNvSpPr>
          <p:nvPr/>
        </p:nvSpPr>
        <p:spPr>
          <a:xfrm>
            <a:off x="878031" y="7855116"/>
            <a:ext cx="5860909" cy="425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Messages clés</a:t>
            </a:r>
          </a:p>
          <a:p>
            <a:pPr>
              <a:lnSpc>
                <a:spcPct val="100000"/>
              </a:lnSpc>
            </a:pPr>
            <a:endParaRPr lang="en-GB" sz="600" b="1" dirty="0"/>
          </a:p>
          <a:p>
            <a:pPr marL="342900" indent="-342900">
              <a:lnSpc>
                <a:spcPct val="100000"/>
              </a:lnSpc>
              <a:buFont typeface="Arial" panose="020B0604020202020204" pitchFamily="34" charset="0"/>
              <a:buChar char="•"/>
            </a:pPr>
            <a:r>
              <a:rPr lang="en-GB" sz="1400" dirty="0"/>
              <a:t>L'IA aide déjà les gens à rester en meilleure santé et à détecter les maladies à un stade précoce.</a:t>
            </a:r>
          </a:p>
          <a:p>
            <a:pPr marL="342900" indent="-342900">
              <a:lnSpc>
                <a:spcPct val="100000"/>
              </a:lnSpc>
              <a:buFont typeface="Arial" panose="020B0604020202020204" pitchFamily="34" charset="0"/>
              <a:buChar char="•"/>
            </a:pPr>
            <a:r>
              <a:rPr lang="en-GB" sz="1400" dirty="0"/>
              <a:t>Des outils tels que </a:t>
            </a:r>
            <a:r>
              <a:rPr lang="en-GB" sz="1400" dirty="0" err="1"/>
              <a:t>Wysa </a:t>
            </a:r>
            <a:r>
              <a:rPr lang="en-GB" sz="1400" dirty="0"/>
              <a:t>offrent un soutien anonyme en matière de santé mentale</a:t>
            </a:r>
          </a:p>
          <a:p>
            <a:pPr marL="342900" indent="-342900">
              <a:lnSpc>
                <a:spcPct val="100000"/>
              </a:lnSpc>
              <a:buFont typeface="Arial" panose="020B0604020202020204" pitchFamily="34" charset="0"/>
              <a:buChar char="•"/>
            </a:pPr>
            <a:r>
              <a:rPr lang="en-GB" sz="1400" dirty="0"/>
              <a:t>L'IA aide les médecins, mais elle donne également plus d'autonomie aux </a:t>
            </a:r>
            <a:r>
              <a:rPr lang="en-GB" sz="1400" dirty="0" err="1"/>
              <a:t>utilisateurs</a:t>
            </a:r>
            <a:r>
              <a:rPr lang="fr-LU" sz="1400" dirty="0"/>
              <a:t>·</a:t>
            </a:r>
            <a:r>
              <a:rPr lang="fr-LU" sz="1400" dirty="0" err="1"/>
              <a:t>ices</a:t>
            </a:r>
            <a:r>
              <a:rPr lang="en-GB" sz="1400" dirty="0"/>
              <a:t> (via des appareils portables et des applications)</a:t>
            </a:r>
          </a:p>
          <a:p>
            <a:pPr>
              <a:lnSpc>
                <a:spcPct val="100000"/>
              </a:lnSpc>
            </a:pPr>
            <a:endParaRPr lang="en-GB" sz="1400" dirty="0"/>
          </a:p>
          <a:p>
            <a:pPr>
              <a:lnSpc>
                <a:spcPct val="100000"/>
              </a:lnSpc>
            </a:pPr>
            <a:r>
              <a:rPr lang="en-GB" sz="1400" b="1" dirty="0"/>
              <a:t>Mini-activité</a:t>
            </a:r>
          </a:p>
          <a:p>
            <a:pPr>
              <a:lnSpc>
                <a:spcPct val="100000"/>
              </a:lnSpc>
            </a:pPr>
            <a:endParaRPr lang="en-GB" sz="600" b="1" dirty="0"/>
          </a:p>
          <a:p>
            <a:pPr>
              <a:lnSpc>
                <a:spcPct val="100000"/>
              </a:lnSpc>
            </a:pPr>
            <a:r>
              <a:rPr lang="en-GB" sz="1400" dirty="0"/>
              <a:t>Demandez : « Si vous pouviez concevoir un outil d'IA pour aider à la santé mentale ou aux soins personnels, que ferait-il ? »</a:t>
            </a:r>
          </a:p>
          <a:p>
            <a:pPr>
              <a:lnSpc>
                <a:spcPct val="100000"/>
              </a:lnSpc>
            </a:pPr>
            <a:endParaRPr lang="en-GB" sz="1000" dirty="0"/>
          </a:p>
          <a:p>
            <a:pPr>
              <a:lnSpc>
                <a:spcPct val="100000"/>
              </a:lnSpc>
            </a:pPr>
            <a:r>
              <a:rPr lang="en-GB" sz="1400" dirty="0"/>
              <a:t>Inspirez-vous des exemples de </a:t>
            </a:r>
            <a:r>
              <a:rPr lang="en-GB" sz="1400" dirty="0" err="1"/>
              <a:t>Wysa</a:t>
            </a:r>
            <a:r>
              <a:rPr lang="en-GB" sz="1400" dirty="0"/>
              <a:t>, des chatbots ou des appareils portables.</a:t>
            </a:r>
            <a:endParaRPr lang="en-US" sz="1400" i="1" dirty="0"/>
          </a:p>
        </p:txBody>
      </p:sp>
      <p:sp>
        <p:nvSpPr>
          <p:cNvPr id="10" name="Text Placeholder 9">
            <a:extLst>
              <a:ext uri="{FF2B5EF4-FFF2-40B4-BE49-F238E27FC236}">
                <a16:creationId xmlns:a16="http://schemas.microsoft.com/office/drawing/2014/main" id="{88987610-A47C-13EA-4924-FCEA6C201BC1}"/>
              </a:ext>
            </a:extLst>
          </p:cNvPr>
          <p:cNvSpPr txBox="1">
            <a:spLocks/>
          </p:cNvSpPr>
          <p:nvPr/>
        </p:nvSpPr>
        <p:spPr>
          <a:xfrm>
            <a:off x="1569989" y="7128332"/>
            <a:ext cx="5266746" cy="604874"/>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it-IT" sz="1800"/>
              <a:t>3. L'IA dans les soins de santé (15 min)</a:t>
            </a:r>
            <a:endParaRPr lang="en-GB" sz="1800" dirty="0"/>
          </a:p>
        </p:txBody>
      </p:sp>
      <p:cxnSp>
        <p:nvCxnSpPr>
          <p:cNvPr id="21" name="Straight Connector 20">
            <a:extLst>
              <a:ext uri="{FF2B5EF4-FFF2-40B4-BE49-F238E27FC236}">
                <a16:creationId xmlns:a16="http://schemas.microsoft.com/office/drawing/2014/main" id="{ED14F12D-7140-720D-8DFC-E5B14DE83A42}"/>
              </a:ext>
            </a:extLst>
          </p:cNvPr>
          <p:cNvCxnSpPr>
            <a:cxnSpLocks/>
          </p:cNvCxnSpPr>
          <p:nvPr/>
        </p:nvCxnSpPr>
        <p:spPr>
          <a:xfrm>
            <a:off x="1333934" y="7607637"/>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1382DAA9-D31B-FEE0-0519-0038C26ABB90}"/>
              </a:ext>
            </a:extLst>
          </p:cNvPr>
          <p:cNvGrpSpPr/>
          <p:nvPr/>
        </p:nvGrpSpPr>
        <p:grpSpPr>
          <a:xfrm>
            <a:off x="582754" y="7049508"/>
            <a:ext cx="763272" cy="762523"/>
            <a:chOff x="10376768" y="2334933"/>
            <a:chExt cx="920484" cy="919581"/>
          </a:xfrm>
          <a:solidFill>
            <a:srgbClr val="282666"/>
          </a:solidFill>
        </p:grpSpPr>
        <p:sp>
          <p:nvSpPr>
            <p:cNvPr id="24" name="Freeform 5">
              <a:extLst>
                <a:ext uri="{FF2B5EF4-FFF2-40B4-BE49-F238E27FC236}">
                  <a16:creationId xmlns:a16="http://schemas.microsoft.com/office/drawing/2014/main" id="{9A771DFC-655B-E95E-14D3-19B050524AAD}"/>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10">
              <a:extLst>
                <a:ext uri="{FF2B5EF4-FFF2-40B4-BE49-F238E27FC236}">
                  <a16:creationId xmlns:a16="http://schemas.microsoft.com/office/drawing/2014/main" id="{CCC27107-A721-AB0A-127C-44D28C07BD4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7" name="Graphic 2">
              <a:extLst>
                <a:ext uri="{FF2B5EF4-FFF2-40B4-BE49-F238E27FC236}">
                  <a16:creationId xmlns:a16="http://schemas.microsoft.com/office/drawing/2014/main" id="{7C1F8C7F-666D-CB0B-A5EE-BE06C6B1A946}"/>
                </a:ext>
              </a:extLst>
            </p:cNvPr>
            <p:cNvGrpSpPr/>
            <p:nvPr/>
          </p:nvGrpSpPr>
          <p:grpSpPr>
            <a:xfrm>
              <a:off x="10376768" y="2334933"/>
              <a:ext cx="920484" cy="919581"/>
              <a:chOff x="10376768" y="2334933"/>
              <a:chExt cx="920484" cy="919581"/>
            </a:xfrm>
            <a:grpFill/>
          </p:grpSpPr>
          <p:sp>
            <p:nvSpPr>
              <p:cNvPr id="28" name="Freeform 12">
                <a:extLst>
                  <a:ext uri="{FF2B5EF4-FFF2-40B4-BE49-F238E27FC236}">
                    <a16:creationId xmlns:a16="http://schemas.microsoft.com/office/drawing/2014/main" id="{558368F9-1E48-1481-6B0F-7AA49C89DE1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13">
                <a:extLst>
                  <a:ext uri="{FF2B5EF4-FFF2-40B4-BE49-F238E27FC236}">
                    <a16:creationId xmlns:a16="http://schemas.microsoft.com/office/drawing/2014/main" id="{263DDD90-DD44-6D16-AF72-DC444B39370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1165793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FBA28-0D96-D5A0-7331-A2817C06FC1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B4C065-BB6B-DBCA-65EE-0D9442E53B2C}"/>
              </a:ext>
            </a:extLst>
          </p:cNvPr>
          <p:cNvSpPr>
            <a:spLocks noGrp="1"/>
          </p:cNvSpPr>
          <p:nvPr>
            <p:ph type="sldNum" sz="quarter" idx="4"/>
          </p:nvPr>
        </p:nvSpPr>
        <p:spPr/>
        <p:txBody>
          <a:bodyPr/>
          <a:lstStyle/>
          <a:p>
            <a:fld id="{9C527BFA-2C0E-4CEC-B6A5-913A56FEF4B4}" type="slidenum">
              <a:rPr lang="fr-CA" smtClean="0"/>
              <a:t>45</a:t>
            </a:fld>
            <a:endParaRPr lang="fr-CA" dirty="0"/>
          </a:p>
        </p:txBody>
      </p:sp>
      <p:sp>
        <p:nvSpPr>
          <p:cNvPr id="7" name="Text Placeholder 6">
            <a:extLst>
              <a:ext uri="{FF2B5EF4-FFF2-40B4-BE49-F238E27FC236}">
                <a16:creationId xmlns:a16="http://schemas.microsoft.com/office/drawing/2014/main" id="{26E06D35-0B7F-21D4-C9A1-3340C4A93666}"/>
              </a:ext>
            </a:extLst>
          </p:cNvPr>
          <p:cNvSpPr>
            <a:spLocks noGrp="1"/>
          </p:cNvSpPr>
          <p:nvPr>
            <p:ph type="body" sz="quarter" idx="32"/>
          </p:nvPr>
        </p:nvSpPr>
        <p:spPr>
          <a:xfrm>
            <a:off x="743867" y="1674460"/>
            <a:ext cx="6697687" cy="3396807"/>
          </a:xfrm>
        </p:spPr>
        <p:txBody>
          <a:bodyPr numCol="1"/>
          <a:lstStyle/>
          <a:p>
            <a:pPr>
              <a:lnSpc>
                <a:spcPct val="100000"/>
              </a:lnSpc>
            </a:pPr>
            <a:r>
              <a:rPr lang="en-GB" sz="1400" b="1" dirty="0"/>
              <a:t>Utiliser des exemples tirés des diapositives</a:t>
            </a:r>
          </a:p>
          <a:p>
            <a:pPr>
              <a:lnSpc>
                <a:spcPct val="100000"/>
              </a:lnSpc>
            </a:pPr>
            <a:endParaRPr lang="en-GB" sz="1400" b="1" dirty="0"/>
          </a:p>
          <a:p>
            <a:pPr>
              <a:lnSpc>
                <a:spcPct val="100000"/>
              </a:lnSpc>
            </a:pPr>
            <a:r>
              <a:rPr lang="en-GB" sz="1400" dirty="0"/>
              <a:t>Personnes handicapées (assistants vocaux, maisons intelligentes)</a:t>
            </a:r>
          </a:p>
          <a:p>
            <a:pPr>
              <a:lnSpc>
                <a:spcPct val="100000"/>
              </a:lnSpc>
            </a:pPr>
            <a:r>
              <a:rPr lang="en-GB" sz="1400" dirty="0"/>
              <a:t>Outils linguistiques (Google Translate, DeepL)</a:t>
            </a:r>
          </a:p>
          <a:p>
            <a:pPr>
              <a:lnSpc>
                <a:spcPct val="100000"/>
              </a:lnSpc>
            </a:pPr>
            <a:r>
              <a:rPr lang="en-GB" sz="1400" dirty="0" err="1"/>
              <a:t>Apprenants</a:t>
            </a:r>
            <a:r>
              <a:rPr lang="fr-LU" sz="1400" dirty="0"/>
              <a:t>·es</a:t>
            </a:r>
            <a:r>
              <a:rPr lang="en-GB" sz="1400" dirty="0"/>
              <a:t> </a:t>
            </a:r>
            <a:r>
              <a:rPr lang="en-GB" sz="1400" dirty="0" err="1"/>
              <a:t>neurodivergeant</a:t>
            </a:r>
            <a:r>
              <a:rPr lang="fr-LU" sz="1400" dirty="0"/>
              <a:t>·e</a:t>
            </a:r>
            <a:r>
              <a:rPr lang="en-GB" sz="1400" dirty="0"/>
              <a:t>s (Immersive Reader, </a:t>
            </a:r>
            <a:r>
              <a:rPr lang="en-GB" sz="1400" dirty="0" err="1"/>
              <a:t>Khanamigo</a:t>
            </a:r>
            <a:r>
              <a:rPr lang="en-GB" sz="1400" dirty="0"/>
              <a:t>)</a:t>
            </a:r>
          </a:p>
          <a:p>
            <a:pPr>
              <a:lnSpc>
                <a:spcPct val="100000"/>
              </a:lnSpc>
            </a:pPr>
            <a:endParaRPr lang="en-GB" sz="1400" dirty="0"/>
          </a:p>
          <a:p>
            <a:pPr>
              <a:lnSpc>
                <a:spcPct val="100000"/>
              </a:lnSpc>
            </a:pPr>
            <a:r>
              <a:rPr lang="en-GB" sz="1400" b="1" dirty="0"/>
              <a:t>Invitation à la réflexion</a:t>
            </a:r>
          </a:p>
          <a:p>
            <a:pPr>
              <a:lnSpc>
                <a:spcPct val="100000"/>
              </a:lnSpc>
            </a:pPr>
            <a:endParaRPr lang="en-GB" sz="1400" b="1" dirty="0"/>
          </a:p>
          <a:p>
            <a:pPr>
              <a:lnSpc>
                <a:spcPct val="100000"/>
              </a:lnSpc>
            </a:pPr>
            <a:r>
              <a:rPr lang="en-GB" sz="1400" dirty="0"/>
              <a:t>« Comment concevoir la technologie pour qu'elle profite à un plus grand nombre de personnes, et non à un nombre restreint ? »</a:t>
            </a:r>
          </a:p>
          <a:p>
            <a:pPr>
              <a:lnSpc>
                <a:spcPct val="100000"/>
              </a:lnSpc>
            </a:pPr>
            <a:endParaRPr lang="en-GB" sz="1400" b="1" dirty="0"/>
          </a:p>
          <a:p>
            <a:pPr>
              <a:lnSpc>
                <a:spcPct val="100000"/>
              </a:lnSpc>
            </a:pPr>
            <a:r>
              <a:rPr lang="en-GB" sz="1400" b="1" dirty="0"/>
              <a:t>Tâche de groupe (facultative) : </a:t>
            </a:r>
            <a:r>
              <a:rPr lang="en-GB" sz="1400" dirty="0"/>
              <a:t>explorez les outils et rédigez de brèves descriptions sur la manière dont ils favorisent l'inclusion.</a:t>
            </a:r>
            <a:endParaRPr lang="en-US" sz="800" i="1" dirty="0"/>
          </a:p>
        </p:txBody>
      </p:sp>
      <p:sp>
        <p:nvSpPr>
          <p:cNvPr id="9" name="Text Placeholder 8">
            <a:extLst>
              <a:ext uri="{FF2B5EF4-FFF2-40B4-BE49-F238E27FC236}">
                <a16:creationId xmlns:a16="http://schemas.microsoft.com/office/drawing/2014/main" id="{90368B7D-4499-4B09-F06A-577EFB4560EE}"/>
              </a:ext>
            </a:extLst>
          </p:cNvPr>
          <p:cNvSpPr>
            <a:spLocks noGrp="1"/>
          </p:cNvSpPr>
          <p:nvPr>
            <p:ph type="body" sz="quarter" idx="38"/>
          </p:nvPr>
        </p:nvSpPr>
        <p:spPr>
          <a:xfrm>
            <a:off x="1355732" y="601631"/>
            <a:ext cx="6085822" cy="558129"/>
          </a:xfrm>
        </p:spPr>
        <p:txBody>
          <a:bodyPr/>
          <a:lstStyle/>
          <a:p>
            <a:r>
              <a:rPr lang="it-IT" sz="1800" b="1" dirty="0"/>
              <a:t>4. L'IA au service de l'inclusion et de l'accessibilité (15 min</a:t>
            </a:r>
            <a:r>
              <a:rPr lang="it-IT" b="1" dirty="0"/>
              <a:t>)</a:t>
            </a:r>
            <a:endParaRPr lang="en-GB" b="1" dirty="0"/>
          </a:p>
        </p:txBody>
      </p:sp>
      <p:cxnSp>
        <p:nvCxnSpPr>
          <p:cNvPr id="3" name="Straight Connector 2">
            <a:extLst>
              <a:ext uri="{FF2B5EF4-FFF2-40B4-BE49-F238E27FC236}">
                <a16:creationId xmlns:a16="http://schemas.microsoft.com/office/drawing/2014/main" id="{82AB9AA1-AA95-91B0-8384-60D39F6FF144}"/>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A930514-3AD0-C270-C9F6-7BD95530320D}"/>
              </a:ext>
            </a:extLst>
          </p:cNvPr>
          <p:cNvCxnSpPr>
            <a:cxnSpLocks/>
          </p:cNvCxnSpPr>
          <p:nvPr/>
        </p:nvCxnSpPr>
        <p:spPr>
          <a:xfrm>
            <a:off x="1131165" y="5938351"/>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490C456E-9910-C3E2-FF74-DA1EAC84BBCA}"/>
              </a:ext>
            </a:extLst>
          </p:cNvPr>
          <p:cNvGrpSpPr/>
          <p:nvPr/>
        </p:nvGrpSpPr>
        <p:grpSpPr>
          <a:xfrm>
            <a:off x="419993" y="54056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E96B7A42-C9E2-3D9D-3C53-049BE3C9DA6F}"/>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8D9BA53B-69CF-3E11-9A8E-C703D7C09B5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2" name="Graphic 2">
              <a:extLst>
                <a:ext uri="{FF2B5EF4-FFF2-40B4-BE49-F238E27FC236}">
                  <a16:creationId xmlns:a16="http://schemas.microsoft.com/office/drawing/2014/main" id="{F3145B1A-FDFF-2867-97F8-488931A75487}"/>
                </a:ext>
              </a:extLst>
            </p:cNvPr>
            <p:cNvGrpSpPr/>
            <p:nvPr/>
          </p:nvGrpSpPr>
          <p:grpSpPr>
            <a:xfrm>
              <a:off x="10376768" y="2334933"/>
              <a:ext cx="920484" cy="919581"/>
              <a:chOff x="10376768" y="2334933"/>
              <a:chExt cx="920484" cy="919581"/>
            </a:xfrm>
            <a:grpFill/>
          </p:grpSpPr>
          <p:sp>
            <p:nvSpPr>
              <p:cNvPr id="13" name="Freeform 12">
                <a:extLst>
                  <a:ext uri="{FF2B5EF4-FFF2-40B4-BE49-F238E27FC236}">
                    <a16:creationId xmlns:a16="http://schemas.microsoft.com/office/drawing/2014/main" id="{9D71563B-9F4E-D692-1D0D-3486CA74EFFD}"/>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7F15B902-31D3-0830-E5CE-66721CF4665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5" name="Group 14">
            <a:extLst>
              <a:ext uri="{FF2B5EF4-FFF2-40B4-BE49-F238E27FC236}">
                <a16:creationId xmlns:a16="http://schemas.microsoft.com/office/drawing/2014/main" id="{48038EBF-6EEF-CC8A-1E22-7DCC7583E87A}"/>
              </a:ext>
            </a:extLst>
          </p:cNvPr>
          <p:cNvGrpSpPr/>
          <p:nvPr/>
        </p:nvGrpSpPr>
        <p:grpSpPr>
          <a:xfrm>
            <a:off x="567798" y="5390240"/>
            <a:ext cx="765894" cy="766095"/>
            <a:chOff x="10376768" y="3823816"/>
            <a:chExt cx="923646" cy="923888"/>
          </a:xfrm>
          <a:solidFill>
            <a:srgbClr val="282666"/>
          </a:solidFill>
        </p:grpSpPr>
        <p:sp>
          <p:nvSpPr>
            <p:cNvPr id="16" name="Freeform 15">
              <a:extLst>
                <a:ext uri="{FF2B5EF4-FFF2-40B4-BE49-F238E27FC236}">
                  <a16:creationId xmlns:a16="http://schemas.microsoft.com/office/drawing/2014/main" id="{60146C3D-E61B-FD61-0D9D-62EAB5A06BD0}"/>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7" name="Graphic 2">
              <a:extLst>
                <a:ext uri="{FF2B5EF4-FFF2-40B4-BE49-F238E27FC236}">
                  <a16:creationId xmlns:a16="http://schemas.microsoft.com/office/drawing/2014/main" id="{29B2E55A-EEB5-7571-118E-227C45C3C574}"/>
                </a:ext>
              </a:extLst>
            </p:cNvPr>
            <p:cNvGrpSpPr/>
            <p:nvPr/>
          </p:nvGrpSpPr>
          <p:grpSpPr>
            <a:xfrm>
              <a:off x="10376768" y="3823816"/>
              <a:ext cx="923646" cy="923888"/>
              <a:chOff x="10376768" y="3823816"/>
              <a:chExt cx="923646" cy="923888"/>
            </a:xfrm>
            <a:grpFill/>
          </p:grpSpPr>
          <p:sp>
            <p:nvSpPr>
              <p:cNvPr id="18" name="Freeform 17">
                <a:extLst>
                  <a:ext uri="{FF2B5EF4-FFF2-40B4-BE49-F238E27FC236}">
                    <a16:creationId xmlns:a16="http://schemas.microsoft.com/office/drawing/2014/main" id="{9C900B98-2C77-4F58-2FC1-FE07AFD82E69}"/>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B7BBD3AE-FA24-9056-E75D-A9DB71E6DF29}"/>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7A79D3D-E5EA-7B23-3C85-3B078ADE514A}"/>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23" name="Text Placeholder 8">
            <a:extLst>
              <a:ext uri="{FF2B5EF4-FFF2-40B4-BE49-F238E27FC236}">
                <a16:creationId xmlns:a16="http://schemas.microsoft.com/office/drawing/2014/main" id="{94985B6F-E36F-E2C2-E823-4F3412D9BA3E}"/>
              </a:ext>
            </a:extLst>
          </p:cNvPr>
          <p:cNvSpPr txBox="1">
            <a:spLocks/>
          </p:cNvSpPr>
          <p:nvPr/>
        </p:nvSpPr>
        <p:spPr>
          <a:xfrm>
            <a:off x="1441583" y="5300405"/>
            <a:ext cx="6381649" cy="628617"/>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800" dirty="0"/>
              <a:t>5. Défi de recherche rapide - IA inclusive (10 min)</a:t>
            </a:r>
            <a:endParaRPr lang="en-US" sz="1800" dirty="0"/>
          </a:p>
        </p:txBody>
      </p:sp>
      <p:sp>
        <p:nvSpPr>
          <p:cNvPr id="25" name="Text Placeholder 6">
            <a:extLst>
              <a:ext uri="{FF2B5EF4-FFF2-40B4-BE49-F238E27FC236}">
                <a16:creationId xmlns:a16="http://schemas.microsoft.com/office/drawing/2014/main" id="{08528F99-79EF-E6FC-C7C4-EF554AFA24CD}"/>
              </a:ext>
            </a:extLst>
          </p:cNvPr>
          <p:cNvSpPr txBox="1">
            <a:spLocks/>
          </p:cNvSpPr>
          <p:nvPr/>
        </p:nvSpPr>
        <p:spPr>
          <a:xfrm>
            <a:off x="743867" y="6631188"/>
            <a:ext cx="6660001" cy="347840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1400" b="1" dirty="0"/>
              <a:t>Instructions</a:t>
            </a:r>
          </a:p>
          <a:p>
            <a:pPr>
              <a:lnSpc>
                <a:spcPct val="100000"/>
              </a:lnSpc>
            </a:pPr>
            <a:endParaRPr lang="en-GB" sz="1400" b="1" dirty="0"/>
          </a:p>
          <a:p>
            <a:pPr>
              <a:lnSpc>
                <a:spcPct val="100000"/>
              </a:lnSpc>
            </a:pPr>
            <a:r>
              <a:rPr lang="en-GB" sz="1400" dirty="0"/>
              <a:t>En petits groupes, recherchez ou réfléchissez à 1 ou 2 outils qui favorisent l'inclusion/l'accessibilité.</a:t>
            </a:r>
          </a:p>
          <a:p>
            <a:pPr>
              <a:lnSpc>
                <a:spcPct val="100000"/>
              </a:lnSpc>
            </a:pPr>
            <a:endParaRPr lang="en-GB" sz="1400" dirty="0"/>
          </a:p>
          <a:p>
            <a:pPr>
              <a:lnSpc>
                <a:spcPct val="100000"/>
              </a:lnSpc>
            </a:pPr>
            <a:r>
              <a:rPr lang="en-GB" sz="1400" dirty="0"/>
              <a:t>Il peut s'agir, par exemple, de lecteurs d'écran alimentés par l'IA, d'applications qui </a:t>
            </a:r>
            <a:r>
              <a:rPr lang="en-GB" sz="1400" dirty="0" err="1"/>
              <a:t>retranscrvient</a:t>
            </a:r>
            <a:r>
              <a:rPr lang="en-GB" sz="1400" dirty="0"/>
              <a:t> la parole ou de prothèses intelligentes.</a:t>
            </a:r>
          </a:p>
          <a:p>
            <a:pPr>
              <a:lnSpc>
                <a:spcPct val="100000"/>
              </a:lnSpc>
            </a:pPr>
            <a:endParaRPr lang="en-GB" sz="1400" dirty="0"/>
          </a:p>
          <a:p>
            <a:pPr>
              <a:lnSpc>
                <a:spcPct val="100000"/>
              </a:lnSpc>
            </a:pPr>
            <a:r>
              <a:rPr lang="en-GB" sz="1400" b="1" dirty="0"/>
              <a:t>Si aucune technologie n'est disponible</a:t>
            </a:r>
          </a:p>
          <a:p>
            <a:pPr>
              <a:lnSpc>
                <a:spcPct val="100000"/>
              </a:lnSpc>
            </a:pPr>
            <a:endParaRPr lang="en-GB" sz="1400" b="1" dirty="0"/>
          </a:p>
          <a:p>
            <a:pPr>
              <a:lnSpc>
                <a:spcPct val="100000"/>
              </a:lnSpc>
            </a:pPr>
            <a:r>
              <a:rPr lang="en-GB" sz="1400" dirty="0"/>
              <a:t>Fournissez 6 à 8 exemples imprimés et demandez aux groupes </a:t>
            </a:r>
            <a:r>
              <a:rPr lang="en-GB" sz="1400" dirty="0" err="1"/>
              <a:t>d'associer</a:t>
            </a:r>
            <a:r>
              <a:rPr lang="en-GB" sz="1400" dirty="0"/>
              <a:t> :</a:t>
            </a:r>
          </a:p>
          <a:p>
            <a:pPr>
              <a:lnSpc>
                <a:spcPct val="100000"/>
              </a:lnSpc>
            </a:pPr>
            <a:r>
              <a:rPr lang="en-GB" sz="1400" dirty="0" err="1"/>
              <a:t>outil</a:t>
            </a:r>
            <a:r>
              <a:rPr lang="en-GB" sz="1400" dirty="0"/>
              <a:t> &gt; </a:t>
            </a:r>
            <a:r>
              <a:rPr lang="en-GB" sz="1400" dirty="0" err="1"/>
              <a:t>utilisateur</a:t>
            </a:r>
            <a:r>
              <a:rPr lang="fr-LU" sz="1400" dirty="0"/>
              <a:t>·</a:t>
            </a:r>
            <a:r>
              <a:rPr lang="fr-LU" sz="1400" dirty="0" err="1"/>
              <a:t>ice</a:t>
            </a:r>
            <a:r>
              <a:rPr lang="en-GB" sz="1400" dirty="0"/>
              <a:t> &gt; avantage.</a:t>
            </a:r>
          </a:p>
        </p:txBody>
      </p:sp>
    </p:spTree>
    <p:extLst>
      <p:ext uri="{BB962C8B-B14F-4D97-AF65-F5344CB8AC3E}">
        <p14:creationId xmlns:p14="http://schemas.microsoft.com/office/powerpoint/2010/main" val="2310331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0594-B9BD-8B27-49CB-8AE18F3A2AB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E51CF8-CC8E-A4AC-0E7A-7C10BD36937B}"/>
              </a:ext>
            </a:extLst>
          </p:cNvPr>
          <p:cNvSpPr>
            <a:spLocks noGrp="1"/>
          </p:cNvSpPr>
          <p:nvPr>
            <p:ph type="sldNum" sz="quarter" idx="4"/>
          </p:nvPr>
        </p:nvSpPr>
        <p:spPr/>
        <p:txBody>
          <a:bodyPr/>
          <a:lstStyle/>
          <a:p>
            <a:fld id="{9C527BFA-2C0E-4CEC-B6A5-913A56FEF4B4}" type="slidenum">
              <a:rPr lang="fr-CA" smtClean="0"/>
              <a:t>46</a:t>
            </a:fld>
            <a:endParaRPr lang="fr-CA" dirty="0"/>
          </a:p>
        </p:txBody>
      </p:sp>
      <p:sp>
        <p:nvSpPr>
          <p:cNvPr id="8" name="Text Placeholder 7">
            <a:extLst>
              <a:ext uri="{FF2B5EF4-FFF2-40B4-BE49-F238E27FC236}">
                <a16:creationId xmlns:a16="http://schemas.microsoft.com/office/drawing/2014/main" id="{30198EB9-9D6E-F162-D227-98AF3459FD40}"/>
              </a:ext>
            </a:extLst>
          </p:cNvPr>
          <p:cNvSpPr>
            <a:spLocks noGrp="1"/>
          </p:cNvSpPr>
          <p:nvPr>
            <p:ph type="body" sz="quarter" idx="32"/>
          </p:nvPr>
        </p:nvSpPr>
        <p:spPr>
          <a:xfrm>
            <a:off x="985231" y="1550368"/>
            <a:ext cx="6154270" cy="4515152"/>
          </a:xfrm>
        </p:spPr>
        <p:txBody>
          <a:bodyPr numCol="1"/>
          <a:lstStyle/>
          <a:p>
            <a:pPr>
              <a:lnSpc>
                <a:spcPct val="100000"/>
              </a:lnSpc>
            </a:pPr>
            <a:r>
              <a:rPr lang="en-GB" sz="1400" dirty="0"/>
              <a:t>L'objectif est de permettre aux jeunes femmes de réfléchir aux femmes leaders dans le domaine de l'IA et de relier leur travail aux idées des apprenantes.</a:t>
            </a:r>
          </a:p>
          <a:p>
            <a:pPr>
              <a:lnSpc>
                <a:spcPct val="100000"/>
              </a:lnSpc>
            </a:pPr>
            <a:endParaRPr lang="en-GB" sz="1400" dirty="0"/>
          </a:p>
          <a:p>
            <a:pPr>
              <a:lnSpc>
                <a:spcPct val="100000"/>
              </a:lnSpc>
            </a:pPr>
            <a:r>
              <a:rPr lang="en-GB" sz="1400" b="1" dirty="0"/>
              <a:t>Instructions</a:t>
            </a:r>
          </a:p>
          <a:p>
            <a:pPr>
              <a:lnSpc>
                <a:spcPct val="100000"/>
              </a:lnSpc>
            </a:pPr>
            <a:r>
              <a:rPr lang="en-GB" sz="1400" dirty="0"/>
              <a:t>Par groupes de deux, choisissez une femme dans le module (ou faites des recherches pour en trouver une autre).</a:t>
            </a:r>
          </a:p>
          <a:p>
            <a:pPr>
              <a:lnSpc>
                <a:spcPct val="100000"/>
              </a:lnSpc>
            </a:pPr>
            <a:endParaRPr lang="en-GB" sz="1400" dirty="0"/>
          </a:p>
          <a:p>
            <a:pPr>
              <a:lnSpc>
                <a:spcPct val="100000"/>
              </a:lnSpc>
            </a:pPr>
            <a:r>
              <a:rPr lang="en-GB" sz="1400" dirty="0"/>
              <a:t>Créez une affiche avec</a:t>
            </a:r>
          </a:p>
          <a:p>
            <a:pPr marL="342900" indent="-342900">
              <a:lnSpc>
                <a:spcPct val="100000"/>
              </a:lnSpc>
              <a:buFont typeface="Arial" panose="020B0604020202020204" pitchFamily="34" charset="0"/>
              <a:buChar char="•"/>
            </a:pPr>
            <a:r>
              <a:rPr lang="en-GB" sz="1400" dirty="0"/>
              <a:t>Nom et fonction</a:t>
            </a:r>
          </a:p>
          <a:p>
            <a:pPr marL="342900" indent="-342900">
              <a:lnSpc>
                <a:spcPct val="100000"/>
              </a:lnSpc>
              <a:buFont typeface="Arial" panose="020B0604020202020204" pitchFamily="34" charset="0"/>
              <a:buChar char="•"/>
            </a:pPr>
            <a:r>
              <a:rPr lang="en-GB" sz="1400" dirty="0"/>
              <a:t>Le problème qu'elle résout</a:t>
            </a:r>
          </a:p>
          <a:p>
            <a:pPr marL="342900" indent="-342900">
              <a:lnSpc>
                <a:spcPct val="100000"/>
              </a:lnSpc>
              <a:buFont typeface="Arial" panose="020B0604020202020204" pitchFamily="34" charset="0"/>
              <a:buChar char="•"/>
            </a:pPr>
            <a:r>
              <a:rPr lang="en-GB" sz="1400" dirty="0"/>
              <a:t>Pourquoi son travail est inspirant</a:t>
            </a:r>
          </a:p>
          <a:p>
            <a:pPr marL="342900" indent="-342900">
              <a:lnSpc>
                <a:spcPct val="100000"/>
              </a:lnSpc>
              <a:buFont typeface="Arial" panose="020B0604020202020204" pitchFamily="34" charset="0"/>
              <a:buChar char="•"/>
            </a:pPr>
            <a:r>
              <a:rPr lang="en-GB" sz="1400" dirty="0"/>
              <a:t>Une façon dont vous utiliseriez l'IA à bon escient</a:t>
            </a:r>
          </a:p>
          <a:p>
            <a:pPr>
              <a:lnSpc>
                <a:spcPct val="100000"/>
              </a:lnSpc>
            </a:pPr>
            <a:endParaRPr lang="en-GB" sz="1400" dirty="0"/>
          </a:p>
          <a:p>
            <a:pPr>
              <a:lnSpc>
                <a:spcPct val="100000"/>
              </a:lnSpc>
            </a:pPr>
            <a:r>
              <a:rPr lang="en-GB" sz="1400" b="1" dirty="0"/>
              <a:t>Remarque : </a:t>
            </a:r>
            <a:r>
              <a:rPr lang="en-GB" sz="1400" dirty="0"/>
              <a:t>il peut s'agir d'une affiche physique ou d'une diapositive/page numérique</a:t>
            </a:r>
            <a:r>
              <a:rPr lang="en-GB" sz="2200" dirty="0"/>
              <a:t>.</a:t>
            </a:r>
            <a:endParaRPr lang="en-US" sz="2200" i="1" dirty="0"/>
          </a:p>
        </p:txBody>
      </p:sp>
      <p:sp>
        <p:nvSpPr>
          <p:cNvPr id="10" name="Text Placeholder 9">
            <a:extLst>
              <a:ext uri="{FF2B5EF4-FFF2-40B4-BE49-F238E27FC236}">
                <a16:creationId xmlns:a16="http://schemas.microsoft.com/office/drawing/2014/main" id="{55242BBF-C92B-02DF-32FD-23A906376090}"/>
              </a:ext>
            </a:extLst>
          </p:cNvPr>
          <p:cNvSpPr>
            <a:spLocks noGrp="1"/>
          </p:cNvSpPr>
          <p:nvPr>
            <p:ph type="body" sz="quarter" idx="38"/>
          </p:nvPr>
        </p:nvSpPr>
        <p:spPr>
          <a:xfrm>
            <a:off x="1346267" y="677723"/>
            <a:ext cx="5698775" cy="683698"/>
          </a:xfrm>
        </p:spPr>
        <p:txBody>
          <a:bodyPr/>
          <a:lstStyle/>
          <a:p>
            <a:r>
              <a:rPr lang="it-IT" sz="1800" b="1" dirty="0"/>
              <a:t>6. Activité : affiche « Changemaker » (20 min)</a:t>
            </a:r>
            <a:endParaRPr lang="en-GB" sz="1800" b="1" dirty="0"/>
          </a:p>
        </p:txBody>
      </p:sp>
      <p:pic>
        <p:nvPicPr>
          <p:cNvPr id="13" name="Picture Placeholder 12">
            <a:extLst>
              <a:ext uri="{FF2B5EF4-FFF2-40B4-BE49-F238E27FC236}">
                <a16:creationId xmlns:a16="http://schemas.microsoft.com/office/drawing/2014/main" id="{8B6F5129-67AE-909A-B37C-FC29B61B7442}"/>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1" y="5037184"/>
            <a:ext cx="7045043" cy="4027874"/>
          </a:xfrm>
        </p:spPr>
      </p:pic>
      <p:cxnSp>
        <p:nvCxnSpPr>
          <p:cNvPr id="14" name="Straight Connector 13">
            <a:extLst>
              <a:ext uri="{FF2B5EF4-FFF2-40B4-BE49-F238E27FC236}">
                <a16:creationId xmlns:a16="http://schemas.microsoft.com/office/drawing/2014/main" id="{CE193F2F-F82C-AFB5-AE43-D0262315C3C3}"/>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FC52BDD-D3D1-D890-F99B-1C6DA244037C}"/>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9E8368AE-7096-E933-6EDC-CA52834ABE1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0F73F3B8-955C-DF07-2CF1-DAC70CBA013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C156E7D9-0C1E-BF94-0DBA-99A785B57707}"/>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92629731-9A62-78DA-07A6-60809CBDD203}"/>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5548AAD7-DB01-B8E1-3FE3-3959778B1ED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298178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A487E-B361-7B71-E17A-590ACC06255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B9B303-A17C-EF9C-F09A-0B13C1606F54}"/>
              </a:ext>
            </a:extLst>
          </p:cNvPr>
          <p:cNvSpPr>
            <a:spLocks noGrp="1"/>
          </p:cNvSpPr>
          <p:nvPr>
            <p:ph type="sldNum" sz="quarter" idx="4"/>
          </p:nvPr>
        </p:nvSpPr>
        <p:spPr/>
        <p:txBody>
          <a:bodyPr/>
          <a:lstStyle/>
          <a:p>
            <a:fld id="{9C527BFA-2C0E-4CEC-B6A5-913A56FEF4B4}" type="slidenum">
              <a:rPr lang="fr-CA" smtClean="0"/>
              <a:t>47</a:t>
            </a:fld>
            <a:endParaRPr lang="fr-CA" dirty="0"/>
          </a:p>
        </p:txBody>
      </p:sp>
      <p:sp>
        <p:nvSpPr>
          <p:cNvPr id="8" name="Text Placeholder 7">
            <a:extLst>
              <a:ext uri="{FF2B5EF4-FFF2-40B4-BE49-F238E27FC236}">
                <a16:creationId xmlns:a16="http://schemas.microsoft.com/office/drawing/2014/main" id="{CF0B20C5-8A42-703F-D4B2-424124D85F1C}"/>
              </a:ext>
            </a:extLst>
          </p:cNvPr>
          <p:cNvSpPr>
            <a:spLocks noGrp="1"/>
          </p:cNvSpPr>
          <p:nvPr>
            <p:ph type="body" sz="quarter" idx="32"/>
          </p:nvPr>
        </p:nvSpPr>
        <p:spPr>
          <a:xfrm>
            <a:off x="892801" y="1550367"/>
            <a:ext cx="6246700" cy="6460576"/>
          </a:xfrm>
        </p:spPr>
        <p:txBody>
          <a:bodyPr numCol="1"/>
          <a:lstStyle/>
          <a:p>
            <a:pPr>
              <a:lnSpc>
                <a:spcPct val="100000"/>
              </a:lnSpc>
            </a:pPr>
            <a:r>
              <a:rPr lang="en-GB" sz="1400" dirty="0"/>
              <a:t>L'objectif est d'aider les jeunes femmes à se considérer comme des créatrices d'IA, et non seulement comme des utilisatrices.</a:t>
            </a:r>
          </a:p>
          <a:p>
            <a:pPr>
              <a:lnSpc>
                <a:spcPct val="100000"/>
              </a:lnSpc>
            </a:pPr>
            <a:endParaRPr lang="en-GB" sz="1400" dirty="0"/>
          </a:p>
          <a:p>
            <a:pPr>
              <a:lnSpc>
                <a:spcPct val="100000"/>
              </a:lnSpc>
            </a:pPr>
            <a:r>
              <a:rPr lang="en-GB" sz="1400" b="1" dirty="0"/>
              <a:t>Instructions</a:t>
            </a:r>
          </a:p>
          <a:p>
            <a:pPr>
              <a:lnSpc>
                <a:spcPct val="100000"/>
              </a:lnSpc>
            </a:pPr>
            <a:endParaRPr lang="en-GB" sz="1400" dirty="0"/>
          </a:p>
          <a:p>
            <a:pPr>
              <a:lnSpc>
                <a:spcPct val="100000"/>
              </a:lnSpc>
            </a:pPr>
            <a:r>
              <a:rPr lang="en-GB" sz="1400" dirty="0"/>
              <a:t>En équipes de 2 à 4 personnes, choisissez un problème concret.</a:t>
            </a:r>
          </a:p>
          <a:p>
            <a:pPr>
              <a:lnSpc>
                <a:spcPct val="100000"/>
              </a:lnSpc>
            </a:pPr>
            <a:r>
              <a:rPr lang="en-GB" sz="1400" dirty="0"/>
              <a:t>Concevez une solution d'IA basique. </a:t>
            </a:r>
          </a:p>
          <a:p>
            <a:pPr>
              <a:lnSpc>
                <a:spcPct val="100000"/>
              </a:lnSpc>
            </a:pPr>
            <a:endParaRPr lang="en-GB" sz="1400" dirty="0"/>
          </a:p>
          <a:p>
            <a:pPr>
              <a:lnSpc>
                <a:spcPct val="100000"/>
              </a:lnSpc>
            </a:pPr>
            <a:r>
              <a:rPr lang="en-GB" sz="1400" b="1" dirty="0"/>
              <a:t>Utilisez cette structure</a:t>
            </a:r>
          </a:p>
          <a:p>
            <a:pPr>
              <a:lnSpc>
                <a:spcPct val="100000"/>
              </a:lnSpc>
            </a:pPr>
            <a:r>
              <a:rPr lang="en-GB" sz="1400" dirty="0"/>
              <a:t>Problème</a:t>
            </a:r>
          </a:p>
          <a:p>
            <a:pPr>
              <a:lnSpc>
                <a:spcPct val="100000"/>
              </a:lnSpc>
            </a:pPr>
            <a:r>
              <a:rPr lang="en-GB" sz="1400" dirty="0"/>
              <a:t>À qui cela profite-t-il ?</a:t>
            </a:r>
          </a:p>
          <a:p>
            <a:pPr>
              <a:lnSpc>
                <a:spcPct val="100000"/>
              </a:lnSpc>
            </a:pPr>
            <a:r>
              <a:rPr lang="en-GB" sz="1400" dirty="0"/>
              <a:t>Ce que fait l'IA</a:t>
            </a:r>
          </a:p>
          <a:p>
            <a:pPr>
              <a:lnSpc>
                <a:spcPct val="100000"/>
              </a:lnSpc>
            </a:pPr>
            <a:r>
              <a:rPr lang="en-GB" sz="1400" dirty="0"/>
              <a:t>En quoi elle est unique ou fondée sur des valeurs</a:t>
            </a:r>
          </a:p>
          <a:p>
            <a:pPr>
              <a:lnSpc>
                <a:spcPct val="100000"/>
              </a:lnSpc>
            </a:pPr>
            <a:r>
              <a:rPr lang="en-GB" sz="1400" dirty="0"/>
              <a:t>Chaque groupe présente son idée en 2 à 3 minutes.</a:t>
            </a:r>
          </a:p>
          <a:p>
            <a:pPr>
              <a:lnSpc>
                <a:spcPct val="100000"/>
              </a:lnSpc>
            </a:pPr>
            <a:endParaRPr lang="en-GB" sz="1400" dirty="0"/>
          </a:p>
          <a:p>
            <a:pPr>
              <a:lnSpc>
                <a:spcPct val="100000"/>
              </a:lnSpc>
            </a:pPr>
            <a:r>
              <a:rPr lang="en-GB" sz="1400" b="1" dirty="0"/>
              <a:t>Bonus : </a:t>
            </a:r>
            <a:r>
              <a:rPr lang="en-GB" sz="1400" dirty="0"/>
              <a:t>utilisez une feuille de travail « pitch canvas » pour structurer votre présentation.</a:t>
            </a:r>
          </a:p>
          <a:p>
            <a:pPr>
              <a:lnSpc>
                <a:spcPct val="100000"/>
              </a:lnSpc>
            </a:pPr>
            <a:endParaRPr lang="en-GB" sz="1400" dirty="0"/>
          </a:p>
          <a:p>
            <a:pPr>
              <a:lnSpc>
                <a:spcPct val="100000"/>
              </a:lnSpc>
            </a:pPr>
            <a:r>
              <a:rPr lang="en-GB" sz="1400" b="1" dirty="0"/>
              <a:t>Conseil : </a:t>
            </a:r>
            <a:r>
              <a:rPr lang="en-GB" sz="1400" dirty="0"/>
              <a:t>concentrez-vous sur l'importance du projet, pas sur les détails techniques.</a:t>
            </a:r>
            <a:endParaRPr lang="en-US" sz="1400" i="1" dirty="0"/>
          </a:p>
        </p:txBody>
      </p:sp>
      <p:sp>
        <p:nvSpPr>
          <p:cNvPr id="10" name="Text Placeholder 9">
            <a:extLst>
              <a:ext uri="{FF2B5EF4-FFF2-40B4-BE49-F238E27FC236}">
                <a16:creationId xmlns:a16="http://schemas.microsoft.com/office/drawing/2014/main" id="{4F609871-DAE2-CF39-2F68-63F32C776BBC}"/>
              </a:ext>
            </a:extLst>
          </p:cNvPr>
          <p:cNvSpPr>
            <a:spLocks noGrp="1"/>
          </p:cNvSpPr>
          <p:nvPr>
            <p:ph type="body" sz="quarter" idx="38"/>
          </p:nvPr>
        </p:nvSpPr>
        <p:spPr>
          <a:xfrm>
            <a:off x="1346267" y="677723"/>
            <a:ext cx="5698775" cy="683698"/>
          </a:xfrm>
        </p:spPr>
        <p:txBody>
          <a:bodyPr/>
          <a:lstStyle/>
          <a:p>
            <a:r>
              <a:rPr lang="it-IT" sz="1800" b="1" dirty="0"/>
              <a:t>6. Défi de présentation « AI-for-Good » (20 min)</a:t>
            </a:r>
            <a:endParaRPr lang="en-GB" sz="1800" b="1" dirty="0"/>
          </a:p>
        </p:txBody>
      </p:sp>
      <p:pic>
        <p:nvPicPr>
          <p:cNvPr id="13" name="Picture Placeholder 12">
            <a:extLst>
              <a:ext uri="{FF2B5EF4-FFF2-40B4-BE49-F238E27FC236}">
                <a16:creationId xmlns:a16="http://schemas.microsoft.com/office/drawing/2014/main" id="{85663721-15B7-CE65-5B14-1E49457979A2}"/>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5998609"/>
            <a:ext cx="6882774" cy="3935099"/>
          </a:xfrm>
        </p:spPr>
      </p:pic>
      <p:cxnSp>
        <p:nvCxnSpPr>
          <p:cNvPr id="14" name="Straight Connector 13">
            <a:extLst>
              <a:ext uri="{FF2B5EF4-FFF2-40B4-BE49-F238E27FC236}">
                <a16:creationId xmlns:a16="http://schemas.microsoft.com/office/drawing/2014/main" id="{BCD7526C-2E57-6F86-22E3-23AF3DDD7E6B}"/>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C09E08A2-7176-1E02-909D-1CF9CC37D0DF}"/>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41BFEC65-D4D7-B8BD-0073-0275BAEE86B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0AB92841-9965-4700-B277-316B5CC36E6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BE44EA1B-48C3-8F7F-CD76-234F14EF0AA5}"/>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C2EF680D-B8B2-914E-443D-1B71F96A8626}"/>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57DF108E-E510-D72F-4BD8-99674D997E47}"/>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938846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4723B-65B5-4A77-EB47-577B85BAFA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CC4618-190F-8979-BCF9-E624350C7CD9}"/>
              </a:ext>
            </a:extLst>
          </p:cNvPr>
          <p:cNvSpPr>
            <a:spLocks noGrp="1"/>
          </p:cNvSpPr>
          <p:nvPr>
            <p:ph type="sldNum" sz="quarter" idx="4"/>
          </p:nvPr>
        </p:nvSpPr>
        <p:spPr/>
        <p:txBody>
          <a:bodyPr/>
          <a:lstStyle/>
          <a:p>
            <a:fld id="{9C527BFA-2C0E-4CEC-B6A5-913A56FEF4B4}" type="slidenum">
              <a:rPr lang="fr-CA" smtClean="0"/>
              <a:t>48</a:t>
            </a:fld>
            <a:endParaRPr lang="fr-CA" dirty="0"/>
          </a:p>
        </p:txBody>
      </p:sp>
      <p:sp>
        <p:nvSpPr>
          <p:cNvPr id="8" name="Text Placeholder 7">
            <a:extLst>
              <a:ext uri="{FF2B5EF4-FFF2-40B4-BE49-F238E27FC236}">
                <a16:creationId xmlns:a16="http://schemas.microsoft.com/office/drawing/2014/main" id="{630DB3FA-7E95-167F-9706-B87F686A73C8}"/>
              </a:ext>
            </a:extLst>
          </p:cNvPr>
          <p:cNvSpPr>
            <a:spLocks noGrp="1"/>
          </p:cNvSpPr>
          <p:nvPr>
            <p:ph type="body" sz="quarter" idx="32"/>
          </p:nvPr>
        </p:nvSpPr>
        <p:spPr>
          <a:xfrm>
            <a:off x="946280" y="1680115"/>
            <a:ext cx="6470262" cy="4515152"/>
          </a:xfrm>
        </p:spPr>
        <p:txBody>
          <a:bodyPr numCol="1"/>
          <a:lstStyle/>
          <a:p>
            <a:pPr>
              <a:lnSpc>
                <a:spcPct val="100000"/>
              </a:lnSpc>
            </a:pPr>
            <a:r>
              <a:rPr lang="en-GB" sz="1400" b="1" dirty="0"/>
              <a:t>Renforcer les définitions</a:t>
            </a:r>
          </a:p>
          <a:p>
            <a:pPr>
              <a:lnSpc>
                <a:spcPct val="100000"/>
              </a:lnSpc>
            </a:pPr>
            <a:endParaRPr lang="en-GB" sz="1400" b="1" dirty="0"/>
          </a:p>
          <a:p>
            <a:pPr>
              <a:lnSpc>
                <a:spcPct val="100000"/>
              </a:lnSpc>
            </a:pPr>
            <a:r>
              <a:rPr lang="en-GB" sz="1400" dirty="0"/>
              <a:t>IA, durabilité, inclusion, IA éthique, acteur du changement, accessibilité</a:t>
            </a:r>
          </a:p>
          <a:p>
            <a:pPr>
              <a:lnSpc>
                <a:spcPct val="100000"/>
              </a:lnSpc>
            </a:pPr>
            <a:endParaRPr lang="en-GB" sz="1400" dirty="0"/>
          </a:p>
          <a:p>
            <a:pPr>
              <a:lnSpc>
                <a:spcPct val="100000"/>
              </a:lnSpc>
            </a:pPr>
            <a:r>
              <a:rPr lang="en-GB" sz="1400" b="1" dirty="0"/>
              <a:t>Questions de réflexion</a:t>
            </a:r>
          </a:p>
          <a:p>
            <a:pPr>
              <a:lnSpc>
                <a:spcPct val="100000"/>
              </a:lnSpc>
            </a:pPr>
            <a:endParaRPr lang="en-GB" sz="1400" b="1" dirty="0"/>
          </a:p>
          <a:p>
            <a:pPr marL="342900" indent="-342900">
              <a:lnSpc>
                <a:spcPct val="100000"/>
              </a:lnSpc>
              <a:buFont typeface="Arial" panose="020B0604020202020204" pitchFamily="34" charset="0"/>
              <a:buChar char="•"/>
            </a:pPr>
            <a:r>
              <a:rPr lang="en-GB" sz="1400" i="1" dirty="0"/>
              <a:t>« De quelle manière l'IA pourrait-elle vous aider, vous ou votre communauté ? »</a:t>
            </a:r>
          </a:p>
          <a:p>
            <a:pPr marL="342900" indent="-342900">
              <a:lnSpc>
                <a:spcPct val="100000"/>
              </a:lnSpc>
              <a:buFont typeface="Arial" panose="020B0604020202020204" pitchFamily="34" charset="0"/>
              <a:buChar char="•"/>
            </a:pPr>
            <a:r>
              <a:rPr lang="en-GB" sz="1400" i="1" dirty="0"/>
              <a:t>« Qu'avez-vous appris aujourd'hui sur l'IA qui vous a surpris ou inspiré ? »</a:t>
            </a:r>
          </a:p>
          <a:p>
            <a:pPr>
              <a:lnSpc>
                <a:spcPct val="100000"/>
              </a:lnSpc>
            </a:pPr>
            <a:endParaRPr lang="en-GB" sz="1400" dirty="0"/>
          </a:p>
          <a:p>
            <a:pPr>
              <a:lnSpc>
                <a:spcPct val="100000"/>
              </a:lnSpc>
            </a:pPr>
            <a:r>
              <a:rPr lang="en-GB" sz="1400" dirty="0"/>
              <a:t>Option </a:t>
            </a:r>
            <a:r>
              <a:rPr lang="en-GB" sz="1400" dirty="0" err="1"/>
              <a:t>d’activité</a:t>
            </a:r>
            <a:r>
              <a:rPr lang="en-GB" sz="1400" dirty="0"/>
              <a:t> de </a:t>
            </a:r>
            <a:r>
              <a:rPr lang="en-GB" sz="1400" dirty="0" err="1"/>
              <a:t>déclusion</a:t>
            </a:r>
            <a:r>
              <a:rPr lang="en-GB" sz="1400" dirty="0"/>
              <a:t> </a:t>
            </a:r>
          </a:p>
          <a:p>
            <a:pPr>
              <a:lnSpc>
                <a:spcPct val="100000"/>
              </a:lnSpc>
            </a:pPr>
            <a:r>
              <a:rPr lang="en-GB" sz="1400" i="1" dirty="0"/>
              <a:t>« Si je pouvais créer une IA pour le bien, elle aiderait ___ en ___. »</a:t>
            </a:r>
            <a:endParaRPr lang="en-US" sz="1400" i="1" dirty="0"/>
          </a:p>
        </p:txBody>
      </p:sp>
      <p:sp>
        <p:nvSpPr>
          <p:cNvPr id="10" name="Text Placeholder 9">
            <a:extLst>
              <a:ext uri="{FF2B5EF4-FFF2-40B4-BE49-F238E27FC236}">
                <a16:creationId xmlns:a16="http://schemas.microsoft.com/office/drawing/2014/main" id="{0B3F2643-063F-CFA7-0160-832B8314D702}"/>
              </a:ext>
            </a:extLst>
          </p:cNvPr>
          <p:cNvSpPr>
            <a:spLocks noGrp="1"/>
          </p:cNvSpPr>
          <p:nvPr>
            <p:ph type="body" sz="quarter" idx="38"/>
          </p:nvPr>
        </p:nvSpPr>
        <p:spPr>
          <a:xfrm>
            <a:off x="1346267" y="677723"/>
            <a:ext cx="6070275" cy="683698"/>
          </a:xfrm>
        </p:spPr>
        <p:txBody>
          <a:bodyPr/>
          <a:lstStyle/>
          <a:p>
            <a:r>
              <a:rPr lang="en-GB" sz="1800" b="1" dirty="0"/>
              <a:t>7. Récapitulatif, réflexion et termes clés (5 à 10 min)</a:t>
            </a:r>
          </a:p>
        </p:txBody>
      </p:sp>
      <p:pic>
        <p:nvPicPr>
          <p:cNvPr id="13" name="Picture Placeholder 12" descr="Young woman thinking">
            <a:extLst>
              <a:ext uri="{FF2B5EF4-FFF2-40B4-BE49-F238E27FC236}">
                <a16:creationId xmlns:a16="http://schemas.microsoft.com/office/drawing/2014/main" id="{FF238568-0B3A-1E6A-1B2C-2BA88BD6F215}"/>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p:blipFill>
        <p:spPr>
          <a:xfrm>
            <a:off x="0" y="4538421"/>
            <a:ext cx="7045043" cy="4027874"/>
          </a:xfrm>
        </p:spPr>
      </p:pic>
      <p:cxnSp>
        <p:nvCxnSpPr>
          <p:cNvPr id="14" name="Straight Connector 13">
            <a:extLst>
              <a:ext uri="{FF2B5EF4-FFF2-40B4-BE49-F238E27FC236}">
                <a16:creationId xmlns:a16="http://schemas.microsoft.com/office/drawing/2014/main" id="{B7364EA5-8E4D-F67E-B800-55EEB1C93C9D}"/>
              </a:ext>
            </a:extLst>
          </p:cNvPr>
          <p:cNvCxnSpPr>
            <a:cxnSpLocks/>
          </p:cNvCxnSpPr>
          <p:nvPr/>
        </p:nvCxnSpPr>
        <p:spPr>
          <a:xfrm>
            <a:off x="1110213" y="1235852"/>
            <a:ext cx="6660000" cy="0"/>
          </a:xfrm>
          <a:prstGeom prst="line">
            <a:avLst/>
          </a:prstGeom>
          <a:ln w="19050">
            <a:solidFill>
              <a:srgbClr val="28266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CC9BC15-5BDF-FB9B-0AA8-FEB18B89CABA}"/>
              </a:ext>
            </a:extLst>
          </p:cNvPr>
          <p:cNvGrpSpPr/>
          <p:nvPr/>
        </p:nvGrpSpPr>
        <p:grpSpPr>
          <a:xfrm>
            <a:off x="359033" y="677723"/>
            <a:ext cx="763272" cy="762523"/>
            <a:chOff x="10376768" y="2334933"/>
            <a:chExt cx="920484" cy="919581"/>
          </a:xfrm>
          <a:solidFill>
            <a:srgbClr val="282666"/>
          </a:solidFill>
        </p:grpSpPr>
        <p:sp>
          <p:nvSpPr>
            <p:cNvPr id="6" name="Freeform 5">
              <a:extLst>
                <a:ext uri="{FF2B5EF4-FFF2-40B4-BE49-F238E27FC236}">
                  <a16:creationId xmlns:a16="http://schemas.microsoft.com/office/drawing/2014/main" id="{74BD15E7-6CD8-EF34-E5B8-F7547F62496C}"/>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10">
              <a:extLst>
                <a:ext uri="{FF2B5EF4-FFF2-40B4-BE49-F238E27FC236}">
                  <a16:creationId xmlns:a16="http://schemas.microsoft.com/office/drawing/2014/main" id="{9DECC2CB-D06C-604F-35FE-D38AD4BD241F}"/>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D8623"/>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id="{0633C754-7B03-51B4-9475-6D97CB279D60}"/>
                </a:ext>
              </a:extLst>
            </p:cNvPr>
            <p:cNvGrpSpPr/>
            <p:nvPr/>
          </p:nvGrpSpPr>
          <p:grpSpPr>
            <a:xfrm>
              <a:off x="10376768" y="2334933"/>
              <a:ext cx="920484" cy="919581"/>
              <a:chOff x="10376768" y="2334933"/>
              <a:chExt cx="920484" cy="919581"/>
            </a:xfrm>
            <a:grpFill/>
          </p:grpSpPr>
          <p:sp>
            <p:nvSpPr>
              <p:cNvPr id="11" name="Freeform 12">
                <a:extLst>
                  <a:ext uri="{FF2B5EF4-FFF2-40B4-BE49-F238E27FC236}">
                    <a16:creationId xmlns:a16="http://schemas.microsoft.com/office/drawing/2014/main" id="{F75A8658-1C34-BC77-F234-3EB19346753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3">
                <a:extLst>
                  <a:ext uri="{FF2B5EF4-FFF2-40B4-BE49-F238E27FC236}">
                    <a16:creationId xmlns:a16="http://schemas.microsoft.com/office/drawing/2014/main" id="{B804FAEA-D098-5994-86D1-66D18EF85E08}"/>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8360612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39B86-2C9B-C243-9DC3-2AB710918604}"/>
            </a:ext>
          </a:extLst>
        </p:cNvPr>
        <p:cNvGrpSpPr/>
        <p:nvPr/>
      </p:nvGrpSpPr>
      <p:grpSpPr>
        <a:xfrm>
          <a:off x="0" y="0"/>
          <a:ext cx="0" cy="0"/>
          <a:chOff x="0" y="0"/>
          <a:chExt cx="0" cy="0"/>
        </a:xfrm>
      </p:grpSpPr>
      <p:sp>
        <p:nvSpPr>
          <p:cNvPr id="50" name="Freeform 49">
            <a:extLst>
              <a:ext uri="{FF2B5EF4-FFF2-40B4-BE49-F238E27FC236}">
                <a16:creationId xmlns:a16="http://schemas.microsoft.com/office/drawing/2014/main" id="{C72B289E-1C91-C736-0D3A-F439C2C6207F}"/>
              </a:ext>
            </a:extLst>
          </p:cNvPr>
          <p:cNvSpPr/>
          <p:nvPr/>
        </p:nvSpPr>
        <p:spPr>
          <a:xfrm>
            <a:off x="0" y="-24257"/>
            <a:ext cx="3683479" cy="8225625"/>
          </a:xfrm>
          <a:custGeom>
            <a:avLst/>
            <a:gdLst>
              <a:gd name="connsiteX0" fmla="*/ 0 w 3588959"/>
              <a:gd name="connsiteY0" fmla="*/ 0 h 8014551"/>
              <a:gd name="connsiteX1" fmla="*/ 3588959 w 3588959"/>
              <a:gd name="connsiteY1" fmla="*/ 0 h 8014551"/>
              <a:gd name="connsiteX2" fmla="*/ 3588959 w 3588959"/>
              <a:gd name="connsiteY2" fmla="*/ 3883323 h 8014551"/>
              <a:gd name="connsiteX3" fmla="*/ 3588957 w 3588959"/>
              <a:gd name="connsiteY3" fmla="*/ 3883323 h 8014551"/>
              <a:gd name="connsiteX4" fmla="*/ 3588957 w 3588959"/>
              <a:gd name="connsiteY4" fmla="*/ 3993554 h 8014551"/>
              <a:gd name="connsiteX5" fmla="*/ 3588959 w 3588959"/>
              <a:gd name="connsiteY5" fmla="*/ 3993596 h 8014551"/>
              <a:gd name="connsiteX6" fmla="*/ 3588957 w 3588959"/>
              <a:gd name="connsiteY6" fmla="*/ 3993626 h 8014551"/>
              <a:gd name="connsiteX7" fmla="*/ 3588957 w 3588959"/>
              <a:gd name="connsiteY7" fmla="*/ 5572846 h 8014551"/>
              <a:gd name="connsiteX8" fmla="*/ 3584132 w 3588959"/>
              <a:gd name="connsiteY8" fmla="*/ 5572846 h 8014551"/>
              <a:gd name="connsiteX9" fmla="*/ 3588957 w 3588959"/>
              <a:gd name="connsiteY9" fmla="*/ 5703134 h 8014551"/>
              <a:gd name="connsiteX10" fmla="*/ 1277004 w 3588959"/>
              <a:gd name="connsiteY10" fmla="*/ 8014551 h 8014551"/>
              <a:gd name="connsiteX11" fmla="*/ 174017 w 3588959"/>
              <a:gd name="connsiteY11" fmla="*/ 7735046 h 8014551"/>
              <a:gd name="connsiteX12" fmla="*/ 0 w 3588959"/>
              <a:gd name="connsiteY12" fmla="*/ 7629199 h 8014551"/>
              <a:gd name="connsiteX13" fmla="*/ 0 w 3588959"/>
              <a:gd name="connsiteY13" fmla="*/ 0 h 801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88959" h="8014551">
                <a:moveTo>
                  <a:pt x="0" y="0"/>
                </a:moveTo>
                <a:lnTo>
                  <a:pt x="3588959" y="0"/>
                </a:lnTo>
                <a:lnTo>
                  <a:pt x="3588959" y="3883323"/>
                </a:lnTo>
                <a:lnTo>
                  <a:pt x="3588957" y="3883323"/>
                </a:lnTo>
                <a:lnTo>
                  <a:pt x="3588957" y="3993554"/>
                </a:lnTo>
                <a:lnTo>
                  <a:pt x="3588959" y="3993596"/>
                </a:lnTo>
                <a:lnTo>
                  <a:pt x="3588957" y="3993626"/>
                </a:lnTo>
                <a:lnTo>
                  <a:pt x="3588957" y="5572846"/>
                </a:lnTo>
                <a:lnTo>
                  <a:pt x="3584132" y="5572846"/>
                </a:lnTo>
                <a:cubicBezTo>
                  <a:pt x="3588957" y="5616275"/>
                  <a:pt x="3588957" y="5659705"/>
                  <a:pt x="3588957" y="5703134"/>
                </a:cubicBezTo>
                <a:cubicBezTo>
                  <a:pt x="3588957" y="6981895"/>
                  <a:pt x="2556061" y="8014551"/>
                  <a:pt x="1277004" y="8014551"/>
                </a:cubicBezTo>
                <a:cubicBezTo>
                  <a:pt x="877300" y="8014551"/>
                  <a:pt x="501634" y="7913234"/>
                  <a:pt x="174017" y="7735046"/>
                </a:cubicBezTo>
                <a:lnTo>
                  <a:pt x="0" y="7629199"/>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descr="Person using laptop">
            <a:extLst>
              <a:ext uri="{FF2B5EF4-FFF2-40B4-BE49-F238E27FC236}">
                <a16:creationId xmlns:a16="http://schemas.microsoft.com/office/drawing/2014/main" id="{5A100B4A-6228-1FA3-D438-A0111C3C9BA2}"/>
              </a:ext>
            </a:extLst>
          </p:cNvPr>
          <p:cNvSpPr/>
          <p:nvPr/>
        </p:nvSpPr>
        <p:spPr>
          <a:xfrm>
            <a:off x="-2501462" y="4538612"/>
            <a:ext cx="6184942" cy="5486854"/>
          </a:xfrm>
          <a:custGeom>
            <a:avLst/>
            <a:gdLst>
              <a:gd name="connsiteX0" fmla="*/ 0 w 3683479"/>
              <a:gd name="connsiteY0" fmla="*/ 0 h 5486854"/>
              <a:gd name="connsiteX1" fmla="*/ 1463821 w 3683479"/>
              <a:gd name="connsiteY1" fmla="*/ 0 h 5486854"/>
              <a:gd name="connsiteX2" fmla="*/ 1463851 w 3683479"/>
              <a:gd name="connsiteY2" fmla="*/ 2 h 5486854"/>
              <a:gd name="connsiteX3" fmla="*/ 1463894 w 3683479"/>
              <a:gd name="connsiteY3" fmla="*/ 0 h 5486854"/>
              <a:gd name="connsiteX4" fmla="*/ 1577029 w 3683479"/>
              <a:gd name="connsiteY4" fmla="*/ 0 h 5486854"/>
              <a:gd name="connsiteX5" fmla="*/ 1577029 w 3683479"/>
              <a:gd name="connsiteY5" fmla="*/ 2 h 5486854"/>
              <a:gd name="connsiteX6" fmla="*/ 3683479 w 3683479"/>
              <a:gd name="connsiteY6" fmla="*/ 2 h 5486854"/>
              <a:gd name="connsiteX7" fmla="*/ 3683479 w 3683479"/>
              <a:gd name="connsiteY7" fmla="*/ 1246825 h 5486854"/>
              <a:gd name="connsiteX8" fmla="*/ 3683477 w 3683479"/>
              <a:gd name="connsiteY8" fmla="*/ 1246825 h 5486854"/>
              <a:gd name="connsiteX9" fmla="*/ 3683477 w 3683479"/>
              <a:gd name="connsiteY9" fmla="*/ 1359959 h 5486854"/>
              <a:gd name="connsiteX10" fmla="*/ 3683479 w 3683479"/>
              <a:gd name="connsiteY10" fmla="*/ 1360002 h 5486854"/>
              <a:gd name="connsiteX11" fmla="*/ 3683477 w 3683479"/>
              <a:gd name="connsiteY11" fmla="*/ 1360033 h 5486854"/>
              <a:gd name="connsiteX12" fmla="*/ 3683477 w 3683479"/>
              <a:gd name="connsiteY12" fmla="*/ 2980844 h 5486854"/>
              <a:gd name="connsiteX13" fmla="*/ 3678525 w 3683479"/>
              <a:gd name="connsiteY13" fmla="*/ 2980844 h 5486854"/>
              <a:gd name="connsiteX14" fmla="*/ 3683477 w 3683479"/>
              <a:gd name="connsiteY14" fmla="*/ 3114563 h 5486854"/>
              <a:gd name="connsiteX15" fmla="*/ 1310636 w 3683479"/>
              <a:gd name="connsiteY15" fmla="*/ 5486854 h 5486854"/>
              <a:gd name="connsiteX16" fmla="*/ 178600 w 3683479"/>
              <a:gd name="connsiteY16" fmla="*/ 5199988 h 5486854"/>
              <a:gd name="connsiteX17" fmla="*/ 0 w 3683479"/>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3479" h="5486854">
                <a:moveTo>
                  <a:pt x="0" y="0"/>
                </a:moveTo>
                <a:lnTo>
                  <a:pt x="1463821" y="0"/>
                </a:lnTo>
                <a:lnTo>
                  <a:pt x="1463851" y="2"/>
                </a:lnTo>
                <a:lnTo>
                  <a:pt x="1463894" y="0"/>
                </a:lnTo>
                <a:lnTo>
                  <a:pt x="1577029" y="0"/>
                </a:lnTo>
                <a:lnTo>
                  <a:pt x="1577029" y="2"/>
                </a:lnTo>
                <a:lnTo>
                  <a:pt x="3683479" y="2"/>
                </a:lnTo>
                <a:lnTo>
                  <a:pt x="3683479" y="1246825"/>
                </a:lnTo>
                <a:lnTo>
                  <a:pt x="3683477" y="1246825"/>
                </a:lnTo>
                <a:lnTo>
                  <a:pt x="3683477" y="1359959"/>
                </a:lnTo>
                <a:lnTo>
                  <a:pt x="3683479" y="1360002"/>
                </a:lnTo>
                <a:lnTo>
                  <a:pt x="3683477" y="1360033"/>
                </a:lnTo>
                <a:lnTo>
                  <a:pt x="3683477" y="2980844"/>
                </a:lnTo>
                <a:lnTo>
                  <a:pt x="3678525" y="2980844"/>
                </a:lnTo>
                <a:cubicBezTo>
                  <a:pt x="3683477" y="3025416"/>
                  <a:pt x="3683477" y="3069990"/>
                  <a:pt x="3683477" y="3114563"/>
                </a:cubicBezTo>
                <a:cubicBezTo>
                  <a:pt x="3683477" y="4427000"/>
                  <a:pt x="2623378" y="5486854"/>
                  <a:pt x="1310636" y="5486854"/>
                </a:cubicBezTo>
                <a:cubicBezTo>
                  <a:pt x="900405" y="5486854"/>
                  <a:pt x="514845" y="5382868"/>
                  <a:pt x="178600" y="5199988"/>
                </a:cubicBezTo>
                <a:lnTo>
                  <a:pt x="0" y="5091353"/>
                </a:lnTo>
                <a:close/>
              </a:path>
            </a:pathLst>
          </a:custGeom>
          <a:blipFill>
            <a:blip r:embed="rId2" cstate="email">
              <a:extLst>
                <a:ext uri="{28A0092B-C50C-407E-A947-70E740481C1C}">
                  <a14:useLocalDpi xmlns:a14="http://schemas.microsoft.com/office/drawing/2010/main"/>
                </a:ext>
              </a:extLst>
            </a:blip>
            <a:stretch>
              <a:fillRect t="11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21">
            <a:extLst>
              <a:ext uri="{FF2B5EF4-FFF2-40B4-BE49-F238E27FC236}">
                <a16:creationId xmlns:a16="http://schemas.microsoft.com/office/drawing/2014/main" id="{963ADF49-8EEF-313F-ED76-0DE69A7D809E}"/>
              </a:ext>
            </a:extLst>
          </p:cNvPr>
          <p:cNvSpPr/>
          <p:nvPr/>
        </p:nvSpPr>
        <p:spPr>
          <a:xfrm rot="16200000">
            <a:off x="3592365" y="7517005"/>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3" name="Slide Number Placeholder 2">
            <a:extLst>
              <a:ext uri="{FF2B5EF4-FFF2-40B4-BE49-F238E27FC236}">
                <a16:creationId xmlns:a16="http://schemas.microsoft.com/office/drawing/2014/main" id="{50745A12-D4B4-31E8-A914-9E0FE2F1CC81}"/>
              </a:ext>
            </a:extLst>
          </p:cNvPr>
          <p:cNvSpPr>
            <a:spLocks noGrp="1"/>
          </p:cNvSpPr>
          <p:nvPr>
            <p:ph type="sldNum" sz="quarter" idx="4294967295"/>
          </p:nvPr>
        </p:nvSpPr>
        <p:spPr>
          <a:xfrm>
            <a:off x="5032375" y="10371138"/>
            <a:ext cx="2743200" cy="365125"/>
          </a:xfrm>
          <a:prstGeom prst="rect">
            <a:avLst/>
          </a:prstGeom>
        </p:spPr>
        <p:txBody>
          <a:bodyPr/>
          <a:lstStyle/>
          <a:p>
            <a:fld id="{9C527BFA-2C0E-4CEC-B6A5-913A56FEF4B4}" type="slidenum">
              <a:rPr lang="fr-CA" smtClean="0"/>
              <a:t>49</a:t>
            </a:fld>
            <a:endParaRPr lang="fr-CA" dirty="0"/>
          </a:p>
        </p:txBody>
      </p:sp>
      <p:sp>
        <p:nvSpPr>
          <p:cNvPr id="43" name="Freeform 42">
            <a:extLst>
              <a:ext uri="{FF2B5EF4-FFF2-40B4-BE49-F238E27FC236}">
                <a16:creationId xmlns:a16="http://schemas.microsoft.com/office/drawing/2014/main" id="{B5C5D2DB-6BED-B85E-9FB2-6C01C3A6859D}"/>
              </a:ext>
            </a:extLst>
          </p:cNvPr>
          <p:cNvSpPr/>
          <p:nvPr/>
        </p:nvSpPr>
        <p:spPr>
          <a:xfrm>
            <a:off x="4717437" y="7825552"/>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45" name="Text Placeholder 1">
            <a:extLst>
              <a:ext uri="{FF2B5EF4-FFF2-40B4-BE49-F238E27FC236}">
                <a16:creationId xmlns:a16="http://schemas.microsoft.com/office/drawing/2014/main" id="{B5B5B01E-9631-5F88-1270-92469038B540}"/>
              </a:ext>
            </a:extLst>
          </p:cNvPr>
          <p:cNvSpPr txBox="1">
            <a:spLocks/>
          </p:cNvSpPr>
          <p:nvPr/>
        </p:nvSpPr>
        <p:spPr>
          <a:xfrm>
            <a:off x="4045891" y="1008054"/>
            <a:ext cx="3370447" cy="6161004"/>
          </a:xfrm>
          <a:prstGeom prst="rect">
            <a:avLst/>
          </a:prstGeom>
        </p:spPr>
        <p:txBody>
          <a:bodyPr vert="horz" lIns="91440" tIns="45720" rIns="91440" bIns="45720" rtlCol="0">
            <a:norm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Version courte (45 à 60 min)</a:t>
            </a:r>
          </a:p>
          <a:p>
            <a:pPr marL="0" indent="0">
              <a:lnSpc>
                <a:spcPct val="100000"/>
              </a:lnSpc>
              <a:spcBef>
                <a:spcPts val="0"/>
              </a:spcBef>
              <a:buFont typeface="Arial" panose="020B0604020202020204" pitchFamily="34" charset="0"/>
              <a:buNone/>
            </a:pPr>
            <a:endParaRPr lang="en-GB" sz="10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Utilisez un seul thème (par exemple, la durabilité ou les soins de santé)</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Choisissez une vidéo ou une activité créative (affiche ou présentation)</a:t>
            </a:r>
          </a:p>
          <a:p>
            <a:pPr marL="0" indent="0">
              <a:lnSpc>
                <a:spcPct val="100000"/>
              </a:lnSpc>
              <a:spcBef>
                <a:spcPts val="0"/>
              </a:spcBef>
              <a:buFont typeface="Arial" panose="020B0604020202020204" pitchFamily="34" charset="0"/>
              <a:buNone/>
            </a:pPr>
            <a:endParaRPr lang="en-GB" sz="2400" dirty="0">
              <a:solidFill>
                <a:srgbClr val="282666"/>
              </a:solidFill>
              <a:latin typeface="Calibri" panose="020F0502020204030204" pitchFamily="34" charset="0"/>
              <a:cs typeface="Calibri" panose="020F0502020204030204" pitchFamily="34" charset="0"/>
            </a:endParaRPr>
          </a:p>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Version sans/avec peu d'Internet</a:t>
            </a:r>
          </a:p>
          <a:p>
            <a:pPr marL="0" indent="0">
              <a:lnSpc>
                <a:spcPct val="100000"/>
              </a:lnSpc>
              <a:spcBef>
                <a:spcPts val="0"/>
              </a:spcBef>
              <a:buFont typeface="Arial" panose="020B0604020202020204" pitchFamily="34" charset="0"/>
              <a:buNone/>
            </a:pPr>
            <a:endParaRPr lang="en-GB" sz="10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Imprimez les profils et les études de cas</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Ignorez le contenu vidéo et concentrez-vous sur la discussion, la réflexion et l'activité d'affiche</a:t>
            </a:r>
          </a:p>
          <a:p>
            <a:pPr marL="0" indent="0">
              <a:lnSpc>
                <a:spcPct val="100000"/>
              </a:lnSpc>
              <a:spcBef>
                <a:spcPts val="0"/>
              </a:spcBef>
              <a:buFont typeface="Arial" panose="020B0604020202020204" pitchFamily="34" charset="0"/>
              <a:buNone/>
            </a:pPr>
            <a:endParaRPr lang="en-GB" sz="2400" dirty="0">
              <a:solidFill>
                <a:srgbClr val="282666"/>
              </a:solidFill>
              <a:latin typeface="Calibri" panose="020F0502020204030204" pitchFamily="34" charset="0"/>
              <a:cs typeface="Calibri" panose="020F0502020204030204" pitchFamily="34" charset="0"/>
            </a:endParaRPr>
          </a:p>
          <a:p>
            <a:pPr marL="0" indent="0">
              <a:lnSpc>
                <a:spcPct val="100000"/>
              </a:lnSpc>
              <a:spcBef>
                <a:spcPts val="0"/>
              </a:spcBef>
              <a:buFont typeface="Arial" panose="020B0604020202020204" pitchFamily="34" charset="0"/>
              <a:buNone/>
            </a:pPr>
            <a:r>
              <a:rPr lang="en-GB" sz="1400" b="1" dirty="0">
                <a:solidFill>
                  <a:srgbClr val="282666"/>
                </a:solidFill>
                <a:latin typeface="Calibri" panose="020F0502020204030204" pitchFamily="34" charset="0"/>
                <a:cs typeface="Calibri" panose="020F0502020204030204" pitchFamily="34" charset="0"/>
              </a:rPr>
              <a:t>Version longue (2 heures)</a:t>
            </a:r>
          </a:p>
          <a:p>
            <a:pPr marL="0" indent="0">
              <a:lnSpc>
                <a:spcPct val="100000"/>
              </a:lnSpc>
              <a:spcBef>
                <a:spcPts val="0"/>
              </a:spcBef>
              <a:buFont typeface="Arial" panose="020B0604020202020204" pitchFamily="34" charset="0"/>
              <a:buNone/>
            </a:pPr>
            <a:endParaRPr lang="en-GB" sz="1000" b="1" dirty="0">
              <a:solidFill>
                <a:srgbClr val="282666"/>
              </a:solidFill>
              <a:latin typeface="Calibri" panose="020F0502020204030204" pitchFamily="34" charset="0"/>
              <a:cs typeface="Calibri" panose="020F0502020204030204" pitchFamily="34" charset="0"/>
            </a:endParaRP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Ajoutez du temps pour la création pratique de prototypes d'idées de présentation</a:t>
            </a:r>
          </a:p>
          <a:p>
            <a:pPr>
              <a:lnSpc>
                <a:spcPct val="100000"/>
              </a:lnSpc>
              <a:spcBef>
                <a:spcPts val="0"/>
              </a:spcBef>
            </a:pPr>
            <a:r>
              <a:rPr lang="en-GB" sz="1400" dirty="0">
                <a:solidFill>
                  <a:srgbClr val="282666"/>
                </a:solidFill>
                <a:latin typeface="Calibri" panose="020F0502020204030204" pitchFamily="34" charset="0"/>
                <a:cs typeface="Calibri" panose="020F0502020204030204" pitchFamily="34" charset="0"/>
              </a:rPr>
              <a:t>Intégrer une discussion éthique plus approfondie à l'aide d'exemples concrets (par exemple, les biais liés à la reconnaissance faciale)</a:t>
            </a:r>
            <a:endParaRPr lang="en-US" sz="1400" dirty="0">
              <a:solidFill>
                <a:srgbClr val="282666"/>
              </a:solidFill>
              <a:latin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227EF1EA-DE13-924A-6EAC-8EDEFF8EEEA5}"/>
              </a:ext>
            </a:extLst>
          </p:cNvPr>
          <p:cNvSpPr txBox="1">
            <a:spLocks/>
          </p:cNvSpPr>
          <p:nvPr/>
        </p:nvSpPr>
        <p:spPr>
          <a:xfrm>
            <a:off x="625814" y="1095472"/>
            <a:ext cx="3000983" cy="1084776"/>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US" sz="4400" dirty="0">
                <a:solidFill>
                  <a:schemeClr val="bg1"/>
                </a:solidFill>
                <a:latin typeface="Calibri" panose="020F0502020204030204" pitchFamily="34" charset="0"/>
                <a:cs typeface="Calibri" panose="020F0502020204030204" pitchFamily="34" charset="0"/>
              </a:rPr>
              <a:t>Adaptation</a:t>
            </a:r>
          </a:p>
        </p:txBody>
      </p:sp>
      <p:cxnSp>
        <p:nvCxnSpPr>
          <p:cNvPr id="7" name="Straight Connector 6">
            <a:extLst>
              <a:ext uri="{FF2B5EF4-FFF2-40B4-BE49-F238E27FC236}">
                <a16:creationId xmlns:a16="http://schemas.microsoft.com/office/drawing/2014/main" id="{E5F726FE-1293-4568-A2D3-1D6ADF86EAE1}"/>
              </a:ext>
            </a:extLst>
          </p:cNvPr>
          <p:cNvCxnSpPr>
            <a:cxnSpLocks/>
          </p:cNvCxnSpPr>
          <p:nvPr/>
        </p:nvCxnSpPr>
        <p:spPr>
          <a:xfrm>
            <a:off x="359237" y="1806006"/>
            <a:ext cx="290832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 Placeholder 1">
            <a:extLst>
              <a:ext uri="{FF2B5EF4-FFF2-40B4-BE49-F238E27FC236}">
                <a16:creationId xmlns:a16="http://schemas.microsoft.com/office/drawing/2014/main" id="{833EB9A5-DE99-3385-E3A5-5A9F6DAEFF14}"/>
              </a:ext>
            </a:extLst>
          </p:cNvPr>
          <p:cNvSpPr txBox="1">
            <a:spLocks/>
          </p:cNvSpPr>
          <p:nvPr/>
        </p:nvSpPr>
        <p:spPr>
          <a:xfrm>
            <a:off x="4058131" y="8971875"/>
            <a:ext cx="2547350" cy="1776505"/>
          </a:xfrm>
          <a:prstGeom prst="rect">
            <a:avLst/>
          </a:prstGeom>
        </p:spPr>
        <p:txBody>
          <a:bodyPr vert="horz" lIns="91440" tIns="45720" rIns="91440" bIns="45720" rtlCol="0">
            <a:norm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2200" i="1" dirty="0">
                <a:solidFill>
                  <a:schemeClr val="bg1"/>
                </a:solidFill>
                <a:latin typeface="Calibri" panose="020F0502020204030204" pitchFamily="34" charset="0"/>
                <a:cs typeface="Calibri" panose="020F0502020204030204" pitchFamily="34" charset="0"/>
              </a:rPr>
              <a:t>La clé de l'intelligence artificielle a toujours été la représentation</a:t>
            </a:r>
          </a:p>
        </p:txBody>
      </p:sp>
      <p:sp>
        <p:nvSpPr>
          <p:cNvPr id="2" name="Graphic 43">
            <a:extLst>
              <a:ext uri="{FF2B5EF4-FFF2-40B4-BE49-F238E27FC236}">
                <a16:creationId xmlns:a16="http://schemas.microsoft.com/office/drawing/2014/main" id="{4EF40640-D837-D344-C093-E53BC038116D}"/>
              </a:ext>
            </a:extLst>
          </p:cNvPr>
          <p:cNvSpPr/>
          <p:nvPr/>
        </p:nvSpPr>
        <p:spPr>
          <a:xfrm>
            <a:off x="-2408879" y="2161405"/>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Tree>
    <p:extLst>
      <p:ext uri="{BB962C8B-B14F-4D97-AF65-F5344CB8AC3E}">
        <p14:creationId xmlns:p14="http://schemas.microsoft.com/office/powerpoint/2010/main" val="2114691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08B9C-23CF-7C0E-AC82-1C025DB48409}"/>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CA3D0A1-7D30-2E29-2646-FD3EB7DAF21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4726" y="-1"/>
            <a:ext cx="3276457" cy="9767454"/>
          </a:xfrm>
        </p:spPr>
      </p:pic>
      <p:sp>
        <p:nvSpPr>
          <p:cNvPr id="3" name="Text Placeholder 2">
            <a:extLst>
              <a:ext uri="{FF2B5EF4-FFF2-40B4-BE49-F238E27FC236}">
                <a16:creationId xmlns:a16="http://schemas.microsoft.com/office/drawing/2014/main" id="{A4AF37D5-69F2-0D1F-F264-51B092FC8F3B}"/>
              </a:ext>
            </a:extLst>
          </p:cNvPr>
          <p:cNvSpPr>
            <a:spLocks noGrp="1"/>
          </p:cNvSpPr>
          <p:nvPr>
            <p:ph type="body" sz="quarter" idx="32"/>
          </p:nvPr>
        </p:nvSpPr>
        <p:spPr>
          <a:xfrm>
            <a:off x="3525984" y="967594"/>
            <a:ext cx="3781693" cy="4048043"/>
          </a:xfrm>
        </p:spPr>
        <p:txBody>
          <a:bodyPr/>
          <a:lstStyle/>
          <a:p>
            <a:r>
              <a:rPr lang="en-GB" sz="1300" dirty="0"/>
              <a:t>Ce guide s'adresse à toute personne travaillant avec des jeunes, en particulier :</a:t>
            </a:r>
          </a:p>
          <a:p>
            <a:pPr marL="342900" indent="-342900">
              <a:buFont typeface="Wingdings" panose="05000000000000000000" pitchFamily="2" charset="2"/>
              <a:buChar char="v"/>
            </a:pPr>
            <a:r>
              <a:rPr lang="en-GB" sz="1300" dirty="0"/>
              <a:t>Les animateurs</a:t>
            </a:r>
            <a:r>
              <a:rPr lang="fr-LU" sz="1300" dirty="0"/>
              <a:t>·</a:t>
            </a:r>
            <a:r>
              <a:rPr lang="fr-LU" sz="1300" dirty="0" err="1"/>
              <a:t>rices</a:t>
            </a:r>
            <a:r>
              <a:rPr lang="en-GB" sz="1300" dirty="0"/>
              <a:t> socio-éducatifs</a:t>
            </a:r>
          </a:p>
          <a:p>
            <a:pPr marL="342900" indent="-342900">
              <a:buFont typeface="Wingdings" panose="05000000000000000000" pitchFamily="2" charset="2"/>
              <a:buChar char="v"/>
            </a:pPr>
            <a:r>
              <a:rPr lang="en-GB" sz="1300" dirty="0"/>
              <a:t>Les </a:t>
            </a:r>
            <a:r>
              <a:rPr lang="en-GB" sz="1300" dirty="0" err="1"/>
              <a:t>éducateurs</a:t>
            </a:r>
            <a:r>
              <a:rPr lang="fr-LU" sz="1300" dirty="0"/>
              <a:t>·</a:t>
            </a:r>
            <a:r>
              <a:rPr lang="fr-LU" sz="1300" dirty="0" err="1"/>
              <a:t>rices</a:t>
            </a:r>
            <a:r>
              <a:rPr lang="en-GB" sz="1300" dirty="0"/>
              <a:t> communautaires</a:t>
            </a:r>
          </a:p>
          <a:p>
            <a:pPr marL="342900" indent="-342900">
              <a:buFont typeface="Wingdings" panose="05000000000000000000" pitchFamily="2" charset="2"/>
              <a:buChar char="v"/>
            </a:pPr>
            <a:r>
              <a:rPr lang="en-GB" sz="1300" dirty="0"/>
              <a:t>Les mentors </a:t>
            </a:r>
            <a:r>
              <a:rPr lang="en-GB" sz="1300" dirty="0" err="1"/>
              <a:t>ou</a:t>
            </a:r>
            <a:r>
              <a:rPr lang="en-GB" sz="1300" dirty="0"/>
              <a:t> </a:t>
            </a:r>
            <a:r>
              <a:rPr lang="en-GB" sz="1300" dirty="0" err="1"/>
              <a:t>conseillers</a:t>
            </a:r>
            <a:r>
              <a:rPr lang="fr-LU" sz="1300" dirty="0"/>
              <a:t>·ères</a:t>
            </a:r>
            <a:r>
              <a:rPr lang="en-GB" sz="1300" dirty="0"/>
              <a:t> d'orientation professionnelle</a:t>
            </a:r>
          </a:p>
          <a:p>
            <a:pPr marL="342900" indent="-342900">
              <a:buFont typeface="Wingdings" panose="05000000000000000000" pitchFamily="2" charset="2"/>
              <a:buChar char="v"/>
            </a:pPr>
            <a:r>
              <a:rPr lang="en-GB" sz="1300" dirty="0"/>
              <a:t>Les animateurs</a:t>
            </a:r>
            <a:r>
              <a:rPr lang="fr-LU" sz="1300" dirty="0"/>
              <a:t>·</a:t>
            </a:r>
            <a:r>
              <a:rPr lang="fr-LU" sz="1300" dirty="0" err="1"/>
              <a:t>rices</a:t>
            </a:r>
            <a:r>
              <a:rPr lang="en-GB" sz="1300" dirty="0"/>
              <a:t> travaillant avec les NEET ou les groupes sous-représentés</a:t>
            </a:r>
          </a:p>
          <a:p>
            <a:endParaRPr lang="en-GB" sz="1300" dirty="0"/>
          </a:p>
          <a:p>
            <a:r>
              <a:rPr lang="en-GB" sz="1300" b="1" dirty="0"/>
              <a:t>Vous travaillez peut-être dans un</a:t>
            </a:r>
          </a:p>
          <a:p>
            <a:pPr marL="342900" indent="-342900">
              <a:buFont typeface="Arial" panose="020B0604020202020204" pitchFamily="34" charset="0"/>
              <a:buChar char="•"/>
            </a:pPr>
            <a:r>
              <a:rPr lang="en-GB" sz="1300" dirty="0"/>
              <a:t>Centre jeunesse ou communautaire</a:t>
            </a:r>
          </a:p>
          <a:p>
            <a:pPr marL="342900" indent="-342900">
              <a:buFont typeface="Arial" panose="020B0604020202020204" pitchFamily="34" charset="0"/>
              <a:buChar char="•"/>
            </a:pPr>
            <a:r>
              <a:rPr lang="en-GB" sz="1300" dirty="0"/>
              <a:t>Un cadre d'éducation informelle</a:t>
            </a:r>
          </a:p>
          <a:p>
            <a:pPr marL="342900" indent="-342900">
              <a:buFont typeface="Arial" panose="020B0604020202020204" pitchFamily="34" charset="0"/>
              <a:buChar char="•"/>
            </a:pPr>
            <a:r>
              <a:rPr lang="en-GB" sz="1300" dirty="0"/>
              <a:t>Programme de mentorat ou de sensibilisation</a:t>
            </a:r>
          </a:p>
          <a:p>
            <a:endParaRPr lang="en-GB" sz="1300" dirty="0"/>
          </a:p>
          <a:p>
            <a:r>
              <a:rPr lang="en-GB" sz="1300" dirty="0"/>
              <a:t>Aucune formation technique n'est requise. Les modules sont flexibles et adaptables aux besoins de votre groupe.</a:t>
            </a:r>
            <a:endParaRPr lang="en-US" sz="1300" dirty="0"/>
          </a:p>
        </p:txBody>
      </p:sp>
      <p:sp>
        <p:nvSpPr>
          <p:cNvPr id="5" name="Text Placeholder 4">
            <a:extLst>
              <a:ext uri="{FF2B5EF4-FFF2-40B4-BE49-F238E27FC236}">
                <a16:creationId xmlns:a16="http://schemas.microsoft.com/office/drawing/2014/main" id="{73347760-CA77-ECF9-39DB-81B8210820E7}"/>
              </a:ext>
            </a:extLst>
          </p:cNvPr>
          <p:cNvSpPr>
            <a:spLocks noGrp="1"/>
          </p:cNvSpPr>
          <p:nvPr>
            <p:ph type="body" sz="quarter" idx="38"/>
          </p:nvPr>
        </p:nvSpPr>
        <p:spPr>
          <a:xfrm>
            <a:off x="3636821" y="345659"/>
            <a:ext cx="3530709" cy="307369"/>
          </a:xfrm>
        </p:spPr>
        <p:txBody>
          <a:bodyPr/>
          <a:lstStyle/>
          <a:p>
            <a:r>
              <a:rPr lang="en-US" sz="1800" dirty="0"/>
              <a:t>À qui s'adresse ce guide ?</a:t>
            </a:r>
          </a:p>
        </p:txBody>
      </p:sp>
      <p:sp>
        <p:nvSpPr>
          <p:cNvPr id="8" name="Graphic 43">
            <a:extLst>
              <a:ext uri="{FF2B5EF4-FFF2-40B4-BE49-F238E27FC236}">
                <a16:creationId xmlns:a16="http://schemas.microsoft.com/office/drawing/2014/main" id="{A5BC4BA0-4410-5DEC-3B14-9A1D0E1A8C1A}"/>
              </a:ext>
            </a:extLst>
          </p:cNvPr>
          <p:cNvSpPr/>
          <p:nvPr/>
        </p:nvSpPr>
        <p:spPr>
          <a:xfrm>
            <a:off x="-854979" y="700715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196434D5-80F2-BEE4-0B28-769DFB502640}"/>
              </a:ext>
            </a:extLst>
          </p:cNvPr>
          <p:cNvCxnSpPr>
            <a:cxnSpLocks/>
          </p:cNvCxnSpPr>
          <p:nvPr/>
        </p:nvCxnSpPr>
        <p:spPr>
          <a:xfrm>
            <a:off x="3103418" y="820943"/>
            <a:ext cx="2888675"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8DC7DBEA-8923-D1C3-849A-BDC14ACB22F6}"/>
              </a:ext>
            </a:extLst>
          </p:cNvPr>
          <p:cNvSpPr txBox="1">
            <a:spLocks/>
          </p:cNvSpPr>
          <p:nvPr/>
        </p:nvSpPr>
        <p:spPr>
          <a:xfrm>
            <a:off x="3748393" y="4780456"/>
            <a:ext cx="6506617" cy="38131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2400" b="1" i="0" kern="1200">
                <a:solidFill>
                  <a:srgbClr val="653795"/>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1800" dirty="0"/>
              <a:t>Comment utiliser ce guide ?</a:t>
            </a:r>
          </a:p>
        </p:txBody>
      </p:sp>
      <p:cxnSp>
        <p:nvCxnSpPr>
          <p:cNvPr id="6" name="Straight Connector 5">
            <a:extLst>
              <a:ext uri="{FF2B5EF4-FFF2-40B4-BE49-F238E27FC236}">
                <a16:creationId xmlns:a16="http://schemas.microsoft.com/office/drawing/2014/main" id="{54D8AA1E-9EBC-1A28-25C9-B68228F53475}"/>
              </a:ext>
            </a:extLst>
          </p:cNvPr>
          <p:cNvCxnSpPr>
            <a:cxnSpLocks/>
          </p:cNvCxnSpPr>
          <p:nvPr/>
        </p:nvCxnSpPr>
        <p:spPr>
          <a:xfrm>
            <a:off x="3047999" y="5222984"/>
            <a:ext cx="2999512"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0" name="Text Placeholder 6">
            <a:extLst>
              <a:ext uri="{FF2B5EF4-FFF2-40B4-BE49-F238E27FC236}">
                <a16:creationId xmlns:a16="http://schemas.microsoft.com/office/drawing/2014/main" id="{23130026-88C8-B605-A566-B96FDF4A8848}"/>
              </a:ext>
            </a:extLst>
          </p:cNvPr>
          <p:cNvSpPr txBox="1">
            <a:spLocks/>
          </p:cNvSpPr>
          <p:nvPr/>
        </p:nvSpPr>
        <p:spPr>
          <a:xfrm>
            <a:off x="3525984" y="5446057"/>
            <a:ext cx="3925270" cy="516092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ct val="100000"/>
              </a:lnSpc>
              <a:spcBef>
                <a:spcPts val="0"/>
              </a:spcBef>
              <a:buFont typeface="Arial" panose="020B0604020202020204" pitchFamily="34" charset="0"/>
              <a:buNone/>
              <a:defRPr sz="1100" b="0" i="0" kern="1200">
                <a:solidFill>
                  <a:srgbClr val="282666"/>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GB" sz="1300" b="1" dirty="0"/>
              <a:t>Chacune des cinq sessions se concentre sur un thème clé de l'IA :</a:t>
            </a:r>
          </a:p>
          <a:p>
            <a:pPr marL="457200" indent="-457200">
              <a:buFont typeface="+mj-lt"/>
              <a:buAutoNum type="arabicPeriod"/>
            </a:pPr>
            <a:r>
              <a:rPr lang="en-GB" sz="1300" dirty="0"/>
              <a:t>L'IA pour les jeunes esprits : guide pour </a:t>
            </a:r>
            <a:r>
              <a:rPr lang="en-GB" sz="1300" dirty="0" err="1"/>
              <a:t>débutants</a:t>
            </a:r>
            <a:r>
              <a:rPr lang="fr-LU" sz="1300" dirty="0"/>
              <a:t>·es</a:t>
            </a:r>
            <a:endParaRPr lang="en-GB" sz="1300" dirty="0"/>
          </a:p>
          <a:p>
            <a:pPr marL="457200" indent="-457200">
              <a:buFont typeface="+mj-lt"/>
              <a:buAutoNum type="arabicPeriod"/>
            </a:pPr>
            <a:r>
              <a:rPr lang="en-GB" sz="1300" dirty="0"/>
              <a:t>L'éthique de l'IA Donner aux jeunes les moyens d'un avenir équitable</a:t>
            </a:r>
          </a:p>
          <a:p>
            <a:pPr marL="457200" indent="-457200">
              <a:buFont typeface="+mj-lt"/>
              <a:buAutoNum type="arabicPeriod"/>
            </a:pPr>
            <a:r>
              <a:rPr lang="en-GB" sz="1300" dirty="0"/>
              <a:t>De la curiosité à la confiance : naviguer parmi les outils d'IA</a:t>
            </a:r>
          </a:p>
          <a:p>
            <a:pPr marL="457200" indent="-457200">
              <a:buFont typeface="+mj-lt"/>
              <a:buAutoNum type="arabicPeriod"/>
            </a:pPr>
            <a:r>
              <a:rPr lang="en-GB" sz="1300" dirty="0"/>
              <a:t>Les emplois technologiques de demain Comment l'IA façonne les carrières</a:t>
            </a:r>
          </a:p>
          <a:p>
            <a:pPr marL="457200" indent="-457200">
              <a:buFont typeface="+mj-lt"/>
              <a:buAutoNum type="arabicPeriod"/>
            </a:pPr>
            <a:r>
              <a:rPr lang="en-GB" sz="1300" dirty="0"/>
              <a:t>Soyez le changement L'IA au service du bien commun</a:t>
            </a:r>
          </a:p>
          <a:p>
            <a:endParaRPr lang="en-GB" sz="1300" dirty="0"/>
          </a:p>
          <a:p>
            <a:r>
              <a:rPr lang="en-GB" sz="1300" b="1" dirty="0"/>
              <a:t>Pour chaque module, ce guide </a:t>
            </a:r>
            <a:r>
              <a:rPr lang="en-GB" sz="1300" b="1" dirty="0" err="1"/>
              <a:t>fournit</a:t>
            </a:r>
            <a:r>
              <a:rPr lang="en-GB" sz="1300" b="1" dirty="0"/>
              <a:t> :</a:t>
            </a:r>
          </a:p>
          <a:p>
            <a:pPr marL="342900" indent="-342900">
              <a:buFont typeface="Arial" panose="020B0604020202020204" pitchFamily="34" charset="0"/>
              <a:buChar char="•"/>
            </a:pPr>
            <a:r>
              <a:rPr lang="en-GB" sz="1300" dirty="0"/>
              <a:t>Objectifs d'apprentissage</a:t>
            </a:r>
          </a:p>
          <a:p>
            <a:pPr marL="342900" indent="-342900">
              <a:buFont typeface="Arial" panose="020B0604020202020204" pitchFamily="34" charset="0"/>
              <a:buChar char="•"/>
            </a:pPr>
            <a:r>
              <a:rPr lang="en-GB" sz="1300" dirty="0"/>
              <a:t>Matériel requis</a:t>
            </a:r>
          </a:p>
          <a:p>
            <a:pPr marL="342900" indent="-342900">
              <a:buFont typeface="Arial" panose="020B0604020202020204" pitchFamily="34" charset="0"/>
              <a:buChar char="•"/>
            </a:pPr>
            <a:r>
              <a:rPr lang="en-GB" sz="1300" dirty="0"/>
              <a:t>Guide de mise en œuvre étape par étape</a:t>
            </a:r>
          </a:p>
          <a:p>
            <a:pPr marL="342900" indent="-342900">
              <a:buFont typeface="Arial" panose="020B0604020202020204" pitchFamily="34" charset="0"/>
              <a:buChar char="•"/>
            </a:pPr>
            <a:r>
              <a:rPr lang="en-GB" sz="1300" dirty="0"/>
              <a:t>Conseils d'animation</a:t>
            </a:r>
          </a:p>
          <a:p>
            <a:pPr marL="342900" indent="-342900">
              <a:buFont typeface="Arial" panose="020B0604020202020204" pitchFamily="34" charset="0"/>
              <a:buChar char="•"/>
            </a:pPr>
            <a:r>
              <a:rPr lang="en-GB" sz="1300" dirty="0"/>
              <a:t>Suggestions de discussion/réflexion</a:t>
            </a:r>
          </a:p>
          <a:p>
            <a:pPr marL="342900" indent="-342900">
              <a:buFont typeface="Arial" panose="020B0604020202020204" pitchFamily="34" charset="0"/>
              <a:buChar char="•"/>
            </a:pPr>
            <a:r>
              <a:rPr lang="en-GB" sz="1300" dirty="0"/>
              <a:t>Idées d'adaptation ou de simplification</a:t>
            </a:r>
          </a:p>
          <a:p>
            <a:pPr marL="342900" indent="-342900">
              <a:buFont typeface="Arial" panose="020B0604020202020204" pitchFamily="34" charset="0"/>
              <a:buChar char="•"/>
            </a:pPr>
            <a:r>
              <a:rPr lang="en-GB" sz="1300" dirty="0"/>
              <a:t>Conseils pour les activités et fiches de travail</a:t>
            </a:r>
          </a:p>
          <a:p>
            <a:endParaRPr lang="en-GB" sz="1300" b="1" dirty="0"/>
          </a:p>
          <a:p>
            <a:r>
              <a:rPr lang="en-GB" sz="1300" b="1" dirty="0"/>
              <a:t>Vous pouvez dispenser les modules</a:t>
            </a:r>
          </a:p>
          <a:p>
            <a:pPr marL="342900" indent="-342900">
              <a:buFont typeface="Wingdings" panose="05000000000000000000" pitchFamily="2" charset="2"/>
              <a:buChar char="v"/>
            </a:pPr>
            <a:r>
              <a:rPr lang="en-GB" sz="1300" dirty="0"/>
              <a:t>Sous forme d'atelier unique d'une à deux heures</a:t>
            </a:r>
          </a:p>
          <a:p>
            <a:pPr marL="342900" indent="-342900">
              <a:buFont typeface="Wingdings" panose="05000000000000000000" pitchFamily="2" charset="2"/>
              <a:buChar char="v"/>
            </a:pPr>
            <a:r>
              <a:rPr lang="en-GB" sz="1300" dirty="0"/>
              <a:t>Sous forme de mini-cours en 5 sessions</a:t>
            </a:r>
          </a:p>
          <a:p>
            <a:pPr marL="342900" indent="-342900">
              <a:buFont typeface="Wingdings" panose="05000000000000000000" pitchFamily="2" charset="2"/>
              <a:buChar char="v"/>
            </a:pPr>
            <a:r>
              <a:rPr lang="en-GB" sz="1300" dirty="0"/>
              <a:t>Dans le cadre d'un bootcamp ou d'une série de clubs</a:t>
            </a:r>
            <a:endParaRPr lang="en-US" sz="1300" dirty="0"/>
          </a:p>
          <a:p>
            <a:endParaRPr lang="en-US" sz="1300" dirty="0"/>
          </a:p>
          <a:p>
            <a:endParaRPr lang="en-US" dirty="0"/>
          </a:p>
        </p:txBody>
      </p:sp>
    </p:spTree>
    <p:extLst>
      <p:ext uri="{BB962C8B-B14F-4D97-AF65-F5344CB8AC3E}">
        <p14:creationId xmlns:p14="http://schemas.microsoft.com/office/powerpoint/2010/main" val="5656813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E7ABF1-129B-EECA-2F58-AE4329E60F70}"/>
              </a:ext>
            </a:extLst>
          </p:cNvPr>
          <p:cNvSpPr>
            <a:spLocks noGrp="1"/>
          </p:cNvSpPr>
          <p:nvPr>
            <p:ph type="body" sz="quarter" idx="17"/>
          </p:nvPr>
        </p:nvSpPr>
        <p:spPr>
          <a:xfrm>
            <a:off x="4083649" y="9273579"/>
            <a:ext cx="3256950" cy="690592"/>
          </a:xfrm>
        </p:spPr>
        <p:txBody>
          <a:bodyPr/>
          <a:lstStyle/>
          <a:p>
            <a:r>
              <a:rPr lang="en-US" dirty="0">
                <a:solidFill>
                  <a:srgbClr val="282666"/>
                </a:solidFill>
              </a:rPr>
              <a:t>Suivez </a:t>
            </a:r>
            <a:r>
              <a:rPr lang="en-US" dirty="0" err="1">
                <a:solidFill>
                  <a:srgbClr val="282666"/>
                </a:solidFill>
              </a:rPr>
              <a:t>notre</a:t>
            </a:r>
            <a:r>
              <a:rPr lang="en-US" dirty="0">
                <a:solidFill>
                  <a:srgbClr val="282666"/>
                </a:solidFill>
              </a:rPr>
              <a:t> </a:t>
            </a:r>
            <a:r>
              <a:rPr lang="en-US" dirty="0" err="1">
                <a:solidFill>
                  <a:srgbClr val="282666"/>
                </a:solidFill>
              </a:rPr>
              <a:t>projet</a:t>
            </a:r>
            <a:endParaRPr lang="en-US" dirty="0">
              <a:solidFill>
                <a:srgbClr val="282666"/>
              </a:solidFill>
            </a:endParaRPr>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a:xfrm>
            <a:off x="0" y="8100761"/>
            <a:ext cx="3802508" cy="438208"/>
          </a:xfrm>
        </p:spPr>
        <p:txBody>
          <a:bodyPr>
            <a:noAutofit/>
          </a:bodyPr>
          <a:lstStyle/>
          <a:p>
            <a:pPr marL="0" marR="0" lvl="0" indent="0" algn="l"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2400" b="0"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400" b="1"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headstart-ai</a:t>
            </a:r>
            <a:r>
              <a:rPr kumimoji="0" lang="en-US" sz="2400" b="0" i="0" u="none" strike="noStrike" kern="1200" cap="none" spc="30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.eu</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1141" y="4276453"/>
            <a:ext cx="4852206" cy="3527907"/>
          </a:xfrm>
          <a:prstGeom prst="rect">
            <a:avLst/>
          </a:prstGeom>
          <a:noFill/>
        </p:spPr>
      </p:pic>
      <p:sp>
        <p:nvSpPr>
          <p:cNvPr id="8" name="Rectangle 7">
            <a:extLst>
              <a:ext uri="{FF2B5EF4-FFF2-40B4-BE49-F238E27FC236}">
                <a16:creationId xmlns:a16="http://schemas.microsoft.com/office/drawing/2014/main" id="{C22192C1-620D-8425-8E8A-1B02F4B2FF67}"/>
              </a:ext>
            </a:extLst>
          </p:cNvPr>
          <p:cNvSpPr/>
          <p:nvPr/>
        </p:nvSpPr>
        <p:spPr>
          <a:xfrm>
            <a:off x="1000481" y="4655421"/>
            <a:ext cx="3400752" cy="2147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4F5151"/>
              </a:solidFill>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A5FBF5A5-CD96-F15B-C8C0-21D763CCD8C5}"/>
              </a:ext>
            </a:extLst>
          </p:cNvPr>
          <p:cNvGrpSpPr/>
          <p:nvPr/>
        </p:nvGrpSpPr>
        <p:grpSpPr>
          <a:xfrm>
            <a:off x="6654870" y="9823854"/>
            <a:ext cx="280634" cy="280634"/>
            <a:chOff x="1950027" y="2499889"/>
            <a:chExt cx="850463" cy="850463"/>
          </a:xfrm>
        </p:grpSpPr>
        <p:sp>
          <p:nvSpPr>
            <p:cNvPr id="10" name="Freeform 9">
              <a:extLst>
                <a:ext uri="{FF2B5EF4-FFF2-40B4-BE49-F238E27FC236}">
                  <a16:creationId xmlns:a16="http://schemas.microsoft.com/office/drawing/2014/main" id="{2E44D4A9-C4DD-5A67-6C87-87529DD8905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C73BF7E1-4775-117B-8C0F-09BC6830266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040A4C3-C1B5-C06B-1DA5-73D882EEAF3B}"/>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1539FB2-1B32-4FD9-8ECF-94CF9A06DC2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D7419542-05B4-4F16-0589-4E8E91B97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925BE1A5-06D1-C7EA-B342-8FF42BE91869}"/>
              </a:ext>
            </a:extLst>
          </p:cNvPr>
          <p:cNvGrpSpPr/>
          <p:nvPr/>
        </p:nvGrpSpPr>
        <p:grpSpPr>
          <a:xfrm>
            <a:off x="5962639" y="9823854"/>
            <a:ext cx="280634" cy="280634"/>
            <a:chOff x="-147782" y="2499889"/>
            <a:chExt cx="850463" cy="850463"/>
          </a:xfrm>
        </p:grpSpPr>
        <p:sp>
          <p:nvSpPr>
            <p:cNvPr id="16" name="Freeform 15">
              <a:extLst>
                <a:ext uri="{FF2B5EF4-FFF2-40B4-BE49-F238E27FC236}">
                  <a16:creationId xmlns:a16="http://schemas.microsoft.com/office/drawing/2014/main" id="{7D71504F-F987-F933-350C-49CB34E903D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08CCEBB4-C283-9A82-160F-BB1612132D33}"/>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4FA4651F-F9BF-DE70-39CE-FC2EDDA13FD8}"/>
              </a:ext>
            </a:extLst>
          </p:cNvPr>
          <p:cNvGrpSpPr/>
          <p:nvPr/>
        </p:nvGrpSpPr>
        <p:grpSpPr>
          <a:xfrm>
            <a:off x="7000778" y="9823854"/>
            <a:ext cx="280634" cy="280634"/>
            <a:chOff x="2998302" y="2499889"/>
            <a:chExt cx="850463" cy="850463"/>
          </a:xfrm>
        </p:grpSpPr>
        <p:sp>
          <p:nvSpPr>
            <p:cNvPr id="19" name="Freeform 18">
              <a:extLst>
                <a:ext uri="{FF2B5EF4-FFF2-40B4-BE49-F238E27FC236}">
                  <a16:creationId xmlns:a16="http://schemas.microsoft.com/office/drawing/2014/main" id="{A41D5807-3B59-95DA-C51B-F125CAE12EB5}"/>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AAD9864-ADB9-621B-5C6D-FF43AD08F81A}"/>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52F961AE-EC98-1A7A-D1BF-520B0E5C5531}"/>
              </a:ext>
            </a:extLst>
          </p:cNvPr>
          <p:cNvGrpSpPr/>
          <p:nvPr/>
        </p:nvGrpSpPr>
        <p:grpSpPr>
          <a:xfrm>
            <a:off x="5616732" y="9823854"/>
            <a:ext cx="280634" cy="280842"/>
            <a:chOff x="-1196056" y="2499889"/>
            <a:chExt cx="850463" cy="851093"/>
          </a:xfrm>
        </p:grpSpPr>
        <p:sp>
          <p:nvSpPr>
            <p:cNvPr id="22" name="Freeform 21">
              <a:extLst>
                <a:ext uri="{FF2B5EF4-FFF2-40B4-BE49-F238E27FC236}">
                  <a16:creationId xmlns:a16="http://schemas.microsoft.com/office/drawing/2014/main" id="{8343FA8E-1474-7343-5A5B-261FD7A58A9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327EFE3-FF6C-CAF7-3BC0-B5279F33A21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39392E3F-9D6E-E93B-2F19-C29AEA6962B6}"/>
              </a:ext>
            </a:extLst>
          </p:cNvPr>
          <p:cNvSpPr/>
          <p:nvPr/>
        </p:nvSpPr>
        <p:spPr>
          <a:xfrm>
            <a:off x="6308755" y="982385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3EE70293-1F22-992F-BC12-25752652CDC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323651" y="9840300"/>
            <a:ext cx="246077" cy="246077"/>
          </a:xfrm>
          <a:prstGeom prst="rect">
            <a:avLst/>
          </a:prstGeom>
        </p:spPr>
      </p:pic>
      <p:pic>
        <p:nvPicPr>
          <p:cNvPr id="26" name="Picture 25">
            <a:extLst>
              <a:ext uri="{FF2B5EF4-FFF2-40B4-BE49-F238E27FC236}">
                <a16:creationId xmlns:a16="http://schemas.microsoft.com/office/drawing/2014/main" id="{0D140EBA-E4FD-DA73-36DD-D29630326B5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4981410">
            <a:off x="4930596" y="5515453"/>
            <a:ext cx="5127676" cy="4367161"/>
          </a:xfrm>
          <a:prstGeom prst="rect">
            <a:avLst/>
          </a:prstGeom>
        </p:spPr>
      </p:pic>
      <p:pic>
        <p:nvPicPr>
          <p:cNvPr id="28" name="Picture 27">
            <a:extLst>
              <a:ext uri="{FF2B5EF4-FFF2-40B4-BE49-F238E27FC236}">
                <a16:creationId xmlns:a16="http://schemas.microsoft.com/office/drawing/2014/main" id="{CBFC79BB-408B-C661-CC49-575B5067F0F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8380" y="4661675"/>
            <a:ext cx="3422853" cy="2183088"/>
          </a:xfrm>
          <a:prstGeom prst="rect">
            <a:avLst/>
          </a:prstGeom>
        </p:spPr>
      </p:pic>
    </p:spTree>
    <p:extLst>
      <p:ext uri="{BB962C8B-B14F-4D97-AF65-F5344CB8AC3E}">
        <p14:creationId xmlns:p14="http://schemas.microsoft.com/office/powerpoint/2010/main" val="3904650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BA16-9FE5-2FAB-04FF-62E56FCA1983}"/>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D65BB1C7-0D06-E737-FD99-19900504F2E0}"/>
              </a:ext>
            </a:extLst>
          </p:cNvPr>
          <p:cNvSpPr>
            <a:spLocks noGrp="1"/>
          </p:cNvSpPr>
          <p:nvPr>
            <p:ph type="body" sz="quarter" idx="14"/>
          </p:nvPr>
        </p:nvSpPr>
        <p:spPr/>
        <p:txBody>
          <a:bodyPr/>
          <a:lstStyle/>
          <a:p>
            <a:r>
              <a:rPr lang="en-US" dirty="0"/>
              <a:t>02</a:t>
            </a:r>
          </a:p>
        </p:txBody>
      </p:sp>
      <p:sp>
        <p:nvSpPr>
          <p:cNvPr id="29" name="Text Placeholder 28">
            <a:extLst>
              <a:ext uri="{FF2B5EF4-FFF2-40B4-BE49-F238E27FC236}">
                <a16:creationId xmlns:a16="http://schemas.microsoft.com/office/drawing/2014/main" id="{A31F5E3B-5AE7-1CE2-9D49-23464AA8CF38}"/>
              </a:ext>
            </a:extLst>
          </p:cNvPr>
          <p:cNvSpPr>
            <a:spLocks noGrp="1"/>
          </p:cNvSpPr>
          <p:nvPr>
            <p:ph type="body" sz="quarter" idx="15"/>
          </p:nvPr>
        </p:nvSpPr>
        <p:spPr>
          <a:xfrm>
            <a:off x="1539056" y="2729581"/>
            <a:ext cx="3961631" cy="2002900"/>
          </a:xfrm>
        </p:spPr>
        <p:txBody>
          <a:bodyPr/>
          <a:lstStyle/>
          <a:p>
            <a:r>
              <a:rPr lang="en-US" b="1" dirty="0"/>
              <a:t>Session 1 </a:t>
            </a:r>
          </a:p>
          <a:p>
            <a:r>
              <a:rPr lang="en-GB" dirty="0"/>
              <a:t>L'IA pour les jeunes esprits : guide pour </a:t>
            </a:r>
            <a:r>
              <a:rPr lang="en-GB" dirty="0" err="1"/>
              <a:t>débutants</a:t>
            </a:r>
            <a:r>
              <a:rPr lang="fr-LU" dirty="0"/>
              <a:t>·es</a:t>
            </a:r>
            <a:endParaRPr lang="en-US" dirty="0"/>
          </a:p>
        </p:txBody>
      </p:sp>
      <p:sp>
        <p:nvSpPr>
          <p:cNvPr id="16" name="Slide Number Placeholder 15">
            <a:extLst>
              <a:ext uri="{FF2B5EF4-FFF2-40B4-BE49-F238E27FC236}">
                <a16:creationId xmlns:a16="http://schemas.microsoft.com/office/drawing/2014/main" id="{1AAD1ADF-2CAA-ABDA-6278-9F1F95F40D6C}"/>
              </a:ext>
            </a:extLst>
          </p:cNvPr>
          <p:cNvSpPr>
            <a:spLocks noGrp="1"/>
          </p:cNvSpPr>
          <p:nvPr>
            <p:ph type="sldNum" sz="quarter" idx="4294967295"/>
          </p:nvPr>
        </p:nvSpPr>
        <p:spPr>
          <a:xfrm>
            <a:off x="7383463" y="10447338"/>
            <a:ext cx="392112" cy="363537"/>
          </a:xfrm>
        </p:spPr>
        <p:txBody>
          <a:bodyPr/>
          <a:lstStyle/>
          <a:p>
            <a:fld id="{9C527BFA-2C0E-4CEC-B6A5-913A56FEF4B4}" type="slidenum">
              <a:rPr lang="fr-CA" smtClean="0"/>
              <a:t>6</a:t>
            </a:fld>
            <a:endParaRPr lang="fr-CA" dirty="0"/>
          </a:p>
        </p:txBody>
      </p:sp>
      <p:pic>
        <p:nvPicPr>
          <p:cNvPr id="5" name="Picture Placeholder 4">
            <a:extLst>
              <a:ext uri="{FF2B5EF4-FFF2-40B4-BE49-F238E27FC236}">
                <a16:creationId xmlns:a16="http://schemas.microsoft.com/office/drawing/2014/main" id="{8F53BDF1-45D2-BF9F-F0D9-909FD58747C0}"/>
              </a:ext>
            </a:extLst>
          </p:cNvPr>
          <p:cNvPicPr>
            <a:picLocks noGrp="1" noChangeAspect="1"/>
          </p:cNvPicPr>
          <p:nvPr>
            <p:ph type="pic" sz="quarter" idx="17"/>
          </p:nvPr>
        </p:nvPicPr>
        <p:blipFill>
          <a:blip r:embed="rId2" cstate="email">
            <a:extLst>
              <a:ext uri="{28A0092B-C50C-407E-A947-70E740481C1C}">
                <a14:useLocalDpi xmlns:a14="http://schemas.microsoft.com/office/drawing/2010/main"/>
              </a:ext>
            </a:extLst>
          </a:blip>
          <a:srcRect/>
          <a:stretch>
            <a:fillRect/>
          </a:stretch>
        </p:blipFill>
        <p:spPr/>
      </p:pic>
      <p:pic>
        <p:nvPicPr>
          <p:cNvPr id="6" name="Picture 5">
            <a:extLst>
              <a:ext uri="{FF2B5EF4-FFF2-40B4-BE49-F238E27FC236}">
                <a16:creationId xmlns:a16="http://schemas.microsoft.com/office/drawing/2014/main" id="{5DD6275B-6C59-EEE4-0395-C3C8DA8EAD1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777284">
            <a:off x="-2563839" y="3517569"/>
            <a:ext cx="5127676" cy="4367161"/>
          </a:xfrm>
          <a:prstGeom prst="rect">
            <a:avLst/>
          </a:prstGeom>
        </p:spPr>
      </p:pic>
    </p:spTree>
    <p:extLst>
      <p:ext uri="{BB962C8B-B14F-4D97-AF65-F5344CB8AC3E}">
        <p14:creationId xmlns:p14="http://schemas.microsoft.com/office/powerpoint/2010/main" val="4048813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468036" y="4077926"/>
            <a:ext cx="6748768" cy="5667945"/>
          </a:xfrm>
        </p:spPr>
        <p:txBody>
          <a:bodyPr numCol="1"/>
          <a:lstStyle/>
          <a:p>
            <a:pPr>
              <a:lnSpc>
                <a:spcPct val="100000"/>
              </a:lnSpc>
            </a:pPr>
            <a:r>
              <a:rPr lang="en-GB" sz="1400" b="1" i="1" dirty="0"/>
              <a:t>À la fin de ce module, les apprenants seront capables de :</a:t>
            </a:r>
          </a:p>
          <a:p>
            <a:pPr>
              <a:lnSpc>
                <a:spcPct val="100000"/>
              </a:lnSpc>
            </a:pPr>
            <a:endParaRPr lang="en-GB" sz="1400" b="1" i="1" dirty="0"/>
          </a:p>
          <a:p>
            <a:pPr marL="342900" indent="-342900">
              <a:lnSpc>
                <a:spcPct val="100000"/>
              </a:lnSpc>
              <a:buFont typeface="Arial" panose="020B0604020202020204" pitchFamily="34" charset="0"/>
              <a:buChar char="•"/>
            </a:pPr>
            <a:r>
              <a:rPr lang="en-GB" sz="1400" b="1" dirty="0"/>
              <a:t>Définir </a:t>
            </a:r>
            <a:r>
              <a:rPr lang="en-GB" sz="1400" dirty="0"/>
              <a:t>l'intelligence artificielle (IA) et expliquer comment elle imite l'intelligence humaine grâce à des technologies telles que l'apprentissage automatique, l'apprentissage profond et le traitement du langage naturel.</a:t>
            </a:r>
          </a:p>
          <a:p>
            <a:pPr marL="342900" indent="-342900">
              <a:lnSpc>
                <a:spcPct val="100000"/>
              </a:lnSpc>
              <a:buFont typeface="Arial" panose="020B0604020202020204" pitchFamily="34" charset="0"/>
              <a:buChar char="•"/>
            </a:pPr>
            <a:r>
              <a:rPr lang="en-GB" sz="1400" b="1" dirty="0"/>
              <a:t>Identifier </a:t>
            </a:r>
            <a:r>
              <a:rPr lang="en-GB" sz="1400" dirty="0"/>
              <a:t>les technologies fondamentales qui sous-tendent l'IA, notamment la robotique, la vision par ordinateur et les réseaux neuronaux, et décrire leurs fonctions à l'aide d'exemples tirés de la vie quotidienne.</a:t>
            </a:r>
          </a:p>
          <a:p>
            <a:pPr marL="342900" indent="-342900">
              <a:lnSpc>
                <a:spcPct val="100000"/>
              </a:lnSpc>
              <a:buFont typeface="Arial" panose="020B0604020202020204" pitchFamily="34" charset="0"/>
              <a:buChar char="•"/>
            </a:pPr>
            <a:r>
              <a:rPr lang="en-GB" sz="1400" b="1" dirty="0"/>
              <a:t>Faire la différence </a:t>
            </a:r>
            <a:r>
              <a:rPr lang="en-GB" sz="1400" dirty="0"/>
              <a:t>entre l'IA traditionnelle et l'IA générative (GenAI), notamment en comprenant les rôles des réseaux antagonistes génératifs (GAN) et des </a:t>
            </a:r>
            <a:r>
              <a:rPr lang="en-GB" sz="1400" dirty="0" err="1"/>
              <a:t>modèles</a:t>
            </a:r>
            <a:r>
              <a:rPr lang="en-GB" sz="1400" dirty="0"/>
              <a:t> Transformers.</a:t>
            </a:r>
          </a:p>
          <a:p>
            <a:pPr marL="342900" indent="-342900">
              <a:lnSpc>
                <a:spcPct val="100000"/>
              </a:lnSpc>
              <a:buFont typeface="Arial" panose="020B0604020202020204" pitchFamily="34" charset="0"/>
              <a:buChar char="•"/>
            </a:pPr>
            <a:r>
              <a:rPr lang="en-GB" sz="1400" b="1" dirty="0"/>
              <a:t>Expliquer </a:t>
            </a:r>
            <a:r>
              <a:rPr lang="en-GB" sz="1400" dirty="0"/>
              <a:t>le fonctionnement de l'IA générative, notamment comment elle est entraînée et sa capacité à créer de nouveaux contenus tels que du texte, des images, de la musique et des vidéos.</a:t>
            </a:r>
          </a:p>
          <a:p>
            <a:pPr marL="342900" indent="-342900">
              <a:lnSpc>
                <a:spcPct val="100000"/>
              </a:lnSpc>
              <a:buFont typeface="Arial" panose="020B0604020202020204" pitchFamily="34" charset="0"/>
              <a:buChar char="•"/>
            </a:pPr>
            <a:r>
              <a:rPr lang="en-GB" sz="1400" b="1" dirty="0"/>
              <a:t>Reconnaître </a:t>
            </a:r>
            <a:r>
              <a:rPr lang="en-GB" sz="1400" dirty="0"/>
              <a:t>l'utilisation de l'IA dans la vie quotidienne, en particulier dans les médias sociaux, les achats en ligne, les divertissements et les applications d'apprentissage, et réfléchir à son impact.</a:t>
            </a:r>
          </a:p>
          <a:p>
            <a:pPr marL="342900" indent="-342900">
              <a:lnSpc>
                <a:spcPct val="100000"/>
              </a:lnSpc>
              <a:buFont typeface="Arial" panose="020B0604020202020204" pitchFamily="34" charset="0"/>
              <a:buChar char="•"/>
            </a:pPr>
            <a:r>
              <a:rPr lang="en-GB" sz="1400" b="1" dirty="0"/>
              <a:t>Explorer </a:t>
            </a:r>
            <a:r>
              <a:rPr lang="en-GB" sz="1400" dirty="0"/>
              <a:t>et réfléchir aux écarts entre les sexes dans le domaine de l'IA, notamment aux défis et opportunités actuels pour les femmes dans ce domaine.</a:t>
            </a:r>
          </a:p>
          <a:p>
            <a:pPr marL="342900" indent="-342900">
              <a:lnSpc>
                <a:spcPct val="100000"/>
              </a:lnSpc>
              <a:buFont typeface="Arial" panose="020B0604020202020204" pitchFamily="34" charset="0"/>
              <a:buChar char="•"/>
            </a:pPr>
            <a:r>
              <a:rPr lang="en-GB" sz="1400" b="1" dirty="0"/>
              <a:t>Discuter </a:t>
            </a:r>
            <a:r>
              <a:rPr lang="en-GB" sz="1400" dirty="0"/>
              <a:t>des avantages liés à l'acquisition de compétences en IA, notamment leur pertinence dans divers domaines professionnels et leur potentiel pour améliorer les perspectives d'emploi, la flexibilité et l'innovation.</a:t>
            </a:r>
          </a:p>
          <a:p>
            <a:pPr marL="342900" indent="-342900">
              <a:lnSpc>
                <a:spcPct val="100000"/>
              </a:lnSpc>
              <a:buFont typeface="Arial" panose="020B0604020202020204" pitchFamily="34" charset="0"/>
              <a:buChar char="•"/>
            </a:pPr>
            <a:endParaRPr lang="en-GB" sz="1400" dirty="0"/>
          </a:p>
          <a:p>
            <a:pPr marL="342900" indent="-342900">
              <a:lnSpc>
                <a:spcPct val="100000"/>
              </a:lnSpc>
              <a:buFont typeface="Arial" panose="020B0604020202020204" pitchFamily="34" charset="0"/>
              <a:buChar char="•"/>
            </a:pPr>
            <a:endParaRPr lang="en-GB" sz="1400" dirty="0"/>
          </a:p>
          <a:p>
            <a:pPr>
              <a:lnSpc>
                <a:spcPct val="100000"/>
              </a:lnSpc>
            </a:pPr>
            <a:endParaRPr lang="en-GB" sz="2400" dirty="0"/>
          </a:p>
          <a:p>
            <a:endParaRPr lang="en-US" dirty="0"/>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a:xfrm>
            <a:off x="255965" y="3430284"/>
            <a:ext cx="3253309" cy="295902"/>
          </a:xfrm>
        </p:spPr>
        <p:txBody>
          <a:bodyPr/>
          <a:lstStyle/>
          <a:p>
            <a:r>
              <a:rPr lang="en-US" sz="1800" b="1" i="0" dirty="0"/>
              <a:t>Objectifs d'apprentissage</a:t>
            </a:r>
          </a:p>
          <a:p>
            <a:endParaRPr lang="en-US" dirty="0"/>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a:xfrm>
            <a:off x="331573" y="481982"/>
            <a:ext cx="3298776" cy="649045"/>
          </a:xfrm>
        </p:spPr>
        <p:txBody>
          <a:bodyPr/>
          <a:lstStyle/>
          <a:p>
            <a:r>
              <a:rPr lang="en-GB" sz="2400" dirty="0"/>
              <a:t>L'IA pour les jeunes esprits : guide pour </a:t>
            </a:r>
            <a:r>
              <a:rPr lang="en-GB" sz="2400" dirty="0" err="1"/>
              <a:t>débutants</a:t>
            </a:r>
            <a:r>
              <a:rPr lang="fr-LU" sz="2400" dirty="0"/>
              <a:t> ·es</a:t>
            </a:r>
            <a:endParaRPr lang="en-US" sz="2400"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t>7</a:t>
            </a:fld>
            <a:endParaRPr lang="fr-CA" dirty="0"/>
          </a:p>
        </p:txBody>
      </p:sp>
      <p:sp>
        <p:nvSpPr>
          <p:cNvPr id="35" name="Graphic 43">
            <a:extLst>
              <a:ext uri="{FF2B5EF4-FFF2-40B4-BE49-F238E27FC236}">
                <a16:creationId xmlns:a16="http://schemas.microsoft.com/office/drawing/2014/main" id="{A0EF5A5A-D0C3-48D5-E7EF-A859CA44E39D}"/>
              </a:ext>
            </a:extLst>
          </p:cNvPr>
          <p:cNvSpPr/>
          <p:nvPr/>
        </p:nvSpPr>
        <p:spPr>
          <a:xfrm>
            <a:off x="3630349" y="9532737"/>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pic>
        <p:nvPicPr>
          <p:cNvPr id="5" name="Picture Placeholder 4">
            <a:extLst>
              <a:ext uri="{FF2B5EF4-FFF2-40B4-BE49-F238E27FC236}">
                <a16:creationId xmlns:a16="http://schemas.microsoft.com/office/drawing/2014/main" id="{17C779A3-22BA-5498-7846-FB9F27911292}"/>
              </a:ext>
            </a:extLst>
          </p:cNvPr>
          <p:cNvPicPr>
            <a:picLocks noGrp="1" noChangeAspect="1"/>
          </p:cNvPicPr>
          <p:nvPr>
            <p:ph type="pic" sz="quarter" idx="34"/>
          </p:nvPr>
        </p:nvPicPr>
        <p:blipFill rotWithShape="1">
          <a:blip r:embed="rId2" cstate="email">
            <a:extLst>
              <a:ext uri="{28A0092B-C50C-407E-A947-70E740481C1C}">
                <a14:useLocalDpi xmlns:a14="http://schemas.microsoft.com/office/drawing/2010/main"/>
              </a:ext>
            </a:extLst>
          </a:blip>
          <a:srcRect/>
          <a:stretch/>
        </p:blipFill>
        <p:spPr>
          <a:xfrm>
            <a:off x="3842420" y="240343"/>
            <a:ext cx="3919907" cy="3272709"/>
          </a:xfrm>
        </p:spPr>
      </p:pic>
      <p:sp>
        <p:nvSpPr>
          <p:cNvPr id="6" name="Graphic 43">
            <a:extLst>
              <a:ext uri="{FF2B5EF4-FFF2-40B4-BE49-F238E27FC236}">
                <a16:creationId xmlns:a16="http://schemas.microsoft.com/office/drawing/2014/main" id="{5E419A5C-BE7F-9645-86DB-77DA82F8CF6B}"/>
              </a:ext>
            </a:extLst>
          </p:cNvPr>
          <p:cNvSpPr/>
          <p:nvPr/>
        </p:nvSpPr>
        <p:spPr>
          <a:xfrm>
            <a:off x="5410691" y="592083"/>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
        <p:nvSpPr>
          <p:cNvPr id="3" name="Text Placeholder 2">
            <a:extLst>
              <a:ext uri="{FF2B5EF4-FFF2-40B4-BE49-F238E27FC236}">
                <a16:creationId xmlns:a16="http://schemas.microsoft.com/office/drawing/2014/main" id="{1C6887D7-2EDE-47A4-6898-83AD63C4F6E9}"/>
              </a:ext>
            </a:extLst>
          </p:cNvPr>
          <p:cNvSpPr>
            <a:spLocks noGrp="1"/>
          </p:cNvSpPr>
          <p:nvPr>
            <p:ph type="body" sz="quarter" idx="18"/>
          </p:nvPr>
        </p:nvSpPr>
        <p:spPr>
          <a:xfrm>
            <a:off x="528134" y="1719042"/>
            <a:ext cx="2352226" cy="1049221"/>
          </a:xfrm>
        </p:spPr>
        <p:txBody>
          <a:bodyPr/>
          <a:lstStyle/>
          <a:p>
            <a:r>
              <a:rPr lang="en-GB" sz="1800" b="1" dirty="0"/>
              <a:t>Session 1</a:t>
            </a:r>
          </a:p>
        </p:txBody>
      </p:sp>
      <p:grpSp>
        <p:nvGrpSpPr>
          <p:cNvPr id="2" name="Group 1">
            <a:extLst>
              <a:ext uri="{FF2B5EF4-FFF2-40B4-BE49-F238E27FC236}">
                <a16:creationId xmlns:a16="http://schemas.microsoft.com/office/drawing/2014/main" id="{3DB8FF07-E54A-058E-C97C-596F7EF153D0}"/>
              </a:ext>
            </a:extLst>
          </p:cNvPr>
          <p:cNvGrpSpPr/>
          <p:nvPr/>
        </p:nvGrpSpPr>
        <p:grpSpPr>
          <a:xfrm>
            <a:off x="4300858" y="8929640"/>
            <a:ext cx="1912290" cy="1446881"/>
            <a:chOff x="5700273" y="5386353"/>
            <a:chExt cx="766016" cy="767823"/>
          </a:xfrm>
          <a:solidFill>
            <a:srgbClr val="282666"/>
          </a:solidFill>
        </p:grpSpPr>
        <p:grpSp>
          <p:nvGrpSpPr>
            <p:cNvPr id="4" name="Graphic 2">
              <a:extLst>
                <a:ext uri="{FF2B5EF4-FFF2-40B4-BE49-F238E27FC236}">
                  <a16:creationId xmlns:a16="http://schemas.microsoft.com/office/drawing/2014/main" id="{7DAA0980-29A1-DA5E-ACCF-3D02CA480FB8}"/>
                </a:ext>
              </a:extLst>
            </p:cNvPr>
            <p:cNvGrpSpPr/>
            <p:nvPr/>
          </p:nvGrpSpPr>
          <p:grpSpPr>
            <a:xfrm>
              <a:off x="5844804" y="5531788"/>
              <a:ext cx="476953" cy="420947"/>
              <a:chOff x="5844804" y="5531788"/>
              <a:chExt cx="476953" cy="420947"/>
            </a:xfrm>
            <a:grpFill/>
          </p:grpSpPr>
          <p:sp>
            <p:nvSpPr>
              <p:cNvPr id="23" name="Freeform 352">
                <a:extLst>
                  <a:ext uri="{FF2B5EF4-FFF2-40B4-BE49-F238E27FC236}">
                    <a16:creationId xmlns:a16="http://schemas.microsoft.com/office/drawing/2014/main" id="{303B171C-E699-8F8E-940F-B87FA7B5259D}"/>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353">
                <a:extLst>
                  <a:ext uri="{FF2B5EF4-FFF2-40B4-BE49-F238E27FC236}">
                    <a16:creationId xmlns:a16="http://schemas.microsoft.com/office/drawing/2014/main" id="{B3D1C673-B238-46F1-D2F1-5222252C2F4B}"/>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D8623"/>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 name="Graphic 2">
              <a:extLst>
                <a:ext uri="{FF2B5EF4-FFF2-40B4-BE49-F238E27FC236}">
                  <a16:creationId xmlns:a16="http://schemas.microsoft.com/office/drawing/2014/main" id="{EB7E7DE9-C34C-6A55-2F79-3F357E63571E}"/>
                </a:ext>
              </a:extLst>
            </p:cNvPr>
            <p:cNvGrpSpPr/>
            <p:nvPr/>
          </p:nvGrpSpPr>
          <p:grpSpPr>
            <a:xfrm>
              <a:off x="5700273" y="5386353"/>
              <a:ext cx="766016" cy="767823"/>
              <a:chOff x="5700273" y="5386353"/>
              <a:chExt cx="766016" cy="767823"/>
            </a:xfrm>
            <a:grpFill/>
          </p:grpSpPr>
          <p:sp>
            <p:nvSpPr>
              <p:cNvPr id="8" name="Freeform 338">
                <a:extLst>
                  <a:ext uri="{FF2B5EF4-FFF2-40B4-BE49-F238E27FC236}">
                    <a16:creationId xmlns:a16="http://schemas.microsoft.com/office/drawing/2014/main" id="{14181054-9F1A-B0DB-E020-8FA3A1CE3027}"/>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339">
                <a:extLst>
                  <a:ext uri="{FF2B5EF4-FFF2-40B4-BE49-F238E27FC236}">
                    <a16:creationId xmlns:a16="http://schemas.microsoft.com/office/drawing/2014/main" id="{65A21130-A2D7-8D54-E879-BCE7FF374D05}"/>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340">
                <a:extLst>
                  <a:ext uri="{FF2B5EF4-FFF2-40B4-BE49-F238E27FC236}">
                    <a16:creationId xmlns:a16="http://schemas.microsoft.com/office/drawing/2014/main" id="{3C110454-A656-BE43-DE7E-B41B9F5202B9}"/>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341">
                <a:extLst>
                  <a:ext uri="{FF2B5EF4-FFF2-40B4-BE49-F238E27FC236}">
                    <a16:creationId xmlns:a16="http://schemas.microsoft.com/office/drawing/2014/main" id="{E0DE265C-7103-D3A2-E072-0B79424B5DE8}"/>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342">
                <a:extLst>
                  <a:ext uri="{FF2B5EF4-FFF2-40B4-BE49-F238E27FC236}">
                    <a16:creationId xmlns:a16="http://schemas.microsoft.com/office/drawing/2014/main" id="{A6DADFF2-1631-F531-80FC-97A819C0DA4F}"/>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343">
                <a:extLst>
                  <a:ext uri="{FF2B5EF4-FFF2-40B4-BE49-F238E27FC236}">
                    <a16:creationId xmlns:a16="http://schemas.microsoft.com/office/drawing/2014/main" id="{49E81E83-93CC-5000-805F-826372C7E2D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344">
                <a:extLst>
                  <a:ext uri="{FF2B5EF4-FFF2-40B4-BE49-F238E27FC236}">
                    <a16:creationId xmlns:a16="http://schemas.microsoft.com/office/drawing/2014/main" id="{E17021F6-C101-99C8-DCBC-8313CFF40981}"/>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345">
                <a:extLst>
                  <a:ext uri="{FF2B5EF4-FFF2-40B4-BE49-F238E27FC236}">
                    <a16:creationId xmlns:a16="http://schemas.microsoft.com/office/drawing/2014/main" id="{9A2A0BEF-82DA-EC51-46F8-D75A5C05D0E9}"/>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346">
                <a:extLst>
                  <a:ext uri="{FF2B5EF4-FFF2-40B4-BE49-F238E27FC236}">
                    <a16:creationId xmlns:a16="http://schemas.microsoft.com/office/drawing/2014/main" id="{ACCF6A82-C447-BD7C-8096-1FCC8A7943F5}"/>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347">
                <a:extLst>
                  <a:ext uri="{FF2B5EF4-FFF2-40B4-BE49-F238E27FC236}">
                    <a16:creationId xmlns:a16="http://schemas.microsoft.com/office/drawing/2014/main" id="{1235787A-09D6-CF6B-1732-4652C857E2B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348">
                <a:extLst>
                  <a:ext uri="{FF2B5EF4-FFF2-40B4-BE49-F238E27FC236}">
                    <a16:creationId xmlns:a16="http://schemas.microsoft.com/office/drawing/2014/main" id="{0E6EE5D5-8C1F-8776-D386-BA8FE940BFDC}"/>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349">
                <a:extLst>
                  <a:ext uri="{FF2B5EF4-FFF2-40B4-BE49-F238E27FC236}">
                    <a16:creationId xmlns:a16="http://schemas.microsoft.com/office/drawing/2014/main" id="{38A3636F-B956-5BDF-CD3C-46E483654E5C}"/>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350">
                <a:extLst>
                  <a:ext uri="{FF2B5EF4-FFF2-40B4-BE49-F238E27FC236}">
                    <a16:creationId xmlns:a16="http://schemas.microsoft.com/office/drawing/2014/main" id="{88342C8B-CB24-9E6D-1E8C-1FF91BF29763}"/>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351">
                <a:extLst>
                  <a:ext uri="{FF2B5EF4-FFF2-40B4-BE49-F238E27FC236}">
                    <a16:creationId xmlns:a16="http://schemas.microsoft.com/office/drawing/2014/main" id="{8B3F9E82-358D-0697-8848-A74368F35BD9}"/>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593003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DC082-004C-F430-F015-165B5E45E2E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4DEDEA-A4D2-A451-95D4-9FEF77B097AC}"/>
              </a:ext>
            </a:extLst>
          </p:cNvPr>
          <p:cNvSpPr>
            <a:spLocks noGrp="1"/>
          </p:cNvSpPr>
          <p:nvPr>
            <p:ph type="sldNum" sz="quarter" idx="4"/>
          </p:nvPr>
        </p:nvSpPr>
        <p:spPr/>
        <p:txBody>
          <a:bodyPr/>
          <a:lstStyle/>
          <a:p>
            <a:fld id="{9C527BFA-2C0E-4CEC-B6A5-913A56FEF4B4}" type="slidenum">
              <a:rPr lang="fr-CA" smtClean="0"/>
              <a:t>8</a:t>
            </a:fld>
            <a:endParaRPr lang="fr-CA" dirty="0"/>
          </a:p>
        </p:txBody>
      </p:sp>
      <p:sp>
        <p:nvSpPr>
          <p:cNvPr id="7" name="Text Placeholder 6">
            <a:extLst>
              <a:ext uri="{FF2B5EF4-FFF2-40B4-BE49-F238E27FC236}">
                <a16:creationId xmlns:a16="http://schemas.microsoft.com/office/drawing/2014/main" id="{A8EF76F2-45C9-3937-56B1-1D1512B51CD6}"/>
              </a:ext>
            </a:extLst>
          </p:cNvPr>
          <p:cNvSpPr>
            <a:spLocks noGrp="1"/>
          </p:cNvSpPr>
          <p:nvPr>
            <p:ph type="body" sz="quarter" idx="32"/>
          </p:nvPr>
        </p:nvSpPr>
        <p:spPr>
          <a:xfrm>
            <a:off x="599826" y="1454442"/>
            <a:ext cx="6541269" cy="2422612"/>
          </a:xfrm>
        </p:spPr>
        <p:txBody>
          <a:bodyPr numCol="1"/>
          <a:lstStyle/>
          <a:p>
            <a:pPr marL="342900" indent="-342900">
              <a:lnSpc>
                <a:spcPct val="100000"/>
              </a:lnSpc>
              <a:buFont typeface="Arial" panose="020B0604020202020204" pitchFamily="34" charset="0"/>
              <a:buChar char="•"/>
            </a:pPr>
            <a:r>
              <a:rPr lang="en-GB" sz="1400" dirty="0"/>
              <a:t>Ordinateur portable et </a:t>
            </a:r>
            <a:r>
              <a:rPr lang="en-GB" sz="1400" dirty="0" err="1"/>
              <a:t>projecteur</a:t>
            </a:r>
            <a:r>
              <a:rPr lang="en-GB" sz="1400" dirty="0"/>
              <a:t>/tableau interactif</a:t>
            </a:r>
          </a:p>
          <a:p>
            <a:pPr marL="342900" indent="-342900">
              <a:lnSpc>
                <a:spcPct val="100000"/>
              </a:lnSpc>
              <a:buFont typeface="Arial" panose="020B0604020202020204" pitchFamily="34" charset="0"/>
              <a:buChar char="•"/>
            </a:pPr>
            <a:r>
              <a:rPr lang="en-GB" sz="1400" dirty="0"/>
              <a:t>Accès Internet pour les vidéos (ou téléchargement préalable)</a:t>
            </a:r>
          </a:p>
          <a:p>
            <a:pPr marL="342900" indent="-342900">
              <a:lnSpc>
                <a:spcPct val="100000"/>
              </a:lnSpc>
              <a:buFont typeface="Arial" panose="020B0604020202020204" pitchFamily="34" charset="0"/>
              <a:buChar char="•"/>
            </a:pPr>
            <a:r>
              <a:rPr lang="en-GB" sz="1400" dirty="0"/>
              <a:t>Tableau blanc/tableau à feuilles mobiles et marqueurs</a:t>
            </a:r>
          </a:p>
          <a:p>
            <a:pPr marL="342900" indent="-342900">
              <a:lnSpc>
                <a:spcPct val="100000"/>
              </a:lnSpc>
              <a:buFont typeface="Arial" panose="020B0604020202020204" pitchFamily="34" charset="0"/>
              <a:buChar char="•"/>
            </a:pPr>
            <a:r>
              <a:rPr lang="en-GB" sz="1400" dirty="0"/>
              <a:t>Post-it, stylos</a:t>
            </a:r>
          </a:p>
          <a:p>
            <a:pPr marL="342900" indent="-342900">
              <a:lnSpc>
                <a:spcPct val="100000"/>
              </a:lnSpc>
              <a:buFont typeface="Arial" panose="020B0604020202020204" pitchFamily="34" charset="0"/>
              <a:buChar char="•"/>
            </a:pPr>
            <a:r>
              <a:rPr lang="en-GB" sz="1400" dirty="0"/>
              <a:t>Consignes ou feuilles de travail imprimées (facultatif)</a:t>
            </a:r>
          </a:p>
          <a:p>
            <a:pPr marL="342900" indent="-342900">
              <a:lnSpc>
                <a:spcPct val="100000"/>
              </a:lnSpc>
              <a:buFont typeface="Arial" panose="020B0604020202020204" pitchFamily="34" charset="0"/>
              <a:buChar char="•"/>
            </a:pPr>
            <a:r>
              <a:rPr lang="en-GB" sz="1400" dirty="0"/>
              <a:t>Accès à des applications telles que ChatGPT, TikTok, Spotify (ou captures d'écran)</a:t>
            </a:r>
            <a:endParaRPr lang="en-US" sz="1400" dirty="0"/>
          </a:p>
        </p:txBody>
      </p:sp>
      <p:sp>
        <p:nvSpPr>
          <p:cNvPr id="9" name="Text Placeholder 8">
            <a:extLst>
              <a:ext uri="{FF2B5EF4-FFF2-40B4-BE49-F238E27FC236}">
                <a16:creationId xmlns:a16="http://schemas.microsoft.com/office/drawing/2014/main" id="{C06D860D-8C56-A5B1-AFF1-FDCD429E99BD}"/>
              </a:ext>
            </a:extLst>
          </p:cNvPr>
          <p:cNvSpPr>
            <a:spLocks noGrp="1"/>
          </p:cNvSpPr>
          <p:nvPr>
            <p:ph type="body" sz="quarter" idx="38"/>
          </p:nvPr>
        </p:nvSpPr>
        <p:spPr/>
        <p:txBody>
          <a:bodyPr/>
          <a:lstStyle/>
          <a:p>
            <a:r>
              <a:rPr lang="en-US" sz="1800" dirty="0"/>
              <a:t>De quoi avez-vous besoin pour animer la session ?</a:t>
            </a:r>
          </a:p>
        </p:txBody>
      </p:sp>
      <p:pic>
        <p:nvPicPr>
          <p:cNvPr id="13" name="Picture Placeholder 12">
            <a:extLst>
              <a:ext uri="{FF2B5EF4-FFF2-40B4-BE49-F238E27FC236}">
                <a16:creationId xmlns:a16="http://schemas.microsoft.com/office/drawing/2014/main" id="{4ECD5C8E-D1FE-AED0-B9A5-45FCCD110336}"/>
              </a:ext>
            </a:extLst>
          </p:cNvPr>
          <p:cNvPicPr>
            <a:picLocks noGrp="1" noChangeAspect="1"/>
          </p:cNvPicPr>
          <p:nvPr>
            <p:ph type="pic" sz="quarter" idx="39"/>
          </p:nvPr>
        </p:nvPicPr>
        <p:blipFill>
          <a:blip r:embed="rId2" cstate="email">
            <a:extLst>
              <a:ext uri="{28A0092B-C50C-407E-A947-70E740481C1C}">
                <a14:useLocalDpi xmlns:a14="http://schemas.microsoft.com/office/drawing/2010/main"/>
              </a:ext>
            </a:extLst>
          </a:blip>
          <a:srcRect/>
          <a:stretch>
            <a:fillRect/>
          </a:stretch>
        </p:blipFill>
        <p:spPr/>
      </p:pic>
      <p:sp>
        <p:nvSpPr>
          <p:cNvPr id="11" name="Text Placeholder 10">
            <a:extLst>
              <a:ext uri="{FF2B5EF4-FFF2-40B4-BE49-F238E27FC236}">
                <a16:creationId xmlns:a16="http://schemas.microsoft.com/office/drawing/2014/main" id="{EA72C612-DF10-FA66-5C96-BEEFBC0DBC1F}"/>
              </a:ext>
            </a:extLst>
          </p:cNvPr>
          <p:cNvSpPr>
            <a:spLocks noGrp="1"/>
          </p:cNvSpPr>
          <p:nvPr>
            <p:ph type="body" sz="quarter" idx="40"/>
          </p:nvPr>
        </p:nvSpPr>
        <p:spPr>
          <a:xfrm>
            <a:off x="4173792" y="5350620"/>
            <a:ext cx="3308025" cy="1647471"/>
          </a:xfrm>
        </p:spPr>
        <p:txBody>
          <a:bodyPr/>
          <a:lstStyle/>
          <a:p>
            <a:r>
              <a:rPr lang="en-US" dirty="0"/>
              <a:t>La création réussie d'une IA serait l'événement le plus important de l'histoire de l'humanité. Malheureusement, cela pourrait aussi être le dernier, à moins que nous n'apprenions à éviter les risques.</a:t>
            </a:r>
          </a:p>
          <a:p>
            <a:endParaRPr lang="en-US" dirty="0"/>
          </a:p>
        </p:txBody>
      </p:sp>
      <p:cxnSp>
        <p:nvCxnSpPr>
          <p:cNvPr id="14" name="Straight Connector 13">
            <a:extLst>
              <a:ext uri="{FF2B5EF4-FFF2-40B4-BE49-F238E27FC236}">
                <a16:creationId xmlns:a16="http://schemas.microsoft.com/office/drawing/2014/main" id="{D85388FC-7679-784B-61BD-4E8CD3F03253}"/>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BCE02C8F-3CEF-A021-AD01-90D810C00602}"/>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6" name="Graphic 43">
            <a:extLst>
              <a:ext uri="{FF2B5EF4-FFF2-40B4-BE49-F238E27FC236}">
                <a16:creationId xmlns:a16="http://schemas.microsoft.com/office/drawing/2014/main" id="{127887A3-C5D8-5922-4242-7174A3A5F8C4}"/>
              </a:ext>
            </a:extLst>
          </p:cNvPr>
          <p:cNvSpPr/>
          <p:nvPr/>
        </p:nvSpPr>
        <p:spPr>
          <a:xfrm>
            <a:off x="-1946662" y="753469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88178"/>
              </a:schemeClr>
            </a:solidFill>
            <a:prstDash val="solid"/>
            <a:miter/>
          </a:ln>
        </p:spPr>
        <p:txBody>
          <a:bodyPr rtlCol="0" anchor="ctr"/>
          <a:lstStyle/>
          <a:p>
            <a:endParaRPr lang="en-US" dirty="0"/>
          </a:p>
        </p:txBody>
      </p:sp>
      <p:grpSp>
        <p:nvGrpSpPr>
          <p:cNvPr id="3" name="Graphic 3">
            <a:extLst>
              <a:ext uri="{FF2B5EF4-FFF2-40B4-BE49-F238E27FC236}">
                <a16:creationId xmlns:a16="http://schemas.microsoft.com/office/drawing/2014/main" id="{B48FAEF6-CF1C-6F38-C696-2794C2ADB63D}"/>
              </a:ext>
            </a:extLst>
          </p:cNvPr>
          <p:cNvGrpSpPr/>
          <p:nvPr/>
        </p:nvGrpSpPr>
        <p:grpSpPr>
          <a:xfrm>
            <a:off x="5330333" y="3094094"/>
            <a:ext cx="1527667" cy="1396263"/>
            <a:chOff x="923129" y="5951680"/>
            <a:chExt cx="707633" cy="710376"/>
          </a:xfrm>
          <a:solidFill>
            <a:srgbClr val="282666"/>
          </a:solidFill>
        </p:grpSpPr>
        <p:sp>
          <p:nvSpPr>
            <p:cNvPr id="4" name="Freeform 431">
              <a:extLst>
                <a:ext uri="{FF2B5EF4-FFF2-40B4-BE49-F238E27FC236}">
                  <a16:creationId xmlns:a16="http://schemas.microsoft.com/office/drawing/2014/main" id="{4C98AEE3-2996-07E2-16FE-84944BDCBF3E}"/>
                </a:ext>
              </a:extLst>
            </p:cNvPr>
            <p:cNvSpPr/>
            <p:nvPr/>
          </p:nvSpPr>
          <p:spPr>
            <a:xfrm>
              <a:off x="1394884" y="6017507"/>
              <a:ext cx="65826" cy="153594"/>
            </a:xfrm>
            <a:custGeom>
              <a:avLst/>
              <a:gdLst>
                <a:gd name="connsiteX0" fmla="*/ 0 w 65826"/>
                <a:gd name="connsiteY0" fmla="*/ 0 h 153594"/>
                <a:gd name="connsiteX1" fmla="*/ 65827 w 65826"/>
                <a:gd name="connsiteY1" fmla="*/ 0 h 153594"/>
                <a:gd name="connsiteX2" fmla="*/ 65827 w 65826"/>
                <a:gd name="connsiteY2" fmla="*/ 153595 h 153594"/>
                <a:gd name="connsiteX3" fmla="*/ 0 w 65826"/>
                <a:gd name="connsiteY3" fmla="*/ 153595 h 153594"/>
              </a:gdLst>
              <a:ahLst/>
              <a:cxnLst>
                <a:cxn ang="0">
                  <a:pos x="connsiteX0" y="connsiteY0"/>
                </a:cxn>
                <a:cxn ang="0">
                  <a:pos x="connsiteX1" y="connsiteY1"/>
                </a:cxn>
                <a:cxn ang="0">
                  <a:pos x="connsiteX2" y="connsiteY2"/>
                </a:cxn>
                <a:cxn ang="0">
                  <a:pos x="connsiteX3" y="connsiteY3"/>
                </a:cxn>
              </a:cxnLst>
              <a:rect l="l" t="t" r="r" b="b"/>
              <a:pathLst>
                <a:path w="65826" h="153594">
                  <a:moveTo>
                    <a:pt x="0" y="0"/>
                  </a:moveTo>
                  <a:lnTo>
                    <a:pt x="65827" y="0"/>
                  </a:lnTo>
                  <a:lnTo>
                    <a:pt x="65827" y="153595"/>
                  </a:lnTo>
                  <a:lnTo>
                    <a:pt x="0" y="153595"/>
                  </a:lnTo>
                  <a:close/>
                </a:path>
              </a:pathLst>
            </a:custGeom>
            <a:solidFill>
              <a:srgbClr val="ED8623"/>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C80AE822-B519-2A90-F902-38E7A07BF8B1}"/>
                </a:ext>
              </a:extLst>
            </p:cNvPr>
            <p:cNvGrpSpPr/>
            <p:nvPr/>
          </p:nvGrpSpPr>
          <p:grpSpPr>
            <a:xfrm>
              <a:off x="923129" y="5951680"/>
              <a:ext cx="707633" cy="710376"/>
              <a:chOff x="923129" y="5951680"/>
              <a:chExt cx="707633" cy="710376"/>
            </a:xfrm>
            <a:grpFill/>
          </p:grpSpPr>
          <p:sp>
            <p:nvSpPr>
              <p:cNvPr id="6" name="Freeform 433">
                <a:extLst>
                  <a:ext uri="{FF2B5EF4-FFF2-40B4-BE49-F238E27FC236}">
                    <a16:creationId xmlns:a16="http://schemas.microsoft.com/office/drawing/2014/main" id="{2DB7CD6C-6EF6-3293-CAF7-3D5307CA5840}"/>
                  </a:ext>
                </a:extLst>
              </p:cNvPr>
              <p:cNvSpPr/>
              <p:nvPr/>
            </p:nvSpPr>
            <p:spPr>
              <a:xfrm>
                <a:off x="923129" y="5951680"/>
                <a:ext cx="707633" cy="710376"/>
              </a:xfrm>
              <a:custGeom>
                <a:avLst/>
                <a:gdLst>
                  <a:gd name="connsiteX0" fmla="*/ 704892 w 707633"/>
                  <a:gd name="connsiteY0" fmla="*/ 101483 h 710376"/>
                  <a:gd name="connsiteX1" fmla="*/ 650036 w 707633"/>
                  <a:gd name="connsiteY1" fmla="*/ 46627 h 710376"/>
                  <a:gd name="connsiteX2" fmla="*/ 592438 w 707633"/>
                  <a:gd name="connsiteY2" fmla="*/ 46627 h 710376"/>
                  <a:gd name="connsiteX3" fmla="*/ 592438 w 707633"/>
                  <a:gd name="connsiteY3" fmla="*/ 32913 h 710376"/>
                  <a:gd name="connsiteX4" fmla="*/ 559524 w 707633"/>
                  <a:gd name="connsiteY4" fmla="*/ 0 h 710376"/>
                  <a:gd name="connsiteX5" fmla="*/ 148109 w 707633"/>
                  <a:gd name="connsiteY5" fmla="*/ 0 h 710376"/>
                  <a:gd name="connsiteX6" fmla="*/ 115197 w 707633"/>
                  <a:gd name="connsiteY6" fmla="*/ 32913 h 710376"/>
                  <a:gd name="connsiteX7" fmla="*/ 115197 w 707633"/>
                  <a:gd name="connsiteY7" fmla="*/ 46627 h 710376"/>
                  <a:gd name="connsiteX8" fmla="*/ 54855 w 707633"/>
                  <a:gd name="connsiteY8" fmla="*/ 46627 h 710376"/>
                  <a:gd name="connsiteX9" fmla="*/ 0 w 707633"/>
                  <a:gd name="connsiteY9" fmla="*/ 101483 h 710376"/>
                  <a:gd name="connsiteX10" fmla="*/ 0 w 707633"/>
                  <a:gd name="connsiteY10" fmla="*/ 512897 h 710376"/>
                  <a:gd name="connsiteX11" fmla="*/ 54855 w 707633"/>
                  <a:gd name="connsiteY11" fmla="*/ 567752 h 710376"/>
                  <a:gd name="connsiteX12" fmla="*/ 104225 w 707633"/>
                  <a:gd name="connsiteY12" fmla="*/ 567752 h 710376"/>
                  <a:gd name="connsiteX13" fmla="*/ 115197 w 707633"/>
                  <a:gd name="connsiteY13" fmla="*/ 556781 h 710376"/>
                  <a:gd name="connsiteX14" fmla="*/ 104225 w 707633"/>
                  <a:gd name="connsiteY14" fmla="*/ 545810 h 710376"/>
                  <a:gd name="connsiteX15" fmla="*/ 54855 w 707633"/>
                  <a:gd name="connsiteY15" fmla="*/ 545810 h 710376"/>
                  <a:gd name="connsiteX16" fmla="*/ 19200 w 707633"/>
                  <a:gd name="connsiteY16" fmla="*/ 510154 h 710376"/>
                  <a:gd name="connsiteX17" fmla="*/ 19200 w 707633"/>
                  <a:gd name="connsiteY17" fmla="*/ 499183 h 710376"/>
                  <a:gd name="connsiteX18" fmla="*/ 685692 w 707633"/>
                  <a:gd name="connsiteY18" fmla="*/ 499183 h 710376"/>
                  <a:gd name="connsiteX19" fmla="*/ 685692 w 707633"/>
                  <a:gd name="connsiteY19" fmla="*/ 512897 h 710376"/>
                  <a:gd name="connsiteX20" fmla="*/ 650036 w 707633"/>
                  <a:gd name="connsiteY20" fmla="*/ 548552 h 710376"/>
                  <a:gd name="connsiteX21" fmla="*/ 145366 w 707633"/>
                  <a:gd name="connsiteY21" fmla="*/ 548552 h 710376"/>
                  <a:gd name="connsiteX22" fmla="*/ 134395 w 707633"/>
                  <a:gd name="connsiteY22" fmla="*/ 559524 h 710376"/>
                  <a:gd name="connsiteX23" fmla="*/ 145366 w 707633"/>
                  <a:gd name="connsiteY23" fmla="*/ 570495 h 710376"/>
                  <a:gd name="connsiteX24" fmla="*/ 263306 w 707633"/>
                  <a:gd name="connsiteY24" fmla="*/ 570495 h 710376"/>
                  <a:gd name="connsiteX25" fmla="*/ 263306 w 707633"/>
                  <a:gd name="connsiteY25" fmla="*/ 641807 h 710376"/>
                  <a:gd name="connsiteX26" fmla="*/ 205708 w 707633"/>
                  <a:gd name="connsiteY26" fmla="*/ 641807 h 710376"/>
                  <a:gd name="connsiteX27" fmla="*/ 183766 w 707633"/>
                  <a:gd name="connsiteY27" fmla="*/ 663749 h 710376"/>
                  <a:gd name="connsiteX28" fmla="*/ 183766 w 707633"/>
                  <a:gd name="connsiteY28" fmla="*/ 688434 h 710376"/>
                  <a:gd name="connsiteX29" fmla="*/ 205708 w 707633"/>
                  <a:gd name="connsiteY29" fmla="*/ 710376 h 710376"/>
                  <a:gd name="connsiteX30" fmla="*/ 414158 w 707633"/>
                  <a:gd name="connsiteY30" fmla="*/ 710376 h 710376"/>
                  <a:gd name="connsiteX31" fmla="*/ 425129 w 707633"/>
                  <a:gd name="connsiteY31" fmla="*/ 699404 h 710376"/>
                  <a:gd name="connsiteX32" fmla="*/ 414158 w 707633"/>
                  <a:gd name="connsiteY32" fmla="*/ 688434 h 710376"/>
                  <a:gd name="connsiteX33" fmla="*/ 205708 w 707633"/>
                  <a:gd name="connsiteY33" fmla="*/ 688434 h 710376"/>
                  <a:gd name="connsiteX34" fmla="*/ 205708 w 707633"/>
                  <a:gd name="connsiteY34" fmla="*/ 688434 h 710376"/>
                  <a:gd name="connsiteX35" fmla="*/ 205708 w 707633"/>
                  <a:gd name="connsiteY35" fmla="*/ 663749 h 710376"/>
                  <a:gd name="connsiteX36" fmla="*/ 205708 w 707633"/>
                  <a:gd name="connsiteY36" fmla="*/ 663749 h 710376"/>
                  <a:gd name="connsiteX37" fmla="*/ 504669 w 707633"/>
                  <a:gd name="connsiteY37" fmla="*/ 663749 h 710376"/>
                  <a:gd name="connsiteX38" fmla="*/ 504669 w 707633"/>
                  <a:gd name="connsiteY38" fmla="*/ 663749 h 710376"/>
                  <a:gd name="connsiteX39" fmla="*/ 504669 w 707633"/>
                  <a:gd name="connsiteY39" fmla="*/ 688434 h 710376"/>
                  <a:gd name="connsiteX40" fmla="*/ 504669 w 707633"/>
                  <a:gd name="connsiteY40" fmla="*/ 688434 h 710376"/>
                  <a:gd name="connsiteX41" fmla="*/ 455300 w 707633"/>
                  <a:gd name="connsiteY41" fmla="*/ 688434 h 710376"/>
                  <a:gd name="connsiteX42" fmla="*/ 444329 w 707633"/>
                  <a:gd name="connsiteY42" fmla="*/ 699404 h 710376"/>
                  <a:gd name="connsiteX43" fmla="*/ 455300 w 707633"/>
                  <a:gd name="connsiteY43" fmla="*/ 710376 h 710376"/>
                  <a:gd name="connsiteX44" fmla="*/ 504669 w 707633"/>
                  <a:gd name="connsiteY44" fmla="*/ 710376 h 710376"/>
                  <a:gd name="connsiteX45" fmla="*/ 526612 w 707633"/>
                  <a:gd name="connsiteY45" fmla="*/ 688434 h 710376"/>
                  <a:gd name="connsiteX46" fmla="*/ 526612 w 707633"/>
                  <a:gd name="connsiteY46" fmla="*/ 663749 h 710376"/>
                  <a:gd name="connsiteX47" fmla="*/ 504669 w 707633"/>
                  <a:gd name="connsiteY47" fmla="*/ 641807 h 710376"/>
                  <a:gd name="connsiteX48" fmla="*/ 447071 w 707633"/>
                  <a:gd name="connsiteY48" fmla="*/ 641807 h 710376"/>
                  <a:gd name="connsiteX49" fmla="*/ 447071 w 707633"/>
                  <a:gd name="connsiteY49" fmla="*/ 570495 h 710376"/>
                  <a:gd name="connsiteX50" fmla="*/ 652778 w 707633"/>
                  <a:gd name="connsiteY50" fmla="*/ 570495 h 710376"/>
                  <a:gd name="connsiteX51" fmla="*/ 707634 w 707633"/>
                  <a:gd name="connsiteY51" fmla="*/ 515640 h 710376"/>
                  <a:gd name="connsiteX52" fmla="*/ 707634 w 707633"/>
                  <a:gd name="connsiteY52" fmla="*/ 101483 h 710376"/>
                  <a:gd name="connsiteX53" fmla="*/ 364788 w 707633"/>
                  <a:gd name="connsiteY53" fmla="*/ 639064 h 710376"/>
                  <a:gd name="connsiteX54" fmla="*/ 340103 w 707633"/>
                  <a:gd name="connsiteY54" fmla="*/ 639064 h 710376"/>
                  <a:gd name="connsiteX55" fmla="*/ 340103 w 707633"/>
                  <a:gd name="connsiteY55" fmla="*/ 614379 h 710376"/>
                  <a:gd name="connsiteX56" fmla="*/ 340103 w 707633"/>
                  <a:gd name="connsiteY56" fmla="*/ 614379 h 710376"/>
                  <a:gd name="connsiteX57" fmla="*/ 362046 w 707633"/>
                  <a:gd name="connsiteY57" fmla="*/ 614379 h 710376"/>
                  <a:gd name="connsiteX58" fmla="*/ 362046 w 707633"/>
                  <a:gd name="connsiteY58" fmla="*/ 614379 h 710376"/>
                  <a:gd name="connsiteX59" fmla="*/ 362046 w 707633"/>
                  <a:gd name="connsiteY59" fmla="*/ 639064 h 710376"/>
                  <a:gd name="connsiteX60" fmla="*/ 419643 w 707633"/>
                  <a:gd name="connsiteY60" fmla="*/ 639064 h 710376"/>
                  <a:gd name="connsiteX61" fmla="*/ 383987 w 707633"/>
                  <a:gd name="connsiteY61" fmla="*/ 639064 h 710376"/>
                  <a:gd name="connsiteX62" fmla="*/ 383987 w 707633"/>
                  <a:gd name="connsiteY62" fmla="*/ 614379 h 710376"/>
                  <a:gd name="connsiteX63" fmla="*/ 362046 w 707633"/>
                  <a:gd name="connsiteY63" fmla="*/ 592437 h 710376"/>
                  <a:gd name="connsiteX64" fmla="*/ 340103 w 707633"/>
                  <a:gd name="connsiteY64" fmla="*/ 592437 h 710376"/>
                  <a:gd name="connsiteX65" fmla="*/ 318161 w 707633"/>
                  <a:gd name="connsiteY65" fmla="*/ 614379 h 710376"/>
                  <a:gd name="connsiteX66" fmla="*/ 318161 w 707633"/>
                  <a:gd name="connsiteY66" fmla="*/ 639064 h 710376"/>
                  <a:gd name="connsiteX67" fmla="*/ 282505 w 707633"/>
                  <a:gd name="connsiteY67" fmla="*/ 639064 h 710376"/>
                  <a:gd name="connsiteX68" fmla="*/ 282505 w 707633"/>
                  <a:gd name="connsiteY68" fmla="*/ 567752 h 710376"/>
                  <a:gd name="connsiteX69" fmla="*/ 422386 w 707633"/>
                  <a:gd name="connsiteY69" fmla="*/ 567752 h 710376"/>
                  <a:gd name="connsiteX70" fmla="*/ 422386 w 707633"/>
                  <a:gd name="connsiteY70" fmla="*/ 639064 h 710376"/>
                  <a:gd name="connsiteX71" fmla="*/ 639064 w 707633"/>
                  <a:gd name="connsiteY71" fmla="*/ 479983 h 710376"/>
                  <a:gd name="connsiteX72" fmla="*/ 592438 w 707633"/>
                  <a:gd name="connsiteY72" fmla="*/ 479983 h 710376"/>
                  <a:gd name="connsiteX73" fmla="*/ 592438 w 707633"/>
                  <a:gd name="connsiteY73" fmla="*/ 112453 h 710376"/>
                  <a:gd name="connsiteX74" fmla="*/ 628094 w 707633"/>
                  <a:gd name="connsiteY74" fmla="*/ 112453 h 710376"/>
                  <a:gd name="connsiteX75" fmla="*/ 641807 w 707633"/>
                  <a:gd name="connsiteY75" fmla="*/ 126167 h 710376"/>
                  <a:gd name="connsiteX76" fmla="*/ 641807 w 707633"/>
                  <a:gd name="connsiteY76" fmla="*/ 479983 h 710376"/>
                  <a:gd name="connsiteX77" fmla="*/ 112454 w 707633"/>
                  <a:gd name="connsiteY77" fmla="*/ 479983 h 710376"/>
                  <a:gd name="connsiteX78" fmla="*/ 65826 w 707633"/>
                  <a:gd name="connsiteY78" fmla="*/ 479983 h 710376"/>
                  <a:gd name="connsiteX79" fmla="*/ 65826 w 707633"/>
                  <a:gd name="connsiteY79" fmla="*/ 123424 h 710376"/>
                  <a:gd name="connsiteX80" fmla="*/ 79540 w 707633"/>
                  <a:gd name="connsiteY80" fmla="*/ 109710 h 710376"/>
                  <a:gd name="connsiteX81" fmla="*/ 115197 w 707633"/>
                  <a:gd name="connsiteY81" fmla="*/ 109710 h 710376"/>
                  <a:gd name="connsiteX82" fmla="*/ 115197 w 707633"/>
                  <a:gd name="connsiteY82" fmla="*/ 479983 h 710376"/>
                  <a:gd name="connsiteX83" fmla="*/ 131653 w 707633"/>
                  <a:gd name="connsiteY83" fmla="*/ 362045 h 710376"/>
                  <a:gd name="connsiteX84" fmla="*/ 224907 w 707633"/>
                  <a:gd name="connsiteY84" fmla="*/ 362045 h 710376"/>
                  <a:gd name="connsiteX85" fmla="*/ 224907 w 707633"/>
                  <a:gd name="connsiteY85" fmla="*/ 477241 h 710376"/>
                  <a:gd name="connsiteX86" fmla="*/ 131653 w 707633"/>
                  <a:gd name="connsiteY86" fmla="*/ 477241 h 710376"/>
                  <a:gd name="connsiteX87" fmla="*/ 131653 w 707633"/>
                  <a:gd name="connsiteY87" fmla="*/ 362045 h 710376"/>
                  <a:gd name="connsiteX88" fmla="*/ 200222 w 707633"/>
                  <a:gd name="connsiteY88" fmla="*/ 170052 h 710376"/>
                  <a:gd name="connsiteX89" fmla="*/ 235878 w 707633"/>
                  <a:gd name="connsiteY89" fmla="*/ 134396 h 710376"/>
                  <a:gd name="connsiteX90" fmla="*/ 271534 w 707633"/>
                  <a:gd name="connsiteY90" fmla="*/ 170052 h 710376"/>
                  <a:gd name="connsiteX91" fmla="*/ 235878 w 707633"/>
                  <a:gd name="connsiteY91" fmla="*/ 205707 h 710376"/>
                  <a:gd name="connsiteX92" fmla="*/ 200222 w 707633"/>
                  <a:gd name="connsiteY92" fmla="*/ 170052 h 710376"/>
                  <a:gd name="connsiteX93" fmla="*/ 200222 w 707633"/>
                  <a:gd name="connsiteY93" fmla="*/ 170052 h 710376"/>
                  <a:gd name="connsiteX94" fmla="*/ 235878 w 707633"/>
                  <a:gd name="connsiteY94" fmla="*/ 224907 h 710376"/>
                  <a:gd name="connsiteX95" fmla="*/ 257820 w 707633"/>
                  <a:gd name="connsiteY95" fmla="*/ 230393 h 710376"/>
                  <a:gd name="connsiteX96" fmla="*/ 244106 w 707633"/>
                  <a:gd name="connsiteY96" fmla="*/ 241364 h 710376"/>
                  <a:gd name="connsiteX97" fmla="*/ 227649 w 707633"/>
                  <a:gd name="connsiteY97" fmla="*/ 241364 h 710376"/>
                  <a:gd name="connsiteX98" fmla="*/ 213936 w 707633"/>
                  <a:gd name="connsiteY98" fmla="*/ 230393 h 710376"/>
                  <a:gd name="connsiteX99" fmla="*/ 235878 w 707633"/>
                  <a:gd name="connsiteY99" fmla="*/ 224907 h 710376"/>
                  <a:gd name="connsiteX100" fmla="*/ 235878 w 707633"/>
                  <a:gd name="connsiteY100" fmla="*/ 224907 h 710376"/>
                  <a:gd name="connsiteX101" fmla="*/ 197480 w 707633"/>
                  <a:gd name="connsiteY101" fmla="*/ 241364 h 710376"/>
                  <a:gd name="connsiteX102" fmla="*/ 216678 w 707633"/>
                  <a:gd name="connsiteY102" fmla="*/ 257820 h 710376"/>
                  <a:gd name="connsiteX103" fmla="*/ 238621 w 707633"/>
                  <a:gd name="connsiteY103" fmla="*/ 266048 h 710376"/>
                  <a:gd name="connsiteX104" fmla="*/ 260563 w 707633"/>
                  <a:gd name="connsiteY104" fmla="*/ 257820 h 710376"/>
                  <a:gd name="connsiteX105" fmla="*/ 279763 w 707633"/>
                  <a:gd name="connsiteY105" fmla="*/ 241364 h 710376"/>
                  <a:gd name="connsiteX106" fmla="*/ 301704 w 707633"/>
                  <a:gd name="connsiteY106" fmla="*/ 255077 h 710376"/>
                  <a:gd name="connsiteX107" fmla="*/ 320904 w 707633"/>
                  <a:gd name="connsiteY107" fmla="*/ 257820 h 710376"/>
                  <a:gd name="connsiteX108" fmla="*/ 334618 w 707633"/>
                  <a:gd name="connsiteY108" fmla="*/ 244107 h 710376"/>
                  <a:gd name="connsiteX109" fmla="*/ 334618 w 707633"/>
                  <a:gd name="connsiteY109" fmla="*/ 241364 h 710376"/>
                  <a:gd name="connsiteX110" fmla="*/ 359303 w 707633"/>
                  <a:gd name="connsiteY110" fmla="*/ 249592 h 710376"/>
                  <a:gd name="connsiteX111" fmla="*/ 342846 w 707633"/>
                  <a:gd name="connsiteY111" fmla="*/ 293476 h 710376"/>
                  <a:gd name="connsiteX112" fmla="*/ 334618 w 707633"/>
                  <a:gd name="connsiteY112" fmla="*/ 301704 h 710376"/>
                  <a:gd name="connsiteX113" fmla="*/ 323646 w 707633"/>
                  <a:gd name="connsiteY113" fmla="*/ 298962 h 710376"/>
                  <a:gd name="connsiteX114" fmla="*/ 318161 w 707633"/>
                  <a:gd name="connsiteY114" fmla="*/ 296219 h 710376"/>
                  <a:gd name="connsiteX115" fmla="*/ 318161 w 707633"/>
                  <a:gd name="connsiteY115" fmla="*/ 282505 h 710376"/>
                  <a:gd name="connsiteX116" fmla="*/ 307190 w 707633"/>
                  <a:gd name="connsiteY116" fmla="*/ 271534 h 710376"/>
                  <a:gd name="connsiteX117" fmla="*/ 296219 w 707633"/>
                  <a:gd name="connsiteY117" fmla="*/ 282505 h 710376"/>
                  <a:gd name="connsiteX118" fmla="*/ 296219 w 707633"/>
                  <a:gd name="connsiteY118" fmla="*/ 301704 h 710376"/>
                  <a:gd name="connsiteX119" fmla="*/ 296219 w 707633"/>
                  <a:gd name="connsiteY119" fmla="*/ 301704 h 710376"/>
                  <a:gd name="connsiteX120" fmla="*/ 296219 w 707633"/>
                  <a:gd name="connsiteY120" fmla="*/ 340103 h 710376"/>
                  <a:gd name="connsiteX121" fmla="*/ 181023 w 707633"/>
                  <a:gd name="connsiteY121" fmla="*/ 340103 h 710376"/>
                  <a:gd name="connsiteX122" fmla="*/ 181023 w 707633"/>
                  <a:gd name="connsiteY122" fmla="*/ 282505 h 710376"/>
                  <a:gd name="connsiteX123" fmla="*/ 197480 w 707633"/>
                  <a:gd name="connsiteY123" fmla="*/ 241364 h 710376"/>
                  <a:gd name="connsiteX124" fmla="*/ 197480 w 707633"/>
                  <a:gd name="connsiteY124" fmla="*/ 241364 h 710376"/>
                  <a:gd name="connsiteX125" fmla="*/ 342846 w 707633"/>
                  <a:gd name="connsiteY125" fmla="*/ 216679 h 710376"/>
                  <a:gd name="connsiteX126" fmla="*/ 342846 w 707633"/>
                  <a:gd name="connsiteY126" fmla="*/ 216679 h 710376"/>
                  <a:gd name="connsiteX127" fmla="*/ 351074 w 707633"/>
                  <a:gd name="connsiteY127" fmla="*/ 194736 h 710376"/>
                  <a:gd name="connsiteX128" fmla="*/ 356560 w 707633"/>
                  <a:gd name="connsiteY128" fmla="*/ 186508 h 710376"/>
                  <a:gd name="connsiteX129" fmla="*/ 364788 w 707633"/>
                  <a:gd name="connsiteY129" fmla="*/ 186508 h 710376"/>
                  <a:gd name="connsiteX130" fmla="*/ 364788 w 707633"/>
                  <a:gd name="connsiteY130" fmla="*/ 189251 h 710376"/>
                  <a:gd name="connsiteX131" fmla="*/ 373017 w 707633"/>
                  <a:gd name="connsiteY131" fmla="*/ 202965 h 710376"/>
                  <a:gd name="connsiteX132" fmla="*/ 375759 w 707633"/>
                  <a:gd name="connsiteY132" fmla="*/ 202965 h 710376"/>
                  <a:gd name="connsiteX133" fmla="*/ 375759 w 707633"/>
                  <a:gd name="connsiteY133" fmla="*/ 202965 h 710376"/>
                  <a:gd name="connsiteX134" fmla="*/ 375759 w 707633"/>
                  <a:gd name="connsiteY134" fmla="*/ 202965 h 710376"/>
                  <a:gd name="connsiteX135" fmla="*/ 364788 w 707633"/>
                  <a:gd name="connsiteY135" fmla="*/ 230393 h 710376"/>
                  <a:gd name="connsiteX136" fmla="*/ 340103 w 707633"/>
                  <a:gd name="connsiteY136" fmla="*/ 222164 h 710376"/>
                  <a:gd name="connsiteX137" fmla="*/ 342846 w 707633"/>
                  <a:gd name="connsiteY137" fmla="*/ 216679 h 710376"/>
                  <a:gd name="connsiteX138" fmla="*/ 392215 w 707633"/>
                  <a:gd name="connsiteY138" fmla="*/ 183765 h 710376"/>
                  <a:gd name="connsiteX139" fmla="*/ 386730 w 707633"/>
                  <a:gd name="connsiteY139" fmla="*/ 175537 h 710376"/>
                  <a:gd name="connsiteX140" fmla="*/ 405929 w 707633"/>
                  <a:gd name="connsiteY140" fmla="*/ 101483 h 710376"/>
                  <a:gd name="connsiteX141" fmla="*/ 397701 w 707633"/>
                  <a:gd name="connsiteY141" fmla="*/ 87769 h 710376"/>
                  <a:gd name="connsiteX142" fmla="*/ 383987 w 707633"/>
                  <a:gd name="connsiteY142" fmla="*/ 95997 h 710376"/>
                  <a:gd name="connsiteX143" fmla="*/ 367531 w 707633"/>
                  <a:gd name="connsiteY143" fmla="*/ 164566 h 710376"/>
                  <a:gd name="connsiteX144" fmla="*/ 345589 w 707633"/>
                  <a:gd name="connsiteY144" fmla="*/ 167309 h 710376"/>
                  <a:gd name="connsiteX145" fmla="*/ 334618 w 707633"/>
                  <a:gd name="connsiteY145" fmla="*/ 175537 h 710376"/>
                  <a:gd name="connsiteX146" fmla="*/ 334618 w 707633"/>
                  <a:gd name="connsiteY146" fmla="*/ 65827 h 710376"/>
                  <a:gd name="connsiteX147" fmla="*/ 334618 w 707633"/>
                  <a:gd name="connsiteY147" fmla="*/ 65827 h 710376"/>
                  <a:gd name="connsiteX148" fmla="*/ 518383 w 707633"/>
                  <a:gd name="connsiteY148" fmla="*/ 65827 h 710376"/>
                  <a:gd name="connsiteX149" fmla="*/ 518383 w 707633"/>
                  <a:gd name="connsiteY149" fmla="*/ 65827 h 710376"/>
                  <a:gd name="connsiteX150" fmla="*/ 518383 w 707633"/>
                  <a:gd name="connsiteY150" fmla="*/ 202965 h 710376"/>
                  <a:gd name="connsiteX151" fmla="*/ 518383 w 707633"/>
                  <a:gd name="connsiteY151" fmla="*/ 202965 h 710376"/>
                  <a:gd name="connsiteX152" fmla="*/ 392215 w 707633"/>
                  <a:gd name="connsiteY152" fmla="*/ 202965 h 710376"/>
                  <a:gd name="connsiteX153" fmla="*/ 392215 w 707633"/>
                  <a:gd name="connsiteY153" fmla="*/ 183765 h 710376"/>
                  <a:gd name="connsiteX154" fmla="*/ 392215 w 707633"/>
                  <a:gd name="connsiteY154" fmla="*/ 183765 h 710376"/>
                  <a:gd name="connsiteX155" fmla="*/ 246849 w 707633"/>
                  <a:gd name="connsiteY155" fmla="*/ 362045 h 710376"/>
                  <a:gd name="connsiteX156" fmla="*/ 570495 w 707633"/>
                  <a:gd name="connsiteY156" fmla="*/ 362045 h 710376"/>
                  <a:gd name="connsiteX157" fmla="*/ 570495 w 707633"/>
                  <a:gd name="connsiteY157" fmla="*/ 477241 h 710376"/>
                  <a:gd name="connsiteX158" fmla="*/ 246849 w 707633"/>
                  <a:gd name="connsiteY158" fmla="*/ 477241 h 710376"/>
                  <a:gd name="connsiteX159" fmla="*/ 246849 w 707633"/>
                  <a:gd name="connsiteY159" fmla="*/ 362045 h 710376"/>
                  <a:gd name="connsiteX160" fmla="*/ 145366 w 707633"/>
                  <a:gd name="connsiteY160" fmla="*/ 19200 h 710376"/>
                  <a:gd name="connsiteX161" fmla="*/ 556781 w 707633"/>
                  <a:gd name="connsiteY161" fmla="*/ 19200 h 710376"/>
                  <a:gd name="connsiteX162" fmla="*/ 570495 w 707633"/>
                  <a:gd name="connsiteY162" fmla="*/ 32913 h 710376"/>
                  <a:gd name="connsiteX163" fmla="*/ 570495 w 707633"/>
                  <a:gd name="connsiteY163" fmla="*/ 342845 h 710376"/>
                  <a:gd name="connsiteX164" fmla="*/ 315418 w 707633"/>
                  <a:gd name="connsiteY164" fmla="*/ 342845 h 710376"/>
                  <a:gd name="connsiteX165" fmla="*/ 315418 w 707633"/>
                  <a:gd name="connsiteY165" fmla="*/ 320904 h 710376"/>
                  <a:gd name="connsiteX166" fmla="*/ 329132 w 707633"/>
                  <a:gd name="connsiteY166" fmla="*/ 323646 h 710376"/>
                  <a:gd name="connsiteX167" fmla="*/ 340103 w 707633"/>
                  <a:gd name="connsiteY167" fmla="*/ 320904 h 710376"/>
                  <a:gd name="connsiteX168" fmla="*/ 362046 w 707633"/>
                  <a:gd name="connsiteY168" fmla="*/ 301704 h 710376"/>
                  <a:gd name="connsiteX169" fmla="*/ 389473 w 707633"/>
                  <a:gd name="connsiteY169" fmla="*/ 224907 h 710376"/>
                  <a:gd name="connsiteX170" fmla="*/ 523869 w 707633"/>
                  <a:gd name="connsiteY170" fmla="*/ 224907 h 710376"/>
                  <a:gd name="connsiteX171" fmla="*/ 545811 w 707633"/>
                  <a:gd name="connsiteY171" fmla="*/ 202965 h 710376"/>
                  <a:gd name="connsiteX172" fmla="*/ 545811 w 707633"/>
                  <a:gd name="connsiteY172" fmla="*/ 65827 h 710376"/>
                  <a:gd name="connsiteX173" fmla="*/ 523869 w 707633"/>
                  <a:gd name="connsiteY173" fmla="*/ 43884 h 710376"/>
                  <a:gd name="connsiteX174" fmla="*/ 340103 w 707633"/>
                  <a:gd name="connsiteY174" fmla="*/ 43884 h 710376"/>
                  <a:gd name="connsiteX175" fmla="*/ 318161 w 707633"/>
                  <a:gd name="connsiteY175" fmla="*/ 65827 h 710376"/>
                  <a:gd name="connsiteX176" fmla="*/ 318161 w 707633"/>
                  <a:gd name="connsiteY176" fmla="*/ 202965 h 710376"/>
                  <a:gd name="connsiteX177" fmla="*/ 320904 w 707633"/>
                  <a:gd name="connsiteY177" fmla="*/ 213936 h 710376"/>
                  <a:gd name="connsiteX178" fmla="*/ 312675 w 707633"/>
                  <a:gd name="connsiteY178" fmla="*/ 235878 h 710376"/>
                  <a:gd name="connsiteX179" fmla="*/ 312675 w 707633"/>
                  <a:gd name="connsiteY179" fmla="*/ 235878 h 710376"/>
                  <a:gd name="connsiteX180" fmla="*/ 312675 w 707633"/>
                  <a:gd name="connsiteY180" fmla="*/ 235878 h 710376"/>
                  <a:gd name="connsiteX181" fmla="*/ 285248 w 707633"/>
                  <a:gd name="connsiteY181" fmla="*/ 216679 h 710376"/>
                  <a:gd name="connsiteX182" fmla="*/ 274277 w 707633"/>
                  <a:gd name="connsiteY182" fmla="*/ 208450 h 710376"/>
                  <a:gd name="connsiteX183" fmla="*/ 296219 w 707633"/>
                  <a:gd name="connsiteY183" fmla="*/ 164566 h 710376"/>
                  <a:gd name="connsiteX184" fmla="*/ 241363 w 707633"/>
                  <a:gd name="connsiteY184" fmla="*/ 109710 h 710376"/>
                  <a:gd name="connsiteX185" fmla="*/ 186508 w 707633"/>
                  <a:gd name="connsiteY185" fmla="*/ 164566 h 710376"/>
                  <a:gd name="connsiteX186" fmla="*/ 208450 w 707633"/>
                  <a:gd name="connsiteY186" fmla="*/ 208450 h 710376"/>
                  <a:gd name="connsiteX187" fmla="*/ 197480 w 707633"/>
                  <a:gd name="connsiteY187" fmla="*/ 213936 h 710376"/>
                  <a:gd name="connsiteX188" fmla="*/ 194737 w 707633"/>
                  <a:gd name="connsiteY188" fmla="*/ 213936 h 710376"/>
                  <a:gd name="connsiteX189" fmla="*/ 161823 w 707633"/>
                  <a:gd name="connsiteY189" fmla="*/ 277019 h 710376"/>
                  <a:gd name="connsiteX190" fmla="*/ 161823 w 707633"/>
                  <a:gd name="connsiteY190" fmla="*/ 334617 h 710376"/>
                  <a:gd name="connsiteX191" fmla="*/ 137138 w 707633"/>
                  <a:gd name="connsiteY191" fmla="*/ 334617 h 710376"/>
                  <a:gd name="connsiteX192" fmla="*/ 137138 w 707633"/>
                  <a:gd name="connsiteY192" fmla="*/ 32913 h 710376"/>
                  <a:gd name="connsiteX193" fmla="*/ 145366 w 707633"/>
                  <a:gd name="connsiteY193" fmla="*/ 19200 h 710376"/>
                  <a:gd name="connsiteX194" fmla="*/ 145366 w 707633"/>
                  <a:gd name="connsiteY194" fmla="*/ 19200 h 710376"/>
                  <a:gd name="connsiteX195" fmla="*/ 19200 w 707633"/>
                  <a:gd name="connsiteY195" fmla="*/ 101483 h 710376"/>
                  <a:gd name="connsiteX196" fmla="*/ 54855 w 707633"/>
                  <a:gd name="connsiteY196" fmla="*/ 65827 h 710376"/>
                  <a:gd name="connsiteX197" fmla="*/ 112454 w 707633"/>
                  <a:gd name="connsiteY197" fmla="*/ 65827 h 710376"/>
                  <a:gd name="connsiteX198" fmla="*/ 112454 w 707633"/>
                  <a:gd name="connsiteY198" fmla="*/ 90512 h 710376"/>
                  <a:gd name="connsiteX199" fmla="*/ 76797 w 707633"/>
                  <a:gd name="connsiteY199" fmla="*/ 90512 h 710376"/>
                  <a:gd name="connsiteX200" fmla="*/ 43884 w 707633"/>
                  <a:gd name="connsiteY200" fmla="*/ 123424 h 710376"/>
                  <a:gd name="connsiteX201" fmla="*/ 43884 w 707633"/>
                  <a:gd name="connsiteY201" fmla="*/ 479983 h 710376"/>
                  <a:gd name="connsiteX202" fmla="*/ 19200 w 707633"/>
                  <a:gd name="connsiteY202" fmla="*/ 479983 h 710376"/>
                  <a:gd name="connsiteX203" fmla="*/ 19200 w 707633"/>
                  <a:gd name="connsiteY203" fmla="*/ 101483 h 710376"/>
                  <a:gd name="connsiteX204" fmla="*/ 658264 w 707633"/>
                  <a:gd name="connsiteY204" fmla="*/ 479983 h 710376"/>
                  <a:gd name="connsiteX205" fmla="*/ 658264 w 707633"/>
                  <a:gd name="connsiteY205" fmla="*/ 123424 h 710376"/>
                  <a:gd name="connsiteX206" fmla="*/ 625351 w 707633"/>
                  <a:gd name="connsiteY206" fmla="*/ 90512 h 710376"/>
                  <a:gd name="connsiteX207" fmla="*/ 589695 w 707633"/>
                  <a:gd name="connsiteY207" fmla="*/ 90512 h 710376"/>
                  <a:gd name="connsiteX208" fmla="*/ 589695 w 707633"/>
                  <a:gd name="connsiteY208" fmla="*/ 65827 h 710376"/>
                  <a:gd name="connsiteX209" fmla="*/ 647293 w 707633"/>
                  <a:gd name="connsiteY209" fmla="*/ 65827 h 710376"/>
                  <a:gd name="connsiteX210" fmla="*/ 682949 w 707633"/>
                  <a:gd name="connsiteY210" fmla="*/ 101483 h 710376"/>
                  <a:gd name="connsiteX211" fmla="*/ 682949 w 707633"/>
                  <a:gd name="connsiteY211" fmla="*/ 479983 h 710376"/>
                  <a:gd name="connsiteX212" fmla="*/ 658264 w 707633"/>
                  <a:gd name="connsiteY212" fmla="*/ 479983 h 71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707633" h="710376">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grpFill/>
              <a:ln w="27426" cap="flat">
                <a:noFill/>
                <a:prstDash val="solid"/>
                <a:miter/>
              </a:ln>
            </p:spPr>
            <p:txBody>
              <a:bodyPr rtlCol="0" anchor="ctr"/>
              <a:lstStyle/>
              <a:p>
                <a:endParaRPr lang="en-US"/>
              </a:p>
            </p:txBody>
          </p:sp>
          <p:sp>
            <p:nvSpPr>
              <p:cNvPr id="8" name="Freeform 434">
                <a:extLst>
                  <a:ext uri="{FF2B5EF4-FFF2-40B4-BE49-F238E27FC236}">
                    <a16:creationId xmlns:a16="http://schemas.microsoft.com/office/drawing/2014/main" id="{52FD90CF-97C2-A384-6A22-2AEA1C0EBE37}"/>
                  </a:ext>
                </a:extLst>
              </p:cNvPr>
              <p:cNvSpPr/>
              <p:nvPr/>
            </p:nvSpPr>
            <p:spPr>
              <a:xfrm>
                <a:off x="1191919" y="6341153"/>
                <a:ext cx="277019" cy="65826"/>
              </a:xfrm>
              <a:custGeom>
                <a:avLst/>
                <a:gdLst>
                  <a:gd name="connsiteX0" fmla="*/ 266049 w 277019"/>
                  <a:gd name="connsiteY0" fmla="*/ 21942 h 65826"/>
                  <a:gd name="connsiteX1" fmla="*/ 90512 w 277019"/>
                  <a:gd name="connsiteY1" fmla="*/ 21942 h 65826"/>
                  <a:gd name="connsiteX2" fmla="*/ 57598 w 277019"/>
                  <a:gd name="connsiteY2" fmla="*/ 0 h 65826"/>
                  <a:gd name="connsiteX3" fmla="*/ 24686 w 277019"/>
                  <a:gd name="connsiteY3" fmla="*/ 21942 h 65826"/>
                  <a:gd name="connsiteX4" fmla="*/ 10972 w 277019"/>
                  <a:gd name="connsiteY4" fmla="*/ 21942 h 65826"/>
                  <a:gd name="connsiteX5" fmla="*/ 0 w 277019"/>
                  <a:gd name="connsiteY5" fmla="*/ 32913 h 65826"/>
                  <a:gd name="connsiteX6" fmla="*/ 10972 w 277019"/>
                  <a:gd name="connsiteY6" fmla="*/ 43884 h 65826"/>
                  <a:gd name="connsiteX7" fmla="*/ 24686 w 277019"/>
                  <a:gd name="connsiteY7" fmla="*/ 43884 h 65826"/>
                  <a:gd name="connsiteX8" fmla="*/ 57598 w 277019"/>
                  <a:gd name="connsiteY8" fmla="*/ 65826 h 65826"/>
                  <a:gd name="connsiteX9" fmla="*/ 90512 w 277019"/>
                  <a:gd name="connsiteY9" fmla="*/ 43884 h 65826"/>
                  <a:gd name="connsiteX10" fmla="*/ 266049 w 277019"/>
                  <a:gd name="connsiteY10" fmla="*/ 43884 h 65826"/>
                  <a:gd name="connsiteX11" fmla="*/ 277020 w 277019"/>
                  <a:gd name="connsiteY11" fmla="*/ 32913 h 65826"/>
                  <a:gd name="connsiteX12" fmla="*/ 266049 w 277019"/>
                  <a:gd name="connsiteY12" fmla="*/ 21942 h 65826"/>
                  <a:gd name="connsiteX13" fmla="*/ 266049 w 277019"/>
                  <a:gd name="connsiteY13" fmla="*/ 21942 h 65826"/>
                  <a:gd name="connsiteX14" fmla="*/ 60341 w 277019"/>
                  <a:gd name="connsiteY14" fmla="*/ 43884 h 65826"/>
                  <a:gd name="connsiteX15" fmla="*/ 46627 w 277019"/>
                  <a:gd name="connsiteY15" fmla="*/ 30171 h 65826"/>
                  <a:gd name="connsiteX16" fmla="*/ 60341 w 277019"/>
                  <a:gd name="connsiteY16" fmla="*/ 16457 h 65826"/>
                  <a:gd name="connsiteX17" fmla="*/ 74055 w 277019"/>
                  <a:gd name="connsiteY17" fmla="*/ 30171 h 65826"/>
                  <a:gd name="connsiteX18" fmla="*/ 60341 w 277019"/>
                  <a:gd name="connsiteY18" fmla="*/ 43884 h 65826"/>
                  <a:gd name="connsiteX19" fmla="*/ 60341 w 277019"/>
                  <a:gd name="connsiteY19" fmla="*/ 43884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019" h="65826">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grpFill/>
              <a:ln w="27426" cap="flat">
                <a:noFill/>
                <a:prstDash val="solid"/>
                <a:miter/>
              </a:ln>
            </p:spPr>
            <p:txBody>
              <a:bodyPr rtlCol="0" anchor="ctr"/>
              <a:lstStyle/>
              <a:p>
                <a:endParaRPr lang="en-US"/>
              </a:p>
            </p:txBody>
          </p:sp>
          <p:sp>
            <p:nvSpPr>
              <p:cNvPr id="10" name="Freeform 435">
                <a:extLst>
                  <a:ext uri="{FF2B5EF4-FFF2-40B4-BE49-F238E27FC236}">
                    <a16:creationId xmlns:a16="http://schemas.microsoft.com/office/drawing/2014/main" id="{A62FD564-B458-B187-F193-E82B69619412}"/>
                  </a:ext>
                </a:extLst>
              </p:cNvPr>
              <p:cNvSpPr/>
              <p:nvPr/>
            </p:nvSpPr>
            <p:spPr>
              <a:xfrm>
                <a:off x="1084952" y="6363094"/>
                <a:ext cx="32913" cy="21942"/>
              </a:xfrm>
              <a:custGeom>
                <a:avLst/>
                <a:gdLst>
                  <a:gd name="connsiteX0" fmla="*/ 21943 w 32913"/>
                  <a:gd name="connsiteY0" fmla="*/ 0 h 21942"/>
                  <a:gd name="connsiteX1" fmla="*/ 10971 w 32913"/>
                  <a:gd name="connsiteY1" fmla="*/ 0 h 21942"/>
                  <a:gd name="connsiteX2" fmla="*/ 0 w 32913"/>
                  <a:gd name="connsiteY2" fmla="*/ 10972 h 21942"/>
                  <a:gd name="connsiteX3" fmla="*/ 10971 w 32913"/>
                  <a:gd name="connsiteY3" fmla="*/ 21943 h 21942"/>
                  <a:gd name="connsiteX4" fmla="*/ 21943 w 32913"/>
                  <a:gd name="connsiteY4" fmla="*/ 21943 h 21942"/>
                  <a:gd name="connsiteX5" fmla="*/ 32914 w 32913"/>
                  <a:gd name="connsiteY5" fmla="*/ 10972 h 21942"/>
                  <a:gd name="connsiteX6" fmla="*/ 21943 w 32913"/>
                  <a:gd name="connsiteY6" fmla="*/ 0 h 21942"/>
                  <a:gd name="connsiteX7" fmla="*/ 21943 w 32913"/>
                  <a:gd name="connsiteY7"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21942">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7064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B6C89-8D15-C478-4853-212A20C0C6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243F83-7C72-F2E4-B319-AB03FC650BB2}"/>
              </a:ext>
            </a:extLst>
          </p:cNvPr>
          <p:cNvSpPr>
            <a:spLocks noGrp="1"/>
          </p:cNvSpPr>
          <p:nvPr>
            <p:ph type="sldNum" sz="quarter" idx="4"/>
          </p:nvPr>
        </p:nvSpPr>
        <p:spPr/>
        <p:txBody>
          <a:bodyPr/>
          <a:lstStyle/>
          <a:p>
            <a:fld id="{9C527BFA-2C0E-4CEC-B6A5-913A56FEF4B4}" type="slidenum">
              <a:rPr lang="fr-CA" smtClean="0"/>
              <a:t>9</a:t>
            </a:fld>
            <a:endParaRPr lang="fr-CA" dirty="0"/>
          </a:p>
        </p:txBody>
      </p:sp>
      <p:sp>
        <p:nvSpPr>
          <p:cNvPr id="8" name="Text Placeholder 7">
            <a:extLst>
              <a:ext uri="{FF2B5EF4-FFF2-40B4-BE49-F238E27FC236}">
                <a16:creationId xmlns:a16="http://schemas.microsoft.com/office/drawing/2014/main" id="{E2B9D73F-0202-2F8C-8497-136EDF0F169B}"/>
              </a:ext>
            </a:extLst>
          </p:cNvPr>
          <p:cNvSpPr>
            <a:spLocks noGrp="1"/>
          </p:cNvSpPr>
          <p:nvPr>
            <p:ph type="body" sz="quarter" idx="33"/>
          </p:nvPr>
        </p:nvSpPr>
        <p:spPr>
          <a:xfrm>
            <a:off x="634478" y="1335418"/>
            <a:ext cx="7005929" cy="1378032"/>
          </a:xfrm>
        </p:spPr>
        <p:txBody>
          <a:bodyPr/>
          <a:lstStyle/>
          <a:p>
            <a:r>
              <a:rPr lang="en-GB" sz="1400" dirty="0"/>
              <a:t>Durée estimée : 75 à 90 minutes</a:t>
            </a:r>
          </a:p>
          <a:p>
            <a:r>
              <a:rPr lang="en-GB" sz="1400" dirty="0"/>
              <a:t>Public : jeunes femmes âgées de 15 à 29 ans</a:t>
            </a:r>
          </a:p>
          <a:p>
            <a:r>
              <a:rPr lang="en-GB" sz="1400" dirty="0"/>
              <a:t>Format : atelier informel ou session de type cours magistral</a:t>
            </a:r>
            <a:endParaRPr lang="en-US" sz="1400" dirty="0"/>
          </a:p>
        </p:txBody>
      </p:sp>
      <p:sp>
        <p:nvSpPr>
          <p:cNvPr id="9" name="Text Placeholder 8">
            <a:extLst>
              <a:ext uri="{FF2B5EF4-FFF2-40B4-BE49-F238E27FC236}">
                <a16:creationId xmlns:a16="http://schemas.microsoft.com/office/drawing/2014/main" id="{8883E6D1-03BB-2BB2-833C-5280CE312335}"/>
              </a:ext>
            </a:extLst>
          </p:cNvPr>
          <p:cNvSpPr>
            <a:spLocks noGrp="1"/>
          </p:cNvSpPr>
          <p:nvPr>
            <p:ph type="body" sz="quarter" idx="38"/>
          </p:nvPr>
        </p:nvSpPr>
        <p:spPr>
          <a:xfrm>
            <a:off x="634478" y="629430"/>
            <a:ext cx="6506617" cy="381311"/>
          </a:xfrm>
        </p:spPr>
        <p:txBody>
          <a:bodyPr/>
          <a:lstStyle/>
          <a:p>
            <a:r>
              <a:rPr lang="en-US" sz="1800" dirty="0"/>
              <a:t>Guide de temps (ajustable)</a:t>
            </a:r>
          </a:p>
        </p:txBody>
      </p:sp>
      <p:cxnSp>
        <p:nvCxnSpPr>
          <p:cNvPr id="10" name="Straight Connector 9">
            <a:extLst>
              <a:ext uri="{FF2B5EF4-FFF2-40B4-BE49-F238E27FC236}">
                <a16:creationId xmlns:a16="http://schemas.microsoft.com/office/drawing/2014/main" id="{6865449E-B7F7-A166-572C-0DBBDC56A4A9}"/>
              </a:ext>
            </a:extLst>
          </p:cNvPr>
          <p:cNvCxnSpPr/>
          <p:nvPr/>
        </p:nvCxnSpPr>
        <p:spPr>
          <a:xfrm>
            <a:off x="-12269" y="1165222"/>
            <a:ext cx="2466109" cy="0"/>
          </a:xfrm>
          <a:prstGeom prst="line">
            <a:avLst/>
          </a:prstGeom>
          <a:ln w="19050">
            <a:solidFill>
              <a:srgbClr val="ED8623"/>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BCF2BF61-1887-2C73-8F7F-61E51F8D5FEB}"/>
              </a:ext>
            </a:extLst>
          </p:cNvPr>
          <p:cNvGrpSpPr/>
          <p:nvPr/>
        </p:nvGrpSpPr>
        <p:grpSpPr>
          <a:xfrm>
            <a:off x="-33614" y="7756953"/>
            <a:ext cx="4974908" cy="3150760"/>
            <a:chOff x="0" y="6974961"/>
            <a:chExt cx="4974908" cy="3150760"/>
          </a:xfrm>
        </p:grpSpPr>
        <p:pic>
          <p:nvPicPr>
            <p:cNvPr id="12" name="Picture 11">
              <a:extLst>
                <a:ext uri="{FF2B5EF4-FFF2-40B4-BE49-F238E27FC236}">
                  <a16:creationId xmlns:a16="http://schemas.microsoft.com/office/drawing/2014/main" id="{3545CA4F-8AF3-356A-E342-74EACA4989B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912074" y="6062887"/>
              <a:ext cx="3150760" cy="4974908"/>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3" name="Rectangle 12">
              <a:extLst>
                <a:ext uri="{FF2B5EF4-FFF2-40B4-BE49-F238E27FC236}">
                  <a16:creationId xmlns:a16="http://schemas.microsoft.com/office/drawing/2014/main" id="{A55B60AD-A35A-EFBC-F086-578ACD2070C0}"/>
                </a:ext>
              </a:extLst>
            </p:cNvPr>
            <p:cNvSpPr/>
            <p:nvPr/>
          </p:nvSpPr>
          <p:spPr>
            <a:xfrm>
              <a:off x="7106" y="7283923"/>
              <a:ext cx="3953717" cy="2501747"/>
            </a:xfrm>
            <a:prstGeom prst="rect">
              <a:avLst/>
            </a:prstGeom>
            <a:blipFill>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5" name="Table 4">
            <a:extLst>
              <a:ext uri="{FF2B5EF4-FFF2-40B4-BE49-F238E27FC236}">
                <a16:creationId xmlns:a16="http://schemas.microsoft.com/office/drawing/2014/main" id="{73BF2BD6-04AA-F9BF-E0FE-D795F8BE2A50}"/>
              </a:ext>
            </a:extLst>
          </p:cNvPr>
          <p:cNvGraphicFramePr>
            <a:graphicFrameLocks noGrp="1"/>
          </p:cNvGraphicFramePr>
          <p:nvPr>
            <p:extLst>
              <p:ext uri="{D42A27DB-BD31-4B8C-83A1-F6EECF244321}">
                <p14:modId xmlns:p14="http://schemas.microsoft.com/office/powerpoint/2010/main" val="2037458035"/>
              </p:ext>
            </p:extLst>
          </p:nvPr>
        </p:nvGraphicFramePr>
        <p:xfrm>
          <a:off x="690188" y="2264928"/>
          <a:ext cx="6541269" cy="4839346"/>
        </p:xfrm>
        <a:graphic>
          <a:graphicData uri="http://schemas.openxmlformats.org/drawingml/2006/table">
            <a:tbl>
              <a:tblPr firstRow="1" bandRow="1">
                <a:tableStyleId>{00A15C55-8517-42AA-B614-E9B94910E393}</a:tableStyleId>
              </a:tblPr>
              <a:tblGrid>
                <a:gridCol w="2180423">
                  <a:extLst>
                    <a:ext uri="{9D8B030D-6E8A-4147-A177-3AD203B41FA5}">
                      <a16:colId xmlns:a16="http://schemas.microsoft.com/office/drawing/2014/main" val="2939290864"/>
                    </a:ext>
                  </a:extLst>
                </a:gridCol>
                <a:gridCol w="3357299">
                  <a:extLst>
                    <a:ext uri="{9D8B030D-6E8A-4147-A177-3AD203B41FA5}">
                      <a16:colId xmlns:a16="http://schemas.microsoft.com/office/drawing/2014/main" val="48427194"/>
                    </a:ext>
                  </a:extLst>
                </a:gridCol>
                <a:gridCol w="1003547">
                  <a:extLst>
                    <a:ext uri="{9D8B030D-6E8A-4147-A177-3AD203B41FA5}">
                      <a16:colId xmlns:a16="http://schemas.microsoft.com/office/drawing/2014/main" val="2030828358"/>
                    </a:ext>
                  </a:extLst>
                </a:gridCol>
              </a:tblGrid>
              <a:tr h="330482">
                <a:tc>
                  <a:txBody>
                    <a:bodyPr/>
                    <a:lstStyle/>
                    <a:p>
                      <a:r>
                        <a:rPr lang="en-GB" sz="1400" dirty="0"/>
                        <a:t>Activité </a:t>
                      </a:r>
                    </a:p>
                  </a:txBody>
                  <a:tcPr>
                    <a:solidFill>
                      <a:srgbClr val="7030A0"/>
                    </a:solidFill>
                  </a:tcPr>
                </a:tc>
                <a:tc>
                  <a:txBody>
                    <a:bodyPr/>
                    <a:lstStyle/>
                    <a:p>
                      <a:r>
                        <a:rPr lang="en-GB" sz="1400" dirty="0"/>
                        <a:t>Description</a:t>
                      </a:r>
                    </a:p>
                  </a:txBody>
                  <a:tcPr>
                    <a:solidFill>
                      <a:srgbClr val="7030A0"/>
                    </a:solidFill>
                  </a:tcPr>
                </a:tc>
                <a:tc>
                  <a:txBody>
                    <a:bodyPr/>
                    <a:lstStyle/>
                    <a:p>
                      <a:r>
                        <a:rPr lang="en-GB" sz="1400" dirty="0"/>
                        <a:t>Durée</a:t>
                      </a:r>
                    </a:p>
                  </a:txBody>
                  <a:tcPr>
                    <a:solidFill>
                      <a:srgbClr val="7030A0"/>
                    </a:solidFill>
                  </a:tcPr>
                </a:tc>
                <a:extLst>
                  <a:ext uri="{0D108BD9-81ED-4DB2-BD59-A6C34878D82A}">
                    <a16:rowId xmlns:a16="http://schemas.microsoft.com/office/drawing/2014/main" val="1499428012"/>
                  </a:ext>
                </a:extLst>
              </a:tr>
              <a:tr h="826204">
                <a:tc>
                  <a:txBody>
                    <a:bodyPr/>
                    <a:lstStyle/>
                    <a:p>
                      <a:r>
                        <a:rPr lang="en-GB" sz="1400" dirty="0"/>
                        <a:t>Accueil et brise-glace</a:t>
                      </a:r>
                    </a:p>
                  </a:txBody>
                  <a:tcPr>
                    <a:solidFill>
                      <a:srgbClr val="CBACDE"/>
                    </a:solidFill>
                  </a:tcPr>
                </a:tc>
                <a:tc>
                  <a:txBody>
                    <a:bodyPr/>
                    <a:lstStyle/>
                    <a:p>
                      <a:r>
                        <a:rPr lang="en-GB" sz="1400" dirty="0"/>
                        <a:t>Présenter l'IA et demander aux </a:t>
                      </a:r>
                      <a:r>
                        <a:rPr lang="en-GB" sz="1400" dirty="0" err="1"/>
                        <a:t>apprenantes</a:t>
                      </a:r>
                      <a:r>
                        <a:rPr lang="en-GB" sz="1400" dirty="0"/>
                        <a:t> </a:t>
                      </a:r>
                      <a:r>
                        <a:rPr lang="en-GB" sz="1400" dirty="0" err="1"/>
                        <a:t>ce</a:t>
                      </a:r>
                      <a:r>
                        <a:rPr lang="en-GB" sz="1400" dirty="0"/>
                        <a:t> </a:t>
                      </a:r>
                      <a:r>
                        <a:rPr lang="en-GB" sz="1400" dirty="0" err="1"/>
                        <a:t>qu’elles</a:t>
                      </a:r>
                      <a:r>
                        <a:rPr lang="en-GB" sz="1400" dirty="0"/>
                        <a:t> savent déjà ou </a:t>
                      </a:r>
                      <a:r>
                        <a:rPr lang="en-GB" sz="1400" dirty="0" err="1"/>
                        <a:t>ce</a:t>
                      </a:r>
                      <a:r>
                        <a:rPr lang="en-GB" sz="1400" dirty="0"/>
                        <a:t> </a:t>
                      </a:r>
                      <a:r>
                        <a:rPr lang="en-GB" sz="1400" dirty="0" err="1"/>
                        <a:t>qu’elles</a:t>
                      </a:r>
                      <a:r>
                        <a:rPr lang="en-GB" sz="1400" dirty="0"/>
                        <a:t> en pensent</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1651804232"/>
                  </a:ext>
                </a:extLst>
              </a:tr>
              <a:tr h="578343">
                <a:tc>
                  <a:txBody>
                    <a:bodyPr/>
                    <a:lstStyle/>
                    <a:p>
                      <a:r>
                        <a:rPr lang="en-GB" sz="1400" dirty="0"/>
                        <a:t>Qu'est-ce que l'IA ?</a:t>
                      </a:r>
                    </a:p>
                  </a:txBody>
                  <a:tcPr>
                    <a:solidFill>
                      <a:srgbClr val="EFDFF5"/>
                    </a:solidFill>
                  </a:tcPr>
                </a:tc>
                <a:tc>
                  <a:txBody>
                    <a:bodyPr/>
                    <a:lstStyle/>
                    <a:p>
                      <a:r>
                        <a:rPr lang="en-GB" sz="1400" dirty="0"/>
                        <a:t>Définir l'IA et présenter les technologies de base à l'aide de supports visuels/vidéos.</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011675493"/>
                  </a:ext>
                </a:extLst>
              </a:tr>
              <a:tr h="968250">
                <a:tc>
                  <a:txBody>
                    <a:bodyPr/>
                    <a:lstStyle/>
                    <a:p>
                      <a:r>
                        <a:rPr lang="en-GB" sz="1400" dirty="0"/>
                        <a:t>IA générative</a:t>
                      </a:r>
                    </a:p>
                  </a:txBody>
                  <a:tcPr>
                    <a:solidFill>
                      <a:srgbClr val="CBACDE"/>
                    </a:solidFill>
                  </a:tcPr>
                </a:tc>
                <a:tc>
                  <a:txBody>
                    <a:bodyPr/>
                    <a:lstStyle/>
                    <a:p>
                      <a:r>
                        <a:rPr lang="en-GB" sz="1400" dirty="0"/>
                        <a:t>Présentation de GenAI, GAN, Transformers ; utilisation d'exemples et réflexion en groupe.</a:t>
                      </a:r>
                    </a:p>
                  </a:txBody>
                  <a:tcPr>
                    <a:solidFill>
                      <a:srgbClr val="CBACDE"/>
                    </a:solidFill>
                  </a:tcPr>
                </a:tc>
                <a:tc>
                  <a:txBody>
                    <a:bodyPr/>
                    <a:lstStyle/>
                    <a:p>
                      <a:r>
                        <a:rPr lang="en-GB" sz="1400" dirty="0"/>
                        <a:t>20 min</a:t>
                      </a:r>
                    </a:p>
                  </a:txBody>
                  <a:tcPr>
                    <a:solidFill>
                      <a:srgbClr val="CBACDE"/>
                    </a:solidFill>
                  </a:tcPr>
                </a:tc>
                <a:extLst>
                  <a:ext uri="{0D108BD9-81ED-4DB2-BD59-A6C34878D82A}">
                    <a16:rowId xmlns:a16="http://schemas.microsoft.com/office/drawing/2014/main" val="4293466553"/>
                  </a:ext>
                </a:extLst>
              </a:tr>
              <a:tr h="826204">
                <a:tc>
                  <a:txBody>
                    <a:bodyPr/>
                    <a:lstStyle/>
                    <a:p>
                      <a:r>
                        <a:rPr lang="en-GB" sz="1400" dirty="0"/>
                        <a:t>L'IA dans la vie quotidienne</a:t>
                      </a:r>
                    </a:p>
                  </a:txBody>
                  <a:tcPr>
                    <a:solidFill>
                      <a:srgbClr val="EFDFF5"/>
                    </a:solidFill>
                  </a:tcPr>
                </a:tc>
                <a:tc>
                  <a:txBody>
                    <a:bodyPr/>
                    <a:lstStyle/>
                    <a:p>
                      <a:r>
                        <a:rPr lang="en-GB" sz="1400" dirty="0"/>
                        <a:t>Explorer l'IA dans des applications telles que TikTok, Spotify, Amazon, Duolingo (défi AI Hunt)</a:t>
                      </a:r>
                    </a:p>
                  </a:txBody>
                  <a:tcPr>
                    <a:solidFill>
                      <a:srgbClr val="EFDFF5"/>
                    </a:solidFill>
                  </a:tcPr>
                </a:tc>
                <a:tc>
                  <a:txBody>
                    <a:bodyPr/>
                    <a:lstStyle/>
                    <a:p>
                      <a:r>
                        <a:rPr lang="en-GB" sz="1400" dirty="0"/>
                        <a:t>15 min</a:t>
                      </a:r>
                    </a:p>
                  </a:txBody>
                  <a:tcPr>
                    <a:solidFill>
                      <a:srgbClr val="EFDFF5"/>
                    </a:solidFill>
                  </a:tcPr>
                </a:tc>
                <a:extLst>
                  <a:ext uri="{0D108BD9-81ED-4DB2-BD59-A6C34878D82A}">
                    <a16:rowId xmlns:a16="http://schemas.microsoft.com/office/drawing/2014/main" val="2830863894"/>
                  </a:ext>
                </a:extLst>
              </a:tr>
              <a:tr h="578343">
                <a:tc>
                  <a:txBody>
                    <a:bodyPr/>
                    <a:lstStyle/>
                    <a:p>
                      <a:r>
                        <a:rPr lang="en-GB" sz="1400" dirty="0"/>
                        <a:t>Les femmes dans l'IA</a:t>
                      </a:r>
                    </a:p>
                  </a:txBody>
                  <a:tcPr>
                    <a:solidFill>
                      <a:srgbClr val="CBACDE"/>
                    </a:solidFill>
                  </a:tcPr>
                </a:tc>
                <a:tc>
                  <a:txBody>
                    <a:bodyPr/>
                    <a:lstStyle/>
                    <a:p>
                      <a:r>
                        <a:rPr lang="en-GB" sz="1400" dirty="0"/>
                        <a:t>Présentez les inégalités entre les sexes dans le domaine de l'IA et discutez des possibilités d'inclusion</a:t>
                      </a:r>
                    </a:p>
                  </a:txBody>
                  <a:tcPr>
                    <a:solidFill>
                      <a:srgbClr val="CBACDE"/>
                    </a:solidFill>
                  </a:tcPr>
                </a:tc>
                <a:tc>
                  <a:txBody>
                    <a:bodyPr/>
                    <a:lstStyle/>
                    <a:p>
                      <a:r>
                        <a:rPr lang="en-GB" sz="1400" dirty="0"/>
                        <a:t>10 min</a:t>
                      </a:r>
                    </a:p>
                  </a:txBody>
                  <a:tcPr>
                    <a:solidFill>
                      <a:srgbClr val="CBACDE"/>
                    </a:solidFill>
                  </a:tcPr>
                </a:tc>
                <a:extLst>
                  <a:ext uri="{0D108BD9-81ED-4DB2-BD59-A6C34878D82A}">
                    <a16:rowId xmlns:a16="http://schemas.microsoft.com/office/drawing/2014/main" val="3933964242"/>
                  </a:ext>
                </a:extLst>
              </a:tr>
              <a:tr h="578343">
                <a:tc>
                  <a:txBody>
                    <a:bodyPr/>
                    <a:lstStyle/>
                    <a:p>
                      <a:r>
                        <a:rPr lang="en-GB" sz="1400" dirty="0"/>
                        <a:t>Réflexion et conclusion</a:t>
                      </a:r>
                    </a:p>
                  </a:txBody>
                  <a:tcPr>
                    <a:solidFill>
                      <a:srgbClr val="EFDFF5"/>
                    </a:solidFill>
                  </a:tcPr>
                </a:tc>
                <a:tc>
                  <a:txBody>
                    <a:bodyPr/>
                    <a:lstStyle/>
                    <a:p>
                      <a:r>
                        <a:rPr lang="en-GB" sz="1400" dirty="0"/>
                        <a:t>Les </a:t>
                      </a:r>
                      <a:r>
                        <a:rPr lang="en-GB" sz="1400" dirty="0" err="1"/>
                        <a:t>apprenantes</a:t>
                      </a:r>
                      <a:r>
                        <a:rPr lang="en-GB" sz="1400" dirty="0"/>
                        <a:t> partagent les principaux enseignements et les questions restantes.</a:t>
                      </a:r>
                    </a:p>
                  </a:txBody>
                  <a:tcPr>
                    <a:solidFill>
                      <a:srgbClr val="EFDFF5"/>
                    </a:solidFill>
                  </a:tcPr>
                </a:tc>
                <a:tc>
                  <a:txBody>
                    <a:bodyPr/>
                    <a:lstStyle/>
                    <a:p>
                      <a:r>
                        <a:rPr lang="en-GB" sz="1400" dirty="0"/>
                        <a:t>10 min</a:t>
                      </a:r>
                    </a:p>
                  </a:txBody>
                  <a:tcPr>
                    <a:solidFill>
                      <a:srgbClr val="EFDFF5"/>
                    </a:solidFill>
                  </a:tcPr>
                </a:tc>
                <a:extLst>
                  <a:ext uri="{0D108BD9-81ED-4DB2-BD59-A6C34878D82A}">
                    <a16:rowId xmlns:a16="http://schemas.microsoft.com/office/drawing/2014/main" val="2760075884"/>
                  </a:ext>
                </a:extLst>
              </a:tr>
            </a:tbl>
          </a:graphicData>
        </a:graphic>
      </p:graphicFrame>
    </p:spTree>
    <p:extLst>
      <p:ext uri="{BB962C8B-B14F-4D97-AF65-F5344CB8AC3E}">
        <p14:creationId xmlns:p14="http://schemas.microsoft.com/office/powerpoint/2010/main" val="2957265014"/>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34708</TotalTime>
  <Words>6894</Words>
  <Application>Microsoft Office PowerPoint</Application>
  <PresentationFormat>Personnalisé</PresentationFormat>
  <Paragraphs>790</Paragraphs>
  <Slides>50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50</vt:i4>
      </vt:variant>
    </vt:vector>
  </HeadingPairs>
  <TitlesOfParts>
    <vt:vector size="56" baseType="lpstr">
      <vt:lpstr>Arial</vt:lpstr>
      <vt:lpstr>Calibri</vt:lpstr>
      <vt:lpstr>Calibri Light</vt:lpstr>
      <vt:lpstr>Montserrat</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keywords>, docId:9E6725E5C80A406DFC843511460C16BB</cp:keywords>
  <cp:lastModifiedBy>apolline weirich</cp:lastModifiedBy>
  <cp:revision>1565</cp:revision>
  <cp:lastPrinted>2021-11-26T07:36:34Z</cp:lastPrinted>
  <dcterms:created xsi:type="dcterms:W3CDTF">2016-05-11T14:31:01Z</dcterms:created>
  <dcterms:modified xsi:type="dcterms:W3CDTF">2025-09-16T14:07:08Z</dcterms:modified>
</cp:coreProperties>
</file>