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4"/>
  </p:notesMasterIdLst>
  <p:sldIdLst>
    <p:sldId id="258" r:id="rId2"/>
    <p:sldId id="261" r:id="rId3"/>
    <p:sldId id="325" r:id="rId4"/>
    <p:sldId id="4317" r:id="rId5"/>
    <p:sldId id="286" r:id="rId6"/>
    <p:sldId id="263" r:id="rId7"/>
    <p:sldId id="274" r:id="rId8"/>
    <p:sldId id="264" r:id="rId9"/>
    <p:sldId id="268" r:id="rId10"/>
    <p:sldId id="278" r:id="rId11"/>
    <p:sldId id="279" r:id="rId12"/>
    <p:sldId id="280" r:id="rId13"/>
    <p:sldId id="4318" r:id="rId14"/>
    <p:sldId id="306" r:id="rId15"/>
    <p:sldId id="283" r:id="rId16"/>
    <p:sldId id="308" r:id="rId17"/>
    <p:sldId id="309" r:id="rId18"/>
    <p:sldId id="4341" r:id="rId19"/>
    <p:sldId id="311" r:id="rId20"/>
    <p:sldId id="312" r:id="rId21"/>
    <p:sldId id="315" r:id="rId22"/>
    <p:sldId id="316" r:id="rId23"/>
    <p:sldId id="4343" r:id="rId24"/>
    <p:sldId id="4344" r:id="rId25"/>
    <p:sldId id="4345" r:id="rId26"/>
    <p:sldId id="4346" r:id="rId27"/>
    <p:sldId id="292" r:id="rId28"/>
    <p:sldId id="293" r:id="rId29"/>
    <p:sldId id="294" r:id="rId30"/>
    <p:sldId id="295" r:id="rId31"/>
    <p:sldId id="297" r:id="rId32"/>
    <p:sldId id="4347" r:id="rId33"/>
    <p:sldId id="4342" r:id="rId34"/>
    <p:sldId id="4348" r:id="rId35"/>
    <p:sldId id="317" r:id="rId36"/>
    <p:sldId id="318" r:id="rId37"/>
    <p:sldId id="320" r:id="rId38"/>
    <p:sldId id="321" r:id="rId39"/>
    <p:sldId id="319" r:id="rId40"/>
    <p:sldId id="322" r:id="rId41"/>
    <p:sldId id="332" r:id="rId42"/>
    <p:sldId id="434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a:srgbClr val="FDBD22"/>
    <a:srgbClr val="595959"/>
    <a:srgbClr val="F2A72C"/>
    <a:srgbClr val="D9552F"/>
    <a:srgbClr val="20376B"/>
    <a:srgbClr val="DE0A1D"/>
    <a:srgbClr val="47B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35"/>
    <p:restoredTop sz="95082"/>
  </p:normalViewPr>
  <p:slideViewPr>
    <p:cSldViewPr snapToGrid="0" snapToObjects="1">
      <p:cViewPr varScale="1">
        <p:scale>
          <a:sx n="60" d="100"/>
          <a:sy n="60" d="100"/>
        </p:scale>
        <p:origin x="548"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for at redigere Master-tekststile</a:t>
            </a:r>
          </a:p>
          <a:p>
            <a:pPr lvl="1"/>
            <a:r>
              <a:rPr lang="en-GB"/>
              <a:t>Andet niveau</a:t>
            </a:r>
          </a:p>
          <a:p>
            <a:pPr lvl="2"/>
            <a:r>
              <a:rPr lang="en-GB"/>
              <a:t>Tredje niveau</a:t>
            </a:r>
          </a:p>
          <a:p>
            <a:pPr lvl="3"/>
            <a:r>
              <a:rPr lang="en-GB"/>
              <a:t>Fjerde niveau</a:t>
            </a:r>
          </a:p>
          <a:p>
            <a:pPr lvl="4"/>
            <a:r>
              <a:rPr lang="en-GB"/>
              <a:t>Femte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119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4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85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475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74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Referencer</a:t>
            </a:r>
          </a:p>
          <a:p>
            <a:endParaRPr lang="en-GB" dirty="0"/>
          </a:p>
          <a:p>
            <a:r>
              <a:rPr lang="en-GB" dirty="0"/>
              <a:t>https://medium.com/@randyip9/generative-ai-for-dummies-5-min-read-282819bce61c</a:t>
            </a:r>
          </a:p>
          <a:p>
            <a:endParaRPr lang="en-GB" dirty="0"/>
          </a:p>
          <a:p>
            <a:r>
              <a:rPr lang="en-GB" dirty="0"/>
              <a:t>https://workativ.com/ai-agent/blog/generative-ai-dummies</a:t>
            </a:r>
          </a:p>
          <a:p>
            <a:endParaRPr lang="en-GB" dirty="0"/>
          </a:p>
          <a:p>
            <a:r>
              <a:rPr lang="en-GB" dirty="0"/>
              <a:t>https://binmile.com/blog/generative-artificial-intelligence/</a:t>
            </a:r>
          </a:p>
          <a:p>
            <a:endParaRPr lang="en-GB" dirty="0"/>
          </a:p>
          <a:p>
            <a:r>
              <a:rPr lang="en-GB" dirty="0"/>
              <a:t>https://bernardmarr.com/the-difference-between-generative-ai-and-traditional-ai-an-easy-explanation-for-anyone/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31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https://becominghuman.ai/how-netflix-uses-ai-and-machine-learning-a087614630fe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49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BCAB2-8D4E-BBE0-7F05-7A8284259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B0B02-C6D3-2230-2352-08895D3E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61CF7-857C-3CE5-BD76-FCFD2BC3A9BC}"/>
              </a:ext>
            </a:extLst>
          </p:cNvPr>
          <p:cNvSpPr>
            <a:spLocks noGrp="1"/>
          </p:cNvSpPr>
          <p:nvPr>
            <p:ph type="body" idx="1"/>
          </p:nvPr>
        </p:nvSpPr>
        <p:spPr/>
        <p:txBody>
          <a:bodyPr/>
          <a:lstStyle/>
          <a:p>
            <a:r>
              <a:rPr lang="en-GB" dirty="0"/>
              <a:t>https://becominghuman.ai/how-netflix-uses-ai-and-machine-learning-a087614630fe</a:t>
            </a:r>
          </a:p>
        </p:txBody>
      </p:sp>
      <p:sp>
        <p:nvSpPr>
          <p:cNvPr id="4" name="Slide Number Placeholder 3">
            <a:extLst>
              <a:ext uri="{FF2B5EF4-FFF2-40B4-BE49-F238E27FC236}">
                <a16:creationId xmlns:a16="http://schemas.microsoft.com/office/drawing/2014/main" id="{82DC05CD-8E6D-16A8-1437-81115756216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71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https://www.interface-eu.org/publications/ai-gender-gap#:~:text=Our%20analysis%20of%20data%20on,senior%20executive%20roles%20in%20AI.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291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https://www.library.hbs.edu/working-knowledge/women-are-avoiding-using-artificial-intelligence-can-that-hurt-their-careers</a:t>
            </a:r>
          </a:p>
          <a:p>
            <a:endParaRPr lang="en-GB" dirty="0"/>
          </a:p>
          <a:p>
            <a:pPr algn="l" fontAlgn="base"/>
            <a:r>
              <a:rPr lang="en-GB" b="1" i="0" dirty="0">
                <a:effectLst/>
                <a:latin typeface="Graphik"/>
              </a:rPr>
              <a:t>Kvinder viser konsekvent lavere adoptionsrater</a:t>
            </a:r>
          </a:p>
          <a:p>
            <a:pPr algn="l" fontAlgn="base">
              <a:spcBef>
                <a:spcPts val="600"/>
              </a:spcBef>
            </a:pPr>
            <a:r>
              <a:rPr lang="en-GB" b="0" i="0" dirty="0">
                <a:effectLst/>
                <a:latin typeface="Tiempos"/>
              </a:rPr>
              <a:t>For at sammenligne, hvordan kvinder og mænd bruger generative AI-værktøjer som ChatGPT og Claude, undersøgte forskerne 18 studier, der involverede mere end 140.000 universitetsstuderende og arbejdstagere, herunder virksomhedsejere, dataanalytikere, softwareudviklere og ledere fra lande som USA, Sverige, Mexico, Kina og Marokko. En undersøgelse fra 2024 foretaget af Federal Reserve Bank of New York viste for eksempel, at halvdelen af mændene havde brugt generativ AI i de foregående 12 måneder sammenlignet med omkring en tredjedel af kvinderne.</a:t>
            </a:r>
            <a:br>
              <a:rPr lang="en-GB" b="0" i="0" dirty="0">
                <a:effectLst/>
                <a:latin typeface="Tiempos"/>
              </a:rPr>
            </a:br>
            <a:br>
              <a:rPr lang="en-GB" b="0" i="0" dirty="0">
                <a:effectLst/>
                <a:latin typeface="Tiempos"/>
              </a:rPr>
            </a:br>
            <a:r>
              <a:rPr lang="en-GB" b="0" i="0" dirty="0">
                <a:effectLst/>
                <a:latin typeface="Tiempos"/>
              </a:rPr>
              <a:t>På tværs af de fleste undersøgelser var andelen af kvinder, der anvendte AI-værktøjer, 10 til 40 procent mindre end andelen af mænd.</a:t>
            </a:r>
            <a:br>
              <a:rPr lang="en-GB" b="0" i="0" dirty="0">
                <a:effectLst/>
                <a:latin typeface="Tiempos"/>
              </a:rPr>
            </a:br>
            <a:br>
              <a:rPr lang="en-GB" b="0" i="0" dirty="0">
                <a:effectLst/>
                <a:latin typeface="Tiempos"/>
              </a:rPr>
            </a:br>
            <a:r>
              <a:rPr lang="en-GB" b="0" i="0" dirty="0">
                <a:effectLst/>
                <a:latin typeface="Tiempos"/>
              </a:rPr>
              <a:t>"Når vi lægger dem sammen, er vores bedste skøn, at der er en forskel på 25 procent", siger Koning, der er Mary V. og Mark A. Stevens Associate Professor of Business Administration.</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5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A6970BF5-C075-A8B9-5EED-590354AAD5AF}"/>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E22991CD-045F-C4A8-6E7A-882D12C067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p13:notes">
            <a:extLst>
              <a:ext uri="{FF2B5EF4-FFF2-40B4-BE49-F238E27FC236}">
                <a16:creationId xmlns:a16="http://schemas.microsoft.com/office/drawing/2014/main" id="{21904EF2-A9C4-3D04-9D59-F7CBA8B4B5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88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Kunstig intelligens, eller AI, er en type teknologi, der gør det muligt for maskiner at tænke og lære som mennesker. Forestil dig en robot, der kan genkende din stemme, svare på spørgsmål eller endda spille skak med dig. Det er AI i aktion!</a:t>
            </a:r>
          </a:p>
          <a:p>
            <a:pPr marL="514350" indent="-285750">
              <a:lnSpc>
                <a:spcPct val="115000"/>
              </a:lnSpc>
              <a:spcBef>
                <a:spcPts val="500"/>
              </a:spcBef>
              <a:spcAft>
                <a:spcPts val="1000"/>
              </a:spcAft>
              <a:buFont typeface="Arial" panose="020B0604020202020204" pitchFamily="34" charset="0"/>
              <a:buChar char="•"/>
            </a:pPr>
            <a:r>
              <a:rPr lang="en-GB" sz="1800" kern="100" dirty="0">
                <a:effectLst/>
                <a:latin typeface="Corbel" panose="020B0503020204020204" pitchFamily="34" charset="0"/>
                <a:ea typeface="Corbel" panose="020B0503020204020204" pitchFamily="34" charset="0"/>
                <a:cs typeface="Times New Roman" panose="02020603050405020304" pitchFamily="18" charset="0"/>
              </a:rPr>
              <a:t>I bund og grund handler AI om at skabe computerprogrammer, der kan løse problemer, træffe beslutninger og forbedre sig over tid. Disse smarte programmer kan analysere data, genkende mønstre og tilpasse sig ny information. Uanset om det er en selvkørende bil eller en personlig anbefaling på YouTube, handler AI om at gøre vores liv lettere og mere spændende ved at efterligne menneskelig intelligens.</a:t>
            </a:r>
          </a:p>
          <a:p>
            <a:pPr marL="0" lvl="0" indent="0" algn="l" rtl="0">
              <a:spcBef>
                <a:spcPts val="0"/>
              </a:spcBef>
              <a:spcAft>
                <a:spcPts val="0"/>
              </a:spcAft>
              <a:buNone/>
            </a:pPr>
            <a:endParaRPr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968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Deep learning er især god til opgaver som at genkende tale og billeder. Når du f.eks. bruger stemmekommandoer på din telefon, hjælper deep learning den med at forstå, hvad du siger.</a:t>
            </a:r>
          </a:p>
          <a:p>
            <a:pPr marL="0" lvl="0" indent="0" algn="l" rtl="0">
              <a:spcBef>
                <a:spcPts val="0"/>
              </a:spcBef>
              <a:spcAft>
                <a:spcPts val="0"/>
              </a:spcAft>
              <a:buNone/>
            </a:pPr>
            <a:endParaRPr dirty="0"/>
          </a:p>
        </p:txBody>
      </p:sp>
      <p:sp>
        <p:nvSpPr>
          <p:cNvPr id="313" name="Google Shape;3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95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7D88839-958B-7260-FC6B-95A5CF279E76}"/>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83B59CDE-A73B-0EB7-8EA1-4F2AB3C922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32C87404-1001-B06C-60D5-9CBF31D8D5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17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a:extLst>
            <a:ext uri="{FF2B5EF4-FFF2-40B4-BE49-F238E27FC236}">
              <a16:creationId xmlns:a16="http://schemas.microsoft.com/office/drawing/2014/main" id="{98F4D533-39CF-1A41-A069-C6BB17EEE7CE}"/>
            </a:ext>
          </a:extLst>
        </p:cNvPr>
        <p:cNvGrpSpPr/>
        <p:nvPr/>
      </p:nvGrpSpPr>
      <p:grpSpPr>
        <a:xfrm>
          <a:off x="0" y="0"/>
          <a:ext cx="0" cy="0"/>
          <a:chOff x="0" y="0"/>
          <a:chExt cx="0" cy="0"/>
        </a:xfrm>
      </p:grpSpPr>
      <p:sp>
        <p:nvSpPr>
          <p:cNvPr id="312" name="Google Shape;312;p13:notes">
            <a:extLst>
              <a:ext uri="{FF2B5EF4-FFF2-40B4-BE49-F238E27FC236}">
                <a16:creationId xmlns:a16="http://schemas.microsoft.com/office/drawing/2014/main" id="{B954A6EF-E995-56F6-E7C7-77C16F96A8F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3:notes">
            <a:extLst>
              <a:ext uri="{FF2B5EF4-FFF2-40B4-BE49-F238E27FC236}">
                <a16:creationId xmlns:a16="http://schemas.microsoft.com/office/drawing/2014/main" id="{1B6FBB9E-53FF-B562-B734-4C6236DFF8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39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3AAA6FA9-8D11-6E44-7F47-CB9392E952E3}"/>
            </a:ext>
          </a:extLst>
        </p:cNvPr>
        <p:cNvGrpSpPr/>
        <p:nvPr/>
      </p:nvGrpSpPr>
      <p:grpSpPr>
        <a:xfrm>
          <a:off x="0" y="0"/>
          <a:ext cx="0" cy="0"/>
          <a:chOff x="0" y="0"/>
          <a:chExt cx="0" cy="0"/>
        </a:xfrm>
      </p:grpSpPr>
      <p:sp>
        <p:nvSpPr>
          <p:cNvPr id="280" name="Google Shape;280;p9:notes">
            <a:extLst>
              <a:ext uri="{FF2B5EF4-FFF2-40B4-BE49-F238E27FC236}">
                <a16:creationId xmlns:a16="http://schemas.microsoft.com/office/drawing/2014/main" id="{0D8B9F9A-8786-F883-6815-A4F7C9233F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9:notes">
            <a:extLst>
              <a:ext uri="{FF2B5EF4-FFF2-40B4-BE49-F238E27FC236}">
                <a16:creationId xmlns:a16="http://schemas.microsoft.com/office/drawing/2014/main" id="{8C12A178-09C5-258D-1E97-06225C9F1C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116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20" name="Picture 19">
            <a:extLst>
              <a:ext uri="{FF2B5EF4-FFF2-40B4-BE49-F238E27FC236}">
                <a16:creationId xmlns:a16="http://schemas.microsoft.com/office/drawing/2014/main" id="{6AE5ADE7-E387-1C96-9BB8-C5AFC8F602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661" y="5837852"/>
            <a:ext cx="1877291" cy="393497"/>
          </a:xfrm>
          <a:prstGeom prst="rect">
            <a:avLst/>
          </a:prstGeom>
        </p:spPr>
      </p:pic>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57507"/>
      </p:ext>
    </p:extLst>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over Slide ">
  <p:cSld name="2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cstate="email">
            <a:alphaModFix/>
            <a:extLst>
              <a:ext uri="{28A0092B-C50C-407E-A947-70E740481C1C}">
                <a14:useLocalDpi xmlns:a14="http://schemas.microsoft.com/office/drawing/2010/main" val="0"/>
              </a:ext>
            </a:extLst>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txBody>
          <a:bodyPr/>
          <a:lstStyle/>
          <a:p>
            <a:endParaRPr lang="fr-FR"/>
          </a:p>
        </p:txBody>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CC8E8041-7045-C5D0-DD62-6898822E2DA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7910" y="6165181"/>
            <a:ext cx="2410023" cy="504423"/>
          </a:xfrm>
          <a:prstGeom prst="rect">
            <a:avLst/>
          </a:prstGeom>
        </p:spPr>
      </p:pic>
    </p:spTree>
    <p:extLst>
      <p:ext uri="{BB962C8B-B14F-4D97-AF65-F5344CB8AC3E}">
        <p14:creationId xmlns:p14="http://schemas.microsoft.com/office/powerpoint/2010/main" val="364697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9F145E96-8D40-3C66-6C2D-30FB22077E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870" y="5929816"/>
            <a:ext cx="2411456" cy="505463"/>
          </a:xfrm>
          <a:prstGeom prst="rect">
            <a:avLst/>
          </a:prstGeom>
        </p:spPr>
      </p:pic>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verview/Content Slide">
  <p:cSld name="1_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35FD47A-07E0-9653-7D54-AC8EAF25DDD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3145" y="6037769"/>
            <a:ext cx="1593744" cy="333574"/>
          </a:xfrm>
          <a:prstGeom prst="rect">
            <a:avLst/>
          </a:prstGeom>
        </p:spPr>
      </p:pic>
      <p:pic>
        <p:nvPicPr>
          <p:cNvPr id="3" name="Picture 2">
            <a:extLst>
              <a:ext uri="{FF2B5EF4-FFF2-40B4-BE49-F238E27FC236}">
                <a16:creationId xmlns:a16="http://schemas.microsoft.com/office/drawing/2014/main" id="{B16CC1AD-4042-4E3F-DE49-8C1B9BB9581C}"/>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12;p29">
            <a:extLst>
              <a:ext uri="{FF2B5EF4-FFF2-40B4-BE49-F238E27FC236}">
                <a16:creationId xmlns:a16="http://schemas.microsoft.com/office/drawing/2014/main" id="{27FCA2AA-DC65-E426-7D34-A56BE14933C8}"/>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3104204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Text Slide 02">
  <p:cSld name="1_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2941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Text Slide 04">
  <p:cSld name="1_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extLst>
      <p:ext uri="{BB962C8B-B14F-4D97-AF65-F5344CB8AC3E}">
        <p14:creationId xmlns:p14="http://schemas.microsoft.com/office/powerpoint/2010/main" val="363253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Only Slide">
  <p:cSld name="1_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41059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Text Slide 03">
  <p:cSld name="1_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61391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01">
  <p:cSld name="1_Divider 01">
    <p:spTree>
      <p:nvGrpSpPr>
        <p:cNvPr id="1" name="Shape 113"/>
        <p:cNvGrpSpPr/>
        <p:nvPr/>
      </p:nvGrpSpPr>
      <p:grpSpPr>
        <a:xfrm>
          <a:off x="0" y="0"/>
          <a:ext cx="0" cy="0"/>
          <a:chOff x="0" y="0"/>
          <a:chExt cx="0" cy="0"/>
        </a:xfrm>
      </p:grpSpPr>
      <p:sp>
        <p:nvSpPr>
          <p:cNvPr id="114" name="Google Shape;114;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30"/>
          <p:cNvSpPr>
            <a:spLocks noGrp="1"/>
          </p:cNvSpPr>
          <p:nvPr>
            <p:ph type="pic" idx="3"/>
          </p:nvPr>
        </p:nvSpPr>
        <p:spPr>
          <a:xfrm>
            <a:off x="5635270" y="1729840"/>
            <a:ext cx="6560312" cy="4556399"/>
          </a:xfrm>
          <a:prstGeom prst="rect">
            <a:avLst/>
          </a:prstGeom>
          <a:solidFill>
            <a:srgbClr val="F2F2F2"/>
          </a:solidFill>
          <a:ln>
            <a:noFill/>
          </a:ln>
        </p:spPr>
      </p:sp>
    </p:spTree>
    <p:extLst>
      <p:ext uri="{BB962C8B-B14F-4D97-AF65-F5344CB8AC3E}">
        <p14:creationId xmlns:p14="http://schemas.microsoft.com/office/powerpoint/2010/main" val="135956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7" name="Picture 16">
            <a:extLst>
              <a:ext uri="{FF2B5EF4-FFF2-40B4-BE49-F238E27FC236}">
                <a16:creationId xmlns:a16="http://schemas.microsoft.com/office/drawing/2014/main" id="{D358041E-6D0F-84F0-6039-F9665C04F0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8314" y="5893536"/>
            <a:ext cx="2411456" cy="505463"/>
          </a:xfrm>
          <a:prstGeom prst="rect">
            <a:avLst/>
          </a:prstGeom>
        </p:spPr>
      </p:pic>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AFAB40-AE57-6109-752A-3D4031C1F3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661" y="6109167"/>
            <a:ext cx="1877291" cy="393497"/>
          </a:xfrm>
          <a:prstGeom prst="rect">
            <a:avLst/>
          </a:prstGeom>
        </p:spPr>
      </p:pic>
      <p:sp>
        <p:nvSpPr>
          <p:cNvPr id="7" name="Rectangle 6">
            <a:extLst>
              <a:ext uri="{FF2B5EF4-FFF2-40B4-BE49-F238E27FC236}">
                <a16:creationId xmlns:a16="http://schemas.microsoft.com/office/drawing/2014/main" id="{B2125C8F-A68F-E0B1-A045-6709A5AFA422}"/>
              </a:ext>
            </a:extLst>
          </p:cNvPr>
          <p:cNvSpPr/>
          <p:nvPr userDrawn="1"/>
        </p:nvSpPr>
        <p:spPr>
          <a:xfrm>
            <a:off x="2423886" y="6097505"/>
            <a:ext cx="4295995"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 </a:t>
            </a:r>
            <a:r>
              <a:rPr lang="en-US" sz="800" dirty="0">
                <a:solidFill>
                  <a:srgbClr val="282666"/>
                </a:solidFill>
              </a:rPr>
              <a:t>en fremtid i AI for piger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video" Target="https://www.youtube.com/embed/pqgUfv7UP4A?start=30&amp;feature=oembed" TargetMode="External"/><Relationship Id="rId6" Type="http://schemas.openxmlformats.org/officeDocument/2006/relationships/hyperlink" Target="https://www.youtube.com/watch?v=pqgUfv7UP4A&amp;t"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video" Target="https://www.youtube.com/embed/yCXm5cgG0UA?feature=oembed" TargetMode="External"/><Relationship Id="rId6" Type="http://schemas.openxmlformats.org/officeDocument/2006/relationships/hyperlink" Target="https://youtu.be/yCXm5cgG0UA?si=tNE2p4XpbP9c6Iaw" TargetMode="External"/><Relationship Id="rId5" Type="http://schemas.openxmlformats.org/officeDocument/2006/relationships/image" Target="../media/image21.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video" Target="https://www.youtube.com/embed/OnTgbN3uXvw?feature=oembed" TargetMode="External"/><Relationship Id="rId6" Type="http://schemas.openxmlformats.org/officeDocument/2006/relationships/hyperlink" Target="https://youtu.be/OnTgbN3uXvw?si=NarKxHYx6-JmV61e" TargetMode="External"/><Relationship Id="rId5" Type="http://schemas.openxmlformats.org/officeDocument/2006/relationships/image" Target="../media/image22.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shorts/JGHmopde0-Y" TargetMode="External"/><Relationship Id="rId2" Type="http://schemas.openxmlformats.org/officeDocument/2006/relationships/slideLayout" Target="../slideLayouts/slideLayout24.xml"/><Relationship Id="rId1" Type="http://schemas.openxmlformats.org/officeDocument/2006/relationships/video" Target="https://www.youtube.com/embed/JGHmopde0-Y?feature=oembed" TargetMode="Externa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shorts/oPbuyJqSQ2k" TargetMode="External"/><Relationship Id="rId2" Type="http://schemas.openxmlformats.org/officeDocument/2006/relationships/slideLayout" Target="../slideLayouts/slideLayout24.xml"/><Relationship Id="rId1" Type="http://schemas.openxmlformats.org/officeDocument/2006/relationships/video" Target="https://www.youtube.com/embed/oPbuyJqSQ2k?feature=oembed" TargetMode="Externa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tiktok.com/@avneet_jhheent/video/7350726190782631201?q=quizlet%20AI&amp;t=1736349647235" TargetMode="External"/><Relationship Id="rId7" Type="http://schemas.openxmlformats.org/officeDocument/2006/relationships/image" Target="../media/image32.sv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43.jpeg"/><Relationship Id="rId4" Type="http://schemas.openxmlformats.org/officeDocument/2006/relationships/hyperlink" Target="https://www.google.com/search?sca_esv=0da12726fba0ca1f&amp;rlz=1C1CHBF_en-GBGB865GB865&amp;sxsrf=ADLYWII36QjE30ffxiaKRNSpqQWuUGX1vQ:1736349968053&amp;q=duolingo+max&amp;udm=7&amp;fbs=AEQNm0Aa4sjWe7Rqy32pFwRj0UkWd8nbOJfsBGGB5IQQO6L3JyJJclJuzBPl12qJyPx7ESIJKsuo8DSJKOxlDDbn2sXiOtmsp6I7bcDRDl7IFQXOy1NtpK3OYS5fAsdkdQYhCqHvBV7efT4YpKFFQ6BJqo5xB2kGfqdxp_9Ws-ZTcvkEfzDAUNoaZmSgidNyYLyd7L5vmYZz&amp;sa=X&amp;sqi=2&amp;ved=2ahUKEwjjv7TYt-aKAxVGV0EAHb80AvcQtKgLegQIERAB&amp;biw=1600&amp;bih=699&amp;dpr=1.2#fpstate=ive&amp;vld=cid:86629680,vid:F-oLLqILsAU,st: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interface-eu.org/publications/ai-gender-gap#:~:text=Our%20analysis%20of%20data%20on,senior%20executive%20roles%20in%20AI." TargetMode="External"/><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s://www.hbs.edu/faculty/Pages/item.aspx?num=66548"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headstart-ai.eu/visual-resource-hub/"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video" Target="https://www.youtube.com/embed/F1wlCerC40E?feature=oembed"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youtu.be/F1wlCerC40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video" Target="https://www.youtube.com/embed/BU49jvm6KIA?feature=oembed" TargetMode="External"/><Relationship Id="rId6" Type="http://schemas.openxmlformats.org/officeDocument/2006/relationships/image" Target="../media/image18.jpeg"/><Relationship Id="rId5" Type="http://schemas.openxmlformats.org/officeDocument/2006/relationships/hyperlink" Target="https://youtu.be/BU49jvm6KIA"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val="0"/>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AI for unge hjerner - en begynderguide</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1</a:t>
            </a:r>
            <a:endParaRPr dirty="0"/>
          </a:p>
        </p:txBody>
      </p:sp>
      <p:pic>
        <p:nvPicPr>
          <p:cNvPr id="2" name="Picture 1">
            <a:extLst>
              <a:ext uri="{FF2B5EF4-FFF2-40B4-BE49-F238E27FC236}">
                <a16:creationId xmlns:a16="http://schemas.microsoft.com/office/drawing/2014/main" id="{C5C5E8C4-1AC5-0AE1-2277-18F5E062872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171673" y="6159875"/>
            <a:ext cx="1256757" cy="4397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BDC7CFB3-62BE-D7C0-2BFB-188998D2C0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29BB09-355E-D2FA-CA6C-6A4CB6A5FF4E}"/>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548841" y="1750126"/>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6096F1D-0C6C-10FF-5DE2-E3B473F2DA7C}"/>
              </a:ext>
            </a:extLst>
          </p:cNvPr>
          <p:cNvSpPr txBox="1">
            <a:spLocks noGrp="1"/>
          </p:cNvSpPr>
          <p:nvPr>
            <p:ph type="body" idx="1"/>
          </p:nvPr>
        </p:nvSpPr>
        <p:spPr>
          <a:xfrm>
            <a:off x="137320" y="1595890"/>
            <a:ext cx="5958680" cy="4569137"/>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gør det muligt for computere at forstå og reagere på menneskers sprog.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Det er denne teknologi, der gør chatbots og virtuelle assistenter </a:t>
            </a:r>
            <a:r>
              <a:rPr lang="en-GB" b="1" kern="100" dirty="0">
                <a:effectLst/>
                <a:latin typeface="Calibri" panose="020F0502020204030204" pitchFamily="34" charset="0"/>
                <a:ea typeface="Corbel" panose="020B0503020204020204" pitchFamily="34" charset="0"/>
                <a:cs typeface="Calibri" panose="020F0502020204030204" pitchFamily="34" charset="0"/>
              </a:rPr>
              <a:t>som Siri og Alexa </a:t>
            </a:r>
            <a:r>
              <a:rPr lang="en-GB" kern="100" dirty="0">
                <a:effectLst/>
                <a:latin typeface="Calibri" panose="020F0502020204030204" pitchFamily="34" charset="0"/>
                <a:ea typeface="Corbel" panose="020B0503020204020204" pitchFamily="34" charset="0"/>
                <a:cs typeface="Calibri" panose="020F0502020204030204" pitchFamily="34" charset="0"/>
              </a:rPr>
              <a:t>mulige.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NLP kan </a:t>
            </a:r>
            <a:r>
              <a:rPr lang="en-GB" b="1" kern="100" dirty="0">
                <a:effectLst/>
                <a:latin typeface="Calibri" panose="020F0502020204030204" pitchFamily="34" charset="0"/>
                <a:ea typeface="Corbel" panose="020B0503020204020204" pitchFamily="34" charset="0"/>
                <a:cs typeface="Calibri" panose="020F0502020204030204" pitchFamily="34" charset="0"/>
              </a:rPr>
              <a:t>analysere tekst, genkende tale, oversætte sprog </a:t>
            </a:r>
            <a:r>
              <a:rPr lang="en-GB" kern="100" dirty="0">
                <a:effectLst/>
                <a:latin typeface="Calibri" panose="020F0502020204030204" pitchFamily="34" charset="0"/>
                <a:ea typeface="Corbel" panose="020B0503020204020204" pitchFamily="34" charset="0"/>
                <a:cs typeface="Calibri" panose="020F0502020204030204" pitchFamily="34" charset="0"/>
              </a:rPr>
              <a:t>og endda </a:t>
            </a:r>
            <a:r>
              <a:rPr lang="en-GB" b="1" kern="100" dirty="0">
                <a:effectLst/>
                <a:latin typeface="Calibri" panose="020F0502020204030204" pitchFamily="34" charset="0"/>
                <a:ea typeface="Corbel" panose="020B0503020204020204" pitchFamily="34" charset="0"/>
                <a:cs typeface="Calibri" panose="020F0502020204030204" pitchFamily="34" charset="0"/>
              </a:rPr>
              <a:t>generere menneskelignende tekst. </a:t>
            </a:r>
            <a:r>
              <a:rPr lang="en-GB" kern="100" dirty="0">
                <a:effectLst/>
                <a:latin typeface="Calibri" panose="020F0502020204030204" pitchFamily="34" charset="0"/>
                <a:ea typeface="Corbel" panose="020B0503020204020204" pitchFamily="34" charset="0"/>
                <a:cs typeface="Calibri" panose="020F0502020204030204" pitchFamily="34" charset="0"/>
              </a:rPr>
              <a:t>Det er det, der hjælper din telefon med at forstå og reagere, når du beder den om vejrudsigten eller om at sende en besked.</a:t>
            </a:r>
          </a:p>
        </p:txBody>
      </p:sp>
      <p:sp>
        <p:nvSpPr>
          <p:cNvPr id="284" name="Google Shape;284;p9">
            <a:extLst>
              <a:ext uri="{FF2B5EF4-FFF2-40B4-BE49-F238E27FC236}">
                <a16:creationId xmlns:a16="http://schemas.microsoft.com/office/drawing/2014/main" id="{4D3D6814-2FC0-6CDB-C82D-F8BCE2BA3D05}"/>
              </a:ext>
            </a:extLst>
          </p:cNvPr>
          <p:cNvSpPr txBox="1">
            <a:spLocks noGrp="1"/>
          </p:cNvSpPr>
          <p:nvPr>
            <p:ph type="body" idx="2"/>
          </p:nvPr>
        </p:nvSpPr>
        <p:spPr>
          <a:xfrm>
            <a:off x="266660" y="515570"/>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naturlig sprogbehandling (NLP)?</a:t>
            </a:r>
            <a:endParaRPr dirty="0"/>
          </a:p>
        </p:txBody>
      </p:sp>
      <p:pic>
        <p:nvPicPr>
          <p:cNvPr id="2" name="Online Media 1" title="Natural Language Processing explained in 2 minutes">
            <a:hlinkClick r:id="" action="ppaction://media"/>
            <a:extLst>
              <a:ext uri="{FF2B5EF4-FFF2-40B4-BE49-F238E27FC236}">
                <a16:creationId xmlns:a16="http://schemas.microsoft.com/office/drawing/2014/main" id="{EF15D1D9-E187-84F1-DEE8-932395342D05}"/>
              </a:ext>
            </a:extLst>
          </p:cNvPr>
          <p:cNvPicPr>
            <a:picLocks noRot="1" noChangeAspect="1"/>
          </p:cNvPicPr>
          <p:nvPr>
            <a:videoFile r:link="rId1"/>
          </p:nvPr>
        </p:nvPicPr>
        <p:blipFill>
          <a:blip r:embed="rId5"/>
          <a:stretch>
            <a:fillRect/>
          </a:stretch>
        </p:blipFill>
        <p:spPr>
          <a:xfrm>
            <a:off x="6467584" y="2005217"/>
            <a:ext cx="5039937" cy="2914024"/>
          </a:xfrm>
          <a:prstGeom prst="rect">
            <a:avLst/>
          </a:prstGeom>
        </p:spPr>
      </p:pic>
      <p:sp>
        <p:nvSpPr>
          <p:cNvPr id="4" name="TextBox 3">
            <a:extLst>
              <a:ext uri="{FF2B5EF4-FFF2-40B4-BE49-F238E27FC236}">
                <a16:creationId xmlns:a16="http://schemas.microsoft.com/office/drawing/2014/main" id="{86BC3C60-EC70-2A64-C1A7-EF1016831265}"/>
              </a:ext>
            </a:extLst>
          </p:cNvPr>
          <p:cNvSpPr txBox="1"/>
          <p:nvPr/>
        </p:nvSpPr>
        <p:spPr>
          <a:xfrm>
            <a:off x="7233010" y="5484747"/>
            <a:ext cx="4376397" cy="830997"/>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SE den 2-minutters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forklaringsvideo </a:t>
            </a:r>
            <a:r>
              <a:rPr lang="en-GB" sz="2400" b="1" i="0" u="none" strike="noStrike" dirty="0">
                <a:solidFill>
                  <a:srgbClr val="ED8623"/>
                </a:solidFill>
                <a:effectLst/>
                <a:latin typeface="Calibri" panose="020F0502020204030204" pitchFamily="34" charset="0"/>
                <a:cs typeface="Calibri" panose="020F0502020204030204" pitchFamily="34" charset="0"/>
              </a:rPr>
              <a:t>om NLP HEROVER!</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147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FE3A5539-37DD-DB5C-71BE-703A989929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38B422-CF02-1DD3-FBE7-3286D6E364C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21B91C05-4810-C7D7-CD88-B1630EBE718B}"/>
              </a:ext>
            </a:extLst>
          </p:cNvPr>
          <p:cNvSpPr txBox="1">
            <a:spLocks noGrp="1"/>
          </p:cNvSpPr>
          <p:nvPr>
            <p:ph type="body" idx="1"/>
          </p:nvPr>
        </p:nvSpPr>
        <p:spPr>
          <a:xfrm>
            <a:off x="776609" y="833579"/>
            <a:ext cx="11144369" cy="384991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AI og robotteknologi går ofte hånd i hånd. Robotteknologi handler om at skabe maskiner, der kan udføre opgaver i den fysiske verden.  Når de kombineres med AI, kan robotter navigere, træffe beslutninger og interagere med deres omgivelser på en intelligent måde. </a:t>
            </a:r>
          </a:p>
          <a:p>
            <a:pPr marL="0" lvl="0" indent="0" algn="l" rtl="0">
              <a:lnSpc>
                <a:spcPct val="90000"/>
              </a:lnSpc>
              <a:spcBef>
                <a:spcPts val="0"/>
              </a:spcBef>
              <a:spcAft>
                <a:spcPts val="0"/>
              </a:spcAft>
              <a:buClr>
                <a:srgbClr val="282666"/>
              </a:buClr>
              <a:buSzPts val="2400"/>
            </a:pPr>
            <a:endParaRPr lang="en-GB" dirty="0"/>
          </a:p>
          <a:p>
            <a:pPr marL="0" lvl="0" indent="0" algn="l" rtl="0">
              <a:lnSpc>
                <a:spcPct val="90000"/>
              </a:lnSpc>
              <a:spcBef>
                <a:spcPts val="0"/>
              </a:spcBef>
              <a:spcAft>
                <a:spcPts val="0"/>
              </a:spcAft>
              <a:buClr>
                <a:srgbClr val="282666"/>
              </a:buClr>
              <a:buSzPts val="2400"/>
            </a:pPr>
            <a:r>
              <a:rPr lang="en-GB" dirty="0"/>
              <a:t>Tænk </a:t>
            </a:r>
            <a:r>
              <a:rPr lang="en-GB" b="1" dirty="0"/>
              <a:t>på en robotstøvsuger, der gør rent i dit hus; </a:t>
            </a:r>
            <a:r>
              <a:rPr lang="en-GB" dirty="0"/>
              <a:t>den bruger AI til at navigere rundt om møbler og undgå forhindringer.</a:t>
            </a:r>
          </a:p>
        </p:txBody>
      </p:sp>
      <p:sp>
        <p:nvSpPr>
          <p:cNvPr id="316" name="Google Shape;316;p13">
            <a:extLst>
              <a:ext uri="{FF2B5EF4-FFF2-40B4-BE49-F238E27FC236}">
                <a16:creationId xmlns:a16="http://schemas.microsoft.com/office/drawing/2014/main" id="{3B80083C-6A3E-95BC-FEBB-39F2099D345F}"/>
              </a:ext>
            </a:extLst>
          </p:cNvPr>
          <p:cNvSpPr txBox="1">
            <a:spLocks noGrp="1"/>
          </p:cNvSpPr>
          <p:nvPr>
            <p:ph type="body" idx="2"/>
          </p:nvPr>
        </p:nvSpPr>
        <p:spPr>
          <a:xfrm>
            <a:off x="776609" y="182695"/>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robotteknologi?</a:t>
            </a:r>
            <a:endParaRPr dirty="0"/>
          </a:p>
        </p:txBody>
      </p:sp>
      <p:pic>
        <p:nvPicPr>
          <p:cNvPr id="3" name="Online Media 2" title="What is Artificial Intelligence (A.I.) and Robotics?">
            <a:hlinkClick r:id="" action="ppaction://media"/>
            <a:extLst>
              <a:ext uri="{FF2B5EF4-FFF2-40B4-BE49-F238E27FC236}">
                <a16:creationId xmlns:a16="http://schemas.microsoft.com/office/drawing/2014/main" id="{07020479-B7D9-CA10-7FE3-50703380E69D}"/>
              </a:ext>
            </a:extLst>
          </p:cNvPr>
          <p:cNvPicPr>
            <a:picLocks noRot="1" noChangeAspect="1"/>
          </p:cNvPicPr>
          <p:nvPr>
            <a:videoFile r:link="rId1"/>
          </p:nvPr>
        </p:nvPicPr>
        <p:blipFill>
          <a:blip r:embed="rId5"/>
          <a:stretch>
            <a:fillRect/>
          </a:stretch>
        </p:blipFill>
        <p:spPr>
          <a:xfrm>
            <a:off x="3719384" y="3336403"/>
            <a:ext cx="4961629" cy="2937075"/>
          </a:xfrm>
          <a:prstGeom prst="rect">
            <a:avLst/>
          </a:prstGeom>
        </p:spPr>
      </p:pic>
      <p:sp>
        <p:nvSpPr>
          <p:cNvPr id="5" name="TextBox 4">
            <a:extLst>
              <a:ext uri="{FF2B5EF4-FFF2-40B4-BE49-F238E27FC236}">
                <a16:creationId xmlns:a16="http://schemas.microsoft.com/office/drawing/2014/main" id="{2B87F29F-1C05-8DD2-252C-2247C7937BBF}"/>
              </a:ext>
            </a:extLst>
          </p:cNvPr>
          <p:cNvSpPr txBox="1"/>
          <p:nvPr/>
        </p:nvSpPr>
        <p:spPr>
          <a:xfrm>
            <a:off x="335635" y="3908827"/>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SE den 4 minutter lange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forklaringsvideo </a:t>
            </a:r>
            <a:r>
              <a:rPr lang="en-GB" sz="2400" b="1" i="0" u="none" strike="noStrike" dirty="0">
                <a:solidFill>
                  <a:srgbClr val="ED8623"/>
                </a:solidFill>
                <a:effectLst/>
                <a:latin typeface="Calibri" panose="020F0502020204030204" pitchFamily="34" charset="0"/>
                <a:cs typeface="Calibri" panose="020F0502020204030204" pitchFamily="34" charset="0"/>
              </a:rPr>
              <a:t>om robotteknologi med AI...</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38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61AC0448-7E57-EA57-1C15-3FA064BE14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C36E8F-10DE-4EAF-CD92-88DF2EA734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45869" y="3063124"/>
            <a:ext cx="6878506" cy="3895029"/>
          </a:xfrm>
          <a:prstGeom prst="rect">
            <a:avLst/>
          </a:prstGeom>
          <a:effectLst>
            <a:outerShdw blurRad="63500" sx="102000" sy="102000" algn="ctr" rotWithShape="0">
              <a:prstClr val="black">
                <a:alpha val="40000"/>
              </a:prstClr>
            </a:outerShdw>
          </a:effectLst>
        </p:spPr>
      </p:pic>
      <p:sp>
        <p:nvSpPr>
          <p:cNvPr id="283" name="Google Shape;283;p9">
            <a:extLst>
              <a:ext uri="{FF2B5EF4-FFF2-40B4-BE49-F238E27FC236}">
                <a16:creationId xmlns:a16="http://schemas.microsoft.com/office/drawing/2014/main" id="{090EF09D-1745-A16D-1963-A3CAD38B84FF}"/>
              </a:ext>
            </a:extLst>
          </p:cNvPr>
          <p:cNvSpPr txBox="1">
            <a:spLocks noGrp="1"/>
          </p:cNvSpPr>
          <p:nvPr>
            <p:ph type="body" idx="1"/>
          </p:nvPr>
        </p:nvSpPr>
        <p:spPr>
          <a:xfrm>
            <a:off x="404859" y="707378"/>
            <a:ext cx="11382281" cy="3356949"/>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Computersyn gør det muligt for maskiner at </a:t>
            </a:r>
            <a:r>
              <a:rPr lang="en-GB" b="1" kern="100" dirty="0">
                <a:effectLst/>
                <a:latin typeface="Calibri" panose="020F0502020204030204" pitchFamily="34" charset="0"/>
                <a:ea typeface="Corbel" panose="020B0503020204020204" pitchFamily="34" charset="0"/>
                <a:cs typeface="Calibri" panose="020F0502020204030204" pitchFamily="34" charset="0"/>
              </a:rPr>
              <a:t>fortolke og forstå visuel information </a:t>
            </a:r>
            <a:r>
              <a:rPr lang="en-GB" kern="100" dirty="0">
                <a:effectLst/>
                <a:latin typeface="Calibri" panose="020F0502020204030204" pitchFamily="34" charset="0"/>
                <a:ea typeface="Corbel" panose="020B0503020204020204" pitchFamily="34" charset="0"/>
                <a:cs typeface="Calibri" panose="020F0502020204030204" pitchFamily="34" charset="0"/>
              </a:rPr>
              <a:t>fra verden.  Denne teknologi bruges i </a:t>
            </a:r>
            <a:r>
              <a:rPr lang="en-GB" b="1" kern="100" dirty="0">
                <a:effectLst/>
                <a:latin typeface="Calibri" panose="020F0502020204030204" pitchFamily="34" charset="0"/>
                <a:ea typeface="Corbel" panose="020B0503020204020204" pitchFamily="34" charset="0"/>
                <a:cs typeface="Calibri" panose="020F0502020204030204" pitchFamily="34" charset="0"/>
              </a:rPr>
              <a:t>selvkørende biler</a:t>
            </a:r>
            <a:r>
              <a:rPr lang="en-GB" kern="100" dirty="0">
                <a:effectLst/>
                <a:latin typeface="Calibri" panose="020F0502020204030204" pitchFamily="34" charset="0"/>
                <a:ea typeface="Corbel" panose="020B0503020204020204" pitchFamily="34" charset="0"/>
                <a:cs typeface="Calibri" panose="020F0502020204030204" pitchFamily="34" charset="0"/>
              </a:rPr>
              <a:t>, som skal kunne genkende og reagere på vejskilte, fodgængere og andre køretøjer. </a:t>
            </a:r>
          </a:p>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Den </a:t>
            </a:r>
            <a:r>
              <a:rPr lang="en-GB" b="1" kern="100" dirty="0">
                <a:effectLst/>
                <a:latin typeface="Calibri" panose="020F0502020204030204" pitchFamily="34" charset="0"/>
                <a:ea typeface="Corbel" panose="020B0503020204020204" pitchFamily="34" charset="0"/>
                <a:cs typeface="Calibri" panose="020F0502020204030204" pitchFamily="34" charset="0"/>
              </a:rPr>
              <a:t>driver </a:t>
            </a:r>
            <a:r>
              <a:rPr lang="en-GB" kern="100" dirty="0">
                <a:effectLst/>
                <a:latin typeface="Calibri" panose="020F0502020204030204" pitchFamily="34" charset="0"/>
                <a:ea typeface="Corbel" panose="020B0503020204020204" pitchFamily="34" charset="0"/>
                <a:cs typeface="Calibri" panose="020F0502020204030204" pitchFamily="34" charset="0"/>
              </a:rPr>
              <a:t>også </a:t>
            </a:r>
            <a:r>
              <a:rPr lang="en-GB" b="1" kern="100" dirty="0">
                <a:effectLst/>
                <a:latin typeface="Calibri" panose="020F0502020204030204" pitchFamily="34" charset="0"/>
                <a:ea typeface="Corbel" panose="020B0503020204020204" pitchFamily="34" charset="0"/>
                <a:cs typeface="Calibri" panose="020F0502020204030204" pitchFamily="34" charset="0"/>
              </a:rPr>
              <a:t>ansigtsgenkendelsessystemer </a:t>
            </a:r>
            <a:r>
              <a:rPr lang="en-GB" kern="100" dirty="0">
                <a:effectLst/>
                <a:latin typeface="Calibri" panose="020F0502020204030204" pitchFamily="34" charset="0"/>
                <a:ea typeface="Corbel" panose="020B0503020204020204" pitchFamily="34" charset="0"/>
                <a:cs typeface="Calibri" panose="020F0502020204030204" pitchFamily="34" charset="0"/>
              </a:rPr>
              <a:t>og hjælper med at diagnosticere medicinske billeder i sundhedsvæsenet.</a:t>
            </a:r>
          </a:p>
        </p:txBody>
      </p:sp>
      <p:sp>
        <p:nvSpPr>
          <p:cNvPr id="284" name="Google Shape;284;p9">
            <a:extLst>
              <a:ext uri="{FF2B5EF4-FFF2-40B4-BE49-F238E27FC236}">
                <a16:creationId xmlns:a16="http://schemas.microsoft.com/office/drawing/2014/main" id="{6ABA757B-5091-BE67-20AC-4838F20A759D}"/>
              </a:ext>
            </a:extLst>
          </p:cNvPr>
          <p:cNvSpPr txBox="1">
            <a:spLocks noGrp="1"/>
          </p:cNvSpPr>
          <p:nvPr>
            <p:ph type="body" idx="2"/>
          </p:nvPr>
        </p:nvSpPr>
        <p:spPr>
          <a:xfrm>
            <a:off x="648625" y="213575"/>
            <a:ext cx="529761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computersyn?</a:t>
            </a:r>
            <a:endParaRPr dirty="0"/>
          </a:p>
        </p:txBody>
      </p:sp>
      <p:pic>
        <p:nvPicPr>
          <p:cNvPr id="2" name="Online Media 1" title="What Is Computer Vision &amp; Why Does It Matter?">
            <a:hlinkClick r:id="" action="ppaction://media"/>
            <a:extLst>
              <a:ext uri="{FF2B5EF4-FFF2-40B4-BE49-F238E27FC236}">
                <a16:creationId xmlns:a16="http://schemas.microsoft.com/office/drawing/2014/main" id="{5BA35BB3-7CBE-D0EF-871B-A2A760AF0C90}"/>
              </a:ext>
            </a:extLst>
          </p:cNvPr>
          <p:cNvPicPr>
            <a:picLocks noRot="1" noChangeAspect="1"/>
          </p:cNvPicPr>
          <p:nvPr>
            <a:videoFile r:link="rId1"/>
          </p:nvPr>
        </p:nvPicPr>
        <p:blipFill>
          <a:blip r:embed="rId5"/>
          <a:stretch>
            <a:fillRect/>
          </a:stretch>
        </p:blipFill>
        <p:spPr>
          <a:xfrm>
            <a:off x="3761772" y="3345084"/>
            <a:ext cx="4932044" cy="2870521"/>
          </a:xfrm>
          <a:prstGeom prst="rect">
            <a:avLst/>
          </a:prstGeom>
        </p:spPr>
      </p:pic>
      <p:sp>
        <p:nvSpPr>
          <p:cNvPr id="4" name="TextBox 3">
            <a:extLst>
              <a:ext uri="{FF2B5EF4-FFF2-40B4-BE49-F238E27FC236}">
                <a16:creationId xmlns:a16="http://schemas.microsoft.com/office/drawing/2014/main" id="{818E447A-CB1B-235C-13D5-F15A3C112F1D}"/>
              </a:ext>
            </a:extLst>
          </p:cNvPr>
          <p:cNvSpPr txBox="1"/>
          <p:nvPr/>
        </p:nvSpPr>
        <p:spPr>
          <a:xfrm>
            <a:off x="648625" y="3995514"/>
            <a:ext cx="2851208" cy="1569660"/>
          </a:xfrm>
          <a:prstGeom prst="rect">
            <a:avLst/>
          </a:prstGeom>
          <a:noFill/>
        </p:spPr>
        <p:txBody>
          <a:bodyPr wrap="square">
            <a:spAutoFit/>
          </a:bodyPr>
          <a:lstStyle/>
          <a:p>
            <a:pPr algn="ctr"/>
            <a:r>
              <a:rPr lang="en-GB" sz="2400" b="1" i="0" u="none" strike="noStrike" dirty="0">
                <a:solidFill>
                  <a:srgbClr val="ED8623"/>
                </a:solidFill>
                <a:effectLst/>
                <a:latin typeface="Calibri" panose="020F0502020204030204" pitchFamily="34" charset="0"/>
                <a:cs typeface="Calibri" panose="020F0502020204030204" pitchFamily="34" charset="0"/>
              </a:rPr>
              <a:t>SE den 2-minutters </a:t>
            </a:r>
            <a:r>
              <a:rPr lang="en-GB" sz="2400" b="1" i="0" u="none" strike="noStrike" dirty="0">
                <a:solidFill>
                  <a:srgbClr val="ED8623"/>
                </a:solidFill>
                <a:effectLst/>
                <a:latin typeface="Calibri" panose="020F0502020204030204" pitchFamily="34" charset="0"/>
                <a:cs typeface="Calibri" panose="020F0502020204030204" pitchFamily="34" charset="0"/>
                <a:hlinkClick r:id="rId6"/>
              </a:rPr>
              <a:t>forklaringsvideo </a:t>
            </a:r>
            <a:r>
              <a:rPr lang="en-GB" sz="2400" b="1" i="0" u="none" strike="noStrike" dirty="0">
                <a:solidFill>
                  <a:srgbClr val="ED8623"/>
                </a:solidFill>
                <a:effectLst/>
                <a:latin typeface="Calibri" panose="020F0502020204030204" pitchFamily="34" charset="0"/>
                <a:cs typeface="Calibri" panose="020F0502020204030204" pitchFamily="34" charset="0"/>
              </a:rPr>
              <a:t>om Computer Vision...</a:t>
            </a:r>
            <a:endParaRPr lang="en-GB" sz="2400" b="1" dirty="0">
              <a:solidFill>
                <a:srgbClr val="ED86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85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DAB0-0882-0677-48D1-E8A4C0BA9E0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1E0552-71F5-1D4F-A127-49529206A57F}"/>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Et specifikt kig på generativ AI</a:t>
            </a:r>
          </a:p>
        </p:txBody>
      </p:sp>
      <p:sp>
        <p:nvSpPr>
          <p:cNvPr id="5" name="Text Placeholder 4">
            <a:extLst>
              <a:ext uri="{FF2B5EF4-FFF2-40B4-BE49-F238E27FC236}">
                <a16:creationId xmlns:a16="http://schemas.microsoft.com/office/drawing/2014/main" id="{32E9A6AB-9464-474B-C975-2F7D495CF15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3B10E31-EECF-1A9E-0B4F-D9CEEA2099D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EDF295C8-CB8B-56A8-ACE6-600DBA9A7A3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229436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C4C4-2939-2AFF-CF56-5280AAB7CA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7FD792-05AB-1D96-0F73-CF1362F07E59}"/>
              </a:ext>
            </a:extLst>
          </p:cNvPr>
          <p:cNvSpPr>
            <a:spLocks noGrp="1"/>
          </p:cNvSpPr>
          <p:nvPr>
            <p:ph type="body" idx="3"/>
          </p:nvPr>
        </p:nvSpPr>
        <p:spPr>
          <a:xfrm>
            <a:off x="5259079" y="1392379"/>
            <a:ext cx="6414237" cy="3253155"/>
          </a:xfrm>
        </p:spPr>
        <p:txBody>
          <a:bodyPr/>
          <a:lstStyle/>
          <a:p>
            <a:pPr marL="228600" indent="0"/>
            <a:r>
              <a:rPr lang="en-GB" kern="100" dirty="0">
                <a:effectLst/>
                <a:latin typeface="Calibri" panose="020F0502020204030204" pitchFamily="34" charset="0"/>
                <a:ea typeface="Corbel" panose="020B0503020204020204" pitchFamily="34" charset="0"/>
                <a:cs typeface="Calibri" panose="020F0502020204030204" pitchFamily="34" charset="0"/>
              </a:rPr>
              <a:t>Nu hvor du har en forståelse af kunstig intelligens, er det nemt at forstå generativ AI (</a:t>
            </a:r>
            <a:r>
              <a:rPr lang="en-GB" kern="100" dirty="0" err="1">
                <a:effectLst/>
                <a:latin typeface="Calibri" panose="020F0502020204030204" pitchFamily="34" charset="0"/>
                <a:ea typeface="Corbel" panose="020B0503020204020204" pitchFamily="34" charset="0"/>
                <a:cs typeface="Calibri" panose="020F0502020204030204" pitchFamily="34" charset="0"/>
              </a:rPr>
              <a:t>GenAI</a:t>
            </a:r>
            <a:r>
              <a:rPr lang="en-GB" kern="100" dirty="0">
                <a:effectLst/>
                <a:latin typeface="Calibri" panose="020F0502020204030204" pitchFamily="34" charset="0"/>
                <a:ea typeface="Corbel" panose="020B0503020204020204" pitchFamily="34" charset="0"/>
                <a:cs typeface="Calibri" panose="020F0502020204030204" pitchFamily="34" charset="0"/>
              </a:rPr>
              <a:t>)! </a:t>
            </a:r>
          </a:p>
          <a:p>
            <a:pPr marL="228600" indent="0"/>
            <a:r>
              <a:rPr lang="en-GB" b="1" kern="100" dirty="0">
                <a:effectLst/>
                <a:latin typeface="Calibri" panose="020F0502020204030204" pitchFamily="34" charset="0"/>
                <a:ea typeface="Corbel" panose="020B0503020204020204" pitchFamily="34" charset="0"/>
                <a:cs typeface="Calibri" panose="020F0502020204030204" pitchFamily="34" charset="0"/>
              </a:rPr>
              <a:t>Almindelig AI vs. generativ AI </a:t>
            </a:r>
            <a:r>
              <a:rPr lang="en-GB" kern="100" dirty="0">
                <a:effectLst/>
                <a:latin typeface="Calibri" panose="020F0502020204030204" pitchFamily="34" charset="0"/>
                <a:ea typeface="Corbel" panose="020B0503020204020204" pitchFamily="34" charset="0"/>
                <a:cs typeface="Calibri" panose="020F0502020204030204" pitchFamily="34" charset="0"/>
              </a:rPr>
              <a:t>- hvad er forskellen?</a:t>
            </a:r>
          </a:p>
          <a:p>
            <a:pPr marL="228600" indent="0"/>
            <a:endParaRPr lang="en-GB" dirty="0"/>
          </a:p>
        </p:txBody>
      </p:sp>
      <p:sp>
        <p:nvSpPr>
          <p:cNvPr id="5" name="Text Placeholder 4">
            <a:extLst>
              <a:ext uri="{FF2B5EF4-FFF2-40B4-BE49-F238E27FC236}">
                <a16:creationId xmlns:a16="http://schemas.microsoft.com/office/drawing/2014/main" id="{5C2CDCE3-C022-4269-6828-E08BA01D9463}"/>
              </a:ext>
            </a:extLst>
          </p:cNvPr>
          <p:cNvSpPr>
            <a:spLocks noGrp="1"/>
          </p:cNvSpPr>
          <p:nvPr>
            <p:ph type="body" idx="4"/>
          </p:nvPr>
        </p:nvSpPr>
        <p:spPr>
          <a:xfrm>
            <a:off x="5259079" y="588725"/>
            <a:ext cx="6961476" cy="803654"/>
          </a:xfrm>
        </p:spPr>
        <p:txBody>
          <a:bodyPr/>
          <a:lstStyle/>
          <a:p>
            <a:r>
              <a:rPr lang="en-GB" dirty="0"/>
              <a:t>Hvad er generativ AI?</a:t>
            </a:r>
          </a:p>
        </p:txBody>
      </p:sp>
      <p:pic>
        <p:nvPicPr>
          <p:cNvPr id="3" name="Picture 2">
            <a:extLst>
              <a:ext uri="{FF2B5EF4-FFF2-40B4-BE49-F238E27FC236}">
                <a16:creationId xmlns:a16="http://schemas.microsoft.com/office/drawing/2014/main" id="{6894AB1D-CEF6-2E74-20CE-8F6841D1645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5164" y="1261641"/>
            <a:ext cx="5969250" cy="5969250"/>
          </a:xfrm>
          <a:prstGeom prst="rect">
            <a:avLst/>
          </a:prstGeom>
        </p:spPr>
      </p:pic>
      <p:graphicFrame>
        <p:nvGraphicFramePr>
          <p:cNvPr id="6" name="Table 5">
            <a:extLst>
              <a:ext uri="{FF2B5EF4-FFF2-40B4-BE49-F238E27FC236}">
                <a16:creationId xmlns:a16="http://schemas.microsoft.com/office/drawing/2014/main" id="{5217268E-9AF6-3535-BD07-A88DE7C4BFFF}"/>
              </a:ext>
            </a:extLst>
          </p:cNvPr>
          <p:cNvGraphicFramePr>
            <a:graphicFrameLocks noGrp="1"/>
          </p:cNvGraphicFramePr>
          <p:nvPr/>
        </p:nvGraphicFramePr>
        <p:xfrm>
          <a:off x="5464140" y="3675122"/>
          <a:ext cx="6209176" cy="2804160"/>
        </p:xfrm>
        <a:graphic>
          <a:graphicData uri="http://schemas.openxmlformats.org/drawingml/2006/table">
            <a:tbl>
              <a:tblPr firstRow="1" bandRow="1">
                <a:tableStyleId>{5C22544A-7EE6-4342-B048-85BDC9FD1C3A}</a:tableStyleId>
              </a:tblPr>
              <a:tblGrid>
                <a:gridCol w="3104588">
                  <a:extLst>
                    <a:ext uri="{9D8B030D-6E8A-4147-A177-3AD203B41FA5}">
                      <a16:colId xmlns:a16="http://schemas.microsoft.com/office/drawing/2014/main" val="849600394"/>
                    </a:ext>
                  </a:extLst>
                </a:gridCol>
                <a:gridCol w="3104588">
                  <a:extLst>
                    <a:ext uri="{9D8B030D-6E8A-4147-A177-3AD203B41FA5}">
                      <a16:colId xmlns:a16="http://schemas.microsoft.com/office/drawing/2014/main" val="27338175"/>
                    </a:ext>
                  </a:extLst>
                </a:gridCol>
              </a:tblGrid>
              <a:tr h="370840">
                <a:tc>
                  <a:txBody>
                    <a:bodyPr/>
                    <a:lstStyle/>
                    <a:p>
                      <a:r>
                        <a:rPr lang="en-GB" sz="2000" b="1" dirty="0">
                          <a:latin typeface="Calibri" panose="020F0502020204030204" pitchFamily="34" charset="0"/>
                          <a:cs typeface="Calibri" panose="020F0502020204030204" pitchFamily="34" charset="0"/>
                        </a:rPr>
                        <a:t>Traditionel AI 🤓</a:t>
                      </a:r>
                      <a:endParaRPr lang="en-GB" sz="2000" dirty="0">
                        <a:latin typeface="Calibri" panose="020F0502020204030204" pitchFamily="34" charset="0"/>
                        <a:cs typeface="Calibri" panose="020F0502020204030204" pitchFamily="34" charset="0"/>
                      </a:endParaRPr>
                    </a:p>
                  </a:txBody>
                  <a:tcPr anchor="ctr">
                    <a:solidFill>
                      <a:srgbClr val="7030A0"/>
                    </a:solidFill>
                  </a:tcPr>
                </a:tc>
                <a:tc>
                  <a:txBody>
                    <a:bodyPr/>
                    <a:lstStyle/>
                    <a:p>
                      <a:r>
                        <a:rPr lang="en-GB" sz="2000" b="1" dirty="0">
                          <a:latin typeface="Calibri" panose="020F0502020204030204" pitchFamily="34" charset="0"/>
                          <a:cs typeface="Calibri" panose="020F0502020204030204" pitchFamily="34" charset="0"/>
                        </a:rPr>
                        <a:t>Generativ AI 🎨</a:t>
                      </a:r>
                      <a:endParaRPr lang="en-GB" sz="2000" dirty="0">
                        <a:latin typeface="Calibri" panose="020F0502020204030204" pitchFamily="34" charset="0"/>
                        <a:cs typeface="Calibri" panose="020F0502020204030204" pitchFamily="34" charset="0"/>
                      </a:endParaRPr>
                    </a:p>
                  </a:txBody>
                  <a:tcPr anchor="ctr">
                    <a:solidFill>
                      <a:srgbClr val="BC8FDD"/>
                    </a:solidFill>
                  </a:tcPr>
                </a:tc>
                <a:extLst>
                  <a:ext uri="{0D108BD9-81ED-4DB2-BD59-A6C34878D82A}">
                    <a16:rowId xmlns:a16="http://schemas.microsoft.com/office/drawing/2014/main" val="246488480"/>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Analyserer data og træffer beslutninger</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Skaber nyt indhold fra bunden</a:t>
                      </a:r>
                    </a:p>
                  </a:txBody>
                  <a:tcPr anchor="ctr"/>
                </a:tc>
                <a:extLst>
                  <a:ext uri="{0D108BD9-81ED-4DB2-BD59-A6C34878D82A}">
                    <a16:rowId xmlns:a16="http://schemas.microsoft.com/office/drawing/2014/main" val="1471921358"/>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Bruges til opgaver som afsløring af svindel eller forudsigelse af trends</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Kan generere tekst, billeder, musik og meget mere</a:t>
                      </a:r>
                    </a:p>
                  </a:txBody>
                  <a:tcPr anchor="ctr"/>
                </a:tc>
                <a:extLst>
                  <a:ext uri="{0D108BD9-81ED-4DB2-BD59-A6C34878D82A}">
                    <a16:rowId xmlns:a16="http://schemas.microsoft.com/office/drawing/2014/main" val="2627330035"/>
                  </a:ext>
                </a:extLst>
              </a:tr>
              <a:tr h="370840">
                <a:tc>
                  <a:txBody>
                    <a:bodyPr/>
                    <a:lstStyle/>
                    <a:p>
                      <a:r>
                        <a:rPr lang="en-GB" sz="2000" b="1" dirty="0">
                          <a:solidFill>
                            <a:srgbClr val="282666"/>
                          </a:solidFill>
                          <a:latin typeface="Calibri" panose="020F0502020204030204" pitchFamily="34" charset="0"/>
                          <a:cs typeface="Calibri" panose="020F0502020204030204" pitchFamily="34" charset="0"/>
                        </a:rPr>
                        <a:t>Tænk på AI som en rigtig smart assistent</a:t>
                      </a:r>
                    </a:p>
                  </a:txBody>
                  <a:tcPr anchor="ctr"/>
                </a:tc>
                <a:tc>
                  <a:txBody>
                    <a:bodyPr/>
                    <a:lstStyle/>
                    <a:p>
                      <a:r>
                        <a:rPr lang="en-GB" sz="2000" b="1" dirty="0">
                          <a:solidFill>
                            <a:srgbClr val="282666"/>
                          </a:solidFill>
                          <a:latin typeface="Calibri" panose="020F0502020204030204" pitchFamily="34" charset="0"/>
                          <a:cs typeface="Calibri" panose="020F0502020204030204" pitchFamily="34" charset="0"/>
                        </a:rPr>
                        <a:t>Tænk på </a:t>
                      </a:r>
                      <a:r>
                        <a:rPr lang="en-GB" sz="2000" b="1" dirty="0" err="1">
                          <a:solidFill>
                            <a:srgbClr val="282666"/>
                          </a:solidFill>
                          <a:latin typeface="Calibri" panose="020F0502020204030204" pitchFamily="34" charset="0"/>
                          <a:cs typeface="Calibri" panose="020F0502020204030204" pitchFamily="34" charset="0"/>
                        </a:rPr>
                        <a:t>GenAI </a:t>
                      </a:r>
                      <a:r>
                        <a:rPr lang="en-GB" sz="2000" b="1" dirty="0">
                          <a:solidFill>
                            <a:srgbClr val="282666"/>
                          </a:solidFill>
                          <a:latin typeface="Calibri" panose="020F0502020204030204" pitchFamily="34" charset="0"/>
                          <a:cs typeface="Calibri" panose="020F0502020204030204" pitchFamily="34" charset="0"/>
                        </a:rPr>
                        <a:t>som en kreativ kunstner</a:t>
                      </a:r>
                    </a:p>
                  </a:txBody>
                  <a:tcPr anchor="ctr"/>
                </a:tc>
                <a:extLst>
                  <a:ext uri="{0D108BD9-81ED-4DB2-BD59-A6C34878D82A}">
                    <a16:rowId xmlns:a16="http://schemas.microsoft.com/office/drawing/2014/main" val="3904922968"/>
                  </a:ext>
                </a:extLst>
              </a:tr>
            </a:tbl>
          </a:graphicData>
        </a:graphic>
      </p:graphicFrame>
    </p:spTree>
    <p:extLst>
      <p:ext uri="{BB962C8B-B14F-4D97-AF65-F5344CB8AC3E}">
        <p14:creationId xmlns:p14="http://schemas.microsoft.com/office/powerpoint/2010/main" val="25183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9063CA-D437-051A-E9E0-775F2E903F9D}"/>
              </a:ext>
            </a:extLst>
          </p:cNvPr>
          <p:cNvSpPr>
            <a:spLocks noGrp="1"/>
          </p:cNvSpPr>
          <p:nvPr>
            <p:ph type="body" idx="3"/>
          </p:nvPr>
        </p:nvSpPr>
        <p:spPr>
          <a:xfrm>
            <a:off x="4578714" y="1499865"/>
            <a:ext cx="7245756" cy="5136601"/>
          </a:xfrm>
        </p:spPr>
        <p:txBody>
          <a:bodyPr/>
          <a:lstStyle/>
          <a:p>
            <a:pPr marL="228600" indent="0"/>
            <a:r>
              <a:rPr lang="en-GB" dirty="0"/>
              <a:t>Mens traditionel AI fokuserer på at komme med forudsigelser, går GenAI et skridt videre - den skaber eller </a:t>
            </a:r>
            <a:r>
              <a:rPr lang="en-GB" b="1" dirty="0"/>
              <a:t>GENERERER </a:t>
            </a:r>
            <a:r>
              <a:rPr lang="en-GB" dirty="0"/>
              <a:t>ting som! Forestil dig, at du beder AI om at skrive et digt, generere et digitalt maleri eller endda komponere en sang - det er </a:t>
            </a:r>
            <a:r>
              <a:rPr lang="en-GB" dirty="0" err="1"/>
              <a:t>GenAI </a:t>
            </a:r>
            <a:r>
              <a:rPr lang="en-GB" dirty="0"/>
              <a:t>i aktion!</a:t>
            </a:r>
          </a:p>
          <a:p>
            <a:pPr marL="228600" indent="0"/>
            <a:r>
              <a:rPr lang="en-GB" dirty="0"/>
              <a:t>Hvis du f.eks. spørger: </a:t>
            </a:r>
            <a:r>
              <a:rPr lang="en-GB" b="1" dirty="0">
                <a:solidFill>
                  <a:srgbClr val="ED8623"/>
                </a:solidFill>
              </a:rPr>
              <a:t>"Hvad er forskellen på en ko og en tyr?"</a:t>
            </a:r>
          </a:p>
          <a:p>
            <a:pPr marL="228600" indent="0"/>
            <a:r>
              <a:rPr lang="en-GB" dirty="0"/>
              <a:t>En GenAI-model søger i enorme mængder tekstdata fra bøger, hjemmesider og artikler og genererer et klart, menneskelignende svar. Og det stopper ikke ved </a:t>
            </a:r>
            <a:r>
              <a:rPr lang="en-GB" dirty="0" err="1"/>
              <a:t>tekst</a:t>
            </a:r>
            <a:r>
              <a:rPr lang="en-GB" dirty="0"/>
              <a:t> - GenAI kan skabe billeder, skrive kode, lave musik, videoer og endda designe tøj!</a:t>
            </a:r>
          </a:p>
          <a:p>
            <a:pPr marL="228600" indent="0"/>
            <a:endParaRPr lang="en-GB" dirty="0"/>
          </a:p>
        </p:txBody>
      </p:sp>
      <p:sp>
        <p:nvSpPr>
          <p:cNvPr id="5" name="Text Placeholder 4">
            <a:extLst>
              <a:ext uri="{FF2B5EF4-FFF2-40B4-BE49-F238E27FC236}">
                <a16:creationId xmlns:a16="http://schemas.microsoft.com/office/drawing/2014/main" id="{5E189C3E-414A-F33E-2739-2F398F218574}"/>
              </a:ext>
            </a:extLst>
          </p:cNvPr>
          <p:cNvSpPr>
            <a:spLocks noGrp="1"/>
          </p:cNvSpPr>
          <p:nvPr>
            <p:ph type="body" idx="4"/>
          </p:nvPr>
        </p:nvSpPr>
        <p:spPr>
          <a:xfrm>
            <a:off x="4341932" y="113306"/>
            <a:ext cx="7719321" cy="803654"/>
          </a:xfrm>
        </p:spPr>
        <p:txBody>
          <a:bodyPr/>
          <a:lstStyle/>
          <a:p>
            <a:pPr marL="228600" indent="0"/>
            <a:r>
              <a:rPr lang="en-GB" dirty="0"/>
              <a:t>Så hvad er det, der gør generativ AI så populær?</a:t>
            </a:r>
          </a:p>
        </p:txBody>
      </p:sp>
      <p:pic>
        <p:nvPicPr>
          <p:cNvPr id="3" name="Picture 2">
            <a:extLst>
              <a:ext uri="{FF2B5EF4-FFF2-40B4-BE49-F238E27FC236}">
                <a16:creationId xmlns:a16="http://schemas.microsoft.com/office/drawing/2014/main" id="{DA128D80-548D-9EF5-82B0-2C5D3B761F2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315" y="1278333"/>
            <a:ext cx="5579666" cy="5579666"/>
          </a:xfrm>
          <a:prstGeom prst="rect">
            <a:avLst/>
          </a:prstGeom>
        </p:spPr>
      </p:pic>
    </p:spTree>
    <p:extLst>
      <p:ext uri="{BB962C8B-B14F-4D97-AF65-F5344CB8AC3E}">
        <p14:creationId xmlns:p14="http://schemas.microsoft.com/office/powerpoint/2010/main" val="370257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2AE3D8-7C0D-89B6-294D-D577A236B9CB}"/>
              </a:ext>
            </a:extLst>
          </p:cNvPr>
          <p:cNvSpPr>
            <a:spLocks noGrp="1"/>
          </p:cNvSpPr>
          <p:nvPr>
            <p:ph type="body" idx="4"/>
          </p:nvPr>
        </p:nvSpPr>
        <p:spPr>
          <a:xfrm>
            <a:off x="4398380" y="642939"/>
            <a:ext cx="7157564" cy="5453458"/>
          </a:xfrm>
        </p:spPr>
        <p:txBody>
          <a:bodyPr/>
          <a:lstStyle/>
          <a:p>
            <a:pPr marL="228600" indent="0"/>
            <a:r>
              <a:rPr lang="en-GB" dirty="0" err="1"/>
              <a:t>GenAI </a:t>
            </a:r>
            <a:r>
              <a:rPr lang="en-GB" dirty="0"/>
              <a:t>lærer mønstre fra enorme datasæt og bruger særlige AI-modeller til at skabe nyt indhold. Der er to store typer af modeller bag </a:t>
            </a:r>
            <a:r>
              <a:rPr lang="en-GB" dirty="0" err="1"/>
              <a:t>GenAI</a:t>
            </a:r>
            <a:r>
              <a:rPr lang="en-GB" dirty="0"/>
              <a:t>:</a:t>
            </a:r>
          </a:p>
          <a:p>
            <a:pPr marL="228600" indent="0"/>
            <a:endParaRPr lang="en-GB" dirty="0"/>
          </a:p>
          <a:p>
            <a:pPr marL="228600" indent="0"/>
            <a:r>
              <a:rPr lang="en-GB" b="1" dirty="0"/>
              <a:t>1. Generative Adversarial Networks (GANs)</a:t>
            </a:r>
          </a:p>
          <a:p>
            <a:pPr marL="228600" indent="0"/>
            <a:r>
              <a:rPr lang="en-GB" dirty="0"/>
              <a:t>GAN'er fungerer som en kreativ konkurrence mellem to AI'er:</a:t>
            </a:r>
          </a:p>
          <a:p>
            <a:pPr marL="228600" indent="0"/>
            <a:r>
              <a:rPr lang="en-GB" b="1" dirty="0">
                <a:solidFill>
                  <a:srgbClr val="ED8623"/>
                </a:solidFill>
              </a:rPr>
              <a:t>Generatoren </a:t>
            </a:r>
            <a:r>
              <a:rPr lang="en-GB" dirty="0"/>
              <a:t>- Skaber falsk indhold (som et nyt ansigt eller maleri).</a:t>
            </a:r>
          </a:p>
          <a:p>
            <a:pPr marL="228600" indent="0"/>
            <a:r>
              <a:rPr lang="en-GB" b="1" dirty="0">
                <a:solidFill>
                  <a:srgbClr val="ED8623"/>
                </a:solidFill>
              </a:rPr>
              <a:t>Diskriminatoren </a:t>
            </a:r>
            <a:r>
              <a:rPr lang="en-GB" dirty="0"/>
              <a:t>- Forsøger at spotte, om indholdet er ægte eller falsk.</a:t>
            </a:r>
          </a:p>
        </p:txBody>
      </p:sp>
      <p:pic>
        <p:nvPicPr>
          <p:cNvPr id="7" name="Picture 6">
            <a:extLst>
              <a:ext uri="{FF2B5EF4-FFF2-40B4-BE49-F238E27FC236}">
                <a16:creationId xmlns:a16="http://schemas.microsoft.com/office/drawing/2014/main" id="{EAF1CF43-7F4D-0BC8-8117-AE55A7BD499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2808" y="829916"/>
            <a:ext cx="5266481" cy="5266481"/>
          </a:xfrm>
          <a:prstGeom prst="rect">
            <a:avLst/>
          </a:prstGeom>
        </p:spPr>
      </p:pic>
      <p:sp>
        <p:nvSpPr>
          <p:cNvPr id="8" name="Text Placeholder 4">
            <a:extLst>
              <a:ext uri="{FF2B5EF4-FFF2-40B4-BE49-F238E27FC236}">
                <a16:creationId xmlns:a16="http://schemas.microsoft.com/office/drawing/2014/main" id="{33DCC8DB-5793-DF33-D710-B61AD30D4C0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Hvordan fungerer generativ AI?</a:t>
            </a:r>
          </a:p>
        </p:txBody>
      </p:sp>
    </p:spTree>
    <p:extLst>
      <p:ext uri="{BB962C8B-B14F-4D97-AF65-F5344CB8AC3E}">
        <p14:creationId xmlns:p14="http://schemas.microsoft.com/office/powerpoint/2010/main" val="128820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1282-4677-B96E-387F-22C30F9D1D2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2071CCB-53A9-DBD8-1104-7C869C0609A7}"/>
              </a:ext>
            </a:extLst>
          </p:cNvPr>
          <p:cNvSpPr>
            <a:spLocks noGrp="1"/>
          </p:cNvSpPr>
          <p:nvPr>
            <p:ph type="body" idx="4"/>
          </p:nvPr>
        </p:nvSpPr>
        <p:spPr>
          <a:xfrm>
            <a:off x="4398380" y="642939"/>
            <a:ext cx="7157564" cy="5453458"/>
          </a:xfrm>
        </p:spPr>
        <p:txBody>
          <a:bodyPr/>
          <a:lstStyle/>
          <a:p>
            <a:pPr marL="228600" indent="0"/>
            <a:r>
              <a:rPr lang="en-GB" dirty="0"/>
              <a:t>For eksempel... Forestil dig en GAN, der forsøger at skabe realistiske billeder af katte.</a:t>
            </a:r>
          </a:p>
          <a:p>
            <a:pPr marL="228600" indent="0"/>
            <a:r>
              <a:rPr lang="en-GB" dirty="0"/>
              <a:t>Til at begynde med ligner AI'ens tegninger måske slørede klatter, men efterhånden som </a:t>
            </a:r>
            <a:r>
              <a:rPr lang="en-GB" b="1" dirty="0"/>
              <a:t>diskriminatoren </a:t>
            </a:r>
            <a:r>
              <a:rPr lang="en-GB" dirty="0"/>
              <a:t>bliver ved med at afvise dårlige billeder, bliver </a:t>
            </a:r>
            <a:r>
              <a:rPr lang="en-GB" b="1" dirty="0"/>
              <a:t>generatoren </a:t>
            </a:r>
            <a:r>
              <a:rPr lang="en-GB" dirty="0"/>
              <a:t>bedre - indtil den producerer en perfekt realistisk kat, der aldrig har eksisteret før! </a:t>
            </a:r>
          </a:p>
          <a:p>
            <a:pPr marL="228600" indent="0"/>
            <a:r>
              <a:rPr lang="en-GB" dirty="0"/>
              <a:t>Generative Adversarial Networks (GANs) bruges til....</a:t>
            </a:r>
          </a:p>
          <a:p>
            <a:pPr marL="228600" indent="0"/>
            <a:r>
              <a:rPr lang="en-GB" dirty="0"/>
              <a:t>✅ Oprettelse af deepfake-videoer (som AI-genererede berømthedsstemmer!)</a:t>
            </a:r>
          </a:p>
          <a:p>
            <a:pPr marL="228600" indent="0"/>
            <a:r>
              <a:rPr lang="en-GB" dirty="0"/>
              <a:t>✅ Fjerne støj fra billeder (gøre slørede fotos skarpere)</a:t>
            </a:r>
          </a:p>
          <a:p>
            <a:pPr marL="228600" indent="0"/>
            <a:r>
              <a:rPr lang="en-GB" dirty="0"/>
              <a:t>✅ Generering af realistiske spilfigurer og avatarer</a:t>
            </a:r>
          </a:p>
        </p:txBody>
      </p:sp>
      <p:pic>
        <p:nvPicPr>
          <p:cNvPr id="7" name="Picture 6">
            <a:extLst>
              <a:ext uri="{FF2B5EF4-FFF2-40B4-BE49-F238E27FC236}">
                <a16:creationId xmlns:a16="http://schemas.microsoft.com/office/drawing/2014/main" id="{E7201943-264C-1FF2-A56E-5E00C3239F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869" y="795759"/>
            <a:ext cx="5266481" cy="5266481"/>
          </a:xfrm>
          <a:prstGeom prst="rect">
            <a:avLst/>
          </a:prstGeom>
        </p:spPr>
      </p:pic>
      <p:sp>
        <p:nvSpPr>
          <p:cNvPr id="8" name="Text Placeholder 4">
            <a:extLst>
              <a:ext uri="{FF2B5EF4-FFF2-40B4-BE49-F238E27FC236}">
                <a16:creationId xmlns:a16="http://schemas.microsoft.com/office/drawing/2014/main" id="{519E1098-9F1B-A8E9-3BDC-FB1BB8AB071F}"/>
              </a:ext>
            </a:extLst>
          </p:cNvPr>
          <p:cNvSpPr txBox="1">
            <a:spLocks/>
          </p:cNvSpPr>
          <p:nvPr/>
        </p:nvSpPr>
        <p:spPr>
          <a:xfrm>
            <a:off x="316689" y="241112"/>
            <a:ext cx="3491382"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3600" b="1" dirty="0">
                <a:solidFill>
                  <a:srgbClr val="ED8623"/>
                </a:solidFill>
              </a:rPr>
              <a:t>Hvordan fungerer generativ AI?</a:t>
            </a:r>
          </a:p>
        </p:txBody>
      </p:sp>
    </p:spTree>
    <p:extLst>
      <p:ext uri="{BB962C8B-B14F-4D97-AF65-F5344CB8AC3E}">
        <p14:creationId xmlns:p14="http://schemas.microsoft.com/office/powerpoint/2010/main" val="1598804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EBDE80-736D-8A7F-485E-8BD54AE27D2B}"/>
              </a:ext>
            </a:extLst>
          </p:cNvPr>
          <p:cNvSpPr>
            <a:spLocks noGrp="1"/>
          </p:cNvSpPr>
          <p:nvPr>
            <p:ph type="body" sz="quarter" idx="19"/>
          </p:nvPr>
        </p:nvSpPr>
        <p:spPr>
          <a:xfrm>
            <a:off x="691820" y="2457107"/>
            <a:ext cx="2784711" cy="385564"/>
          </a:xfrm>
        </p:spPr>
        <p:txBody>
          <a:bodyPr/>
          <a:lstStyle/>
          <a:p>
            <a:r>
              <a:rPr lang="en-IE" dirty="0"/>
              <a:t>AKTIVITET</a:t>
            </a:r>
          </a:p>
        </p:txBody>
      </p:sp>
      <p:pic>
        <p:nvPicPr>
          <p:cNvPr id="8" name="Picture Placeholder 7" descr="A person with short hair wearing glasses and a blue planet&#10;&#10;AI-generated content may be incorrect.">
            <a:extLst>
              <a:ext uri="{FF2B5EF4-FFF2-40B4-BE49-F238E27FC236}">
                <a16:creationId xmlns:a16="http://schemas.microsoft.com/office/drawing/2014/main" id="{5A06E75A-2573-919C-1B62-F579E20244C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p:blipFill>
        <p:spPr>
          <a:xfrm>
            <a:off x="391600" y="0"/>
            <a:ext cx="3423163" cy="1945748"/>
          </a:xfrm>
        </p:spPr>
      </p:pic>
      <p:sp>
        <p:nvSpPr>
          <p:cNvPr id="5" name="Text Placeholder 4">
            <a:extLst>
              <a:ext uri="{FF2B5EF4-FFF2-40B4-BE49-F238E27FC236}">
                <a16:creationId xmlns:a16="http://schemas.microsoft.com/office/drawing/2014/main" id="{63151E79-0988-A41B-2F7A-DA175545AABF}"/>
              </a:ext>
            </a:extLst>
          </p:cNvPr>
          <p:cNvSpPr>
            <a:spLocks noGrp="1"/>
          </p:cNvSpPr>
          <p:nvPr>
            <p:ph type="body" sz="quarter" idx="20"/>
          </p:nvPr>
        </p:nvSpPr>
        <p:spPr>
          <a:xfrm>
            <a:off x="4035846" y="4525045"/>
            <a:ext cx="7690127" cy="1024199"/>
          </a:xfrm>
          <a:solidFill>
            <a:srgbClr val="653795"/>
          </a:solidFill>
          <a:ln>
            <a:solidFill>
              <a:srgbClr val="653795"/>
            </a:solidFill>
          </a:ln>
        </p:spPr>
        <p:txBody>
          <a:bodyPr anchor="ctr"/>
          <a:lstStyle/>
          <a:p>
            <a:pPr algn="ctr">
              <a:buNone/>
            </a:pP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FORKLAR </a:t>
            </a:r>
            <a:r>
              <a:rPr lang="en-GB" b="1" dirty="0">
                <a:solidFill>
                  <a:srgbClr val="ED8623"/>
                </a:solidFill>
                <a:latin typeface="Calibri" panose="020F0502020204030204" pitchFamily="34" charset="0"/>
                <a:ea typeface="Calibri" panose="020F0502020204030204" pitchFamily="34" charset="0"/>
                <a:cs typeface="Calibri" panose="020F0502020204030204" pitchFamily="34" charset="0"/>
              </a:rPr>
              <a:t>GANs</a:t>
            </a:r>
            <a:r>
              <a:rPr lang="en-GB" b="1" dirty="0">
                <a:solidFill>
                  <a:schemeClr val="bg1"/>
                </a:solidFill>
                <a:latin typeface="Calibri" panose="020F0502020204030204" pitchFamily="34" charset="0"/>
                <a:ea typeface="Calibri" panose="020F0502020204030204" pitchFamily="34" charset="0"/>
                <a:cs typeface="Calibri" panose="020F0502020204030204" pitchFamily="34" charset="0"/>
              </a:rPr>
              <a:t>, SOM OM DU FORKLAREDE FOR ET BARN </a:t>
            </a:r>
          </a:p>
        </p:txBody>
      </p:sp>
      <p:pic>
        <p:nvPicPr>
          <p:cNvPr id="10" name="Picture 9">
            <a:extLst>
              <a:ext uri="{FF2B5EF4-FFF2-40B4-BE49-F238E27FC236}">
                <a16:creationId xmlns:a16="http://schemas.microsoft.com/office/drawing/2014/main" id="{FC354A57-5627-81D9-C37D-85D9D8BC02F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59218" y="276028"/>
            <a:ext cx="4677295" cy="3830731"/>
          </a:xfrm>
          <a:prstGeom prst="rect">
            <a:avLst/>
          </a:prstGeom>
        </p:spPr>
      </p:pic>
    </p:spTree>
    <p:extLst>
      <p:ext uri="{BB962C8B-B14F-4D97-AF65-F5344CB8AC3E}">
        <p14:creationId xmlns:p14="http://schemas.microsoft.com/office/powerpoint/2010/main" val="864078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7BF27-784B-4FD1-C47C-9A28FF7224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C7F4F7-146A-6B3D-6085-202C820E4F79}"/>
              </a:ext>
            </a:extLst>
          </p:cNvPr>
          <p:cNvSpPr>
            <a:spLocks noGrp="1"/>
          </p:cNvSpPr>
          <p:nvPr>
            <p:ph type="body" idx="3"/>
          </p:nvPr>
        </p:nvSpPr>
        <p:spPr/>
        <p:txBody>
          <a:bodyPr/>
          <a:lstStyle/>
          <a:p>
            <a:pPr marL="228600" indent="0"/>
            <a:r>
              <a:rPr lang="en-GB" dirty="0"/>
              <a:t>Hvis GAN'er genererer billeder, så er Transformers hjernen bag chatbots og skrivning af AI. Transformers forstår tekst ved at læse store mængder data og forudsige det næste ord i en sætning. Det er sådan, værktøjer som </a:t>
            </a:r>
            <a:r>
              <a:rPr lang="en-GB" b="1" dirty="0"/>
              <a:t>ChatGPT </a:t>
            </a:r>
            <a:r>
              <a:rPr lang="en-GB" dirty="0"/>
              <a:t>kan skrive essays, opsummere artikler og endda fortælle vittigheder!</a:t>
            </a:r>
          </a:p>
          <a:p>
            <a:pPr marL="228600" indent="0"/>
            <a:r>
              <a:rPr lang="en-GB" dirty="0"/>
              <a:t>Hvis du f</a:t>
            </a:r>
            <a:r>
              <a:rPr lang="en-GB" b="1" dirty="0"/>
              <a:t>.eks. </a:t>
            </a:r>
            <a:r>
              <a:rPr lang="en-GB" dirty="0"/>
              <a:t>skriver </a:t>
            </a:r>
            <a:r>
              <a:rPr lang="en-GB" b="1" dirty="0"/>
              <a:t>"Der var engang en ..."</a:t>
            </a:r>
            <a:r>
              <a:rPr lang="en-GB" dirty="0"/>
              <a:t>, forudsiger en Transformer AI, hvilke ord der skal komme bagefter </a:t>
            </a:r>
            <a:r>
              <a:rPr lang="en-GB" b="1" dirty="0"/>
              <a:t>- som "modig prinsesse, der opdagede et skjult kongerige!</a:t>
            </a:r>
            <a:r>
              <a:rPr lang="en-GB" dirty="0"/>
              <a:t>" </a:t>
            </a:r>
          </a:p>
        </p:txBody>
      </p:sp>
      <p:sp>
        <p:nvSpPr>
          <p:cNvPr id="5" name="Text Placeholder 4">
            <a:extLst>
              <a:ext uri="{FF2B5EF4-FFF2-40B4-BE49-F238E27FC236}">
                <a16:creationId xmlns:a16="http://schemas.microsoft.com/office/drawing/2014/main" id="{6C26F4A2-DCDA-31A9-4C4B-1ADC14E64411}"/>
              </a:ext>
            </a:extLst>
          </p:cNvPr>
          <p:cNvSpPr>
            <a:spLocks noGrp="1"/>
          </p:cNvSpPr>
          <p:nvPr>
            <p:ph type="body" idx="4"/>
          </p:nvPr>
        </p:nvSpPr>
        <p:spPr/>
        <p:txBody>
          <a:bodyPr/>
          <a:lstStyle/>
          <a:p>
            <a:r>
              <a:rPr lang="en-GB" dirty="0"/>
              <a:t>2. Transformer-modeller (hjernen i AI-chatbots)</a:t>
            </a:r>
          </a:p>
        </p:txBody>
      </p:sp>
      <p:pic>
        <p:nvPicPr>
          <p:cNvPr id="7" name="Picture 6">
            <a:extLst>
              <a:ext uri="{FF2B5EF4-FFF2-40B4-BE49-F238E27FC236}">
                <a16:creationId xmlns:a16="http://schemas.microsoft.com/office/drawing/2014/main" id="{4FF82B0A-4D17-DC9E-EB5F-EEEB2594EAD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440" y="-288648"/>
            <a:ext cx="5103717" cy="5103717"/>
          </a:xfrm>
          <a:prstGeom prst="rect">
            <a:avLst/>
          </a:prstGeom>
        </p:spPr>
      </p:pic>
    </p:spTree>
    <p:extLst>
      <p:ext uri="{BB962C8B-B14F-4D97-AF65-F5344CB8AC3E}">
        <p14:creationId xmlns:p14="http://schemas.microsoft.com/office/powerpoint/2010/main" val="2981641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Hvad er kunstig intelligens?</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Et nærmere kig på generativ AI</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Kunstig intelligens i hverdagen</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Kvinders nuværende status inden for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9098864D-A26E-87D4-AB6C-FB2B4B507C2B}"/>
              </a:ext>
            </a:extLst>
          </p:cNvPr>
          <p:cNvSpPr txBox="1">
            <a:spLocks/>
          </p:cNvSpPr>
          <p:nvPr/>
        </p:nvSpPr>
        <p:spPr>
          <a:xfrm>
            <a:off x="1119973" y="1595951"/>
            <a:ext cx="4608000" cy="366609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Dette modul introducerer det grundlæggende i kunstig intelligens (AI) og viser, hvordan det allerede er en del af vores hverdag. Eleverne vil udforske, hvordan AI efterligner menneskelig tænkning, forstå forskellen mellem traditionel og generativ AI og reflektere over, hvordan værktøjer som ChatGPT og TikTok bruger AI. Sessionen fremhæver også kønskløften i AI-karrierer og opfordrer unge kvinder til at se AI som et værktøj til kreativitet, muligheder og positiv forandring.</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E4BB-A2DC-AE91-E779-55DFEA58E0C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710267-B6CA-2D63-736A-63982E1C429B}"/>
              </a:ext>
            </a:extLst>
          </p:cNvPr>
          <p:cNvSpPr>
            <a:spLocks noGrp="1"/>
          </p:cNvSpPr>
          <p:nvPr>
            <p:ph type="body" idx="3"/>
          </p:nvPr>
        </p:nvSpPr>
        <p:spPr>
          <a:xfrm>
            <a:off x="4594468" y="1536557"/>
            <a:ext cx="6961476" cy="3067341"/>
          </a:xfrm>
        </p:spPr>
        <p:txBody>
          <a:bodyPr/>
          <a:lstStyle/>
          <a:p>
            <a:pPr marL="228600" indent="0"/>
            <a:r>
              <a:rPr lang="en-GB" dirty="0"/>
              <a:t>Populære transformatormodeller</a:t>
            </a:r>
          </a:p>
          <a:p>
            <a:pPr marL="228600" indent="0"/>
            <a:r>
              <a:rPr lang="en-GB" b="1" dirty="0">
                <a:solidFill>
                  <a:srgbClr val="653795"/>
                </a:solidFill>
              </a:rPr>
              <a:t>GPT (Generative Pre-trained Transformer) </a:t>
            </a:r>
            <a:r>
              <a:rPr lang="en-GB" dirty="0"/>
              <a:t>bruges i ChatGPT til at skrive og kode. </a:t>
            </a:r>
          </a:p>
          <a:p>
            <a:pPr marL="228600" indent="0"/>
            <a:r>
              <a:rPr lang="en-GB" b="1" dirty="0">
                <a:solidFill>
                  <a:srgbClr val="653795"/>
                </a:solidFill>
              </a:rPr>
              <a:t>BERT (Bidirectional Encoder Representations from Transformers) </a:t>
            </a:r>
            <a:r>
              <a:rPr lang="en-GB" dirty="0"/>
              <a:t>bruges af Google til at forstå søgeforespørgsler. </a:t>
            </a:r>
          </a:p>
          <a:p>
            <a:pPr marL="228600" indent="0"/>
            <a:r>
              <a:rPr lang="en-GB" b="1" dirty="0" err="1">
                <a:solidFill>
                  <a:srgbClr val="653795"/>
                </a:solidFill>
              </a:rPr>
              <a:t>RoBERTa </a:t>
            </a:r>
            <a:r>
              <a:rPr lang="en-GB" b="1" dirty="0">
                <a:solidFill>
                  <a:srgbClr val="653795"/>
                </a:solidFill>
              </a:rPr>
              <a:t>(Robustly Optimised BERT) </a:t>
            </a:r>
            <a:r>
              <a:rPr lang="en-GB" dirty="0"/>
              <a:t>er en avanceret version af BERT, der bruges i AI-forskning.</a:t>
            </a:r>
          </a:p>
        </p:txBody>
      </p:sp>
      <p:sp>
        <p:nvSpPr>
          <p:cNvPr id="5" name="Text Placeholder 4">
            <a:extLst>
              <a:ext uri="{FF2B5EF4-FFF2-40B4-BE49-F238E27FC236}">
                <a16:creationId xmlns:a16="http://schemas.microsoft.com/office/drawing/2014/main" id="{89D97C1B-8E91-46D6-F2A2-6F957E9CA326}"/>
              </a:ext>
            </a:extLst>
          </p:cNvPr>
          <p:cNvSpPr>
            <a:spLocks noGrp="1"/>
          </p:cNvSpPr>
          <p:nvPr>
            <p:ph type="body" idx="4"/>
          </p:nvPr>
        </p:nvSpPr>
        <p:spPr>
          <a:xfrm>
            <a:off x="4594468" y="361024"/>
            <a:ext cx="6961476" cy="803654"/>
          </a:xfrm>
        </p:spPr>
        <p:txBody>
          <a:bodyPr/>
          <a:lstStyle/>
          <a:p>
            <a:r>
              <a:rPr lang="en-GB" dirty="0"/>
              <a:t>2. Transformermodeller (hjernen i AI-chatbots)</a:t>
            </a:r>
          </a:p>
        </p:txBody>
      </p:sp>
      <p:pic>
        <p:nvPicPr>
          <p:cNvPr id="7" name="Picture 6">
            <a:extLst>
              <a:ext uri="{FF2B5EF4-FFF2-40B4-BE49-F238E27FC236}">
                <a16:creationId xmlns:a16="http://schemas.microsoft.com/office/drawing/2014/main" id="{91560702-0250-F675-15E7-092130D963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440" y="-288648"/>
            <a:ext cx="5103717" cy="5103717"/>
          </a:xfrm>
          <a:prstGeom prst="rect">
            <a:avLst/>
          </a:prstGeom>
        </p:spPr>
      </p:pic>
      <p:sp>
        <p:nvSpPr>
          <p:cNvPr id="2" name="Text Placeholder 3">
            <a:extLst>
              <a:ext uri="{FF2B5EF4-FFF2-40B4-BE49-F238E27FC236}">
                <a16:creationId xmlns:a16="http://schemas.microsoft.com/office/drawing/2014/main" id="{322A40AD-1801-3220-647E-7231A68FC3BE}"/>
              </a:ext>
            </a:extLst>
          </p:cNvPr>
          <p:cNvSpPr txBox="1">
            <a:spLocks/>
          </p:cNvSpPr>
          <p:nvPr/>
        </p:nvSpPr>
        <p:spPr>
          <a:xfrm>
            <a:off x="287080" y="4491025"/>
            <a:ext cx="8210232" cy="22746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dirty="0"/>
              <a:t>Transformatorer bruges til....</a:t>
            </a:r>
          </a:p>
          <a:p>
            <a:pPr marL="228600" indent="0"/>
            <a:r>
              <a:rPr lang="en-GB" dirty="0"/>
              <a:t>✅ AI-chatbots (som Snapchats My AI &amp; ChatGPT)</a:t>
            </a:r>
          </a:p>
          <a:p>
            <a:pPr marL="228600" indent="0"/>
            <a:r>
              <a:rPr lang="en-GB" dirty="0"/>
              <a:t>✅ Oversættelse af sprog (som Google Translate)</a:t>
            </a:r>
          </a:p>
          <a:p>
            <a:pPr marL="228600" indent="0"/>
            <a:r>
              <a:rPr lang="en-GB" dirty="0"/>
              <a:t>✅ Generering af scripts, billedtekster og indlæg på sociale medier</a:t>
            </a:r>
          </a:p>
        </p:txBody>
      </p:sp>
    </p:spTree>
    <p:extLst>
      <p:ext uri="{BB962C8B-B14F-4D97-AF65-F5344CB8AC3E}">
        <p14:creationId xmlns:p14="http://schemas.microsoft.com/office/powerpoint/2010/main" val="312496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0A172F-A914-ECFF-6862-13BD20B686F3}"/>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Hvad kan generativ AI gøre?</a:t>
            </a:r>
          </a:p>
          <a:p>
            <a:pPr marL="228600" indent="0"/>
            <a:endParaRPr lang="en-GB" dirty="0"/>
          </a:p>
          <a:p>
            <a:pPr marL="228600" indent="0"/>
            <a:r>
              <a:rPr lang="en-GB" dirty="0"/>
              <a:t>🎨 S</a:t>
            </a:r>
            <a:r>
              <a:rPr lang="en-GB" b="1" dirty="0"/>
              <a:t>kabe kunst og design</a:t>
            </a:r>
          </a:p>
          <a:p>
            <a:pPr marL="228600" indent="0"/>
            <a:r>
              <a:rPr lang="en-GB" dirty="0"/>
              <a:t>Kunstnere og designere bruger AI til at generere unikke malerier, grafik og animationer. Nogle AI-genererede kunstværker er endda blevet solgt for millioner af dollars!</a:t>
            </a:r>
          </a:p>
          <a:p>
            <a:pPr marL="228600" indent="0"/>
            <a:r>
              <a:rPr lang="en-GB" dirty="0"/>
              <a:t>For eksempel kan AI-apps som DALL-E forvandle tekstbeskeder til fantastisk digital kunst.</a:t>
            </a:r>
          </a:p>
          <a:p>
            <a:pPr marL="228600" indent="0"/>
            <a:r>
              <a:rPr lang="en-GB" b="1" dirty="0">
                <a:hlinkClick r:id="rId3"/>
              </a:rPr>
              <a:t>Link til video</a:t>
            </a:r>
            <a:endParaRPr lang="en-GB" b="1" dirty="0"/>
          </a:p>
        </p:txBody>
      </p:sp>
      <p:pic>
        <p:nvPicPr>
          <p:cNvPr id="6" name="Online Media 5" title="Stunning AI Art made in 1 minute!">
            <a:hlinkClick r:id="" action="ppaction://media"/>
            <a:extLst>
              <a:ext uri="{FF2B5EF4-FFF2-40B4-BE49-F238E27FC236}">
                <a16:creationId xmlns:a16="http://schemas.microsoft.com/office/drawing/2014/main" id="{08B17C13-C542-1329-AF63-3A68CA249779}"/>
              </a:ext>
            </a:extLst>
          </p:cNvPr>
          <p:cNvPicPr>
            <a:picLocks noRot="1" noChangeAspect="1"/>
          </p:cNvPicPr>
          <p:nvPr>
            <a:videoFile r:link="rId1"/>
          </p:nvPr>
        </p:nvPicPr>
        <p:blipFill>
          <a:blip r:embed="rId4"/>
          <a:stretch>
            <a:fillRect/>
          </a:stretch>
        </p:blipFill>
        <p:spPr>
          <a:xfrm>
            <a:off x="1040784" y="356300"/>
            <a:ext cx="3276656" cy="5798916"/>
          </a:xfrm>
          <a:prstGeom prst="rect">
            <a:avLst/>
          </a:prstGeom>
          <a:effectLst>
            <a:outerShdw blurRad="63500" sx="102000" sy="102000" algn="ctr" rotWithShape="0">
              <a:prstClr val="black">
                <a:alpha val="40000"/>
              </a:prstClr>
            </a:outerShdw>
          </a:effectLst>
        </p:spPr>
      </p:pic>
      <p:sp>
        <p:nvSpPr>
          <p:cNvPr id="2" name="Freeform 3">
            <a:extLst>
              <a:ext uri="{FF2B5EF4-FFF2-40B4-BE49-F238E27FC236}">
                <a16:creationId xmlns:a16="http://schemas.microsoft.com/office/drawing/2014/main" id="{E40FACCF-D33F-6A1C-7429-A6F3385AF7B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Tree>
    <p:extLst>
      <p:ext uri="{BB962C8B-B14F-4D97-AF65-F5344CB8AC3E}">
        <p14:creationId xmlns:p14="http://schemas.microsoft.com/office/powerpoint/2010/main" val="415534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504E4-812D-BD68-93BB-6AE0943760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706958-8EB4-4F87-C514-BB92B90CA1D4}"/>
              </a:ext>
            </a:extLst>
          </p:cNvPr>
          <p:cNvSpPr>
            <a:spLocks noGrp="1"/>
          </p:cNvSpPr>
          <p:nvPr>
            <p:ph type="body" idx="4"/>
          </p:nvPr>
        </p:nvSpPr>
        <p:spPr>
          <a:xfrm>
            <a:off x="4953966" y="642939"/>
            <a:ext cx="6601978" cy="5453458"/>
          </a:xfrm>
        </p:spPr>
        <p:txBody>
          <a:bodyPr/>
          <a:lstStyle/>
          <a:p>
            <a:pPr marL="228600" indent="0"/>
            <a:r>
              <a:rPr lang="en-GB" sz="3600" b="1" dirty="0">
                <a:solidFill>
                  <a:srgbClr val="ED8623"/>
                </a:solidFill>
              </a:rPr>
              <a:t>3. Hvad kan generativ AI gøre?</a:t>
            </a:r>
          </a:p>
          <a:p>
            <a:pPr marL="228600" indent="0"/>
            <a:endParaRPr lang="en-GB" dirty="0"/>
          </a:p>
          <a:p>
            <a:pPr marL="228600" indent="0"/>
            <a:r>
              <a:rPr lang="en-GB" dirty="0"/>
              <a:t>🎭 </a:t>
            </a:r>
            <a:r>
              <a:rPr lang="en-GB" b="1" dirty="0"/>
              <a:t>Lave deepfake-videoer</a:t>
            </a:r>
          </a:p>
          <a:p>
            <a:pPr marL="228600" indent="0"/>
            <a:r>
              <a:rPr lang="en-GB" dirty="0"/>
              <a:t>AI kan skabe realistiske videoer af folk, der siger ting, de faktisk aldrig har sagt! Det kan være sjovt som underholdning, men også farligt, hvis det misbruges (det er derfor, digital dannelse er vigtigt!).</a:t>
            </a:r>
          </a:p>
          <a:p>
            <a:pPr marL="228600" indent="0"/>
            <a:r>
              <a:rPr lang="en-GB" dirty="0"/>
              <a:t>Har du f.eks. nogensinde set en video med en AI-genereret kendisstemme? Det er deepfake-teknologi på arbejde!</a:t>
            </a:r>
          </a:p>
          <a:p>
            <a:pPr marL="228600" indent="0"/>
            <a:r>
              <a:rPr lang="en-GB" b="1" dirty="0">
                <a:hlinkClick r:id="rId3"/>
              </a:rPr>
              <a:t>Link til video</a:t>
            </a:r>
            <a:endParaRPr lang="en-GB" b="1" dirty="0"/>
          </a:p>
        </p:txBody>
      </p:sp>
      <p:pic>
        <p:nvPicPr>
          <p:cNvPr id="2" name="Online Media 9" title="Deepfake tom cruise magic trick #shorts #deepfakes #tomcruise">
            <a:hlinkClick r:id="" action="ppaction://media"/>
            <a:extLst>
              <a:ext uri="{FF2B5EF4-FFF2-40B4-BE49-F238E27FC236}">
                <a16:creationId xmlns:a16="http://schemas.microsoft.com/office/drawing/2014/main" id="{FE8A0087-F1D5-CC69-FF7F-37BBBEB674C1}"/>
              </a:ext>
            </a:extLst>
          </p:cNvPr>
          <p:cNvPicPr>
            <a:picLocks noRot="1" noChangeAspect="1"/>
          </p:cNvPicPr>
          <p:nvPr>
            <a:videoFile r:link="rId1"/>
          </p:nvPr>
        </p:nvPicPr>
        <p:blipFill>
          <a:blip r:embed="rId4"/>
          <a:stretch>
            <a:fillRect/>
          </a:stretch>
        </p:blipFill>
        <p:spPr>
          <a:xfrm>
            <a:off x="1000704" y="351228"/>
            <a:ext cx="3282388" cy="5809060"/>
          </a:xfrm>
          <a:prstGeom prst="rect">
            <a:avLst/>
          </a:prstGeom>
          <a:effectLst>
            <a:outerShdw blurRad="63500" sx="102000" sy="102000" algn="ctr" rotWithShape="0">
              <a:prstClr val="black">
                <a:alpha val="40000"/>
              </a:prstClr>
            </a:outerShdw>
          </a:effectLst>
        </p:spPr>
      </p:pic>
      <p:sp>
        <p:nvSpPr>
          <p:cNvPr id="3" name="Freeform 3">
            <a:extLst>
              <a:ext uri="{FF2B5EF4-FFF2-40B4-BE49-F238E27FC236}">
                <a16:creationId xmlns:a16="http://schemas.microsoft.com/office/drawing/2014/main" id="{3357BAB2-34C2-04B9-A439-DF0AB2C3D82B}"/>
              </a:ext>
            </a:extLst>
          </p:cNvPr>
          <p:cNvSpPr/>
          <p:nvPr/>
        </p:nvSpPr>
        <p:spPr>
          <a:xfrm>
            <a:off x="796857" y="188265"/>
            <a:ext cx="3690083" cy="6134986"/>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E"/>
          </a:p>
        </p:txBody>
      </p:sp>
    </p:spTree>
    <p:extLst>
      <p:ext uri="{BB962C8B-B14F-4D97-AF65-F5344CB8AC3E}">
        <p14:creationId xmlns:p14="http://schemas.microsoft.com/office/powerpoint/2010/main" val="867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7A3D2-D0F5-14A6-A09F-AB5D263E7B8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A5B7AA1-A81B-CEBD-8DCE-EFBBA66F4123}"/>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E6F1DCB2-AE7F-BAD7-E33C-164037D925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5BF3B949-841C-FADF-35B4-DC5D5815E78F}"/>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HVORDAN TRÆNES GENERATIV AI?</a:t>
            </a:r>
          </a:p>
        </p:txBody>
      </p:sp>
      <p:sp>
        <p:nvSpPr>
          <p:cNvPr id="2" name="TextBox 1">
            <a:extLst>
              <a:ext uri="{FF2B5EF4-FFF2-40B4-BE49-F238E27FC236}">
                <a16:creationId xmlns:a16="http://schemas.microsoft.com/office/drawing/2014/main" id="{22010476-495C-9370-1A49-F243B31E6250}"/>
              </a:ext>
            </a:extLst>
          </p:cNvPr>
          <p:cNvSpPr txBox="1"/>
          <p:nvPr/>
        </p:nvSpPr>
        <p:spPr>
          <a:xfrm>
            <a:off x="4466225" y="4547294"/>
            <a:ext cx="6421515" cy="1938992"/>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Se på billedet herover, det er skabt med generativ AI, og det skal vise, hvordan AI lærer. </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Hvad lægger du mærke til?</a:t>
            </a:r>
          </a:p>
          <a:p>
            <a:pPr marL="342900" indent="-342900">
              <a:buClr>
                <a:srgbClr val="653795"/>
              </a:buClr>
              <a:buFont typeface="Arial" panose="020B0604020202020204" pitchFamily="34" charset="0"/>
              <a:buChar char="•"/>
            </a:pPr>
            <a:r>
              <a:rPr lang="en-GB" sz="2400" dirty="0">
                <a:solidFill>
                  <a:srgbClr val="653795"/>
                </a:solidFill>
                <a:latin typeface="Calibri" panose="020F0502020204030204" pitchFamily="34" charset="0"/>
                <a:cs typeface="Calibri" panose="020F0502020204030204" pitchFamily="34" charset="0"/>
              </a:rPr>
              <a:t>Hvordan viser billedet, at AI lærer?</a:t>
            </a:r>
          </a:p>
        </p:txBody>
      </p:sp>
      <p:pic>
        <p:nvPicPr>
          <p:cNvPr id="5" name="Picture 4">
            <a:extLst>
              <a:ext uri="{FF2B5EF4-FFF2-40B4-BE49-F238E27FC236}">
                <a16:creationId xmlns:a16="http://schemas.microsoft.com/office/drawing/2014/main" id="{B1B79C6C-B6BB-9946-A4CA-C6EE33BEA3D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1047" y="596206"/>
            <a:ext cx="6066693" cy="3429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211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5C37B-C307-D686-6812-9F1525358B2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BAD09FE-8FBC-8B13-220E-239223712B22}"/>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1ABA2072-9340-FE22-869E-B63AA466E07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FD6F30B5-4F7F-D30A-16C8-0DA4E6D4A080}"/>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HVORDAN TRÆNES GENERATIV AI?</a:t>
            </a:r>
          </a:p>
        </p:txBody>
      </p:sp>
      <p:sp>
        <p:nvSpPr>
          <p:cNvPr id="2" name="TextBox 1">
            <a:extLst>
              <a:ext uri="{FF2B5EF4-FFF2-40B4-BE49-F238E27FC236}">
                <a16:creationId xmlns:a16="http://schemas.microsoft.com/office/drawing/2014/main" id="{5EE7BC68-3693-71F2-8AE5-74E388A77861}"/>
              </a:ext>
            </a:extLst>
          </p:cNvPr>
          <p:cNvSpPr txBox="1"/>
          <p:nvPr/>
        </p:nvSpPr>
        <p:spPr>
          <a:xfrm>
            <a:off x="4466222" y="4306186"/>
            <a:ext cx="7220879" cy="2123658"/>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Robotten i midten repræsenterer kunstig intelligens.</a:t>
            </a:r>
          </a:p>
          <a:p>
            <a:endParaRPr lang="en-GB" sz="1200" dirty="0">
              <a:solidFill>
                <a:srgbClr val="ED8623"/>
              </a:solidFill>
              <a:latin typeface="Calibri" panose="020F0502020204030204" pitchFamily="34" charset="0"/>
              <a:cs typeface="Calibri" panose="020F0502020204030204" pitchFamily="34" charset="0"/>
            </a:endParaRPr>
          </a:p>
          <a:p>
            <a:r>
              <a:rPr lang="en-GB" sz="2400" dirty="0">
                <a:solidFill>
                  <a:srgbClr val="ED8623"/>
                </a:solidFill>
                <a:latin typeface="Calibri" panose="020F0502020204030204" pitchFamily="34" charset="0"/>
                <a:cs typeface="Calibri" panose="020F0502020204030204" pitchFamily="34" charset="0"/>
              </a:rPr>
              <a:t>Den er omgivet af mennesker, der taler til den og viser den bøger. Disse mennesker er de menneskelige </a:t>
            </a:r>
            <a:r>
              <a:rPr lang="en-GB" sz="2400" b="1" dirty="0">
                <a:solidFill>
                  <a:srgbClr val="ED8623"/>
                </a:solidFill>
                <a:latin typeface="Calibri" panose="020F0502020204030204" pitchFamily="34" charset="0"/>
                <a:cs typeface="Calibri" panose="020F0502020204030204" pitchFamily="34" charset="0"/>
              </a:rPr>
              <a:t>"undervisere".</a:t>
            </a:r>
          </a:p>
        </p:txBody>
      </p:sp>
      <p:pic>
        <p:nvPicPr>
          <p:cNvPr id="5" name="Picture 4">
            <a:extLst>
              <a:ext uri="{FF2B5EF4-FFF2-40B4-BE49-F238E27FC236}">
                <a16:creationId xmlns:a16="http://schemas.microsoft.com/office/drawing/2014/main" id="{86F8A807-ED05-A038-3391-03FFBF84A6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7551" y="415453"/>
            <a:ext cx="6066693" cy="3429000"/>
          </a:xfrm>
          <a:prstGeom prst="rect">
            <a:avLst/>
          </a:prstGeom>
          <a:effectLst>
            <a:outerShdw blurRad="63500" sx="102000" sy="102000" algn="ctr" rotWithShape="0">
              <a:prstClr val="black">
                <a:alpha val="40000"/>
              </a:prstClr>
            </a:outerShdw>
          </a:effectLst>
        </p:spPr>
      </p:pic>
      <p:sp>
        <p:nvSpPr>
          <p:cNvPr id="4" name="Oval 3">
            <a:extLst>
              <a:ext uri="{FF2B5EF4-FFF2-40B4-BE49-F238E27FC236}">
                <a16:creationId xmlns:a16="http://schemas.microsoft.com/office/drawing/2014/main" id="{8C9318B3-E13C-CC6E-9F13-C974751417E3}"/>
              </a:ext>
            </a:extLst>
          </p:cNvPr>
          <p:cNvSpPr/>
          <p:nvPr/>
        </p:nvSpPr>
        <p:spPr>
          <a:xfrm>
            <a:off x="7054093" y="98605"/>
            <a:ext cx="1713604" cy="4062696"/>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085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B657-A5C3-12B7-C752-8EBABE61D7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DAD3EE6-6B7D-1201-0949-7A85089DE555}"/>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B4F0CEC2-4ED8-CC46-39C6-56037E82A9C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8865AF71-48EA-5278-B48D-5AC41C68AD17}"/>
              </a:ext>
            </a:extLst>
          </p:cNvPr>
          <p:cNvSpPr>
            <a:spLocks noGrp="1"/>
          </p:cNvSpPr>
          <p:nvPr>
            <p:ph type="body" sz="quarter" idx="18"/>
          </p:nvPr>
        </p:nvSpPr>
        <p:spPr>
          <a:xfrm>
            <a:off x="504899" y="3710764"/>
            <a:ext cx="3423163" cy="1049221"/>
          </a:xfrm>
        </p:spPr>
        <p:txBody>
          <a:bodyPr/>
          <a:lstStyle/>
          <a:p>
            <a:r>
              <a:rPr lang="en-GB" b="1" dirty="0">
                <a:solidFill>
                  <a:srgbClr val="653795"/>
                </a:solidFill>
              </a:rPr>
              <a:t>HVORDAN TRÆNES GENERATIV AI?</a:t>
            </a:r>
          </a:p>
        </p:txBody>
      </p:sp>
      <p:sp>
        <p:nvSpPr>
          <p:cNvPr id="2" name="TextBox 1">
            <a:extLst>
              <a:ext uri="{FF2B5EF4-FFF2-40B4-BE49-F238E27FC236}">
                <a16:creationId xmlns:a16="http://schemas.microsoft.com/office/drawing/2014/main" id="{DE594333-4D15-E3DF-6B06-433401FFEC64}"/>
              </a:ext>
            </a:extLst>
          </p:cNvPr>
          <p:cNvSpPr txBox="1"/>
          <p:nvPr/>
        </p:nvSpPr>
        <p:spPr>
          <a:xfrm>
            <a:off x="4466223" y="4116574"/>
            <a:ext cx="6889347" cy="1569660"/>
          </a:xfrm>
          <a:prstGeom prst="rect">
            <a:avLst/>
          </a:prstGeom>
          <a:noFill/>
        </p:spPr>
        <p:txBody>
          <a:bodyPr wrap="square">
            <a:spAutoFit/>
          </a:bodyPr>
          <a:lstStyle/>
          <a:p>
            <a:r>
              <a:rPr lang="en-GB" sz="2400" dirty="0">
                <a:solidFill>
                  <a:srgbClr val="ED8623"/>
                </a:solidFill>
                <a:latin typeface="Calibri" panose="020F0502020204030204" pitchFamily="34" charset="0"/>
                <a:cs typeface="Calibri" panose="020F0502020204030204" pitchFamily="34" charset="0"/>
              </a:rPr>
              <a:t>"Trænerne" deler data med AI'en for at hjælpe den med at lære. </a:t>
            </a:r>
          </a:p>
          <a:p>
            <a:r>
              <a:rPr lang="en-GB" sz="2400" dirty="0">
                <a:solidFill>
                  <a:srgbClr val="ED8623"/>
                </a:solidFill>
                <a:latin typeface="Calibri" panose="020F0502020204030204" pitchFamily="34" charset="0"/>
                <a:cs typeface="Calibri" panose="020F0502020204030204" pitchFamily="34" charset="0"/>
              </a:rPr>
              <a:t>Dataene repræsenteres af </a:t>
            </a:r>
            <a:r>
              <a:rPr lang="en-GB" sz="2400" b="1" dirty="0">
                <a:solidFill>
                  <a:srgbClr val="ED8623"/>
                </a:solidFill>
                <a:latin typeface="Calibri" panose="020F0502020204030204" pitchFamily="34" charset="0"/>
                <a:cs typeface="Calibri" panose="020F0502020204030204" pitchFamily="34" charset="0"/>
              </a:rPr>
              <a:t>bøgerne og taleboblerne</a:t>
            </a:r>
            <a:r>
              <a:rPr lang="en-GB" sz="2400" dirty="0">
                <a:solidFill>
                  <a:srgbClr val="ED8623"/>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75C524D2-2002-7836-EC91-4ECBD7537E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82782" y="231248"/>
            <a:ext cx="6066693" cy="3429000"/>
          </a:xfrm>
          <a:prstGeom prst="rect">
            <a:avLst/>
          </a:prstGeom>
          <a:effectLst>
            <a:outerShdw blurRad="63500" sx="102000" sy="102000" algn="ctr" rotWithShape="0">
              <a:prstClr val="black">
                <a:alpha val="40000"/>
              </a:prstClr>
            </a:outerShdw>
          </a:effectLst>
        </p:spPr>
      </p:pic>
      <p:sp>
        <p:nvSpPr>
          <p:cNvPr id="6" name="Oval 5">
            <a:extLst>
              <a:ext uri="{FF2B5EF4-FFF2-40B4-BE49-F238E27FC236}">
                <a16:creationId xmlns:a16="http://schemas.microsoft.com/office/drawing/2014/main" id="{33C1A5AA-40E4-7216-620A-340F5118FF5B}"/>
              </a:ext>
            </a:extLst>
          </p:cNvPr>
          <p:cNvSpPr/>
          <p:nvPr/>
        </p:nvSpPr>
        <p:spPr>
          <a:xfrm>
            <a:off x="5941694" y="1739667"/>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971E896-C80B-E2B6-D2B4-F26A9BD4ED0A}"/>
              </a:ext>
            </a:extLst>
          </p:cNvPr>
          <p:cNvSpPr/>
          <p:nvPr/>
        </p:nvSpPr>
        <p:spPr>
          <a:xfrm>
            <a:off x="8476777" y="-68382"/>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85B1735-9421-879B-DE7A-B7ABA4A4C31A}"/>
              </a:ext>
            </a:extLst>
          </p:cNvPr>
          <p:cNvSpPr/>
          <p:nvPr/>
        </p:nvSpPr>
        <p:spPr>
          <a:xfrm>
            <a:off x="9144891" y="1589196"/>
            <a:ext cx="1713604" cy="1240148"/>
          </a:xfrm>
          <a:prstGeom prst="ellipse">
            <a:avLst/>
          </a:prstGeom>
          <a:solidFill>
            <a:srgbClr val="FF3399">
              <a:alpha val="49804"/>
            </a:srgbClr>
          </a:solidFill>
          <a:ln>
            <a:solidFill>
              <a:srgbClr val="FF339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5785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F499-441B-FBEE-667F-FB0C518FE6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364DDF1-A925-3515-1E5B-7ED0DDEA6CF4}"/>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AI i dit daglige liv</a:t>
            </a:r>
          </a:p>
        </p:txBody>
      </p:sp>
      <p:sp>
        <p:nvSpPr>
          <p:cNvPr id="5" name="Text Placeholder 4">
            <a:extLst>
              <a:ext uri="{FF2B5EF4-FFF2-40B4-BE49-F238E27FC236}">
                <a16:creationId xmlns:a16="http://schemas.microsoft.com/office/drawing/2014/main" id="{95115B6B-0FDE-B918-834A-0881B4DEE50C}"/>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DDCCA2B7-E068-506D-803A-C4467D39E5D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CBD156C3-F776-A2A1-A5D1-766F296E35F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419834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C4444A-75A1-2638-F224-900F47FAF973}"/>
              </a:ext>
            </a:extLst>
          </p:cNvPr>
          <p:cNvSpPr>
            <a:spLocks noGrp="1"/>
          </p:cNvSpPr>
          <p:nvPr>
            <p:ph type="body" idx="2"/>
          </p:nvPr>
        </p:nvSpPr>
        <p:spPr>
          <a:xfrm>
            <a:off x="295341" y="1026406"/>
            <a:ext cx="3489581" cy="1601047"/>
          </a:xfrm>
        </p:spPr>
        <p:txBody>
          <a:bodyPr/>
          <a:lstStyle/>
          <a:p>
            <a:pPr marL="228600" indent="0"/>
            <a:r>
              <a:rPr lang="en-GB" dirty="0"/>
              <a:t>AI i hverdagen</a:t>
            </a:r>
          </a:p>
          <a:p>
            <a:endParaRPr lang="en-GB" dirty="0"/>
          </a:p>
        </p:txBody>
      </p:sp>
      <p:sp>
        <p:nvSpPr>
          <p:cNvPr id="4" name="Text Placeholder 3">
            <a:extLst>
              <a:ext uri="{FF2B5EF4-FFF2-40B4-BE49-F238E27FC236}">
                <a16:creationId xmlns:a16="http://schemas.microsoft.com/office/drawing/2014/main" id="{1381355F-ABDA-02BC-FAF2-7FF9A9A4553F}"/>
              </a:ext>
            </a:extLst>
          </p:cNvPr>
          <p:cNvSpPr>
            <a:spLocks noGrp="1"/>
          </p:cNvSpPr>
          <p:nvPr>
            <p:ph type="body" idx="3"/>
          </p:nvPr>
        </p:nvSpPr>
        <p:spPr>
          <a:xfrm>
            <a:off x="4436216" y="702494"/>
            <a:ext cx="6961476" cy="3849918"/>
          </a:xfrm>
        </p:spPr>
        <p:txBody>
          <a:bodyPr/>
          <a:lstStyle/>
          <a:p>
            <a:pPr marL="228600" indent="0"/>
            <a:r>
              <a:rPr lang="en-GB" dirty="0"/>
              <a:t>AI spiller en større rolle i dit liv, end du måske er klar over. Det er som at have en tavs assistent, der altid arbejder i baggrunden for at personliggøre dine oplevelser, spare dig tid og endda forbedre dit velbefindende. </a:t>
            </a:r>
          </a:p>
          <a:p>
            <a:pPr marL="228600" indent="0"/>
            <a:r>
              <a:rPr lang="en-GB" dirty="0"/>
              <a:t>I de næste par slides vil vi se på, hvordan du bruger AI hver dag, og måske er du ikke engang klar over det.</a:t>
            </a:r>
          </a:p>
        </p:txBody>
      </p:sp>
      <p:pic>
        <p:nvPicPr>
          <p:cNvPr id="6" name="Picture 5">
            <a:extLst>
              <a:ext uri="{FF2B5EF4-FFF2-40B4-BE49-F238E27FC236}">
                <a16:creationId xmlns:a16="http://schemas.microsoft.com/office/drawing/2014/main" id="{83050601-07FE-C92F-1198-F5320C15FF66}"/>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6096000" y="3842795"/>
            <a:ext cx="3322486" cy="2754776"/>
          </a:xfrm>
          <a:prstGeom prst="rect">
            <a:avLst/>
          </a:prstGeom>
        </p:spPr>
      </p:pic>
    </p:spTree>
    <p:extLst>
      <p:ext uri="{BB962C8B-B14F-4D97-AF65-F5344CB8AC3E}">
        <p14:creationId xmlns:p14="http://schemas.microsoft.com/office/powerpoint/2010/main" val="369213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BC4831C-609A-F6B4-4351-F0F3C15E633A}"/>
              </a:ext>
            </a:extLst>
          </p:cNvPr>
          <p:cNvSpPr txBox="1">
            <a:spLocks/>
          </p:cNvSpPr>
          <p:nvPr/>
        </p:nvSpPr>
        <p:spPr>
          <a:xfrm>
            <a:off x="573430" y="264348"/>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sociale medier</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2DDC700C-E896-A6F1-69EA-8AAC7AB5B011}"/>
              </a:ext>
            </a:extLst>
          </p:cNvPr>
          <p:cNvSpPr/>
          <p:nvPr/>
        </p:nvSpPr>
        <p:spPr>
          <a:xfrm>
            <a:off x="412830" y="1388960"/>
            <a:ext cx="4946248" cy="4919241"/>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94A68C3E-E6CE-38C2-E3A4-337BC7219945}"/>
              </a:ext>
            </a:extLst>
          </p:cNvPr>
          <p:cNvSpPr txBox="1"/>
          <p:nvPr/>
        </p:nvSpPr>
        <p:spPr>
          <a:xfrm>
            <a:off x="762723" y="1771088"/>
            <a:ext cx="4218490" cy="4154984"/>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Analyserer din adfærd (likes, kommentarer, tid brugt på at se) for at anbefale indhold, du vil elske.</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Tilpasser dit feed, så det afspejler dine interesser, fra populære videoer til influencer-indlæg.</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Hjælper platforme med at forudsige, hvad der er mest relevant for dig</a:t>
            </a:r>
            <a:r>
              <a:rPr lang="en-GB" dirty="0"/>
              <a:t>.</a:t>
            </a:r>
          </a:p>
        </p:txBody>
      </p:sp>
      <p:sp>
        <p:nvSpPr>
          <p:cNvPr id="7" name="TextBox 6">
            <a:extLst>
              <a:ext uri="{FF2B5EF4-FFF2-40B4-BE49-F238E27FC236}">
                <a16:creationId xmlns:a16="http://schemas.microsoft.com/office/drawing/2014/main" id="{02213987-3897-1302-0A3E-8E23B38E0445}"/>
              </a:ext>
            </a:extLst>
          </p:cNvPr>
          <p:cNvSpPr txBox="1"/>
          <p:nvPr/>
        </p:nvSpPr>
        <p:spPr>
          <a:xfrm>
            <a:off x="5463249" y="1661954"/>
            <a:ext cx="3333510" cy="4154984"/>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Et eksempel</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TikToks "For You"</a:t>
            </a:r>
            <a:r>
              <a:rPr lang="en-GB" sz="2400" dirty="0">
                <a:solidFill>
                  <a:srgbClr val="653795"/>
                </a:solidFill>
                <a:latin typeface="Calibri" panose="020F0502020204030204" pitchFamily="34" charset="0"/>
                <a:cs typeface="Calibri" panose="020F0502020204030204" pitchFamily="34" charset="0"/>
              </a:rPr>
              <a:t>-side bruger AI til at lære dine præferencer med utrolig nøjagtighed.</a:t>
            </a:r>
          </a:p>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Instagram </a:t>
            </a:r>
            <a:r>
              <a:rPr lang="en-GB" sz="2400" dirty="0">
                <a:solidFill>
                  <a:srgbClr val="653795"/>
                </a:solidFill>
                <a:latin typeface="Calibri" panose="020F0502020204030204" pitchFamily="34" charset="0"/>
                <a:cs typeface="Calibri" panose="020F0502020204030204" pitchFamily="34" charset="0"/>
              </a:rPr>
              <a:t>foreslår reels, annoncer, hashtags eller konti, som du måske synes er inspirerende eller sjove at følge.</a:t>
            </a:r>
            <a:endParaRPr lang="en-GB" dirty="0">
              <a:solidFill>
                <a:srgbClr val="653795"/>
              </a:solidFill>
            </a:endParaRPr>
          </a:p>
        </p:txBody>
      </p:sp>
      <p:pic>
        <p:nvPicPr>
          <p:cNvPr id="11" name="Picture 10">
            <a:extLst>
              <a:ext uri="{FF2B5EF4-FFF2-40B4-BE49-F238E27FC236}">
                <a16:creationId xmlns:a16="http://schemas.microsoft.com/office/drawing/2014/main" id="{0C3F7817-521E-323F-AD09-615190057D9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05148" y="1921395"/>
            <a:ext cx="3854370" cy="38543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3928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1843-42FD-A87B-6228-665765CABC8D}"/>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D19CFBE-9A18-9A2D-F3CD-CD6643F8984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online shopping</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867B0D6-0813-C729-4645-E07724F74E94}"/>
              </a:ext>
            </a:extLst>
          </p:cNvPr>
          <p:cNvSpPr/>
          <p:nvPr/>
        </p:nvSpPr>
        <p:spPr>
          <a:xfrm>
            <a:off x="371597" y="1226915"/>
            <a:ext cx="3830013"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B64386-E3E0-E311-CB8D-40108D847328}"/>
              </a:ext>
            </a:extLst>
          </p:cNvPr>
          <p:cNvSpPr txBox="1"/>
          <p:nvPr/>
        </p:nvSpPr>
        <p:spPr>
          <a:xfrm>
            <a:off x="573430" y="1461267"/>
            <a:ext cx="3084170"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Sporer dine browservaner og din købshistorik for at anbefale produkter, du måske gerne vil have.</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Tilbyder personlige tilbud eller påmindelser om varer, der ligger i din indkøbskurv</a:t>
            </a:r>
            <a:r>
              <a:rPr lang="en-GB" dirty="0"/>
              <a:t>.</a:t>
            </a:r>
          </a:p>
        </p:txBody>
      </p:sp>
      <p:sp>
        <p:nvSpPr>
          <p:cNvPr id="7" name="TextBox 6">
            <a:extLst>
              <a:ext uri="{FF2B5EF4-FFF2-40B4-BE49-F238E27FC236}">
                <a16:creationId xmlns:a16="http://schemas.microsoft.com/office/drawing/2014/main" id="{4CA0FBA0-03D1-383B-1650-694D292A13F4}"/>
              </a:ext>
            </a:extLst>
          </p:cNvPr>
          <p:cNvSpPr txBox="1"/>
          <p:nvPr/>
        </p:nvSpPr>
        <p:spPr>
          <a:xfrm>
            <a:off x="4408349" y="2811139"/>
            <a:ext cx="4188702"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2 Amazon </a:t>
            </a:r>
            <a:r>
              <a:rPr lang="en-GB" sz="2400" dirty="0">
                <a:solidFill>
                  <a:srgbClr val="653795"/>
                </a:solidFill>
                <a:latin typeface="Calibri" panose="020F0502020204030204" pitchFamily="34" charset="0"/>
                <a:cs typeface="Calibri" panose="020F0502020204030204" pitchFamily="34" charset="0"/>
              </a:rPr>
              <a:t>foreslår varer, der "ofte købes sammen", hvilket sparer tid, når du køber gaver eller nødvendigheder.</a:t>
            </a:r>
          </a:p>
        </p:txBody>
      </p:sp>
      <p:pic>
        <p:nvPicPr>
          <p:cNvPr id="3074" name="Picture 2" descr="The Amazon Recommendations Secret to Selling More Online - Rejoiner">
            <a:extLst>
              <a:ext uri="{FF2B5EF4-FFF2-40B4-BE49-F238E27FC236}">
                <a16:creationId xmlns:a16="http://schemas.microsoft.com/office/drawing/2014/main" id="{0061D11D-DC9E-F493-5568-2687C3E6BDAE}"/>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4624048" y="4712822"/>
            <a:ext cx="3147422" cy="174378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E704A4-D45A-F923-4932-5642358224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42894" y="1002055"/>
            <a:ext cx="2477509" cy="536195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292CA54-CA64-B398-B549-DBE0B8CDECF2}"/>
              </a:ext>
            </a:extLst>
          </p:cNvPr>
          <p:cNvSpPr txBox="1"/>
          <p:nvPr/>
        </p:nvSpPr>
        <p:spPr>
          <a:xfrm>
            <a:off x="4403443" y="831596"/>
            <a:ext cx="5070166" cy="1938992"/>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1 </a:t>
            </a:r>
            <a:r>
              <a:rPr lang="en-GB" sz="2400" dirty="0">
                <a:solidFill>
                  <a:srgbClr val="653795"/>
                </a:solidFill>
                <a:latin typeface="Calibri" panose="020F0502020204030204" pitchFamily="34" charset="0"/>
                <a:cs typeface="Calibri" panose="020F0502020204030204" pitchFamily="34" charset="0"/>
              </a:rPr>
              <a:t>Tøjapps </a:t>
            </a:r>
            <a:r>
              <a:rPr lang="en-GB" sz="2400" b="1" dirty="0">
                <a:solidFill>
                  <a:srgbClr val="653795"/>
                </a:solidFill>
                <a:latin typeface="Calibri" panose="020F0502020204030204" pitchFamily="34" charset="0"/>
                <a:cs typeface="Calibri" panose="020F0502020204030204" pitchFamily="34" charset="0"/>
              </a:rPr>
              <a:t>som ASOS </a:t>
            </a:r>
            <a:r>
              <a:rPr lang="en-GB" sz="2400" dirty="0">
                <a:solidFill>
                  <a:srgbClr val="653795"/>
                </a:solidFill>
                <a:latin typeface="Calibri" panose="020F0502020204030204" pitchFamily="34" charset="0"/>
                <a:cs typeface="Calibri" panose="020F0502020204030204" pitchFamily="34" charset="0"/>
              </a:rPr>
              <a:t>anbefaler styles baseret på din størrelse, tidligere køb og sæsonens trends.</a:t>
            </a:r>
            <a:endParaRPr lang="en-GB" dirty="0">
              <a:solidFill>
                <a:srgbClr val="653795"/>
              </a:solidFill>
            </a:endParaRPr>
          </a:p>
        </p:txBody>
      </p:sp>
      <p:sp>
        <p:nvSpPr>
          <p:cNvPr id="14" name="Arrow: Curved Left 13">
            <a:extLst>
              <a:ext uri="{FF2B5EF4-FFF2-40B4-BE49-F238E27FC236}">
                <a16:creationId xmlns:a16="http://schemas.microsoft.com/office/drawing/2014/main" id="{20FD108A-1591-D19C-9495-504C3CC2C8B0}"/>
              </a:ext>
            </a:extLst>
          </p:cNvPr>
          <p:cNvSpPr/>
          <p:nvPr/>
        </p:nvSpPr>
        <p:spPr>
          <a:xfrm>
            <a:off x="7847768" y="4380799"/>
            <a:ext cx="702299" cy="981924"/>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Left 14">
            <a:extLst>
              <a:ext uri="{FF2B5EF4-FFF2-40B4-BE49-F238E27FC236}">
                <a16:creationId xmlns:a16="http://schemas.microsoft.com/office/drawing/2014/main" id="{F5815387-F40D-10B9-84C3-82A932F24168}"/>
              </a:ext>
            </a:extLst>
          </p:cNvPr>
          <p:cNvSpPr/>
          <p:nvPr/>
        </p:nvSpPr>
        <p:spPr>
          <a:xfrm rot="15326114">
            <a:off x="8844320" y="302329"/>
            <a:ext cx="451413" cy="1064871"/>
          </a:xfrm>
          <a:prstGeom prst="curvedLef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5819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Læringsmål Modul 1</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382814" y="318976"/>
            <a:ext cx="7259788" cy="6220047"/>
          </a:xfrm>
        </p:spPr>
        <p:txBody>
          <a:bodyPr/>
          <a:lstStyle/>
          <a:p>
            <a:r>
              <a:rPr lang="en-GB" b="1" i="1" dirty="0"/>
              <a:t>Ved afslutningen af dette modul vil eleverne være i stand til at:</a:t>
            </a:r>
          </a:p>
          <a:p>
            <a:pPr marL="571500" indent="-342900">
              <a:buFont typeface="Arial" panose="020B0604020202020204" pitchFamily="34" charset="0"/>
              <a:buChar char="•"/>
            </a:pPr>
            <a:r>
              <a:rPr lang="en-GB" dirty="0"/>
              <a:t>Forstå, hvad AI er, og hvordan det efterligner menneskelig intelligens</a:t>
            </a:r>
          </a:p>
          <a:p>
            <a:pPr marL="571500" indent="-342900">
              <a:buFont typeface="Arial" panose="020B0604020202020204" pitchFamily="34" charset="0"/>
              <a:buChar char="•"/>
            </a:pPr>
            <a:r>
              <a:rPr lang="en-GB" dirty="0"/>
              <a:t>Identificere nøgleteknologier bag AI, som Machine Learning og Natural Language Processing</a:t>
            </a:r>
          </a:p>
          <a:p>
            <a:pPr marL="571500" indent="-342900">
              <a:buFont typeface="Arial" panose="020B0604020202020204" pitchFamily="34" charset="0"/>
              <a:buChar char="•"/>
            </a:pPr>
            <a:r>
              <a:rPr lang="en-GB" dirty="0"/>
              <a:t>Forklare forskellen mellem traditionel AI og generativ AI (GenAI)</a:t>
            </a:r>
          </a:p>
          <a:p>
            <a:pPr marL="571500" indent="-342900">
              <a:buFont typeface="Arial" panose="020B0604020202020204" pitchFamily="34" charset="0"/>
              <a:buChar char="•"/>
            </a:pPr>
            <a:r>
              <a:rPr lang="en-GB" dirty="0"/>
              <a:t>Opdag, hvordan GenAI skaber nyt indhold som tekst, billeder og musik</a:t>
            </a:r>
          </a:p>
          <a:p>
            <a:pPr marL="571500" indent="-342900">
              <a:buFont typeface="Arial" panose="020B0604020202020204" pitchFamily="34" charset="0"/>
              <a:buChar char="•"/>
            </a:pPr>
            <a:r>
              <a:rPr lang="en-GB" dirty="0"/>
              <a:t>Se, hvor AI bruges i din hverdag - fra TikTok til Duolingo</a:t>
            </a:r>
          </a:p>
          <a:p>
            <a:pPr marL="571500" indent="-342900">
              <a:buFont typeface="Arial" panose="020B0604020202020204" pitchFamily="34" charset="0"/>
              <a:buChar char="•"/>
            </a:pPr>
            <a:r>
              <a:rPr lang="en-GB" dirty="0"/>
              <a:t>Reflekter over kønskløften inden for AI, og hvorfor der er brug for flere kvinder på området</a:t>
            </a:r>
          </a:p>
          <a:p>
            <a:pPr marL="571500" indent="-342900">
              <a:buFont typeface="Arial" panose="020B0604020202020204" pitchFamily="34" charset="0"/>
              <a:buChar char="•"/>
            </a:pPr>
            <a:r>
              <a:rPr lang="en-GB" dirty="0"/>
              <a:t>Erkend, hvordan AI-færdigheder kan styrke din karriere, kreativitet og selvtillid</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466F-CC98-5380-27CB-6B99A58817C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9A67F76-473A-2155-C55B-A731B4A8C3A1}"/>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underholdningsapps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7954A1-B8C9-4E58-60F5-DFD70AB5DD1B}"/>
              </a:ext>
            </a:extLst>
          </p:cNvPr>
          <p:cNvSpPr/>
          <p:nvPr/>
        </p:nvSpPr>
        <p:spPr>
          <a:xfrm>
            <a:off x="371598" y="1226915"/>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7B0F81C-8FEC-4A8E-1812-3F81BC6565D1}"/>
              </a:ext>
            </a:extLst>
          </p:cNvPr>
          <p:cNvSpPr txBox="1"/>
          <p:nvPr/>
        </p:nvSpPr>
        <p:spPr>
          <a:xfrm>
            <a:off x="573430" y="1372616"/>
            <a:ext cx="3061021" cy="4893647"/>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Sammensætter playlister, anbefaler serier og foreslår indhold baseret på data om tidligere adfærd.</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Lærer dine præferencer at kende for at skabe unikke oplevelser, hver gang du logger ind.</a:t>
            </a:r>
            <a:endParaRPr lang="en-GB" dirty="0"/>
          </a:p>
        </p:txBody>
      </p:sp>
      <p:sp>
        <p:nvSpPr>
          <p:cNvPr id="7" name="TextBox 6">
            <a:extLst>
              <a:ext uri="{FF2B5EF4-FFF2-40B4-BE49-F238E27FC236}">
                <a16:creationId xmlns:a16="http://schemas.microsoft.com/office/drawing/2014/main" id="{AA78A0B2-E11F-97AD-B50A-2C1AB4397B42}"/>
              </a:ext>
            </a:extLst>
          </p:cNvPr>
          <p:cNvSpPr txBox="1"/>
          <p:nvPr/>
        </p:nvSpPr>
        <p:spPr>
          <a:xfrm>
            <a:off x="3754057" y="3089713"/>
            <a:ext cx="4721267" cy="341632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2 Netflix </a:t>
            </a:r>
            <a:r>
              <a:rPr lang="en-GB" sz="2400" dirty="0">
                <a:solidFill>
                  <a:srgbClr val="653795"/>
                </a:solidFill>
                <a:latin typeface="Calibri" panose="020F0502020204030204" pitchFamily="34" charset="0"/>
                <a:cs typeface="Calibri" panose="020F0502020204030204" pitchFamily="34" charset="0"/>
              </a:rPr>
              <a:t>bruger AI til at designe thumbnails, der appellerer specifikt til dig, hvilket gør serier mere tillokkende. F.eks. samme Riverdale-serie, men to forskellige kunstneriske billedminiaturer, baseret på brugerens tidligere præferencer for romantik (søde smil) eller thriller (alvorlige, dramatiske blikke).</a:t>
            </a:r>
          </a:p>
        </p:txBody>
      </p:sp>
      <p:sp>
        <p:nvSpPr>
          <p:cNvPr id="8" name="TextBox 7">
            <a:extLst>
              <a:ext uri="{FF2B5EF4-FFF2-40B4-BE49-F238E27FC236}">
                <a16:creationId xmlns:a16="http://schemas.microsoft.com/office/drawing/2014/main" id="{EC2609D7-6816-19B4-4A14-B8263091943F}"/>
              </a:ext>
            </a:extLst>
          </p:cNvPr>
          <p:cNvSpPr txBox="1"/>
          <p:nvPr/>
        </p:nvSpPr>
        <p:spPr>
          <a:xfrm>
            <a:off x="3754057" y="709727"/>
            <a:ext cx="4930815" cy="1938992"/>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1 Spotifys </a:t>
            </a:r>
            <a:r>
              <a:rPr lang="en-GB" sz="2400" dirty="0">
                <a:solidFill>
                  <a:srgbClr val="653795"/>
                </a:solidFill>
                <a:latin typeface="Calibri" panose="020F0502020204030204" pitchFamily="34" charset="0"/>
                <a:cs typeface="Calibri" panose="020F0502020204030204" pitchFamily="34" charset="0"/>
              </a:rPr>
              <a:t>"Discover Weekly"-playliste er drevet af AI og kombinerer det, du kan lide, med tendenser blandt lyttere med samme smag.</a:t>
            </a:r>
            <a:endParaRPr lang="en-GB" dirty="0">
              <a:solidFill>
                <a:srgbClr val="653795"/>
              </a:solidFill>
            </a:endParaRPr>
          </a:p>
        </p:txBody>
      </p:sp>
      <p:pic>
        <p:nvPicPr>
          <p:cNvPr id="4098" name="Picture 2">
            <a:extLst>
              <a:ext uri="{FF2B5EF4-FFF2-40B4-BE49-F238E27FC236}">
                <a16:creationId xmlns:a16="http://schemas.microsoft.com/office/drawing/2014/main" id="{363EE9FE-8FDB-5AE9-B57F-4759619DF87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57550" y="3819440"/>
            <a:ext cx="3476664" cy="19568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2A18BB3-9BDD-F540-0236-679F473C4CF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557550" y="631708"/>
            <a:ext cx="3476664" cy="25283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48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3980-EE8B-70AE-0F3C-34238049CAD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22078CA6-15F0-2D6E-00A5-E2737D7E37D9}"/>
              </a:ext>
            </a:extLst>
          </p:cNvPr>
          <p:cNvSpPr txBox="1">
            <a:spLocks/>
          </p:cNvSpPr>
          <p:nvPr/>
        </p:nvSpPr>
        <p:spPr>
          <a:xfrm>
            <a:off x="371597" y="268733"/>
            <a:ext cx="6973560" cy="5709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en-GB" sz="3600" b="1" dirty="0">
                <a:solidFill>
                  <a:srgbClr val="ED8623"/>
                </a:solidFill>
                <a:latin typeface="Calibri" panose="020F0502020204030204" pitchFamily="34" charset="0"/>
                <a:cs typeface="Calibri" panose="020F0502020204030204" pitchFamily="34" charset="0"/>
              </a:rPr>
              <a:t>AI i læringsapps</a:t>
            </a:r>
          </a:p>
          <a:p>
            <a:endParaRPr lang="en-GB" sz="3600" dirty="0">
              <a:solidFill>
                <a:srgbClr val="291D4A"/>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FC9E967C-2504-D537-4028-DC244CAEBA77}"/>
              </a:ext>
            </a:extLst>
          </p:cNvPr>
          <p:cNvSpPr/>
          <p:nvPr/>
        </p:nvSpPr>
        <p:spPr>
          <a:xfrm>
            <a:off x="397854" y="1193367"/>
            <a:ext cx="3262854" cy="5362352"/>
          </a:xfrm>
          <a:prstGeom prst="roundRect">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2E1A54-18C3-245F-63D2-F78366665551}"/>
              </a:ext>
            </a:extLst>
          </p:cNvPr>
          <p:cNvSpPr txBox="1"/>
          <p:nvPr/>
        </p:nvSpPr>
        <p:spPr>
          <a:xfrm>
            <a:off x="573430" y="1461267"/>
            <a:ext cx="3061021" cy="4524315"/>
          </a:xfrm>
          <a:prstGeom prst="rect">
            <a:avLst/>
          </a:prstGeom>
          <a:noFill/>
        </p:spPr>
        <p:txBody>
          <a:bodyPr wrap="square" rtlCol="0">
            <a:spAutoFit/>
          </a:bodyPr>
          <a:lstStyle/>
          <a:p>
            <a:pPr>
              <a:buClr>
                <a:schemeClr val="bg1"/>
              </a:buClr>
            </a:pPr>
            <a:r>
              <a:rPr lang="en-GB" sz="2400" b="1" dirty="0">
                <a:solidFill>
                  <a:schemeClr val="bg1"/>
                </a:solidFill>
                <a:latin typeface="Calibri" panose="020F0502020204030204" pitchFamily="34" charset="0"/>
                <a:cs typeface="Calibri" panose="020F0502020204030204" pitchFamily="34" charset="0"/>
              </a:rPr>
              <a:t>Hvad den gør</a:t>
            </a:r>
          </a:p>
          <a:p>
            <a:pPr>
              <a:buClr>
                <a:schemeClr val="bg1"/>
              </a:buClr>
            </a:pPr>
            <a:endParaRPr lang="en-GB" sz="2400" dirty="0">
              <a:solidFill>
                <a:schemeClr val="bg1"/>
              </a:solidFill>
              <a:latin typeface="Calibri" panose="020F0502020204030204" pitchFamily="34" charset="0"/>
              <a:cs typeface="Calibri" panose="020F0502020204030204" pitchFamily="34" charset="0"/>
            </a:endParaRP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Forenkler komplekse emner, tilbyder personlige træningsøvelser og sporer dine fremskridt.</a:t>
            </a:r>
          </a:p>
          <a:p>
            <a:pPr marL="342900" indent="-342900">
              <a:buClr>
                <a:schemeClr val="bg1"/>
              </a:buClr>
              <a:buFont typeface="Wingdings" panose="05000000000000000000" pitchFamily="2" charset="2"/>
              <a:buChar char="q"/>
            </a:pPr>
            <a:r>
              <a:rPr lang="en-GB" sz="2400" dirty="0">
                <a:solidFill>
                  <a:schemeClr val="bg1"/>
                </a:solidFill>
                <a:latin typeface="Calibri" panose="020F0502020204030204" pitchFamily="34" charset="0"/>
                <a:cs typeface="Calibri" panose="020F0502020204030204" pitchFamily="34" charset="0"/>
              </a:rPr>
              <a:t>Bruger adaptive læringsalgoritmer til at skræddersy indhold til dit tempo og niveau.</a:t>
            </a:r>
            <a:endParaRPr lang="en-GB" dirty="0"/>
          </a:p>
        </p:txBody>
      </p:sp>
      <p:sp>
        <p:nvSpPr>
          <p:cNvPr id="7" name="TextBox 6">
            <a:extLst>
              <a:ext uri="{FF2B5EF4-FFF2-40B4-BE49-F238E27FC236}">
                <a16:creationId xmlns:a16="http://schemas.microsoft.com/office/drawing/2014/main" id="{90ABFD00-11E1-0265-FE8C-24618D66E7CF}"/>
              </a:ext>
            </a:extLst>
          </p:cNvPr>
          <p:cNvSpPr txBox="1"/>
          <p:nvPr/>
        </p:nvSpPr>
        <p:spPr>
          <a:xfrm>
            <a:off x="3872209" y="4986059"/>
            <a:ext cx="5346930" cy="1569660"/>
          </a:xfrm>
          <a:prstGeom prst="rect">
            <a:avLst/>
          </a:prstGeom>
          <a:noFill/>
        </p:spPr>
        <p:txBody>
          <a:bodyPr wrap="square" rtlCol="0">
            <a:spAutoFit/>
          </a:bodyPr>
          <a:lstStyle/>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2 </a:t>
            </a:r>
            <a:r>
              <a:rPr lang="en-GB" sz="2400" dirty="0">
                <a:solidFill>
                  <a:srgbClr val="653795"/>
                </a:solidFill>
                <a:latin typeface="Calibri" panose="020F0502020204030204" pitchFamily="34" charset="0"/>
                <a:cs typeface="Calibri" panose="020F0502020204030204" pitchFamily="34" charset="0"/>
              </a:rPr>
              <a:t>Quizlets AI-drevne flashcards forudsiger, hvad du har brug for at studere mere baseret på dine tidligere fejl. </a:t>
            </a:r>
            <a:r>
              <a:rPr lang="en-GB" sz="2400" b="1" dirty="0">
                <a:solidFill>
                  <a:srgbClr val="ED8623"/>
                </a:solidFill>
                <a:latin typeface="Calibri" panose="020F0502020204030204" pitchFamily="34" charset="0"/>
                <a:cs typeface="Calibri" panose="020F0502020204030204" pitchFamily="34" charset="0"/>
              </a:rPr>
              <a:t>Se denne </a:t>
            </a:r>
            <a:r>
              <a:rPr lang="en-GB" sz="2400" b="1" dirty="0">
                <a:solidFill>
                  <a:srgbClr val="ED8623"/>
                </a:solidFill>
                <a:latin typeface="Calibri" panose="020F0502020204030204" pitchFamily="34" charset="0"/>
                <a:cs typeface="Calibri" panose="020F0502020204030204" pitchFamily="34" charset="0"/>
                <a:hlinkClick r:id="rId3"/>
              </a:rPr>
              <a:t>TikTok-forklaringsvideo</a:t>
            </a:r>
            <a:r>
              <a:rPr lang="en-GB" sz="2400" b="1" dirty="0">
                <a:solidFill>
                  <a:srgbClr val="ED8623"/>
                </a:solidFill>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16C0C065-DD65-E015-5754-547883F89778}"/>
              </a:ext>
            </a:extLst>
          </p:cNvPr>
          <p:cNvSpPr txBox="1"/>
          <p:nvPr/>
        </p:nvSpPr>
        <p:spPr>
          <a:xfrm>
            <a:off x="3824257" y="54517"/>
            <a:ext cx="5945713" cy="3785652"/>
          </a:xfrm>
          <a:prstGeom prst="rect">
            <a:avLst/>
          </a:prstGeom>
          <a:noFill/>
        </p:spPr>
        <p:txBody>
          <a:bodyPr wrap="square" rtlCol="0">
            <a:spAutoFit/>
          </a:bodyPr>
          <a:lstStyle/>
          <a:p>
            <a:pPr>
              <a:buClr>
                <a:schemeClr val="bg1"/>
              </a:buClr>
            </a:pPr>
            <a:endParaRPr lang="en-GB" sz="2400" dirty="0">
              <a:solidFill>
                <a:srgbClr val="653795"/>
              </a:solidFill>
              <a:latin typeface="Calibri" panose="020F0502020204030204" pitchFamily="34" charset="0"/>
              <a:cs typeface="Calibri" panose="020F0502020204030204" pitchFamily="34" charset="0"/>
            </a:endParaRPr>
          </a:p>
          <a:p>
            <a:pPr>
              <a:buClr>
                <a:schemeClr val="bg1"/>
              </a:buClr>
            </a:pPr>
            <a:r>
              <a:rPr lang="en-GB" sz="2400" b="1" dirty="0">
                <a:solidFill>
                  <a:srgbClr val="653795"/>
                </a:solidFill>
                <a:latin typeface="Calibri" panose="020F0502020204030204" pitchFamily="34" charset="0"/>
                <a:cs typeface="Calibri" panose="020F0502020204030204" pitchFamily="34" charset="0"/>
              </a:rPr>
              <a:t>Eksempel 1 </a:t>
            </a:r>
            <a:r>
              <a:rPr lang="en-GB" sz="2400" dirty="0">
                <a:solidFill>
                  <a:srgbClr val="653795"/>
                </a:solidFill>
                <a:latin typeface="Calibri" panose="020F0502020204030204" pitchFamily="34" charset="0"/>
                <a:cs typeface="Calibri" panose="020F0502020204030204" pitchFamily="34" charset="0"/>
              </a:rPr>
              <a:t>Duolingo Max har nye AI-funktioner, f.eks. </a:t>
            </a:r>
            <a:r>
              <a:rPr lang="en-GB" sz="2400" b="1" dirty="0">
                <a:solidFill>
                  <a:srgbClr val="653795"/>
                </a:solidFill>
                <a:latin typeface="Calibri" panose="020F0502020204030204" pitchFamily="34" charset="0"/>
                <a:cs typeface="Calibri" panose="020F0502020204030204" pitchFamily="34" charset="0"/>
              </a:rPr>
              <a:t>Explain My Answer (</a:t>
            </a:r>
            <a:r>
              <a:rPr lang="en-GB" sz="2400" dirty="0">
                <a:solidFill>
                  <a:srgbClr val="653795"/>
                </a:solidFill>
                <a:latin typeface="Calibri" panose="020F0502020204030204" pitchFamily="34" charset="0"/>
                <a:cs typeface="Calibri" panose="020F0502020204030204" pitchFamily="34" charset="0"/>
              </a:rPr>
              <a:t>et AI-drevet værktøj, der hjælper eleverne), </a:t>
            </a:r>
            <a:r>
              <a:rPr lang="en-GB" sz="2400" b="1" dirty="0">
                <a:solidFill>
                  <a:srgbClr val="653795"/>
                </a:solidFill>
                <a:latin typeface="Calibri" panose="020F0502020204030204" pitchFamily="34" charset="0"/>
                <a:cs typeface="Calibri" panose="020F0502020204030204" pitchFamily="34" charset="0"/>
              </a:rPr>
              <a:t>Roleplay </a:t>
            </a:r>
            <a:r>
              <a:rPr lang="en-GB" sz="2400" dirty="0">
                <a:solidFill>
                  <a:srgbClr val="653795"/>
                </a:solidFill>
                <a:latin typeface="Calibri" panose="020F0502020204030204" pitchFamily="34" charset="0"/>
                <a:cs typeface="Calibri" panose="020F0502020204030204" pitchFamily="34" charset="0"/>
              </a:rPr>
              <a:t>(et AI-drevet værktøj, der hjælper eleverne med at øve samtaler fra den virkelige verden ved at skrive i stedet for at tale). </a:t>
            </a:r>
          </a:p>
          <a:p>
            <a:pPr>
              <a:buClr>
                <a:schemeClr val="bg1"/>
              </a:buClr>
            </a:pPr>
            <a:r>
              <a:rPr lang="en-GB" sz="2400" b="1" dirty="0">
                <a:solidFill>
                  <a:srgbClr val="653795"/>
                </a:solidFill>
                <a:latin typeface="Calibri" panose="020F0502020204030204" pitchFamily="34" charset="0"/>
                <a:cs typeface="Calibri" panose="020F0502020204030204" pitchFamily="34" charset="0"/>
              </a:rPr>
              <a:t>Videoopkald </a:t>
            </a:r>
            <a:r>
              <a:rPr lang="en-GB" sz="2400" dirty="0">
                <a:solidFill>
                  <a:srgbClr val="653795"/>
                </a:solidFill>
                <a:latin typeface="Calibri" panose="020F0502020204030204" pitchFamily="34" charset="0"/>
                <a:cs typeface="Calibri" panose="020F0502020204030204" pitchFamily="34" charset="0"/>
              </a:rPr>
              <a:t>(En funktion, der giver eleverne mulighed for at føre samtaler med Lily i det virkelige liv). </a:t>
            </a:r>
            <a:r>
              <a:rPr lang="en-GB" sz="2400" b="1" dirty="0">
                <a:solidFill>
                  <a:srgbClr val="ED8623"/>
                </a:solidFill>
                <a:latin typeface="Calibri" panose="020F0502020204030204" pitchFamily="34" charset="0"/>
                <a:cs typeface="Calibri" panose="020F0502020204030204" pitchFamily="34" charset="0"/>
              </a:rPr>
              <a:t>Se denne </a:t>
            </a:r>
            <a:r>
              <a:rPr lang="en-GB" sz="2400" b="1" dirty="0">
                <a:solidFill>
                  <a:srgbClr val="ED8623"/>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forklaringsvideo</a:t>
            </a:r>
            <a:endParaRPr lang="en-GB" b="1" dirty="0">
              <a:solidFill>
                <a:srgbClr val="ED8623"/>
              </a:solidFill>
            </a:endParaRPr>
          </a:p>
        </p:txBody>
      </p:sp>
      <p:pic>
        <p:nvPicPr>
          <p:cNvPr id="6" name="Picture 5">
            <a:extLst>
              <a:ext uri="{FF2B5EF4-FFF2-40B4-BE49-F238E27FC236}">
                <a16:creationId xmlns:a16="http://schemas.microsoft.com/office/drawing/2014/main" id="{ECAE6E21-B9A1-9AE7-F2A6-BB71D788878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925023" y="3518460"/>
            <a:ext cx="1657834" cy="3160512"/>
          </a:xfrm>
          <a:prstGeom prst="rect">
            <a:avLst/>
          </a:prstGeom>
        </p:spPr>
      </p:pic>
      <p:sp>
        <p:nvSpPr>
          <p:cNvPr id="9" name="Freeform 3">
            <a:extLst>
              <a:ext uri="{FF2B5EF4-FFF2-40B4-BE49-F238E27FC236}">
                <a16:creationId xmlns:a16="http://schemas.microsoft.com/office/drawing/2014/main" id="{BAD952D6-2B51-13DE-C8F7-867A0055CD3B}"/>
              </a:ext>
            </a:extLst>
          </p:cNvPr>
          <p:cNvSpPr/>
          <p:nvPr/>
        </p:nvSpPr>
        <p:spPr>
          <a:xfrm>
            <a:off x="9815332" y="3470837"/>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10" name="Arrow: Right 9">
            <a:extLst>
              <a:ext uri="{FF2B5EF4-FFF2-40B4-BE49-F238E27FC236}">
                <a16:creationId xmlns:a16="http://schemas.microsoft.com/office/drawing/2014/main" id="{155879FA-D23C-F536-EF5A-9EB601B57B1C}"/>
              </a:ext>
            </a:extLst>
          </p:cNvPr>
          <p:cNvSpPr/>
          <p:nvPr/>
        </p:nvSpPr>
        <p:spPr>
          <a:xfrm>
            <a:off x="8877218" y="6200490"/>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3">
            <a:extLst>
              <a:ext uri="{FF2B5EF4-FFF2-40B4-BE49-F238E27FC236}">
                <a16:creationId xmlns:a16="http://schemas.microsoft.com/office/drawing/2014/main" id="{7470143B-BEC7-4A54-368E-263468E6CF7F}"/>
              </a:ext>
            </a:extLst>
          </p:cNvPr>
          <p:cNvSpPr/>
          <p:nvPr/>
        </p:nvSpPr>
        <p:spPr>
          <a:xfrm>
            <a:off x="9769970" y="72684"/>
            <a:ext cx="1812887" cy="3255758"/>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3" name="Picture 12">
            <a:extLst>
              <a:ext uri="{FF2B5EF4-FFF2-40B4-BE49-F238E27FC236}">
                <a16:creationId xmlns:a16="http://schemas.microsoft.com/office/drawing/2014/main" id="{18AA35D8-6B0C-F42A-67D9-673D7DC2A59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885532" y="131405"/>
            <a:ext cx="1584979" cy="3109506"/>
          </a:xfrm>
          <a:prstGeom prst="rect">
            <a:avLst/>
          </a:prstGeom>
        </p:spPr>
      </p:pic>
      <p:sp>
        <p:nvSpPr>
          <p:cNvPr id="14" name="Arrow: Right 13">
            <a:extLst>
              <a:ext uri="{FF2B5EF4-FFF2-40B4-BE49-F238E27FC236}">
                <a16:creationId xmlns:a16="http://schemas.microsoft.com/office/drawing/2014/main" id="{9F94DAD3-9899-8C6A-8C55-355207FE7CE0}"/>
              </a:ext>
            </a:extLst>
          </p:cNvPr>
          <p:cNvSpPr/>
          <p:nvPr/>
        </p:nvSpPr>
        <p:spPr>
          <a:xfrm>
            <a:off x="8796842" y="554183"/>
            <a:ext cx="729205" cy="243069"/>
          </a:xfrm>
          <a:prstGeom prst="rightArrow">
            <a:avLst/>
          </a:prstGeom>
          <a:solidFill>
            <a:srgbClr val="653795"/>
          </a:solidFill>
          <a:ln>
            <a:solidFill>
              <a:srgbClr val="6537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0937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EA8D8840-F299-E58B-A305-FCC2299E545F}"/>
              </a:ext>
            </a:extLst>
          </p:cNvPr>
          <p:cNvSpPr>
            <a:spLocks noGrp="1"/>
          </p:cNvSpPr>
          <p:nvPr>
            <p:ph type="body" sz="quarter" idx="18"/>
          </p:nvPr>
        </p:nvSpPr>
        <p:spPr>
          <a:xfrm>
            <a:off x="600592" y="3658596"/>
            <a:ext cx="3423163" cy="1049221"/>
          </a:xfrm>
        </p:spPr>
        <p:txBody>
          <a:bodyPr/>
          <a:lstStyle/>
          <a:p>
            <a:r>
              <a:rPr lang="en-GB" dirty="0"/>
              <a:t>AI-jagt-udfordring</a:t>
            </a:r>
          </a:p>
        </p:txBody>
      </p:sp>
      <p:pic>
        <p:nvPicPr>
          <p:cNvPr id="13" name="Picture 12">
            <a:extLst>
              <a:ext uri="{FF2B5EF4-FFF2-40B4-BE49-F238E27FC236}">
                <a16:creationId xmlns:a16="http://schemas.microsoft.com/office/drawing/2014/main" id="{9471555A-6C0A-7FAB-3F53-9B935779F17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1F819156-BA45-CE9A-1983-CCE93B192E3D}"/>
              </a:ext>
            </a:extLst>
          </p:cNvPr>
          <p:cNvSpPr txBox="1"/>
          <p:nvPr/>
        </p:nvSpPr>
        <p:spPr>
          <a:xfrm>
            <a:off x="4264206" y="1162802"/>
            <a:ext cx="6017477" cy="1569660"/>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Deltagerne udforsker deres eget liv for at finde ud af, hvor AI er på arbejde, og reflektere over dens indvirkning.</a:t>
            </a:r>
          </a:p>
        </p:txBody>
      </p:sp>
      <p:sp>
        <p:nvSpPr>
          <p:cNvPr id="4" name="TextBox 3">
            <a:extLst>
              <a:ext uri="{FF2B5EF4-FFF2-40B4-BE49-F238E27FC236}">
                <a16:creationId xmlns:a16="http://schemas.microsoft.com/office/drawing/2014/main" id="{33D5240C-393D-639A-7242-8804A175BF9D}"/>
              </a:ext>
            </a:extLst>
          </p:cNvPr>
          <p:cNvSpPr txBox="1"/>
          <p:nvPr/>
        </p:nvSpPr>
        <p:spPr>
          <a:xfrm>
            <a:off x="4264206" y="2842726"/>
            <a:ext cx="7327202" cy="1938992"/>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Åbn en app eller et værktøj, du bruger dagligt (f.eks. Spotify, Snapchat, TikTok).</a:t>
            </a:r>
          </a:p>
          <a:p>
            <a:r>
              <a:rPr lang="en-GB" sz="2400" b="1" dirty="0">
                <a:solidFill>
                  <a:schemeClr val="bg1"/>
                </a:solidFill>
                <a:latin typeface="Calibri" panose="020F0502020204030204" pitchFamily="34" charset="0"/>
                <a:cs typeface="Calibri" panose="020F0502020204030204" pitchFamily="34" charset="0"/>
              </a:rPr>
              <a:t>Svar på disse spørgsmål...</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Kan du finde en funktion, der bruger AI?</a:t>
            </a:r>
          </a:p>
          <a:p>
            <a:pPr marL="342900" indent="-342900">
              <a:buClr>
                <a:schemeClr val="bg1"/>
              </a:buClr>
              <a:buFont typeface="Arial" panose="020B0604020202020204" pitchFamily="34" charset="0"/>
              <a:buChar char="•"/>
            </a:pPr>
            <a:r>
              <a:rPr lang="en-GB" sz="2400" b="1" i="1" dirty="0">
                <a:solidFill>
                  <a:schemeClr val="bg1"/>
                </a:solidFill>
                <a:latin typeface="Calibri" panose="020F0502020204030204" pitchFamily="34" charset="0"/>
                <a:cs typeface="Calibri" panose="020F0502020204030204" pitchFamily="34" charset="0"/>
              </a:rPr>
              <a:t>Hvordan gør den din oplevelse bedre?</a:t>
            </a:r>
          </a:p>
        </p:txBody>
      </p:sp>
    </p:spTree>
    <p:extLst>
      <p:ext uri="{BB962C8B-B14F-4D97-AF65-F5344CB8AC3E}">
        <p14:creationId xmlns:p14="http://schemas.microsoft.com/office/powerpoint/2010/main" val="3436172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3EBF4-F5FE-B839-FB83-B320A39E955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F32ECB-1B95-4749-1DCB-FDD712F679C1}"/>
              </a:ext>
            </a:extLst>
          </p:cNvPr>
          <p:cNvSpPr>
            <a:spLocks noGrp="1"/>
          </p:cNvSpPr>
          <p:nvPr>
            <p:ph type="body" sz="quarter" idx="19"/>
          </p:nvPr>
        </p:nvSpPr>
        <p:spPr>
          <a:xfrm>
            <a:off x="691820" y="2457107"/>
            <a:ext cx="2264031" cy="690130"/>
          </a:xfrm>
        </p:spPr>
        <p:txBody>
          <a:bodyPr/>
          <a:lstStyle/>
          <a:p>
            <a:r>
              <a:rPr lang="en-US" dirty="0"/>
              <a:t>Aktivitet</a:t>
            </a:r>
          </a:p>
        </p:txBody>
      </p:sp>
      <p:pic>
        <p:nvPicPr>
          <p:cNvPr id="10" name="Picture Placeholder 9">
            <a:extLst>
              <a:ext uri="{FF2B5EF4-FFF2-40B4-BE49-F238E27FC236}">
                <a16:creationId xmlns:a16="http://schemas.microsoft.com/office/drawing/2014/main" id="{B4023D67-BD34-D2E3-E461-D82EAC6283D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EE22901B-447A-DAEE-712C-AC7E9CD7CB3C}"/>
              </a:ext>
            </a:extLst>
          </p:cNvPr>
          <p:cNvSpPr>
            <a:spLocks noGrp="1"/>
          </p:cNvSpPr>
          <p:nvPr>
            <p:ph type="body" sz="quarter" idx="18"/>
          </p:nvPr>
        </p:nvSpPr>
        <p:spPr>
          <a:xfrm>
            <a:off x="600592" y="3658596"/>
            <a:ext cx="3423163" cy="1049221"/>
          </a:xfrm>
        </p:spPr>
        <p:txBody>
          <a:bodyPr/>
          <a:lstStyle/>
          <a:p>
            <a:r>
              <a:rPr lang="en-GB" dirty="0"/>
              <a:t>AI-jagt-udfordring</a:t>
            </a:r>
          </a:p>
        </p:txBody>
      </p:sp>
      <p:pic>
        <p:nvPicPr>
          <p:cNvPr id="13" name="Picture 12">
            <a:extLst>
              <a:ext uri="{FF2B5EF4-FFF2-40B4-BE49-F238E27FC236}">
                <a16:creationId xmlns:a16="http://schemas.microsoft.com/office/drawing/2014/main" id="{4DA0614D-17FE-7227-D613-2F02B308832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824504" y="164849"/>
            <a:ext cx="2367496" cy="1938992"/>
          </a:xfrm>
          <a:prstGeom prst="rect">
            <a:avLst/>
          </a:prstGeom>
        </p:spPr>
      </p:pic>
      <p:sp>
        <p:nvSpPr>
          <p:cNvPr id="2" name="TextBox 1">
            <a:extLst>
              <a:ext uri="{FF2B5EF4-FFF2-40B4-BE49-F238E27FC236}">
                <a16:creationId xmlns:a16="http://schemas.microsoft.com/office/drawing/2014/main" id="{5BCCF568-4310-60E0-F57E-9030FC62C917}"/>
              </a:ext>
            </a:extLst>
          </p:cNvPr>
          <p:cNvSpPr txBox="1"/>
          <p:nvPr/>
        </p:nvSpPr>
        <p:spPr>
          <a:xfrm>
            <a:off x="4104165" y="1035366"/>
            <a:ext cx="6549657" cy="1569660"/>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Deltagerne udforsker deres eget liv for at afdække, hvor AI er på spil, og reflektere over dens indvirkning.</a:t>
            </a:r>
          </a:p>
        </p:txBody>
      </p:sp>
      <p:sp>
        <p:nvSpPr>
          <p:cNvPr id="5" name="TextBox 4">
            <a:extLst>
              <a:ext uri="{FF2B5EF4-FFF2-40B4-BE49-F238E27FC236}">
                <a16:creationId xmlns:a16="http://schemas.microsoft.com/office/drawing/2014/main" id="{9F9F4ACD-E729-D6DF-850C-D1FD3F6FE96A}"/>
              </a:ext>
            </a:extLst>
          </p:cNvPr>
          <p:cNvSpPr txBox="1"/>
          <p:nvPr/>
        </p:nvSpPr>
        <p:spPr>
          <a:xfrm>
            <a:off x="4178594" y="2957243"/>
            <a:ext cx="7587553" cy="2308324"/>
          </a:xfrm>
          <a:prstGeom prst="rect">
            <a:avLst/>
          </a:prstGeom>
          <a:solidFill>
            <a:srgbClr val="653795"/>
          </a:solidFill>
          <a:ln>
            <a:solidFill>
              <a:srgbClr val="653795"/>
            </a:solidFill>
          </a:ln>
        </p:spPr>
        <p:txBody>
          <a:bodyPr wrap="square">
            <a:spAutoFit/>
          </a:bodyPr>
          <a:lstStyle/>
          <a:p>
            <a:r>
              <a:rPr lang="en-GB" sz="2400" b="1" dirty="0">
                <a:solidFill>
                  <a:schemeClr val="bg1"/>
                </a:solidFill>
                <a:latin typeface="Calibri" panose="020F0502020204030204" pitchFamily="34" charset="0"/>
                <a:cs typeface="Calibri" panose="020F0502020204030204" pitchFamily="34" charset="0"/>
              </a:rPr>
              <a:t>På egen hånd eller i små hold (2-3 deltagere).</a:t>
            </a:r>
          </a:p>
          <a:p>
            <a:r>
              <a:rPr lang="en-GB" sz="2400" b="1" dirty="0">
                <a:solidFill>
                  <a:schemeClr val="bg1"/>
                </a:solidFill>
                <a:latin typeface="Calibri" panose="020F0502020204030204" pitchFamily="34" charset="0"/>
                <a:cs typeface="Calibri" panose="020F0502020204030204" pitchFamily="34" charset="0"/>
              </a:rPr>
              <a:t>Vælg en app eller aktivitet, og svar på...</a:t>
            </a:r>
          </a:p>
          <a:p>
            <a:endParaRPr lang="en-GB" sz="2400" b="1" dirty="0">
              <a:solidFill>
                <a:schemeClr val="bg1"/>
              </a:solidFill>
              <a:latin typeface="Calibri" panose="020F0502020204030204" pitchFamily="34" charset="0"/>
              <a:cs typeface="Calibri" panose="020F0502020204030204" pitchFamily="34" charset="0"/>
            </a:endParaRPr>
          </a:p>
          <a:p>
            <a:r>
              <a:rPr lang="en-GB" sz="2400" b="1" i="1" dirty="0">
                <a:solidFill>
                  <a:schemeClr val="bg1"/>
                </a:solidFill>
                <a:latin typeface="Calibri" panose="020F0502020204030204" pitchFamily="34" charset="0"/>
                <a:cs typeface="Calibri" panose="020F0502020204030204" pitchFamily="34" charset="0"/>
              </a:rPr>
              <a:t>Hvad gør AI i denne app?</a:t>
            </a:r>
          </a:p>
          <a:p>
            <a:r>
              <a:rPr lang="en-GB" sz="2400" b="1" i="1" dirty="0">
                <a:solidFill>
                  <a:schemeClr val="bg1"/>
                </a:solidFill>
                <a:latin typeface="Calibri" panose="020F0502020204030204" pitchFamily="34" charset="0"/>
                <a:cs typeface="Calibri" panose="020F0502020204030204" pitchFamily="34" charset="0"/>
              </a:rPr>
              <a:t>Hvorfor er det nyttigt eller sjovt?</a:t>
            </a:r>
          </a:p>
          <a:p>
            <a:r>
              <a:rPr lang="en-GB" sz="2400" b="1" i="1" dirty="0">
                <a:solidFill>
                  <a:schemeClr val="bg1"/>
                </a:solidFill>
                <a:latin typeface="Calibri" panose="020F0502020204030204" pitchFamily="34" charset="0"/>
                <a:cs typeface="Calibri" panose="020F0502020204030204" pitchFamily="34" charset="0"/>
              </a:rPr>
              <a:t>Hvordan kunne du forbedre den, hvis du skulle designe den?</a:t>
            </a:r>
          </a:p>
        </p:txBody>
      </p:sp>
    </p:spTree>
    <p:extLst>
      <p:ext uri="{BB962C8B-B14F-4D97-AF65-F5344CB8AC3E}">
        <p14:creationId xmlns:p14="http://schemas.microsoft.com/office/powerpoint/2010/main" val="487022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79235-3458-48D4-CAF6-3A67107A25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F58474B-6F10-0C35-8F8E-7291A9795A58}"/>
              </a:ext>
            </a:extLst>
          </p:cNvPr>
          <p:cNvSpPr>
            <a:spLocks noGrp="1"/>
          </p:cNvSpPr>
          <p:nvPr>
            <p:ph type="body" sz="quarter" idx="16"/>
          </p:nvPr>
        </p:nvSpPr>
        <p:spPr>
          <a:xfrm>
            <a:off x="1619810" y="2472714"/>
            <a:ext cx="4015460" cy="3066422"/>
          </a:xfrm>
        </p:spPr>
        <p:txBody>
          <a:bodyPr/>
          <a:lstStyle/>
          <a:p>
            <a:r>
              <a:rPr lang="en-GB" dirty="0">
                <a:latin typeface="Calibri" panose="020F0502020204030204" pitchFamily="34" charset="0"/>
                <a:cs typeface="Calibri" panose="020F0502020204030204" pitchFamily="34" charset="0"/>
              </a:rPr>
              <a:t>Den aktuelle status for kvinder i AI</a:t>
            </a:r>
          </a:p>
        </p:txBody>
      </p:sp>
      <p:sp>
        <p:nvSpPr>
          <p:cNvPr id="5" name="Text Placeholder 4">
            <a:extLst>
              <a:ext uri="{FF2B5EF4-FFF2-40B4-BE49-F238E27FC236}">
                <a16:creationId xmlns:a16="http://schemas.microsoft.com/office/drawing/2014/main" id="{0C95B6ED-48E8-EB1F-3612-E355DAB72893}"/>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E1C476F7-8C95-7843-41D7-2CC55457544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p:blipFill>
        <p:spPr/>
      </p:pic>
      <p:pic>
        <p:nvPicPr>
          <p:cNvPr id="9" name="Picture 8">
            <a:extLst>
              <a:ext uri="{FF2B5EF4-FFF2-40B4-BE49-F238E27FC236}">
                <a16:creationId xmlns:a16="http://schemas.microsoft.com/office/drawing/2014/main" id="{4351718E-610D-309F-A483-59D18AC2655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34716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6F4B7D-82E5-26C0-BE4F-9B31A7D9478E}"/>
              </a:ext>
            </a:extLst>
          </p:cNvPr>
          <p:cNvSpPr>
            <a:spLocks noGrp="1"/>
          </p:cNvSpPr>
          <p:nvPr>
            <p:ph type="body" idx="2"/>
          </p:nvPr>
        </p:nvSpPr>
        <p:spPr>
          <a:xfrm>
            <a:off x="7824486" y="922205"/>
            <a:ext cx="3719127" cy="1705248"/>
          </a:xfrm>
        </p:spPr>
        <p:txBody>
          <a:bodyPr/>
          <a:lstStyle/>
          <a:p>
            <a:r>
              <a:rPr lang="en-GB" dirty="0"/>
              <a:t>Kvinder, der arbejder med AI</a:t>
            </a:r>
          </a:p>
        </p:txBody>
      </p:sp>
      <p:sp>
        <p:nvSpPr>
          <p:cNvPr id="4" name="Text Placeholder 3">
            <a:extLst>
              <a:ext uri="{FF2B5EF4-FFF2-40B4-BE49-F238E27FC236}">
                <a16:creationId xmlns:a16="http://schemas.microsoft.com/office/drawing/2014/main" id="{E8C55B9A-7CE0-83D6-6A34-47A6C256BEB6}"/>
              </a:ext>
            </a:extLst>
          </p:cNvPr>
          <p:cNvSpPr>
            <a:spLocks noGrp="1"/>
          </p:cNvSpPr>
          <p:nvPr>
            <p:ph type="body" idx="3"/>
          </p:nvPr>
        </p:nvSpPr>
        <p:spPr>
          <a:xfrm>
            <a:off x="787770" y="4865552"/>
            <a:ext cx="10755843" cy="1235941"/>
          </a:xfrm>
        </p:spPr>
        <p:txBody>
          <a:bodyPr/>
          <a:lstStyle/>
          <a:p>
            <a:pPr marL="228600" indent="0"/>
            <a:r>
              <a:rPr lang="en-GB" dirty="0"/>
              <a:t>En undersøgelse foretaget af firmaet "</a:t>
            </a:r>
            <a:r>
              <a:rPr lang="en-GB" dirty="0">
                <a:hlinkClick r:id="rId3"/>
              </a:rPr>
              <a:t>Interface</a:t>
            </a:r>
            <a:r>
              <a:rPr lang="en-GB" dirty="0"/>
              <a:t>", som analyserede data om næsten 1,6 millioner AI-professionelle på verdensplan, afslører en voldsom ubalance mellem kønnene. </a:t>
            </a:r>
            <a:r>
              <a:rPr lang="en-GB" b="1" dirty="0"/>
              <a:t>Kvinder udgør kun 22 % af AI-talenterne på verdensplan</a:t>
            </a:r>
            <a:r>
              <a:rPr lang="en-GB" dirty="0"/>
              <a:t>, og de er endnu mindre repræsenteret på højt niveau - de udgør mindre end 14 % af de ledende stillinger inden for AI. </a:t>
            </a:r>
          </a:p>
        </p:txBody>
      </p:sp>
      <p:sp>
        <p:nvSpPr>
          <p:cNvPr id="8" name="Flowchart: Delay 7">
            <a:extLst>
              <a:ext uri="{FF2B5EF4-FFF2-40B4-BE49-F238E27FC236}">
                <a16:creationId xmlns:a16="http://schemas.microsoft.com/office/drawing/2014/main" id="{DCA8C1BD-59AB-72D4-F19F-F01F5314AD92}"/>
              </a:ext>
            </a:extLst>
          </p:cNvPr>
          <p:cNvSpPr/>
          <p:nvPr/>
        </p:nvSpPr>
        <p:spPr>
          <a:xfrm>
            <a:off x="0" y="-131682"/>
            <a:ext cx="6836735" cy="4852538"/>
          </a:xfrm>
          <a:prstGeom prst="flowChartDelay">
            <a:avLst/>
          </a:prstGeom>
          <a:blipFill dpi="0" rotWithShape="1">
            <a:blip r:embed="rId4" cstate="email">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3009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EA6B2A-576E-5D7C-FC59-36B24F997B2D}"/>
              </a:ext>
            </a:extLst>
          </p:cNvPr>
          <p:cNvSpPr>
            <a:spLocks noGrp="1"/>
          </p:cNvSpPr>
          <p:nvPr>
            <p:ph type="body" idx="4"/>
          </p:nvPr>
        </p:nvSpPr>
        <p:spPr>
          <a:xfrm>
            <a:off x="6262577" y="1064689"/>
            <a:ext cx="5656521" cy="6157913"/>
          </a:xfrm>
        </p:spPr>
        <p:txBody>
          <a:bodyPr/>
          <a:lstStyle/>
          <a:p>
            <a:pPr marL="228600" indent="0"/>
            <a:r>
              <a:rPr lang="en-GB" dirty="0"/>
              <a:t>Harvard Rembrand-professor har skrevet en artikel: </a:t>
            </a:r>
            <a:r>
              <a:rPr lang="en-GB" b="0" i="0" dirty="0">
                <a:effectLst/>
                <a:latin typeface="Tiempos"/>
              </a:rPr>
              <a:t>"</a:t>
            </a:r>
            <a:r>
              <a:rPr lang="en-GB" b="1" i="0" dirty="0">
                <a:effectLst/>
                <a:latin typeface="Graphik"/>
                <a:hlinkClick r:id="rId3"/>
              </a:rPr>
              <a:t>Global Evidence on Gender Gaps and Generative AI</a:t>
            </a:r>
            <a:r>
              <a:rPr lang="en-GB" b="0" i="0" dirty="0">
                <a:effectLst/>
                <a:latin typeface="Tiempos"/>
              </a:rPr>
              <a:t>". Konings forskning viser, at kvinder i gennemsnit anvender AI-værktøjer </a:t>
            </a:r>
            <a:r>
              <a:rPr lang="en-GB" b="1" i="0" dirty="0">
                <a:effectLst/>
                <a:latin typeface="Tiempos"/>
              </a:rPr>
              <a:t>i 25 procent lavere grad </a:t>
            </a:r>
            <a:r>
              <a:rPr lang="en-GB" b="0" i="0" dirty="0">
                <a:effectLst/>
                <a:latin typeface="Tiempos"/>
              </a:rPr>
              <a:t>end mænd, på trods af at fordelene ved AI gælder lige meget for mænd og kvinder.</a:t>
            </a:r>
          </a:p>
          <a:p>
            <a:pPr marL="228600" indent="0"/>
            <a:r>
              <a:rPr lang="en-GB" dirty="0"/>
              <a:t>Hvis kvinder fortsat undgår at bruge generativ AI, vil virksomhederne ikke kun gå glip af store produktivitetsgevinster, men kvinder vil også komme bagud med at opbygge værdifulde færdigheder, som de har brug for for at få succes. Det kan udvide den vedvarende kønsforskel i lønninger og karrieremuligheder.</a:t>
            </a:r>
          </a:p>
        </p:txBody>
      </p:sp>
      <p:sp>
        <p:nvSpPr>
          <p:cNvPr id="9" name="TextBox 8">
            <a:extLst>
              <a:ext uri="{FF2B5EF4-FFF2-40B4-BE49-F238E27FC236}">
                <a16:creationId xmlns:a16="http://schemas.microsoft.com/office/drawing/2014/main" id="{ECD28831-7987-94A1-CA84-93E363CC5B17}"/>
              </a:ext>
            </a:extLst>
          </p:cNvPr>
          <p:cNvSpPr txBox="1"/>
          <p:nvPr/>
        </p:nvSpPr>
        <p:spPr>
          <a:xfrm>
            <a:off x="6061075" y="314886"/>
            <a:ext cx="6094070" cy="646331"/>
          </a:xfrm>
          <a:prstGeom prst="rect">
            <a:avLst/>
          </a:prstGeom>
          <a:noFill/>
        </p:spPr>
        <p:txBody>
          <a:bodyPr wrap="square">
            <a:spAutoFit/>
          </a:bodyPr>
          <a:lstStyle/>
          <a:p>
            <a:pPr marL="228600" indent="0"/>
            <a:r>
              <a:rPr lang="en-GB" sz="3600" b="1" dirty="0">
                <a:solidFill>
                  <a:srgbClr val="ED8623"/>
                </a:solidFill>
                <a:latin typeface="Calibri" panose="020F0502020204030204" pitchFamily="34" charset="0"/>
                <a:cs typeface="Calibri" panose="020F0502020204030204" pitchFamily="34" charset="0"/>
              </a:rPr>
              <a:t>Kvinder bruger AI til arbejde</a:t>
            </a:r>
          </a:p>
        </p:txBody>
      </p:sp>
      <p:sp>
        <p:nvSpPr>
          <p:cNvPr id="2" name="Flowchart: Delay 1">
            <a:extLst>
              <a:ext uri="{FF2B5EF4-FFF2-40B4-BE49-F238E27FC236}">
                <a16:creationId xmlns:a16="http://schemas.microsoft.com/office/drawing/2014/main" id="{55FBED16-A747-7F5F-0987-A4FBF32F1C17}"/>
              </a:ext>
            </a:extLst>
          </p:cNvPr>
          <p:cNvSpPr/>
          <p:nvPr/>
        </p:nvSpPr>
        <p:spPr>
          <a:xfrm>
            <a:off x="0" y="-131682"/>
            <a:ext cx="6400800" cy="5128984"/>
          </a:xfrm>
          <a:prstGeom prst="flowChartDelay">
            <a:avLst/>
          </a:prstGeom>
          <a:blipFill dpi="0" rotWithShape="1">
            <a:blip r:embed="rId4" cstate="email">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89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44D1AF-4E63-F13A-2870-339FD5948A60}"/>
              </a:ext>
            </a:extLst>
          </p:cNvPr>
          <p:cNvSpPr>
            <a:spLocks noGrp="1"/>
          </p:cNvSpPr>
          <p:nvPr>
            <p:ph type="body" idx="1"/>
          </p:nvPr>
        </p:nvSpPr>
        <p:spPr>
          <a:xfrm>
            <a:off x="400983" y="1791061"/>
            <a:ext cx="5695017" cy="3849918"/>
          </a:xfrm>
        </p:spPr>
        <p:txBody>
          <a:bodyPr/>
          <a:lstStyle/>
          <a:p>
            <a:pPr marL="228600" indent="0"/>
            <a:r>
              <a:rPr lang="en-GB" b="1" dirty="0">
                <a:solidFill>
                  <a:srgbClr val="ED8623"/>
                </a:solidFill>
              </a:rPr>
              <a:t>AI er fremtiden - vær en del af den! </a:t>
            </a:r>
            <a:r>
              <a:rPr lang="en-GB" dirty="0"/>
              <a:t>🌍</a:t>
            </a:r>
          </a:p>
          <a:p>
            <a:pPr marL="228600" indent="0"/>
            <a:r>
              <a:rPr lang="en-GB" dirty="0"/>
              <a:t>AI revolutionerer alle brancher - fra sundhedspleje til mode, musik, spil og bæredygtighed. Verden har brug for flere kvinder til at forme denne fremtid! Forestil dig at skabe AI, der bekæmper klimaforandringer, forbedrer apps til mental sundhed eller designer modetrends ved hjælp af AI-genereret kunst. Hvis DU vil gøre en forskel, er AI et værktøj, der kan hjælpe dem med at løse problemer i den virkelige verden.</a:t>
            </a:r>
          </a:p>
        </p:txBody>
      </p:sp>
      <p:sp>
        <p:nvSpPr>
          <p:cNvPr id="3" name="Text Placeholder 2">
            <a:extLst>
              <a:ext uri="{FF2B5EF4-FFF2-40B4-BE49-F238E27FC236}">
                <a16:creationId xmlns:a16="http://schemas.microsoft.com/office/drawing/2014/main" id="{AF30A068-C4A8-A7E9-566E-64B14948756B}"/>
              </a:ext>
            </a:extLst>
          </p:cNvPr>
          <p:cNvSpPr>
            <a:spLocks noGrp="1"/>
          </p:cNvSpPr>
          <p:nvPr>
            <p:ph type="body" idx="2"/>
          </p:nvPr>
        </p:nvSpPr>
        <p:spPr>
          <a:xfrm>
            <a:off x="425164" y="395219"/>
            <a:ext cx="5269854" cy="803654"/>
          </a:xfrm>
        </p:spPr>
        <p:txBody>
          <a:bodyPr/>
          <a:lstStyle/>
          <a:p>
            <a:pPr marL="228600" indent="0"/>
            <a:r>
              <a:rPr lang="en-GB" dirty="0"/>
              <a:t>Fordele ved at arbejde med AI?</a:t>
            </a:r>
          </a:p>
        </p:txBody>
      </p:sp>
      <p:sp>
        <p:nvSpPr>
          <p:cNvPr id="4" name="Text Placeholder 1">
            <a:extLst>
              <a:ext uri="{FF2B5EF4-FFF2-40B4-BE49-F238E27FC236}">
                <a16:creationId xmlns:a16="http://schemas.microsoft.com/office/drawing/2014/main" id="{BC44768E-AA0E-B8DE-BD41-9BE075E4DDD7}"/>
              </a:ext>
            </a:extLst>
          </p:cNvPr>
          <p:cNvSpPr txBox="1">
            <a:spLocks/>
          </p:cNvSpPr>
          <p:nvPr/>
        </p:nvSpPr>
        <p:spPr>
          <a:xfrm>
            <a:off x="6496983" y="564833"/>
            <a:ext cx="5695017" cy="3849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AI-jobs er godt betalt </a:t>
            </a:r>
            <a:r>
              <a:rPr lang="en-GB" b="1" dirty="0"/>
              <a:t>💰</a:t>
            </a:r>
          </a:p>
          <a:p>
            <a:pPr marL="228600" indent="0"/>
            <a:r>
              <a:rPr lang="en-GB" dirty="0"/>
              <a:t>Karrierer inden for AI og tech giver betydeligt højere lønninger sammenlignet med mange andre brancher. For eksempel kan AI-ingeniører, dataforskere og UX-designere inden for AI tjene €60.000-€100.000+ om året! </a:t>
            </a:r>
          </a:p>
          <a:p>
            <a:pPr marL="228600" indent="0"/>
            <a:r>
              <a:rPr lang="en-GB" dirty="0"/>
              <a:t>Selv stillinger på begynderniveau giver konkurrencedygtige lønninger.</a:t>
            </a:r>
          </a:p>
        </p:txBody>
      </p:sp>
      <p:pic>
        <p:nvPicPr>
          <p:cNvPr id="8" name="Picture 7">
            <a:extLst>
              <a:ext uri="{FF2B5EF4-FFF2-40B4-BE49-F238E27FC236}">
                <a16:creationId xmlns:a16="http://schemas.microsoft.com/office/drawing/2014/main" id="{FEB79AF8-94C8-2B7E-9D12-7CE43FD5024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66280" y="2973729"/>
            <a:ext cx="4648200" cy="4648200"/>
          </a:xfrm>
          <a:prstGeom prst="rect">
            <a:avLst/>
          </a:prstGeom>
        </p:spPr>
      </p:pic>
    </p:spTree>
    <p:extLst>
      <p:ext uri="{BB962C8B-B14F-4D97-AF65-F5344CB8AC3E}">
        <p14:creationId xmlns:p14="http://schemas.microsoft.com/office/powerpoint/2010/main" val="389893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5136-4B1B-CA0B-DDF7-7DE1204F87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88480C-ED3C-B731-225B-167FCC1C5ECB}"/>
              </a:ext>
            </a:extLst>
          </p:cNvPr>
          <p:cNvSpPr>
            <a:spLocks noGrp="1"/>
          </p:cNvSpPr>
          <p:nvPr>
            <p:ph type="body" idx="1"/>
          </p:nvPr>
        </p:nvSpPr>
        <p:spPr>
          <a:xfrm>
            <a:off x="318682" y="1075658"/>
            <a:ext cx="5684235" cy="5109330"/>
          </a:xfrm>
        </p:spPr>
        <p:txBody>
          <a:bodyPr/>
          <a:lstStyle/>
          <a:p>
            <a:pPr marL="228600" indent="0"/>
            <a:r>
              <a:rPr lang="en-GB" b="1" dirty="0">
                <a:solidFill>
                  <a:srgbClr val="ED8623"/>
                </a:solidFill>
              </a:rPr>
              <a:t>AI-færdigheder vil få dig til at skille dig ud i enhver karriere 💼✨</a:t>
            </a:r>
          </a:p>
          <a:p>
            <a:pPr marL="228600" indent="0"/>
            <a:r>
              <a:rPr lang="en-GB" dirty="0"/>
              <a:t>Selv hvis du ikke vil være AI-ingeniør, vil det give dig en stor karrierefordel at kende til det grundlæggende i AI.</a:t>
            </a:r>
          </a:p>
          <a:p>
            <a:pPr marL="228600" indent="0"/>
            <a:r>
              <a:rPr lang="en-GB" dirty="0"/>
              <a:t>Marketing og sociale medier - AI hjælper med at skabe virale kampagner og personaliserede annoncer.</a:t>
            </a:r>
          </a:p>
          <a:p>
            <a:pPr marL="228600" indent="0"/>
            <a:r>
              <a:rPr lang="en-GB" dirty="0"/>
              <a:t>Uddannelse - AI skaber interaktive læringsværktøjer til studerende.</a:t>
            </a:r>
          </a:p>
          <a:p>
            <a:pPr marL="228600" indent="0"/>
            <a:r>
              <a:rPr lang="en-GB" dirty="0"/>
              <a:t>Journalistik og skrivning - AI hjælper med at skabe engagerende historier og resuméer.</a:t>
            </a:r>
          </a:p>
          <a:p>
            <a:pPr marL="228600" indent="0"/>
            <a:r>
              <a:rPr lang="en-GB" dirty="0"/>
              <a:t>Sundhedspleje - AI hjælper læger med at diagnosticere sygdomme hurtigere.</a:t>
            </a:r>
          </a:p>
        </p:txBody>
      </p:sp>
      <p:sp>
        <p:nvSpPr>
          <p:cNvPr id="3" name="Text Placeholder 2">
            <a:extLst>
              <a:ext uri="{FF2B5EF4-FFF2-40B4-BE49-F238E27FC236}">
                <a16:creationId xmlns:a16="http://schemas.microsoft.com/office/drawing/2014/main" id="{F7B3D2A6-FB76-A4FE-A3DC-5BC837805F71}"/>
              </a:ext>
            </a:extLst>
          </p:cNvPr>
          <p:cNvSpPr>
            <a:spLocks noGrp="1"/>
          </p:cNvSpPr>
          <p:nvPr>
            <p:ph type="body" idx="2"/>
          </p:nvPr>
        </p:nvSpPr>
        <p:spPr>
          <a:xfrm>
            <a:off x="425163" y="163006"/>
            <a:ext cx="5269854" cy="803654"/>
          </a:xfrm>
        </p:spPr>
        <p:txBody>
          <a:bodyPr/>
          <a:lstStyle/>
          <a:p>
            <a:pPr marL="228600" indent="0"/>
            <a:r>
              <a:rPr lang="en-GB" dirty="0"/>
              <a:t>Fordele ved at arbejde med AI?</a:t>
            </a:r>
          </a:p>
        </p:txBody>
      </p:sp>
      <p:sp>
        <p:nvSpPr>
          <p:cNvPr id="4" name="Text Placeholder 1">
            <a:extLst>
              <a:ext uri="{FF2B5EF4-FFF2-40B4-BE49-F238E27FC236}">
                <a16:creationId xmlns:a16="http://schemas.microsoft.com/office/drawing/2014/main" id="{8383D83E-C672-6618-8525-3E1DD131BD49}"/>
              </a:ext>
            </a:extLst>
          </p:cNvPr>
          <p:cNvSpPr txBox="1">
            <a:spLocks/>
          </p:cNvSpPr>
          <p:nvPr/>
        </p:nvSpPr>
        <p:spPr>
          <a:xfrm>
            <a:off x="6189084" y="564833"/>
            <a:ext cx="5269854" cy="54540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b="1" dirty="0">
                <a:solidFill>
                  <a:srgbClr val="ED8623"/>
                </a:solidFill>
              </a:rPr>
              <a:t>AI-karrierer er fleksible - arbejd hvor som helst! </a:t>
            </a:r>
            <a:r>
              <a:rPr lang="en-GB" dirty="0"/>
              <a:t>🌎🏠</a:t>
            </a:r>
          </a:p>
          <a:p>
            <a:pPr marL="228600" indent="0"/>
            <a:r>
              <a:rPr lang="en-GB" dirty="0"/>
              <a:t>Tech- og AI-jobs tilbyder ofte:</a:t>
            </a:r>
          </a:p>
          <a:p>
            <a:pPr marL="571500" indent="-342900">
              <a:buFont typeface="Arial" panose="020B0604020202020204" pitchFamily="34" charset="0"/>
              <a:buChar char="•"/>
            </a:pPr>
            <a:r>
              <a:rPr lang="en-GB" dirty="0"/>
              <a:t>Mulighed for fjernarbejde (arbejd hvor som helst!)</a:t>
            </a:r>
          </a:p>
          <a:p>
            <a:pPr marL="571500" indent="-342900">
              <a:buFont typeface="Arial" panose="020B0604020202020204" pitchFamily="34" charset="0"/>
              <a:buChar char="•"/>
            </a:pPr>
            <a:r>
              <a:rPr lang="en-GB" dirty="0"/>
              <a:t>Fleksible arbejdstider (arbejd, når du er mest produktiv)</a:t>
            </a:r>
          </a:p>
          <a:p>
            <a:pPr marL="571500" indent="-342900">
              <a:buFont typeface="Arial" panose="020B0604020202020204" pitchFamily="34" charset="0"/>
              <a:buChar char="•"/>
            </a:pPr>
            <a:r>
              <a:rPr lang="en-GB" dirty="0"/>
              <a:t> Freelance- og iværksættermuligheder (start din egen AI-baserede virksomhed!)</a:t>
            </a:r>
          </a:p>
          <a:p>
            <a:pPr marL="228600" indent="0"/>
            <a:r>
              <a:rPr lang="en-GB" dirty="0"/>
              <a:t>Hvis du sætter pris på balance mellem arbejdsliv og privatliv og uafhængighed, og AI-karrierer giver den frihed.</a:t>
            </a:r>
          </a:p>
        </p:txBody>
      </p:sp>
    </p:spTree>
    <p:extLst>
      <p:ext uri="{BB962C8B-B14F-4D97-AF65-F5344CB8AC3E}">
        <p14:creationId xmlns:p14="http://schemas.microsoft.com/office/powerpoint/2010/main" val="214980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8400FBC9-3C11-6F81-7B28-8B1BFE6518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BCFE08-7A42-8EE0-32CA-29038E111D4E}"/>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720051" y="2455198"/>
            <a:ext cx="7257326" cy="3509845"/>
          </a:xfrm>
          <a:prstGeom prst="rect">
            <a:avLst/>
          </a:prstGeom>
          <a:effectLst>
            <a:outerShdw blurRad="63500" sx="102000" sy="102000" algn="ctr" rotWithShape="0">
              <a:prstClr val="black">
                <a:alpha val="40000"/>
              </a:prstClr>
            </a:outerShdw>
          </a:effectLst>
        </p:spPr>
      </p:pic>
      <p:sp>
        <p:nvSpPr>
          <p:cNvPr id="315" name="Google Shape;315;p13">
            <a:extLst>
              <a:ext uri="{FF2B5EF4-FFF2-40B4-BE49-F238E27FC236}">
                <a16:creationId xmlns:a16="http://schemas.microsoft.com/office/drawing/2014/main" id="{9EB31EE2-BF14-E92C-DA82-5A8E6D8D6E64}"/>
              </a:ext>
            </a:extLst>
          </p:cNvPr>
          <p:cNvSpPr txBox="1">
            <a:spLocks noGrp="1"/>
          </p:cNvSpPr>
          <p:nvPr>
            <p:ph type="body" idx="1"/>
          </p:nvPr>
        </p:nvSpPr>
        <p:spPr>
          <a:xfrm>
            <a:off x="788656" y="116942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Du kan begynde på din AI-rejse nu, og se, du er allerede begyndt ved at tage dette modul, og du har fået stor viden om, hvad kunstig intelligens er! Fortsæt, de næste par moduler vil opbygge dine færdigheder og din viden endnu mere.</a:t>
            </a:r>
            <a:endParaRPr lang="en-GB" b="1" dirty="0">
              <a:solidFill>
                <a:srgbClr val="ED8623"/>
              </a:solidFill>
            </a:endParaRPr>
          </a:p>
        </p:txBody>
      </p:sp>
      <p:sp>
        <p:nvSpPr>
          <p:cNvPr id="316" name="Google Shape;316;p13">
            <a:extLst>
              <a:ext uri="{FF2B5EF4-FFF2-40B4-BE49-F238E27FC236}">
                <a16:creationId xmlns:a16="http://schemas.microsoft.com/office/drawing/2014/main" id="{0E1374D7-7D6E-A19C-EBB4-4259FFE7A834}"/>
              </a:ext>
            </a:extLst>
          </p:cNvPr>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Tid til forandring? Det ender med dig...</a:t>
            </a:r>
            <a:endParaRPr dirty="0"/>
          </a:p>
        </p:txBody>
      </p:sp>
      <p:pic>
        <p:nvPicPr>
          <p:cNvPr id="2" name="Screen Recording 1">
            <a:hlinkClick r:id="" action="ppaction://media"/>
            <a:extLst>
              <a:ext uri="{FF2B5EF4-FFF2-40B4-BE49-F238E27FC236}">
                <a16:creationId xmlns:a16="http://schemas.microsoft.com/office/drawing/2014/main" id="{EA5C386B-1E55-C4AA-619C-DE9375C648F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1220" y="2802270"/>
            <a:ext cx="5176488" cy="2487360"/>
          </a:xfrm>
          <a:prstGeom prst="rect">
            <a:avLst/>
          </a:prstGeom>
        </p:spPr>
      </p:pic>
      <p:sp>
        <p:nvSpPr>
          <p:cNvPr id="6" name="TextBox 5">
            <a:extLst>
              <a:ext uri="{FF2B5EF4-FFF2-40B4-BE49-F238E27FC236}">
                <a16:creationId xmlns:a16="http://schemas.microsoft.com/office/drawing/2014/main" id="{1F9B5E0A-59B6-F174-0103-FA2AB766F645}"/>
              </a:ext>
            </a:extLst>
          </p:cNvPr>
          <p:cNvSpPr txBox="1"/>
          <p:nvPr/>
        </p:nvSpPr>
        <p:spPr>
          <a:xfrm>
            <a:off x="4266061" y="5811154"/>
            <a:ext cx="7529332" cy="307777"/>
          </a:xfrm>
          <a:prstGeom prst="rect">
            <a:avLst/>
          </a:prstGeom>
          <a:noFill/>
        </p:spPr>
        <p:txBody>
          <a:bodyPr wrap="square">
            <a:spAutoFit/>
          </a:bodyPr>
          <a:lstStyle/>
          <a:p>
            <a:r>
              <a:rPr lang="en-GB" dirty="0">
                <a:hlinkClick r:id="rId7"/>
              </a:rPr>
              <a:t>https://headstart-ai.eu/visual-resource-hub/ </a:t>
            </a:r>
          </a:p>
        </p:txBody>
      </p:sp>
    </p:spTree>
    <p:extLst>
      <p:ext uri="{BB962C8B-B14F-4D97-AF65-F5344CB8AC3E}">
        <p14:creationId xmlns:p14="http://schemas.microsoft.com/office/powerpoint/2010/main" val="1249213651"/>
      </p:ext>
    </p:extLst>
  </p:cSld>
  <p:clrMapOvr>
    <a:masterClrMapping/>
  </p:clrMapOvr>
  <mc:AlternateContent xmlns:mc="http://schemas.openxmlformats.org/markup-compatibility/2006" xmlns:p14="http://schemas.microsoft.com/office/powerpoint/2010/main">
    <mc:Choice Requires="p14">
      <p:transition spd="slow" p14:dur="2000" advTm="20406"/>
    </mc:Choice>
    <mc:Fallback xmlns:a14="http://schemas.microsoft.com/office/drawing/2010/main" xmlns:a16="http://schemas.microsoft.com/office/drawing/2014/main" xmlns="">
      <p:transition spd="slow" advTm="2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Hvad er kunstig intelligens?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email">
            <a:extLst>
              <a:ext uri="{28A0092B-C50C-407E-A947-70E740481C1C}">
                <a14:useLocalDpi xmlns:a14="http://schemas.microsoft.com/office/drawing/2010/main" val="0"/>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58424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Opsummering og nøglebegreber</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val="0"/>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346322" cy="6303971"/>
          </a:xfrm>
        </p:spPr>
        <p:txBody>
          <a:bodyPr/>
          <a:lstStyle/>
          <a:p>
            <a:pPr marL="571500" indent="-342900">
              <a:buFont typeface="Arial" panose="020B0604020202020204" pitchFamily="34" charset="0"/>
              <a:buChar char="•"/>
            </a:pPr>
            <a:r>
              <a:rPr lang="en-GB" sz="2200" b="1" dirty="0"/>
              <a:t>AI-værktøj </a:t>
            </a:r>
            <a:r>
              <a:rPr lang="en-GB" sz="2200" dirty="0"/>
              <a:t>- En digital applikation, der bruger kunstig intelligens til at hjælpe dig med at udføre opgaver som at skrive, designe eller generere ideer.</a:t>
            </a:r>
          </a:p>
          <a:p>
            <a:pPr marL="571500" indent="-342900">
              <a:buFont typeface="Arial" panose="020B0604020202020204" pitchFamily="34" charset="0"/>
              <a:buChar char="•"/>
            </a:pPr>
            <a:r>
              <a:rPr lang="en-GB" sz="2200" b="1" dirty="0"/>
              <a:t>ChatGPT </a:t>
            </a:r>
            <a:r>
              <a:rPr lang="en-GB" sz="2200" dirty="0"/>
              <a:t>- En tekstbaseret AI, der svarer på spørgsmål med svar, ideer, resuméer, historier og meget mere.</a:t>
            </a:r>
          </a:p>
          <a:p>
            <a:pPr marL="571500" indent="-342900">
              <a:buFont typeface="Arial" panose="020B0604020202020204" pitchFamily="34" charset="0"/>
              <a:buChar char="•"/>
            </a:pPr>
            <a:r>
              <a:rPr lang="en-GB" sz="2200" b="1" dirty="0"/>
              <a:t>Canva AI </a:t>
            </a:r>
            <a:r>
              <a:rPr lang="en-GB" sz="2200" dirty="0"/>
              <a:t>- Et designværktøj, der bruger AI til at hjælpe med at skabe billeder, tekst og layouts på en nem måde.</a:t>
            </a:r>
          </a:p>
          <a:p>
            <a:pPr marL="571500" indent="-342900">
              <a:buFont typeface="Arial" panose="020B0604020202020204" pitchFamily="34" charset="0"/>
              <a:buChar char="•"/>
            </a:pPr>
            <a:r>
              <a:rPr lang="en-GB" sz="2200" b="1" dirty="0"/>
              <a:t>Prompt </a:t>
            </a:r>
            <a:r>
              <a:rPr lang="en-GB" sz="2200" dirty="0"/>
              <a:t>- Det spørgsmål eller den instruktion, du giver et AI-værktøj for at få et svar.</a:t>
            </a:r>
          </a:p>
          <a:p>
            <a:pPr marL="571500" indent="-342900">
              <a:buFont typeface="Arial" panose="020B0604020202020204" pitchFamily="34" charset="0"/>
              <a:buChar char="•"/>
            </a:pPr>
            <a:r>
              <a:rPr lang="en-GB" sz="2200" b="1" dirty="0"/>
              <a:t>Magic Write </a:t>
            </a:r>
            <a:r>
              <a:rPr lang="en-GB" sz="2200" dirty="0"/>
              <a:t>- En Canva AI-funktion, der genererer skriftligt indhold som overskrifter, tekst til sociale medier eller taglines til begivenheder.</a:t>
            </a:r>
          </a:p>
          <a:p>
            <a:pPr marL="571500" indent="-342900">
              <a:buFont typeface="Arial" panose="020B0604020202020204" pitchFamily="34" charset="0"/>
              <a:buChar char="•"/>
            </a:pPr>
            <a:r>
              <a:rPr lang="en-GB" sz="2200" b="1" dirty="0"/>
              <a:t>Tekst-til-billede </a:t>
            </a:r>
            <a:r>
              <a:rPr lang="en-GB" sz="2200" dirty="0"/>
              <a:t>- AI, der omdanner en skriftlig beskrivelse til et visuelt billede.</a:t>
            </a:r>
          </a:p>
          <a:p>
            <a:pPr marL="571500" indent="-342900">
              <a:buFont typeface="Arial" panose="020B0604020202020204" pitchFamily="34" charset="0"/>
              <a:buChar char="•"/>
            </a:pPr>
            <a:r>
              <a:rPr lang="en-GB" sz="2200" b="1" dirty="0"/>
              <a:t>Bias </a:t>
            </a:r>
            <a:r>
              <a:rPr lang="en-GB" sz="2200" dirty="0"/>
              <a:t>- Når AI afspejler urimelige antagelser eller stereotyper fra de data, den blev trænet på.</a:t>
            </a:r>
          </a:p>
          <a:p>
            <a:pPr marL="571500" indent="-342900">
              <a:buFont typeface="Arial" panose="020B0604020202020204" pitchFamily="34" charset="0"/>
              <a:buChar char="•"/>
            </a:pPr>
            <a:r>
              <a:rPr lang="en-GB" sz="2200" b="1" dirty="0"/>
              <a:t>Misinformation </a:t>
            </a:r>
            <a:r>
              <a:rPr lang="en-GB" sz="2200" dirty="0"/>
              <a:t>- Forkerte eller vildledende oplysninger skabt eller delt af AI.</a:t>
            </a:r>
          </a:p>
          <a:p>
            <a:pPr marL="571500" indent="-342900">
              <a:buFont typeface="Arial" panose="020B0604020202020204" pitchFamily="34" charset="0"/>
              <a:buChar char="•"/>
            </a:pPr>
            <a:r>
              <a:rPr lang="en-GB" sz="2200" b="1" dirty="0"/>
              <a:t>Faktatjek </a:t>
            </a:r>
            <a:r>
              <a:rPr lang="en-GB" sz="2200" dirty="0"/>
              <a:t>- Verificering af, om oplysningerne fra AI er sande, ved hjælp af pålidelige kilder.</a:t>
            </a:r>
          </a:p>
          <a:p>
            <a:pPr marL="571500" indent="-342900">
              <a:buFont typeface="Arial" panose="020B0604020202020204" pitchFamily="34" charset="0"/>
              <a:buChar char="•"/>
            </a:pPr>
            <a:r>
              <a:rPr lang="en-GB" sz="2200" b="1" dirty="0"/>
              <a:t>Tillid </a:t>
            </a:r>
            <a:r>
              <a:rPr lang="en-GB" sz="2200" dirty="0"/>
              <a:t>- Tro på din evne til at prøve, teste og bruge AI-værktøjer kreativt og ansvarligt.</a:t>
            </a:r>
            <a:endParaRPr lang="en-GB" dirty="0"/>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692054" y="123650"/>
            <a:ext cx="10614687" cy="803654"/>
          </a:xfrm>
        </p:spPr>
        <p:txBody>
          <a:bodyPr/>
          <a:lstStyle/>
          <a:p>
            <a:r>
              <a:rPr lang="en-GB" dirty="0"/>
              <a:t>Vigtige begreber at huske!!!</a:t>
            </a:r>
          </a:p>
        </p:txBody>
      </p:sp>
    </p:spTree>
    <p:extLst>
      <p:ext uri="{BB962C8B-B14F-4D97-AF65-F5344CB8AC3E}">
        <p14:creationId xmlns:p14="http://schemas.microsoft.com/office/powerpoint/2010/main" val="2286779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fontScale="92500" lnSpcReduction="20000"/>
          </a:bodyPr>
          <a:lstStyle/>
          <a:p>
            <a:pPr>
              <a:lnSpc>
                <a:spcPct val="120000"/>
              </a:lnSpc>
            </a:pPr>
            <a:r>
              <a:rPr lang="en-US" sz="6200" b="1" dirty="0">
                <a:latin typeface="Calibri" panose="020F0502020204030204" pitchFamily="34" charset="0"/>
                <a:ea typeface="Calibri" panose="020F0502020204030204" pitchFamily="34" charset="0"/>
                <a:cs typeface="Calibri" panose="020F0502020204030204" pitchFamily="34" charset="0"/>
              </a:rPr>
              <a:t>Godt gået!!!</a:t>
            </a:r>
          </a:p>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Du har gennemført det første trin i din HeadStart-læringsrejse.</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2802296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718078" y="5096049"/>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Har </a:t>
            </a:r>
            <a:r>
              <a:rPr lang="en-GB" sz="2400" b="1" dirty="0">
                <a:solidFill>
                  <a:srgbClr val="ED8623"/>
                </a:solidFill>
                <a:latin typeface="Calibri" panose="020F0502020204030204" pitchFamily="34" charset="0"/>
                <a:cs typeface="Calibri" panose="020F0502020204030204" pitchFamily="34" charset="0"/>
              </a:rPr>
              <a:t>DU </a:t>
            </a:r>
            <a:r>
              <a:rPr lang="en-GB" sz="2400" b="1" dirty="0">
                <a:solidFill>
                  <a:schemeClr val="bg1"/>
                </a:solidFill>
                <a:latin typeface="Calibri" panose="020F0502020204030204" pitchFamily="34" charset="0"/>
                <a:cs typeface="Calibri" panose="020F0502020204030204" pitchFamily="34" charset="0"/>
              </a:rPr>
              <a:t>hørt om kunstig intelligens?</a:t>
            </a:r>
          </a:p>
          <a:p>
            <a:pPr algn="ctr"/>
            <a:r>
              <a:rPr lang="en-GB" sz="2400" b="1" dirty="0">
                <a:solidFill>
                  <a:schemeClr val="bg1"/>
                </a:solidFill>
                <a:latin typeface="Calibri" panose="020F0502020204030204" pitchFamily="34" charset="0"/>
                <a:cs typeface="Calibri" panose="020F0502020204030204" pitchFamily="34" charset="0"/>
              </a:rPr>
              <a:t>Kan du komme i tanke om eksempler på, hvornår </a:t>
            </a:r>
            <a:r>
              <a:rPr lang="en-GB" sz="2400" b="1" dirty="0">
                <a:solidFill>
                  <a:srgbClr val="ED8623"/>
                </a:solidFill>
                <a:latin typeface="Calibri" panose="020F0502020204030204" pitchFamily="34" charset="0"/>
                <a:cs typeface="Calibri" panose="020F0502020204030204" pitchFamily="34" charset="0"/>
              </a:rPr>
              <a:t>DU </a:t>
            </a:r>
            <a:r>
              <a:rPr lang="en-GB" sz="2400" b="1" dirty="0">
                <a:solidFill>
                  <a:schemeClr val="bg1"/>
                </a:solidFill>
                <a:latin typeface="Calibri" panose="020F0502020204030204" pitchFamily="34" charset="0"/>
                <a:cs typeface="Calibri" panose="020F0502020204030204" pitchFamily="34" charset="0"/>
              </a:rPr>
              <a:t>har brugt kunstig intelligens?</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11" name="Picture 10">
            <a:extLst>
              <a:ext uri="{FF2B5EF4-FFF2-40B4-BE49-F238E27FC236}">
                <a16:creationId xmlns:a16="http://schemas.microsoft.com/office/drawing/2014/main" id="{72370A54-A942-583A-F2DE-EA1093B38F56}"/>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74912" y="396241"/>
            <a:ext cx="10929184" cy="6660982"/>
          </a:xfrm>
          <a:prstGeom prst="rect">
            <a:avLst/>
          </a:prstGeom>
          <a:effectLst>
            <a:outerShdw blurRad="63500" sx="102000" sy="102000" algn="ctr" rotWithShape="0">
              <a:prstClr val="black">
                <a:alpha val="40000"/>
              </a:prstClr>
            </a:outerShdw>
          </a:effectLst>
        </p:spPr>
      </p:pic>
      <p:sp>
        <p:nvSpPr>
          <p:cNvPr id="275" name="Google Shape;275;p8"/>
          <p:cNvSpPr txBox="1">
            <a:spLocks noGrp="1"/>
          </p:cNvSpPr>
          <p:nvPr>
            <p:ph type="body" idx="1"/>
          </p:nvPr>
        </p:nvSpPr>
        <p:spPr>
          <a:xfrm>
            <a:off x="8793785" y="197904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Hvad er kunstig intelligens?</a:t>
            </a:r>
            <a:endParaRPr dirty="0"/>
          </a:p>
          <a:p>
            <a:pPr marL="0" lvl="0" indent="0" algn="r" rtl="0">
              <a:lnSpc>
                <a:spcPct val="90000"/>
              </a:lnSpc>
              <a:spcBef>
                <a:spcPts val="0"/>
              </a:spcBef>
              <a:spcAft>
                <a:spcPts val="0"/>
              </a:spcAft>
              <a:buClr>
                <a:schemeClr val="lt1"/>
              </a:buClr>
              <a:buSzPts val="2800"/>
              <a:buNone/>
            </a:pPr>
            <a:endParaRPr dirty="0"/>
          </a:p>
        </p:txBody>
      </p:sp>
      <p:sp>
        <p:nvSpPr>
          <p:cNvPr id="276" name="Google Shape;276;p8"/>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4400"/>
              <a:buNone/>
            </a:pPr>
            <a:r>
              <a:rPr lang="en-US" dirty="0"/>
              <a:t>01</a:t>
            </a:r>
            <a:endParaRPr dirty="0"/>
          </a:p>
        </p:txBody>
      </p:sp>
      <p:pic>
        <p:nvPicPr>
          <p:cNvPr id="8" name="What is Artificial Intelligence_">
            <a:hlinkClick r:id="" action="ppaction://media"/>
            <a:extLst>
              <a:ext uri="{FF2B5EF4-FFF2-40B4-BE49-F238E27FC236}">
                <a16:creationId xmlns:a16="http://schemas.microsoft.com/office/drawing/2014/main" id="{3FF51C61-730F-F2B7-6EA9-BE20BF20DA6F}"/>
              </a:ext>
            </a:extLst>
          </p:cNvPr>
          <p:cNvPicPr>
            <a:picLocks noGrp="1" noChangeAspect="1"/>
          </p:cNvPicPr>
          <p:nvPr>
            <p:ph type="pic" idx="4"/>
            <a:videoFile r:link="rId2"/>
            <p:extLst>
              <p:ext uri="{DAA4B4D4-6D71-4841-9C94-3DE7FCFB9230}">
                <p14:media xmlns:p14="http://schemas.microsoft.com/office/powerpoint/2010/main" r:embed="rId1"/>
              </p:ext>
            </p:extLst>
          </p:nvPr>
        </p:nvPicPr>
        <p:blipFill>
          <a:blip r:embed="rId6"/>
          <a:srcRect t="981" b="981"/>
          <a:stretch>
            <a:fillRect/>
          </a:stretch>
        </p:blipFill>
        <p:spPr>
          <a:xfrm>
            <a:off x="1016000" y="975360"/>
            <a:ext cx="7924800" cy="4907279"/>
          </a:xfrm>
          <a:prstGeom prst="rect">
            <a:avLst/>
          </a:prstGeom>
        </p:spPr>
      </p:pic>
      <p:sp>
        <p:nvSpPr>
          <p:cNvPr id="2" name="Google Shape;275;p8">
            <a:extLst>
              <a:ext uri="{FF2B5EF4-FFF2-40B4-BE49-F238E27FC236}">
                <a16:creationId xmlns:a16="http://schemas.microsoft.com/office/drawing/2014/main" id="{BD593136-F814-6A06-01D2-972583D8F970}"/>
              </a:ext>
            </a:extLst>
          </p:cNvPr>
          <p:cNvSpPr txBox="1">
            <a:spLocks/>
          </p:cNvSpPr>
          <p:nvPr/>
        </p:nvSpPr>
        <p:spPr>
          <a:xfrm>
            <a:off x="9071027" y="3930841"/>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sz="2400" b="1" dirty="0">
                <a:solidFill>
                  <a:srgbClr val="282666"/>
                </a:solidFill>
              </a:rPr>
              <a:t>**Selv denne video er genereret ved hjælp af AI</a:t>
            </a:r>
            <a:r>
              <a:rPr lang="en-GB" sz="2400" b="1" dirty="0"/>
              <a:t>!</a:t>
            </a:r>
          </a:p>
          <a:p>
            <a:pPr marL="0" indent="0"/>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9"/>
          <p:cNvSpPr/>
          <p:nvPr/>
        </p:nvSpPr>
        <p:spPr>
          <a:xfrm>
            <a:off x="389797" y="1863885"/>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19"/>
          <p:cNvSpPr/>
          <p:nvPr/>
        </p:nvSpPr>
        <p:spPr>
          <a:xfrm>
            <a:off x="510290" y="2051108"/>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19"/>
          <p:cNvSpPr txBox="1"/>
          <p:nvPr/>
        </p:nvSpPr>
        <p:spPr>
          <a:xfrm>
            <a:off x="437541" y="2711849"/>
            <a:ext cx="22641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Maskiner</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 Læring</a:t>
            </a:r>
            <a:endParaRPr dirty="0"/>
          </a:p>
        </p:txBody>
      </p:sp>
      <p:grpSp>
        <p:nvGrpSpPr>
          <p:cNvPr id="423" name="Google Shape;423;p19"/>
          <p:cNvGrpSpPr/>
          <p:nvPr/>
        </p:nvGrpSpPr>
        <p:grpSpPr>
          <a:xfrm>
            <a:off x="2915465" y="2510155"/>
            <a:ext cx="749219" cy="845450"/>
            <a:chOff x="4643578" y="432838"/>
            <a:chExt cx="1028134" cy="1160188"/>
          </a:xfrm>
        </p:grpSpPr>
        <p:sp>
          <p:nvSpPr>
            <p:cNvPr id="424" name="Google Shape;424;p19"/>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 name="Google Shape;425;p19"/>
            <p:cNvGrpSpPr/>
            <p:nvPr/>
          </p:nvGrpSpPr>
          <p:grpSpPr>
            <a:xfrm>
              <a:off x="4643578" y="432838"/>
              <a:ext cx="1028134" cy="1160188"/>
              <a:chOff x="4643578" y="432838"/>
              <a:chExt cx="1028134" cy="1160188"/>
            </a:xfrm>
          </p:grpSpPr>
          <p:sp>
            <p:nvSpPr>
              <p:cNvPr id="426" name="Google Shape;426;p19"/>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19"/>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428" name="Google Shape;428;p19"/>
          <p:cNvGrpSpPr/>
          <p:nvPr/>
        </p:nvGrpSpPr>
        <p:grpSpPr>
          <a:xfrm>
            <a:off x="5155222" y="4482401"/>
            <a:ext cx="812324" cy="762205"/>
            <a:chOff x="6615628" y="2116894"/>
            <a:chExt cx="1066935" cy="1001107"/>
          </a:xfrm>
        </p:grpSpPr>
        <p:sp>
          <p:nvSpPr>
            <p:cNvPr id="429" name="Google Shape;429;p19"/>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19"/>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19"/>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19"/>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9"/>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9"/>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19"/>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9"/>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19"/>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19"/>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19"/>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41" name="Google Shape;441;p19"/>
          <p:cNvGrpSpPr/>
          <p:nvPr/>
        </p:nvGrpSpPr>
        <p:grpSpPr>
          <a:xfrm>
            <a:off x="7482335" y="2631241"/>
            <a:ext cx="656077" cy="655963"/>
            <a:chOff x="3258209" y="1217582"/>
            <a:chExt cx="4712093" cy="4711281"/>
          </a:xfrm>
          <a:solidFill>
            <a:srgbClr val="653795"/>
          </a:solidFill>
        </p:grpSpPr>
        <p:sp>
          <p:nvSpPr>
            <p:cNvPr id="442" name="Google Shape;442;p19"/>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19"/>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19"/>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19"/>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19"/>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 name="Google Shape;447;p19"/>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 name="Google Shape;448;p19"/>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19"/>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9"/>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9"/>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19"/>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 name="Google Shape;453;p19"/>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9"/>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9"/>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9"/>
          <p:cNvGrpSpPr/>
          <p:nvPr/>
        </p:nvGrpSpPr>
        <p:grpSpPr>
          <a:xfrm>
            <a:off x="839512" y="4479704"/>
            <a:ext cx="846408" cy="982307"/>
            <a:chOff x="2403525" y="3625384"/>
            <a:chExt cx="853935" cy="991043"/>
          </a:xfrm>
        </p:grpSpPr>
        <p:sp>
          <p:nvSpPr>
            <p:cNvPr id="457" name="Google Shape;457;p19"/>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 name="Google Shape;458;p19"/>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19"/>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282666"/>
            </a:solidFill>
            <a:ln>
              <a:solidFill>
                <a:srgbClr val="653795"/>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2" name="Google Shape;462;p19"/>
          <p:cNvSpPr txBox="1"/>
          <p:nvPr/>
        </p:nvSpPr>
        <p:spPr>
          <a:xfrm>
            <a:off x="5920784" y="2918596"/>
            <a:ext cx="202671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Titel</a:t>
            </a:r>
            <a:endParaRPr dirty="0"/>
          </a:p>
        </p:txBody>
      </p:sp>
      <p:sp>
        <p:nvSpPr>
          <p:cNvPr id="463" name="Google Shape;463;p19"/>
          <p:cNvSpPr txBox="1"/>
          <p:nvPr/>
        </p:nvSpPr>
        <p:spPr>
          <a:xfrm>
            <a:off x="8419609" y="3524677"/>
            <a:ext cx="2218284" cy="4058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Calibri"/>
                <a:ea typeface="Calibri"/>
                <a:cs typeface="Calibri"/>
                <a:sym typeface="Calibri"/>
              </a:rPr>
              <a:t>Titel</a:t>
            </a:r>
            <a:endParaRPr/>
          </a:p>
        </p:txBody>
      </p:sp>
      <p:sp>
        <p:nvSpPr>
          <p:cNvPr id="2" name="Google Shape;284;p9">
            <a:extLst>
              <a:ext uri="{FF2B5EF4-FFF2-40B4-BE49-F238E27FC236}">
                <a16:creationId xmlns:a16="http://schemas.microsoft.com/office/drawing/2014/main" id="{2AD26F0C-EB85-652C-2831-D12A4914A378}"/>
              </a:ext>
            </a:extLst>
          </p:cNvPr>
          <p:cNvSpPr txBox="1">
            <a:spLocks/>
          </p:cNvSpPr>
          <p:nvPr/>
        </p:nvSpPr>
        <p:spPr>
          <a:xfrm>
            <a:off x="604445" y="157608"/>
            <a:ext cx="10614687" cy="348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US" sz="3600" b="1" dirty="0">
                <a:solidFill>
                  <a:srgbClr val="653795"/>
                </a:solidFill>
                <a:latin typeface="Calibri" panose="020F0502020204030204" pitchFamily="34" charset="0"/>
                <a:cs typeface="Calibri" panose="020F0502020204030204" pitchFamily="34" charset="0"/>
              </a:rPr>
              <a:t>Kerneteknologier inden for kunstig intelligens</a:t>
            </a:r>
          </a:p>
        </p:txBody>
      </p:sp>
      <p:sp>
        <p:nvSpPr>
          <p:cNvPr id="3" name="Google Shape;284;p9">
            <a:extLst>
              <a:ext uri="{FF2B5EF4-FFF2-40B4-BE49-F238E27FC236}">
                <a16:creationId xmlns:a16="http://schemas.microsoft.com/office/drawing/2014/main" id="{DD9174B8-AE1A-0BBA-F0CB-DD90AE21073B}"/>
              </a:ext>
            </a:extLst>
          </p:cNvPr>
          <p:cNvSpPr txBox="1">
            <a:spLocks/>
          </p:cNvSpPr>
          <p:nvPr/>
        </p:nvSpPr>
        <p:spPr>
          <a:xfrm>
            <a:off x="701998" y="822765"/>
            <a:ext cx="10614687" cy="7302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653795"/>
              </a:buClr>
              <a:buSzPts val="3600"/>
            </a:pPr>
            <a:r>
              <a:rPr lang="en-GB" sz="2400" dirty="0">
                <a:latin typeface="Calibri" panose="020F0502020204030204" pitchFamily="34" charset="0"/>
                <a:cs typeface="Calibri" panose="020F0502020204030204" pitchFamily="34" charset="0"/>
              </a:rPr>
              <a:t>AI er afhængig af flere nøgleteknologier, der gør det muligt for den at fungere og udvikle sig. Lad os udforske nogle af kerneteknologierne bag AI:</a:t>
            </a:r>
            <a:endParaRPr lang="en-US" sz="2400" dirty="0">
              <a:latin typeface="Calibri" panose="020F0502020204030204" pitchFamily="34" charset="0"/>
              <a:cs typeface="Calibri" panose="020F0502020204030204" pitchFamily="34" charset="0"/>
            </a:endParaRPr>
          </a:p>
        </p:txBody>
      </p:sp>
      <p:sp>
        <p:nvSpPr>
          <p:cNvPr id="4" name="Google Shape;418;p19">
            <a:extLst>
              <a:ext uri="{FF2B5EF4-FFF2-40B4-BE49-F238E27FC236}">
                <a16:creationId xmlns:a16="http://schemas.microsoft.com/office/drawing/2014/main" id="{EC3C8F1F-9319-4362-8D47-B41C7AD6C02F}"/>
              </a:ext>
            </a:extLst>
          </p:cNvPr>
          <p:cNvSpPr/>
          <p:nvPr/>
        </p:nvSpPr>
        <p:spPr>
          <a:xfrm>
            <a:off x="2263288" y="3744849"/>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Google Shape;414;p19">
            <a:extLst>
              <a:ext uri="{FF2B5EF4-FFF2-40B4-BE49-F238E27FC236}">
                <a16:creationId xmlns:a16="http://schemas.microsoft.com/office/drawing/2014/main" id="{2E8A3B8F-F106-6F45-7944-D447D3134764}"/>
              </a:ext>
            </a:extLst>
          </p:cNvPr>
          <p:cNvSpPr/>
          <p:nvPr/>
        </p:nvSpPr>
        <p:spPr>
          <a:xfrm>
            <a:off x="2135563" y="359803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Google Shape;418;p19">
            <a:extLst>
              <a:ext uri="{FF2B5EF4-FFF2-40B4-BE49-F238E27FC236}">
                <a16:creationId xmlns:a16="http://schemas.microsoft.com/office/drawing/2014/main" id="{C586AB37-0731-EBC5-0E20-D1B780D62082}"/>
              </a:ext>
            </a:extLst>
          </p:cNvPr>
          <p:cNvSpPr/>
          <p:nvPr/>
        </p:nvSpPr>
        <p:spPr>
          <a:xfrm>
            <a:off x="4602108" y="2058895"/>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414;p19">
            <a:extLst>
              <a:ext uri="{FF2B5EF4-FFF2-40B4-BE49-F238E27FC236}">
                <a16:creationId xmlns:a16="http://schemas.microsoft.com/office/drawing/2014/main" id="{AE016149-4274-F238-5492-1D35E3FBB3C6}"/>
              </a:ext>
            </a:extLst>
          </p:cNvPr>
          <p:cNvSpPr/>
          <p:nvPr/>
        </p:nvSpPr>
        <p:spPr>
          <a:xfrm>
            <a:off x="4462957" y="1883997"/>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291D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418;p19">
            <a:extLst>
              <a:ext uri="{FF2B5EF4-FFF2-40B4-BE49-F238E27FC236}">
                <a16:creationId xmlns:a16="http://schemas.microsoft.com/office/drawing/2014/main" id="{A02727A4-694F-99B5-06C8-2DC98750C817}"/>
              </a:ext>
            </a:extLst>
          </p:cNvPr>
          <p:cNvSpPr/>
          <p:nvPr/>
        </p:nvSpPr>
        <p:spPr>
          <a:xfrm>
            <a:off x="6853520" y="3823790"/>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414;p19">
            <a:extLst>
              <a:ext uri="{FF2B5EF4-FFF2-40B4-BE49-F238E27FC236}">
                <a16:creationId xmlns:a16="http://schemas.microsoft.com/office/drawing/2014/main" id="{4A3F7D61-21CB-5907-8FA7-7E0FEAA0A21C}"/>
              </a:ext>
            </a:extLst>
          </p:cNvPr>
          <p:cNvSpPr/>
          <p:nvPr/>
        </p:nvSpPr>
        <p:spPr>
          <a:xfrm>
            <a:off x="6702645" y="3628930"/>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 name="Google Shape;418;p19">
            <a:extLst>
              <a:ext uri="{FF2B5EF4-FFF2-40B4-BE49-F238E27FC236}">
                <a16:creationId xmlns:a16="http://schemas.microsoft.com/office/drawing/2014/main" id="{45A07910-D4A2-BC38-B8AC-BE26CEE15256}"/>
              </a:ext>
            </a:extLst>
          </p:cNvPr>
          <p:cNvSpPr/>
          <p:nvPr/>
        </p:nvSpPr>
        <p:spPr>
          <a:xfrm>
            <a:off x="8747927" y="1869392"/>
            <a:ext cx="2061701" cy="2073709"/>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414;p19">
            <a:extLst>
              <a:ext uri="{FF2B5EF4-FFF2-40B4-BE49-F238E27FC236}">
                <a16:creationId xmlns:a16="http://schemas.microsoft.com/office/drawing/2014/main" id="{30660B44-C15B-DC4E-BA56-2C50D653BA42}"/>
              </a:ext>
            </a:extLst>
          </p:cNvPr>
          <p:cNvSpPr/>
          <p:nvPr/>
        </p:nvSpPr>
        <p:spPr>
          <a:xfrm>
            <a:off x="8610526" y="1701311"/>
            <a:ext cx="2312892" cy="2423506"/>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 name="Google Shape;423;p19">
            <a:extLst>
              <a:ext uri="{FF2B5EF4-FFF2-40B4-BE49-F238E27FC236}">
                <a16:creationId xmlns:a16="http://schemas.microsoft.com/office/drawing/2014/main" id="{2292115D-8C8D-B796-CA43-0EE979D274C7}"/>
              </a:ext>
            </a:extLst>
          </p:cNvPr>
          <p:cNvGrpSpPr/>
          <p:nvPr/>
        </p:nvGrpSpPr>
        <p:grpSpPr>
          <a:xfrm>
            <a:off x="9528751" y="4565240"/>
            <a:ext cx="749219" cy="845450"/>
            <a:chOff x="4643578" y="432838"/>
            <a:chExt cx="1028134" cy="1160188"/>
          </a:xfrm>
        </p:grpSpPr>
        <p:sp>
          <p:nvSpPr>
            <p:cNvPr id="13" name="Google Shape;424;p19">
              <a:extLst>
                <a:ext uri="{FF2B5EF4-FFF2-40B4-BE49-F238E27FC236}">
                  <a16:creationId xmlns:a16="http://schemas.microsoft.com/office/drawing/2014/main" id="{2F8B330E-9C6C-9387-8FC6-2803938C6D6C}"/>
                </a:ext>
              </a:extLst>
            </p:cNvPr>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 name="Google Shape;425;p19">
              <a:extLst>
                <a:ext uri="{FF2B5EF4-FFF2-40B4-BE49-F238E27FC236}">
                  <a16:creationId xmlns:a16="http://schemas.microsoft.com/office/drawing/2014/main" id="{6B8C2B16-0008-3E34-AC11-EC7E1AF6269B}"/>
                </a:ext>
              </a:extLst>
            </p:cNvPr>
            <p:cNvGrpSpPr/>
            <p:nvPr/>
          </p:nvGrpSpPr>
          <p:grpSpPr>
            <a:xfrm>
              <a:off x="4643578" y="432838"/>
              <a:ext cx="1028134" cy="1160188"/>
              <a:chOff x="4643578" y="432838"/>
              <a:chExt cx="1028134" cy="1160188"/>
            </a:xfrm>
          </p:grpSpPr>
          <p:sp>
            <p:nvSpPr>
              <p:cNvPr id="15" name="Google Shape;426;p19">
                <a:extLst>
                  <a:ext uri="{FF2B5EF4-FFF2-40B4-BE49-F238E27FC236}">
                    <a16:creationId xmlns:a16="http://schemas.microsoft.com/office/drawing/2014/main" id="{0772C5CD-1553-F26E-DA14-B64E430E6065}"/>
                  </a:ext>
                </a:extLst>
              </p:cNvPr>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427;p19">
                <a:extLst>
                  <a:ext uri="{FF2B5EF4-FFF2-40B4-BE49-F238E27FC236}">
                    <a16:creationId xmlns:a16="http://schemas.microsoft.com/office/drawing/2014/main" id="{160F122A-C598-0772-AFE9-566A2D3528DC}"/>
                  </a:ext>
                </a:extLst>
              </p:cNvPr>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7" name="Google Shape;422;p19">
            <a:extLst>
              <a:ext uri="{FF2B5EF4-FFF2-40B4-BE49-F238E27FC236}">
                <a16:creationId xmlns:a16="http://schemas.microsoft.com/office/drawing/2014/main" id="{E17D7221-222E-385E-C1A5-85C8A2D2D51E}"/>
              </a:ext>
            </a:extLst>
          </p:cNvPr>
          <p:cNvSpPr txBox="1"/>
          <p:nvPr/>
        </p:nvSpPr>
        <p:spPr>
          <a:xfrm>
            <a:off x="2205581" y="4171198"/>
            <a:ext cx="2264103"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Naturlig </a:t>
            </a:r>
          </a:p>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Sprogbehandling</a:t>
            </a:r>
          </a:p>
        </p:txBody>
      </p:sp>
      <p:sp>
        <p:nvSpPr>
          <p:cNvPr id="18" name="Google Shape;422;p19">
            <a:extLst>
              <a:ext uri="{FF2B5EF4-FFF2-40B4-BE49-F238E27FC236}">
                <a16:creationId xmlns:a16="http://schemas.microsoft.com/office/drawing/2014/main" id="{A0CBA123-4252-C4B8-4ABE-1243BF88BA36}"/>
              </a:ext>
            </a:extLst>
          </p:cNvPr>
          <p:cNvSpPr txBox="1"/>
          <p:nvPr/>
        </p:nvSpPr>
        <p:spPr>
          <a:xfrm>
            <a:off x="4523511" y="285259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Dyb læring</a:t>
            </a:r>
          </a:p>
        </p:txBody>
      </p:sp>
      <p:sp>
        <p:nvSpPr>
          <p:cNvPr id="19" name="Google Shape;422;p19">
            <a:extLst>
              <a:ext uri="{FF2B5EF4-FFF2-40B4-BE49-F238E27FC236}">
                <a16:creationId xmlns:a16="http://schemas.microsoft.com/office/drawing/2014/main" id="{BDD550E6-7D1F-2E04-BF0A-7BBAFE445ADE}"/>
              </a:ext>
            </a:extLst>
          </p:cNvPr>
          <p:cNvSpPr txBox="1"/>
          <p:nvPr/>
        </p:nvSpPr>
        <p:spPr>
          <a:xfrm>
            <a:off x="6704256" y="4620704"/>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Robotteknologi</a:t>
            </a:r>
          </a:p>
        </p:txBody>
      </p:sp>
      <p:sp>
        <p:nvSpPr>
          <p:cNvPr id="20" name="Google Shape;422;p19">
            <a:extLst>
              <a:ext uri="{FF2B5EF4-FFF2-40B4-BE49-F238E27FC236}">
                <a16:creationId xmlns:a16="http://schemas.microsoft.com/office/drawing/2014/main" id="{368776B5-BC63-C4DC-A0FC-6001E16FE9BB}"/>
              </a:ext>
            </a:extLst>
          </p:cNvPr>
          <p:cNvSpPr txBox="1"/>
          <p:nvPr/>
        </p:nvSpPr>
        <p:spPr>
          <a:xfrm>
            <a:off x="8634920" y="2656832"/>
            <a:ext cx="22641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Calibri"/>
                <a:ea typeface="Calibri"/>
                <a:cs typeface="Calibri"/>
                <a:sym typeface="Calibri"/>
              </a:rPr>
              <a:t>Computersyn</a:t>
            </a:r>
          </a:p>
        </p:txBody>
      </p:sp>
    </p:spTree>
    <p:extLst>
      <p:ext uri="{BB962C8B-B14F-4D97-AF65-F5344CB8AC3E}">
        <p14:creationId xmlns:p14="http://schemas.microsoft.com/office/powerpoint/2010/main" val="111715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body" idx="1"/>
          </p:nvPr>
        </p:nvSpPr>
        <p:spPr>
          <a:xfrm>
            <a:off x="548998" y="1677284"/>
            <a:ext cx="5958680" cy="3849918"/>
          </a:xfrm>
          <a:prstGeom prst="rect">
            <a:avLst/>
          </a:prstGeom>
          <a:noFill/>
          <a:ln>
            <a:noFill/>
          </a:ln>
        </p:spPr>
        <p:txBody>
          <a:bodyPr spcFirstLastPara="1" wrap="square" lIns="91425" tIns="45700" rIns="91425" bIns="45700" anchor="t" anchorCtr="0">
            <a:noAutofit/>
          </a:bodyPr>
          <a:lstStyle/>
          <a:p>
            <a:pPr marL="228600" indent="0">
              <a:lnSpc>
                <a:spcPct val="115000"/>
              </a:lnSpc>
              <a:spcBef>
                <a:spcPts val="500"/>
              </a:spcBef>
              <a:spcAft>
                <a:spcPts val="1000"/>
              </a:spcAft>
            </a:pPr>
            <a:r>
              <a:rPr lang="en-GB" kern="100" dirty="0">
                <a:effectLst/>
                <a:latin typeface="Calibri" panose="020F0502020204030204" pitchFamily="34" charset="0"/>
                <a:ea typeface="Corbel" panose="020B0503020204020204" pitchFamily="34" charset="0"/>
                <a:cs typeface="Calibri" panose="020F0502020204030204" pitchFamily="34" charset="0"/>
              </a:rPr>
              <a:t>Maskinlæring er en </a:t>
            </a:r>
            <a:r>
              <a:rPr lang="en-GB" b="1" kern="100" dirty="0">
                <a:effectLst/>
                <a:latin typeface="Calibri" panose="020F0502020204030204" pitchFamily="34" charset="0"/>
                <a:ea typeface="Corbel" panose="020B0503020204020204" pitchFamily="34" charset="0"/>
                <a:cs typeface="Calibri" panose="020F0502020204030204" pitchFamily="34" charset="0"/>
              </a:rPr>
              <a:t>delmængde af AI</a:t>
            </a:r>
            <a:r>
              <a:rPr lang="en-GB" kern="100" dirty="0">
                <a:effectLst/>
                <a:latin typeface="Calibri" panose="020F0502020204030204" pitchFamily="34" charset="0"/>
                <a:ea typeface="Corbel" panose="020B0503020204020204" pitchFamily="34" charset="0"/>
                <a:cs typeface="Calibri" panose="020F0502020204030204" pitchFamily="34" charset="0"/>
              </a:rPr>
              <a:t>, hvor </a:t>
            </a:r>
            <a:r>
              <a:rPr lang="en-GB" b="1" kern="100" dirty="0">
                <a:effectLst/>
                <a:latin typeface="Calibri" panose="020F0502020204030204" pitchFamily="34" charset="0"/>
                <a:ea typeface="Corbel" panose="020B0503020204020204" pitchFamily="34" charset="0"/>
                <a:cs typeface="Calibri" panose="020F0502020204030204" pitchFamily="34" charset="0"/>
              </a:rPr>
              <a:t>computere lærer af data. </a:t>
            </a:r>
            <a:r>
              <a:rPr lang="en-GB" kern="100" dirty="0">
                <a:effectLst/>
                <a:latin typeface="Calibri" panose="020F0502020204030204" pitchFamily="34" charset="0"/>
                <a:ea typeface="Corbel" panose="020B0503020204020204" pitchFamily="34" charset="0"/>
                <a:cs typeface="Calibri" panose="020F0502020204030204" pitchFamily="34" charset="0"/>
              </a:rPr>
              <a:t>Forestil dig, at du lærer en computer at genkende forskellige typer dyr. Ved at fodre den med tusindvis af billeder af katte, hunde og fugle lærer computeren at identificere disse dyr af sig selv. </a:t>
            </a:r>
          </a:p>
          <a:p>
            <a:pPr marL="228600" indent="0">
              <a:lnSpc>
                <a:spcPct val="115000"/>
              </a:lnSpc>
              <a:spcBef>
                <a:spcPts val="500"/>
              </a:spcBef>
              <a:spcAft>
                <a:spcPts val="1000"/>
              </a:spcAft>
            </a:pPr>
            <a:r>
              <a:rPr lang="en-GB" b="1" kern="100" dirty="0">
                <a:effectLst/>
                <a:latin typeface="Calibri" panose="020F0502020204030204" pitchFamily="34" charset="0"/>
                <a:ea typeface="Corbel" panose="020B0503020204020204" pitchFamily="34" charset="0"/>
                <a:cs typeface="Calibri" panose="020F0502020204030204" pitchFamily="34" charset="0"/>
              </a:rPr>
              <a:t>Maskinlæring er det samme som at lære en computer at blive klog ved at vise den masser af eksempler</a:t>
            </a:r>
            <a:r>
              <a:rPr lang="en-GB" kern="100" dirty="0">
                <a:effectLst/>
                <a:latin typeface="Calibri" panose="020F0502020204030204" pitchFamily="34" charset="0"/>
                <a:ea typeface="Corbel" panose="020B0503020204020204" pitchFamily="34" charset="0"/>
                <a:cs typeface="Calibri" panose="020F0502020204030204" pitchFamily="34" charset="0"/>
              </a:rPr>
              <a:t>.</a:t>
            </a:r>
          </a:p>
        </p:txBody>
      </p:sp>
      <p:sp>
        <p:nvSpPr>
          <p:cNvPr id="284" name="Google Shape;284;p9"/>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maskinlæring?</a:t>
            </a:r>
            <a:endParaRPr dirty="0"/>
          </a:p>
        </p:txBody>
      </p:sp>
      <p:sp>
        <p:nvSpPr>
          <p:cNvPr id="3" name="TextBox 2">
            <a:extLst>
              <a:ext uri="{FF2B5EF4-FFF2-40B4-BE49-F238E27FC236}">
                <a16:creationId xmlns:a16="http://schemas.microsoft.com/office/drawing/2014/main" id="{0229F638-F8CB-4ADD-D66F-ECCB617DB349}"/>
              </a:ext>
            </a:extLst>
          </p:cNvPr>
          <p:cNvSpPr txBox="1"/>
          <p:nvPr/>
        </p:nvSpPr>
        <p:spPr>
          <a:xfrm>
            <a:off x="7684423" y="5111703"/>
            <a:ext cx="3093983" cy="830997"/>
          </a:xfrm>
          <a:prstGeom prst="rect">
            <a:avLst/>
          </a:prstGeom>
          <a:noFill/>
        </p:spPr>
        <p:txBody>
          <a:bodyPr wrap="square">
            <a:spAutoFit/>
          </a:bodyPr>
          <a:lstStyle/>
          <a:p>
            <a:r>
              <a:rPr lang="en-GB" sz="2400" b="1" i="0" u="none" strike="noStrike" dirty="0">
                <a:solidFill>
                  <a:srgbClr val="ED8623"/>
                </a:solidFill>
                <a:effectLst/>
                <a:latin typeface="Calibri" panose="020F0502020204030204" pitchFamily="34" charset="0"/>
                <a:cs typeface="Calibri" panose="020F0502020204030204" pitchFamily="34" charset="0"/>
              </a:rPr>
              <a:t>SE den 3 minutter lange </a:t>
            </a:r>
            <a:r>
              <a:rPr lang="en-GB" sz="2400" b="1" i="0" u="none" strike="noStrike" dirty="0">
                <a:solidFill>
                  <a:srgbClr val="ED8623"/>
                </a:solidFill>
                <a:effectLst/>
                <a:latin typeface="Calibri" panose="020F0502020204030204" pitchFamily="34" charset="0"/>
                <a:cs typeface="Calibri" panose="020F0502020204030204" pitchFamily="34" charset="0"/>
                <a:hlinkClick r:id="rId4"/>
              </a:rPr>
              <a:t>video </a:t>
            </a:r>
            <a:r>
              <a:rPr lang="en-GB" sz="2400" b="1" i="0" u="none" strike="noStrike" dirty="0">
                <a:solidFill>
                  <a:srgbClr val="ED8623"/>
                </a:solidFill>
                <a:effectLst/>
                <a:latin typeface="Calibri" panose="020F0502020204030204" pitchFamily="34" charset="0"/>
                <a:cs typeface="Calibri" panose="020F0502020204030204" pitchFamily="34" charset="0"/>
              </a:rPr>
              <a:t>ovenfor!</a:t>
            </a:r>
            <a:endParaRPr lang="en-GB" sz="2400" b="1" dirty="0">
              <a:solidFill>
                <a:srgbClr val="ED8623"/>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67FFAB7-A92A-9F17-429E-7A309B95059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45311" y="1761701"/>
            <a:ext cx="5609841" cy="3419015"/>
          </a:xfrm>
          <a:prstGeom prst="rect">
            <a:avLst/>
          </a:prstGeom>
          <a:effectLst>
            <a:outerShdw blurRad="63500" sx="102000" sy="102000" algn="ctr" rotWithShape="0">
              <a:prstClr val="black">
                <a:alpha val="40000"/>
              </a:prstClr>
            </a:outerShdw>
          </a:effectLst>
        </p:spPr>
      </p:pic>
      <p:pic>
        <p:nvPicPr>
          <p:cNvPr id="7" name="Online Media 6" title="What is machine learning? | The Royal Society">
            <a:hlinkClick r:id="" action="ppaction://media"/>
            <a:extLst>
              <a:ext uri="{FF2B5EF4-FFF2-40B4-BE49-F238E27FC236}">
                <a16:creationId xmlns:a16="http://schemas.microsoft.com/office/drawing/2014/main" id="{13F1A6A5-98F8-4446-B419-242DA652CFE2}"/>
              </a:ext>
            </a:extLst>
          </p:cNvPr>
          <p:cNvPicPr>
            <a:picLocks noRot="1" noChangeAspect="1"/>
          </p:cNvPicPr>
          <p:nvPr>
            <a:videoFile r:link="rId1"/>
          </p:nvPr>
        </p:nvPicPr>
        <p:blipFill>
          <a:blip r:embed="rId6"/>
          <a:stretch>
            <a:fillRect/>
          </a:stretch>
        </p:blipFill>
        <p:spPr>
          <a:xfrm>
            <a:off x="7165103" y="2045409"/>
            <a:ext cx="4004467" cy="2547168"/>
          </a:xfrm>
          <a:prstGeom prst="rect">
            <a:avLst/>
          </a:prstGeom>
        </p:spPr>
      </p:pic>
    </p:spTree>
    <p:extLst>
      <p:ext uri="{BB962C8B-B14F-4D97-AF65-F5344CB8AC3E}">
        <p14:creationId xmlns:p14="http://schemas.microsoft.com/office/powerpoint/2010/main" val="44496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4" name="Picture 3">
            <a:extLst>
              <a:ext uri="{FF2B5EF4-FFF2-40B4-BE49-F238E27FC236}">
                <a16:creationId xmlns:a16="http://schemas.microsoft.com/office/drawing/2014/main" id="{15181AC3-6366-B240-2E10-82FE52152C6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824223" y="2455198"/>
            <a:ext cx="6852211" cy="4176199"/>
          </a:xfrm>
          <a:prstGeom prst="rect">
            <a:avLst/>
          </a:prstGeom>
          <a:effectLst>
            <a:outerShdw blurRad="63500" sx="102000" sy="102000" algn="ctr" rotWithShape="0">
              <a:prstClr val="black">
                <a:alpha val="40000"/>
              </a:prstClr>
            </a:outerShdw>
          </a:effectLst>
        </p:spPr>
      </p:pic>
      <p:sp>
        <p:nvSpPr>
          <p:cNvPr id="315" name="Google Shape;315;p13"/>
          <p:cNvSpPr txBox="1">
            <a:spLocks noGrp="1"/>
          </p:cNvSpPr>
          <p:nvPr>
            <p:ph type="body" idx="1"/>
          </p:nvPr>
        </p:nvSpPr>
        <p:spPr>
          <a:xfrm>
            <a:off x="788656" y="1285601"/>
            <a:ext cx="10614687" cy="1203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pPr>
            <a:r>
              <a:rPr lang="en-GB" dirty="0"/>
              <a:t>Deep learning er en </a:t>
            </a:r>
            <a:r>
              <a:rPr lang="en-GB" b="1" dirty="0"/>
              <a:t>specialiseret form </a:t>
            </a:r>
            <a:r>
              <a:rPr lang="en-GB" dirty="0"/>
              <a:t>for </a:t>
            </a:r>
            <a:r>
              <a:rPr lang="en-GB" b="1" dirty="0"/>
              <a:t>maskinlæring</a:t>
            </a:r>
            <a:r>
              <a:rPr lang="en-GB" dirty="0"/>
              <a:t>.  </a:t>
            </a:r>
            <a:r>
              <a:rPr lang="en-GB" b="1" dirty="0"/>
              <a:t>Den bruger neurale netværk</a:t>
            </a:r>
            <a:r>
              <a:rPr lang="en-GB" dirty="0"/>
              <a:t>, som er designet til at </a:t>
            </a:r>
            <a:r>
              <a:rPr lang="en-GB" b="1" dirty="0"/>
              <a:t>efterligne den menneskelige hjerne</a:t>
            </a:r>
            <a:r>
              <a:rPr lang="en-GB" dirty="0"/>
              <a:t>. Disse netværk har flere lag, der behandler information i etaper. </a:t>
            </a:r>
            <a:r>
              <a:rPr lang="en-GB" b="1" dirty="0">
                <a:solidFill>
                  <a:srgbClr val="ED8623"/>
                </a:solidFill>
              </a:rPr>
              <a:t>SE 4-minutters </a:t>
            </a:r>
            <a:r>
              <a:rPr lang="en-GB" b="1" dirty="0">
                <a:solidFill>
                  <a:srgbClr val="ED8623"/>
                </a:solidFill>
                <a:hlinkClick r:id="rId5"/>
              </a:rPr>
              <a:t>video </a:t>
            </a:r>
            <a:r>
              <a:rPr lang="en-GB" b="1" dirty="0">
                <a:solidFill>
                  <a:srgbClr val="ED8623"/>
                </a:solidFill>
              </a:rPr>
              <a:t>nedenunder</a:t>
            </a:r>
          </a:p>
        </p:txBody>
      </p:sp>
      <p:sp>
        <p:nvSpPr>
          <p:cNvPr id="316" name="Google Shape;316;p13"/>
          <p:cNvSpPr txBox="1">
            <a:spLocks noGrp="1"/>
          </p:cNvSpPr>
          <p:nvPr>
            <p:ph type="body" idx="2"/>
          </p:nvPr>
        </p:nvSpPr>
        <p:spPr>
          <a:xfrm>
            <a:off x="788656" y="345440"/>
            <a:ext cx="1061468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Hvad er dyb læring?</a:t>
            </a:r>
            <a:endParaRPr dirty="0"/>
          </a:p>
        </p:txBody>
      </p:sp>
      <p:pic>
        <p:nvPicPr>
          <p:cNvPr id="3" name="Online Media 2" title="How Does Deep Learning AI Work - Types of Deep Learning">
            <a:hlinkClick r:id="" action="ppaction://media"/>
            <a:extLst>
              <a:ext uri="{FF2B5EF4-FFF2-40B4-BE49-F238E27FC236}">
                <a16:creationId xmlns:a16="http://schemas.microsoft.com/office/drawing/2014/main" id="{9EDBC75C-6E9A-76BD-CC47-5BBD18139473}"/>
              </a:ext>
            </a:extLst>
          </p:cNvPr>
          <p:cNvPicPr>
            <a:picLocks noRot="1" noChangeAspect="1"/>
          </p:cNvPicPr>
          <p:nvPr>
            <a:videoFile r:link="rId1"/>
          </p:nvPr>
        </p:nvPicPr>
        <p:blipFill>
          <a:blip r:embed="rId6"/>
          <a:stretch>
            <a:fillRect/>
          </a:stretch>
        </p:blipFill>
        <p:spPr>
          <a:xfrm>
            <a:off x="3796496" y="2839720"/>
            <a:ext cx="4971584" cy="2982346"/>
          </a:xfrm>
          <a:prstGeom prst="rect">
            <a:avLst/>
          </a:prstGeom>
        </p:spPr>
      </p:pic>
    </p:spTree>
    <p:extLst>
      <p:ext uri="{BB962C8B-B14F-4D97-AF65-F5344CB8AC3E}">
        <p14:creationId xmlns:p14="http://schemas.microsoft.com/office/powerpoint/2010/main" val="31977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3509</TotalTime>
  <Words>3579</Words>
  <Application>Microsoft Office PowerPoint</Application>
  <PresentationFormat>Grand écran</PresentationFormat>
  <Paragraphs>310</Paragraphs>
  <Slides>42</Slides>
  <Notes>21</Notes>
  <HiddenSlides>0</HiddenSlides>
  <MMClips>9</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42</vt:i4>
      </vt:variant>
    </vt:vector>
  </HeadingPairs>
  <TitlesOfParts>
    <vt:vector size="51" baseType="lpstr">
      <vt:lpstr>Arial</vt:lpstr>
      <vt:lpstr>Calibri</vt:lpstr>
      <vt:lpstr>Corbel</vt:lpstr>
      <vt:lpstr>Graphik</vt:lpstr>
      <vt:lpstr>Montserrat</vt:lpstr>
      <vt:lpstr>Montserrat Light</vt:lpstr>
      <vt:lpstr>Tiempos</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docId:99082698178BCE4345E91C51616CC623</cp:keywords>
  <cp:lastModifiedBy>Emeline PETIT</cp:lastModifiedBy>
  <cp:revision>210</cp:revision>
  <dcterms:created xsi:type="dcterms:W3CDTF">2020-10-14T13:32:04Z</dcterms:created>
  <dcterms:modified xsi:type="dcterms:W3CDTF">2026-03-12T11:50:48Z</dcterms:modified>
</cp:coreProperties>
</file>