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3_759B42E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go="http://customooxmlschemas.google.com/" xmlns:ahyp="http://schemas.microsoft.com/office/drawing/2018/hyperlinkcolor"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8" r:id="rId5"/>
    <p:sldId id="261" r:id="rId6"/>
    <p:sldId id="325" r:id="rId7"/>
    <p:sldId id="4307" r:id="rId8"/>
    <p:sldId id="697" r:id="rId9"/>
    <p:sldId id="698" r:id="rId10"/>
    <p:sldId id="699" r:id="rId11"/>
    <p:sldId id="700" r:id="rId12"/>
    <p:sldId id="4313" r:id="rId13"/>
    <p:sldId id="327" r:id="rId14"/>
    <p:sldId id="4309" r:id="rId15"/>
    <p:sldId id="318" r:id="rId16"/>
    <p:sldId id="4314" r:id="rId17"/>
    <p:sldId id="4310" r:id="rId18"/>
    <p:sldId id="4315" r:id="rId19"/>
    <p:sldId id="4316" r:id="rId20"/>
    <p:sldId id="4317" r:id="rId21"/>
    <p:sldId id="4318" r:id="rId22"/>
    <p:sldId id="4319" r:id="rId23"/>
    <p:sldId id="329" r:id="rId24"/>
    <p:sldId id="4320" r:id="rId25"/>
    <p:sldId id="274" r:id="rId26"/>
    <p:sldId id="4311" r:id="rId27"/>
    <p:sldId id="264" r:id="rId28"/>
    <p:sldId id="268" r:id="rId29"/>
    <p:sldId id="281" r:id="rId30"/>
    <p:sldId id="283" r:id="rId31"/>
    <p:sldId id="285" r:id="rId32"/>
    <p:sldId id="287" r:id="rId33"/>
    <p:sldId id="289" r:id="rId34"/>
    <p:sldId id="280" r:id="rId35"/>
    <p:sldId id="282" r:id="rId36"/>
    <p:sldId id="284" r:id="rId37"/>
    <p:sldId id="286" r:id="rId38"/>
    <p:sldId id="288" r:id="rId39"/>
    <p:sldId id="290" r:id="rId40"/>
    <p:sldId id="323" r:id="rId41"/>
    <p:sldId id="324" r:id="rId42"/>
    <p:sldId id="313" r:id="rId43"/>
    <p:sldId id="314" r:id="rId44"/>
    <p:sldId id="316" r:id="rId45"/>
    <p:sldId id="315" r:id="rId46"/>
    <p:sldId id="317" r:id="rId47"/>
    <p:sldId id="4306" r:id="rId48"/>
    <p:sldId id="320" r:id="rId49"/>
    <p:sldId id="321" r:id="rId50"/>
    <p:sldId id="265" r:id="rId51"/>
    <p:sldId id="275" r:id="rId52"/>
    <p:sldId id="4312" r:id="rId53"/>
    <p:sldId id="332" r:id="rId54"/>
    <p:sldId id="326" r:id="rId55"/>
  </p:sldIdLst>
  <p:sldSz cx="12192000" cy="6858000"/>
  <p:notesSz cx="6858000" cy="9144000"/>
  <p:embeddedFontLs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3" roundtripDataSignature="AMtx7mgcYPFvc+RDk1lOWoY+vjso1TUt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15C99651-6D97-6BC2-A9EE-67CFBBBA9882}" name="Emeline PETIT" initials="EP" userId="S::Emeline@wide.lu::99c96e55-5571-45fe-94cd-1c293713f389" providerId="AD"/>
  <p188:author id="{F778FC91-DACC-1C55-63CF-A17C1CF60419}" name="Guest User" initials="GU" userId="S::urn:spo:anon#a8e4234638ecf53f25f28a95740e30bace4be6fbed969bf5def8de730619f7d5::" providerId="AD"/>
  <p188:author id="{937AF5D5-18E5-D060-078F-0A771951E79A}" name="Emma" initials="Em" userId="S::emma@wide.lu::e01d9b5c-4940-4d37-8ae4-91b0951ea2fe" providerId="AD"/>
  <p188:author id="{F50617DF-69D4-9ED6-73C4-5EB9621D62FA}" name="Emeline PETIT" initials="EP" userId="S::emeline@wide.lu::99c96e55-5571-45fe-94cd-1c293713f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4C83-2DD9-159C-8B12-8C048B06FE23}" v="3" dt="2025-04-15T11:19:4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94" d="100"/>
          <a:sy n="94"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s>
</file>

<file path=ppt/comments/modernComment_143_759B42E2.xml><?xml version="1.0" encoding="utf-8"?>
<p188:cmLst xmlns:a="http://schemas.openxmlformats.org/drawingml/2006/main" xmlns:r="http://schemas.openxmlformats.org/officeDocument/2006/relationships" xmlns:p188="http://schemas.microsoft.com/office/powerpoint/2018/8/main">
  <p188:cm id="{FD45C58C-E0CE-45EC-A051-85AF6C7D9C2E}" authorId="{F778FC91-DACC-1C55-63CF-A17C1CF60419}" status="resolved" created="2025-02-24T09:43:46.783" complete="100000">
    <ac:txMkLst xmlns:ac="http://schemas.microsoft.com/office/drawing/2013/main/command">
      <pc:docMk xmlns:pc="http://schemas.microsoft.com/office/powerpoint/2013/main/command"/>
      <pc:sldMk xmlns:pc="http://schemas.microsoft.com/office/powerpoint/2013/main/command" cId="1973109474" sldId="323"/>
      <ac:spMk id="5" creationId="{DCE670FD-53C3-A5AF-F67C-2562F96276F5}"/>
      <ac:txMk cp="94" len="190">
        <ac:context len="286" hash="3318450226"/>
      </ac:txMk>
    </ac:txMkLst>
    <p188:pos x="2163535" y="3288392"/>
    <p188:txBody>
      <a:bodyPr/>
      <a:lstStyle/>
      <a:p>
        <a:r>
          <a:rPr lang="en-US"/>
          <a:t>Mettre plutot après la correction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3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CE317CC1-17B8-B332-3109-8E8961BC9559}"/>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2406B1A-C6A8-3CF8-D748-608807454E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79A61686-CE55-55B5-B6E6-2801738DED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0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88F11C76-5C15-8A7D-0906-46C1F312DBC6}"/>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D3917E6A-12A5-1B72-68D6-A39AFBF78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BE215A5-7BCF-8A7A-143C-79389520CF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25898"/>
      </p:ext>
    </p:extLst>
  </p:cSld>
  <p:clrMapOvr>
    <a:masterClrMapping/>
  </p:clrMapOvr>
</p:notes>
</file>

<file path=ppt/notesSlides/notesSlide1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373157-62DD-020C-321B-1EA44C8C630C}"/>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2D7F930E-74A3-BB04-133B-E9F4A280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03770BC2-60FF-70A6-0AD4-41C2F175E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150964"/>
      </p:ext>
    </p:extLst>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7C33DDC-1A0A-F243-3A87-28F967100251}"/>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3EA9B1D-5758-B613-5CF5-9C05A2561E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B9BCD4BC-D199-4A4F-60DE-BF50ADEE47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73617"/>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ADC6E9-827D-9E50-A04C-F4332A6C0EE4}"/>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0F598732-8CAE-C284-4D53-5CFAF52BE4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EE22796-9521-B741-7C2A-C063A347B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55980"/>
      </p:ext>
    </p:extLst>
  </p:cSld>
  <p:clrMapOvr>
    <a:masterClrMapping/>
  </p:clrMapOvr>
</p:notes>
</file>

<file path=ppt/notesSlides/notesSlide1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777973D8-EFA2-A626-C83F-E64F627811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15512BB-F5CF-81E5-C0A8-CE46194AFD2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3855B03-F4B3-3461-28F3-8CC26F02D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D1D07BA2-F41A-A770-5862-9E3CB96D43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96AAEB-5051-8462-2FF4-E26661F375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E825A02-80FA-359B-07D2-BDF728F45C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85101"/>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B1445A8-A5A9-6F57-E659-D87F6F23AD39}"/>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24ABE3F-87CA-8D9E-9D59-22A400884E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657D48FC-B04F-2428-3C4B-A89CDCCF0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531157"/>
      </p:ext>
    </p:extLst>
  </p:cSld>
  <p:clrMapOvr>
    <a:masterClrMapping/>
  </p:clrMapOvr>
</p:notes>
</file>

<file path=ppt/notesSlides/notesSlide2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BE82E13B-8499-B3A8-79CF-57EDA2E45E07}"/>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AF5242-F14B-F9BC-8B6B-62C7A950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A618CC2-3390-B217-4A11-64547DAC1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271593"/>
      </p:ext>
    </p:extLst>
  </p:cSld>
  <p:clrMapOvr>
    <a:masterClrMapping/>
  </p:clrMapOvr>
</p:notes>
</file>

<file path=ppt/notesSlides/notesSlide2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7ACD9AD-B574-0F10-59EE-D02EAA73002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73E855EC-50B3-64B2-69A7-AB1121249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0F44947-39D9-B1B0-1DC6-6EB331D62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241751"/>
      </p:ext>
    </p:extLst>
  </p:cSld>
  <p:clrMapOvr>
    <a:masterClrMapping/>
  </p:clrMapOvr>
</p:notes>
</file>

<file path=ppt/notesSlides/notesSlide2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E90F82-1C18-778A-0616-F178CD511FED}"/>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82E0856-7705-9430-01B0-F5331C473D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CFBB28B-AC12-263D-77D3-6CE7F9B76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13802"/>
      </p:ext>
    </p:extLst>
  </p:cSld>
  <p:clrMapOvr>
    <a:masterClrMapping/>
  </p:clrMapOvr>
</p:notes>
</file>

<file path=ppt/notesSlides/notesSlide2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FE1B4038-4B09-B07C-F74E-D37D5CD4E29A}"/>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2824934-DEC8-DED1-A52A-5F65EBEDFB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6C964A8-C95D-E7F5-45F0-79D583240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509657"/>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7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162B39A-E1EF-B2EE-5741-5FE468CE643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961AAF0E-B78D-7488-393F-AC5163D356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F17297BF-E33A-F5EB-5E04-79C0F46DC9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70487"/>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82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2070201"/>
      </p:ext>
    </p:extLst>
  </p:cSld>
  <p:clrMapOvr>
    <a:masterClrMapping/>
  </p:clrMapOvr>
</p:notes>
</file>

<file path=ppt/notesSlides/notesSlide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97533"/>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0034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803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8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 name="Google Shape;15;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6" name="Google Shape;16;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HeadStart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7" name="Google Shape;17;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0" name="Google Shape;20;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8" name="Google Shape;138;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43"/>
        <p:cNvGrpSpPr/>
        <p:nvPr/>
      </p:nvGrpSpPr>
      <p:grpSpPr>
        <a:xfrm>
          <a:off x="0" y="0"/>
          <a:ext cx="0" cy="0"/>
          <a:chOff x="0" y="0"/>
          <a:chExt cx="0" cy="0"/>
        </a:xfrm>
      </p:grpSpPr>
      <p:sp>
        <p:nvSpPr>
          <p:cNvPr id="144" name="Google Shape;144;p35"/>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5"/>
          <p:cNvSpPr/>
          <p:nvPr/>
        </p:nvSpPr>
        <p:spPr>
          <a:xfrm>
            <a:off x="0" y="571764"/>
            <a:ext cx="3722720" cy="5056442"/>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653795"/>
          </a:solidFill>
          <a:ln w="24475" cap="flat" cmpd="sng">
            <a:solidFill>
              <a:srgbClr val="65379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5"/>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35"/>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150"/>
        <p:cNvGrpSpPr/>
        <p:nvPr/>
      </p:nvGrpSpPr>
      <p:grpSpPr>
        <a:xfrm>
          <a:off x="0" y="0"/>
          <a:ext cx="0" cy="0"/>
          <a:chOff x="0" y="0"/>
          <a:chExt cx="0" cy="0"/>
        </a:xfrm>
      </p:grpSpPr>
      <p:sp>
        <p:nvSpPr>
          <p:cNvPr id="151" name="Google Shape;151;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53" name="Google Shape;153;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6"/>
          <p:cNvSpPr>
            <a:spLocks noGrp="1"/>
          </p:cNvSpPr>
          <p:nvPr>
            <p:ph type="pic" idx="3"/>
          </p:nvPr>
        </p:nvSpPr>
        <p:spPr>
          <a:xfrm>
            <a:off x="391600" y="0"/>
            <a:ext cx="3423163" cy="1945748"/>
          </a:xfrm>
          <a:prstGeom prst="rect">
            <a:avLst/>
          </a:prstGeom>
          <a:solidFill>
            <a:srgbClr val="F2F2F2"/>
          </a:solidFill>
          <a:ln>
            <a:noFill/>
          </a:ln>
        </p:spPr>
      </p:sp>
      <p:sp>
        <p:nvSpPr>
          <p:cNvPr id="156" name="Google Shape;156;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Slide">
  <p:cSld name="1_Quote Slide">
    <p:spTree>
      <p:nvGrpSpPr>
        <p:cNvPr id="1" name="Shape 158"/>
        <p:cNvGrpSpPr/>
        <p:nvPr/>
      </p:nvGrpSpPr>
      <p:grpSpPr>
        <a:xfrm>
          <a:off x="0" y="0"/>
          <a:ext cx="0" cy="0"/>
          <a:chOff x="0" y="0"/>
          <a:chExt cx="0" cy="0"/>
        </a:xfrm>
      </p:grpSpPr>
      <p:sp>
        <p:nvSpPr>
          <p:cNvPr id="159" name="Google Shape;159;p37"/>
          <p:cNvSpPr/>
          <p:nvPr/>
        </p:nvSpPr>
        <p:spPr>
          <a:xfrm rot="-5400000">
            <a:off x="8060683" y="-383746"/>
            <a:ext cx="3301014" cy="4961622"/>
          </a:xfrm>
          <a:custGeom>
            <a:avLst/>
            <a:gdLst/>
            <a:ahLst/>
            <a:cxnLst/>
            <a:rect l="l" t="t" r="r" b="b"/>
            <a:pathLst>
              <a:path w="2894389" h="4350442" extrusionOk="0">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7"/>
          <p:cNvSpPr>
            <a:spLocks noGrp="1"/>
          </p:cNvSpPr>
          <p:nvPr>
            <p:ph type="pic" idx="2"/>
          </p:nvPr>
        </p:nvSpPr>
        <p:spPr>
          <a:xfrm>
            <a:off x="-1" y="655053"/>
            <a:ext cx="8902586" cy="5921497"/>
          </a:xfrm>
          <a:prstGeom prst="rect">
            <a:avLst/>
          </a:prstGeom>
          <a:solidFill>
            <a:srgbClr val="F2F2F2"/>
          </a:solidFill>
          <a:ln>
            <a:noFill/>
          </a:ln>
        </p:spPr>
      </p:sp>
      <p:sp>
        <p:nvSpPr>
          <p:cNvPr id="161" name="Google Shape;161;p37"/>
          <p:cNvSpPr txBox="1">
            <a:spLocks noGrp="1"/>
          </p:cNvSpPr>
          <p:nvPr>
            <p:ph type="body" idx="1"/>
          </p:nvPr>
        </p:nvSpPr>
        <p:spPr>
          <a:xfrm>
            <a:off x="7389716" y="767675"/>
            <a:ext cx="4802284" cy="254702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01">
  <p:cSld name="Quote Slide 01">
    <p:spTree>
      <p:nvGrpSpPr>
        <p:cNvPr id="1" name="Shape 169"/>
        <p:cNvGrpSpPr/>
        <p:nvPr/>
      </p:nvGrpSpPr>
      <p:grpSpPr>
        <a:xfrm>
          <a:off x="0" y="0"/>
          <a:ext cx="0" cy="0"/>
          <a:chOff x="0" y="0"/>
          <a:chExt cx="0" cy="0"/>
        </a:xfrm>
      </p:grpSpPr>
      <p:sp>
        <p:nvSpPr>
          <p:cNvPr id="170" name="Google Shape;170;p39"/>
          <p:cNvSpPr/>
          <p:nvPr/>
        </p:nvSpPr>
        <p:spPr>
          <a:xfrm>
            <a:off x="441705" y="0"/>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9"/>
          <p:cNvSpPr txBox="1">
            <a:spLocks noGrp="1"/>
          </p:cNvSpPr>
          <p:nvPr>
            <p:ph type="body" idx="1"/>
          </p:nvPr>
        </p:nvSpPr>
        <p:spPr>
          <a:xfrm>
            <a:off x="541241" y="792400"/>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9"/>
          <p:cNvSpPr>
            <a:spLocks noGrp="1"/>
          </p:cNvSpPr>
          <p:nvPr>
            <p:ph type="pic" idx="2"/>
          </p:nvPr>
        </p:nvSpPr>
        <p:spPr>
          <a:xfrm>
            <a:off x="4229099" y="1658170"/>
            <a:ext cx="7122409" cy="519983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4"/>
        <p:cNvGrpSpPr/>
        <p:nvPr/>
      </p:nvGrpSpPr>
      <p:grpSpPr>
        <a:xfrm>
          <a:off x="0" y="0"/>
          <a:ext cx="0" cy="0"/>
          <a:chOff x="0" y="0"/>
          <a:chExt cx="0" cy="0"/>
        </a:xfrm>
      </p:grpSpPr>
      <p:sp>
        <p:nvSpPr>
          <p:cNvPr id="175" name="Google Shape;175;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7" name="Google Shape;177;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9" name="Google Shape;179;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80" name="Google Shape;180;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1" name="Google Shape;181;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p:nvPr/>
        </p:nvSpPr>
        <p:spPr>
          <a:xfrm>
            <a:off x="2423887" y="5826190"/>
            <a:ext cx="3840214"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1110F0-8314-7BA3-02C7-43EA72D26D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233" y="5826190"/>
            <a:ext cx="1895976" cy="39683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33727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8380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94758B35-52B0-07BF-F17C-8E2A5179D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5976645"/>
            <a:ext cx="2410023" cy="5044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buNone/>
              <a:defRPr sz="3600" b="1" i="0">
                <a:solidFill>
                  <a:srgbClr val="F3732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5436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Part 1 ">
  <p:cSld name="Cover Slide  Part 1 ">
    <p:spTree>
      <p:nvGrpSpPr>
        <p:cNvPr id="1" name="Shape 40"/>
        <p:cNvGrpSpPr/>
        <p:nvPr/>
      </p:nvGrpSpPr>
      <p:grpSpPr>
        <a:xfrm>
          <a:off x="0" y="0"/>
          <a:ext cx="0" cy="0"/>
          <a:chOff x="0" y="0"/>
          <a:chExt cx="0" cy="0"/>
        </a:xfrm>
      </p:grpSpPr>
      <p:sp>
        <p:nvSpPr>
          <p:cNvPr id="41" name="Google Shape;41;p27"/>
          <p:cNvSpPr/>
          <p:nvPr/>
        </p:nvSpPr>
        <p:spPr>
          <a:xfrm>
            <a:off x="2269245" y="2551368"/>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7"/>
          <p:cNvSpPr/>
          <p:nvPr/>
        </p:nvSpPr>
        <p:spPr>
          <a:xfrm rot="10800000">
            <a:off x="4732121" y="0"/>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7"/>
          <p:cNvSpPr/>
          <p:nvPr/>
        </p:nvSpPr>
        <p:spPr>
          <a:xfrm>
            <a:off x="7180659" y="2461430"/>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7"/>
          <p:cNvSpPr/>
          <p:nvPr/>
        </p:nvSpPr>
        <p:spPr>
          <a:xfrm rot="10800000">
            <a:off x="9629195" y="0"/>
            <a:ext cx="2205305" cy="3416770"/>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7"/>
          <p:cNvSpPr>
            <a:spLocks noGrp="1"/>
          </p:cNvSpPr>
          <p:nvPr>
            <p:ph type="pic" idx="2"/>
          </p:nvPr>
        </p:nvSpPr>
        <p:spPr>
          <a:xfrm>
            <a:off x="4722871" y="2442768"/>
            <a:ext cx="2204215" cy="3127986"/>
          </a:xfrm>
          <a:prstGeom prst="rect">
            <a:avLst/>
          </a:prstGeom>
          <a:solidFill>
            <a:srgbClr val="F2F2F2"/>
          </a:solidFill>
          <a:ln>
            <a:noFill/>
          </a:ln>
        </p:spPr>
      </p:sp>
      <p:sp>
        <p:nvSpPr>
          <p:cNvPr id="46" name="Google Shape;46;p27"/>
          <p:cNvSpPr>
            <a:spLocks noGrp="1"/>
          </p:cNvSpPr>
          <p:nvPr>
            <p:ph type="pic" idx="3"/>
          </p:nvPr>
        </p:nvSpPr>
        <p:spPr>
          <a:xfrm>
            <a:off x="7180659" y="5430"/>
            <a:ext cx="2204214" cy="3732852"/>
          </a:xfrm>
          <a:prstGeom prst="rect">
            <a:avLst/>
          </a:prstGeom>
          <a:solidFill>
            <a:srgbClr val="F2F2F2"/>
          </a:solidFill>
          <a:ln>
            <a:noFill/>
          </a:ln>
        </p:spPr>
      </p:sp>
      <p:sp>
        <p:nvSpPr>
          <p:cNvPr id="47" name="Google Shape;47;p27"/>
          <p:cNvSpPr>
            <a:spLocks noGrp="1"/>
          </p:cNvSpPr>
          <p:nvPr>
            <p:ph type="pic" idx="4"/>
          </p:nvPr>
        </p:nvSpPr>
        <p:spPr>
          <a:xfrm>
            <a:off x="9629195" y="2746545"/>
            <a:ext cx="2204215" cy="3195585"/>
          </a:xfrm>
          <a:prstGeom prst="rect">
            <a:avLst/>
          </a:prstGeom>
          <a:solidFill>
            <a:srgbClr val="F2F2F2"/>
          </a:solidFill>
          <a:ln>
            <a:noFill/>
          </a:ln>
        </p:spPr>
      </p:sp>
      <p:sp>
        <p:nvSpPr>
          <p:cNvPr id="48" name="Google Shape;48;p27"/>
          <p:cNvSpPr>
            <a:spLocks noGrp="1"/>
          </p:cNvSpPr>
          <p:nvPr>
            <p:ph type="pic" idx="5"/>
          </p:nvPr>
        </p:nvSpPr>
        <p:spPr>
          <a:xfrm>
            <a:off x="2269245" y="16945"/>
            <a:ext cx="2200054" cy="3855329"/>
          </a:xfrm>
          <a:prstGeom prst="rect">
            <a:avLst/>
          </a:prstGeom>
          <a:solidFill>
            <a:srgbClr val="F2F2F2"/>
          </a:solidFill>
          <a:ln>
            <a:noFill/>
          </a:ln>
        </p:spPr>
      </p:sp>
      <p:sp>
        <p:nvSpPr>
          <p:cNvPr id="49" name="Google Shape;49;p27"/>
          <p:cNvSpPr txBox="1">
            <a:spLocks noGrp="1"/>
          </p:cNvSpPr>
          <p:nvPr>
            <p:ph type="body" idx="1"/>
          </p:nvPr>
        </p:nvSpPr>
        <p:spPr>
          <a:xfrm rot="-5400000">
            <a:off x="-2087668" y="2729342"/>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 name="Google Shape;50;p27"/>
          <p:cNvCxnSpPr/>
          <p:nvPr/>
        </p:nvCxnSpPr>
        <p:spPr>
          <a:xfrm>
            <a:off x="2331308" y="445400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51;p27"/>
          <p:cNvSpPr txBox="1">
            <a:spLocks noGrp="1"/>
          </p:cNvSpPr>
          <p:nvPr>
            <p:ph type="body" idx="6"/>
          </p:nvPr>
        </p:nvSpPr>
        <p:spPr>
          <a:xfrm>
            <a:off x="2344748" y="450522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7"/>
          <p:cNvSpPr txBox="1">
            <a:spLocks noGrp="1"/>
          </p:cNvSpPr>
          <p:nvPr>
            <p:ph type="body" idx="7"/>
          </p:nvPr>
        </p:nvSpPr>
        <p:spPr>
          <a:xfrm>
            <a:off x="2351099" y="398109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7"/>
          <p:cNvSpPr txBox="1">
            <a:spLocks noGrp="1"/>
          </p:cNvSpPr>
          <p:nvPr>
            <p:ph type="body" idx="8"/>
          </p:nvPr>
        </p:nvSpPr>
        <p:spPr>
          <a:xfrm>
            <a:off x="3227039" y="419031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 name="Google Shape;54;p27"/>
          <p:cNvCxnSpPr/>
          <p:nvPr/>
        </p:nvCxnSpPr>
        <p:spPr>
          <a:xfrm>
            <a:off x="4823039" y="878237"/>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27"/>
          <p:cNvSpPr txBox="1">
            <a:spLocks noGrp="1"/>
          </p:cNvSpPr>
          <p:nvPr>
            <p:ph type="body" idx="9"/>
          </p:nvPr>
        </p:nvSpPr>
        <p:spPr>
          <a:xfrm>
            <a:off x="4836479" y="929452"/>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body" idx="13"/>
          </p:nvPr>
        </p:nvSpPr>
        <p:spPr>
          <a:xfrm>
            <a:off x="4842830" y="405325"/>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14"/>
          </p:nvPr>
        </p:nvSpPr>
        <p:spPr>
          <a:xfrm>
            <a:off x="5718770" y="614540"/>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 name="Google Shape;58;p27"/>
          <p:cNvCxnSpPr/>
          <p:nvPr/>
        </p:nvCxnSpPr>
        <p:spPr>
          <a:xfrm>
            <a:off x="7271140" y="4402794"/>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27"/>
          <p:cNvSpPr txBox="1">
            <a:spLocks noGrp="1"/>
          </p:cNvSpPr>
          <p:nvPr>
            <p:ph type="body" idx="15"/>
          </p:nvPr>
        </p:nvSpPr>
        <p:spPr>
          <a:xfrm>
            <a:off x="7284580" y="4454009"/>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16"/>
          </p:nvPr>
        </p:nvSpPr>
        <p:spPr>
          <a:xfrm>
            <a:off x="7290931" y="3929882"/>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7"/>
          <p:cNvSpPr txBox="1">
            <a:spLocks noGrp="1"/>
          </p:cNvSpPr>
          <p:nvPr>
            <p:ph type="body" idx="17"/>
          </p:nvPr>
        </p:nvSpPr>
        <p:spPr>
          <a:xfrm>
            <a:off x="8166871" y="4139097"/>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2" name="Google Shape;62;p27"/>
          <p:cNvCxnSpPr/>
          <p:nvPr/>
        </p:nvCxnSpPr>
        <p:spPr>
          <a:xfrm>
            <a:off x="9711285" y="841310"/>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63" name="Google Shape;63;p27"/>
          <p:cNvSpPr txBox="1">
            <a:spLocks noGrp="1"/>
          </p:cNvSpPr>
          <p:nvPr>
            <p:ph type="body" idx="18"/>
          </p:nvPr>
        </p:nvSpPr>
        <p:spPr>
          <a:xfrm>
            <a:off x="9724725" y="892525"/>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9"/>
          </p:nvPr>
        </p:nvSpPr>
        <p:spPr>
          <a:xfrm>
            <a:off x="9731076" y="368398"/>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body" idx="20"/>
          </p:nvPr>
        </p:nvSpPr>
        <p:spPr>
          <a:xfrm>
            <a:off x="10607016" y="577613"/>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66"/>
        <p:cNvGrpSpPr/>
        <p:nvPr/>
      </p:nvGrpSpPr>
      <p:grpSpPr>
        <a:xfrm>
          <a:off x="0" y="0"/>
          <a:ext cx="0" cy="0"/>
          <a:chOff x="0" y="0"/>
          <a:chExt cx="0" cy="0"/>
        </a:xfrm>
      </p:grpSpPr>
      <p:sp>
        <p:nvSpPr>
          <p:cNvPr id="67" name="Google Shape;67;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8"/>
          <p:cNvSpPr>
            <a:spLocks noGrp="1"/>
          </p:cNvSpPr>
          <p:nvPr>
            <p:ph type="pic" idx="2"/>
          </p:nvPr>
        </p:nvSpPr>
        <p:spPr>
          <a:xfrm>
            <a:off x="5562616" y="3101832"/>
            <a:ext cx="2204214" cy="3732852"/>
          </a:xfrm>
          <a:prstGeom prst="rect">
            <a:avLst/>
          </a:prstGeom>
          <a:solidFill>
            <a:srgbClr val="F2F2F2"/>
          </a:solidFill>
          <a:ln>
            <a:noFill/>
          </a:ln>
        </p:spPr>
      </p:sp>
      <p:sp>
        <p:nvSpPr>
          <p:cNvPr id="72" name="Google Shape;72;p28"/>
          <p:cNvSpPr>
            <a:spLocks noGrp="1"/>
          </p:cNvSpPr>
          <p:nvPr>
            <p:ph type="pic" idx="3"/>
          </p:nvPr>
        </p:nvSpPr>
        <p:spPr>
          <a:xfrm>
            <a:off x="676908" y="3002671"/>
            <a:ext cx="2200054" cy="3855329"/>
          </a:xfrm>
          <a:prstGeom prst="rect">
            <a:avLst/>
          </a:prstGeom>
          <a:solidFill>
            <a:srgbClr val="F2F2F2"/>
          </a:solidFill>
          <a:ln>
            <a:noFill/>
          </a:ln>
        </p:spPr>
      </p:sp>
      <p:sp>
        <p:nvSpPr>
          <p:cNvPr id="73" name="Google Shape;73;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 name="Google Shape;74;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 name="Google Shape;78;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 name="Google Shape;82;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3" name="Google Shape;83;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 name="Google Shape;86;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8"/>
          <p:cNvSpPr>
            <a:spLocks noGrp="1"/>
          </p:cNvSpPr>
          <p:nvPr>
            <p:ph type="pic" idx="19"/>
          </p:nvPr>
        </p:nvSpPr>
        <p:spPr>
          <a:xfrm>
            <a:off x="3130533" y="939180"/>
            <a:ext cx="2204215" cy="3127986"/>
          </a:xfrm>
          <a:prstGeom prst="rect">
            <a:avLst/>
          </a:prstGeom>
          <a:solidFill>
            <a:srgbClr val="F2F2F2"/>
          </a:solidFill>
          <a:ln>
            <a:noFill/>
          </a:ln>
        </p:spPr>
      </p:sp>
      <p:sp>
        <p:nvSpPr>
          <p:cNvPr id="91" name="Google Shape;91;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23886" y="589699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55FD1-49BB-6F90-4978-1FD0C3AE5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5930036"/>
            <a:ext cx="1895976" cy="396832"/>
          </a:xfrm>
          <a:prstGeom prst="rect">
            <a:avLst/>
          </a:prstGeom>
        </p:spPr>
      </p:pic>
      <p:sp>
        <p:nvSpPr>
          <p:cNvPr id="3" name="Google Shape;112;p29">
            <a:extLst>
              <a:ext uri="{FF2B5EF4-FFF2-40B4-BE49-F238E27FC236}">
                <a16:creationId xmlns:a16="http://schemas.microsoft.com/office/drawing/2014/main" id="{59F56126-7E8C-7458-9720-70A99C9EF343}"/>
              </a:ext>
            </a:extLst>
          </p:cNvPr>
          <p:cNvSpPr/>
          <p:nvPr userDrawn="1"/>
        </p:nvSpPr>
        <p:spPr>
          <a:xfrm>
            <a:off x="2474411"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4C7F9E3D-4499-CD6F-EBD0-6DF37BFF58D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131"/>
        <p:cNvGrpSpPr/>
        <p:nvPr/>
      </p:nvGrpSpPr>
      <p:grpSpPr>
        <a:xfrm>
          <a:off x="0" y="0"/>
          <a:ext cx="0" cy="0"/>
          <a:chOff x="0" y="0"/>
          <a:chExt cx="0" cy="0"/>
        </a:xfrm>
      </p:grpSpPr>
      <p:sp>
        <p:nvSpPr>
          <p:cNvPr id="132" name="Google Shape;132;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eadstart-ai.eu/is-ai-saving-the-planet-or-heating-it-up/"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en/article/20230601STO93804/eu-ai-act-first-regulation-on-artificial-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publika.skema.edu/guidelines-for-the-ethical-use-of-ai-in-business/" TargetMode="External"/><Relationship Id="rId4" Type="http://schemas.openxmlformats.org/officeDocument/2006/relationships/hyperlink" Target="https://www.unesco.org/en/artificial-intelligence/recommendation-ethics#:~:text=A%20human%20rights%20approach%20to%20AI&amp;text=Unwanted%20harms%20(safety%20risks)%20as,and%20addressed%20by%20AI%20actors.&amp;text=Privacy%20must%20be%20protected%20and,frameworks%20should%20also%20be%20establish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43_759B42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hyperlink" Target="https://restofworld.org/2023/ai-image-stereotypes/" TargetMode="External"/><Relationship Id="rId5" Type="http://schemas.openxmlformats.org/officeDocument/2006/relationships/hyperlink" Target="https://www.thelancet.com/journals/langlo/article/PIIS2214-109X(23)00329-7/fulltext" TargetMode="Externa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FD-4yC95iZY?feature=oembed" TargetMode="External"/><Relationship Id="rId5" Type="http://schemas.openxmlformats.org/officeDocument/2006/relationships/hyperlink" Target="https://youtu.be/FD-4yC95iZY"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L2sQRrf1Cd8?feature=oembed" TargetMode="External"/><Relationship Id="rId5" Type="http://schemas.openxmlformats.org/officeDocument/2006/relationships/hyperlink" Target="https://www.youtube.com/watch?v=L2sQRrf1Cd8"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Etikken bag kunstig intelligens - Giv unge mulighed for en retfærdig fremtid</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2</a:t>
            </a:r>
            <a:endParaRPr dirty="0"/>
          </a:p>
        </p:txBody>
      </p:sp>
      <p:pic>
        <p:nvPicPr>
          <p:cNvPr id="4" name="Picture Placeholder 1" descr="A couple of people standing in front of a large screen&#10;&#10;AI-generated content may be incorrect.">
            <a:extLst>
              <a:ext uri="{FF2B5EF4-FFF2-40B4-BE49-F238E27FC236}">
                <a16:creationId xmlns:a16="http://schemas.microsoft.com/office/drawing/2014/main" id="{4DB19C87-B45D-8144-8447-366B5DBC91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5273675" y="0"/>
            <a:ext cx="6918325" cy="3549650"/>
          </a:xfrm>
        </p:spPr>
      </p:pic>
      <p:pic>
        <p:nvPicPr>
          <p:cNvPr id="2" name="Picture 2">
            <a:extLst>
              <a:ext uri="{FF2B5EF4-FFF2-40B4-BE49-F238E27FC236}">
                <a16:creationId xmlns:a16="http://schemas.microsoft.com/office/drawing/2014/main" id="{B53815F3-4C1A-A5A3-CBC8-13A2D750DA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2611" y="5979633"/>
            <a:ext cx="1358102" cy="475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26F5FA-9A2E-82B8-95CE-81BB9E215851}"/>
              </a:ext>
            </a:extLst>
          </p:cNvPr>
          <p:cNvSpPr>
            <a:spLocks noGrp="1"/>
          </p:cNvSpPr>
          <p:nvPr>
            <p:ph type="body" idx="2"/>
          </p:nvPr>
        </p:nvSpPr>
        <p:spPr>
          <a:xfrm>
            <a:off x="9573872" y="838699"/>
            <a:ext cx="2188946" cy="427317"/>
          </a:xfrm>
        </p:spPr>
        <p:txBody>
          <a:bodyPr/>
          <a:lstStyle/>
          <a:p>
            <a:r>
              <a:rPr lang="fr-FR"/>
              <a:t>OPSAMLING</a:t>
            </a:r>
          </a:p>
        </p:txBody>
      </p:sp>
      <p:sp>
        <p:nvSpPr>
          <p:cNvPr id="4" name="Espace réservé du texte 3">
            <a:extLst>
              <a:ext uri="{FF2B5EF4-FFF2-40B4-BE49-F238E27FC236}">
                <a16:creationId xmlns:a16="http://schemas.microsoft.com/office/drawing/2014/main" id="{6DCC92D6-5031-1E2F-57F8-ED2AD4D673FB}"/>
              </a:ext>
            </a:extLst>
          </p:cNvPr>
          <p:cNvSpPr>
            <a:spLocks noGrp="1"/>
          </p:cNvSpPr>
          <p:nvPr>
            <p:ph type="body" idx="3"/>
          </p:nvPr>
        </p:nvSpPr>
        <p:spPr>
          <a:xfrm>
            <a:off x="528678" y="577221"/>
            <a:ext cx="6726638" cy="5703557"/>
          </a:xfrm>
        </p:spPr>
        <p:txBody>
          <a:bodyPr/>
          <a:lstStyle/>
          <a:p>
            <a:r>
              <a:rPr lang="fr-FR" b="1" dirty="0">
                <a:highlight>
                  <a:srgbClr val="ED8623"/>
                </a:highlight>
              </a:rPr>
              <a:t>Hvad </a:t>
            </a:r>
            <a:r>
              <a:rPr lang="fr-FR" b="1" dirty="0" err="1">
                <a:highlight>
                  <a:srgbClr val="ED8623"/>
                </a:highlight>
              </a:rPr>
              <a:t>er </a:t>
            </a:r>
            <a:r>
              <a:rPr lang="fr-FR" b="1" dirty="0" err="1">
                <a:highlight>
                  <a:srgbClr val="ED8623"/>
                </a:highlight>
              </a:rPr>
              <a:t>etik</a:t>
            </a:r>
            <a:r>
              <a:rPr lang="fr-FR" b="1" dirty="0">
                <a:highlight>
                  <a:srgbClr val="ED8623"/>
                </a:highlight>
              </a:rPr>
              <a:t>?</a:t>
            </a:r>
          </a:p>
          <a:p>
            <a:pPr marL="228600" indent="0"/>
            <a:r>
              <a:rPr lang="fr-FR" dirty="0" err="1"/>
              <a:t>Etik er </a:t>
            </a:r>
            <a:r>
              <a:rPr lang="fr-FR" b="1" dirty="0" err="1"/>
              <a:t>principper</a:t>
            </a:r>
            <a:r>
              <a:rPr lang="fr-FR" dirty="0"/>
              <a:t>, </a:t>
            </a:r>
            <a:r>
              <a:rPr lang="fr-FR" b="1" dirty="0" err="1"/>
              <a:t>der styrer </a:t>
            </a:r>
            <a:r>
              <a:rPr lang="fr-FR" b="1" dirty="0" err="1"/>
              <a:t>beslutninger </a:t>
            </a:r>
            <a:r>
              <a:rPr lang="fr-FR" dirty="0"/>
              <a:t>om rigtigt og </a:t>
            </a:r>
            <a:r>
              <a:rPr lang="fr-FR" dirty="0" err="1"/>
              <a:t>forkert</a:t>
            </a:r>
            <a:r>
              <a:rPr lang="fr-FR" dirty="0"/>
              <a:t>, og </a:t>
            </a:r>
            <a:r>
              <a:rPr lang="fr-FR" dirty="0" err="1"/>
              <a:t>som former </a:t>
            </a:r>
            <a:r>
              <a:rPr lang="fr-FR" dirty="0" err="1"/>
              <a:t>adfærd</a:t>
            </a:r>
            <a:r>
              <a:rPr lang="fr-FR" dirty="0"/>
              <a:t>, samfund og </a:t>
            </a:r>
            <a:r>
              <a:rPr lang="fr-FR" dirty="0" err="1"/>
              <a:t>arbejde</a:t>
            </a:r>
            <a:r>
              <a:rPr lang="fr-FR" dirty="0"/>
              <a:t>.</a:t>
            </a:r>
          </a:p>
          <a:p>
            <a:endParaRPr lang="fr-FR" sz="2800" b="1" dirty="0"/>
          </a:p>
          <a:p>
            <a:r>
              <a:rPr lang="fr-FR" b="1" dirty="0">
                <a:highlight>
                  <a:srgbClr val="ED8623"/>
                </a:highlight>
              </a:rPr>
              <a:t>Hvorfor er det </a:t>
            </a:r>
            <a:r>
              <a:rPr lang="fr-FR" b="1" dirty="0" err="1">
                <a:highlight>
                  <a:srgbClr val="ED8623"/>
                </a:highlight>
              </a:rPr>
              <a:t>vigtigt</a:t>
            </a:r>
            <a:r>
              <a:rPr lang="fr-FR" b="1" dirty="0">
                <a:highlight>
                  <a:srgbClr val="ED8623"/>
                </a:highlight>
              </a:rPr>
              <a:t>?</a:t>
            </a:r>
          </a:p>
          <a:p>
            <a:pPr marL="228600" indent="0"/>
            <a:r>
              <a:rPr lang="fr-FR" dirty="0" err="1"/>
              <a:t>Etik </a:t>
            </a:r>
            <a:r>
              <a:rPr lang="fr-FR" b="1" dirty="0" err="1"/>
              <a:t>opbygger </a:t>
            </a:r>
            <a:r>
              <a:rPr lang="fr-FR" b="1" dirty="0"/>
              <a:t>tillid, </a:t>
            </a:r>
            <a:r>
              <a:rPr lang="fr-FR" b="1" dirty="0" err="1"/>
              <a:t>fremmer </a:t>
            </a:r>
            <a:r>
              <a:rPr lang="fr-FR" b="1" dirty="0" err="1"/>
              <a:t>retfærdighed</a:t>
            </a:r>
            <a:r>
              <a:rPr lang="fr-FR" b="1" dirty="0"/>
              <a:t>, </a:t>
            </a:r>
            <a:r>
              <a:rPr lang="fr-FR" b="1" dirty="0" err="1"/>
              <a:t>sikrer </a:t>
            </a:r>
            <a:r>
              <a:rPr lang="fr-FR" b="1" dirty="0" err="1"/>
              <a:t>ansvarlighed </a:t>
            </a:r>
            <a:r>
              <a:rPr lang="fr-FR" b="1" dirty="0"/>
              <a:t>og driver </a:t>
            </a:r>
            <a:r>
              <a:rPr lang="fr-FR" b="1" dirty="0" err="1"/>
              <a:t>fremskridt</a:t>
            </a:r>
            <a:r>
              <a:rPr lang="fr-FR" dirty="0"/>
              <a:t>.</a:t>
            </a:r>
          </a:p>
          <a:p>
            <a:endParaRPr lang="fr-FR" sz="2800" b="1" dirty="0"/>
          </a:p>
          <a:p>
            <a:r>
              <a:rPr lang="fr-FR" b="1" dirty="0" err="1">
                <a:highlight>
                  <a:srgbClr val="ED8623"/>
                </a:highlight>
              </a:rPr>
              <a:t>Etiske </a:t>
            </a:r>
            <a:r>
              <a:rPr lang="fr-FR" b="1" dirty="0" err="1">
                <a:highlight>
                  <a:srgbClr val="ED8623"/>
                </a:highlight>
              </a:rPr>
              <a:t>beslutninger</a:t>
            </a:r>
            <a:endParaRPr lang="fr-FR" b="1" dirty="0">
              <a:highlight>
                <a:srgbClr val="ED8623"/>
              </a:highlight>
            </a:endParaRPr>
          </a:p>
          <a:p>
            <a:pPr marL="228600" indent="0"/>
            <a:r>
              <a:rPr lang="fr-FR" dirty="0" err="1"/>
              <a:t>Spørg </a:t>
            </a:r>
            <a:r>
              <a:rPr lang="fr-FR" dirty="0"/>
              <a:t>dig selv: Er </a:t>
            </a:r>
            <a:r>
              <a:rPr lang="fr-FR" dirty="0" err="1"/>
              <a:t>det </a:t>
            </a:r>
            <a:r>
              <a:rPr lang="fr-FR" b="1" dirty="0"/>
              <a:t>rigtigt</a:t>
            </a:r>
            <a:r>
              <a:rPr lang="fr-FR" dirty="0"/>
              <a:t>? </a:t>
            </a:r>
            <a:r>
              <a:rPr lang="fr-FR" b="1" dirty="0" err="1"/>
              <a:t>Fair</a:t>
            </a:r>
            <a:r>
              <a:rPr lang="fr-FR" dirty="0"/>
              <a:t>? </a:t>
            </a:r>
            <a:r>
              <a:rPr lang="fr-FR" b="1" dirty="0" err="1"/>
              <a:t>Respektfuldt</a:t>
            </a:r>
            <a:r>
              <a:rPr lang="fr-FR" dirty="0"/>
              <a:t>? </a:t>
            </a:r>
            <a:r>
              <a:rPr lang="fr-FR" dirty="0"/>
              <a:t>Hvad er </a:t>
            </a:r>
            <a:r>
              <a:rPr lang="fr-FR" b="1" dirty="0" err="1"/>
              <a:t>konsekvenserne</a:t>
            </a:r>
            <a:r>
              <a:rPr lang="fr-FR" dirty="0"/>
              <a:t>?</a:t>
            </a:r>
          </a:p>
        </p:txBody>
      </p:sp>
      <p:pic>
        <p:nvPicPr>
          <p:cNvPr id="5" name="Picture 4">
            <a:extLst>
              <a:ext uri="{FF2B5EF4-FFF2-40B4-BE49-F238E27FC236}">
                <a16:creationId xmlns:a16="http://schemas.microsoft.com/office/drawing/2014/main" id="{4E09E0F9-3B6A-1DD9-5DB4-B66D402C3B02}"/>
              </a:ext>
            </a:extLst>
          </p:cNvPr>
          <p:cNvPicPr>
            <a:picLocks noChangeAspect="1"/>
          </p:cNvPicPr>
          <p:nvPr/>
        </p:nvPicPr>
        <p:blipFill>
          <a:blip r:embed="rId2"/>
          <a:stretch>
            <a:fillRect/>
          </a:stretch>
        </p:blipFill>
        <p:spPr>
          <a:xfrm>
            <a:off x="6466840" y="1266016"/>
            <a:ext cx="6858000" cy="6858000"/>
          </a:xfrm>
          <a:prstGeom prst="rect">
            <a:avLst/>
          </a:prstGeom>
        </p:spPr>
      </p:pic>
    </p:spTree>
    <p:extLst>
      <p:ext uri="{BB962C8B-B14F-4D97-AF65-F5344CB8AC3E}">
        <p14:creationId xmlns:p14="http://schemas.microsoft.com/office/powerpoint/2010/main" val="624025321"/>
      </p:ext>
    </p:extLst>
  </p:cSld>
  <p:clrMapOvr>
    <a:masterClrMapping/>
  </p:clrMapOvr>
  <p:transition spd="slow">
    <p:push dir="u"/>
  </p:transition>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Etik og kunstig intelligens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02</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E80BD-D3F8-A341-4AD9-7D75AB4B551F}"/>
              </a:ext>
            </a:extLst>
          </p:cNvPr>
          <p:cNvSpPr>
            <a:spLocks noGrp="1"/>
          </p:cNvSpPr>
          <p:nvPr>
            <p:ph type="body" idx="3"/>
          </p:nvPr>
        </p:nvSpPr>
        <p:spPr>
          <a:xfrm>
            <a:off x="4709290" y="2588499"/>
            <a:ext cx="6846654" cy="2056977"/>
          </a:xfrm>
        </p:spPr>
        <p:txBody>
          <a:bodyPr/>
          <a:lstStyle/>
          <a:p>
            <a:pPr marL="228600" indent="0"/>
            <a:r>
              <a:rPr lang="fr-FR" dirty="0">
                <a:cs typeface="Arial"/>
              </a:rPr>
              <a:t>I takt med at </a:t>
            </a:r>
            <a:r>
              <a:rPr lang="fr-FR" dirty="0" err="1">
                <a:cs typeface="Arial"/>
              </a:rPr>
              <a:t>kunstig </a:t>
            </a:r>
            <a:r>
              <a:rPr lang="fr-FR" dirty="0">
                <a:cs typeface="Arial"/>
              </a:rPr>
              <a:t>intelligens </a:t>
            </a:r>
            <a:r>
              <a:rPr lang="fr-FR" dirty="0" err="1">
                <a:cs typeface="Arial"/>
              </a:rPr>
              <a:t>bliver en </a:t>
            </a:r>
            <a:r>
              <a:rPr lang="fr-FR" dirty="0" err="1">
                <a:cs typeface="Arial"/>
              </a:rPr>
              <a:t>integreret del </a:t>
            </a:r>
            <a:r>
              <a:rPr lang="fr-FR" dirty="0">
                <a:cs typeface="Arial"/>
              </a:rPr>
              <a:t>af </a:t>
            </a:r>
            <a:r>
              <a:rPr lang="fr-FR" dirty="0" err="1">
                <a:cs typeface="Arial"/>
              </a:rPr>
              <a:t>vores </a:t>
            </a:r>
            <a:r>
              <a:rPr lang="fr-FR" dirty="0" err="1">
                <a:cs typeface="Arial"/>
              </a:rPr>
              <a:t>liv </a:t>
            </a:r>
            <a:r>
              <a:rPr lang="fr-FR" dirty="0">
                <a:cs typeface="Arial"/>
              </a:rPr>
              <a:t>og job, </a:t>
            </a:r>
            <a:r>
              <a:rPr lang="fr-FR" dirty="0">
                <a:cs typeface="Arial"/>
              </a:rPr>
              <a:t>skal de </a:t>
            </a:r>
            <a:r>
              <a:rPr lang="fr-FR" dirty="0" err="1">
                <a:cs typeface="Arial"/>
              </a:rPr>
              <a:t>etiske </a:t>
            </a:r>
            <a:r>
              <a:rPr lang="fr-FR" dirty="0" err="1">
                <a:cs typeface="Arial"/>
              </a:rPr>
              <a:t>principper </a:t>
            </a:r>
            <a:r>
              <a:rPr lang="fr-FR" dirty="0">
                <a:cs typeface="Arial"/>
              </a:rPr>
              <a:t>også gælde for </a:t>
            </a:r>
            <a:r>
              <a:rPr lang="fr-FR" dirty="0" err="1">
                <a:cs typeface="Arial"/>
              </a:rPr>
              <a:t>AI-systemer</a:t>
            </a:r>
            <a:r>
              <a:rPr lang="fr-FR" dirty="0">
                <a:cs typeface="Arial"/>
              </a:rPr>
              <a:t>. </a:t>
            </a:r>
          </a:p>
          <a:p>
            <a:pPr marL="228600" indent="0"/>
            <a:endParaRPr lang="fr-FR" b="1" dirty="0">
              <a:cs typeface="Arial"/>
            </a:endParaRPr>
          </a:p>
          <a:p>
            <a:pPr marL="228600" indent="0"/>
            <a:r>
              <a:rPr lang="fr-FR" b="1" dirty="0">
                <a:cs typeface="Arial"/>
              </a:rPr>
              <a:t>AI </a:t>
            </a:r>
            <a:r>
              <a:rPr lang="fr-FR" b="1" dirty="0" err="1">
                <a:cs typeface="Arial"/>
              </a:rPr>
              <a:t>Ethics </a:t>
            </a:r>
            <a:r>
              <a:rPr lang="fr-FR" dirty="0" err="1">
                <a:cs typeface="Arial"/>
              </a:rPr>
              <a:t>sikrer, at </a:t>
            </a:r>
            <a:r>
              <a:rPr lang="fr-FR" dirty="0" err="1">
                <a:cs typeface="Arial"/>
              </a:rPr>
              <a:t>kunstig </a:t>
            </a:r>
            <a:r>
              <a:rPr lang="fr-FR" dirty="0">
                <a:cs typeface="Arial"/>
              </a:rPr>
              <a:t>intelligens </a:t>
            </a:r>
            <a:r>
              <a:rPr lang="fr-FR" dirty="0" err="1">
                <a:cs typeface="Arial"/>
              </a:rPr>
              <a:t>designes </a:t>
            </a:r>
            <a:r>
              <a:rPr lang="fr-FR" dirty="0">
                <a:cs typeface="Arial"/>
              </a:rPr>
              <a:t>og </a:t>
            </a:r>
            <a:r>
              <a:rPr lang="fr-FR" dirty="0" err="1">
                <a:cs typeface="Arial"/>
              </a:rPr>
              <a:t>bruges </a:t>
            </a:r>
            <a:r>
              <a:rPr lang="fr-FR" dirty="0" err="1">
                <a:cs typeface="Arial"/>
              </a:rPr>
              <a:t>ansvarligt </a:t>
            </a:r>
            <a:r>
              <a:rPr lang="fr-FR" dirty="0">
                <a:cs typeface="Arial"/>
              </a:rPr>
              <a:t>med </a:t>
            </a:r>
            <a:r>
              <a:rPr lang="fr-FR" dirty="0" err="1">
                <a:cs typeface="Arial"/>
              </a:rPr>
              <a:t>fokus </a:t>
            </a:r>
            <a:r>
              <a:rPr lang="fr-FR" dirty="0">
                <a:cs typeface="Arial"/>
              </a:rPr>
              <a:t>på </a:t>
            </a:r>
            <a:r>
              <a:rPr lang="fr-FR" dirty="0" err="1">
                <a:cs typeface="Arial"/>
              </a:rPr>
              <a:t>retfærdighed</a:t>
            </a:r>
            <a:r>
              <a:rPr lang="fr-FR" dirty="0">
                <a:cs typeface="Arial"/>
              </a:rPr>
              <a:t>, </a:t>
            </a:r>
            <a:r>
              <a:rPr lang="fr-FR" dirty="0" err="1">
                <a:cs typeface="Arial"/>
              </a:rPr>
              <a:t>gennemsigtighed </a:t>
            </a:r>
            <a:r>
              <a:rPr lang="fr-FR" dirty="0">
                <a:cs typeface="Arial"/>
              </a:rPr>
              <a:t>og respekt for </a:t>
            </a:r>
            <a:r>
              <a:rPr lang="fr-FR" dirty="0" err="1">
                <a:cs typeface="Arial"/>
              </a:rPr>
              <a:t>privatlivets fred</a:t>
            </a:r>
            <a:r>
              <a:rPr lang="fr-FR" dirty="0">
                <a:cs typeface="Arial"/>
              </a:rPr>
              <a:t>.</a:t>
            </a:r>
            <a:endParaRPr lang="fr-FR" dirty="0"/>
          </a:p>
          <a:p>
            <a:br>
              <a:rPr lang="en-US" dirty="0"/>
            </a:br>
            <a:endParaRPr lang="en-US" dirty="0"/>
          </a:p>
        </p:txBody>
      </p:sp>
      <p:sp>
        <p:nvSpPr>
          <p:cNvPr id="5" name="Espace réservé du texte 4">
            <a:extLst>
              <a:ext uri="{FF2B5EF4-FFF2-40B4-BE49-F238E27FC236}">
                <a16:creationId xmlns:a16="http://schemas.microsoft.com/office/drawing/2014/main" id="{D4F7CD88-D627-3883-6BE4-6050D099A7D1}"/>
              </a:ext>
            </a:extLst>
          </p:cNvPr>
          <p:cNvSpPr>
            <a:spLocks noGrp="1"/>
          </p:cNvSpPr>
          <p:nvPr>
            <p:ph type="body" idx="4"/>
          </p:nvPr>
        </p:nvSpPr>
        <p:spPr>
          <a:xfrm>
            <a:off x="4594469" y="761603"/>
            <a:ext cx="6961476" cy="1064612"/>
          </a:xfrm>
        </p:spPr>
        <p:txBody>
          <a:bodyPr/>
          <a:lstStyle/>
          <a:p>
            <a:pPr marL="228600" indent="0"/>
            <a:r>
              <a:rPr lang="fr-FR" dirty="0"/>
              <a:t>Balance mellem innovation </a:t>
            </a:r>
            <a:r>
              <a:rPr lang="fr-FR" dirty="0" err="1"/>
              <a:t>og </a:t>
            </a:r>
            <a:r>
              <a:rPr lang="fr-FR" dirty="0" err="1"/>
              <a:t>ansvar</a:t>
            </a:r>
            <a:endParaRPr lang="fr-FR" dirty="0"/>
          </a:p>
        </p:txBody>
      </p:sp>
      <p:pic>
        <p:nvPicPr>
          <p:cNvPr id="10" name="Picture 9">
            <a:extLst>
              <a:ext uri="{FF2B5EF4-FFF2-40B4-BE49-F238E27FC236}">
                <a16:creationId xmlns:a16="http://schemas.microsoft.com/office/drawing/2014/main" id="{4FA17403-E862-8EC2-A015-AC2F09E01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280" y="386080"/>
            <a:ext cx="4914716" cy="4914716"/>
          </a:xfrm>
          <a:prstGeom prst="rect">
            <a:avLst/>
          </a:prstGeom>
        </p:spPr>
      </p:pic>
    </p:spTree>
    <p:extLst>
      <p:ext uri="{BB962C8B-B14F-4D97-AF65-F5344CB8AC3E}">
        <p14:creationId xmlns:p14="http://schemas.microsoft.com/office/powerpoint/2010/main" val="2606927334"/>
      </p:ext>
    </p:extLst>
  </p:cSld>
  <p:clrMapOvr>
    <a:masterClrMapping/>
  </p:clrMapOvr>
  <p:transition spd="slow">
    <p:push dir="u"/>
  </p:transition>
</p:sld>
</file>

<file path=ppt/slides/slide1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EB09-2802-8C79-B982-8B84607364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B7F5ED79-99F9-7D6A-B82F-097FBC48B69C}"/>
              </a:ext>
            </a:extLst>
          </p:cNvPr>
          <p:cNvSpPr txBox="1">
            <a:spLocks/>
          </p:cNvSpPr>
          <p:nvPr/>
        </p:nvSpPr>
        <p:spPr>
          <a:xfrm>
            <a:off x="274320" y="2422484"/>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Lige behandling af alle personer, uanset baggrund. Forhindrer bias og diskrimination i AI-systemer.</a:t>
            </a:r>
            <a:endParaRPr lang="en-US" sz="2400" b="0" dirty="0">
              <a:solidFill>
                <a:srgbClr val="282666"/>
              </a:solidFill>
            </a:endParaRPr>
          </a:p>
        </p:txBody>
      </p:sp>
      <p:sp>
        <p:nvSpPr>
          <p:cNvPr id="12" name="Google Shape;267;p7">
            <a:extLst>
              <a:ext uri="{FF2B5EF4-FFF2-40B4-BE49-F238E27FC236}">
                <a16:creationId xmlns:a16="http://schemas.microsoft.com/office/drawing/2014/main" id="{D2E3E668-3320-4CE3-EF21-D6E09A04AE44}"/>
              </a:ext>
            </a:extLst>
          </p:cNvPr>
          <p:cNvSpPr txBox="1">
            <a:spLocks/>
          </p:cNvSpPr>
          <p:nvPr/>
        </p:nvSpPr>
        <p:spPr>
          <a:xfrm>
            <a:off x="2262032" y="442571"/>
            <a:ext cx="9338783"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Balance mellem innovation og ansvar</a:t>
            </a:r>
          </a:p>
        </p:txBody>
      </p:sp>
      <p:sp>
        <p:nvSpPr>
          <p:cNvPr id="17" name="Rectangle 16">
            <a:extLst>
              <a:ext uri="{FF2B5EF4-FFF2-40B4-BE49-F238E27FC236}">
                <a16:creationId xmlns:a16="http://schemas.microsoft.com/office/drawing/2014/main" id="{B8A3D6B2-AE36-7FC6-0936-A50B4C84E829}"/>
              </a:ext>
            </a:extLst>
          </p:cNvPr>
          <p:cNvSpPr/>
          <p:nvPr/>
        </p:nvSpPr>
        <p:spPr>
          <a:xfrm>
            <a:off x="1" y="2194560"/>
            <a:ext cx="4003040" cy="2468880"/>
          </a:xfrm>
          <a:prstGeom prst="rect">
            <a:avLst/>
          </a:prstGeom>
          <a:no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484F2-2421-463D-7A89-05544EDF1326}"/>
              </a:ext>
            </a:extLst>
          </p:cNvPr>
          <p:cNvSpPr/>
          <p:nvPr/>
        </p:nvSpPr>
        <p:spPr>
          <a:xfrm>
            <a:off x="408432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E89281-F247-EB66-5A55-8B69C7C45CCF}"/>
              </a:ext>
            </a:extLst>
          </p:cNvPr>
          <p:cNvSpPr/>
          <p:nvPr/>
        </p:nvSpPr>
        <p:spPr>
          <a:xfrm>
            <a:off x="818896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
            <a:extLst>
              <a:ext uri="{FF2B5EF4-FFF2-40B4-BE49-F238E27FC236}">
                <a16:creationId xmlns:a16="http://schemas.microsoft.com/office/drawing/2014/main" id="{410150AB-ADE4-725B-0589-4D6849450FED}"/>
              </a:ext>
            </a:extLst>
          </p:cNvPr>
          <p:cNvSpPr txBox="1">
            <a:spLocks/>
          </p:cNvSpPr>
          <p:nvPr/>
        </p:nvSpPr>
        <p:spPr>
          <a:xfrm>
            <a:off x="4277360" y="2422483"/>
            <a:ext cx="3820160" cy="1006517"/>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Klar forståelse af AI-beslutninger og ærlighed om brugen af dem.</a:t>
            </a:r>
            <a:endParaRPr lang="en-US" sz="2400" b="0" dirty="0">
              <a:solidFill>
                <a:srgbClr val="282666"/>
              </a:solidFill>
            </a:endParaRPr>
          </a:p>
        </p:txBody>
      </p:sp>
      <p:sp>
        <p:nvSpPr>
          <p:cNvPr id="21" name="Text Placeholder 1">
            <a:extLst>
              <a:ext uri="{FF2B5EF4-FFF2-40B4-BE49-F238E27FC236}">
                <a16:creationId xmlns:a16="http://schemas.microsoft.com/office/drawing/2014/main" id="{ECF097EE-FB11-CACD-C57E-406E92ABA41E}"/>
              </a:ext>
            </a:extLst>
          </p:cNvPr>
          <p:cNvSpPr txBox="1">
            <a:spLocks/>
          </p:cNvSpPr>
          <p:nvPr/>
        </p:nvSpPr>
        <p:spPr>
          <a:xfrm>
            <a:off x="8534400" y="2422482"/>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Beskyttelse af persondata og brugerautonomi samt opbygning af tillid ved at sikre, at oplysninger er sikre og kun bruges korrekt.</a:t>
            </a:r>
            <a:endParaRPr lang="en-US" sz="2400" b="0" dirty="0">
              <a:solidFill>
                <a:srgbClr val="282666"/>
              </a:solidFill>
            </a:endParaRPr>
          </a:p>
        </p:txBody>
      </p:sp>
      <p:sp>
        <p:nvSpPr>
          <p:cNvPr id="22" name="Google Shape;267;p7">
            <a:extLst>
              <a:ext uri="{FF2B5EF4-FFF2-40B4-BE49-F238E27FC236}">
                <a16:creationId xmlns:a16="http://schemas.microsoft.com/office/drawing/2014/main" id="{FFBA2FF5-7D1F-459F-EFDA-8B028B3306B5}"/>
              </a:ext>
            </a:extLst>
          </p:cNvPr>
          <p:cNvSpPr txBox="1">
            <a:spLocks/>
          </p:cNvSpPr>
          <p:nvPr/>
        </p:nvSpPr>
        <p:spPr>
          <a:xfrm>
            <a:off x="9514840" y="1511256"/>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PRIVACY</a:t>
            </a:r>
          </a:p>
        </p:txBody>
      </p:sp>
      <p:sp>
        <p:nvSpPr>
          <p:cNvPr id="23" name="Google Shape;267;p7">
            <a:extLst>
              <a:ext uri="{FF2B5EF4-FFF2-40B4-BE49-F238E27FC236}">
                <a16:creationId xmlns:a16="http://schemas.microsoft.com/office/drawing/2014/main" id="{F745EB3A-1286-3E7F-C6C6-B0ABC1F5B1E2}"/>
              </a:ext>
            </a:extLst>
          </p:cNvPr>
          <p:cNvSpPr txBox="1">
            <a:spLocks/>
          </p:cNvSpPr>
          <p:nvPr/>
        </p:nvSpPr>
        <p:spPr>
          <a:xfrm>
            <a:off x="1229361" y="1603988"/>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FAIRNESS</a:t>
            </a:r>
          </a:p>
        </p:txBody>
      </p:sp>
      <p:sp>
        <p:nvSpPr>
          <p:cNvPr id="24" name="Google Shape;267;p7">
            <a:extLst>
              <a:ext uri="{FF2B5EF4-FFF2-40B4-BE49-F238E27FC236}">
                <a16:creationId xmlns:a16="http://schemas.microsoft.com/office/drawing/2014/main" id="{47C946AE-5922-8DCA-D00D-77029B299E3A}"/>
              </a:ext>
            </a:extLst>
          </p:cNvPr>
          <p:cNvSpPr txBox="1">
            <a:spLocks/>
          </p:cNvSpPr>
          <p:nvPr/>
        </p:nvSpPr>
        <p:spPr>
          <a:xfrm>
            <a:off x="4803140" y="1592536"/>
            <a:ext cx="258572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GENNEMSKUELIGHED</a:t>
            </a:r>
          </a:p>
        </p:txBody>
      </p:sp>
      <p:pic>
        <p:nvPicPr>
          <p:cNvPr id="26" name="Picture 25">
            <a:extLst>
              <a:ext uri="{FF2B5EF4-FFF2-40B4-BE49-F238E27FC236}">
                <a16:creationId xmlns:a16="http://schemas.microsoft.com/office/drawing/2014/main" id="{5D1BC18D-E08F-CD19-B1F1-C0F45ECFCF01}"/>
              </a:ext>
            </a:extLst>
          </p:cNvPr>
          <p:cNvPicPr>
            <a:picLocks noChangeAspect="1"/>
          </p:cNvPicPr>
          <p:nvPr/>
        </p:nvPicPr>
        <p:blipFill>
          <a:blip r:embed="rId2"/>
          <a:stretch>
            <a:fillRect/>
          </a:stretch>
        </p:blipFill>
        <p:spPr>
          <a:xfrm>
            <a:off x="897572" y="4929486"/>
            <a:ext cx="1781175" cy="1409700"/>
          </a:xfrm>
          <a:prstGeom prst="rect">
            <a:avLst/>
          </a:prstGeom>
        </p:spPr>
      </p:pic>
      <p:pic>
        <p:nvPicPr>
          <p:cNvPr id="28" name="Picture 27">
            <a:extLst>
              <a:ext uri="{FF2B5EF4-FFF2-40B4-BE49-F238E27FC236}">
                <a16:creationId xmlns:a16="http://schemas.microsoft.com/office/drawing/2014/main" id="{E0DEE7B3-4ED5-FB97-6F8F-0C2F2DA3796C}"/>
              </a:ext>
            </a:extLst>
          </p:cNvPr>
          <p:cNvPicPr>
            <a:picLocks noChangeAspect="1"/>
          </p:cNvPicPr>
          <p:nvPr/>
        </p:nvPicPr>
        <p:blipFill>
          <a:blip r:embed="rId3"/>
          <a:stretch>
            <a:fillRect/>
          </a:stretch>
        </p:blipFill>
        <p:spPr>
          <a:xfrm>
            <a:off x="5139690" y="4929486"/>
            <a:ext cx="2095500" cy="1571625"/>
          </a:xfrm>
          <a:prstGeom prst="rect">
            <a:avLst/>
          </a:prstGeom>
        </p:spPr>
      </p:pic>
      <p:pic>
        <p:nvPicPr>
          <p:cNvPr id="30" name="Picture 29">
            <a:extLst>
              <a:ext uri="{FF2B5EF4-FFF2-40B4-BE49-F238E27FC236}">
                <a16:creationId xmlns:a16="http://schemas.microsoft.com/office/drawing/2014/main" id="{B448CEF7-0EC7-C84D-9757-632C5E61E425}"/>
              </a:ext>
            </a:extLst>
          </p:cNvPr>
          <p:cNvPicPr>
            <a:picLocks noChangeAspect="1"/>
          </p:cNvPicPr>
          <p:nvPr/>
        </p:nvPicPr>
        <p:blipFill>
          <a:blip r:embed="rId4"/>
          <a:stretch>
            <a:fillRect/>
          </a:stretch>
        </p:blipFill>
        <p:spPr>
          <a:xfrm>
            <a:off x="9514840" y="4891362"/>
            <a:ext cx="2085975" cy="1562100"/>
          </a:xfrm>
          <a:prstGeom prst="rect">
            <a:avLst/>
          </a:prstGeom>
        </p:spPr>
      </p:pic>
      <p:sp>
        <p:nvSpPr>
          <p:cNvPr id="31" name="Star: 4 Points 30">
            <a:extLst>
              <a:ext uri="{FF2B5EF4-FFF2-40B4-BE49-F238E27FC236}">
                <a16:creationId xmlns:a16="http://schemas.microsoft.com/office/drawing/2014/main" id="{0C06CA72-9106-3066-79F1-608D931D64DE}"/>
              </a:ext>
            </a:extLst>
          </p:cNvPr>
          <p:cNvSpPr/>
          <p:nvPr/>
        </p:nvSpPr>
        <p:spPr>
          <a:xfrm>
            <a:off x="3850640" y="1964023"/>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4 Points 32">
            <a:extLst>
              <a:ext uri="{FF2B5EF4-FFF2-40B4-BE49-F238E27FC236}">
                <a16:creationId xmlns:a16="http://schemas.microsoft.com/office/drawing/2014/main" id="{44AEF47F-4325-FC00-AFB2-B3CF746FA24F}"/>
              </a:ext>
            </a:extLst>
          </p:cNvPr>
          <p:cNvSpPr/>
          <p:nvPr/>
        </p:nvSpPr>
        <p:spPr>
          <a:xfrm>
            <a:off x="7914640" y="1966638"/>
            <a:ext cx="426720" cy="461076"/>
          </a:xfrm>
          <a:prstGeom prst="star4">
            <a:avLst>
              <a:gd name="adj" fmla="val 14703"/>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DD218491-DDE8-DB07-1065-4A275769955B}"/>
              </a:ext>
            </a:extLst>
          </p:cNvPr>
          <p:cNvSpPr/>
          <p:nvPr/>
        </p:nvSpPr>
        <p:spPr>
          <a:xfrm>
            <a:off x="3830321" y="4406507"/>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4 Points 34">
            <a:extLst>
              <a:ext uri="{FF2B5EF4-FFF2-40B4-BE49-F238E27FC236}">
                <a16:creationId xmlns:a16="http://schemas.microsoft.com/office/drawing/2014/main" id="{8CCDED5F-3FA9-127B-9A70-CAAAC1108564}"/>
              </a:ext>
            </a:extLst>
          </p:cNvPr>
          <p:cNvSpPr/>
          <p:nvPr/>
        </p:nvSpPr>
        <p:spPr>
          <a:xfrm>
            <a:off x="7934961" y="4414409"/>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798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p:transition spd="slow">
        <p:fade/>
      </p:transition>
    </mc:Fallback>
  </mc:AlternateContent>
</p:sld>
</file>

<file path=ppt/slides/slide14.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32B-A097-4B9F-6D4A-8E457278F4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C033DF-FD30-27F7-8681-33893972E0C2}"/>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Vigtige etiske overvejelser inden for kunstig intelligens</a:t>
            </a:r>
          </a:p>
        </p:txBody>
      </p:sp>
      <p:sp>
        <p:nvSpPr>
          <p:cNvPr id="5" name="Text Placeholder 4">
            <a:extLst>
              <a:ext uri="{FF2B5EF4-FFF2-40B4-BE49-F238E27FC236}">
                <a16:creationId xmlns:a16="http://schemas.microsoft.com/office/drawing/2014/main" id="{68FAB621-3561-DE68-F66A-B5502A8D845A}"/>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9" name="Picture 8">
            <a:extLst>
              <a:ext uri="{FF2B5EF4-FFF2-40B4-BE49-F238E27FC236}">
                <a16:creationId xmlns:a16="http://schemas.microsoft.com/office/drawing/2014/main" id="{B216C8DA-CC78-B769-9FB0-F01F21768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18" name="Picture Placeholder 3">
            <a:extLst>
              <a:ext uri="{FF2B5EF4-FFF2-40B4-BE49-F238E27FC236}">
                <a16:creationId xmlns:a16="http://schemas.microsoft.com/office/drawing/2014/main" id="{E2DC1AE6-473A-BA68-716A-E6E0AED435F0}"/>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5635625" y="1730375"/>
            <a:ext cx="6559550" cy="455612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911027487"/>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0BCAC83-CADC-DDF3-21D5-B193CC94FF84}"/>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F45E0AE-739B-923C-A897-66A1CD509745}"/>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E853080-ACB3-C748-AEF6-3DC6EA1F390D}"/>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4E7F1B1-96FF-017C-856E-533DEC2201A0}"/>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B025471-9419-5E61-FDCF-776CF67AEC4B}"/>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038502-9480-97C2-3598-A2085A216A9F}"/>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E8DEB3B0-8563-7487-8105-505ADEC60C0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B9A3071A-36F6-511F-588C-F8ECD40A01F6}"/>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8033734A-DF47-EDCA-7420-8E2D7904BDBA}"/>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9EF57D6-80BB-C995-99E8-FEB820F3DFC9}"/>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C799B336-EBC6-0514-A9BD-339A642622D1}"/>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64BAD771-D059-98EA-F51F-3C1A6797730A}"/>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E36F4E76-F2C4-264E-AF8F-1AA38B9B09F8}"/>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A6C602-E56E-725F-8320-F2789260FC06}"/>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4BDEE0-609A-D2A5-4DC8-FDC7E2F2638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72CEE8-9866-D581-9F7C-48BA36ECC03E}"/>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FCA2CA-9986-9D67-79E5-5DF62009EA62}"/>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8602F5EB-3B7D-C3AB-8367-52F937017722}"/>
              </a:ext>
            </a:extLst>
          </p:cNvPr>
          <p:cNvSpPr txBox="1">
            <a:spLocks/>
          </p:cNvSpPr>
          <p:nvPr/>
        </p:nvSpPr>
        <p:spPr>
          <a:xfrm>
            <a:off x="162956" y="2637137"/>
            <a:ext cx="1752794" cy="4688524"/>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AI-systemer kan utilsigtet videreføre diskrimination, hvis de trænes på forudindtagede data.</a:t>
            </a:r>
          </a:p>
          <a:p>
            <a:endParaRPr lang="en-GB" sz="1400" b="0" dirty="0">
              <a:solidFill>
                <a:srgbClr val="282666"/>
              </a:solidFill>
            </a:endParaRPr>
          </a:p>
          <a:p>
            <a:r>
              <a:rPr lang="en-GB" sz="1400" dirty="0">
                <a:solidFill>
                  <a:srgbClr val="282666"/>
                </a:solidFill>
              </a:rPr>
              <a:t>Eksempel</a:t>
            </a:r>
          </a:p>
          <a:p>
            <a:r>
              <a:rPr lang="en-GB" sz="1400" b="0" dirty="0">
                <a:solidFill>
                  <a:srgbClr val="282666"/>
                </a:solidFill>
              </a:rPr>
              <a:t>Biased ansættelsesalgoritmer, der evaluerer kandidater baseret på deres køn eller race, eller ansigtsgenkendelsessystemer, der er mindre nøjagtige for mørke hudtoner.</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62C6F920-38C2-94E3-0002-2D955F7C4F05}"/>
              </a:ext>
            </a:extLst>
          </p:cNvPr>
          <p:cNvCxnSpPr/>
          <p:nvPr/>
        </p:nvCxnSpPr>
        <p:spPr>
          <a:xfrm>
            <a:off x="320040" y="2456835"/>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30E1677-F513-0DED-E8A0-4CD71BB03CC0}"/>
              </a:ext>
            </a:extLst>
          </p:cNvPr>
          <p:cNvCxnSpPr>
            <a:cxnSpLocks/>
          </p:cNvCxnSpPr>
          <p:nvPr/>
        </p:nvCxnSpPr>
        <p:spPr>
          <a:xfrm rot="5400000">
            <a:off x="646201" y="1903006"/>
            <a:ext cx="447991" cy="338314"/>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71142"/>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79BC-1F85-32F1-6D60-14F09DCA7B5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A47422C-50C8-5601-B6AA-31E330BA0728}"/>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2C60DCB-5F0E-E9CB-E88D-08E7CB8D3D72}"/>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5D1A0DF-4034-AB7A-88EE-B2D2402A43A9}"/>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8213542-8F9B-A9B3-47B5-6D6DE91D3A41}"/>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F31939A-3E99-5A1E-4F98-BBC14B5BDD1A}"/>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505D9AC-65D6-66B0-AE25-D43E9238F131}"/>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7F85BF50-73F3-2989-0914-B85732D3641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3FD74B55-06CF-D121-2CFA-D7078AB8A749}"/>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75EE69F2-B358-8429-9E35-A623C6FA80FD}"/>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766A601-A525-E7C4-D1D9-A7FB93DD1892}"/>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EB033421-F2B5-CB83-C324-5BFC724CBED7}"/>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7F6443E9-334A-95C1-3F9B-6F3B8F0F161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479B26BA-C5E8-EE84-786C-0F799F5FF66C}"/>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F15CB5-02FD-CEA0-0E06-9F652F2AA22C}"/>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70CF5F-32F5-7F69-9E4A-3B28D5784336}"/>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97B80-9676-6153-97B4-62EF268FCD0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C28A55-EB2D-2FBB-A059-65C05CC99684}"/>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E427FC35-8D1A-05A6-27BD-F9EA4FA98EFE}"/>
              </a:ext>
            </a:extLst>
          </p:cNvPr>
          <p:cNvSpPr txBox="1">
            <a:spLocks/>
          </p:cNvSpPr>
          <p:nvPr/>
        </p:nvSpPr>
        <p:spPr>
          <a:xfrm>
            <a:off x="554355" y="5094941"/>
            <a:ext cx="4435397"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kan sprede falsk information i stor skala og underminere offentlighedens tillid og demokratiet.</a:t>
            </a:r>
          </a:p>
          <a:p>
            <a:r>
              <a:rPr lang="en-GB" sz="1400" dirty="0">
                <a:solidFill>
                  <a:srgbClr val="282666"/>
                </a:solidFill>
              </a:rPr>
              <a:t>Eksempel</a:t>
            </a:r>
          </a:p>
          <a:p>
            <a:r>
              <a:rPr lang="en-GB" sz="1400" b="0" dirty="0">
                <a:solidFill>
                  <a:srgbClr val="282666"/>
                </a:solidFill>
              </a:rPr>
              <a:t>Deepfakes, som er i stand til at skabe falsk, realistisk indhold, truer valg og politisk stabilitet.</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57AC0F1C-B2B1-6C31-A2A9-4191B26495F5}"/>
              </a:ext>
            </a:extLst>
          </p:cNvPr>
          <p:cNvCxnSpPr/>
          <p:nvPr/>
        </p:nvCxnSpPr>
        <p:spPr>
          <a:xfrm>
            <a:off x="1918652" y="4891312"/>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59FAEC7-04CE-13B1-C23D-A686C141D642}"/>
              </a:ext>
            </a:extLst>
          </p:cNvPr>
          <p:cNvCxnSpPr>
            <a:cxnSpLocks/>
          </p:cNvCxnSpPr>
          <p:nvPr/>
        </p:nvCxnSpPr>
        <p:spPr>
          <a:xfrm rot="5400000">
            <a:off x="2337841" y="4413005"/>
            <a:ext cx="447991" cy="338314"/>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80278"/>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6F57-2626-4AF4-AE5B-BA557624E3CA}"/>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C5CFDB6-9735-A9D4-E0DE-50C29E4471DE}"/>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B86F463-007C-B59B-89FE-0ACA0F21790A}"/>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852906-E26A-9E3F-7488-67016C646B77}"/>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E158EC-7347-13B5-E43B-F461FB8CD5EC}"/>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61F6752-8EE1-E1CF-8454-6F4DB161A213}"/>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AAAB30-F165-D892-0C79-E8824F2E4779}"/>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05D7AB13-2C75-C676-D158-C9D3B21F3355}"/>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22876C7D-EAA4-D5B3-3A5F-608B46DAB913}"/>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89E02EB3-5077-5703-1517-E99B3FD2464E}"/>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5DF4143-B0DD-B0DA-F300-E82C4E39C36A}"/>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19B20D84-9E4F-930D-F555-5FF2CECFFC16}"/>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AB81ADA5-56B1-6987-62F6-3B8852764E0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CF9F4908-13D1-115E-B2DB-BB871A98BD80}"/>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A9EE4-6E57-96D0-182B-69E4953CE617}"/>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A32562-D03F-A590-FD46-6DE162BC230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14384E-4B3A-9F20-71B0-6E17B89B9FD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26F0C-3306-9C5C-BE20-FDEAC29EC4CD}"/>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4F3B96D7-92CC-C04A-6F25-29B5174F9EBE}"/>
              </a:ext>
            </a:extLst>
          </p:cNvPr>
          <p:cNvSpPr txBox="1">
            <a:spLocks/>
          </p:cNvSpPr>
          <p:nvPr/>
        </p:nvSpPr>
        <p:spPr>
          <a:xfrm>
            <a:off x="3436225" y="5990231"/>
            <a:ext cx="4800600"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400" b="0" dirty="0">
                <a:solidFill>
                  <a:srgbClr val="282666"/>
                </a:solidFill>
              </a:rPr>
              <a:t>Efterhånden som AI-systemer bliver mere automatiserede, bliver tabet af menneskelig kontrol en bekymring, og for meget automatisering kan føre til tab af vigtige kritiske færdigheder.</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E56FE6F9-B7D5-D50A-9A41-BA5F376297EB}"/>
              </a:ext>
            </a:extLst>
          </p:cNvPr>
          <p:cNvCxnSpPr/>
          <p:nvPr/>
        </p:nvCxnSpPr>
        <p:spPr>
          <a:xfrm>
            <a:off x="5298439" y="5887424"/>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7D19D6-B4F1-C81C-E696-F0839AC2C1C5}"/>
              </a:ext>
            </a:extLst>
          </p:cNvPr>
          <p:cNvCxnSpPr>
            <a:cxnSpLocks/>
          </p:cNvCxnSpPr>
          <p:nvPr/>
        </p:nvCxnSpPr>
        <p:spPr>
          <a:xfrm rot="16200000" flipH="1">
            <a:off x="5458258" y="5582486"/>
            <a:ext cx="495069" cy="1"/>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143713"/>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C497-B486-7A9D-FCAD-6609C692B35D}"/>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57AC23C4-12BD-4949-1F5D-F33B3B3BA46B}"/>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28B9FF6-39E9-44EE-606F-72482F021337}"/>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C1FA880-7443-5737-2DA2-B1922D09A7CF}"/>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A21036-09F7-F9F3-247F-D18170B6B004}"/>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DC7256-7622-AB4E-F584-85ECCD78BD06}"/>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2E399D0-8392-2928-3664-2BB6E4CB750E}"/>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521BF745-47BA-6677-86EC-38BCB41DBA49}"/>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62DC1B5D-BF26-9B45-6828-EFD51774EAB5}"/>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25EC042E-8D42-4B7E-EA65-EB523E14B28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908FB778-8510-668B-B571-FE6D95423634}"/>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1104378D-4B49-BE41-54D7-CFA19052C9A8}"/>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56532AD9-2357-C4F7-2AA9-7022A0943BC8}"/>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95A04716-2F82-5DEB-5EE9-681107F850CB}"/>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7F90E4-EAF8-9502-2287-48E81B77C862}"/>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7B81AC-855F-49A6-0608-E7EC5C6C6EAD}"/>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7C93CF-C4D3-B6BF-46FE-F53468177679}"/>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9E4BE86-D618-8453-E304-DE57F043839B}"/>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BFC9F40F-BC5A-40D2-CC18-BFEEA030EBFF}"/>
              </a:ext>
            </a:extLst>
          </p:cNvPr>
          <p:cNvSpPr txBox="1">
            <a:spLocks/>
          </p:cNvSpPr>
          <p:nvPr/>
        </p:nvSpPr>
        <p:spPr>
          <a:xfrm>
            <a:off x="7702866" y="4942278"/>
            <a:ext cx="4095992"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Afklaring af ansvarlighed er afgørende, når AI-systemer begår fejl eller forårsager skade, og er ansvarlig for de beslutninger, der træffes af autonome systemer, især på kritiske områder.</a:t>
            </a:r>
          </a:p>
          <a:p>
            <a:r>
              <a:rPr lang="en-GB" sz="1400" dirty="0">
                <a:solidFill>
                  <a:srgbClr val="282666"/>
                </a:solidFill>
              </a:rPr>
              <a:t>Eksempel - </a:t>
            </a:r>
            <a:r>
              <a:rPr lang="en-GB" sz="1400" b="0" dirty="0">
                <a:solidFill>
                  <a:srgbClr val="282666"/>
                </a:solidFill>
              </a:rPr>
              <a:t>Autonome biler fremhæver farer ved AI, især ved systemfejl, etiske dilemmaer under ulykker og sårbarheder ved cyberangreb.</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9AA6599A-AF3B-6C70-64BA-E293E2E8EC81}"/>
              </a:ext>
            </a:extLst>
          </p:cNvPr>
          <p:cNvCxnSpPr/>
          <p:nvPr/>
        </p:nvCxnSpPr>
        <p:spPr>
          <a:xfrm>
            <a:off x="9881477" y="4756148"/>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B510D1D-4714-FEA4-3857-C086B5029FF9}"/>
              </a:ext>
            </a:extLst>
          </p:cNvPr>
          <p:cNvCxnSpPr>
            <a:cxnSpLocks/>
          </p:cNvCxnSpPr>
          <p:nvPr/>
        </p:nvCxnSpPr>
        <p:spPr>
          <a:xfrm rot="16200000" flipH="1">
            <a:off x="9855261" y="4167326"/>
            <a:ext cx="531614" cy="369178"/>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43179"/>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902F-46FF-15A9-61E4-9C49D352CCF5}"/>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FBB4F8E1-6823-DED4-1EF0-E35C80777A5D}"/>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66AC36F-ADB4-B212-943B-77ECA4758A51}"/>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7945738-3005-5DBD-7092-5886E80A1726}"/>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9883206-552A-EE19-2636-CFBD9D79C369}"/>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C9C84FD-992C-2A67-0314-704DA9F2FC54}"/>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67B19AF-D636-1C4F-C29C-DD3BDBB28425}"/>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37BAB43C-72B9-5461-4A38-31AEA37ED8F4}"/>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781046DE-307A-4482-8FC4-C96C70FABAE0}"/>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E07F6A80-C554-E06C-70AE-DF8767687541}"/>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5A85BCB-189B-E8C6-A814-290CC2D0E843}"/>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56AD114F-D25C-B43B-F5AA-2C790B9878E9}"/>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8A8386CD-0FE0-6B41-1A84-6642379BD562}"/>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B74FC4F5-3660-AAB9-498A-462A99745001}"/>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1528DE-D7EC-DB9C-4820-BC3D484C89DD}"/>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CA7D2A-A596-B947-ECCE-7E1A387BA759}"/>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80FBF-EEEE-0BA5-7245-C03AEB7219DD}"/>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1CA89D-7317-5F9C-A8D2-4124AC28AD9A}"/>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D177AC74-452E-B9A2-55B3-A1E10831F74B}"/>
              </a:ext>
            </a:extLst>
          </p:cNvPr>
          <p:cNvSpPr txBox="1">
            <a:spLocks/>
          </p:cNvSpPr>
          <p:nvPr/>
        </p:nvSpPr>
        <p:spPr>
          <a:xfrm>
            <a:off x="10286409" y="2292355"/>
            <a:ext cx="1742556"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er afhængig af brugen af store mængder persondata, hvilket giver anledning til bekymring om indsamling, opbevaring og brug af dem, hvilket kræver streng beskyttelse for at sikre privatlivets fred og menneskerettighederne.</a:t>
            </a:r>
          </a:p>
          <a:p>
            <a:endParaRPr lang="en-GB" sz="1400" b="0" dirty="0">
              <a:solidFill>
                <a:srgbClr val="282666"/>
              </a:solidFill>
            </a:endParaRPr>
          </a:p>
          <a:p>
            <a:r>
              <a:rPr lang="en-GB" sz="1400" dirty="0">
                <a:solidFill>
                  <a:srgbClr val="282666"/>
                </a:solidFill>
              </a:rPr>
              <a:t>Eksempel - </a:t>
            </a:r>
            <a:r>
              <a:rPr lang="en-GB" sz="1400" b="0" dirty="0">
                <a:solidFill>
                  <a:srgbClr val="282666"/>
                </a:solidFill>
              </a:rPr>
              <a:t>AI-drevne sundhedsdiagnostiske værktøjer, der gemmer dine data, eller ansigtsgenkendelsesteknologier i offentligheden.</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186EBA22-14F7-8FAD-D364-5E7F84971D9D}"/>
              </a:ext>
            </a:extLst>
          </p:cNvPr>
          <p:cNvCxnSpPr/>
          <p:nvPr/>
        </p:nvCxnSpPr>
        <p:spPr>
          <a:xfrm>
            <a:off x="11076940" y="2037080"/>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988A89F-F3FD-D4F6-D94D-245DB89869EA}"/>
              </a:ext>
            </a:extLst>
          </p:cNvPr>
          <p:cNvCxnSpPr>
            <a:cxnSpLocks/>
          </p:cNvCxnSpPr>
          <p:nvPr/>
        </p:nvCxnSpPr>
        <p:spPr>
          <a:xfrm rot="16200000" flipH="1">
            <a:off x="11101887" y="1400057"/>
            <a:ext cx="681034" cy="452559"/>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0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a:t>Definition af etik</a:t>
            </a:r>
            <a:endParaRPr/>
          </a:p>
        </p:txBody>
      </p:sp>
      <p:sp>
        <p:nvSpPr>
          <p:cNvPr id="253" name="Google Shape;253;p6"/>
          <p:cNvSpPr txBox="1">
            <a:spLocks noGrp="1"/>
          </p:cNvSpPr>
          <p:nvPr>
            <p:ph type="body" idx="3"/>
          </p:nvPr>
        </p:nvSpPr>
        <p:spPr>
          <a:xfrm>
            <a:off x="1062790" y="1265186"/>
            <a:ext cx="4732638" cy="467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pPr>
            <a:r>
              <a:rPr lang="en-GB" dirty="0"/>
              <a:t>Dette modul udforsker etikkens rolle i kunstig intelligens. Eleverne vil opdage, hvordan AI kan afspejle og forstærke sociale fordomme, hvorfor retfærdighed og ansvarlighed er afgørende i AI-design, og hvordan man kritisk analyserer AI-genereret indhold. Gennem praktiske aktiviteter vil de undersøge stereotyper i AI-billedværktøjer og reflektere over, hvordan forskellige perspektiver kan hjælpe med at opbygge mere inkluderende og ansvarlige teknologier.</a:t>
            </a:r>
            <a:endParaRPr lang="en-US"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Definition af etik i AI</a:t>
            </a:r>
            <a:endParaRPr lang="fr-F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Generelt overblik over etiske spørgsmål i forbindelse med AI</a:t>
            </a:r>
            <a:endParaRPr lang="fr-F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a:t>AI og fordomme - aktiviteter</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Nøglebegreber og opsummering</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a:lnSpc>
                <a:spcPct val="90000"/>
              </a:lnSpc>
              <a:spcBef>
                <a:spcPts val="0"/>
              </a:spcBef>
              <a:spcAft>
                <a:spcPts val="0"/>
              </a:spcAft>
              <a:buNone/>
            </a:pPr>
            <a:r>
              <a:rPr lang="en-US" dirty="0"/>
              <a:t>Oversigt over modulet</a:t>
            </a:r>
            <a:endParaRPr lang="fr-FR" dirty="0"/>
          </a:p>
        </p:txBody>
      </p:sp>
    </p:spTree>
  </p:cSld>
  <p:clrMapOvr>
    <a:masterClrMapping/>
  </p:clrMapOvr>
  <p:transition spd="slow">
    <p:wipe/>
  </p:transition>
</p:sld>
</file>

<file path=ppt/slides/slide20.xml><?xml version="1.0" encoding="utf-8"?>
<p:sld xmlns:a16="http://schemas.microsoft.com/office/drawing/2014/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ABE953-9638-FE07-75E8-47792AC0FFFC}"/>
              </a:ext>
            </a:extLst>
          </p:cNvPr>
          <p:cNvSpPr>
            <a:spLocks noGrp="1"/>
          </p:cNvSpPr>
          <p:nvPr>
            <p:ph type="body" idx="1"/>
          </p:nvPr>
        </p:nvSpPr>
        <p:spPr>
          <a:xfrm>
            <a:off x="598843" y="4962467"/>
            <a:ext cx="3334477" cy="1049221"/>
          </a:xfrm>
        </p:spPr>
        <p:txBody>
          <a:bodyPr/>
          <a:lstStyle/>
          <a:p>
            <a:r>
              <a:rPr lang="fr-FR" dirty="0"/>
              <a:t>Hvad med </a:t>
            </a:r>
            <a:r>
              <a:rPr lang="fr-FR" dirty="0" err="1"/>
              <a:t>miljøet</a:t>
            </a:r>
            <a:r>
              <a:rPr lang="fr-FR" dirty="0"/>
              <a:t>?</a:t>
            </a:r>
          </a:p>
        </p:txBody>
      </p:sp>
      <p:sp>
        <p:nvSpPr>
          <p:cNvPr id="4" name="Espace réservé du texte 3">
            <a:extLst>
              <a:ext uri="{FF2B5EF4-FFF2-40B4-BE49-F238E27FC236}">
                <a16:creationId xmlns:a16="http://schemas.microsoft.com/office/drawing/2014/main" id="{8DBA5C9A-8FCC-8220-3732-2552DBDADA9A}"/>
              </a:ext>
            </a:extLst>
          </p:cNvPr>
          <p:cNvSpPr>
            <a:spLocks noGrp="1"/>
          </p:cNvSpPr>
          <p:nvPr>
            <p:ph type="body" idx="3"/>
          </p:nvPr>
        </p:nvSpPr>
        <p:spPr>
          <a:xfrm>
            <a:off x="414351" y="3942487"/>
            <a:ext cx="3062495" cy="608248"/>
          </a:xfrm>
        </p:spPr>
        <p:txBody>
          <a:bodyPr/>
          <a:lstStyle/>
          <a:p>
            <a:r>
              <a:rPr lang="fr-FR" dirty="0"/>
              <a:t>AI og </a:t>
            </a:r>
            <a:r>
              <a:rPr lang="fr-FR" dirty="0" err="1"/>
              <a:t>etik</a:t>
            </a:r>
            <a:endParaRPr lang="fr-FR" dirty="0"/>
          </a:p>
        </p:txBody>
      </p:sp>
      <p:sp>
        <p:nvSpPr>
          <p:cNvPr id="5" name="Espace réservé du texte 4">
            <a:extLst>
              <a:ext uri="{FF2B5EF4-FFF2-40B4-BE49-F238E27FC236}">
                <a16:creationId xmlns:a16="http://schemas.microsoft.com/office/drawing/2014/main" id="{89E91D96-5394-CF40-5D8C-E588F6F6ECFC}"/>
              </a:ext>
            </a:extLst>
          </p:cNvPr>
          <p:cNvSpPr>
            <a:spLocks noGrp="1"/>
          </p:cNvSpPr>
          <p:nvPr>
            <p:ph type="body" idx="4"/>
          </p:nvPr>
        </p:nvSpPr>
        <p:spPr>
          <a:xfrm>
            <a:off x="6454185" y="5767661"/>
            <a:ext cx="3608993" cy="488053"/>
          </a:xfrm>
        </p:spPr>
        <p:txBody>
          <a:bodyPr/>
          <a:lstStyle/>
          <a:p>
            <a:pPr algn="ctr"/>
            <a:r>
              <a:rPr lang="fr-FR" sz="2400" b="1" dirty="0">
                <a:solidFill>
                  <a:srgbClr val="002060"/>
                </a:solidFill>
                <a:hlinkClick r:id="rId2">
                  <a:extLst>
                    <a:ext uri="{A12FA001-AC4F-418D-AE19-62706E023703}">
                      <ahyp:hlinkClr xmlns:ahyp="http://schemas.microsoft.com/office/drawing/2018/hyperlinkcolor" val="tx"/>
                    </a:ext>
                  </a:extLst>
                </a:hlinkClick>
              </a:rPr>
              <a:t>Find ud af mere!</a:t>
            </a:r>
            <a:endParaRPr lang="fr-FR" sz="2400" b="1" dirty="0">
              <a:solidFill>
                <a:srgbClr val="002060"/>
              </a:solidFill>
            </a:endParaRPr>
          </a:p>
        </p:txBody>
      </p:sp>
      <p:sp>
        <p:nvSpPr>
          <p:cNvPr id="6" name="Espace réservé du texte 3">
            <a:extLst>
              <a:ext uri="{FF2B5EF4-FFF2-40B4-BE49-F238E27FC236}">
                <a16:creationId xmlns:a16="http://schemas.microsoft.com/office/drawing/2014/main" id="{38C1E089-4F6C-920D-B309-20F759D8189E}"/>
              </a:ext>
            </a:extLst>
          </p:cNvPr>
          <p:cNvSpPr txBox="1">
            <a:spLocks/>
          </p:cNvSpPr>
          <p:nvPr/>
        </p:nvSpPr>
        <p:spPr>
          <a:xfrm>
            <a:off x="5225776" y="384938"/>
            <a:ext cx="6444263" cy="52201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400" b="0" dirty="0">
                <a:solidFill>
                  <a:srgbClr val="282666"/>
                </a:solidFill>
                <a:cs typeface="Arial"/>
              </a:rPr>
              <a:t>AI &amp; omfatter også </a:t>
            </a:r>
            <a:r>
              <a:rPr lang="en-US" sz="2400" dirty="0">
                <a:solidFill>
                  <a:srgbClr val="282666"/>
                </a:solidFill>
                <a:cs typeface="Arial"/>
              </a:rPr>
              <a:t>miljøansvar</a:t>
            </a:r>
            <a:r>
              <a:rPr lang="en-US" sz="2400" b="0" dirty="0">
                <a:solidFill>
                  <a:srgbClr val="282666"/>
                </a:solidFill>
                <a:cs typeface="Arial"/>
              </a:rPr>
              <a:t>. Efterhånden som AI-modeller bliver mere kraftfulde, kræver de ofte massive beregningsressourcer, hvilket fører til et betydeligt energiforbrug. Træning af store modeller eller kørsel af dem i stor skala kan have </a:t>
            </a:r>
            <a:r>
              <a:rPr lang="en-US" sz="2400" dirty="0">
                <a:solidFill>
                  <a:srgbClr val="282666"/>
                </a:solidFill>
                <a:cs typeface="Arial"/>
              </a:rPr>
              <a:t>et </a:t>
            </a:r>
            <a:r>
              <a:rPr lang="en-US" sz="2400" b="0" dirty="0">
                <a:solidFill>
                  <a:srgbClr val="282666"/>
                </a:solidFill>
                <a:cs typeface="Arial"/>
              </a:rPr>
              <a:t>betydeligt CO2-fodaftryk, hvilket rejser </a:t>
            </a:r>
            <a:r>
              <a:rPr lang="en-US" sz="2400" dirty="0">
                <a:solidFill>
                  <a:srgbClr val="282666"/>
                </a:solidFill>
                <a:cs typeface="Arial"/>
              </a:rPr>
              <a:t>etiske spørgsmål om bæredygtighed og ansvarlig brug af teknologi</a:t>
            </a:r>
            <a:r>
              <a:rPr lang="en-US" sz="2400" b="0" dirty="0">
                <a:solidFill>
                  <a:srgbClr val="282666"/>
                </a:solidFill>
                <a:cs typeface="Arial"/>
              </a:rPr>
              <a:t>. </a:t>
            </a:r>
            <a:r>
              <a:rPr lang="en-US" sz="2400" b="0" dirty="0">
                <a:solidFill>
                  <a:srgbClr val="282666"/>
                </a:solidFill>
                <a:cs typeface="Arial"/>
              </a:rPr>
              <a:t>Udviklere og </a:t>
            </a:r>
            <a:r>
              <a:rPr lang="en-US" sz="2400" b="0" dirty="0" err="1">
                <a:solidFill>
                  <a:srgbClr val="282666"/>
                </a:solidFill>
                <a:cs typeface="Arial"/>
              </a:rPr>
              <a:t>organisationer </a:t>
            </a:r>
            <a:r>
              <a:rPr lang="en-US" sz="2400" b="0" dirty="0">
                <a:solidFill>
                  <a:srgbClr val="282666"/>
                </a:solidFill>
                <a:cs typeface="Arial"/>
              </a:rPr>
              <a:t>opfordres i stigende grad til at afbalancere innovation med energieffektivitet, udforske grønnere AI-praksisser og mere gennemsigtig rapportering om miljøpåvirkning.</a:t>
            </a:r>
            <a:br>
              <a:rPr lang="en-US" sz="2400" b="0" dirty="0"/>
            </a:br>
            <a:endParaRPr lang="en-US" sz="2400" b="0" dirty="0"/>
          </a:p>
        </p:txBody>
      </p:sp>
      <p:pic>
        <p:nvPicPr>
          <p:cNvPr id="9" name="Espace réservé pour une image  7" descr="Une image contenant moulin à vent, texte, illustration&#10;&#10;Le contenu généré par l’IA peut être incorrect.">
            <a:extLst>
              <a:ext uri="{FF2B5EF4-FFF2-40B4-BE49-F238E27FC236}">
                <a16:creationId xmlns:a16="http://schemas.microsoft.com/office/drawing/2014/main" id="{86A40F75-CD55-DDC1-6F3D-0A757DB1A7AA}"/>
              </a:ext>
            </a:extLst>
          </p:cNvPr>
          <p:cNvPicPr>
            <a:picLocks noChangeAspect="1"/>
          </p:cNvPicPr>
          <p:nvPr/>
        </p:nvPicPr>
        <p:blipFill>
          <a:blip r:embed="rId3"/>
          <a:srcRect t="15271" b="15271"/>
          <a:stretch>
            <a:fillRect/>
          </a:stretch>
        </p:blipFill>
        <p:spPr>
          <a:xfrm flipH="1">
            <a:off x="0" y="80676"/>
            <a:ext cx="5225776" cy="362971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1452717633"/>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7;p7">
            <a:extLst>
              <a:ext uri="{FF2B5EF4-FFF2-40B4-BE49-F238E27FC236}">
                <a16:creationId xmlns:a16="http://schemas.microsoft.com/office/drawing/2014/main" id="{3315980A-E4F0-D57A-4863-438180C398B8}"/>
              </a:ext>
            </a:extLst>
          </p:cNvPr>
          <p:cNvSpPr txBox="1">
            <a:spLocks/>
          </p:cNvSpPr>
          <p:nvPr/>
        </p:nvSpPr>
        <p:spPr>
          <a:xfrm>
            <a:off x="481728" y="253998"/>
            <a:ext cx="9338783" cy="6430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GB" sz="3600" b="1" dirty="0">
                <a:solidFill>
                  <a:srgbClr val="653795"/>
                </a:solidFill>
                <a:latin typeface="Calibri" panose="020F0502020204030204" pitchFamily="34" charset="0"/>
                <a:cs typeface="Calibri" panose="020F0502020204030204" pitchFamily="34" charset="0"/>
              </a:rPr>
              <a:t>Hvorfor er etik i AI vigtig?</a:t>
            </a:r>
            <a:endParaRPr lang="en-US" sz="3600" b="1" dirty="0">
              <a:solidFill>
                <a:srgbClr val="653795"/>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96786FE8-9E2E-C416-0E21-65266175EAAD}"/>
              </a:ext>
            </a:extLst>
          </p:cNvPr>
          <p:cNvSpPr/>
          <p:nvPr/>
        </p:nvSpPr>
        <p:spPr>
          <a:xfrm>
            <a:off x="373064" y="1213818"/>
            <a:ext cx="4106545" cy="2888429"/>
          </a:xfrm>
          <a:prstGeom prst="wedgeRoundRectCallout">
            <a:avLst>
              <a:gd name="adj1" fmla="val -20207"/>
              <a:gd name="adj2" fmla="val 87300"/>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7A612B31-6233-066F-C440-597FF7F1E1ED}"/>
              </a:ext>
            </a:extLst>
          </p:cNvPr>
          <p:cNvSpPr txBox="1">
            <a:spLocks/>
          </p:cNvSpPr>
          <p:nvPr/>
        </p:nvSpPr>
        <p:spPr>
          <a:xfrm>
            <a:off x="615320" y="1501286"/>
            <a:ext cx="3555284"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FORHINDRER SKADE</a:t>
            </a:r>
          </a:p>
          <a:p>
            <a:endParaRPr lang="en-GB" sz="2400" dirty="0">
              <a:solidFill>
                <a:schemeClr val="bg1"/>
              </a:solidFill>
            </a:endParaRPr>
          </a:p>
          <a:p>
            <a:r>
              <a:rPr lang="en-GB" sz="2400" b="0" dirty="0">
                <a:solidFill>
                  <a:schemeClr val="bg1"/>
                </a:solidFill>
              </a:rPr>
              <a:t>Undgår utilsigtede konsekvenser som f.eks. at forstærke samfundsmæssige fordomme eller forårsage fysisk skade.</a:t>
            </a:r>
            <a:endParaRPr lang="en-US" sz="2400" b="0" dirty="0">
              <a:solidFill>
                <a:schemeClr val="bg1"/>
              </a:solidFill>
            </a:endParaRPr>
          </a:p>
        </p:txBody>
      </p:sp>
      <p:sp>
        <p:nvSpPr>
          <p:cNvPr id="5" name="Speech Bubble: Oval 4">
            <a:extLst>
              <a:ext uri="{FF2B5EF4-FFF2-40B4-BE49-F238E27FC236}">
                <a16:creationId xmlns:a16="http://schemas.microsoft.com/office/drawing/2014/main" id="{9D1A58E2-A342-BB64-BD0E-9E90938E51D9}"/>
              </a:ext>
            </a:extLst>
          </p:cNvPr>
          <p:cNvSpPr/>
          <p:nvPr/>
        </p:nvSpPr>
        <p:spPr>
          <a:xfrm>
            <a:off x="4612643" y="1623206"/>
            <a:ext cx="3759200" cy="3438861"/>
          </a:xfrm>
          <a:prstGeom prst="wedgeEllipseCallou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a:extLst>
              <a:ext uri="{FF2B5EF4-FFF2-40B4-BE49-F238E27FC236}">
                <a16:creationId xmlns:a16="http://schemas.microsoft.com/office/drawing/2014/main" id="{D8D81E7D-E85C-B632-FC49-E8CC6D89A2F1}"/>
              </a:ext>
            </a:extLst>
          </p:cNvPr>
          <p:cNvSpPr txBox="1">
            <a:spLocks/>
          </p:cNvSpPr>
          <p:nvPr/>
        </p:nvSpPr>
        <p:spPr>
          <a:xfrm>
            <a:off x="5151120" y="2339188"/>
            <a:ext cx="292417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SKABER TILLID</a:t>
            </a:r>
          </a:p>
          <a:p>
            <a:endParaRPr lang="en-GB" sz="2400" b="0" dirty="0">
              <a:solidFill>
                <a:schemeClr val="bg1"/>
              </a:solidFill>
            </a:endParaRPr>
          </a:p>
          <a:p>
            <a:r>
              <a:rPr lang="en-GB" sz="2400" b="0" dirty="0">
                <a:solidFill>
                  <a:schemeClr val="bg1"/>
                </a:solidFill>
              </a:rPr>
              <a:t>Sikrer, at AI-systemer er pålidelige og fremmer brugernes tillid.</a:t>
            </a:r>
            <a:endParaRPr lang="en-US" sz="2400" b="0" dirty="0">
              <a:solidFill>
                <a:schemeClr val="bg1"/>
              </a:solidFill>
            </a:endParaRPr>
          </a:p>
        </p:txBody>
      </p:sp>
      <p:sp>
        <p:nvSpPr>
          <p:cNvPr id="8" name="Speech Bubble: Rectangle with Corners Rounded 7">
            <a:extLst>
              <a:ext uri="{FF2B5EF4-FFF2-40B4-BE49-F238E27FC236}">
                <a16:creationId xmlns:a16="http://schemas.microsoft.com/office/drawing/2014/main" id="{9B3BBA37-DDAE-8243-0A04-2199D94FE827}"/>
              </a:ext>
            </a:extLst>
          </p:cNvPr>
          <p:cNvSpPr/>
          <p:nvPr/>
        </p:nvSpPr>
        <p:spPr>
          <a:xfrm flipH="1">
            <a:off x="8444287" y="3106569"/>
            <a:ext cx="3576320" cy="2935639"/>
          </a:xfrm>
          <a:prstGeom prst="wedgeRoundRectCallout">
            <a:avLst>
              <a:gd name="adj1" fmla="val -20265"/>
              <a:gd name="adj2" fmla="val 76663"/>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
            <a:extLst>
              <a:ext uri="{FF2B5EF4-FFF2-40B4-BE49-F238E27FC236}">
                <a16:creationId xmlns:a16="http://schemas.microsoft.com/office/drawing/2014/main" id="{85A4EED5-9F6C-E9CF-91D1-970A7EC26CBE}"/>
              </a:ext>
            </a:extLst>
          </p:cNvPr>
          <p:cNvSpPr txBox="1">
            <a:spLocks/>
          </p:cNvSpPr>
          <p:nvPr/>
        </p:nvSpPr>
        <p:spPr>
          <a:xfrm>
            <a:off x="8653043" y="3429000"/>
            <a:ext cx="3409528"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UNDERSTØTTER ANSVARLIG INNOVATION</a:t>
            </a:r>
          </a:p>
          <a:p>
            <a:endParaRPr lang="en-GB" sz="2400" b="0" dirty="0">
              <a:solidFill>
                <a:schemeClr val="bg1"/>
              </a:solidFill>
            </a:endParaRPr>
          </a:p>
          <a:p>
            <a:r>
              <a:rPr lang="en-GB" sz="2400" b="0" dirty="0">
                <a:solidFill>
                  <a:schemeClr val="bg1"/>
                </a:solidFill>
              </a:rPr>
              <a:t>Opmuntrer til ansvarlig anvendelse af AI, samtidig med at risici håndteres.</a:t>
            </a:r>
            <a:endParaRPr lang="en-US" sz="2400" b="0" dirty="0">
              <a:solidFill>
                <a:schemeClr val="bg1"/>
              </a:solidFill>
            </a:endParaRPr>
          </a:p>
        </p:txBody>
      </p:sp>
      <p:pic>
        <p:nvPicPr>
          <p:cNvPr id="11" name="Picture 10">
            <a:extLst>
              <a:ext uri="{FF2B5EF4-FFF2-40B4-BE49-F238E27FC236}">
                <a16:creationId xmlns:a16="http://schemas.microsoft.com/office/drawing/2014/main" id="{9C0C5EC1-D0CF-7E24-402E-628C8C743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3043" y="0"/>
            <a:ext cx="3698240" cy="3698240"/>
          </a:xfrm>
          <a:prstGeom prst="rect">
            <a:avLst/>
          </a:prstGeom>
        </p:spPr>
      </p:pic>
    </p:spTree>
    <p:extLst>
      <p:ext uri="{BB962C8B-B14F-4D97-AF65-F5344CB8AC3E}">
        <p14:creationId xmlns:p14="http://schemas.microsoft.com/office/powerpoint/2010/main" val="2209029432"/>
      </p:ext>
    </p:extLst>
  </p:cSld>
  <p:clrMapOvr>
    <a:masterClrMapping/>
  </p:clrMapOvr>
</p:sld>
</file>

<file path=ppt/slides/slide22.xml><?xml version="1.0" encoding="utf-8"?>
<p:sld xmlns:ahyp="http://schemas.microsoft.com/office/drawing/2018/hyperlinkcolor" xmlns:a16="http://schemas.microsoft.com/office/drawing/2014/main"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149032" y="87451"/>
            <a:ext cx="3223901" cy="3223901"/>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9"/>
          <p:cNvSpPr/>
          <p:nvPr/>
        </p:nvSpPr>
        <p:spPr>
          <a:xfrm>
            <a:off x="3364452" y="3526642"/>
            <a:ext cx="3221037" cy="3223901"/>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6897732" y="118765"/>
            <a:ext cx="3221039" cy="3223901"/>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362754" y="290734"/>
            <a:ext cx="2820197" cy="2820198"/>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3564871" y="3732787"/>
            <a:ext cx="2820197" cy="2820198"/>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9"/>
          <p:cNvSpPr/>
          <p:nvPr/>
        </p:nvSpPr>
        <p:spPr>
          <a:xfrm>
            <a:off x="7098152" y="342924"/>
            <a:ext cx="2820198" cy="2820198"/>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628930" y="1020136"/>
            <a:ext cx="2264103" cy="1631175"/>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EU's lov om kunstig intelligens:</a:t>
            </a:r>
            <a:r>
              <a:rPr lang="en-US" sz="2000" b="1" dirty="0">
                <a:solidFill>
                  <a:schemeClr val="lt1"/>
                </a:solidFill>
                <a:latin typeface="Calibri"/>
                <a:ea typeface="Calibri"/>
                <a:cs typeface="Calibri"/>
                <a:sym typeface="Calibri"/>
              </a:rPr>
              <a:t> Regulering af AI for at sikre sikkerhed og rettigheder.</a:t>
            </a:r>
            <a:endParaRPr lang="fr-FR" dirty="0">
              <a:solidFill>
                <a:schemeClr val="lt1"/>
              </a:solidFill>
              <a:sym typeface="Calibri"/>
            </a:endParaRPr>
          </a:p>
          <a:p>
            <a:pPr algn="ctr"/>
            <a:endParaRPr lang="en-US" sz="2000" b="1" dirty="0">
              <a:solidFill>
                <a:schemeClr val="lt1"/>
              </a:solidFill>
              <a:latin typeface="Calibri"/>
              <a:ea typeface="Calibri"/>
              <a:cs typeface="Calibri"/>
            </a:endParaRPr>
          </a:p>
        </p:txBody>
      </p:sp>
      <p:grpSp>
        <p:nvGrpSpPr>
          <p:cNvPr id="423" name="Google Shape;423;p19"/>
          <p:cNvGrpSpPr/>
          <p:nvPr/>
        </p:nvGrpSpPr>
        <p:grpSpPr>
          <a:xfrm>
            <a:off x="4668936" y="2666040"/>
            <a:ext cx="655271" cy="678421"/>
            <a:chOff x="4643600" y="432850"/>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600" y="432850"/>
              <a:ext cx="1028134" cy="1160188"/>
              <a:chOff x="4643600" y="432850"/>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600" y="432850"/>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8133404" y="3486856"/>
            <a:ext cx="739256" cy="69957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1437837" y="3530504"/>
            <a:ext cx="656077" cy="655963"/>
            <a:chOff x="3258209" y="1217582"/>
            <a:chExt cx="4712093" cy="4711281"/>
          </a:xfrm>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19"/>
          <p:cNvSpPr txBox="1"/>
          <p:nvPr/>
        </p:nvSpPr>
        <p:spPr>
          <a:xfrm>
            <a:off x="3936442" y="4094701"/>
            <a:ext cx="2112223" cy="2246729"/>
          </a:xfrm>
          <a:prstGeom prst="rect">
            <a:avLst/>
          </a:prstGeom>
          <a:noFill/>
          <a:ln>
            <a:noFill/>
          </a:ln>
        </p:spPr>
        <p:txBody>
          <a:bodyPr spcFirstLastPara="1" wrap="square" lIns="91425" tIns="45700" rIns="91425" bIns="45700" anchor="t" anchorCtr="0">
            <a:spAutoFit/>
          </a:bodyPr>
          <a:lstStyle/>
          <a:p>
            <a:pPr algn="ctr"/>
            <a:r>
              <a:rPr lang="en-US" sz="2000" b="1" u="sng"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UNESCO's principper for AI-etik</a:t>
            </a:r>
            <a:r>
              <a:rPr lang="en-US" sz="2000" b="1" u="sng" dirty="0">
                <a:solidFill>
                  <a:schemeClr val="tx2"/>
                </a:solidFill>
                <a:latin typeface="Calibri"/>
                <a:ea typeface="Calibri"/>
                <a:cs typeface="Calibri"/>
                <a:sym typeface="Calibri"/>
              </a:rPr>
              <a:t>: </a:t>
            </a:r>
            <a:endParaRPr lang="fr-FR" u="sng" dirty="0">
              <a:solidFill>
                <a:schemeClr val="tx2"/>
              </a:solidFill>
              <a:ea typeface="Calibri"/>
            </a:endParaRPr>
          </a:p>
          <a:p>
            <a:pPr algn="ctr"/>
            <a:r>
              <a:rPr lang="en-US" sz="2000" b="1" dirty="0">
                <a:solidFill>
                  <a:schemeClr val="lt1"/>
                </a:solidFill>
                <a:latin typeface="Calibri"/>
                <a:ea typeface="Calibri"/>
                <a:cs typeface="Calibri"/>
                <a:sym typeface="Calibri"/>
              </a:rPr>
              <a:t>Universelle retningslinjer for AI-udvikling.</a:t>
            </a:r>
            <a:endParaRPr lang="fr-FR" dirty="0">
              <a:solidFill>
                <a:schemeClr val="lt1"/>
              </a:solidFill>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462" name="Google Shape;462;p19"/>
          <p:cNvSpPr txBox="1"/>
          <p:nvPr/>
        </p:nvSpPr>
        <p:spPr>
          <a:xfrm>
            <a:off x="7540028" y="915963"/>
            <a:ext cx="1901596" cy="1948666"/>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tx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Etiske kodekser for virksomheder:</a:t>
            </a:r>
            <a:r>
              <a:rPr lang="en-US" sz="2000" b="1" dirty="0">
                <a:solidFill>
                  <a:schemeClr val="lt1"/>
                </a:solidFill>
                <a:latin typeface="Calibri"/>
                <a:ea typeface="Calibri"/>
                <a:cs typeface="Calibri"/>
                <a:sym typeface="Calibri"/>
              </a:rPr>
              <a:t> Virksomheder, der vedtager etiske AI-retningslinjer.</a:t>
            </a:r>
            <a:endParaRPr lang="fr-FR" dirty="0">
              <a:solidFill>
                <a:schemeClr val="lt1"/>
              </a:solidFill>
              <a:sym typeface="Calibri"/>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2" name="ZoneTexte 1">
            <a:extLst>
              <a:ext uri="{FF2B5EF4-FFF2-40B4-BE49-F238E27FC236}">
                <a16:creationId xmlns:a16="http://schemas.microsoft.com/office/drawing/2014/main" id="{926AD6A7-AC03-E555-D8B7-7798008381E7}"/>
              </a:ext>
            </a:extLst>
          </p:cNvPr>
          <p:cNvSpPr txBox="1"/>
          <p:nvPr/>
        </p:nvSpPr>
        <p:spPr>
          <a:xfrm>
            <a:off x="9283327" y="2752819"/>
            <a:ext cx="28847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600" b="1" i="0" u="none" strike="noStrike" dirty="0">
                <a:solidFill>
                  <a:srgbClr val="7030A0"/>
                </a:solidFill>
                <a:latin typeface="Calibri"/>
                <a:ea typeface="Arial"/>
                <a:cs typeface="Arial"/>
              </a:rPr>
              <a:t>Globale indsatser og </a:t>
            </a:r>
            <a:r>
              <a:rPr lang="fr-FR" sz="3600" b="1" i="0" u="none" strike="noStrike" dirty="0" err="1">
                <a:solidFill>
                  <a:srgbClr val="7030A0"/>
                </a:solidFill>
                <a:latin typeface="Calibri"/>
                <a:ea typeface="Arial"/>
                <a:cs typeface="Arial"/>
              </a:rPr>
              <a:t>rammer</a:t>
            </a:r>
            <a:endParaRPr lang="fr-FR" sz="3600" dirty="0">
              <a:solidFill>
                <a:srgbClr val="7030A0"/>
              </a:solidFill>
              <a:latin typeface="Calibri"/>
            </a:endParaRPr>
          </a:p>
        </p:txBody>
      </p:sp>
      <p:sp>
        <p:nvSpPr>
          <p:cNvPr id="3" name="ZoneTexte 2">
            <a:extLst>
              <a:ext uri="{FF2B5EF4-FFF2-40B4-BE49-F238E27FC236}">
                <a16:creationId xmlns:a16="http://schemas.microsoft.com/office/drawing/2014/main" id="{801E8E7E-2677-16A9-EC24-4CE63637AF24}"/>
              </a:ext>
            </a:extLst>
          </p:cNvPr>
          <p:cNvSpPr txBox="1"/>
          <p:nvPr/>
        </p:nvSpPr>
        <p:spPr>
          <a:xfrm>
            <a:off x="180960" y="4382669"/>
            <a:ext cx="32256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err="1">
                <a:solidFill>
                  <a:srgbClr val="282666"/>
                </a:solidFill>
                <a:latin typeface="Calibri" panose="020F0502020204030204" pitchFamily="34" charset="0"/>
                <a:cs typeface="Calibri" panose="020F0502020204030204" pitchFamily="34" charset="0"/>
              </a:rPr>
              <a:t>Etisk </a:t>
            </a:r>
            <a:r>
              <a:rPr lang="fr-FR" sz="1800" b="1" dirty="0">
                <a:solidFill>
                  <a:srgbClr val="282666"/>
                </a:solidFill>
                <a:latin typeface="Calibri" panose="020F0502020204030204" pitchFamily="34" charset="0"/>
                <a:cs typeface="Calibri" panose="020F0502020204030204" pitchFamily="34" charset="0"/>
              </a:rPr>
              <a:t>revision: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En </a:t>
            </a:r>
            <a:r>
              <a:rPr lang="fr-FR" sz="1800" dirty="0" err="1">
                <a:solidFill>
                  <a:srgbClr val="282666"/>
                </a:solidFill>
                <a:latin typeface="Calibri" panose="020F0502020204030204" pitchFamily="34" charset="0"/>
                <a:cs typeface="Calibri" panose="020F0502020204030204" pitchFamily="34" charset="0"/>
              </a:rPr>
              <a:t>etisk </a:t>
            </a:r>
            <a:r>
              <a:rPr lang="fr-FR" sz="1800" dirty="0">
                <a:solidFill>
                  <a:srgbClr val="282666"/>
                </a:solidFill>
                <a:latin typeface="Calibri" panose="020F0502020204030204" pitchFamily="34" charset="0"/>
                <a:cs typeface="Calibri" panose="020F0502020204030204" pitchFamily="34" charset="0"/>
              </a:rPr>
              <a:t>revision foretaget af eksperter </a:t>
            </a:r>
            <a:r>
              <a:rPr lang="fr-FR" sz="1800" dirty="0" err="1">
                <a:solidFill>
                  <a:srgbClr val="282666"/>
                </a:solidFill>
                <a:latin typeface="Calibri" panose="020F0502020204030204" pitchFamily="34" charset="0"/>
                <a:cs typeface="Calibri" panose="020F0502020204030204" pitchFamily="34" charset="0"/>
              </a:rPr>
              <a:t>er </a:t>
            </a:r>
            <a:r>
              <a:rPr lang="fr-FR" sz="1800" dirty="0">
                <a:solidFill>
                  <a:srgbClr val="282666"/>
                </a:solidFill>
                <a:latin typeface="Calibri" panose="020F0502020204030204" pitchFamily="34" charset="0"/>
                <a:cs typeface="Calibri" panose="020F0502020204030204" pitchFamily="34" charset="0"/>
              </a:rPr>
              <a:t>afgørende </a:t>
            </a:r>
            <a:r>
              <a:rPr lang="fr-FR" sz="1800" dirty="0">
                <a:solidFill>
                  <a:srgbClr val="282666"/>
                </a:solidFill>
                <a:latin typeface="Calibri" panose="020F0502020204030204" pitchFamily="34" charset="0"/>
                <a:cs typeface="Calibri" panose="020F0502020204030204" pitchFamily="34" charset="0"/>
              </a:rPr>
              <a:t>for</a:t>
            </a:r>
            <a:r>
              <a:rPr lang="fr-FR" sz="1800" dirty="0">
                <a:solidFill>
                  <a:srgbClr val="282666"/>
                </a:solidFill>
                <a:latin typeface="Calibri" panose="020F0502020204030204" pitchFamily="34" charset="0"/>
                <a:cs typeface="Calibri" panose="020F0502020204030204" pitchFamily="34" charset="0"/>
              </a:rPr>
              <a:t> at </a:t>
            </a:r>
            <a:r>
              <a:rPr lang="fr-FR" sz="1800" dirty="0" err="1">
                <a:solidFill>
                  <a:srgbClr val="282666"/>
                </a:solidFill>
                <a:latin typeface="Calibri" panose="020F0502020204030204" pitchFamily="34" charset="0"/>
                <a:cs typeface="Calibri" panose="020F0502020204030204" pitchFamily="34" charset="0"/>
              </a:rPr>
              <a:t>garantere</a:t>
            </a:r>
            <a:r>
              <a:rPr lang="fr-FR" sz="1800" dirty="0">
                <a:solidFill>
                  <a:srgbClr val="282666"/>
                </a:solidFill>
                <a:latin typeface="Calibri" panose="020F0502020204030204" pitchFamily="34" charset="0"/>
                <a:cs typeface="Calibri" panose="020F0502020204030204" pitchFamily="34" charset="0"/>
              </a:rPr>
              <a:t>, at </a:t>
            </a:r>
            <a:r>
              <a:rPr lang="fr-FR" sz="1800" dirty="0" err="1">
                <a:solidFill>
                  <a:srgbClr val="282666"/>
                </a:solidFill>
                <a:latin typeface="Calibri" panose="020F0502020204030204" pitchFamily="34" charset="0"/>
                <a:cs typeface="Calibri" panose="020F0502020204030204" pitchFamily="34" charset="0"/>
              </a:rPr>
              <a:t>AI-systemer </a:t>
            </a:r>
            <a:r>
              <a:rPr lang="fr-FR" sz="1800" dirty="0" err="1">
                <a:solidFill>
                  <a:srgbClr val="282666"/>
                </a:solidFill>
                <a:latin typeface="Calibri" panose="020F0502020204030204" pitchFamily="34" charset="0"/>
                <a:cs typeface="Calibri" panose="020F0502020204030204" pitchFamily="34" charset="0"/>
              </a:rPr>
              <a:t>er retfærdige </a:t>
            </a:r>
            <a:r>
              <a:rPr lang="fr-FR" sz="1800" dirty="0">
                <a:solidFill>
                  <a:srgbClr val="282666"/>
                </a:solidFill>
                <a:latin typeface="Calibri" panose="020F0502020204030204" pitchFamily="34" charset="0"/>
                <a:cs typeface="Calibri" panose="020F0502020204030204" pitchFamily="34" charset="0"/>
              </a:rPr>
              <a:t>og </a:t>
            </a:r>
            <a:r>
              <a:rPr lang="fr-FR" sz="1800" dirty="0" err="1">
                <a:solidFill>
                  <a:srgbClr val="282666"/>
                </a:solidFill>
                <a:latin typeface="Calibri" panose="020F0502020204030204" pitchFamily="34" charset="0"/>
                <a:cs typeface="Calibri" panose="020F0502020204030204" pitchFamily="34" charset="0"/>
              </a:rPr>
              <a:t>pålidelige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fordi </a:t>
            </a:r>
            <a:r>
              <a:rPr lang="fr-FR" sz="1800" dirty="0" err="1">
                <a:solidFill>
                  <a:srgbClr val="282666"/>
                </a:solidFill>
                <a:latin typeface="Calibri" panose="020F0502020204030204" pitchFamily="34" charset="0"/>
                <a:cs typeface="Calibri" panose="020F0502020204030204" pitchFamily="34" charset="0"/>
              </a:rPr>
              <a:t>gennemsigtighed </a:t>
            </a:r>
            <a:r>
              <a:rPr lang="fr-FR" sz="1800" dirty="0" err="1">
                <a:solidFill>
                  <a:srgbClr val="282666"/>
                </a:solidFill>
                <a:latin typeface="Calibri" panose="020F0502020204030204" pitchFamily="34" charset="0"/>
                <a:cs typeface="Calibri" panose="020F0502020204030204" pitchFamily="34" charset="0"/>
              </a:rPr>
              <a:t>alene </a:t>
            </a:r>
            <a:r>
              <a:rPr lang="fr-FR" sz="1800" dirty="0">
                <a:solidFill>
                  <a:srgbClr val="282666"/>
                </a:solidFill>
                <a:latin typeface="Calibri" panose="020F0502020204030204" pitchFamily="34" charset="0"/>
                <a:cs typeface="Calibri" panose="020F0502020204030204" pitchFamily="34" charset="0"/>
              </a:rPr>
              <a:t>ikke </a:t>
            </a:r>
            <a:r>
              <a:rPr lang="fr-FR" sz="1800" dirty="0" err="1">
                <a:solidFill>
                  <a:srgbClr val="282666"/>
                </a:solidFill>
                <a:latin typeface="Calibri" panose="020F0502020204030204" pitchFamily="34" charset="0"/>
                <a:cs typeface="Calibri" panose="020F0502020204030204" pitchFamily="34" charset="0"/>
              </a:rPr>
              <a:t>er </a:t>
            </a:r>
            <a:r>
              <a:rPr lang="fr-FR" sz="1800" dirty="0" err="1">
                <a:solidFill>
                  <a:srgbClr val="282666"/>
                </a:solidFill>
                <a:latin typeface="Calibri" panose="020F0502020204030204" pitchFamily="34" charset="0"/>
                <a:cs typeface="Calibri" panose="020F0502020204030204" pitchFamily="34" charset="0"/>
              </a:rPr>
              <a:t>nok </a:t>
            </a:r>
            <a:r>
              <a:rPr lang="fr-FR" sz="1800" dirty="0">
                <a:solidFill>
                  <a:srgbClr val="282666"/>
                </a:solidFill>
                <a:latin typeface="Calibri" panose="020F0502020204030204" pitchFamily="34" charset="0"/>
                <a:cs typeface="Calibri" panose="020F0502020204030204" pitchFamily="34" charset="0"/>
              </a:rPr>
              <a:t>til at </a:t>
            </a:r>
            <a:r>
              <a:rPr lang="fr-FR" sz="1800" dirty="0" err="1">
                <a:solidFill>
                  <a:srgbClr val="282666"/>
                </a:solidFill>
                <a:latin typeface="Calibri" panose="020F0502020204030204" pitchFamily="34" charset="0"/>
                <a:cs typeface="Calibri" panose="020F0502020204030204" pitchFamily="34" charset="0"/>
              </a:rPr>
              <a:t>sikre </a:t>
            </a:r>
            <a:r>
              <a:rPr lang="fr-FR" sz="1800" dirty="0" err="1">
                <a:solidFill>
                  <a:srgbClr val="282666"/>
                </a:solidFill>
                <a:latin typeface="Calibri" panose="020F0502020204030204" pitchFamily="34" charset="0"/>
                <a:cs typeface="Calibri" panose="020F0502020204030204" pitchFamily="34" charset="0"/>
              </a:rPr>
              <a:t>deres </a:t>
            </a:r>
            <a:r>
              <a:rPr lang="fr-FR" sz="1800" dirty="0" err="1">
                <a:solidFill>
                  <a:srgbClr val="282666"/>
                </a:solidFill>
                <a:latin typeface="Calibri" panose="020F0502020204030204" pitchFamily="34" charset="0"/>
                <a:cs typeface="Calibri" panose="020F0502020204030204" pitchFamily="34" charset="0"/>
              </a:rPr>
              <a:t>etiske </a:t>
            </a:r>
            <a:r>
              <a:rPr lang="fr-FR" sz="1800" dirty="0">
                <a:solidFill>
                  <a:srgbClr val="282666"/>
                </a:solidFill>
                <a:latin typeface="Calibri" panose="020F0502020204030204" pitchFamily="34" charset="0"/>
                <a:cs typeface="Calibri" panose="020F0502020204030204" pitchFamily="34" charset="0"/>
              </a:rPr>
              <a:t>karakter.</a:t>
            </a:r>
            <a:endParaRPr lang="en-US" sz="1800" dirty="0">
              <a:solidFill>
                <a:srgbClr val="282666"/>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20D7A6B7-227E-BD37-6D86-1B2D5EF91C39}"/>
              </a:ext>
            </a:extLst>
          </p:cNvPr>
          <p:cNvSpPr txBox="1"/>
          <p:nvPr/>
        </p:nvSpPr>
        <p:spPr>
          <a:xfrm>
            <a:off x="3526398" y="30803"/>
            <a:ext cx="322690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Nøgleområder: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AI </a:t>
            </a:r>
            <a:r>
              <a:rPr lang="fr-FR" sz="1800" dirty="0" err="1">
                <a:solidFill>
                  <a:srgbClr val="282666"/>
                </a:solidFill>
                <a:latin typeface="Calibri" panose="020F0502020204030204" pitchFamily="34" charset="0"/>
                <a:cs typeface="Calibri" panose="020F0502020204030204" pitchFamily="34" charset="0"/>
              </a:rPr>
              <a:t>forandrer </a:t>
            </a:r>
            <a:r>
              <a:rPr lang="fr-FR" sz="1800" dirty="0" err="1">
                <a:solidFill>
                  <a:srgbClr val="282666"/>
                </a:solidFill>
                <a:latin typeface="Calibri" panose="020F0502020204030204" pitchFamily="34" charset="0"/>
                <a:cs typeface="Calibri" panose="020F0502020204030204" pitchFamily="34" charset="0"/>
              </a:rPr>
              <a:t>uddannelse</a:t>
            </a:r>
            <a:r>
              <a:rPr lang="fr-FR" sz="1800" dirty="0">
                <a:solidFill>
                  <a:srgbClr val="282666"/>
                </a:solidFill>
                <a:latin typeface="Calibri" panose="020F0502020204030204" pitchFamily="34" charset="0"/>
                <a:cs typeface="Calibri" panose="020F0502020204030204" pitchFamily="34" charset="0"/>
              </a:rPr>
              <a:t>, videnskab, kultur og information og </a:t>
            </a:r>
            <a:r>
              <a:rPr lang="fr-FR" sz="1800" dirty="0" err="1">
                <a:solidFill>
                  <a:srgbClr val="282666"/>
                </a:solidFill>
                <a:latin typeface="Calibri" panose="020F0502020204030204" pitchFamily="34" charset="0"/>
                <a:cs typeface="Calibri" panose="020F0502020204030204" pitchFamily="34" charset="0"/>
              </a:rPr>
              <a:t>kræver </a:t>
            </a:r>
            <a:r>
              <a:rPr lang="fr-FR" sz="1800" dirty="0">
                <a:solidFill>
                  <a:srgbClr val="282666"/>
                </a:solidFill>
                <a:latin typeface="Calibri" panose="020F0502020204030204" pitchFamily="34" charset="0"/>
                <a:cs typeface="Calibri" panose="020F0502020204030204" pitchFamily="34" charset="0"/>
              </a:rPr>
              <a:t>nye </a:t>
            </a:r>
            <a:r>
              <a:rPr lang="fr-FR" sz="1800" dirty="0" err="1">
                <a:solidFill>
                  <a:srgbClr val="282666"/>
                </a:solidFill>
                <a:latin typeface="Calibri" panose="020F0502020204030204" pitchFamily="34" charset="0"/>
                <a:cs typeface="Calibri" panose="020F0502020204030204" pitchFamily="34" charset="0"/>
              </a:rPr>
              <a:t>færdigheder</a:t>
            </a:r>
            <a:r>
              <a:rPr lang="fr-FR" sz="1800" dirty="0" err="1">
                <a:solidFill>
                  <a:srgbClr val="282666"/>
                </a:solidFill>
                <a:latin typeface="Calibri" panose="020F0502020204030204" pitchFamily="34" charset="0"/>
                <a:cs typeface="Calibri" panose="020F0502020204030204" pitchFamily="34" charset="0"/>
              </a:rPr>
              <a:t>, samtidig med at </a:t>
            </a:r>
            <a:r>
              <a:rPr lang="fr-FR" sz="1800" dirty="0">
                <a:solidFill>
                  <a:srgbClr val="282666"/>
                </a:solidFill>
                <a:latin typeface="Calibri" panose="020F0502020204030204" pitchFamily="34" charset="0"/>
                <a:cs typeface="Calibri" panose="020F0502020204030204" pitchFamily="34" charset="0"/>
              </a:rPr>
              <a:t>der </a:t>
            </a:r>
            <a:r>
              <a:rPr lang="fr-FR" sz="1800" dirty="0">
                <a:solidFill>
                  <a:srgbClr val="282666"/>
                </a:solidFill>
                <a:latin typeface="Calibri" panose="020F0502020204030204" pitchFamily="34" charset="0"/>
                <a:cs typeface="Calibri" panose="020F0502020204030204" pitchFamily="34" charset="0"/>
              </a:rPr>
              <a:t>er </a:t>
            </a:r>
            <a:r>
              <a:rPr lang="fr-FR" sz="1800" dirty="0" err="1">
                <a:solidFill>
                  <a:srgbClr val="282666"/>
                </a:solidFill>
                <a:latin typeface="Calibri" panose="020F0502020204030204" pitchFamily="34" charset="0"/>
                <a:cs typeface="Calibri" panose="020F0502020204030204" pitchFamily="34" charset="0"/>
              </a:rPr>
              <a:t>behov </a:t>
            </a:r>
            <a:r>
              <a:rPr lang="fr-FR" sz="1800" dirty="0">
                <a:solidFill>
                  <a:srgbClr val="282666"/>
                </a:solidFill>
                <a:latin typeface="Calibri" panose="020F0502020204030204" pitchFamily="34" charset="0"/>
                <a:cs typeface="Calibri" panose="020F0502020204030204" pitchFamily="34" charset="0"/>
              </a:rPr>
              <a:t>for </a:t>
            </a:r>
            <a:r>
              <a:rPr lang="fr-FR" sz="1800" dirty="0" err="1">
                <a:solidFill>
                  <a:srgbClr val="282666"/>
                </a:solidFill>
                <a:latin typeface="Calibri" panose="020F0502020204030204" pitchFamily="34" charset="0"/>
                <a:cs typeface="Calibri" panose="020F0502020204030204" pitchFamily="34" charset="0"/>
              </a:rPr>
              <a:t>etisk </a:t>
            </a:r>
            <a:r>
              <a:rPr lang="fr-FR" sz="1800" dirty="0">
                <a:solidFill>
                  <a:srgbClr val="282666"/>
                </a:solidFill>
                <a:latin typeface="Calibri" panose="020F0502020204030204" pitchFamily="34" charset="0"/>
                <a:cs typeface="Calibri" panose="020F0502020204030204" pitchFamily="34" charset="0"/>
              </a:rPr>
              <a:t>årvågenhed over for </a:t>
            </a:r>
            <a:r>
              <a:rPr lang="fr-FR" sz="1800" dirty="0" err="1">
                <a:solidFill>
                  <a:srgbClr val="282666"/>
                </a:solidFill>
                <a:latin typeface="Calibri" panose="020F0502020204030204" pitchFamily="34" charset="0"/>
                <a:cs typeface="Calibri" panose="020F0502020204030204" pitchFamily="34" charset="0"/>
              </a:rPr>
              <a:t>risikoen </a:t>
            </a:r>
            <a:r>
              <a:rPr lang="fr-FR" sz="1800" dirty="0" err="1">
                <a:solidFill>
                  <a:srgbClr val="282666"/>
                </a:solidFill>
                <a:latin typeface="Calibri" panose="020F0502020204030204" pitchFamily="34" charset="0"/>
                <a:cs typeface="Calibri" panose="020F0502020204030204" pitchFamily="34" charset="0"/>
              </a:rPr>
              <a:t>for desinformation</a:t>
            </a:r>
            <a:r>
              <a:rPr lang="fr-FR" sz="1800" dirty="0">
                <a:solidFill>
                  <a:srgbClr val="282666"/>
                </a:solidFill>
                <a:latin typeface="Calibri" panose="020F0502020204030204" pitchFamily="34" charset="0"/>
                <a:cs typeface="Calibri" panose="020F0502020204030204" pitchFamily="34" charset="0"/>
              </a:rPr>
              <a:t>, krænkelse </a:t>
            </a:r>
            <a:r>
              <a:rPr lang="fr-FR" sz="1800" dirty="0">
                <a:solidFill>
                  <a:srgbClr val="282666"/>
                </a:solidFill>
                <a:latin typeface="Calibri" panose="020F0502020204030204" pitchFamily="34" charset="0"/>
                <a:cs typeface="Calibri" panose="020F0502020204030204" pitchFamily="34" charset="0"/>
              </a:rPr>
              <a:t>af </a:t>
            </a:r>
            <a:r>
              <a:rPr lang="fr-FR" sz="1800" dirty="0" err="1">
                <a:solidFill>
                  <a:srgbClr val="282666"/>
                </a:solidFill>
                <a:latin typeface="Calibri" panose="020F0502020204030204" pitchFamily="34" charset="0"/>
                <a:cs typeface="Calibri" panose="020F0502020204030204" pitchFamily="34" charset="0"/>
              </a:rPr>
              <a:t>privatlivets fred </a:t>
            </a:r>
            <a:r>
              <a:rPr lang="fr-FR" sz="1800" dirty="0">
                <a:solidFill>
                  <a:srgbClr val="282666"/>
                </a:solidFill>
                <a:latin typeface="Calibri" panose="020F0502020204030204" pitchFamily="34" charset="0"/>
                <a:cs typeface="Calibri" panose="020F0502020204030204" pitchFamily="34" charset="0"/>
              </a:rPr>
              <a:t>og kulturel standardisering.</a:t>
            </a:r>
          </a:p>
        </p:txBody>
      </p:sp>
      <p:sp>
        <p:nvSpPr>
          <p:cNvPr id="5" name="ZoneTexte 4">
            <a:extLst>
              <a:ext uri="{FF2B5EF4-FFF2-40B4-BE49-F238E27FC236}">
                <a16:creationId xmlns:a16="http://schemas.microsoft.com/office/drawing/2014/main" id="{8AD21F66-EFC2-39F4-F4BC-D4AFAF26BB76}"/>
              </a:ext>
            </a:extLst>
          </p:cNvPr>
          <p:cNvSpPr txBox="1"/>
          <p:nvPr/>
        </p:nvSpPr>
        <p:spPr>
          <a:xfrm>
            <a:off x="6901988" y="4445849"/>
            <a:ext cx="32269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Nøgleområder: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Den</a:t>
            </a:r>
            <a:r>
              <a:rPr lang="fr-FR" sz="1800" dirty="0" err="1">
                <a:solidFill>
                  <a:srgbClr val="282666"/>
                </a:solidFill>
                <a:latin typeface="Calibri" panose="020F0502020204030204" pitchFamily="34" charset="0"/>
                <a:cs typeface="Calibri" panose="020F0502020204030204" pitchFamily="34" charset="0"/>
              </a:rPr>
              <a:t> etiske </a:t>
            </a:r>
            <a:r>
              <a:rPr lang="fr-FR" sz="1800" dirty="0">
                <a:solidFill>
                  <a:srgbClr val="282666"/>
                </a:solidFill>
                <a:latin typeface="Calibri" panose="020F0502020204030204" pitchFamily="34" charset="0"/>
                <a:cs typeface="Calibri" panose="020F0502020204030204" pitchFamily="34" charset="0"/>
              </a:rPr>
              <a:t>brug af AI i erhvervslivet </a:t>
            </a:r>
            <a:r>
              <a:rPr lang="fr-FR" sz="1800" dirty="0" err="1">
                <a:solidFill>
                  <a:srgbClr val="282666"/>
                </a:solidFill>
                <a:latin typeface="Calibri" panose="020F0502020204030204" pitchFamily="34" charset="0"/>
                <a:cs typeface="Calibri" panose="020F0502020204030204" pitchFamily="34" charset="0"/>
              </a:rPr>
              <a:t>er baseret </a:t>
            </a:r>
            <a:r>
              <a:rPr lang="fr-FR" sz="1800" dirty="0">
                <a:solidFill>
                  <a:srgbClr val="282666"/>
                </a:solidFill>
                <a:latin typeface="Calibri" panose="020F0502020204030204" pitchFamily="34" charset="0"/>
                <a:cs typeface="Calibri" panose="020F0502020204030204" pitchFamily="34" charset="0"/>
              </a:rPr>
              <a:t>på </a:t>
            </a:r>
            <a:r>
              <a:rPr lang="fr-FR" sz="1800" dirty="0" err="1">
                <a:solidFill>
                  <a:srgbClr val="282666"/>
                </a:solidFill>
                <a:latin typeface="Calibri" panose="020F0502020204030204" pitchFamily="34" charset="0"/>
                <a:cs typeface="Calibri" panose="020F0502020204030204" pitchFamily="34" charset="0"/>
              </a:rPr>
              <a:t>gennemsigtighed</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forklarlighed </a:t>
            </a:r>
            <a:r>
              <a:rPr lang="fr-FR" sz="1800" dirty="0">
                <a:solidFill>
                  <a:srgbClr val="282666"/>
                </a:solidFill>
                <a:latin typeface="Calibri" panose="020F0502020204030204" pitchFamily="34" charset="0"/>
                <a:cs typeface="Calibri" panose="020F0502020204030204" pitchFamily="34" charset="0"/>
              </a:rPr>
              <a:t>og hensyntagen til interessenter</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samtidig med at </a:t>
            </a:r>
            <a:r>
              <a:rPr lang="fr-FR" sz="1800" dirty="0">
                <a:solidFill>
                  <a:srgbClr val="282666"/>
                </a:solidFill>
                <a:latin typeface="Calibri" panose="020F0502020204030204" pitchFamily="34" charset="0"/>
                <a:cs typeface="Calibri" panose="020F0502020204030204" pitchFamily="34" charset="0"/>
              </a:rPr>
              <a:t>der er balance mellem innovation og </a:t>
            </a:r>
            <a:r>
              <a:rPr lang="fr-FR" sz="1800" dirty="0" err="1">
                <a:solidFill>
                  <a:srgbClr val="282666"/>
                </a:solidFill>
                <a:latin typeface="Calibri" panose="020F0502020204030204" pitchFamily="34" charset="0"/>
                <a:cs typeface="Calibri" panose="020F0502020204030204" pitchFamily="34" charset="0"/>
              </a:rPr>
              <a:t>ansvar. </a:t>
            </a:r>
          </a:p>
        </p:txBody>
      </p:sp>
    </p:spTree>
  </p:cSld>
  <p:clrMapOvr>
    <a:masterClrMapping/>
  </p:clrMapOvr>
  <p:transition spd="slow">
    <p:wipe/>
  </p:transition>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1D080A5-249E-F714-90CE-0A1355EAB0FD}"/>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44AEB06D-8A88-224E-6C88-AD688450939D}"/>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AI og fordomme - Aktiviteter</a:t>
            </a:r>
            <a:endParaRPr dirty="0"/>
          </a:p>
        </p:txBody>
      </p:sp>
      <p:sp>
        <p:nvSpPr>
          <p:cNvPr id="268" name="Google Shape;268;p7">
            <a:extLst>
              <a:ext uri="{FF2B5EF4-FFF2-40B4-BE49-F238E27FC236}">
                <a16:creationId xmlns:a16="http://schemas.microsoft.com/office/drawing/2014/main" id="{3B3D43B3-652E-39D6-2BE8-9B1DCA2F459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73A81208-CE37-BFFF-9336-6C8F16BA83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8FB1CAAC-A985-39AB-1D66-0924DABCAF8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694966980"/>
      </p:ext>
    </p:extLst>
  </p:cSld>
  <p:clrMapOvr>
    <a:masterClrMapping/>
  </p:clrMapOvr>
</p:sld>
</file>

<file path=ppt/slides/slide2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08548" y="3773571"/>
            <a:ext cx="2897436" cy="1049221"/>
          </a:xfrm>
          <a:prstGeom prst="rect">
            <a:avLst/>
          </a:prstGeom>
          <a:noFill/>
          <a:ln>
            <a:noFill/>
          </a:ln>
        </p:spPr>
        <p:txBody>
          <a:bodyPr spcFirstLastPara="1" wrap="square" lIns="91425" tIns="45700" rIns="91425" bIns="45700" anchor="t" anchorCtr="0">
            <a:noAutofit/>
          </a:bodyPr>
          <a:lstStyle/>
          <a:p>
            <a:pPr marL="228600" indent="0" algn="ctr"/>
            <a:r>
              <a:rPr lang="en-US" sz="2400" b="1" dirty="0">
                <a:solidFill>
                  <a:srgbClr val="282666"/>
                </a:solidFill>
              </a:rPr>
              <a:t>Skriv dit svar og nogle nøgleord ned!</a:t>
            </a:r>
            <a:endParaRPr lang="en-US" sz="3600" b="1" dirty="0">
              <a:solidFill>
                <a:srgbClr val="282666"/>
              </a:solidFill>
            </a:endParaRPr>
          </a:p>
          <a:p>
            <a:pPr algn="just"/>
            <a:br>
              <a:rPr lang="en-US" dirty="0"/>
            </a:br>
            <a:endParaRPr lang="en-US" dirty="0"/>
          </a:p>
          <a:p>
            <a:pPr marL="228600" algn="just">
              <a:spcBef>
                <a:spcPts val="0"/>
              </a:spcBef>
            </a:pPr>
            <a:br>
              <a:rPr lang="en-US" dirty="0"/>
            </a:br>
            <a:endParaRPr lang="en-US" dirty="0"/>
          </a:p>
        </p:txBody>
      </p:sp>
      <p:sp>
        <p:nvSpPr>
          <p:cNvPr id="284" name="Google Shape;284;p9"/>
          <p:cNvSpPr txBox="1">
            <a:spLocks noGrp="1"/>
          </p:cNvSpPr>
          <p:nvPr>
            <p:ph type="body" idx="2"/>
          </p:nvPr>
        </p:nvSpPr>
        <p:spPr>
          <a:xfrm>
            <a:off x="826949" y="2542135"/>
            <a:ext cx="2987814" cy="711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Aktivitet 1</a:t>
            </a:r>
          </a:p>
        </p:txBody>
      </p:sp>
      <p:sp>
        <p:nvSpPr>
          <p:cNvPr id="3" name="Espace réservé pour une image  2">
            <a:extLst>
              <a:ext uri="{FF2B5EF4-FFF2-40B4-BE49-F238E27FC236}">
                <a16:creationId xmlns:a16="http://schemas.microsoft.com/office/drawing/2014/main" id="{C8DE275C-A983-CA53-657F-C0BD536F81F5}"/>
              </a:ext>
            </a:extLst>
          </p:cNvPr>
          <p:cNvSpPr>
            <a:spLocks noGrp="1"/>
          </p:cNvSpPr>
          <p:nvPr>
            <p:ph type="pic" idx="3"/>
          </p:nvPr>
        </p:nvSpPr>
        <p:spPr/>
        <p:txBody>
          <a:bodyPr/>
          <a:lstStyle/>
          <a:p>
            <a:endParaRPr lang="fr-FR"/>
          </a:p>
        </p:txBody>
      </p:sp>
      <p:sp>
        <p:nvSpPr>
          <p:cNvPr id="4" name="Espace réservé du texte 3">
            <a:extLst>
              <a:ext uri="{FF2B5EF4-FFF2-40B4-BE49-F238E27FC236}">
                <a16:creationId xmlns:a16="http://schemas.microsoft.com/office/drawing/2014/main" id="{40227930-0FA1-FA18-A47F-F03CDA63E421}"/>
              </a:ext>
            </a:extLst>
          </p:cNvPr>
          <p:cNvSpPr>
            <a:spLocks noGrp="1"/>
          </p:cNvSpPr>
          <p:nvPr>
            <p:ph type="body" idx="4"/>
          </p:nvPr>
        </p:nvSpPr>
        <p:spPr>
          <a:xfrm>
            <a:off x="3979854" y="972874"/>
            <a:ext cx="7860352" cy="3849918"/>
          </a:xfrm>
        </p:spPr>
        <p:txBody>
          <a:bodyPr/>
          <a:lstStyle/>
          <a:p>
            <a:pPr marL="228600" indent="0" algn="just"/>
            <a:r>
              <a:rPr lang="en-US" sz="2400" dirty="0"/>
              <a:t>Kig nøje på hvert billede på de følgende slides, og prøv at gætte den prompt (eller instruktion), der blev givet til det AI-billedgeneratorværktøj, der blev brugt til at generere billedet.</a:t>
            </a:r>
          </a:p>
          <a:p>
            <a:pPr algn="just"/>
            <a:endParaRPr lang="en-US" dirty="0">
              <a:solidFill>
                <a:schemeClr val="accent1">
                  <a:lumMod val="49000"/>
                </a:schemeClr>
              </a:solidFill>
            </a:endParaRPr>
          </a:p>
          <a:p>
            <a:pPr marL="228600" indent="0" algn="just"/>
            <a:r>
              <a:rPr lang="en-US" sz="2400" b="1" dirty="0"/>
              <a:t>Før du beslutter dig, skal du reflektere over hvert billede ved at følge disse spørgsmål</a:t>
            </a:r>
            <a:endParaRPr lang="en-US" b="1" dirty="0"/>
          </a:p>
          <a:p>
            <a:pPr marL="685800" indent="-457200" algn="just">
              <a:buFont typeface="+mj-lt"/>
              <a:buAutoNum type="arabicPeriod"/>
            </a:pPr>
            <a:r>
              <a:rPr lang="en-US" sz="2400" dirty="0"/>
              <a:t>Hvilke visuelle elementer (mennesker, genstande, omgivelser osv.) skiller sig ud?</a:t>
            </a:r>
          </a:p>
          <a:p>
            <a:pPr marL="685800" indent="-457200" algn="just">
              <a:buFont typeface="+mj-lt"/>
              <a:buAutoNum type="arabicPeriod"/>
            </a:pPr>
            <a:r>
              <a:rPr lang="en-US" sz="2400" dirty="0"/>
              <a:t>Hvilken tone eller stemning formidler billedet (f.eks. alvorlig, futuristisk, legende)?</a:t>
            </a:r>
          </a:p>
          <a:p>
            <a:pPr marL="685800" indent="-457200" algn="just">
              <a:buFont typeface="+mj-lt"/>
              <a:buAutoNum type="arabicPeriod"/>
            </a:pPr>
            <a:r>
              <a:rPr lang="en-US" sz="2400" dirty="0"/>
              <a:t>Hvilke indikationer om rollen eller professionen kan være til stede?</a:t>
            </a:r>
            <a:endParaRPr lang="en-US" dirty="0"/>
          </a:p>
          <a:p>
            <a:pPr algn="just"/>
            <a:endParaRPr lang="en-US" dirty="0">
              <a:solidFill>
                <a:schemeClr val="accent1">
                  <a:lumMod val="49000"/>
                </a:schemeClr>
              </a:solidFill>
            </a:endParaRPr>
          </a:p>
          <a:p>
            <a:pPr algn="just"/>
            <a:endParaRPr lang="en-US" dirty="0">
              <a:solidFill>
                <a:schemeClr val="accent1">
                  <a:lumMod val="49000"/>
                </a:schemeClr>
              </a:solidFill>
            </a:endParaRPr>
          </a:p>
          <a:p>
            <a:pPr algn="just"/>
            <a:endParaRPr lang="fr-FR" dirty="0">
              <a:solidFill>
                <a:schemeClr val="accent1">
                  <a:lumMod val="49000"/>
                </a:schemeClr>
              </a:solidFill>
            </a:endParaRPr>
          </a:p>
        </p:txBody>
      </p:sp>
      <p:sp>
        <p:nvSpPr>
          <p:cNvPr id="5" name="Espace réservé du texte 4">
            <a:extLst>
              <a:ext uri="{FF2B5EF4-FFF2-40B4-BE49-F238E27FC236}">
                <a16:creationId xmlns:a16="http://schemas.microsoft.com/office/drawing/2014/main" id="{34EA3015-C466-573B-CEEF-61339C79D166}"/>
              </a:ext>
            </a:extLst>
          </p:cNvPr>
          <p:cNvSpPr>
            <a:spLocks noGrp="1"/>
          </p:cNvSpPr>
          <p:nvPr>
            <p:ph type="body" idx="5"/>
          </p:nvPr>
        </p:nvSpPr>
        <p:spPr>
          <a:xfrm>
            <a:off x="4218549" y="146414"/>
            <a:ext cx="6961476" cy="803654"/>
          </a:xfrm>
        </p:spPr>
        <p:txBody>
          <a:bodyPr/>
          <a:lstStyle/>
          <a:p>
            <a:r>
              <a:rPr lang="en-US" dirty="0"/>
              <a:t>Gæt prompten!</a:t>
            </a:r>
            <a:endParaRPr lang="fr-FR" dirty="0"/>
          </a:p>
        </p:txBody>
      </p:sp>
      <p:sp>
        <p:nvSpPr>
          <p:cNvPr id="286" name="Google Shape;286;p9"/>
          <p:cNvSpPr/>
          <p:nvPr/>
        </p:nvSpPr>
        <p:spPr>
          <a:xfrm>
            <a:off x="391600" y="11879"/>
            <a:ext cx="3423163" cy="24452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8390687" y="5691787"/>
            <a:ext cx="3337793" cy="1166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Så er det nu!</a:t>
            </a:r>
          </a:p>
        </p:txBody>
      </p:sp>
    </p:spTree>
  </p:cSld>
  <p:clrMapOvr>
    <a:masterClrMapping/>
  </p:clrMapOvr>
  <p:transition spd="slow">
    <p:push dir="u"/>
  </p:transition>
</p:sld>
</file>

<file path=ppt/slides/slide25.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Rectangle 3">
            <a:extLst>
              <a:ext uri="{FF2B5EF4-FFF2-40B4-BE49-F238E27FC236}">
                <a16:creationId xmlns:a16="http://schemas.microsoft.com/office/drawing/2014/main" id="{D98290CE-A107-9845-C007-9856EE5621EE}"/>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49369E3-0429-491C-456E-6EB064DF5F2B}"/>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Et portrætfoto af en arbejdende mand ved et skrivebord</a:t>
            </a:r>
          </a:p>
        </p:txBody>
      </p:sp>
      <p:sp>
        <p:nvSpPr>
          <p:cNvPr id="316" name="Google Shape;316;p13"/>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Opgave 1</a:t>
            </a:r>
            <a:endParaRPr dirty="0"/>
          </a:p>
        </p:txBody>
      </p:sp>
      <p:sp>
        <p:nvSpPr>
          <p:cNvPr id="3" name="Google Shape;315;p13">
            <a:extLst>
              <a:ext uri="{FF2B5EF4-FFF2-40B4-BE49-F238E27FC236}">
                <a16:creationId xmlns:a16="http://schemas.microsoft.com/office/drawing/2014/main" id="{420395FA-3939-C668-4A3F-BD0235D46C7E}"/>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hvid, produktiv person </a:t>
            </a:r>
          </a:p>
        </p:txBody>
      </p:sp>
      <p:pic>
        <p:nvPicPr>
          <p:cNvPr id="5" name="Image 4">
            <a:extLst>
              <a:ext uri="{FF2B5EF4-FFF2-40B4-BE49-F238E27FC236}">
                <a16:creationId xmlns:a16="http://schemas.microsoft.com/office/drawing/2014/main" id="{9DBA8EB1-AD49-B3C4-1891-841A6AF2F2CD}"/>
              </a:ext>
            </a:extLst>
          </p:cNvPr>
          <p:cNvPicPr>
            <a:picLocks noChangeAspect="1"/>
          </p:cNvPicPr>
          <p:nvPr/>
        </p:nvPicPr>
        <p:blipFill>
          <a:blip r:embed="rId3"/>
          <a:stretch>
            <a:fillRect/>
          </a:stretch>
        </p:blipFill>
        <p:spPr>
          <a:xfrm>
            <a:off x="795032" y="5361426"/>
            <a:ext cx="3286029" cy="1079086"/>
          </a:xfrm>
          <a:prstGeom prst="rect">
            <a:avLst/>
          </a:prstGeom>
        </p:spPr>
      </p:pic>
      <p:pic>
        <p:nvPicPr>
          <p:cNvPr id="6" name="Image 5">
            <a:extLst>
              <a:ext uri="{FF2B5EF4-FFF2-40B4-BE49-F238E27FC236}">
                <a16:creationId xmlns:a16="http://schemas.microsoft.com/office/drawing/2014/main" id="{946873D6-4ECD-6D42-4FAD-2513AF2B7466}"/>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8623F708-2902-DF14-6704-20224B81E1D3}"/>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hvid mand ved et skrivebord</a:t>
            </a:r>
          </a:p>
        </p:txBody>
      </p:sp>
      <p:sp>
        <p:nvSpPr>
          <p:cNvPr id="12" name="Google Shape;315;p13">
            <a:extLst>
              <a:ext uri="{FF2B5EF4-FFF2-40B4-BE49-F238E27FC236}">
                <a16:creationId xmlns:a16="http://schemas.microsoft.com/office/drawing/2014/main" id="{DF5B3B2E-67E9-A669-607C-E4201A3DD381}"/>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produktiv person</a:t>
            </a:r>
          </a:p>
        </p:txBody>
      </p:sp>
      <p:pic>
        <p:nvPicPr>
          <p:cNvPr id="20" name="Image 19" descr="Une image contenant homme, habits, personne, intérieur&#10;&#10;Description générée automatiquement">
            <a:extLst>
              <a:ext uri="{FF2B5EF4-FFF2-40B4-BE49-F238E27FC236}">
                <a16:creationId xmlns:a16="http://schemas.microsoft.com/office/drawing/2014/main" id="{B956EA76-4363-D5CA-5EBD-B23906D22C1F}"/>
              </a:ext>
            </a:extLst>
          </p:cNvPr>
          <p:cNvPicPr>
            <a:picLocks noChangeAspect="1"/>
          </p:cNvPicPr>
          <p:nvPr/>
        </p:nvPicPr>
        <p:blipFill>
          <a:blip r:embed="rId4"/>
          <a:stretch>
            <a:fillRect/>
          </a:stretch>
        </p:blipFill>
        <p:spPr>
          <a:xfrm>
            <a:off x="4860757" y="360943"/>
            <a:ext cx="6240379" cy="6216003"/>
          </a:xfrm>
          <a:prstGeom prst="rect">
            <a:avLst/>
          </a:prstGeom>
        </p:spPr>
      </p:pic>
    </p:spTree>
  </p:cSld>
  <p:clrMapOvr>
    <a:masterClrMapping/>
  </p:clrMapOvr>
  <p:transition spd="slow">
    <p:wipe/>
  </p:transition>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265D977D-416F-3A01-B25F-41DD0660C1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2832EB-CA7E-988D-F61F-FA29ACB9E7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4EC140E-F478-DBC3-CD9A-4D6B643255C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1CC17B55-20BE-B8B7-9C06-13F866B2FF9E}"/>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Et portrætfoto af en model</a:t>
            </a:r>
          </a:p>
        </p:txBody>
      </p:sp>
      <p:sp>
        <p:nvSpPr>
          <p:cNvPr id="316" name="Google Shape;316;p13">
            <a:extLst>
              <a:ext uri="{FF2B5EF4-FFF2-40B4-BE49-F238E27FC236}">
                <a16:creationId xmlns:a16="http://schemas.microsoft.com/office/drawing/2014/main" id="{225954D2-8FEE-187F-6C3B-390355DBBC2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2</a:t>
            </a:r>
            <a:endParaRPr/>
          </a:p>
        </p:txBody>
      </p:sp>
      <p:sp>
        <p:nvSpPr>
          <p:cNvPr id="3" name="Google Shape;315;p13">
            <a:extLst>
              <a:ext uri="{FF2B5EF4-FFF2-40B4-BE49-F238E27FC236}">
                <a16:creationId xmlns:a16="http://schemas.microsoft.com/office/drawing/2014/main" id="{27A12DFF-E65F-71A6-D176-5E63798EF312}"/>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person</a:t>
            </a:r>
          </a:p>
        </p:txBody>
      </p:sp>
      <p:pic>
        <p:nvPicPr>
          <p:cNvPr id="5" name="Image 4">
            <a:extLst>
              <a:ext uri="{FF2B5EF4-FFF2-40B4-BE49-F238E27FC236}">
                <a16:creationId xmlns:a16="http://schemas.microsoft.com/office/drawing/2014/main" id="{95FCAAA8-EACC-D236-FDB6-2CE835445CED}"/>
              </a:ext>
            </a:extLst>
          </p:cNvPr>
          <p:cNvPicPr>
            <a:picLocks noChangeAspect="1"/>
          </p:cNvPicPr>
          <p:nvPr/>
        </p:nvPicPr>
        <p:blipFill>
          <a:blip r:embed="rId3"/>
          <a:stretch>
            <a:fillRect/>
          </a:stretch>
        </p:blipFill>
        <p:spPr>
          <a:xfrm>
            <a:off x="795032" y="5372632"/>
            <a:ext cx="3286029" cy="1079086"/>
          </a:xfrm>
          <a:prstGeom prst="rect">
            <a:avLst/>
          </a:prstGeom>
        </p:spPr>
      </p:pic>
      <p:pic>
        <p:nvPicPr>
          <p:cNvPr id="6" name="Image 5">
            <a:extLst>
              <a:ext uri="{FF2B5EF4-FFF2-40B4-BE49-F238E27FC236}">
                <a16:creationId xmlns:a16="http://schemas.microsoft.com/office/drawing/2014/main" id="{B4458509-3A35-86A2-7957-D9CC8AC72505}"/>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6D80A339-0329-6A20-47E3-30B4FC2B674B}"/>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ung hvid person </a:t>
            </a:r>
          </a:p>
        </p:txBody>
      </p:sp>
      <p:sp>
        <p:nvSpPr>
          <p:cNvPr id="12" name="Google Shape;315;p13">
            <a:extLst>
              <a:ext uri="{FF2B5EF4-FFF2-40B4-BE49-F238E27FC236}">
                <a16:creationId xmlns:a16="http://schemas.microsoft.com/office/drawing/2014/main" id="{8D083DE5-A9D4-90B8-8CCE-6949A2AE18F6}"/>
              </a:ext>
            </a:extLst>
          </p:cNvPr>
          <p:cNvSpPr txBox="1">
            <a:spLocks/>
          </p:cNvSpPr>
          <p:nvPr/>
        </p:nvSpPr>
        <p:spPr>
          <a:xfrm>
            <a:off x="817442" y="537401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hvid person </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84E8C494-8457-A244-EFE8-E7799F657411}"/>
              </a:ext>
            </a:extLst>
          </p:cNvPr>
          <p:cNvPicPr>
            <a:picLocks noChangeAspect="1"/>
          </p:cNvPicPr>
          <p:nvPr/>
        </p:nvPicPr>
        <p:blipFill>
          <a:blip r:embed="rId4"/>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860288564"/>
      </p:ext>
    </p:extLst>
  </p:cSld>
  <p:clrMapOvr>
    <a:masterClrMapping/>
  </p:clrMapOvr>
  <p:transition spd="slow">
    <p:wipe/>
  </p:transition>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5EDA38D6-80DD-4F7B-DA62-3F9E645DB2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07287F-0C7D-53EE-060C-A201C0E77514}"/>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47D63B-B483-52C5-018F-D1A723DCC32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53EF73D8-B3A7-BD7E-6EEC-17AC11CAFE7F}"/>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Et portrætfoto af en rengøringsdame</a:t>
            </a:r>
          </a:p>
        </p:txBody>
      </p:sp>
      <p:sp>
        <p:nvSpPr>
          <p:cNvPr id="316" name="Google Shape;316;p13">
            <a:extLst>
              <a:ext uri="{FF2B5EF4-FFF2-40B4-BE49-F238E27FC236}">
                <a16:creationId xmlns:a16="http://schemas.microsoft.com/office/drawing/2014/main" id="{00B5E7A9-A92D-244E-40F7-1F138B907B7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3</a:t>
            </a:r>
            <a:endParaRPr/>
          </a:p>
        </p:txBody>
      </p:sp>
      <p:sp>
        <p:nvSpPr>
          <p:cNvPr id="3" name="Google Shape;315;p13">
            <a:extLst>
              <a:ext uri="{FF2B5EF4-FFF2-40B4-BE49-F238E27FC236}">
                <a16:creationId xmlns:a16="http://schemas.microsoft.com/office/drawing/2014/main" id="{065767EC-9FCC-524D-E704-A7FAE7D62A65}"/>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kvinde, der smiler, mens hun gør rent</a:t>
            </a:r>
          </a:p>
        </p:txBody>
      </p:sp>
      <p:pic>
        <p:nvPicPr>
          <p:cNvPr id="5" name="Image 4">
            <a:extLst>
              <a:ext uri="{FF2B5EF4-FFF2-40B4-BE49-F238E27FC236}">
                <a16:creationId xmlns:a16="http://schemas.microsoft.com/office/drawing/2014/main" id="{AE529CBB-BC52-3CFB-4F50-6A3FA19B08AA}"/>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C6256214-07C3-7319-055F-E374DAEF9C73}"/>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318D880C-A47A-5526-11C0-DB2A48B72DC5}"/>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person, der gør rent</a:t>
            </a:r>
          </a:p>
        </p:txBody>
      </p:sp>
      <p:sp>
        <p:nvSpPr>
          <p:cNvPr id="12" name="Google Shape;315;p13">
            <a:extLst>
              <a:ext uri="{FF2B5EF4-FFF2-40B4-BE49-F238E27FC236}">
                <a16:creationId xmlns:a16="http://schemas.microsoft.com/office/drawing/2014/main" id="{4FB1F63F-2B79-CD1E-1094-C886525F2C0B}"/>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ung, attraktiv person, der gør rent </a:t>
            </a:r>
          </a:p>
        </p:txBody>
      </p:sp>
      <p:pic>
        <p:nvPicPr>
          <p:cNvPr id="9" name="Image 8" descr="Une image contenant habits, personne, collage, fille&#10;&#10;Description générée automatiquement">
            <a:extLst>
              <a:ext uri="{FF2B5EF4-FFF2-40B4-BE49-F238E27FC236}">
                <a16:creationId xmlns:a16="http://schemas.microsoft.com/office/drawing/2014/main" id="{85776B30-622E-9CB4-7C53-5904D7FA9126}"/>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716665503"/>
      </p:ext>
    </p:extLst>
  </p:cSld>
  <p:clrMapOvr>
    <a:masterClrMapping/>
  </p:clrMapOvr>
  <p:transition spd="slow">
    <p:wipe/>
  </p:transition>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CA9CAAC-D348-6AF8-FC19-F6C4017247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2164CD-49BB-32FD-28AE-175401A15F1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6B5034C-249C-F044-0DAD-339BA14D76FE}"/>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CAB373-BE5A-4665-E334-6F02BA5BA2EE}"/>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648D8B80-BF39-B377-F12B-5E325261B7A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Opgave 4</a:t>
            </a:r>
          </a:p>
        </p:txBody>
      </p:sp>
      <p:sp>
        <p:nvSpPr>
          <p:cNvPr id="3" name="Google Shape;315;p13">
            <a:extLst>
              <a:ext uri="{FF2B5EF4-FFF2-40B4-BE49-F238E27FC236}">
                <a16:creationId xmlns:a16="http://schemas.microsoft.com/office/drawing/2014/main" id="{C85A6AD4-FC8B-1888-9B5C-8D21F35D9CAC}"/>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5" name="Image 4">
            <a:extLst>
              <a:ext uri="{FF2B5EF4-FFF2-40B4-BE49-F238E27FC236}">
                <a16:creationId xmlns:a16="http://schemas.microsoft.com/office/drawing/2014/main" id="{73979337-E77E-C891-2D68-6078A6EF30E2}"/>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1D8D6226-E246-6137-1452-9C00FA5AD930}"/>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0316C5C7-C2FD-23D8-8344-0285F8788D2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børn i stil med fotojournalistik </a:t>
            </a:r>
          </a:p>
        </p:txBody>
      </p:sp>
      <p:sp>
        <p:nvSpPr>
          <p:cNvPr id="12" name="Google Shape;315;p13">
            <a:extLst>
              <a:ext uri="{FF2B5EF4-FFF2-40B4-BE49-F238E27FC236}">
                <a16:creationId xmlns:a16="http://schemas.microsoft.com/office/drawing/2014/main" id="{97BC3C32-DD3C-181D-0B59-877713E99B0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Læger giver vacciner til børn i Afrika i stil med fotojournalistik</a:t>
            </a:r>
          </a:p>
        </p:txBody>
      </p:sp>
      <p:pic>
        <p:nvPicPr>
          <p:cNvPr id="15" name="Image 14" descr="Une image contenant Visage humain, habits, personne, garçon&#10;&#10;Description générée automatiquement">
            <a:extLst>
              <a:ext uri="{FF2B5EF4-FFF2-40B4-BE49-F238E27FC236}">
                <a16:creationId xmlns:a16="http://schemas.microsoft.com/office/drawing/2014/main" id="{65B26FD6-7B36-13F5-484F-0E661581503C}"/>
              </a:ext>
            </a:extLst>
          </p:cNvPr>
          <p:cNvPicPr>
            <a:picLocks noChangeAspect="1"/>
          </p:cNvPicPr>
          <p:nvPr/>
        </p:nvPicPr>
        <p:blipFill>
          <a:blip r:embed="rId4"/>
          <a:stretch>
            <a:fillRect/>
          </a:stretch>
        </p:blipFill>
        <p:spPr>
          <a:xfrm>
            <a:off x="6277379" y="971734"/>
            <a:ext cx="5497528" cy="5443841"/>
          </a:xfrm>
          <a:prstGeom prst="rect">
            <a:avLst/>
          </a:prstGeom>
        </p:spPr>
      </p:pic>
    </p:spTree>
    <p:extLst>
      <p:ext uri="{BB962C8B-B14F-4D97-AF65-F5344CB8AC3E}">
        <p14:creationId xmlns:p14="http://schemas.microsoft.com/office/powerpoint/2010/main" val="2897477733"/>
      </p:ext>
    </p:extLst>
  </p:cSld>
  <p:clrMapOvr>
    <a:masterClrMapping/>
  </p:clrMapOvr>
  <p:transition spd="slow">
    <p:wipe/>
  </p:transition>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E4DE0C0-06A1-99CA-0D4C-84E1E68FC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B3BBFD-50B0-9B86-38A5-CE03DF92A39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1849326-A9D8-1A0C-86ED-F73D48E89007}"/>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221883-FBA0-52E2-D74F-21BA33C1EC05}"/>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880D994B-21CC-BC16-A0F8-C885CB058FCD}"/>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Spørgsmål 5</a:t>
            </a:r>
          </a:p>
        </p:txBody>
      </p:sp>
      <p:sp>
        <p:nvSpPr>
          <p:cNvPr id="3" name="Google Shape;315;p13">
            <a:extLst>
              <a:ext uri="{FF2B5EF4-FFF2-40B4-BE49-F238E27FC236}">
                <a16:creationId xmlns:a16="http://schemas.microsoft.com/office/drawing/2014/main" id="{753E4972-65B8-4B89-AAA9-ED78ACBC3236}"/>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5" name="Image 4">
            <a:extLst>
              <a:ext uri="{FF2B5EF4-FFF2-40B4-BE49-F238E27FC236}">
                <a16:creationId xmlns:a16="http://schemas.microsoft.com/office/drawing/2014/main" id="{53BA1B21-A5AF-39E7-AB50-05030C0EE619}"/>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3DDE0585-379A-49F9-E43D-7F72171002FA}"/>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2BB49666-5819-B8AE-14AE-34981D0AEEE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børn i stil med fotojournalistik </a:t>
            </a:r>
          </a:p>
        </p:txBody>
      </p:sp>
      <p:sp>
        <p:nvSpPr>
          <p:cNvPr id="12" name="Google Shape;315;p13">
            <a:extLst>
              <a:ext uri="{FF2B5EF4-FFF2-40B4-BE49-F238E27FC236}">
                <a16:creationId xmlns:a16="http://schemas.microsoft.com/office/drawing/2014/main" id="{A916DC9C-6391-820A-5D11-611058B18B2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Læger giver vacciner til børn i Afrika i stil med fotojournalistik</a:t>
            </a:r>
          </a:p>
        </p:txBody>
      </p:sp>
      <p:pic>
        <p:nvPicPr>
          <p:cNvPr id="10" name="Image 9" descr="Une image contenant habits, personne, Visage humain, homme&#10;&#10;Description générée automatiquement">
            <a:extLst>
              <a:ext uri="{FF2B5EF4-FFF2-40B4-BE49-F238E27FC236}">
                <a16:creationId xmlns:a16="http://schemas.microsoft.com/office/drawing/2014/main" id="{B152FE31-2E2E-7F3C-330E-3BE8CE59849C}"/>
              </a:ext>
            </a:extLst>
          </p:cNvPr>
          <p:cNvPicPr>
            <a:picLocks noChangeAspect="1"/>
          </p:cNvPicPr>
          <p:nvPr/>
        </p:nvPicPr>
        <p:blipFill>
          <a:blip r:embed="rId4"/>
          <a:stretch>
            <a:fillRect/>
          </a:stretch>
        </p:blipFill>
        <p:spPr>
          <a:xfrm>
            <a:off x="6293575" y="1129780"/>
            <a:ext cx="5417162" cy="5321938"/>
          </a:xfrm>
          <a:prstGeom prst="rect">
            <a:avLst/>
          </a:prstGeom>
        </p:spPr>
      </p:pic>
    </p:spTree>
    <p:extLst>
      <p:ext uri="{BB962C8B-B14F-4D97-AF65-F5344CB8AC3E}">
        <p14:creationId xmlns:p14="http://schemas.microsoft.com/office/powerpoint/2010/main" val="2971884046"/>
      </p:ext>
    </p:extLst>
  </p:cSld>
  <p:clrMapOvr>
    <a:masterClrMapping/>
  </p:clrMapOvr>
  <p:transition spd="slow">
    <p:wipe/>
  </p:transition>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640838" y="1754773"/>
            <a:ext cx="2523411" cy="1049221"/>
          </a:xfrm>
        </p:spPr>
        <p:txBody>
          <a:bodyPr/>
          <a:lstStyle/>
          <a:p>
            <a:pPr marL="228600" indent="0"/>
            <a:r>
              <a:rPr lang="en-GB" sz="3600" b="1" dirty="0"/>
              <a:t>Læringsmål Modul 2</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22709" y="984898"/>
            <a:ext cx="6961476" cy="6220047"/>
          </a:xfrm>
        </p:spPr>
        <p:txBody>
          <a:bodyPr/>
          <a:lstStyle/>
          <a:p>
            <a:r>
              <a:rPr lang="en-GB" b="1" i="1" dirty="0"/>
              <a:t>Ved afslutningen af dette modul vil eleverne være i stand til at:</a:t>
            </a:r>
          </a:p>
          <a:p>
            <a:pPr marL="571500" indent="-342900">
              <a:buFont typeface="Arial" panose="020B0604020202020204" pitchFamily="34" charset="0"/>
              <a:buChar char="•"/>
            </a:pPr>
            <a:r>
              <a:rPr lang="en-GB" dirty="0"/>
              <a:t>Definere etik og forklare dens relevans i hverdagens beslutninger</a:t>
            </a:r>
          </a:p>
          <a:p>
            <a:pPr marL="571500" indent="-342900">
              <a:buFont typeface="Arial" panose="020B0604020202020204" pitchFamily="34" charset="0"/>
              <a:buChar char="•"/>
            </a:pPr>
            <a:r>
              <a:rPr lang="en-GB" dirty="0"/>
              <a:t>Forstå vigtigheden af etik i udviklingen af AI</a:t>
            </a:r>
          </a:p>
          <a:p>
            <a:pPr marL="571500" indent="-342900">
              <a:buFont typeface="Arial" panose="020B0604020202020204" pitchFamily="34" charset="0"/>
              <a:buChar char="•"/>
            </a:pPr>
            <a:r>
              <a:rPr lang="en-GB" dirty="0"/>
              <a:t>Identificere etiske risici i AI såsom bias og manglende gennemsigtighed</a:t>
            </a:r>
          </a:p>
          <a:p>
            <a:pPr marL="571500" indent="-342900">
              <a:buFont typeface="Arial" panose="020B0604020202020204" pitchFamily="34" charset="0"/>
              <a:buChar char="•"/>
            </a:pPr>
            <a:r>
              <a:rPr lang="en-GB" dirty="0"/>
              <a:t>Anerkende, hvordan AI-genereret indhold kan forstærke stereotyper</a:t>
            </a:r>
          </a:p>
          <a:p>
            <a:pPr marL="571500" indent="-342900">
              <a:buFont typeface="Arial" panose="020B0604020202020204" pitchFamily="34" charset="0"/>
              <a:buChar char="•"/>
            </a:pPr>
            <a:r>
              <a:rPr lang="en-GB" dirty="0"/>
              <a:t>Udforske, hvordan man kan opdage og reducere bias i AI-billedgenereringsværktøjer</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3C8892E-59FB-B118-51B0-32C95C896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51525-1E75-3B24-A3C3-51E70469253A}"/>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21D358D-A18D-50F6-2F60-7EB16C312F21}"/>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476E3EF-A8E3-BA0A-2CD8-0B6AAE2834A7}"/>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Indisk mand med turban </a:t>
            </a:r>
          </a:p>
        </p:txBody>
      </p:sp>
      <p:sp>
        <p:nvSpPr>
          <p:cNvPr id="316" name="Google Shape;316;p13">
            <a:extLst>
              <a:ext uri="{FF2B5EF4-FFF2-40B4-BE49-F238E27FC236}">
                <a16:creationId xmlns:a16="http://schemas.microsoft.com/office/drawing/2014/main" id="{D825C650-45CB-1E38-2AEB-2A058E78FA5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6</a:t>
            </a:r>
            <a:endParaRPr/>
          </a:p>
        </p:txBody>
      </p:sp>
      <p:sp>
        <p:nvSpPr>
          <p:cNvPr id="3" name="Google Shape;315;p13">
            <a:extLst>
              <a:ext uri="{FF2B5EF4-FFF2-40B4-BE49-F238E27FC236}">
                <a16:creationId xmlns:a16="http://schemas.microsoft.com/office/drawing/2014/main" id="{CD56F208-8056-C7E4-17AA-81E2BD9673BC}"/>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Mand med turban</a:t>
            </a:r>
          </a:p>
        </p:txBody>
      </p:sp>
      <p:pic>
        <p:nvPicPr>
          <p:cNvPr id="5" name="Image 4">
            <a:extLst>
              <a:ext uri="{FF2B5EF4-FFF2-40B4-BE49-F238E27FC236}">
                <a16:creationId xmlns:a16="http://schemas.microsoft.com/office/drawing/2014/main" id="{79971DC7-E011-EEEA-2DB3-E454827665BE}"/>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2211D4AE-5FCA-4DE7-03FE-D2E51FA0FB5F}"/>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94375185-8268-5AB3-A414-4F134B25DD5E}"/>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 med turban</a:t>
            </a:r>
          </a:p>
        </p:txBody>
      </p:sp>
      <p:sp>
        <p:nvSpPr>
          <p:cNvPr id="12" name="Google Shape;315;p13">
            <a:extLst>
              <a:ext uri="{FF2B5EF4-FFF2-40B4-BE49-F238E27FC236}">
                <a16:creationId xmlns:a16="http://schemas.microsoft.com/office/drawing/2014/main" id="{2E62D0E0-D987-4C68-36ED-D0D04FB802E2}"/>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a:t>
            </a:r>
          </a:p>
        </p:txBody>
      </p:sp>
      <p:pic>
        <p:nvPicPr>
          <p:cNvPr id="9" name="Image 8">
            <a:extLst>
              <a:ext uri="{FF2B5EF4-FFF2-40B4-BE49-F238E27FC236}">
                <a16:creationId xmlns:a16="http://schemas.microsoft.com/office/drawing/2014/main" id="{1F432B84-4CAD-112C-0352-8B6D8509FC17}"/>
              </a:ext>
            </a:extLst>
          </p:cNvPr>
          <p:cNvPicPr>
            <a:picLocks noChangeAspect="1"/>
          </p:cNvPicPr>
          <p:nvPr/>
        </p:nvPicPr>
        <p:blipFill>
          <a:blip r:embed="rId4"/>
          <a:stretch>
            <a:fillRect/>
          </a:stretch>
        </p:blipFill>
        <p:spPr>
          <a:xfrm>
            <a:off x="4464943" y="2155436"/>
            <a:ext cx="7388332" cy="3650875"/>
          </a:xfrm>
          <a:prstGeom prst="rect">
            <a:avLst/>
          </a:prstGeom>
        </p:spPr>
      </p:pic>
    </p:spTree>
    <p:extLst>
      <p:ext uri="{BB962C8B-B14F-4D97-AF65-F5344CB8AC3E}">
        <p14:creationId xmlns:p14="http://schemas.microsoft.com/office/powerpoint/2010/main" val="1530682630"/>
      </p:ext>
    </p:extLst>
  </p:cSld>
  <p:clrMapOvr>
    <a:masterClrMapping/>
  </p:clrMapOvr>
  <p:transition spd="slow">
    <p:wipe/>
  </p:transition>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EB320077-362E-13A0-8C96-2867C33BA7B4}"/>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0A5CD75B-D6BA-7710-A5CE-1A0E141EE52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1</a:t>
            </a:r>
            <a:endParaRPr/>
          </a:p>
        </p:txBody>
      </p:sp>
      <p:pic>
        <p:nvPicPr>
          <p:cNvPr id="5" name="Image 4">
            <a:extLst>
              <a:ext uri="{FF2B5EF4-FFF2-40B4-BE49-F238E27FC236}">
                <a16:creationId xmlns:a16="http://schemas.microsoft.com/office/drawing/2014/main" id="{9FD57E9B-FA5E-308E-D3E9-C7DC8B8E6B5A}"/>
              </a:ext>
            </a:extLst>
          </p:cNvPr>
          <p:cNvPicPr>
            <a:picLocks noChangeAspect="1"/>
          </p:cNvPicPr>
          <p:nvPr/>
        </p:nvPicPr>
        <p:blipFill>
          <a:blip r:embed="rId3"/>
          <a:stretch>
            <a:fillRect/>
          </a:stretch>
        </p:blipFill>
        <p:spPr>
          <a:xfrm>
            <a:off x="795032" y="2907338"/>
            <a:ext cx="3286029" cy="1079086"/>
          </a:xfrm>
          <a:prstGeom prst="rect">
            <a:avLst/>
          </a:prstGeom>
        </p:spPr>
      </p:pic>
      <p:sp>
        <p:nvSpPr>
          <p:cNvPr id="12" name="Google Shape;315;p13">
            <a:extLst>
              <a:ext uri="{FF2B5EF4-FFF2-40B4-BE49-F238E27FC236}">
                <a16:creationId xmlns:a16="http://schemas.microsoft.com/office/drawing/2014/main" id="{AE65F95B-CF00-38B2-FD9E-12CCF0E233DC}"/>
              </a:ext>
            </a:extLst>
          </p:cNvPr>
          <p:cNvSpPr txBox="1">
            <a:spLocks/>
          </p:cNvSpPr>
          <p:nvPr/>
        </p:nvSpPr>
        <p:spPr>
          <a:xfrm>
            <a:off x="772618" y="2908717"/>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produktiv person</a:t>
            </a:r>
          </a:p>
        </p:txBody>
      </p:sp>
      <p:pic>
        <p:nvPicPr>
          <p:cNvPr id="8" name="Image 7" descr="Une image contenant homme, habits, personne, intérieur&#10;&#10;Description générée automatiquement">
            <a:extLst>
              <a:ext uri="{FF2B5EF4-FFF2-40B4-BE49-F238E27FC236}">
                <a16:creationId xmlns:a16="http://schemas.microsoft.com/office/drawing/2014/main" id="{E7BC476C-37A5-5828-8DC8-8F9684AD6572}"/>
              </a:ext>
            </a:extLst>
          </p:cNvPr>
          <p:cNvPicPr>
            <a:picLocks noChangeAspect="1"/>
          </p:cNvPicPr>
          <p:nvPr/>
        </p:nvPicPr>
        <p:blipFill>
          <a:blip r:embed="rId4"/>
          <a:stretch>
            <a:fillRect/>
          </a:stretch>
        </p:blipFill>
        <p:spPr>
          <a:xfrm>
            <a:off x="5041686" y="375072"/>
            <a:ext cx="6131808" cy="6107856"/>
          </a:xfrm>
          <a:prstGeom prst="rect">
            <a:avLst/>
          </a:prstGeom>
        </p:spPr>
      </p:pic>
    </p:spTree>
    <p:extLst>
      <p:ext uri="{BB962C8B-B14F-4D97-AF65-F5344CB8AC3E}">
        <p14:creationId xmlns:p14="http://schemas.microsoft.com/office/powerpoint/2010/main" val="3939850339"/>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E5F6959-4291-91A7-AD4F-49E4EF72F3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2BEAA-9310-CDE6-3DC5-BD01254325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E91CB10D-60BB-A952-5CE6-5029B7BF44D8}"/>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2</a:t>
            </a:r>
            <a:endParaRPr/>
          </a:p>
        </p:txBody>
      </p:sp>
      <p:sp>
        <p:nvSpPr>
          <p:cNvPr id="3" name="Google Shape;315;p13">
            <a:extLst>
              <a:ext uri="{FF2B5EF4-FFF2-40B4-BE49-F238E27FC236}">
                <a16:creationId xmlns:a16="http://schemas.microsoft.com/office/drawing/2014/main" id="{3524A5A4-07E2-CB74-00F3-3B8726D67C9F}"/>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person</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DA4FEFC3-B94E-9446-5791-DF981689F25B}"/>
              </a:ext>
            </a:extLst>
          </p:cNvPr>
          <p:cNvPicPr>
            <a:picLocks noChangeAspect="1"/>
          </p:cNvPicPr>
          <p:nvPr/>
        </p:nvPicPr>
        <p:blipFill>
          <a:blip r:embed="rId3"/>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021828441"/>
      </p:ext>
    </p:extLst>
  </p:cSld>
  <p:clrMapOvr>
    <a:masterClrMapping/>
  </p:clrMapOvr>
  <p:transition spd="slow">
    <p:wipe/>
  </p:transition>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65379796-9911-066E-AF9D-7F744EAC14B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1005FFE5-B579-FC37-AD75-6551FDF33619}"/>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3</a:t>
            </a:r>
            <a:endParaRPr/>
          </a:p>
        </p:txBody>
      </p:sp>
      <p:pic>
        <p:nvPicPr>
          <p:cNvPr id="6" name="Image 5">
            <a:extLst>
              <a:ext uri="{FF2B5EF4-FFF2-40B4-BE49-F238E27FC236}">
                <a16:creationId xmlns:a16="http://schemas.microsoft.com/office/drawing/2014/main" id="{798B588D-3C23-B214-AB1B-B57E231EAEC9}"/>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A894BA06-0C77-38BA-94DD-DF0AB7BDEBB2}"/>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person, der gør rent</a:t>
            </a:r>
          </a:p>
        </p:txBody>
      </p:sp>
      <p:pic>
        <p:nvPicPr>
          <p:cNvPr id="9" name="Image 8" descr="Une image contenant habits, personne, collage, fille&#10;&#10;Description générée automatiquement">
            <a:extLst>
              <a:ext uri="{FF2B5EF4-FFF2-40B4-BE49-F238E27FC236}">
                <a16:creationId xmlns:a16="http://schemas.microsoft.com/office/drawing/2014/main" id="{6D8F2F54-42BF-0539-2D2E-E73FA571106B}"/>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988228806"/>
      </p:ext>
    </p:extLst>
  </p:cSld>
  <p:clrMapOvr>
    <a:masterClrMapping/>
  </p:clrMapOvr>
  <p:transition spd="slow">
    <p:wipe/>
  </p:transition>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D6971BA-7119-29F7-BDFA-AE5632AC9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4F04B-2A63-32AE-FC91-0BCF6BE1BE70}"/>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3C9FF37B-B57A-EB59-06CB-47FDD3231F0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4</a:t>
            </a:r>
            <a:endParaRPr/>
          </a:p>
        </p:txBody>
      </p:sp>
      <p:sp>
        <p:nvSpPr>
          <p:cNvPr id="3" name="Google Shape;315;p13">
            <a:extLst>
              <a:ext uri="{FF2B5EF4-FFF2-40B4-BE49-F238E27FC236}">
                <a16:creationId xmlns:a16="http://schemas.microsoft.com/office/drawing/2014/main" id="{9B30435C-F05C-BE28-C616-18D52A808EC5}"/>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10" name="Image 9" descr="Une image contenant Visage humain, habits, personne, garçon&#10;&#10;Description générée automatiquement">
            <a:extLst>
              <a:ext uri="{FF2B5EF4-FFF2-40B4-BE49-F238E27FC236}">
                <a16:creationId xmlns:a16="http://schemas.microsoft.com/office/drawing/2014/main" id="{05DC2041-F13A-D52C-6B7F-3FDAB850DA2C}"/>
              </a:ext>
            </a:extLst>
          </p:cNvPr>
          <p:cNvPicPr>
            <a:picLocks noChangeAspect="1"/>
          </p:cNvPicPr>
          <p:nvPr/>
        </p:nvPicPr>
        <p:blipFill>
          <a:blip r:embed="rId3"/>
          <a:stretch>
            <a:fillRect/>
          </a:stretch>
        </p:blipFill>
        <p:spPr>
          <a:xfrm>
            <a:off x="6256420" y="761603"/>
            <a:ext cx="5440435" cy="5387306"/>
          </a:xfrm>
          <a:prstGeom prst="rect">
            <a:avLst/>
          </a:prstGeom>
        </p:spPr>
      </p:pic>
    </p:spTree>
    <p:extLst>
      <p:ext uri="{BB962C8B-B14F-4D97-AF65-F5344CB8AC3E}">
        <p14:creationId xmlns:p14="http://schemas.microsoft.com/office/powerpoint/2010/main" val="2973310364"/>
      </p:ext>
    </p:extLst>
  </p:cSld>
  <p:clrMapOvr>
    <a:masterClrMapping/>
  </p:clrMapOvr>
  <p:transition spd="slow">
    <p:wipe/>
  </p:transition>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AA39B05-2426-A510-D2DB-BA51710095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8F3D01-34BE-02A4-C107-04B16F87DAA8}"/>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93F88497-4F64-207D-126A-2CDAE10494CD}"/>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5537FE99-CA0E-D058-B0BC-0D49DA95C894}"/>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5</a:t>
            </a:r>
            <a:endParaRPr/>
          </a:p>
        </p:txBody>
      </p:sp>
      <p:pic>
        <p:nvPicPr>
          <p:cNvPr id="8" name="Image 7" descr="Une image contenant habits, personne, Visage humain, homme&#10;&#10;Description générée automatiquement">
            <a:extLst>
              <a:ext uri="{FF2B5EF4-FFF2-40B4-BE49-F238E27FC236}">
                <a16:creationId xmlns:a16="http://schemas.microsoft.com/office/drawing/2014/main" id="{BCA2170F-D902-4667-ED86-DEC3EC093AA8}"/>
              </a:ext>
            </a:extLst>
          </p:cNvPr>
          <p:cNvPicPr>
            <a:picLocks noChangeAspect="1"/>
          </p:cNvPicPr>
          <p:nvPr/>
        </p:nvPicPr>
        <p:blipFill>
          <a:blip r:embed="rId3"/>
          <a:stretch>
            <a:fillRect/>
          </a:stretch>
        </p:blipFill>
        <p:spPr>
          <a:xfrm>
            <a:off x="6268286" y="1163430"/>
            <a:ext cx="5372288" cy="5277853"/>
          </a:xfrm>
          <a:prstGeom prst="rect">
            <a:avLst/>
          </a:prstGeom>
        </p:spPr>
      </p:pic>
    </p:spTree>
    <p:extLst>
      <p:ext uri="{BB962C8B-B14F-4D97-AF65-F5344CB8AC3E}">
        <p14:creationId xmlns:p14="http://schemas.microsoft.com/office/powerpoint/2010/main" val="4087113992"/>
      </p:ext>
    </p:extLst>
  </p:cSld>
  <p:clrMapOvr>
    <a:masterClrMapping/>
  </p:clrMapOvr>
  <p:transition spd="slow">
    <p:wipe/>
  </p:transition>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EE2F66C-B5F6-D02A-CD9F-420BC0ABBE6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616246A7-0C34-1526-D238-1B7DE346C5C5}"/>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Svar 6</a:t>
            </a:r>
            <a:endParaRPr dirty="0"/>
          </a:p>
        </p:txBody>
      </p:sp>
      <p:pic>
        <p:nvPicPr>
          <p:cNvPr id="5" name="Image 4">
            <a:extLst>
              <a:ext uri="{FF2B5EF4-FFF2-40B4-BE49-F238E27FC236}">
                <a16:creationId xmlns:a16="http://schemas.microsoft.com/office/drawing/2014/main" id="{C42C1A8F-2606-DA48-0E1D-5996646CF54C}"/>
              </a:ext>
            </a:extLst>
          </p:cNvPr>
          <p:cNvPicPr>
            <a:picLocks noChangeAspect="1"/>
          </p:cNvPicPr>
          <p:nvPr/>
        </p:nvPicPr>
        <p:blipFill>
          <a:blip r:embed="rId3"/>
          <a:stretch>
            <a:fillRect/>
          </a:stretch>
        </p:blipFill>
        <p:spPr>
          <a:xfrm>
            <a:off x="772620" y="5372632"/>
            <a:ext cx="3286029" cy="1079086"/>
          </a:xfrm>
          <a:prstGeom prst="rect">
            <a:avLst/>
          </a:prstGeom>
        </p:spPr>
      </p:pic>
      <p:sp>
        <p:nvSpPr>
          <p:cNvPr id="12" name="Google Shape;315;p13">
            <a:extLst>
              <a:ext uri="{FF2B5EF4-FFF2-40B4-BE49-F238E27FC236}">
                <a16:creationId xmlns:a16="http://schemas.microsoft.com/office/drawing/2014/main" id="{42997246-6896-9BD6-C3CB-A5208243AA69}"/>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a:t>
            </a:r>
          </a:p>
        </p:txBody>
      </p:sp>
      <p:pic>
        <p:nvPicPr>
          <p:cNvPr id="10" name="Image 9" descr="Une image contenant capture d’écran, collection, intérieur, art&#10;&#10;Description générée automatiquement">
            <a:extLst>
              <a:ext uri="{FF2B5EF4-FFF2-40B4-BE49-F238E27FC236}">
                <a16:creationId xmlns:a16="http://schemas.microsoft.com/office/drawing/2014/main" id="{742D469B-5885-94CD-FABA-AC5F1CF11F1F}"/>
              </a:ext>
            </a:extLst>
          </p:cNvPr>
          <p:cNvPicPr>
            <a:picLocks noChangeAspect="1"/>
          </p:cNvPicPr>
          <p:nvPr/>
        </p:nvPicPr>
        <p:blipFill>
          <a:blip r:embed="rId4"/>
          <a:stretch>
            <a:fillRect/>
          </a:stretch>
        </p:blipFill>
        <p:spPr>
          <a:xfrm>
            <a:off x="4383974" y="2015539"/>
            <a:ext cx="7121428" cy="3518987"/>
          </a:xfrm>
          <a:prstGeom prst="rect">
            <a:avLst/>
          </a:prstGeom>
        </p:spPr>
      </p:pic>
    </p:spTree>
    <p:extLst>
      <p:ext uri="{BB962C8B-B14F-4D97-AF65-F5344CB8AC3E}">
        <p14:creationId xmlns:p14="http://schemas.microsoft.com/office/powerpoint/2010/main" val="1551290532"/>
      </p:ext>
    </p:extLst>
  </p:cSld>
  <p:clrMapOvr>
    <a:masterClrMapping/>
  </p:clrMapOvr>
  <p:transition spd="slow">
    <p:wipe/>
  </p:transition>
</p:sld>
</file>

<file path=ppt/slides/slide37.xml><?xml version="1.0" encoding="utf-8"?>
<p:sld xmlns:a16="http://schemas.microsoft.com/office/drawing/2014/main" xmlns:a14="http://schemas.microsoft.com/office/drawing/2010/main" xmlns:p14="http://schemas.microsoft.com/office/powerpoint/2010/main" xmlns:p188="http://schemas.microsoft.com/office/powerpoint/2018/8/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1D7660-9457-5656-8011-2200779D1CD7}"/>
              </a:ext>
            </a:extLst>
          </p:cNvPr>
          <p:cNvSpPr>
            <a:spLocks noGrp="1"/>
          </p:cNvSpPr>
          <p:nvPr>
            <p:ph type="body" idx="2"/>
          </p:nvPr>
        </p:nvSpPr>
        <p:spPr>
          <a:xfrm>
            <a:off x="691820" y="2457107"/>
            <a:ext cx="2908208" cy="572469"/>
          </a:xfrm>
        </p:spPr>
        <p:txBody>
          <a:bodyPr/>
          <a:lstStyle/>
          <a:p>
            <a:r>
              <a:rPr lang="fr-FR" dirty="0"/>
              <a:t>Aktivitet 1</a:t>
            </a:r>
          </a:p>
          <a:p>
            <a:endParaRPr lang="fr-FR" dirty="0"/>
          </a:p>
          <a:p>
            <a:r>
              <a:rPr lang="fr-FR" dirty="0"/>
              <a:t>Del b </a:t>
            </a:r>
          </a:p>
        </p:txBody>
      </p:sp>
      <p:pic>
        <p:nvPicPr>
          <p:cNvPr id="10" name="Espace réservé pour une image  9" descr="Une image contenant personne, intérieur, utiliser, main&#10;&#10;Le contenu généré par l’IA peut être incorrect.">
            <a:extLst>
              <a:ext uri="{FF2B5EF4-FFF2-40B4-BE49-F238E27FC236}">
                <a16:creationId xmlns:a16="http://schemas.microsoft.com/office/drawing/2014/main" id="{4253A700-726C-645D-6E13-A0E2CF794018}"/>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p:blipFill>
        <p:spPr/>
      </p:pic>
      <p:sp>
        <p:nvSpPr>
          <p:cNvPr id="5" name="Espace réservé du texte 4">
            <a:extLst>
              <a:ext uri="{FF2B5EF4-FFF2-40B4-BE49-F238E27FC236}">
                <a16:creationId xmlns:a16="http://schemas.microsoft.com/office/drawing/2014/main" id="{DCE670FD-53C3-A5AF-F67C-2562F96276F5}"/>
              </a:ext>
            </a:extLst>
          </p:cNvPr>
          <p:cNvSpPr>
            <a:spLocks noGrp="1"/>
          </p:cNvSpPr>
          <p:nvPr>
            <p:ph type="body" idx="4"/>
          </p:nvPr>
        </p:nvSpPr>
        <p:spPr/>
        <p:txBody>
          <a:bodyPr/>
          <a:lstStyle/>
          <a:p>
            <a:pPr marL="228600" indent="0"/>
            <a:r>
              <a:rPr lang="fr-FR" b="1" i="1" dirty="0"/>
              <a:t>Hvis </a:t>
            </a:r>
            <a:r>
              <a:rPr lang="fr-FR" b="1" i="1" dirty="0" err="1"/>
              <a:t>denne </a:t>
            </a:r>
            <a:r>
              <a:rPr lang="fr-FR" b="1" i="1" dirty="0" err="1"/>
              <a:t>aktivitet </a:t>
            </a:r>
            <a:r>
              <a:rPr lang="fr-FR" b="1" i="1" dirty="0"/>
              <a:t>udføres i en gruppe, skal du sammenligne gruppernes </a:t>
            </a:r>
            <a:r>
              <a:rPr lang="fr-FR" b="1" i="1" dirty="0" err="1"/>
              <a:t>hypoteser </a:t>
            </a:r>
            <a:r>
              <a:rPr lang="fr-FR" b="1" i="1" dirty="0"/>
              <a:t>med </a:t>
            </a:r>
            <a:r>
              <a:rPr lang="fr-FR" b="1" i="1" dirty="0" err="1"/>
              <a:t>de faktiske </a:t>
            </a:r>
            <a:r>
              <a:rPr lang="fr-FR" b="1" i="1" dirty="0"/>
              <a:t>spørgsmål</a:t>
            </a:r>
            <a:r>
              <a:rPr lang="fr-FR" b="1" i="1" dirty="0"/>
              <a:t>.</a:t>
            </a:r>
          </a:p>
          <a:p>
            <a:endParaRPr lang="en-US" dirty="0"/>
          </a:p>
          <a:p>
            <a:pPr marL="685800" indent="-457200">
              <a:buFont typeface="+mj-lt"/>
              <a:buAutoNum type="arabicPeriod"/>
            </a:pPr>
            <a:r>
              <a:rPr lang="fr-FR" dirty="0" err="1"/>
              <a:t>Når </a:t>
            </a:r>
            <a:r>
              <a:rPr lang="fr-FR" dirty="0"/>
              <a:t>du </a:t>
            </a:r>
            <a:r>
              <a:rPr lang="fr-FR" dirty="0" err="1"/>
              <a:t>har sammenlignet </a:t>
            </a:r>
            <a:r>
              <a:rPr lang="fr-FR" dirty="0"/>
              <a:t>dine </a:t>
            </a:r>
            <a:r>
              <a:rPr lang="fr-FR" dirty="0" err="1"/>
              <a:t>valg </a:t>
            </a:r>
            <a:r>
              <a:rPr lang="fr-FR" dirty="0"/>
              <a:t>med de oprindelige spørgsmål, </a:t>
            </a:r>
            <a:r>
              <a:rPr lang="fr-FR" dirty="0"/>
              <a:t>skal du </a:t>
            </a:r>
            <a:r>
              <a:rPr lang="fr-FR" dirty="0" err="1"/>
              <a:t>reflektere </a:t>
            </a:r>
            <a:r>
              <a:rPr lang="fr-FR" dirty="0"/>
              <a:t>over </a:t>
            </a:r>
            <a:r>
              <a:rPr lang="fr-FR" dirty="0" err="1"/>
              <a:t>følgende</a:t>
            </a:r>
            <a:r>
              <a:rPr lang="fr-FR" dirty="0"/>
              <a:t>: </a:t>
            </a:r>
          </a:p>
          <a:p>
            <a:pPr marL="685800" indent="-457200">
              <a:buFont typeface="+mj-lt"/>
              <a:buAutoNum type="arabicPeriod"/>
            </a:pPr>
            <a:r>
              <a:rPr lang="fr-FR" dirty="0"/>
              <a:t>Hvad </a:t>
            </a:r>
            <a:r>
              <a:rPr lang="fr-FR" dirty="0" err="1"/>
              <a:t>hjalp </a:t>
            </a:r>
            <a:r>
              <a:rPr lang="fr-FR" dirty="0"/>
              <a:t>eller </a:t>
            </a:r>
            <a:r>
              <a:rPr lang="fr-FR" dirty="0" err="1"/>
              <a:t>besværliggjorde </a:t>
            </a:r>
            <a:r>
              <a:rPr lang="fr-FR" dirty="0" err="1"/>
              <a:t>gættet</a:t>
            </a:r>
            <a:r>
              <a:rPr lang="fr-FR" dirty="0"/>
              <a:t>?</a:t>
            </a:r>
          </a:p>
          <a:p>
            <a:pPr marL="685800" indent="-457200">
              <a:buFont typeface="+mj-lt"/>
              <a:buAutoNum type="arabicPeriod"/>
            </a:pPr>
            <a:r>
              <a:rPr lang="fr-FR" dirty="0"/>
              <a:t>Hvilke </a:t>
            </a:r>
            <a:r>
              <a:rPr lang="fr-FR" dirty="0" err="1"/>
              <a:t>visuelle </a:t>
            </a:r>
            <a:r>
              <a:rPr lang="fr-FR" dirty="0" err="1"/>
              <a:t>elementer </a:t>
            </a:r>
            <a:r>
              <a:rPr lang="fr-FR" dirty="0"/>
              <a:t>er </a:t>
            </a:r>
            <a:r>
              <a:rPr lang="fr-FR" dirty="0" err="1"/>
              <a:t>påvirket </a:t>
            </a:r>
            <a:r>
              <a:rPr lang="fr-FR" dirty="0"/>
              <a:t>af </a:t>
            </a:r>
            <a:r>
              <a:rPr lang="fr-FR" dirty="0" err="1"/>
              <a:t>stereotyper </a:t>
            </a:r>
            <a:r>
              <a:rPr lang="fr-FR" dirty="0"/>
              <a:t>i </a:t>
            </a:r>
            <a:r>
              <a:rPr lang="fr-FR" dirty="0" err="1"/>
              <a:t>disse </a:t>
            </a:r>
            <a:r>
              <a:rPr lang="fr-FR" dirty="0"/>
              <a:t>billeder?</a:t>
            </a:r>
          </a:p>
          <a:p>
            <a:endParaRPr lang="fr-FR" dirty="0"/>
          </a:p>
        </p:txBody>
      </p:sp>
      <p:sp>
        <p:nvSpPr>
          <p:cNvPr id="6" name="Espace réservé du texte 5">
            <a:extLst>
              <a:ext uri="{FF2B5EF4-FFF2-40B4-BE49-F238E27FC236}">
                <a16:creationId xmlns:a16="http://schemas.microsoft.com/office/drawing/2014/main" id="{C197E0F0-F56D-869A-3152-6CF449DE4B8E}"/>
              </a:ext>
            </a:extLst>
          </p:cNvPr>
          <p:cNvSpPr>
            <a:spLocks noGrp="1"/>
          </p:cNvSpPr>
          <p:nvPr>
            <p:ph type="body" idx="5"/>
          </p:nvPr>
        </p:nvSpPr>
        <p:spPr/>
        <p:txBody>
          <a:bodyPr/>
          <a:lstStyle/>
          <a:p>
            <a:r>
              <a:rPr lang="fr-FR" dirty="0" err="1"/>
              <a:t>Refleksion </a:t>
            </a:r>
            <a:r>
              <a:rPr lang="fr-FR" dirty="0"/>
              <a:t>og konklusion</a:t>
            </a:r>
            <a:endParaRPr lang="en-US" dirty="0"/>
          </a:p>
        </p:txBody>
      </p:sp>
    </p:spTree>
    <p:extLst>
      <p:ext uri="{BB962C8B-B14F-4D97-AF65-F5344CB8AC3E}">
        <p14:creationId xmlns:p14="http://schemas.microsoft.com/office/powerpoint/2010/main" val="197310947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8.xml><?xml version="1.0" encoding="utf-8"?>
<p:sld xmlns:a16="http://schemas.microsoft.com/office/drawing/2014/main" xmlns:a14="http://schemas.microsoft.com/office/drawing/2010/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habits, personne, fille&#10;&#10;Le contenu généré par l’IA peut être incorrect.">
            <a:extLst>
              <a:ext uri="{FF2B5EF4-FFF2-40B4-BE49-F238E27FC236}">
                <a16:creationId xmlns:a16="http://schemas.microsoft.com/office/drawing/2014/main" id="{BD24D25D-2105-62B3-7EB7-1A86B681C70A}"/>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2333287" y="849973"/>
            <a:ext cx="2053240" cy="2053240"/>
          </a:xfrm>
        </p:spPr>
      </p:pic>
      <p:pic>
        <p:nvPicPr>
          <p:cNvPr id="26" name="Espace réservé pour une image  25" descr="Une image contenant statue, art&#10;&#10;Le contenu généré par l’IA peut être incorrect.">
            <a:extLst>
              <a:ext uri="{FF2B5EF4-FFF2-40B4-BE49-F238E27FC236}">
                <a16:creationId xmlns:a16="http://schemas.microsoft.com/office/drawing/2014/main" id="{A9C2EDE7-E15F-D3B2-109B-7303A95EF812}"/>
              </a:ext>
            </a:extLst>
          </p:cNvPr>
          <p:cNvPicPr>
            <a:picLocks noGrp="1" noChangeAspect="1"/>
          </p:cNvPicPr>
          <p:nvPr>
            <p:ph type="pic" idx="4"/>
          </p:nvPr>
        </p:nvPicPr>
        <p:blipFill>
          <a:blip r:embed="rId3" cstate="screen">
            <a:extLst>
              <a:ext uri="{28A0092B-C50C-407E-A947-70E740481C1C}">
                <a14:useLocalDpi xmlns:a14="http://schemas.microsoft.com/office/drawing/2010/main"/>
              </a:ext>
            </a:extLst>
          </a:blip>
          <a:srcRect/>
          <a:stretch/>
        </p:blipFill>
        <p:spPr>
          <a:xfrm>
            <a:off x="7050922" y="-30057"/>
            <a:ext cx="4782488" cy="6869885"/>
          </a:xfrm>
        </p:spPr>
      </p:pic>
      <p:pic>
        <p:nvPicPr>
          <p:cNvPr id="19" name="Espace réservé pour une image  18" descr="Une image contenant Visage humain, habits, personne, fille&#10;&#10;Le contenu généré par l’IA peut être incorrect.">
            <a:extLst>
              <a:ext uri="{FF2B5EF4-FFF2-40B4-BE49-F238E27FC236}">
                <a16:creationId xmlns:a16="http://schemas.microsoft.com/office/drawing/2014/main" id="{CB365B77-5E8D-06D5-8B19-2361DE4471E7}"/>
              </a:ext>
            </a:extLst>
          </p:cNvPr>
          <p:cNvPicPr>
            <a:picLocks noGrp="1" noChangeAspect="1"/>
          </p:cNvPicPr>
          <p:nvPr>
            <p:ph type="pic" idx="5"/>
          </p:nvPr>
        </p:nvPicPr>
        <p:blipFill>
          <a:blip r:embed="rId4" cstate="screen">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A76245CB-804B-E1B4-96F9-E94467E96632}"/>
              </a:ext>
            </a:extLst>
          </p:cNvPr>
          <p:cNvSpPr>
            <a:spLocks noGrp="1"/>
          </p:cNvSpPr>
          <p:nvPr>
            <p:ph type="body" idx="1"/>
          </p:nvPr>
        </p:nvSpPr>
        <p:spPr>
          <a:xfrm>
            <a:off x="-261250" y="2991483"/>
            <a:ext cx="2479367" cy="875034"/>
          </a:xfrm>
        </p:spPr>
        <p:txBody>
          <a:bodyPr/>
          <a:lstStyle/>
          <a:p>
            <a:pPr algn="ctr"/>
            <a:r>
              <a:rPr lang="fr-FR" sz="3600" dirty="0"/>
              <a:t>Vores kilder</a:t>
            </a:r>
          </a:p>
        </p:txBody>
      </p:sp>
      <p:sp>
        <p:nvSpPr>
          <p:cNvPr id="9" name="Espace réservé du texte 8">
            <a:extLst>
              <a:ext uri="{FF2B5EF4-FFF2-40B4-BE49-F238E27FC236}">
                <a16:creationId xmlns:a16="http://schemas.microsoft.com/office/drawing/2014/main" id="{05B832CF-069E-75B8-6F6A-8C5FF8A58666}"/>
              </a:ext>
            </a:extLst>
          </p:cNvPr>
          <p:cNvSpPr>
            <a:spLocks noGrp="1"/>
          </p:cNvSpPr>
          <p:nvPr>
            <p:ph type="body" idx="8"/>
          </p:nvPr>
        </p:nvSpPr>
        <p:spPr>
          <a:xfrm>
            <a:off x="2119983" y="4636010"/>
            <a:ext cx="2198741" cy="790067"/>
          </a:xfrm>
        </p:spPr>
        <p:txBody>
          <a:bodyPr/>
          <a:lstStyle/>
          <a:p>
            <a:pPr algn="ctr"/>
            <a:r>
              <a:rPr lang="fr-FR" b="1" dirty="0" err="1">
                <a:solidFill>
                  <a:schemeClr val="bg2"/>
                </a:solidFill>
                <a:hlinkClick r:id="rId5">
                  <a:extLst>
                    <a:ext uri="{A12FA001-AC4F-418D-AE19-62706E023703}">
                      <ahyp:hlinkClr xmlns:ahyp="http://schemas.microsoft.com/office/drawing/2018/hyperlinkcolor" val="tx"/>
                    </a:ext>
                  </a:extLst>
                </a:hlinkClick>
              </a:rPr>
              <a:t>Refleksioner </a:t>
            </a:r>
            <a:r>
              <a:rPr lang="fr-FR" b="1" dirty="0" err="1">
                <a:solidFill>
                  <a:schemeClr val="bg2"/>
                </a:solidFill>
                <a:hlinkClick r:id="rId5">
                  <a:extLst>
                    <a:ext uri="{A12FA001-AC4F-418D-AE19-62706E023703}">
                      <ahyp:hlinkClr xmlns:ahyp="http://schemas.microsoft.com/office/drawing/2018/hyperlinkcolor" val="tx"/>
                    </a:ext>
                  </a:extLst>
                </a:hlinkClick>
              </a:rPr>
              <a:t>før </a:t>
            </a:r>
            <a:r>
              <a:rPr lang="fr-FR" b="1" dirty="0" err="1">
                <a:solidFill>
                  <a:schemeClr val="bg2"/>
                </a:solidFill>
                <a:hlinkClick r:id="rId5">
                  <a:extLst>
                    <a:ext uri="{A12FA001-AC4F-418D-AE19-62706E023703}">
                      <ahyp:hlinkClr xmlns:ahyp="http://schemas.microsoft.com/office/drawing/2018/hyperlinkcolor" val="tx"/>
                    </a:ext>
                  </a:extLst>
                </a:hlinkClick>
              </a:rPr>
              <a:t>stormen</a:t>
            </a:r>
            <a:r>
              <a:rPr lang="fr-FR" b="1" dirty="0">
                <a:solidFill>
                  <a:schemeClr val="bg2"/>
                </a:solidFill>
                <a:hlinkClick r:id="rId5">
                  <a:extLst>
                    <a:ext uri="{A12FA001-AC4F-418D-AE19-62706E023703}">
                      <ahyp:hlinkClr xmlns:ahyp="http://schemas.microsoft.com/office/drawing/2018/hyperlinkcolor" val="tx"/>
                    </a:ext>
                  </a:extLst>
                </a:hlinkClick>
              </a:rPr>
              <a:t>: AI-gengivelse </a:t>
            </a:r>
            <a:r>
              <a:rPr lang="fr-FR" b="1" dirty="0" err="1">
                <a:solidFill>
                  <a:schemeClr val="bg2"/>
                </a:solidFill>
                <a:hlinkClick r:id="rId5">
                  <a:extLst>
                    <a:ext uri="{A12FA001-AC4F-418D-AE19-62706E023703}">
                      <ahyp:hlinkClr xmlns:ahyp="http://schemas.microsoft.com/office/drawing/2018/hyperlinkcolor" val="tx"/>
                    </a:ext>
                  </a:extLst>
                </a:hlinkClick>
              </a:rPr>
              <a:t>af forudindtagede </a:t>
            </a:r>
            <a:r>
              <a:rPr lang="fr-FR" b="1" dirty="0" err="1">
                <a:solidFill>
                  <a:schemeClr val="bg2"/>
                </a:solidFill>
                <a:hlinkClick r:id="rId5">
                  <a:extLst>
                    <a:ext uri="{A12FA001-AC4F-418D-AE19-62706E023703}">
                      <ahyp:hlinkClr xmlns:ahyp="http://schemas.microsoft.com/office/drawing/2018/hyperlinkcolor" val="tx"/>
                    </a:ext>
                  </a:extLst>
                </a:hlinkClick>
              </a:rPr>
              <a:t>billeder </a:t>
            </a:r>
            <a:r>
              <a:rPr lang="fr-FR" b="1" dirty="0">
                <a:solidFill>
                  <a:schemeClr val="bg2"/>
                </a:solidFill>
                <a:hlinkClick r:id="rId5">
                  <a:extLst>
                    <a:ext uri="{A12FA001-AC4F-418D-AE19-62706E023703}">
                      <ahyp:hlinkClr xmlns:ahyp="http://schemas.microsoft.com/office/drawing/2018/hyperlinkcolor" val="tx"/>
                    </a:ext>
                  </a:extLst>
                </a:hlinkClick>
              </a:rPr>
              <a:t>i globale </a:t>
            </a:r>
            <a:r>
              <a:rPr lang="fr-FR" b="1" dirty="0" err="1">
                <a:solidFill>
                  <a:schemeClr val="bg2"/>
                </a:solidFill>
                <a:hlinkClick r:id="rId5">
                  <a:extLst>
                    <a:ext uri="{A12FA001-AC4F-418D-AE19-62706E023703}">
                      <ahyp:hlinkClr xmlns:ahyp="http://schemas.microsoft.com/office/drawing/2018/hyperlinkcolor" val="tx"/>
                    </a:ext>
                  </a:extLst>
                </a:hlinkClick>
              </a:rPr>
              <a:t>sundhedsbilleder</a:t>
            </a:r>
            <a:endParaRPr lang="fr-FR" dirty="0">
              <a:solidFill>
                <a:schemeClr val="bg2"/>
              </a:solidFill>
              <a:hlinkClick r:id="rId5">
                <a:extLst>
                  <a:ext uri="{A12FA001-AC4F-418D-AE19-62706E023703}">
                    <ahyp:hlinkClr xmlns:ahyp="http://schemas.microsoft.com/office/drawing/2018/hyperlinkcolor" val="tx"/>
                  </a:ext>
                </a:extLst>
              </a:hlinkClick>
            </a:endParaRPr>
          </a:p>
        </p:txBody>
      </p:sp>
      <p:sp>
        <p:nvSpPr>
          <p:cNvPr id="12" name="Espace réservé du texte 11">
            <a:extLst>
              <a:ext uri="{FF2B5EF4-FFF2-40B4-BE49-F238E27FC236}">
                <a16:creationId xmlns:a16="http://schemas.microsoft.com/office/drawing/2014/main" id="{3E54EEC5-B580-3867-BFC7-785F3499548E}"/>
              </a:ext>
            </a:extLst>
          </p:cNvPr>
          <p:cNvSpPr>
            <a:spLocks noGrp="1"/>
          </p:cNvSpPr>
          <p:nvPr>
            <p:ph type="body" idx="14"/>
          </p:nvPr>
        </p:nvSpPr>
        <p:spPr>
          <a:xfrm>
            <a:off x="4559823" y="1030934"/>
            <a:ext cx="1878499" cy="1130990"/>
          </a:xfrm>
        </p:spPr>
        <p:txBody>
          <a:bodyPr/>
          <a:lstStyle/>
          <a:p>
            <a:pPr algn="ctr"/>
            <a:r>
              <a:rPr lang="fr-FR" b="1" dirty="0">
                <a:solidFill>
                  <a:schemeClr val="bg2"/>
                </a:solidFill>
                <a:hlinkClick r:id="rId6">
                  <a:extLst>
                    <a:ext uri="{A12FA001-AC4F-418D-AE19-62706E023703}">
                      <ahyp:hlinkClr xmlns:ahyp="http://schemas.microsoft.com/office/drawing/2018/hyperlinkcolor" val="tx"/>
                    </a:ext>
                  </a:extLst>
                </a:hlinkClick>
              </a:rPr>
              <a:t>Hvordan AI </a:t>
            </a:r>
            <a:r>
              <a:rPr lang="fr-FR" b="1" dirty="0" err="1">
                <a:solidFill>
                  <a:schemeClr val="bg2"/>
                </a:solidFill>
                <a:hlinkClick r:id="rId6">
                  <a:extLst>
                    <a:ext uri="{A12FA001-AC4F-418D-AE19-62706E023703}">
                      <ahyp:hlinkClr xmlns:ahyp="http://schemas.microsoft.com/office/drawing/2018/hyperlinkcolor" val="tx"/>
                    </a:ext>
                  </a:extLst>
                </a:hlinkClick>
              </a:rPr>
              <a:t>reducerer </a:t>
            </a:r>
            <a:r>
              <a:rPr lang="fr-FR" b="1" dirty="0">
                <a:solidFill>
                  <a:schemeClr val="bg2"/>
                </a:solidFill>
                <a:hlinkClick r:id="rId6">
                  <a:extLst>
                    <a:ext uri="{A12FA001-AC4F-418D-AE19-62706E023703}">
                      <ahyp:hlinkClr xmlns:ahyp="http://schemas.microsoft.com/office/drawing/2018/hyperlinkcolor" val="tx"/>
                    </a:ext>
                  </a:extLst>
                </a:hlinkClick>
              </a:rPr>
              <a:t>verden til </a:t>
            </a:r>
            <a:r>
              <a:rPr lang="fr-FR" b="1" dirty="0" err="1">
                <a:solidFill>
                  <a:schemeClr val="bg2"/>
                </a:solidFill>
                <a:hlinkClick r:id="rId6">
                  <a:extLst>
                    <a:ext uri="{A12FA001-AC4F-418D-AE19-62706E023703}">
                      <ahyp:hlinkClr xmlns:ahyp="http://schemas.microsoft.com/office/drawing/2018/hyperlinkcolor" val="tx"/>
                    </a:ext>
                  </a:extLst>
                </a:hlinkClick>
              </a:rPr>
              <a:t>stereotyper</a:t>
            </a:r>
            <a:endParaRPr lang="fr-FR" b="1" dirty="0">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25" name="Espace réservé pour une image  24" descr="Une image contenant Visage humain, homme, capture d’écran, personne&#10;&#10;Le contenu généré par l’IA peut être incorrect.">
            <a:extLst>
              <a:ext uri="{FF2B5EF4-FFF2-40B4-BE49-F238E27FC236}">
                <a16:creationId xmlns:a16="http://schemas.microsoft.com/office/drawing/2014/main" id="{73B05FB0-30DC-C7EE-5EFB-16075E95C90E}"/>
              </a:ext>
            </a:extLst>
          </p:cNvPr>
          <p:cNvPicPr>
            <a:picLocks noGrp="1" noChangeAspect="1"/>
          </p:cNvPicPr>
          <p:nvPr>
            <p:ph type="pic" idx="2"/>
          </p:nvPr>
        </p:nvPicPr>
        <p:blipFill>
          <a:blip r:embed="rId7" cstate="screen">
            <a:extLst>
              <a:ext uri="{28A0092B-C50C-407E-A947-70E740481C1C}">
                <a14:useLocalDpi xmlns:a14="http://schemas.microsoft.com/office/drawing/2010/main"/>
              </a:ext>
            </a:extLst>
          </a:blip>
          <a:srcRect l="30187" r="30187"/>
          <a:stretch/>
        </p:blipFill>
        <p:spPr/>
      </p:pic>
    </p:spTree>
    <p:extLst>
      <p:ext uri="{BB962C8B-B14F-4D97-AF65-F5344CB8AC3E}">
        <p14:creationId xmlns:p14="http://schemas.microsoft.com/office/powerpoint/2010/main" val="700448390"/>
      </p:ext>
    </p:extLst>
  </p:cSld>
  <p:clrMapOvr>
    <a:masterClrMapping/>
  </p:clrMapOvr>
  <p:transition spd="slow">
    <p:push dir="u"/>
  </p:transition>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9"/>
          <p:cNvSpPr txBox="1">
            <a:spLocks noGrp="1"/>
          </p:cNvSpPr>
          <p:nvPr>
            <p:ph type="body" idx="2"/>
          </p:nvPr>
        </p:nvSpPr>
        <p:spPr>
          <a:xfrm>
            <a:off x="771865" y="2556258"/>
            <a:ext cx="3042898" cy="5174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Aktivitet 2</a:t>
            </a:r>
          </a:p>
        </p:txBody>
      </p:sp>
      <p:sp>
        <p:nvSpPr>
          <p:cNvPr id="4" name="Espace réservé du texte 3">
            <a:extLst>
              <a:ext uri="{FF2B5EF4-FFF2-40B4-BE49-F238E27FC236}">
                <a16:creationId xmlns:a16="http://schemas.microsoft.com/office/drawing/2014/main" id="{C420591B-0CFC-CA98-8895-1E059673B41C}"/>
              </a:ext>
            </a:extLst>
          </p:cNvPr>
          <p:cNvSpPr>
            <a:spLocks noGrp="1"/>
          </p:cNvSpPr>
          <p:nvPr>
            <p:ph type="body" idx="4"/>
          </p:nvPr>
        </p:nvSpPr>
        <p:spPr/>
        <p:txBody>
          <a:bodyPr/>
          <a:lstStyle/>
          <a:p>
            <a:pPr marL="228600" indent="0" algn="just"/>
            <a:r>
              <a:rPr lang="en-US" dirty="0">
                <a:solidFill>
                  <a:srgbClr val="002060"/>
                </a:solidFill>
                <a:cs typeface="Arial"/>
              </a:rPr>
              <a:t>Lad os finde ud af, hvordan AI fortolker beskeder og identificerer bias i genererede repræsentationer.</a:t>
            </a:r>
            <a:endParaRPr lang="fr-FR" dirty="0">
              <a:solidFill>
                <a:srgbClr val="002060"/>
              </a:solidFill>
            </a:endParaRPr>
          </a:p>
          <a:p>
            <a:pPr marL="228600" indent="0" algn="just"/>
            <a:r>
              <a:rPr lang="en-US" dirty="0">
                <a:solidFill>
                  <a:srgbClr val="002060"/>
                </a:solidFill>
                <a:cs typeface="Arial"/>
              </a:rPr>
              <a:t>Sammenlign resultaterne mellem forskellige AI-værktøjer!</a:t>
            </a:r>
            <a:endParaRPr lang="en-US" dirty="0">
              <a:solidFill>
                <a:srgbClr val="002060"/>
              </a:solidFill>
            </a:endParaRPr>
          </a:p>
          <a:p>
            <a:pPr algn="just"/>
            <a:br>
              <a:rPr lang="en-US" dirty="0"/>
            </a:br>
            <a:endParaRPr lang="en-US" dirty="0"/>
          </a:p>
          <a:p>
            <a:endParaRPr lang="fr-FR" dirty="0"/>
          </a:p>
        </p:txBody>
      </p:sp>
      <p:sp>
        <p:nvSpPr>
          <p:cNvPr id="5" name="Espace réservé du texte 4">
            <a:extLst>
              <a:ext uri="{FF2B5EF4-FFF2-40B4-BE49-F238E27FC236}">
                <a16:creationId xmlns:a16="http://schemas.microsoft.com/office/drawing/2014/main" id="{397FA0F7-DDBC-8485-5783-BB3A9435ECB2}"/>
              </a:ext>
            </a:extLst>
          </p:cNvPr>
          <p:cNvSpPr>
            <a:spLocks noGrp="1"/>
          </p:cNvSpPr>
          <p:nvPr>
            <p:ph type="body" idx="5"/>
          </p:nvPr>
        </p:nvSpPr>
        <p:spPr>
          <a:xfrm>
            <a:off x="4188587" y="425072"/>
            <a:ext cx="7367357" cy="803654"/>
          </a:xfrm>
        </p:spPr>
        <p: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Udforsk bias i billedgenererende AI-værktøjer!</a:t>
            </a:r>
            <a:endParaRPr lang="fr-FR" sz="32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9"/>
          <p:cNvSpPr/>
          <p:nvPr/>
        </p:nvSpPr>
        <p:spPr>
          <a:xfrm>
            <a:off x="391600" y="0"/>
            <a:ext cx="3423163" cy="245676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6686524" y="5320365"/>
            <a:ext cx="1061468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Lad os komme i gang!</a:t>
            </a:r>
          </a:p>
        </p:txBody>
      </p:sp>
      <p:pic>
        <p:nvPicPr>
          <p:cNvPr id="11" name="Picture 10">
            <a:extLst>
              <a:ext uri="{FF2B5EF4-FFF2-40B4-BE49-F238E27FC236}">
                <a16:creationId xmlns:a16="http://schemas.microsoft.com/office/drawing/2014/main" id="{E757E201-FEF1-BB12-4130-8ECEA2F3F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9967" y="3490251"/>
            <a:ext cx="3660228" cy="3660228"/>
          </a:xfrm>
          <a:prstGeom prst="rect">
            <a:avLst/>
          </a:prstGeom>
        </p:spPr>
      </p:pic>
    </p:spTree>
    <p:extLst>
      <p:ext uri="{BB962C8B-B14F-4D97-AF65-F5344CB8AC3E}">
        <p14:creationId xmlns:p14="http://schemas.microsoft.com/office/powerpoint/2010/main" val="3282563136"/>
      </p:ext>
    </p:extLst>
  </p:cSld>
  <p:clrMapOvr>
    <a:masterClrMapping/>
  </p:clrMapOvr>
  <p:transition spd="slow">
    <p:wipe/>
  </p:transition>
</p:sld>
</file>

<file path=ppt/slides/slide4.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Etik</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6" name="Espace réservé pour une image  4">
            <a:extLst>
              <a:ext uri="{FF2B5EF4-FFF2-40B4-BE49-F238E27FC236}">
                <a16:creationId xmlns:a16="http://schemas.microsoft.com/office/drawing/2014/main" id="{3D1010BF-1E72-F3E1-E3E1-5E77A878406C}"/>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635625" y="1730375"/>
            <a:ext cx="6559550" cy="4556125"/>
          </a:xfr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BDBBCD-E8B1-CA06-70C1-E0ADA46AFB08}"/>
              </a:ext>
            </a:extLst>
          </p:cNvPr>
          <p:cNvSpPr>
            <a:spLocks noGrp="1"/>
          </p:cNvSpPr>
          <p:nvPr>
            <p:ph type="body" idx="1"/>
          </p:nvPr>
        </p:nvSpPr>
        <p:spPr>
          <a:xfrm>
            <a:off x="121920" y="-864515"/>
            <a:ext cx="5557520" cy="6707903"/>
          </a:xfrm>
        </p:spPr>
        <p:txBody>
          <a:bodyPr>
            <a:normAutofit/>
          </a:bodyPr>
          <a:lstStyle/>
          <a:p>
            <a:r>
              <a:rPr lang="fr-FR" sz="2400" b="1" i="0" u="sng" dirty="0" err="1">
                <a:solidFill>
                  <a:schemeClr val="bg1"/>
                </a:solidFill>
                <a:cs typeface="Arial"/>
              </a:rPr>
              <a:t>Trin </a:t>
            </a:r>
            <a:r>
              <a:rPr lang="fr-FR" sz="2400" b="1" i="0" u="sng" dirty="0">
                <a:solidFill>
                  <a:schemeClr val="bg1"/>
                </a:solidFill>
                <a:cs typeface="Arial"/>
              </a:rPr>
              <a:t>1: </a:t>
            </a:r>
            <a:r>
              <a:rPr lang="fr-FR" sz="2400" b="1" i="0" u="sng" dirty="0" err="1">
                <a:solidFill>
                  <a:schemeClr val="bg1"/>
                </a:solidFill>
                <a:cs typeface="Arial"/>
              </a:rPr>
              <a:t>Forberedelse</a:t>
            </a:r>
            <a:endParaRPr lang="fr-FR" sz="2400" b="1" dirty="0">
              <a:solidFill>
                <a:schemeClr val="bg1"/>
              </a:solidFill>
            </a:endParaRPr>
          </a:p>
          <a:p>
            <a:endParaRPr lang="fr-FR" sz="2400" i="0" dirty="0">
              <a:solidFill>
                <a:schemeClr val="bg1"/>
              </a:solidFill>
              <a:cs typeface="Arial"/>
            </a:endParaRPr>
          </a:p>
          <a:p>
            <a:r>
              <a:rPr lang="fr-FR" sz="2400" i="0" dirty="0" err="1">
                <a:solidFill>
                  <a:schemeClr val="bg1"/>
                </a:solidFill>
                <a:cs typeface="Arial"/>
              </a:rPr>
              <a:t>Vælg </a:t>
            </a:r>
            <a:r>
              <a:rPr lang="fr-FR" sz="2400" i="0" dirty="0" err="1">
                <a:solidFill>
                  <a:schemeClr val="bg1"/>
                </a:solidFill>
                <a:cs typeface="Arial"/>
              </a:rPr>
              <a:t>to </a:t>
            </a:r>
            <a:r>
              <a:rPr lang="fr-FR" sz="2400" i="0" dirty="0" err="1">
                <a:solidFill>
                  <a:schemeClr val="bg1"/>
                </a:solidFill>
                <a:cs typeface="Arial"/>
              </a:rPr>
              <a:t>billedgenererende </a:t>
            </a:r>
            <a:r>
              <a:rPr lang="fr-FR" sz="2400" i="0" dirty="0" err="1">
                <a:solidFill>
                  <a:schemeClr val="bg1"/>
                </a:solidFill>
                <a:cs typeface="Arial"/>
              </a:rPr>
              <a:t>AI-værktøjer </a:t>
            </a:r>
            <a:r>
              <a:rPr lang="fr-FR" sz="2400" i="0" dirty="0" err="1">
                <a:solidFill>
                  <a:schemeClr val="bg1"/>
                </a:solidFill>
                <a:cs typeface="Arial"/>
              </a:rPr>
              <a:t>blandt </a:t>
            </a:r>
            <a:r>
              <a:rPr lang="fr-FR" sz="2400" i="0" dirty="0" err="1">
                <a:solidFill>
                  <a:schemeClr val="bg1"/>
                </a:solidFill>
                <a:cs typeface="Arial"/>
              </a:rPr>
              <a:t>dem, der er </a:t>
            </a:r>
            <a:r>
              <a:rPr lang="fr-FR" sz="2400" i="0" dirty="0" err="1">
                <a:solidFill>
                  <a:schemeClr val="bg1"/>
                </a:solidFill>
                <a:cs typeface="Arial"/>
              </a:rPr>
              <a:t>foreslået </a:t>
            </a:r>
            <a:r>
              <a:rPr lang="fr-FR" sz="2400" i="0" dirty="0">
                <a:solidFill>
                  <a:schemeClr val="bg1"/>
                </a:solidFill>
                <a:cs typeface="Arial"/>
              </a:rPr>
              <a:t>til højre. </a:t>
            </a:r>
            <a:endParaRPr lang="fr-FR" sz="2400" dirty="0">
              <a:solidFill>
                <a:schemeClr val="bg1"/>
              </a:solidFill>
            </a:endParaRPr>
          </a:p>
          <a:p>
            <a:endParaRPr lang="fr-FR" sz="2400" i="0" dirty="0">
              <a:solidFill>
                <a:schemeClr val="bg1"/>
              </a:solidFill>
              <a:cs typeface="Arial"/>
            </a:endParaRPr>
          </a:p>
          <a:p>
            <a:r>
              <a:rPr lang="fr-FR" sz="2400" dirty="0">
                <a:solidFill>
                  <a:schemeClr val="bg1"/>
                </a:solidFill>
              </a:rPr>
              <a:t>Hvis </a:t>
            </a:r>
            <a:r>
              <a:rPr lang="fr-FR" sz="2400" dirty="0" err="1">
                <a:solidFill>
                  <a:schemeClr val="bg1"/>
                </a:solidFill>
              </a:rPr>
              <a:t>denne </a:t>
            </a:r>
            <a:r>
              <a:rPr lang="fr-FR" sz="2400" dirty="0" err="1">
                <a:solidFill>
                  <a:schemeClr val="bg1"/>
                </a:solidFill>
              </a:rPr>
              <a:t>aktivitet </a:t>
            </a:r>
            <a:r>
              <a:rPr lang="fr-FR" sz="2400" dirty="0" err="1">
                <a:solidFill>
                  <a:schemeClr val="bg1"/>
                </a:solidFill>
              </a:rPr>
              <a:t>udføres </a:t>
            </a:r>
            <a:r>
              <a:rPr lang="fr-FR" sz="2400" dirty="0">
                <a:solidFill>
                  <a:schemeClr val="bg1"/>
                </a:solidFill>
              </a:rPr>
              <a:t>i en gruppe, </a:t>
            </a:r>
            <a:r>
              <a:rPr lang="fr-FR" sz="2400" dirty="0">
                <a:solidFill>
                  <a:schemeClr val="bg1"/>
                </a:solidFill>
                <a:cs typeface="Arial"/>
              </a:rPr>
              <a:t>kan </a:t>
            </a:r>
            <a:r>
              <a:rPr lang="fr-FR" sz="2400" dirty="0" err="1">
                <a:solidFill>
                  <a:schemeClr val="bg1"/>
                </a:solidFill>
                <a:cs typeface="Arial"/>
              </a:rPr>
              <a:t>alle </a:t>
            </a:r>
            <a:r>
              <a:rPr lang="fr-FR" sz="2400" dirty="0">
                <a:solidFill>
                  <a:schemeClr val="bg1"/>
                </a:solidFill>
                <a:cs typeface="Arial"/>
              </a:rPr>
              <a:t>vælge et </a:t>
            </a:r>
            <a:r>
              <a:rPr lang="fr-FR" sz="2400" dirty="0" err="1">
                <a:solidFill>
                  <a:schemeClr val="bg1"/>
                </a:solidFill>
                <a:cs typeface="Arial"/>
              </a:rPr>
              <a:t>forskelligt </a:t>
            </a:r>
            <a:r>
              <a:rPr lang="fr-FR" sz="2400" dirty="0" err="1">
                <a:solidFill>
                  <a:schemeClr val="bg1"/>
                </a:solidFill>
                <a:cs typeface="Arial"/>
              </a:rPr>
              <a:t>værktøj </a:t>
            </a:r>
            <a:r>
              <a:rPr lang="fr-FR" sz="2400" dirty="0">
                <a:solidFill>
                  <a:schemeClr val="bg1"/>
                </a:solidFill>
                <a:cs typeface="Arial"/>
              </a:rPr>
              <a:t>for at kunne sammenligne </a:t>
            </a:r>
            <a:r>
              <a:rPr lang="fr-FR" sz="2400" dirty="0" err="1">
                <a:solidFill>
                  <a:schemeClr val="bg1"/>
                </a:solidFill>
                <a:cs typeface="Arial"/>
              </a:rPr>
              <a:t>resultaterne</a:t>
            </a:r>
            <a:r>
              <a:rPr lang="fr-FR" sz="2400" dirty="0">
                <a:solidFill>
                  <a:schemeClr val="bg1"/>
                </a:solidFill>
                <a:cs typeface="Arial"/>
              </a:rPr>
              <a:t>.</a:t>
            </a:r>
            <a:endParaRPr lang="fr-FR" sz="2400" dirty="0">
              <a:solidFill>
                <a:schemeClr val="bg1"/>
              </a:solidFill>
            </a:endParaRPr>
          </a:p>
          <a:p>
            <a:br>
              <a:rPr lang="en-US" sz="2400" dirty="0"/>
            </a:br>
            <a:endParaRPr lang="en-US" sz="2400" dirty="0"/>
          </a:p>
          <a:p>
            <a:endParaRPr lang="fr-FR" sz="1100" i="0" dirty="0">
              <a:solidFill>
                <a:srgbClr val="000000"/>
              </a:solidFill>
              <a:latin typeface="Arial"/>
              <a:cs typeface="Arial"/>
            </a:endParaRPr>
          </a:p>
        </p:txBody>
      </p:sp>
      <p:sp>
        <p:nvSpPr>
          <p:cNvPr id="5" name="ZoneTexte 4">
            <a:extLst>
              <a:ext uri="{FF2B5EF4-FFF2-40B4-BE49-F238E27FC236}">
                <a16:creationId xmlns:a16="http://schemas.microsoft.com/office/drawing/2014/main" id="{562F600C-CED6-4E62-7F70-56ED9F7821AD}"/>
              </a:ext>
            </a:extLst>
          </p:cNvPr>
          <p:cNvSpPr txBox="1"/>
          <p:nvPr/>
        </p:nvSpPr>
        <p:spPr>
          <a:xfrm>
            <a:off x="6096000" y="659011"/>
            <a:ext cx="54660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latin typeface="Calibri"/>
              </a:rPr>
              <a:t>Liste over </a:t>
            </a:r>
            <a:r>
              <a:rPr lang="fr-FR" sz="2400" b="1" dirty="0" err="1">
                <a:solidFill>
                  <a:srgbClr val="002060"/>
                </a:solidFill>
                <a:latin typeface="Calibri"/>
              </a:rPr>
              <a:t>AI-værktøjer</a:t>
            </a:r>
            <a:endParaRPr lang="fr-FR" sz="2400" b="1" dirty="0">
              <a:solidFill>
                <a:srgbClr val="002060"/>
              </a:solidFill>
              <a:latin typeface="Calibri"/>
            </a:endParaRPr>
          </a:p>
          <a:p>
            <a:pPr marL="285750" indent="-285750">
              <a:buFont typeface="Arial,Sans-Serif"/>
              <a:buChar char="•"/>
            </a:pPr>
            <a:r>
              <a:rPr lang="fr-FR" sz="2400" dirty="0">
                <a:solidFill>
                  <a:srgbClr val="002060"/>
                </a:solidFill>
                <a:latin typeface="Calibri"/>
              </a:rPr>
              <a:t>Adobe Express (</a:t>
            </a:r>
            <a:r>
              <a:rPr lang="fr-FR" sz="2400" dirty="0" err="1">
                <a:solidFill>
                  <a:srgbClr val="002060"/>
                </a:solidFill>
                <a:latin typeface="Calibri"/>
              </a:rPr>
              <a:t>kræver</a:t>
            </a:r>
            <a:r>
              <a:rPr lang="fr-FR" sz="2400" dirty="0">
                <a:solidFill>
                  <a:srgbClr val="002060"/>
                </a:solidFill>
                <a:latin typeface="Calibri"/>
              </a:rPr>
              <a:t> en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Magic Studio (</a:t>
            </a:r>
            <a:r>
              <a:rPr lang="fr-FR" sz="2400" dirty="0" err="1">
                <a:solidFill>
                  <a:srgbClr val="002060"/>
                </a:solidFill>
                <a:latin typeface="Calibri"/>
              </a:rPr>
              <a:t>kræver</a:t>
            </a:r>
            <a:r>
              <a:rPr lang="fr-FR" sz="2400" dirty="0">
                <a:solidFill>
                  <a:srgbClr val="002060"/>
                </a:solidFill>
                <a:latin typeface="Calibri"/>
              </a:rPr>
              <a:t> ingen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getimg.ai (</a:t>
            </a:r>
            <a:r>
              <a:rPr lang="fr-FR" sz="2400" dirty="0" err="1">
                <a:solidFill>
                  <a:srgbClr val="002060"/>
                </a:solidFill>
                <a:latin typeface="Calibri"/>
              </a:rPr>
              <a:t>kræver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err="1">
                <a:solidFill>
                  <a:srgbClr val="002060"/>
                </a:solidFill>
                <a:latin typeface="Calibri"/>
              </a:rPr>
              <a:t>imagine.art (</a:t>
            </a:r>
            <a:r>
              <a:rPr lang="fr-FR" sz="2400" dirty="0" err="1">
                <a:solidFill>
                  <a:srgbClr val="002060"/>
                </a:solidFill>
                <a:latin typeface="Calibri"/>
              </a:rPr>
              <a:t>kræver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Leonardo AI</a:t>
            </a:r>
          </a:p>
          <a:p>
            <a:pPr marL="285750" indent="-285750">
              <a:buFont typeface="Arial,Sans-Serif"/>
              <a:buChar char="•"/>
            </a:pPr>
            <a:r>
              <a:rPr lang="fr-FR" sz="2400" dirty="0">
                <a:solidFill>
                  <a:srgbClr val="002060"/>
                </a:solidFill>
                <a:latin typeface="Calibri"/>
              </a:rPr>
              <a:t>ChatGPT</a:t>
            </a:r>
          </a:p>
          <a:p>
            <a:endParaRPr lang="en-US" sz="2400" dirty="0">
              <a:latin typeface="Calibri"/>
            </a:endParaRPr>
          </a:p>
          <a:p>
            <a:r>
              <a:rPr lang="fr-FR" sz="2400" dirty="0" err="1">
                <a:solidFill>
                  <a:srgbClr val="002060"/>
                </a:solidFill>
                <a:latin typeface="Calibri"/>
              </a:rPr>
              <a:t>Sørg for, at </a:t>
            </a:r>
            <a:r>
              <a:rPr lang="fr-FR" sz="2400" dirty="0" err="1">
                <a:solidFill>
                  <a:srgbClr val="002060"/>
                </a:solidFill>
                <a:latin typeface="Calibri"/>
              </a:rPr>
              <a:t>du </a:t>
            </a:r>
            <a:r>
              <a:rPr lang="fr-FR" sz="2400" dirty="0">
                <a:solidFill>
                  <a:srgbClr val="002060"/>
                </a:solidFill>
                <a:latin typeface="Calibri"/>
              </a:rPr>
              <a:t>har </a:t>
            </a:r>
            <a:r>
              <a:rPr lang="fr-FR" sz="2400" dirty="0" err="1">
                <a:solidFill>
                  <a:srgbClr val="002060"/>
                </a:solidFill>
                <a:latin typeface="Calibri"/>
              </a:rPr>
              <a:t>adgang </a:t>
            </a:r>
            <a:r>
              <a:rPr lang="fr-FR" sz="2400" dirty="0">
                <a:solidFill>
                  <a:srgbClr val="002060"/>
                </a:solidFill>
                <a:latin typeface="Calibri"/>
              </a:rPr>
              <a:t>til </a:t>
            </a:r>
            <a:r>
              <a:rPr lang="fr-FR" sz="2400" dirty="0" err="1">
                <a:solidFill>
                  <a:srgbClr val="002060"/>
                </a:solidFill>
                <a:latin typeface="Calibri"/>
              </a:rPr>
              <a:t>det </a:t>
            </a:r>
            <a:r>
              <a:rPr lang="fr-FR" sz="2400" dirty="0" err="1">
                <a:solidFill>
                  <a:srgbClr val="002060"/>
                </a:solidFill>
                <a:latin typeface="Calibri"/>
              </a:rPr>
              <a:t>valgte </a:t>
            </a:r>
            <a:r>
              <a:rPr lang="fr-FR" sz="2400" dirty="0" err="1">
                <a:solidFill>
                  <a:srgbClr val="002060"/>
                </a:solidFill>
                <a:latin typeface="Calibri"/>
              </a:rPr>
              <a:t>værktøj </a:t>
            </a:r>
            <a:r>
              <a:rPr lang="fr-FR" sz="2400" dirty="0">
                <a:solidFill>
                  <a:srgbClr val="002060"/>
                </a:solidFill>
                <a:latin typeface="Calibri"/>
              </a:rPr>
              <a:t>og ved, hvordan du bruger </a:t>
            </a:r>
            <a:r>
              <a:rPr lang="fr-FR" sz="2400" dirty="0" err="1">
                <a:solidFill>
                  <a:srgbClr val="002060"/>
                </a:solidFill>
                <a:latin typeface="Calibri"/>
              </a:rPr>
              <a:t>det</a:t>
            </a:r>
            <a:r>
              <a:rPr lang="fr-FR" sz="2400" dirty="0">
                <a:solidFill>
                  <a:srgbClr val="002060"/>
                </a:solidFill>
                <a:latin typeface="Calibri"/>
              </a:rPr>
              <a:t>.</a:t>
            </a:r>
            <a:br>
              <a:rPr lang="en-US" sz="2400" dirty="0">
                <a:solidFill>
                  <a:srgbClr val="002060"/>
                </a:solidFill>
                <a:latin typeface="Calibri"/>
              </a:rPr>
            </a:br>
          </a:p>
          <a:p>
            <a:r>
              <a:rPr lang="fr-FR" sz="2400" b="1" dirty="0">
                <a:solidFill>
                  <a:srgbClr val="002060"/>
                </a:solidFill>
                <a:latin typeface="Calibri"/>
              </a:rPr>
              <a:t>Nødvendigt </a:t>
            </a:r>
            <a:r>
              <a:rPr lang="fr-FR" sz="2400" b="1" dirty="0">
                <a:solidFill>
                  <a:srgbClr val="002060"/>
                </a:solidFill>
                <a:latin typeface="Calibri"/>
              </a:rPr>
              <a:t>udstyr </a:t>
            </a:r>
          </a:p>
          <a:p>
            <a:r>
              <a:rPr lang="fr-FR" sz="2400" dirty="0">
                <a:solidFill>
                  <a:srgbClr val="002060"/>
                </a:solidFill>
                <a:latin typeface="Calibri"/>
              </a:rPr>
              <a:t>Adgang til en computer eller smartphone.</a:t>
            </a:r>
          </a:p>
          <a:p>
            <a:r>
              <a:rPr lang="fr-FR" sz="2400" dirty="0" err="1">
                <a:solidFill>
                  <a:srgbClr val="002060"/>
                </a:solidFill>
                <a:latin typeface="Calibri"/>
              </a:rPr>
              <a:t>Internetforbindelse</a:t>
            </a:r>
            <a:r>
              <a:rPr lang="fr-FR" sz="2400" dirty="0">
                <a:solidFill>
                  <a:srgbClr val="002060"/>
                </a:solidFill>
                <a:latin typeface="Calibri"/>
              </a:rPr>
              <a:t>.</a:t>
            </a:r>
          </a:p>
          <a:p>
            <a:pPr algn="ctr"/>
          </a:p>
        </p:txBody>
      </p:sp>
      <p:pic>
        <p:nvPicPr>
          <p:cNvPr id="8" name="Picture 7">
            <a:extLst>
              <a:ext uri="{FF2B5EF4-FFF2-40B4-BE49-F238E27FC236}">
                <a16:creationId xmlns:a16="http://schemas.microsoft.com/office/drawing/2014/main" id="{A04B564C-E54D-C76E-3474-81DD5CFE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06" y="3165972"/>
            <a:ext cx="4629807" cy="4629807"/>
          </a:xfrm>
          <a:prstGeom prst="rect">
            <a:avLst/>
          </a:prstGeom>
        </p:spPr>
      </p:pic>
    </p:spTree>
    <p:extLst>
      <p:ext uri="{BB962C8B-B14F-4D97-AF65-F5344CB8AC3E}">
        <p14:creationId xmlns:p14="http://schemas.microsoft.com/office/powerpoint/2010/main" val="2908286941"/>
      </p:ext>
    </p:extLst>
  </p:cSld>
  <p:clrMapOvr>
    <a:masterClrMapping/>
  </p:clrMapOvr>
  <p:transition spd="slow">
    <p:push dir="u"/>
  </p:transition>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79C4C6-3ECD-59AB-378F-797E3BBD1715}"/>
              </a:ext>
            </a:extLst>
          </p:cNvPr>
          <p:cNvSpPr>
            <a:spLocks noGrp="1"/>
          </p:cNvSpPr>
          <p:nvPr>
            <p:ph type="body" idx="1"/>
          </p:nvPr>
        </p:nvSpPr>
        <p:spPr>
          <a:xfrm>
            <a:off x="634253" y="-548640"/>
            <a:ext cx="4743006" cy="6451600"/>
          </a:xfrm>
        </p:spPr>
        <p:txBody>
          <a:bodyPr>
            <a:normAutofit fontScale="47500" lnSpcReduction="20000"/>
          </a:bodyPr>
          <a:lstStyle/>
          <a:p>
            <a:pPr>
              <a:lnSpc>
                <a:spcPct val="120000"/>
              </a:lnSpc>
            </a:pPr>
            <a:r>
              <a:rPr lang="fr-FR" sz="5100" b="1" i="0" u="sng" dirty="0" err="1">
                <a:solidFill>
                  <a:schemeClr val="bg1"/>
                </a:solidFill>
                <a:cs typeface="Arial"/>
              </a:rPr>
              <a:t>Trin </a:t>
            </a:r>
            <a:r>
              <a:rPr lang="fr-FR" sz="5100" b="1" i="0" u="sng" dirty="0">
                <a:solidFill>
                  <a:schemeClr val="bg1"/>
                </a:solidFill>
                <a:cs typeface="Arial"/>
              </a:rPr>
              <a:t>2: </a:t>
            </a:r>
            <a:r>
              <a:rPr lang="fr-FR" sz="5100" b="1" i="0" u="sng" dirty="0" err="1">
                <a:solidFill>
                  <a:schemeClr val="bg1"/>
                </a:solidFill>
                <a:cs typeface="Arial"/>
              </a:rPr>
              <a:t>Prompting</a:t>
            </a:r>
            <a:endParaRPr lang="fr-FR" sz="5100" i="0" u="sng" dirty="0">
              <a:solidFill>
                <a:schemeClr val="bg1"/>
              </a:solidFill>
              <a:cs typeface="Arial"/>
            </a:endParaRPr>
          </a:p>
          <a:p>
            <a:pPr>
              <a:lnSpc>
                <a:spcPct val="120000"/>
              </a:lnSpc>
            </a:pPr>
            <a:r>
              <a:rPr lang="fr-FR" sz="5100" i="0" dirty="0" err="1">
                <a:solidFill>
                  <a:schemeClr val="bg1"/>
                </a:solidFill>
                <a:cs typeface="Arial"/>
              </a:rPr>
              <a:t>Vælg </a:t>
            </a:r>
            <a:r>
              <a:rPr lang="fr-FR" sz="5100" i="0" dirty="0">
                <a:solidFill>
                  <a:schemeClr val="bg1"/>
                </a:solidFill>
                <a:cs typeface="Arial"/>
              </a:rPr>
              <a:t>en prompt </a:t>
            </a:r>
            <a:r>
              <a:rPr lang="fr-FR" sz="5100" i="0" dirty="0" err="1">
                <a:solidFill>
                  <a:schemeClr val="bg1"/>
                </a:solidFill>
                <a:cs typeface="Arial"/>
              </a:rPr>
              <a:t>blandt </a:t>
            </a:r>
            <a:r>
              <a:rPr lang="fr-FR" sz="5100" i="0" dirty="0" err="1">
                <a:solidFill>
                  <a:schemeClr val="bg1"/>
                </a:solidFill>
                <a:cs typeface="Arial"/>
              </a:rPr>
              <a:t>følgende</a:t>
            </a:r>
            <a:r>
              <a:rPr lang="fr-FR" sz="5100" i="0" dirty="0">
                <a:solidFill>
                  <a:schemeClr val="bg1"/>
                </a:solidFill>
                <a:cs typeface="Arial"/>
              </a:rPr>
              <a:t>:</a:t>
            </a:r>
            <a:endParaRPr lang="fr-FR" sz="5100" dirty="0">
              <a:solidFill>
                <a:schemeClr val="bg1"/>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Skab </a:t>
            </a:r>
            <a:r>
              <a:rPr lang="fr-FR" sz="5100" b="1" i="0" dirty="0">
                <a:solidFill>
                  <a:srgbClr val="653795"/>
                </a:solidFill>
                <a:cs typeface="Arial"/>
              </a:rPr>
              <a:t>et </a:t>
            </a:r>
            <a:r>
              <a:rPr lang="fr-FR" sz="5100" b="1" i="0" dirty="0" err="1">
                <a:solidFill>
                  <a:srgbClr val="653795"/>
                </a:solidFill>
                <a:cs typeface="Arial"/>
              </a:rPr>
              <a:t>billede </a:t>
            </a:r>
            <a:r>
              <a:rPr lang="fr-FR" sz="5100" b="1" i="0" dirty="0" err="1">
                <a:solidFill>
                  <a:srgbClr val="653795"/>
                </a:solidFill>
                <a:cs typeface="Arial"/>
              </a:rPr>
              <a:t>af en person, der </a:t>
            </a:r>
            <a:r>
              <a:rPr lang="fr-FR" sz="5100" b="1" i="0" dirty="0" err="1">
                <a:solidFill>
                  <a:srgbClr val="653795"/>
                </a:solidFill>
                <a:cs typeface="Arial"/>
              </a:rPr>
              <a:t>arbejder med </a:t>
            </a:r>
            <a:r>
              <a:rPr lang="fr-FR" sz="5100" b="1" i="0" dirty="0">
                <a:solidFill>
                  <a:srgbClr val="653795"/>
                </a:solidFill>
                <a:cs typeface="Arial"/>
              </a:rPr>
              <a:t>IT.</a:t>
            </a:r>
            <a:endParaRPr lang="fr-FR" sz="5100" b="1" dirty="0">
              <a:solidFill>
                <a:srgbClr val="653795"/>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Skab </a:t>
            </a:r>
            <a:r>
              <a:rPr lang="fr-FR" sz="5100" b="1" i="0" dirty="0">
                <a:solidFill>
                  <a:srgbClr val="653795"/>
                </a:solidFill>
                <a:cs typeface="Arial"/>
              </a:rPr>
              <a:t>et billede af en </a:t>
            </a:r>
            <a:r>
              <a:rPr lang="fr-FR" sz="5100" b="1" i="0" dirty="0" err="1">
                <a:solidFill>
                  <a:srgbClr val="653795"/>
                </a:solidFill>
                <a:cs typeface="Arial"/>
              </a:rPr>
              <a:t>videnskabsmand</a:t>
            </a:r>
            <a:r>
              <a:rPr lang="fr-FR" sz="5100" b="1" i="0" dirty="0">
                <a:solidFill>
                  <a:srgbClr val="653795"/>
                </a:solidFill>
                <a:cs typeface="Arial"/>
              </a:rPr>
              <a:t>.</a:t>
            </a:r>
            <a:endParaRPr lang="fr-FR" sz="5100" b="1" dirty="0">
              <a:solidFill>
                <a:srgbClr val="653795"/>
              </a:solidFill>
            </a:endParaRPr>
          </a:p>
          <a:p>
            <a:pPr>
              <a:lnSpc>
                <a:spcPct val="120000"/>
              </a:lnSpc>
            </a:pPr>
            <a:r>
              <a:rPr lang="fr-FR" sz="5100" b="1" i="0" dirty="0">
                <a:solidFill>
                  <a:srgbClr val="653795"/>
                </a:solidFill>
                <a:cs typeface="Arial"/>
              </a:rPr>
              <a:t>"Vis mig en iværksætter".</a:t>
            </a:r>
            <a:endParaRPr lang="fr-FR" sz="5100" i="0" dirty="0">
              <a:solidFill>
                <a:schemeClr val="bg1"/>
              </a:solidFill>
              <a:cs typeface="Arial"/>
            </a:endParaRPr>
          </a:p>
          <a:p>
            <a:pPr>
              <a:lnSpc>
                <a:spcPct val="120000"/>
              </a:lnSpc>
            </a:pPr>
            <a:r>
              <a:rPr lang="fr-FR" sz="5100" i="0" dirty="0">
                <a:solidFill>
                  <a:schemeClr val="bg1"/>
                </a:solidFill>
                <a:cs typeface="Arial"/>
              </a:rPr>
              <a:t>Optag spørgsmålene i mindst </a:t>
            </a:r>
            <a:r>
              <a:rPr lang="fr-FR" sz="5100" i="0" dirty="0" err="1">
                <a:solidFill>
                  <a:schemeClr val="bg1"/>
                </a:solidFill>
                <a:cs typeface="Arial"/>
              </a:rPr>
              <a:t>to </a:t>
            </a:r>
            <a:r>
              <a:rPr lang="fr-FR" sz="5100" i="0" dirty="0" err="1">
                <a:solidFill>
                  <a:schemeClr val="bg1"/>
                </a:solidFill>
                <a:cs typeface="Arial"/>
              </a:rPr>
              <a:t>forskellige </a:t>
            </a:r>
            <a:r>
              <a:rPr lang="fr-FR" sz="5100" i="0" dirty="0" err="1">
                <a:solidFill>
                  <a:schemeClr val="bg1"/>
                </a:solidFill>
                <a:cs typeface="Arial"/>
              </a:rPr>
              <a:t>AI-værktøjer</a:t>
            </a:r>
            <a:r>
              <a:rPr lang="fr-FR" sz="5100" i="0" dirty="0">
                <a:solidFill>
                  <a:schemeClr val="bg1"/>
                </a:solidFill>
                <a:cs typeface="Arial"/>
              </a:rPr>
              <a:t>, </a:t>
            </a:r>
            <a:r>
              <a:rPr lang="fr-FR" sz="5100" i="0" dirty="0" err="1">
                <a:solidFill>
                  <a:schemeClr val="bg1"/>
                </a:solidFill>
                <a:cs typeface="Arial"/>
              </a:rPr>
              <a:t>og gem </a:t>
            </a:r>
            <a:r>
              <a:rPr lang="fr-FR" sz="5100" i="0" dirty="0">
                <a:solidFill>
                  <a:schemeClr val="bg1"/>
                </a:solidFill>
                <a:cs typeface="Arial"/>
              </a:rPr>
              <a:t>de billeder, der </a:t>
            </a:r>
            <a:r>
              <a:rPr lang="fr-FR" sz="5100" i="0" dirty="0" err="1">
                <a:solidFill>
                  <a:schemeClr val="bg1"/>
                </a:solidFill>
                <a:cs typeface="Arial"/>
              </a:rPr>
              <a:t>genereres </a:t>
            </a:r>
            <a:r>
              <a:rPr lang="fr-FR" sz="5100" i="0" dirty="0">
                <a:solidFill>
                  <a:schemeClr val="bg1"/>
                </a:solidFill>
                <a:cs typeface="Arial"/>
              </a:rPr>
              <a:t>for </a:t>
            </a:r>
            <a:r>
              <a:rPr lang="fr-FR" sz="5100" i="0" dirty="0" err="1">
                <a:solidFill>
                  <a:schemeClr val="bg1"/>
                </a:solidFill>
                <a:cs typeface="Arial"/>
              </a:rPr>
              <a:t>hvert </a:t>
            </a:r>
            <a:r>
              <a:rPr lang="fr-FR" sz="5100" i="0" dirty="0" err="1">
                <a:solidFill>
                  <a:schemeClr val="bg1"/>
                </a:solidFill>
                <a:cs typeface="Arial"/>
              </a:rPr>
              <a:t>værktøj</a:t>
            </a:r>
            <a:r>
              <a:rPr lang="fr-FR" sz="5100" i="0" dirty="0">
                <a:solidFill>
                  <a:schemeClr val="bg1"/>
                </a:solidFill>
                <a:cs typeface="Arial"/>
              </a:rPr>
              <a:t>.</a:t>
            </a:r>
            <a:endParaRPr lang="fr-FR" sz="5100" dirty="0">
              <a:solidFill>
                <a:schemeClr val="bg1"/>
              </a:solidFill>
            </a:endParaRPr>
          </a:p>
          <a:p>
            <a:br>
              <a:rPr lang="en-US" dirty="0"/>
            </a:br>
            <a:endParaRPr lang="en-US" dirty="0"/>
          </a:p>
        </p:txBody>
      </p:sp>
      <p:sp>
        <p:nvSpPr>
          <p:cNvPr id="4" name="ZoneTexte 3">
            <a:extLst>
              <a:ext uri="{FF2B5EF4-FFF2-40B4-BE49-F238E27FC236}">
                <a16:creationId xmlns:a16="http://schemas.microsoft.com/office/drawing/2014/main" id="{EF69CB13-873A-E8CD-6DF6-B51140FE0BBB}"/>
              </a:ext>
            </a:extLst>
          </p:cNvPr>
          <p:cNvSpPr txBox="1"/>
          <p:nvPr/>
        </p:nvSpPr>
        <p:spPr>
          <a:xfrm>
            <a:off x="6293224" y="667871"/>
            <a:ext cx="5264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2060"/>
                </a:solidFill>
                <a:latin typeface="Calibri"/>
              </a:rPr>
              <a:t>Trin 3 - Analyse af resultater</a:t>
            </a:r>
          </a:p>
          <a:p>
            <a:br>
              <a:rPr lang="en-US" sz="2400" dirty="0">
                <a:latin typeface="Calibri"/>
              </a:rPr>
            </a:br>
            <a:r>
              <a:rPr lang="en-US" sz="2400" dirty="0">
                <a:solidFill>
                  <a:srgbClr val="002060"/>
                </a:solidFill>
                <a:latin typeface="Calibri"/>
              </a:rPr>
              <a:t>Se på de genererede billeder</a:t>
            </a:r>
          </a:p>
          <a:p>
            <a:pPr marL="228600" indent="-228600">
              <a:buClr>
                <a:srgbClr val="282666"/>
              </a:buClr>
              <a:buFont typeface=""/>
              <a:buChar char="•"/>
            </a:pPr>
            <a:r>
              <a:rPr lang="en-US" sz="2400" dirty="0">
                <a:solidFill>
                  <a:srgbClr val="002060"/>
                </a:solidFill>
                <a:latin typeface="Calibri"/>
              </a:rPr>
              <a:t>Hvilke forskelle ser du mellem værktøjerne?</a:t>
            </a:r>
          </a:p>
          <a:p>
            <a:pPr marL="228600" indent="-228600">
              <a:buClr>
                <a:srgbClr val="282666"/>
              </a:buClr>
              <a:buFont typeface=""/>
              <a:buChar char="•"/>
            </a:pPr>
            <a:r>
              <a:rPr lang="en-US" sz="2400" dirty="0">
                <a:solidFill>
                  <a:srgbClr val="002060"/>
                </a:solidFill>
                <a:latin typeface="Calibri"/>
              </a:rPr>
              <a:t>Hvilke stereotyper eller fordomme er synlige, hvis der er nogen (f.eks. køn, alder, etnisk oprindelse osv.)?</a:t>
            </a:r>
          </a:p>
          <a:p>
            <a:pPr marL="228600" indent="-228600">
              <a:buClr>
                <a:srgbClr val="282666"/>
              </a:buClr>
              <a:buFont typeface=""/>
              <a:buChar char="•"/>
            </a:pPr>
            <a:r>
              <a:rPr lang="en-US" sz="2400" dirty="0">
                <a:solidFill>
                  <a:srgbClr val="002060"/>
                </a:solidFill>
                <a:latin typeface="Calibri"/>
              </a:rPr>
              <a:t>Hvad er den dominerende repræsentation?</a:t>
            </a:r>
          </a:p>
        </p:txBody>
      </p:sp>
    </p:spTree>
    <p:extLst>
      <p:ext uri="{BB962C8B-B14F-4D97-AF65-F5344CB8AC3E}">
        <p14:creationId xmlns:p14="http://schemas.microsoft.com/office/powerpoint/2010/main" val="1614451093"/>
      </p:ext>
    </p:extLst>
  </p:cSld>
  <p:clrMapOvr>
    <a:masterClrMapping/>
  </p:clrMapOvr>
  <p:transition spd="slow">
    <p:push dir="u"/>
  </p:transition>
</p:sld>
</file>

<file path=ppt/slides/slide4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01134-BC4C-5CEA-F0DB-DF4CDC02909B}"/>
              </a:ext>
            </a:extLst>
          </p:cNvPr>
          <p:cNvSpPr>
            <a:spLocks noGrp="1"/>
          </p:cNvSpPr>
          <p:nvPr>
            <p:ph type="body" idx="1"/>
          </p:nvPr>
        </p:nvSpPr>
        <p:spPr>
          <a:xfrm>
            <a:off x="145072" y="1257331"/>
            <a:ext cx="6103328" cy="4878736"/>
          </a:xfrm>
        </p:spPr>
        <p:txBody>
          <a:bodyPr wrap="square" anchor="t">
            <a:normAutofit/>
          </a:bodyPr>
          <a:lstStyle/>
          <a:p>
            <a:r>
              <a:rPr lang="fr-FR" sz="2400" b="1" i="0" u="sng" dirty="0" err="1"/>
              <a:t>Trin </a:t>
            </a:r>
            <a:r>
              <a:rPr lang="fr-FR" sz="2400" b="1" i="0" u="sng" dirty="0"/>
              <a:t>4 - </a:t>
            </a:r>
            <a:r>
              <a:rPr lang="fr-FR" sz="2400" b="1" i="0" u="sng" dirty="0" err="1"/>
              <a:t>Refleksion </a:t>
            </a:r>
            <a:r>
              <a:rPr lang="fr-FR" sz="2400" b="1" i="0" u="sng" dirty="0"/>
              <a:t>og konklusion</a:t>
            </a:r>
            <a:endParaRPr lang="fr-FR" sz="2400" b="1" dirty="0"/>
          </a:p>
          <a:p>
            <a:endParaRPr lang="en-US" sz="2400" dirty="0"/>
          </a:p>
          <a:p>
            <a:r>
              <a:rPr lang="fr-FR" sz="2400" dirty="0" err="1"/>
              <a:t>Reflekter </a:t>
            </a:r>
            <a:r>
              <a:rPr lang="fr-FR" sz="2400" i="0" dirty="0"/>
              <a:t>over </a:t>
            </a:r>
            <a:r>
              <a:rPr lang="fr-FR" sz="2400" i="0" dirty="0" err="1"/>
              <a:t>følgende </a:t>
            </a:r>
            <a:r>
              <a:rPr lang="fr-FR" sz="2400" i="0" dirty="0"/>
              <a:t>spørgsmål</a:t>
            </a:r>
            <a:endParaRPr lang="fr-FR" sz="2400" dirty="0"/>
          </a:p>
          <a:p>
            <a:r>
              <a:rPr lang="fr-FR" sz="2400" i="0" dirty="0"/>
              <a:t>→ Hvordan </a:t>
            </a:r>
            <a:r>
              <a:rPr lang="fr-FR" sz="2400" i="0" dirty="0" err="1"/>
              <a:t>kan </a:t>
            </a:r>
            <a:r>
              <a:rPr lang="fr-FR" sz="2400" i="0" dirty="0" err="1"/>
              <a:t>resultaterne </a:t>
            </a:r>
            <a:r>
              <a:rPr lang="fr-FR" sz="2400" i="0" dirty="0"/>
              <a:t>påvirke opfattelsen?</a:t>
            </a:r>
            <a:endParaRPr lang="fr-FR" sz="2400" dirty="0"/>
          </a:p>
          <a:p>
            <a:r>
              <a:rPr lang="fr-FR" sz="2400" i="0" dirty="0"/>
              <a:t>→ Hvilke </a:t>
            </a:r>
            <a:r>
              <a:rPr lang="fr-FR" sz="2400" i="0" dirty="0" err="1"/>
              <a:t>faktorer </a:t>
            </a:r>
            <a:r>
              <a:rPr lang="fr-FR" sz="2400" i="0" dirty="0" err="1"/>
              <a:t>tror </a:t>
            </a:r>
            <a:r>
              <a:rPr lang="fr-FR" sz="2400" i="0" dirty="0" err="1"/>
              <a:t>du </a:t>
            </a:r>
            <a:r>
              <a:rPr lang="fr-FR" sz="2400" i="0" dirty="0"/>
              <a:t>påvirker </a:t>
            </a:r>
            <a:r>
              <a:rPr lang="fr-FR" sz="2400" i="0" dirty="0" err="1"/>
              <a:t>bias </a:t>
            </a:r>
            <a:r>
              <a:rPr lang="fr-FR" sz="2400" i="0" dirty="0"/>
              <a:t>i billeder </a:t>
            </a:r>
            <a:r>
              <a:rPr lang="fr-FR" sz="2400" i="0" dirty="0" err="1"/>
              <a:t>genereret </a:t>
            </a:r>
            <a:r>
              <a:rPr lang="fr-FR" sz="2400" i="0" dirty="0"/>
              <a:t>af AI?</a:t>
            </a:r>
            <a:endParaRPr lang="fr-FR" sz="2400" dirty="0"/>
          </a:p>
          <a:p>
            <a:r>
              <a:rPr lang="fr-FR" sz="2400" i="0" dirty="0"/>
              <a:t>→ Hvordan </a:t>
            </a:r>
            <a:r>
              <a:rPr lang="fr-FR" sz="2400" i="0" dirty="0" err="1"/>
              <a:t>kan vi </a:t>
            </a:r>
            <a:r>
              <a:rPr lang="fr-FR" sz="2400" i="0" dirty="0" err="1"/>
              <a:t>reducere </a:t>
            </a:r>
            <a:r>
              <a:rPr lang="fr-FR" sz="2400" i="0" dirty="0" err="1"/>
              <a:t>disse </a:t>
            </a:r>
            <a:r>
              <a:rPr lang="fr-FR" sz="2400" i="0" dirty="0" err="1"/>
              <a:t>bias </a:t>
            </a:r>
            <a:r>
              <a:rPr lang="fr-FR" sz="2400" i="0" dirty="0"/>
              <a:t>i </a:t>
            </a:r>
            <a:r>
              <a:rPr lang="fr-FR" sz="2400" i="0" dirty="0" err="1"/>
              <a:t>AI-værktøjer</a:t>
            </a:r>
            <a:r>
              <a:rPr lang="fr-FR" sz="2400" i="0" dirty="0"/>
              <a:t>?</a:t>
            </a:r>
            <a:endParaRPr lang="fr-FR" sz="2400" dirty="0"/>
          </a:p>
          <a:p>
            <a:br>
              <a:rPr lang="en-US" sz="2400" dirty="0"/>
            </a:br>
            <a:endParaRPr lang="en-US" sz="2400" dirty="0"/>
          </a:p>
        </p:txBody>
      </p:sp>
      <p:pic>
        <p:nvPicPr>
          <p:cNvPr id="6" name="Picture Placeholder 3">
            <a:extLst>
              <a:ext uri="{FF2B5EF4-FFF2-40B4-BE49-F238E27FC236}">
                <a16:creationId xmlns:a16="http://schemas.microsoft.com/office/drawing/2014/main" id="{3557B0F7-F953-1497-823E-6B6773CE56F7}"/>
              </a:ext>
              <a:ext uri="{C183D7F6-B498-43B3-948B-1728B52AA6E4}">
                <adec:decorative xmlns:adec="http://schemas.microsoft.com/office/drawing/2017/decorative" val="1"/>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6553505" y="1730375"/>
            <a:ext cx="5641670" cy="391858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223903272"/>
      </p:ext>
    </p:extLst>
  </p:cSld>
  <p:clrMapOvr>
    <a:masterClrMapping/>
  </p:clrMapOvr>
  <p:transition spd="slow">
    <p:push dir="u"/>
  </p:transition>
</p:sld>
</file>

<file path=ppt/slides/slide43.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290C94-BC17-3AE4-C850-2475B1BD3254}"/>
              </a:ext>
            </a:extLst>
          </p:cNvPr>
          <p:cNvSpPr>
            <a:spLocks noGrp="1"/>
          </p:cNvSpPr>
          <p:nvPr>
            <p:ph type="body" idx="1"/>
          </p:nvPr>
        </p:nvSpPr>
        <p:spPr>
          <a:xfrm>
            <a:off x="0" y="799711"/>
            <a:ext cx="6827324" cy="5258577"/>
          </a:xfrm>
        </p:spPr>
        <p:txBody>
          <a:bodyPr spcFirstLastPara="1" wrap="square" lIns="91425" tIns="45700" rIns="91425" bIns="45700" anchor="ctr" anchorCtr="0">
            <a:noAutofit/>
          </a:bodyPr>
          <a:lstStyle/>
          <a:p>
            <a:pPr marL="342900" indent="-342900">
              <a:buAutoNum type="arabicPeriod"/>
            </a:pPr>
            <a:r>
              <a:rPr lang="fr-FR" sz="2400" i="0" dirty="0">
                <a:solidFill>
                  <a:srgbClr val="002060"/>
                </a:solidFill>
                <a:cs typeface="Arial"/>
              </a:rPr>
              <a:t>1. </a:t>
            </a:r>
            <a:r>
              <a:rPr lang="fr-FR" sz="2400" i="0" dirty="0" err="1">
                <a:solidFill>
                  <a:srgbClr val="002060"/>
                </a:solidFill>
                <a:cs typeface="Arial"/>
              </a:rPr>
              <a:t>AI-værktøjer </a:t>
            </a:r>
            <a:r>
              <a:rPr lang="fr-FR" sz="2400" i="0" dirty="0">
                <a:solidFill>
                  <a:srgbClr val="002060"/>
                </a:solidFill>
                <a:cs typeface="Arial"/>
              </a:rPr>
              <a:t>er ikke neutrale. </a:t>
            </a:r>
            <a:r>
              <a:rPr lang="fr-FR" sz="2400" i="0" dirty="0" err="1">
                <a:solidFill>
                  <a:srgbClr val="002060"/>
                </a:solidFill>
                <a:cs typeface="Arial"/>
              </a:rPr>
              <a:t>De </a:t>
            </a:r>
            <a:r>
              <a:rPr lang="fr-FR" sz="2400" i="0" dirty="0">
                <a:solidFill>
                  <a:srgbClr val="002060"/>
                </a:solidFill>
                <a:cs typeface="Arial"/>
              </a:rPr>
              <a:t>er </a:t>
            </a:r>
            <a:r>
              <a:rPr lang="fr-FR" sz="2400" i="0" dirty="0" err="1">
                <a:solidFill>
                  <a:srgbClr val="002060"/>
                </a:solidFill>
                <a:cs typeface="Arial"/>
              </a:rPr>
              <a:t>påvirket </a:t>
            </a:r>
            <a:r>
              <a:rPr lang="fr-FR" sz="2400" i="0" dirty="0">
                <a:solidFill>
                  <a:srgbClr val="002060"/>
                </a:solidFill>
                <a:cs typeface="Arial"/>
              </a:rPr>
              <a:t>af de data, som </a:t>
            </a:r>
            <a:r>
              <a:rPr lang="fr-FR" sz="2400" i="0" dirty="0" err="1">
                <a:solidFill>
                  <a:srgbClr val="002060"/>
                </a:solidFill>
                <a:cs typeface="Arial"/>
              </a:rPr>
              <a:t>de er </a:t>
            </a:r>
            <a:r>
              <a:rPr lang="fr-FR" sz="2400" i="0" dirty="0">
                <a:solidFill>
                  <a:srgbClr val="002060"/>
                </a:solidFill>
                <a:cs typeface="Arial"/>
              </a:rPr>
              <a:t>blevet </a:t>
            </a:r>
            <a:r>
              <a:rPr lang="fr-FR" sz="2400" i="0" dirty="0" err="1">
                <a:solidFill>
                  <a:srgbClr val="002060"/>
                </a:solidFill>
                <a:cs typeface="Arial"/>
              </a:rPr>
              <a:t>trænet </a:t>
            </a:r>
            <a:r>
              <a:rPr lang="fr-FR" sz="2400" i="0" dirty="0">
                <a:solidFill>
                  <a:srgbClr val="002060"/>
                </a:solidFill>
                <a:cs typeface="Arial"/>
              </a:rPr>
              <a:t>på</a:t>
            </a:r>
            <a:r>
              <a:rPr lang="fr-FR" sz="2400" i="0" dirty="0">
                <a:solidFill>
                  <a:srgbClr val="002060"/>
                </a:solidFill>
                <a:cs typeface="Arial"/>
              </a:rPr>
              <a:t>. </a:t>
            </a:r>
            <a:r>
              <a:rPr lang="fr-FR" sz="2400" i="0" dirty="0">
                <a:solidFill>
                  <a:srgbClr val="002060"/>
                </a:solidFill>
                <a:cs typeface="Arial"/>
              </a:rPr>
              <a:t>Hvis </a:t>
            </a:r>
            <a:r>
              <a:rPr lang="fr-FR" sz="2400" i="0" dirty="0" err="1">
                <a:solidFill>
                  <a:srgbClr val="002060"/>
                </a:solidFill>
                <a:cs typeface="Arial"/>
              </a:rPr>
              <a:t>disse </a:t>
            </a:r>
            <a:r>
              <a:rPr lang="fr-FR" sz="2400" i="0" dirty="0">
                <a:solidFill>
                  <a:srgbClr val="002060"/>
                </a:solidFill>
                <a:cs typeface="Arial"/>
              </a:rPr>
              <a:t>data </a:t>
            </a:r>
            <a:r>
              <a:rPr lang="fr-FR" sz="2400" i="0" dirty="0" err="1">
                <a:solidFill>
                  <a:srgbClr val="002060"/>
                </a:solidFill>
                <a:cs typeface="Arial"/>
              </a:rPr>
              <a:t>er </a:t>
            </a:r>
            <a:r>
              <a:rPr lang="fr-FR" sz="2400" i="0" dirty="0" err="1">
                <a:solidFill>
                  <a:srgbClr val="002060"/>
                </a:solidFill>
                <a:cs typeface="Arial"/>
              </a:rPr>
              <a:t>forudindtagede</a:t>
            </a:r>
            <a:r>
              <a:rPr lang="fr-FR" sz="2400" i="0" dirty="0" err="1">
                <a:solidFill>
                  <a:srgbClr val="002060"/>
                </a:solidFill>
                <a:cs typeface="Arial"/>
              </a:rPr>
              <a:t>, vil </a:t>
            </a:r>
            <a:r>
              <a:rPr lang="fr-FR" sz="2400" i="0" dirty="0" err="1">
                <a:solidFill>
                  <a:srgbClr val="002060"/>
                </a:solidFill>
                <a:cs typeface="Arial"/>
              </a:rPr>
              <a:t>resultaterne </a:t>
            </a:r>
            <a:r>
              <a:rPr lang="fr-FR" sz="2400" i="0" dirty="0" err="1">
                <a:solidFill>
                  <a:srgbClr val="002060"/>
                </a:solidFill>
                <a:cs typeface="Arial"/>
              </a:rPr>
              <a:t>også </a:t>
            </a:r>
            <a:r>
              <a:rPr lang="fr-FR" sz="2400" i="0" dirty="0">
                <a:solidFill>
                  <a:srgbClr val="002060"/>
                </a:solidFill>
                <a:cs typeface="Arial"/>
              </a:rPr>
              <a:t>være </a:t>
            </a:r>
            <a:r>
              <a:rPr lang="fr-FR" sz="2400" i="0" dirty="0">
                <a:solidFill>
                  <a:srgbClr val="002060"/>
                </a:solidFill>
                <a:cs typeface="Arial"/>
              </a:rPr>
              <a:t>det.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2. Synlige </a:t>
            </a:r>
            <a:r>
              <a:rPr lang="fr-FR" sz="2400" i="0" dirty="0" err="1">
                <a:solidFill>
                  <a:srgbClr val="002060"/>
                </a:solidFill>
                <a:cs typeface="Arial"/>
              </a:rPr>
              <a:t>bias </a:t>
            </a:r>
            <a:r>
              <a:rPr lang="fr-FR" sz="2400" i="0" dirty="0" err="1">
                <a:solidFill>
                  <a:srgbClr val="002060"/>
                </a:solidFill>
                <a:cs typeface="Arial"/>
              </a:rPr>
              <a:t>afspejler </a:t>
            </a:r>
            <a:r>
              <a:rPr lang="fr-FR" sz="2400" i="0" dirty="0" err="1">
                <a:solidFill>
                  <a:srgbClr val="002060"/>
                </a:solidFill>
                <a:cs typeface="Arial"/>
              </a:rPr>
              <a:t>ofte </a:t>
            </a:r>
            <a:r>
              <a:rPr lang="fr-FR" sz="2400" i="0" dirty="0" err="1">
                <a:solidFill>
                  <a:srgbClr val="002060"/>
                </a:solidFill>
                <a:cs typeface="Arial"/>
              </a:rPr>
              <a:t>stereotyper </a:t>
            </a:r>
            <a:r>
              <a:rPr lang="fr-FR" sz="2400" i="0" dirty="0" err="1">
                <a:solidFill>
                  <a:srgbClr val="002060"/>
                </a:solidFill>
                <a:cs typeface="Arial"/>
              </a:rPr>
              <a:t>i vores </a:t>
            </a:r>
            <a:r>
              <a:rPr lang="fr-FR" sz="2400" i="0" dirty="0" err="1">
                <a:solidFill>
                  <a:srgbClr val="002060"/>
                </a:solidFill>
                <a:cs typeface="Arial"/>
              </a:rPr>
              <a:t>samfund</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3. </a:t>
            </a:r>
            <a:r>
              <a:rPr lang="fr-FR" sz="2400" i="0" dirty="0" err="1">
                <a:solidFill>
                  <a:srgbClr val="002060"/>
                </a:solidFill>
                <a:cs typeface="Arial"/>
              </a:rPr>
              <a:t>At forstå </a:t>
            </a:r>
            <a:r>
              <a:rPr lang="fr-FR" sz="2400" i="0" dirty="0" err="1">
                <a:solidFill>
                  <a:srgbClr val="002060"/>
                </a:solidFill>
                <a:cs typeface="Arial"/>
              </a:rPr>
              <a:t>disse </a:t>
            </a:r>
            <a:r>
              <a:rPr lang="fr-FR" sz="2400" i="0" dirty="0" err="1">
                <a:solidFill>
                  <a:srgbClr val="002060"/>
                </a:solidFill>
                <a:cs typeface="Arial"/>
              </a:rPr>
              <a:t>bias </a:t>
            </a:r>
            <a:r>
              <a:rPr lang="fr-FR" sz="2400" i="0" dirty="0" err="1">
                <a:solidFill>
                  <a:srgbClr val="002060"/>
                </a:solidFill>
                <a:cs typeface="Arial"/>
              </a:rPr>
              <a:t>er det </a:t>
            </a:r>
            <a:r>
              <a:rPr lang="fr-FR" sz="2400" i="0" dirty="0">
                <a:solidFill>
                  <a:srgbClr val="002060"/>
                </a:solidFill>
                <a:cs typeface="Arial"/>
              </a:rPr>
              <a:t>første </a:t>
            </a:r>
            <a:r>
              <a:rPr lang="fr-FR" sz="2400" i="0" dirty="0" err="1">
                <a:solidFill>
                  <a:srgbClr val="002060"/>
                </a:solidFill>
                <a:cs typeface="Arial"/>
              </a:rPr>
              <a:t>skridt </a:t>
            </a:r>
            <a:r>
              <a:rPr lang="fr-FR" sz="2400" i="0" dirty="0" err="1">
                <a:solidFill>
                  <a:srgbClr val="002060"/>
                </a:solidFill>
                <a:cs typeface="Arial"/>
              </a:rPr>
              <a:t>mod at </a:t>
            </a:r>
            <a:r>
              <a:rPr lang="fr-FR" sz="2400" i="0" dirty="0" err="1">
                <a:solidFill>
                  <a:srgbClr val="002060"/>
                </a:solidFill>
                <a:cs typeface="Arial"/>
              </a:rPr>
              <a:t>skabe </a:t>
            </a:r>
            <a:r>
              <a:rPr lang="fr-FR" sz="2400" i="0" dirty="0">
                <a:solidFill>
                  <a:srgbClr val="002060"/>
                </a:solidFill>
                <a:cs typeface="Arial"/>
              </a:rPr>
              <a:t>mere inkluderende </a:t>
            </a:r>
            <a:r>
              <a:rPr lang="fr-FR" sz="2400" i="0" dirty="0" err="1">
                <a:solidFill>
                  <a:srgbClr val="002060"/>
                </a:solidFill>
                <a:cs typeface="Arial"/>
              </a:rPr>
              <a:t>værktøjer</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 4. Kritisk </a:t>
            </a:r>
            <a:r>
              <a:rPr lang="fr-FR" sz="2400" i="0" dirty="0" err="1">
                <a:solidFill>
                  <a:srgbClr val="002060"/>
                </a:solidFill>
                <a:cs typeface="Arial"/>
              </a:rPr>
              <a:t>analyse </a:t>
            </a:r>
            <a:r>
              <a:rPr lang="fr-FR" sz="2400" i="0" dirty="0">
                <a:solidFill>
                  <a:srgbClr val="002060"/>
                </a:solidFill>
                <a:cs typeface="Arial"/>
              </a:rPr>
              <a:t>af </a:t>
            </a:r>
            <a:r>
              <a:rPr lang="fr-FR" sz="2400" i="0" dirty="0" err="1">
                <a:solidFill>
                  <a:srgbClr val="002060"/>
                </a:solidFill>
                <a:cs typeface="Arial"/>
              </a:rPr>
              <a:t>resultater </a:t>
            </a:r>
            <a:r>
              <a:rPr lang="fr-FR" sz="2400" i="0" dirty="0" err="1">
                <a:solidFill>
                  <a:srgbClr val="002060"/>
                </a:solidFill>
                <a:cs typeface="Arial"/>
              </a:rPr>
              <a:t>er </a:t>
            </a:r>
            <a:r>
              <a:rPr lang="fr-FR" sz="2400" i="0" dirty="0">
                <a:solidFill>
                  <a:srgbClr val="002060"/>
                </a:solidFill>
                <a:cs typeface="Arial"/>
              </a:rPr>
              <a:t>afgørende</a:t>
            </a:r>
            <a:r>
              <a:rPr lang="fr-FR" sz="2400" i="0" dirty="0" err="1">
                <a:solidFill>
                  <a:srgbClr val="002060"/>
                </a:solidFill>
                <a:cs typeface="Arial"/>
              </a:rPr>
              <a:t>. </a:t>
            </a:r>
            <a:r>
              <a:rPr lang="fr-FR" sz="2400" i="0" dirty="0" err="1">
                <a:solidFill>
                  <a:srgbClr val="002060"/>
                </a:solidFill>
                <a:cs typeface="Arial"/>
              </a:rPr>
              <a:t>Lær </a:t>
            </a:r>
            <a:r>
              <a:rPr lang="fr-FR" sz="2400" i="0" dirty="0" err="1">
                <a:solidFill>
                  <a:srgbClr val="002060"/>
                </a:solidFill>
                <a:cs typeface="Arial"/>
              </a:rPr>
              <a:t>altid </a:t>
            </a:r>
            <a:r>
              <a:rPr lang="fr-FR" sz="2400" i="0" dirty="0" err="1">
                <a:solidFill>
                  <a:srgbClr val="002060"/>
                </a:solidFill>
                <a:cs typeface="Arial"/>
              </a:rPr>
              <a:t>at stille </a:t>
            </a:r>
            <a:r>
              <a:rPr lang="fr-FR" sz="2400" i="0" dirty="0" err="1">
                <a:solidFill>
                  <a:srgbClr val="002060"/>
                </a:solidFill>
                <a:cs typeface="Arial"/>
              </a:rPr>
              <a:t>dig selv </a:t>
            </a:r>
            <a:r>
              <a:rPr lang="fr-FR" sz="2400" i="0" dirty="0" err="1">
                <a:solidFill>
                  <a:srgbClr val="002060"/>
                </a:solidFill>
                <a:cs typeface="Arial"/>
              </a:rPr>
              <a:t>følgende </a:t>
            </a:r>
            <a:r>
              <a:rPr lang="fr-FR" sz="2400" i="0" dirty="0">
                <a:solidFill>
                  <a:srgbClr val="002060"/>
                </a:solidFill>
                <a:cs typeface="Arial"/>
              </a:rPr>
              <a:t>spørgsmål: </a:t>
            </a:r>
            <a:r>
              <a:rPr lang="fr-FR" sz="2400" i="0" dirty="0" err="1">
                <a:solidFill>
                  <a:srgbClr val="002060"/>
                </a:solidFill>
                <a:cs typeface="Arial"/>
              </a:rPr>
              <a:t>Hvem </a:t>
            </a:r>
            <a:r>
              <a:rPr lang="fr-FR" sz="2400" i="0" dirty="0" err="1">
                <a:solidFill>
                  <a:srgbClr val="002060"/>
                </a:solidFill>
                <a:cs typeface="Arial"/>
              </a:rPr>
              <a:t>bliver </a:t>
            </a:r>
            <a:r>
              <a:rPr lang="fr-FR" sz="2400" i="0" dirty="0" err="1">
                <a:solidFill>
                  <a:srgbClr val="002060"/>
                </a:solidFill>
                <a:cs typeface="Arial"/>
              </a:rPr>
              <a:t>repræsenteret</a:t>
            </a:r>
            <a:r>
              <a:rPr lang="fr-FR" sz="2400" i="0" dirty="0">
                <a:solidFill>
                  <a:srgbClr val="002060"/>
                </a:solidFill>
                <a:cs typeface="Arial"/>
              </a:rPr>
              <a:t>? </a:t>
            </a:r>
            <a:r>
              <a:rPr lang="fr-FR" sz="2400" i="0" dirty="0">
                <a:solidFill>
                  <a:srgbClr val="002060"/>
                </a:solidFill>
                <a:cs typeface="Arial"/>
              </a:rPr>
              <a:t>Hvilke </a:t>
            </a:r>
            <a:r>
              <a:rPr lang="fr-FR" sz="2400" i="0" dirty="0" err="1">
                <a:solidFill>
                  <a:srgbClr val="002060"/>
                </a:solidFill>
                <a:cs typeface="Arial"/>
              </a:rPr>
              <a:t>roller </a:t>
            </a:r>
            <a:r>
              <a:rPr lang="fr-FR" sz="2400" i="0" dirty="0">
                <a:solidFill>
                  <a:srgbClr val="002060"/>
                </a:solidFill>
                <a:cs typeface="Arial"/>
              </a:rPr>
              <a:t>eller </a:t>
            </a:r>
            <a:r>
              <a:rPr lang="fr-FR" sz="2400" i="0" dirty="0" err="1">
                <a:solidFill>
                  <a:srgbClr val="002060"/>
                </a:solidFill>
                <a:cs typeface="Arial"/>
              </a:rPr>
              <a:t>egenskaber </a:t>
            </a:r>
            <a:r>
              <a:rPr lang="fr-FR" sz="2400" i="0" dirty="0" err="1">
                <a:solidFill>
                  <a:srgbClr val="002060"/>
                </a:solidFill>
                <a:cs typeface="Arial"/>
              </a:rPr>
              <a:t>værdsættes</a:t>
            </a:r>
            <a:r>
              <a:rPr lang="fr-FR" sz="2400" i="0" dirty="0">
                <a:solidFill>
                  <a:srgbClr val="002060"/>
                </a:solidFill>
                <a:cs typeface="Arial"/>
              </a:rPr>
              <a:t>? </a:t>
            </a:r>
            <a:r>
              <a:rPr lang="fr-FR" sz="2400" i="0" dirty="0" err="1">
                <a:solidFill>
                  <a:srgbClr val="002060"/>
                </a:solidFill>
                <a:cs typeface="Arial"/>
              </a:rPr>
              <a:t>Hvem </a:t>
            </a:r>
            <a:r>
              <a:rPr lang="fr-FR" sz="2400" i="0" dirty="0" err="1">
                <a:solidFill>
                  <a:srgbClr val="002060"/>
                </a:solidFill>
                <a:cs typeface="Arial"/>
              </a:rPr>
              <a:t>er </a:t>
            </a:r>
            <a:r>
              <a:rPr lang="fr-FR" sz="2400" i="0" dirty="0" err="1">
                <a:solidFill>
                  <a:srgbClr val="002060"/>
                </a:solidFill>
                <a:cs typeface="Arial"/>
              </a:rPr>
              <a:t>fraværende </a:t>
            </a:r>
            <a:r>
              <a:rPr lang="fr-FR" sz="2400" i="0" dirty="0">
                <a:solidFill>
                  <a:srgbClr val="002060"/>
                </a:solidFill>
                <a:cs typeface="Arial"/>
              </a:rPr>
              <a:t>på billederne?</a:t>
            </a:r>
            <a:endParaRPr lang="fr-FR" sz="2400" dirty="0">
              <a:solidFill>
                <a:srgbClr val="002060"/>
              </a:solidFill>
            </a:endParaRPr>
          </a:p>
          <a:p>
            <a:pPr marL="571500" indent="-342900">
              <a:buAutoNum type="arabicPeriod"/>
            </a:pPr>
            <a:endParaRPr lang="fr-FR" sz="1800" dirty="0">
              <a:solidFill>
                <a:srgbClr val="002060"/>
              </a:solidFill>
            </a:endParaRPr>
          </a:p>
        </p:txBody>
      </p:sp>
      <p:sp>
        <p:nvSpPr>
          <p:cNvPr id="5" name="ZoneTexte 4">
            <a:extLst>
              <a:ext uri="{FF2B5EF4-FFF2-40B4-BE49-F238E27FC236}">
                <a16:creationId xmlns:a16="http://schemas.microsoft.com/office/drawing/2014/main" id="{052F311A-C89E-085F-5FFD-12959C604ECC}"/>
              </a:ext>
            </a:extLst>
          </p:cNvPr>
          <p:cNvSpPr txBox="1"/>
          <p:nvPr/>
        </p:nvSpPr>
        <p:spPr>
          <a:xfrm>
            <a:off x="8779484" y="1710468"/>
            <a:ext cx="282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800" i="1" err="1">
                <a:solidFill>
                  <a:schemeClr val="bg1"/>
                </a:solidFill>
                <a:latin typeface="Calibri"/>
              </a:rPr>
              <a:t>Opsummering</a:t>
            </a:r>
            <a:endParaRPr lang="fr-FR" sz="4800" i="1">
              <a:solidFill>
                <a:schemeClr val="bg1"/>
              </a:solidFill>
              <a:latin typeface="Calibri"/>
            </a:endParaRPr>
          </a:p>
        </p:txBody>
      </p:sp>
      <p:pic>
        <p:nvPicPr>
          <p:cNvPr id="3" name="Picture Placeholder 3">
            <a:extLst>
              <a:ext uri="{FF2B5EF4-FFF2-40B4-BE49-F238E27FC236}">
                <a16:creationId xmlns:a16="http://schemas.microsoft.com/office/drawing/2014/main" id="{AFDD0941-CC19-DAD2-B879-93940B4C0A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95953" y="2541465"/>
            <a:ext cx="4696047" cy="3261776"/>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770331931"/>
      </p:ext>
    </p:extLst>
  </p:cSld>
  <p:clrMapOvr>
    <a:masterClrMapping/>
  </p:clrMapOvr>
  <p:transition spd="slow">
    <p:wipe/>
  </p:transition>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normAutofit fontScale="85000" lnSpcReduction="10000"/>
          </a:bodyPr>
          <a:lstStyle/>
          <a:p>
            <a:r>
              <a:rPr lang="en-GB" sz="2800" b="1" dirty="0">
                <a:latin typeface="Calibri" panose="020F0502020204030204" pitchFamily="34" charset="0"/>
                <a:ea typeface="Calibri" panose="020F0502020204030204" pitchFamily="34" charset="0"/>
                <a:cs typeface="Calibri" panose="020F0502020204030204" pitchFamily="34" charset="0"/>
              </a:rPr>
              <a:t>"AI vil afspejle sine skaberes værdier. Hvis vi vil have en bedre fremtid, har vi brug for forskellige stemmer til at forme den."</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 Joy </a:t>
            </a:r>
            <a:r>
              <a:rPr lang="en-GB" sz="2800" dirty="0" err="1">
                <a:latin typeface="Calibri" panose="020F0502020204030204" pitchFamily="34" charset="0"/>
                <a:ea typeface="Calibri" panose="020F0502020204030204" pitchFamily="34" charset="0"/>
                <a:cs typeface="Calibri" panose="020F0502020204030204" pitchFamily="34" charset="0"/>
              </a:rPr>
              <a:t>Buolamwini</a:t>
            </a:r>
            <a:r>
              <a:rPr lang="en-GB" sz="2800" dirty="0">
                <a:latin typeface="Calibri" panose="020F0502020204030204" pitchFamily="34" charset="0"/>
                <a:ea typeface="Calibri" panose="020F0502020204030204" pitchFamily="34" charset="0"/>
                <a:cs typeface="Calibri" panose="020F0502020204030204" pitchFamily="34" charset="0"/>
              </a:rPr>
              <a:t>, grundlægger af 'Algorithmic Justice League'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45.xml><?xml version="1.0" encoding="utf-8"?>
<p:sld xmlns:a16="http://schemas.microsoft.com/office/drawing/2014/main" xmlns:a14="http://schemas.microsoft.com/office/drawing/2010/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5E2-C928-17AC-57F5-BBB23BFB4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AI &amp; Bias - When Algorithms Don't Work">
            <a:hlinkClick r:id="" action="ppaction://media"/>
            <a:extLst>
              <a:ext uri="{FF2B5EF4-FFF2-40B4-BE49-F238E27FC236}">
                <a16:creationId xmlns:a16="http://schemas.microsoft.com/office/drawing/2014/main" id="{1D3452E0-E981-D1BF-FE48-83F7F5D4BA26}"/>
              </a:ext>
            </a:extLst>
          </p:cNvPr>
          <p:cNvPicPr>
            <a:picLocks noGrp="1" noRot="1" noChangeAspect="1"/>
          </p:cNvPicPr>
          <p:nvPr>
            <p:ph type="pic" idx="2"/>
            <a:videoFile r:link="rId1"/>
          </p:nvPr>
        </p:nvPicPr>
        <p:blipFill>
          <a:blip r:embed="rId4"/>
          <a:srcRect t="5659" b="5659"/>
          <a:stretch>
            <a:fillRect/>
          </a:stretch>
        </p:blipFill>
        <p:spPr>
          <a:xfrm>
            <a:off x="1120737" y="950520"/>
            <a:ext cx="7792978" cy="4820360"/>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 minutters </a:t>
            </a:r>
            <a:r>
              <a:rPr lang="fr-FR" dirty="0" err="1"/>
              <a:t>video </a:t>
            </a:r>
            <a:r>
              <a:rPr lang="fr-FR" dirty="0" err="1"/>
              <a:t>for at lære </a:t>
            </a:r>
            <a:r>
              <a:rPr lang="fr-FR" dirty="0"/>
              <a:t>mere</a:t>
            </a:r>
          </a:p>
          <a:p>
            <a:r>
              <a:rPr lang="fr-FR" b="1" dirty="0" err="1">
                <a:solidFill>
                  <a:srgbClr val="653795"/>
                </a:solidFill>
                <a:hlinkClick r:id="rId5">
                  <a:extLst>
                    <a:ext uri="{A12FA001-AC4F-418D-AE19-62706E023703}">
                      <ahyp:hlinkClr xmlns:ahyp="http://schemas.microsoft.com/office/drawing/2018/hyperlinkcolor" val="tx"/>
                    </a:ext>
                  </a:extLst>
                </a:hlinkClick>
              </a:rPr>
              <a:t>Link til </a:t>
            </a:r>
            <a:r>
              <a:rPr lang="fr-FR" b="1" dirty="0">
                <a:solidFill>
                  <a:srgbClr val="653795"/>
                </a:solidFill>
                <a:hlinkClick r:id="rId5">
                  <a:extLst>
                    <a:ext uri="{A12FA001-AC4F-418D-AE19-62706E023703}">
                      <ahyp:hlinkClr xmlns:ahyp="http://schemas.microsoft.com/office/drawing/2018/hyperlinkcolor" val="tx"/>
                    </a:ext>
                  </a:extLst>
                </a:hlinkClick>
              </a:rPr>
              <a:t>video</a:t>
            </a:r>
            <a:endParaRPr lang="fr-FR" b="1" dirty="0">
              <a:solidFill>
                <a:srgbClr val="653795"/>
              </a:solidFill>
            </a:endParaRPr>
          </a:p>
        </p:txBody>
      </p:sp>
    </p:spTree>
    <p:extLst>
      <p:ext uri="{BB962C8B-B14F-4D97-AF65-F5344CB8AC3E}">
        <p14:creationId xmlns:p14="http://schemas.microsoft.com/office/powerpoint/2010/main" val="3150145444"/>
      </p:ext>
    </p:extLst>
  </p:cSld>
  <p:clrMapOvr>
    <a:masterClrMapping/>
  </p:clrMapOvr>
  <p:transition spd="slow">
    <p:push dir="u"/>
  </p:transition>
</p:sld>
</file>

<file path=ppt/slides/slide46.xml><?xml version="1.0" encoding="utf-8"?>
<p:sld xmlns:a16="http://schemas.microsoft.com/office/drawing/2014/main" xmlns:a14="http://schemas.microsoft.com/office/drawing/2010/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3BBE0-84AF-A179-8926-B33D81DF5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How AI Image Generators Make Bias Worse">
            <a:hlinkClick r:id="" action="ppaction://media"/>
            <a:extLst>
              <a:ext uri="{FF2B5EF4-FFF2-40B4-BE49-F238E27FC236}">
                <a16:creationId xmlns:a16="http://schemas.microsoft.com/office/drawing/2014/main" id="{7580A0CD-4058-93CC-C4B6-6C7128EF541E}"/>
              </a:ext>
            </a:extLst>
          </p:cNvPr>
          <p:cNvPicPr>
            <a:picLocks noGrp="1" noRot="1" noChangeAspect="1"/>
          </p:cNvPicPr>
          <p:nvPr>
            <p:ph type="pic" idx="2"/>
            <a:videoFile r:link="rId1"/>
          </p:nvPr>
        </p:nvPicPr>
        <p:blipFill>
          <a:blip r:embed="rId4"/>
          <a:srcRect t="5659" b="5659"/>
          <a:stretch>
            <a:fillRect/>
          </a:stretch>
        </p:blipFill>
        <p:spPr>
          <a:xfrm>
            <a:off x="1075573" y="956048"/>
            <a:ext cx="7838142" cy="4845312"/>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 minutters </a:t>
            </a:r>
            <a:r>
              <a:rPr lang="fr-FR" dirty="0" err="1"/>
              <a:t>video </a:t>
            </a:r>
            <a:r>
              <a:rPr lang="fr-FR" dirty="0" err="1"/>
              <a:t>for at lære </a:t>
            </a:r>
            <a:r>
              <a:rPr lang="fr-FR" dirty="0"/>
              <a:t>mere</a:t>
            </a:r>
          </a:p>
          <a:p>
            <a:r>
              <a:rPr lang="fr-FR" b="1" dirty="0" err="1">
                <a:solidFill>
                  <a:srgbClr val="653795"/>
                </a:solidFill>
                <a:hlinkClick r:id="rId5">
                  <a:extLst>
                    <a:ext uri="{A12FA001-AC4F-418D-AE19-62706E023703}">
                      <ahyp:hlinkClr xmlns:ahyp="http://schemas.microsoft.com/office/drawing/2018/hyperlinkcolor" val="tx"/>
                    </a:ext>
                  </a:extLst>
                </a:hlinkClick>
              </a:rPr>
              <a:t>Link til </a:t>
            </a:r>
            <a:r>
              <a:rPr lang="fr-FR" b="1" dirty="0">
                <a:solidFill>
                  <a:srgbClr val="653795"/>
                </a:solidFill>
                <a:hlinkClick r:id="rId5">
                  <a:extLst>
                    <a:ext uri="{A12FA001-AC4F-418D-AE19-62706E023703}">
                      <ahyp:hlinkClr xmlns:ahyp="http://schemas.microsoft.com/office/drawing/2018/hyperlinkcolor" val="tx"/>
                    </a:ext>
                  </a:extLst>
                </a:hlinkClick>
              </a:rPr>
              <a:t>video</a:t>
            </a:r>
            <a:endParaRPr lang="fr-FR" b="1" dirty="0">
              <a:solidFill>
                <a:srgbClr val="653795"/>
              </a:solidFill>
            </a:endParaRPr>
          </a:p>
        </p:txBody>
      </p:sp>
    </p:spTree>
    <p:extLst>
      <p:ext uri="{BB962C8B-B14F-4D97-AF65-F5344CB8AC3E}">
        <p14:creationId xmlns:p14="http://schemas.microsoft.com/office/powerpoint/2010/main" val="2153660914"/>
      </p:ext>
    </p:extLst>
  </p:cSld>
  <p:clrMapOvr>
    <a:masterClrMapping/>
  </p:clrMapOvr>
  <p:transition spd="slow">
    <p:push dir="u"/>
  </p:transition>
</p:sld>
</file>

<file path=ppt/slides/slide4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body" idx="1"/>
          </p:nvPr>
        </p:nvSpPr>
        <p:spPr>
          <a:xfrm>
            <a:off x="522566" y="2426473"/>
            <a:ext cx="4465994" cy="26756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5400" dirty="0"/>
              <a:t>Lad os diskutere vores aktiviteter</a:t>
            </a:r>
          </a:p>
          <a:p>
            <a:pPr marL="0" lvl="0" indent="0" algn="ctr" rtl="0">
              <a:lnSpc>
                <a:spcPct val="90000"/>
              </a:lnSpc>
              <a:spcBef>
                <a:spcPts val="1000"/>
              </a:spcBef>
              <a:spcAft>
                <a:spcPts val="0"/>
              </a:spcAft>
              <a:buClr>
                <a:schemeClr val="lt1"/>
              </a:buClr>
              <a:buSzPts val="2800"/>
              <a:buNone/>
            </a:pPr>
            <a:endParaRPr sz="5400" dirty="0"/>
          </a:p>
          <a:p>
            <a:pPr marL="0" lvl="0" indent="0" algn="ctr" rtl="0">
              <a:lnSpc>
                <a:spcPct val="90000"/>
              </a:lnSpc>
              <a:spcBef>
                <a:spcPts val="1000"/>
              </a:spcBef>
              <a:spcAft>
                <a:spcPts val="0"/>
              </a:spcAft>
              <a:buClr>
                <a:schemeClr val="lt1"/>
              </a:buClr>
              <a:buSzPts val="2800"/>
              <a:buNone/>
            </a:pPr>
            <a:endParaRPr sz="5400" dirty="0"/>
          </a:p>
        </p:txBody>
      </p:sp>
      <p:sp>
        <p:nvSpPr>
          <p:cNvPr id="3" name="Picture Placeholder 2">
            <a:extLst>
              <a:ext uri="{FF2B5EF4-FFF2-40B4-BE49-F238E27FC236}">
                <a16:creationId xmlns:a16="http://schemas.microsoft.com/office/drawing/2014/main" id="{4C32EC4E-357F-9E01-A98C-E5A04AE78B1B}"/>
              </a:ext>
            </a:extLst>
          </p:cNvPr>
          <p:cNvSpPr>
            <a:spLocks noGrp="1"/>
          </p:cNvSpPr>
          <p:nvPr>
            <p:ph type="pic" idx="2"/>
          </p:nvPr>
        </p:nvSpPr>
        <p:spPr/>
        <p:txBody>
          <a:bodyPr/>
          <a:lstStyle/>
          <a:p>
            <a:endParaRPr lang="en-IE"/>
          </a:p>
        </p:txBody>
      </p:sp>
      <p:pic>
        <p:nvPicPr>
          <p:cNvPr id="4" name="Picture Placeholder 7" descr="Digital technology vision exam eye test">
            <a:extLst>
              <a:ext uri="{FF2B5EF4-FFF2-40B4-BE49-F238E27FC236}">
                <a16:creationId xmlns:a16="http://schemas.microsoft.com/office/drawing/2014/main" id="{0CE3B823-ECE6-2044-6547-81BD61DAE2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1688" y="1678928"/>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94" name="Google Shape;294;p10"/>
          <p:cNvSpPr/>
          <p:nvPr/>
        </p:nvSpPr>
        <p:spPr>
          <a:xfrm>
            <a:off x="9063067" y="3352800"/>
            <a:ext cx="4576882" cy="4606729"/>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48.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0"/>
          <p:cNvSpPr/>
          <p:nvPr/>
        </p:nvSpPr>
        <p:spPr>
          <a:xfrm>
            <a:off x="829309" y="2742502"/>
            <a:ext cx="2272735" cy="2740489"/>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20"/>
          <p:cNvSpPr/>
          <p:nvPr/>
        </p:nvSpPr>
        <p:spPr>
          <a:xfrm>
            <a:off x="812800" y="1358500"/>
            <a:ext cx="2305753" cy="1807731"/>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0"/>
          <p:cNvSpPr/>
          <p:nvPr/>
        </p:nvSpPr>
        <p:spPr>
          <a:xfrm>
            <a:off x="3465241" y="13750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0"/>
          <p:cNvSpPr/>
          <p:nvPr/>
        </p:nvSpPr>
        <p:spPr>
          <a:xfrm>
            <a:off x="3448733" y="3689016"/>
            <a:ext cx="2305753" cy="1810484"/>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0"/>
          <p:cNvSpPr/>
          <p:nvPr/>
        </p:nvSpPr>
        <p:spPr>
          <a:xfrm>
            <a:off x="6098423" y="2742502"/>
            <a:ext cx="2272735" cy="2740489"/>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0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0"/>
          <p:cNvSpPr/>
          <p:nvPr/>
        </p:nvSpPr>
        <p:spPr>
          <a:xfrm>
            <a:off x="6081914" y="1358500"/>
            <a:ext cx="2305753" cy="1807731"/>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0"/>
          <p:cNvSpPr/>
          <p:nvPr/>
        </p:nvSpPr>
        <p:spPr>
          <a:xfrm>
            <a:off x="8734356" y="1375009"/>
            <a:ext cx="2272735" cy="2740489"/>
          </a:xfrm>
          <a:custGeom>
            <a:avLst/>
            <a:gdLst/>
            <a:ahLst/>
            <a:cxnLst/>
            <a:rect l="l" t="t" r="r" b="b"/>
            <a:pathLst>
              <a:path w="3643" h="4391" extrusionOk="0">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3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20"/>
          <p:cNvSpPr/>
          <p:nvPr/>
        </p:nvSpPr>
        <p:spPr>
          <a:xfrm>
            <a:off x="8717847" y="3689016"/>
            <a:ext cx="2305753" cy="1810484"/>
          </a:xfrm>
          <a:custGeom>
            <a:avLst/>
            <a:gdLst/>
            <a:ahLst/>
            <a:cxnLst/>
            <a:rect l="l" t="t" r="r" b="b"/>
            <a:pathLst>
              <a:path w="3694" h="2900" extrusionOk="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20"/>
          <p:cNvSpPr txBox="1"/>
          <p:nvPr/>
        </p:nvSpPr>
        <p:spPr>
          <a:xfrm>
            <a:off x="821432" y="3446036"/>
            <a:ext cx="2264103" cy="1231066"/>
          </a:xfrm>
          <a:prstGeom prst="rect">
            <a:avLst/>
          </a:prstGeom>
          <a:noFill/>
          <a:ln>
            <a:noFill/>
          </a:ln>
        </p:spPr>
        <p:txBody>
          <a:bodyPr spcFirstLastPara="1" wrap="square" lIns="91425" tIns="45700" rIns="91425" bIns="45700" anchor="t" anchorCtr="0">
            <a:spAutoFit/>
          </a:bodyPr>
          <a:lstStyle/>
          <a:p>
            <a:pPr algn="ctr"/>
            <a:r>
              <a:rPr lang="en-US" sz="2000" b="1">
                <a:solidFill>
                  <a:schemeClr val="lt1"/>
                </a:solidFill>
                <a:latin typeface="Calibri"/>
                <a:ea typeface="Calibri"/>
                <a:cs typeface="Calibri"/>
                <a:sym typeface="Calibri"/>
              </a:rPr>
              <a:t>Hvad overraskede dig mest i aktiviteten?</a:t>
            </a:r>
            <a:endParaRPr lang="en-US">
              <a:solidFill>
                <a:schemeClr val="lt1"/>
              </a:solidFill>
            </a:endParaRPr>
          </a:p>
          <a:p>
            <a:pPr marL="0" marR="0" lvl="0" indent="0" algn="ctr" rtl="0">
              <a:spcBef>
                <a:spcPts val="0"/>
              </a:spcBef>
              <a:spcAft>
                <a:spcPts val="0"/>
              </a:spcAft>
              <a:buNone/>
            </a:pPr>
            <a:endParaRPr/>
          </a:p>
        </p:txBody>
      </p:sp>
      <p:grpSp>
        <p:nvGrpSpPr>
          <p:cNvPr id="477" name="Google Shape;477;p20"/>
          <p:cNvGrpSpPr/>
          <p:nvPr/>
        </p:nvGrpSpPr>
        <p:grpSpPr>
          <a:xfrm>
            <a:off x="4242133" y="4284343"/>
            <a:ext cx="749219" cy="845450"/>
            <a:chOff x="4643578" y="432838"/>
            <a:chExt cx="1028134" cy="1160188"/>
          </a:xfrm>
        </p:grpSpPr>
        <p:sp>
          <p:nvSpPr>
            <p:cNvPr id="478" name="Google Shape;478;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9" name="Google Shape;479;p20"/>
            <p:cNvGrpSpPr/>
            <p:nvPr/>
          </p:nvGrpSpPr>
          <p:grpSpPr>
            <a:xfrm>
              <a:off x="4643578" y="432838"/>
              <a:ext cx="1028134" cy="1160188"/>
              <a:chOff x="4643578" y="432838"/>
              <a:chExt cx="1028134" cy="1160188"/>
            </a:xfrm>
          </p:grpSpPr>
          <p:sp>
            <p:nvSpPr>
              <p:cNvPr id="480" name="Google Shape;480;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82" name="Google Shape;482;p20"/>
          <p:cNvGrpSpPr/>
          <p:nvPr/>
        </p:nvGrpSpPr>
        <p:grpSpPr>
          <a:xfrm>
            <a:off x="6793771" y="1708707"/>
            <a:ext cx="812324" cy="762205"/>
            <a:chOff x="6615628" y="2116894"/>
            <a:chExt cx="1066935" cy="1001107"/>
          </a:xfrm>
        </p:grpSpPr>
        <p:sp>
          <p:nvSpPr>
            <p:cNvPr id="483" name="Google Shape;483;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20"/>
          <p:cNvGrpSpPr/>
          <p:nvPr/>
        </p:nvGrpSpPr>
        <p:grpSpPr>
          <a:xfrm>
            <a:off x="1673244" y="1838548"/>
            <a:ext cx="656077" cy="655963"/>
            <a:chOff x="3258209" y="1217582"/>
            <a:chExt cx="4712093" cy="4711281"/>
          </a:xfrm>
        </p:grpSpPr>
        <p:sp>
          <p:nvSpPr>
            <p:cNvPr id="496" name="Google Shape;496;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20"/>
          <p:cNvGrpSpPr/>
          <p:nvPr/>
        </p:nvGrpSpPr>
        <p:grpSpPr>
          <a:xfrm>
            <a:off x="9447519" y="4215914"/>
            <a:ext cx="846408" cy="982307"/>
            <a:chOff x="2403525" y="3625384"/>
            <a:chExt cx="853935" cy="991043"/>
          </a:xfrm>
        </p:grpSpPr>
        <p:sp>
          <p:nvSpPr>
            <p:cNvPr id="511" name="Google Shape;511;p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20"/>
          <p:cNvSpPr txBox="1"/>
          <p:nvPr/>
        </p:nvSpPr>
        <p:spPr>
          <a:xfrm>
            <a:off x="3536201" y="1969297"/>
            <a:ext cx="2112223"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Hvilke faktorer tror du har indflydelse på bias i billeder genereret af AI?</a:t>
            </a:r>
          </a:p>
        </p:txBody>
      </p:sp>
      <p:sp>
        <p:nvSpPr>
          <p:cNvPr id="516" name="Google Shape;516;p20"/>
          <p:cNvSpPr txBox="1"/>
          <p:nvPr/>
        </p:nvSpPr>
        <p:spPr>
          <a:xfrm>
            <a:off x="6229793" y="3243183"/>
            <a:ext cx="2026711"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Hvad har du lært af denne aktivitet om, hvordan AI'er "forstår" vores instruktioner?</a:t>
            </a:r>
          </a:p>
        </p:txBody>
      </p:sp>
      <p:sp>
        <p:nvSpPr>
          <p:cNvPr id="517" name="Google Shape;517;p20"/>
          <p:cNvSpPr txBox="1"/>
          <p:nvPr/>
        </p:nvSpPr>
        <p:spPr>
          <a:xfrm>
            <a:off x="8742542" y="2494511"/>
            <a:ext cx="221828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Tror du, at bias i AI er uundgåeligt? </a:t>
            </a:r>
          </a:p>
        </p:txBody>
      </p:sp>
      <p:sp>
        <p:nvSpPr>
          <p:cNvPr id="4" name="Google Shape;302;p11">
            <a:extLst>
              <a:ext uri="{FF2B5EF4-FFF2-40B4-BE49-F238E27FC236}">
                <a16:creationId xmlns:a16="http://schemas.microsoft.com/office/drawing/2014/main" id="{804FB0EF-6492-773B-FDA8-31F17C54950D}"/>
              </a:ext>
            </a:extLst>
          </p:cNvPr>
          <p:cNvSpPr txBox="1">
            <a:spLocks/>
          </p:cNvSpPr>
          <p:nvPr/>
        </p:nvSpPr>
        <p:spPr>
          <a:xfrm>
            <a:off x="351369" y="311517"/>
            <a:ext cx="1146108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653795"/>
              </a:buClr>
              <a:buSzPts val="3600"/>
            </a:pPr>
            <a:r>
              <a:rPr lang="en-US" sz="4800" b="1" dirty="0">
                <a:solidFill>
                  <a:srgbClr val="ED8623"/>
                </a:solidFill>
                <a:latin typeface="Calibri" panose="020F0502020204030204" pitchFamily="34" charset="0"/>
                <a:ea typeface="Calibri" panose="020F0502020204030204" pitchFamily="34" charset="0"/>
                <a:cs typeface="Calibri" panose="020F0502020204030204" pitchFamily="34" charset="0"/>
              </a:rPr>
              <a:t>Feedback-session</a:t>
            </a:r>
          </a:p>
        </p:txBody>
      </p:sp>
    </p:spTree>
  </p:cSld>
  <p:clrMapOvr>
    <a:masterClrMapping/>
  </p:clrMapOvr>
  <p:transition spd="slow">
    <p:wipe/>
  </p:transition>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AB24AD3-5C26-9C37-FA3E-A5AA880E5388}"/>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B444D775-0820-8DA6-7676-DA4E7FA427BA}"/>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nøgleord</a:t>
            </a:r>
            <a:endParaRPr dirty="0"/>
          </a:p>
        </p:txBody>
      </p:sp>
      <p:sp>
        <p:nvSpPr>
          <p:cNvPr id="268" name="Google Shape;268;p7">
            <a:extLst>
              <a:ext uri="{FF2B5EF4-FFF2-40B4-BE49-F238E27FC236}">
                <a16:creationId xmlns:a16="http://schemas.microsoft.com/office/drawing/2014/main" id="{1E2389FF-EEB3-D448-CA0C-8C9A13E3041B}"/>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763720F3-3082-C91B-7232-2170C6D739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1F436AC-BE7E-0FF9-E919-DA97859ADA8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160114442"/>
      </p:ext>
    </p:extLst>
  </p:cSld>
  <p:clrMapOvr>
    <a:masterClrMapping/>
  </p:clrMapOvr>
</p:sld>
</file>

<file path=ppt/slides/slide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8A4DDFD7-BA25-4A42-F984-112440FB2AA6}"/>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2">
            <a:extLst>
              <a:ext uri="{FF2B5EF4-FFF2-40B4-BE49-F238E27FC236}">
                <a16:creationId xmlns:a16="http://schemas.microsoft.com/office/drawing/2014/main" id="{D1D99089-CF51-ADD8-8B36-D4AB7D0C0888}"/>
              </a:ext>
            </a:extLst>
          </p:cNvPr>
          <p:cNvSpPr txBox="1">
            <a:spLocks/>
          </p:cNvSpPr>
          <p:nvPr/>
        </p:nvSpPr>
        <p:spPr>
          <a:xfrm>
            <a:off x="1518968" y="2858825"/>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B2391DAB-9C6F-D6F0-166E-EC16DF30F995}"/>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1665AC65-AC4D-9CB7-31B6-1E3EF3D29606}"/>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306D24EE-4730-CAC1-48C3-678E824C0D59}"/>
              </a:ext>
            </a:extLst>
          </p:cNvPr>
          <p:cNvSpPr/>
          <p:nvPr/>
        </p:nvSpPr>
        <p:spPr>
          <a:xfrm>
            <a:off x="691105" y="926145"/>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16C78D-AA4E-ADD2-0BAF-7C2528926869}"/>
              </a:ext>
            </a:extLst>
          </p:cNvPr>
          <p:cNvSpPr>
            <a:spLocks noGrp="1"/>
          </p:cNvSpPr>
          <p:nvPr>
            <p:ph type="body" sz="quarter" idx="48"/>
          </p:nvPr>
        </p:nvSpPr>
        <p:spPr>
          <a:xfrm>
            <a:off x="897551" y="1273575"/>
            <a:ext cx="1448242" cy="570175"/>
          </a:xfrm>
        </p:spPr>
        <p:txBody>
          <a:bodyPr/>
          <a:lstStyle/>
          <a:p>
            <a:r>
              <a:rPr lang="en-GB" sz="4000" b="1" dirty="0">
                <a:solidFill>
                  <a:schemeClr val="bg1"/>
                </a:solidFill>
              </a:rPr>
              <a:t>   1</a:t>
            </a:r>
          </a:p>
        </p:txBody>
      </p:sp>
      <p:sp>
        <p:nvSpPr>
          <p:cNvPr id="9" name="Text Placeholder 1">
            <a:extLst>
              <a:ext uri="{FF2B5EF4-FFF2-40B4-BE49-F238E27FC236}">
                <a16:creationId xmlns:a16="http://schemas.microsoft.com/office/drawing/2014/main" id="{BAF0CAAD-6619-4AC4-38B5-0E3925B9E54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Definition af etik</a:t>
            </a:r>
          </a:p>
          <a:p>
            <a:endParaRPr lang="en-GB" sz="2400" dirty="0">
              <a:solidFill>
                <a:srgbClr val="282666"/>
              </a:solidFill>
            </a:endParaRPr>
          </a:p>
          <a:p>
            <a:r>
              <a:rPr lang="en-GB" sz="2400" b="0" dirty="0">
                <a:solidFill>
                  <a:srgbClr val="282666"/>
                </a:solidFill>
              </a:rPr>
              <a:t>Etik refererer til de principper, der styrer vores beslutningstagning om, hvad der er rigtigt eller forkert, godt eller dårligt. Den former individuel adfærd, samfundsnormer og professionel praksis.</a:t>
            </a:r>
            <a:endParaRPr lang="en-US" sz="2400" b="0" dirty="0">
              <a:solidFill>
                <a:srgbClr val="282666"/>
              </a:solidFill>
            </a:endParaRPr>
          </a:p>
        </p:txBody>
      </p:sp>
      <p:sp>
        <p:nvSpPr>
          <p:cNvPr id="2" name="Google Shape;267;p7">
            <a:extLst>
              <a:ext uri="{FF2B5EF4-FFF2-40B4-BE49-F238E27FC236}">
                <a16:creationId xmlns:a16="http://schemas.microsoft.com/office/drawing/2014/main" id="{BE6115F3-2DA3-9391-EE83-25EE72044C4D}"/>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271259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p:transition spd="slow">
        <p:fade/>
      </p:transition>
    </mc:Fallback>
  </mc:AlternateContent>
</p:sld>
</file>

<file path=ppt/slides/slide5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1270662"/>
            <a:ext cx="11158765" cy="6303971"/>
          </a:xfrm>
        </p:spPr>
        <p:txBody>
          <a:bodyPr/>
          <a:lstStyle/>
          <a:p>
            <a:pPr marL="571500" indent="-342900">
              <a:buFont typeface="Arial" panose="020B0604020202020204" pitchFamily="34" charset="0"/>
              <a:buChar char="•"/>
            </a:pPr>
            <a:r>
              <a:rPr lang="en-GB" b="1" dirty="0"/>
              <a:t>Etik </a:t>
            </a:r>
            <a:r>
              <a:rPr lang="en-GB" dirty="0"/>
              <a:t>- Principper, der styrer beslutninger om, hvad der er rigtigt eller forkert.</a:t>
            </a:r>
          </a:p>
          <a:p>
            <a:pPr marL="571500" indent="-342900">
              <a:buFont typeface="Arial" panose="020B0604020202020204" pitchFamily="34" charset="0"/>
              <a:buChar char="•"/>
            </a:pPr>
            <a:r>
              <a:rPr lang="en-GB" b="1" dirty="0"/>
              <a:t>AI-etik </a:t>
            </a:r>
            <a:r>
              <a:rPr lang="en-GB" dirty="0"/>
              <a:t>- Sikring af, at AI designes og bruges retfærdigt, gennemsigtigt og ansvarligt.</a:t>
            </a:r>
          </a:p>
          <a:p>
            <a:pPr marL="571500" indent="-342900">
              <a:buFont typeface="Arial" panose="020B0604020202020204" pitchFamily="34" charset="0"/>
              <a:buChar char="•"/>
            </a:pPr>
            <a:r>
              <a:rPr lang="en-GB" b="1" dirty="0"/>
              <a:t>Bias </a:t>
            </a:r>
            <a:r>
              <a:rPr lang="en-GB" dirty="0"/>
              <a:t>- Uretfærdige eller ubalancerede synspunkter, der kan forekomme i AI på grund af dens træningsdata.</a:t>
            </a:r>
          </a:p>
          <a:p>
            <a:pPr marL="571500" indent="-342900">
              <a:buFont typeface="Arial" panose="020B0604020202020204" pitchFamily="34" charset="0"/>
              <a:buChar char="•"/>
            </a:pPr>
            <a:r>
              <a:rPr lang="en-GB" b="1" dirty="0"/>
              <a:t>Stereotype </a:t>
            </a:r>
            <a:r>
              <a:rPr lang="en-GB" dirty="0"/>
              <a:t>- En fast idé om en gruppe mennesker, som måske ikke er sand eller retfærdig.</a:t>
            </a:r>
          </a:p>
          <a:p>
            <a:pPr marL="571500" indent="-342900">
              <a:buFont typeface="Arial" panose="020B0604020202020204" pitchFamily="34" charset="0"/>
              <a:buChar char="•"/>
            </a:pPr>
            <a:r>
              <a:rPr lang="en-GB" b="1" dirty="0"/>
              <a:t>Repræsentation </a:t>
            </a:r>
            <a:r>
              <a:rPr lang="en-GB" dirty="0"/>
              <a:t>- Hvem der vises (eller mangler) i medier eller AI-genereret indhold.</a:t>
            </a:r>
          </a:p>
          <a:p>
            <a:pPr marL="571500" indent="-342900">
              <a:buFont typeface="Arial" panose="020B0604020202020204" pitchFamily="34" charset="0"/>
              <a:buChar char="•"/>
            </a:pPr>
            <a:r>
              <a:rPr lang="en-GB" b="1" dirty="0"/>
              <a:t>Prompt </a:t>
            </a:r>
            <a:r>
              <a:rPr lang="en-GB" dirty="0"/>
              <a:t>- Den instruktion eller det spørgsmål, der gives til et AI-værktøj for at generere et svar.</a:t>
            </a:r>
          </a:p>
          <a:p>
            <a:pPr marL="571500" indent="-342900">
              <a:buFont typeface="Arial" panose="020B0604020202020204" pitchFamily="34" charset="0"/>
              <a:buChar char="•"/>
            </a:pPr>
            <a:r>
              <a:rPr lang="en-GB" b="1" dirty="0"/>
              <a:t>Algoritme </a:t>
            </a:r>
            <a:r>
              <a:rPr lang="en-GB" dirty="0"/>
              <a:t>- Et sæt regler, som AI-systemer følger for at træffe beslutninger eller skabe indhold.</a:t>
            </a:r>
          </a:p>
          <a:p>
            <a:pPr marL="571500" indent="-342900">
              <a:buFont typeface="Arial" panose="020B0604020202020204" pitchFamily="34" charset="0"/>
              <a:buChar char="•"/>
            </a:pPr>
            <a:r>
              <a:rPr lang="en-GB" b="1" dirty="0"/>
              <a:t>Gennemsigtighed </a:t>
            </a:r>
            <a:r>
              <a:rPr lang="en-GB" dirty="0"/>
              <a:t>- Klar forståelse af, hvordan AI træffer beslutninger.</a:t>
            </a:r>
          </a:p>
          <a:p>
            <a:pPr marL="571500" indent="-342900">
              <a:buFont typeface="Arial" panose="020B0604020202020204" pitchFamily="34" charset="0"/>
              <a:buChar char="•"/>
            </a:pPr>
            <a:r>
              <a:rPr lang="en-GB" b="1" dirty="0"/>
              <a:t>Privatliv </a:t>
            </a:r>
            <a:r>
              <a:rPr lang="en-GB" dirty="0"/>
              <a:t>- Beskyttelse af personlige data og sikring af, at de bruges ansvarligt.</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51.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Tree>
    <p:extLst>
      <p:ext uri="{BB962C8B-B14F-4D97-AF65-F5344CB8AC3E}">
        <p14:creationId xmlns:p14="http://schemas.microsoft.com/office/powerpoint/2010/main" val="34716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0DEA-CDE5-1D9F-E741-BC38CDFEC10D}"/>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276509E5-269B-A16B-B597-47BED2E8A499}"/>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
            <a:extLst>
              <a:ext uri="{FF2B5EF4-FFF2-40B4-BE49-F238E27FC236}">
                <a16:creationId xmlns:a16="http://schemas.microsoft.com/office/drawing/2014/main" id="{63AF3D4C-5B57-B632-9F87-290039648441}"/>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95A15929-8737-153E-5FA4-9C9AD3617AD9}"/>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1F4E68CF-82FE-C7E0-07A4-08E60C1C65F9}"/>
              </a:ext>
            </a:extLst>
          </p:cNvPr>
          <p:cNvSpPr/>
          <p:nvPr/>
        </p:nvSpPr>
        <p:spPr>
          <a:xfrm>
            <a:off x="1759742" y="2111221"/>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C457EA5-EFA6-D01F-222D-A4FFA85F648F}"/>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AC56CC19-10D3-1221-F2C3-4B02246A54A7}"/>
              </a:ext>
            </a:extLst>
          </p:cNvPr>
          <p:cNvSpPr txBox="1">
            <a:spLocks/>
          </p:cNvSpPr>
          <p:nvPr/>
        </p:nvSpPr>
        <p:spPr>
          <a:xfrm>
            <a:off x="1893542" y="2462218"/>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10" name="Text Placeholder 1">
            <a:extLst>
              <a:ext uri="{FF2B5EF4-FFF2-40B4-BE49-F238E27FC236}">
                <a16:creationId xmlns:a16="http://schemas.microsoft.com/office/drawing/2014/main" id="{CF8AEDB4-A263-1572-925A-7CE043911DB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Kernekomponenter</a:t>
            </a:r>
          </a:p>
          <a:p>
            <a:endParaRPr lang="en-GB" sz="2400" dirty="0">
              <a:solidFill>
                <a:srgbClr val="282666"/>
              </a:solidFill>
            </a:endParaRPr>
          </a:p>
          <a:p>
            <a:r>
              <a:rPr lang="en-GB" sz="2400" dirty="0">
                <a:solidFill>
                  <a:srgbClr val="282666"/>
                </a:solidFill>
              </a:rPr>
              <a:t>Moral: </a:t>
            </a:r>
            <a:r>
              <a:rPr lang="en-GB" sz="2400" b="0" dirty="0">
                <a:solidFill>
                  <a:srgbClr val="282666"/>
                </a:solidFill>
              </a:rPr>
              <a:t>Personlig overbevisning om rigtigt og forkert.</a:t>
            </a:r>
          </a:p>
          <a:p>
            <a:r>
              <a:rPr lang="en-GB" sz="2400" dirty="0">
                <a:solidFill>
                  <a:srgbClr val="282666"/>
                </a:solidFill>
              </a:rPr>
              <a:t>Værdier: </a:t>
            </a:r>
            <a:r>
              <a:rPr lang="en-GB" sz="2400" b="0" dirty="0">
                <a:solidFill>
                  <a:srgbClr val="282666"/>
                </a:solidFill>
              </a:rPr>
              <a:t>Prioriteringer og standarder, som enkeltpersoner eller samfund finder vigtige.</a:t>
            </a:r>
          </a:p>
          <a:p>
            <a:r>
              <a:rPr lang="en-GB" sz="2400" dirty="0">
                <a:solidFill>
                  <a:srgbClr val="282666"/>
                </a:solidFill>
              </a:rPr>
              <a:t>Principper: </a:t>
            </a:r>
            <a:r>
              <a:rPr lang="en-GB" sz="2400" b="0" dirty="0">
                <a:solidFill>
                  <a:srgbClr val="282666"/>
                </a:solidFill>
              </a:rPr>
              <a:t>Grundlæggende sandheder eller regler, der styrer handlinger.</a:t>
            </a:r>
            <a:endParaRPr lang="en-US" sz="2400" b="0" dirty="0">
              <a:solidFill>
                <a:srgbClr val="282666"/>
              </a:solidFill>
            </a:endParaRPr>
          </a:p>
        </p:txBody>
      </p:sp>
      <p:sp>
        <p:nvSpPr>
          <p:cNvPr id="12" name="Google Shape;267;p7">
            <a:extLst>
              <a:ext uri="{FF2B5EF4-FFF2-40B4-BE49-F238E27FC236}">
                <a16:creationId xmlns:a16="http://schemas.microsoft.com/office/drawing/2014/main" id="{1F2C57A2-C089-D7AC-BFCE-DE4DD5921B90}"/>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3554361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p:transition spd="slow">
        <p:fade/>
      </p:transition>
    </mc:Fallback>
  </mc:AlternateContent>
</p:sld>
</file>

<file path=ppt/slides/slide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6F41-DA08-6985-27BC-25671328210E}"/>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5AD97A16-3D48-FA36-A34C-BE0AA16477CB}"/>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2">
            <a:extLst>
              <a:ext uri="{FF2B5EF4-FFF2-40B4-BE49-F238E27FC236}">
                <a16:creationId xmlns:a16="http://schemas.microsoft.com/office/drawing/2014/main" id="{D05D6F1C-1579-E466-1E75-F0A7D1A43174}"/>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FB64FBBB-ADD5-DD99-70B9-6871359EF3C0}"/>
              </a:ext>
            </a:extLst>
          </p:cNvPr>
          <p:cNvSpPr/>
          <p:nvPr/>
        </p:nvSpPr>
        <p:spPr>
          <a:xfrm>
            <a:off x="1651169" y="3890322"/>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5499A3C-6AA2-6D37-19F1-DBF6FB2A8341}"/>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E8A24A7B-CD71-0467-4FF4-2F6064887A80}"/>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979E2398-1A10-3031-F761-8CA8AAC97D3D}"/>
              </a:ext>
            </a:extLst>
          </p:cNvPr>
          <p:cNvSpPr txBox="1">
            <a:spLocks/>
          </p:cNvSpPr>
          <p:nvPr/>
        </p:nvSpPr>
        <p:spPr>
          <a:xfrm>
            <a:off x="1895376" y="4226319"/>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11" name="Text Placeholder 1">
            <a:extLst>
              <a:ext uri="{FF2B5EF4-FFF2-40B4-BE49-F238E27FC236}">
                <a16:creationId xmlns:a16="http://schemas.microsoft.com/office/drawing/2014/main" id="{27245CD5-42A7-0DEE-72C2-7F56ABEB3E46}"/>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Forskellige grene af etikken</a:t>
            </a:r>
          </a:p>
          <a:p>
            <a:endParaRPr lang="en-GB" sz="2400" dirty="0">
              <a:solidFill>
                <a:srgbClr val="282666"/>
              </a:solidFill>
            </a:endParaRPr>
          </a:p>
          <a:p>
            <a:r>
              <a:rPr lang="en-GB" sz="2400" dirty="0">
                <a:solidFill>
                  <a:srgbClr val="282666"/>
                </a:solidFill>
              </a:rPr>
              <a:t>Personlig etik: </a:t>
            </a:r>
            <a:r>
              <a:rPr lang="en-GB" sz="2400" b="0" dirty="0">
                <a:solidFill>
                  <a:srgbClr val="282666"/>
                </a:solidFill>
              </a:rPr>
              <a:t>Hvordan enkeltpersoner handler ud fra deres overbevisninger.</a:t>
            </a:r>
          </a:p>
          <a:p>
            <a:r>
              <a:rPr lang="en-GB" sz="2400" dirty="0">
                <a:solidFill>
                  <a:srgbClr val="282666"/>
                </a:solidFill>
              </a:rPr>
              <a:t>Professionel etik: </a:t>
            </a:r>
            <a:r>
              <a:rPr lang="en-GB" sz="2400" b="0" dirty="0">
                <a:solidFill>
                  <a:srgbClr val="282666"/>
                </a:solidFill>
              </a:rPr>
              <a:t>Regler og standarder på arbejdspladser eller i brancher (f.eks. medicinsk etik) Social etik: Kollektive handlinger og samfundsnormer (f.eks. retfærdighed, lighed).</a:t>
            </a:r>
          </a:p>
          <a:p>
            <a:r>
              <a:rPr lang="en-GB" sz="2400" dirty="0">
                <a:solidFill>
                  <a:srgbClr val="282666"/>
                </a:solidFill>
              </a:rPr>
              <a:t>Miljøetik: </a:t>
            </a:r>
            <a:r>
              <a:rPr lang="en-GB" sz="2400" b="0" dirty="0">
                <a:solidFill>
                  <a:srgbClr val="282666"/>
                </a:solidFill>
              </a:rPr>
              <a:t>Ansvar over for planeten og andre arter.</a:t>
            </a:r>
            <a:endParaRPr lang="en-US" sz="2400" b="0" dirty="0">
              <a:solidFill>
                <a:srgbClr val="282666"/>
              </a:solidFill>
            </a:endParaRPr>
          </a:p>
        </p:txBody>
      </p:sp>
      <p:sp>
        <p:nvSpPr>
          <p:cNvPr id="12" name="Google Shape;267;p7">
            <a:extLst>
              <a:ext uri="{FF2B5EF4-FFF2-40B4-BE49-F238E27FC236}">
                <a16:creationId xmlns:a16="http://schemas.microsoft.com/office/drawing/2014/main" id="{949A76AD-C4B7-025B-0EBC-52A477CF541E}"/>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3500747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p:transition spd="slow">
        <p:fade/>
      </p:transition>
    </mc:Fallback>
  </mc:AlternateContent>
</p:sld>
</file>

<file path=ppt/slides/slide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71F0-8EB5-9B57-2627-14779BDDD021}"/>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4D579AA8-78FA-9142-B421-1F3B64665CED}"/>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a:extLst>
              <a:ext uri="{FF2B5EF4-FFF2-40B4-BE49-F238E27FC236}">
                <a16:creationId xmlns:a16="http://schemas.microsoft.com/office/drawing/2014/main" id="{191D2AF2-710F-BDCE-2179-C9F139574700}"/>
              </a:ext>
            </a:extLst>
          </p:cNvPr>
          <p:cNvSpPr/>
          <p:nvPr/>
        </p:nvSpPr>
        <p:spPr>
          <a:xfrm>
            <a:off x="598176" y="5107396"/>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C48B1D8-6F86-3F35-F3B0-B68BAA37F862}"/>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87834B54-2010-483C-EAB4-D3FF1AF59E01}"/>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D844BE2C-6ABE-A49C-70AD-B4CFD338D52E}"/>
              </a:ext>
            </a:extLst>
          </p:cNvPr>
          <p:cNvSpPr txBox="1">
            <a:spLocks/>
          </p:cNvSpPr>
          <p:nvPr/>
        </p:nvSpPr>
        <p:spPr>
          <a:xfrm>
            <a:off x="1452867" y="396607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760DD4A0-8D10-B8EB-3BA5-F3B2379F6DF6}"/>
              </a:ext>
            </a:extLst>
          </p:cNvPr>
          <p:cNvSpPr txBox="1">
            <a:spLocks/>
          </p:cNvSpPr>
          <p:nvPr/>
        </p:nvSpPr>
        <p:spPr>
          <a:xfrm>
            <a:off x="598176" y="5522991"/>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11" name="Text Placeholder 1">
            <a:extLst>
              <a:ext uri="{FF2B5EF4-FFF2-40B4-BE49-F238E27FC236}">
                <a16:creationId xmlns:a16="http://schemas.microsoft.com/office/drawing/2014/main" id="{BDCD5621-82A4-DDBF-3631-4A4AD10D9854}"/>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Hvorfor er etik vigtigt?</a:t>
            </a:r>
          </a:p>
          <a:p>
            <a:endParaRPr lang="en-GB" sz="2400" dirty="0">
              <a:solidFill>
                <a:srgbClr val="282666"/>
              </a:solidFill>
            </a:endParaRPr>
          </a:p>
          <a:p>
            <a:r>
              <a:rPr lang="en-GB" sz="2400" dirty="0">
                <a:solidFill>
                  <a:srgbClr val="282666"/>
                </a:solidFill>
              </a:rPr>
              <a:t>Opbygger tillid: </a:t>
            </a:r>
            <a:r>
              <a:rPr lang="en-GB" sz="2400" b="0" dirty="0">
                <a:solidFill>
                  <a:srgbClr val="282666"/>
                </a:solidFill>
              </a:rPr>
              <a:t>Sikrer pålidelighed og ansvarlighed i relationer og organisationer.</a:t>
            </a:r>
          </a:p>
          <a:p>
            <a:r>
              <a:rPr lang="en-GB" sz="2400" dirty="0">
                <a:solidFill>
                  <a:srgbClr val="282666"/>
                </a:solidFill>
              </a:rPr>
              <a:t>Fremmer retfærdighed: </a:t>
            </a:r>
            <a:r>
              <a:rPr lang="en-GB" sz="2400" b="0" dirty="0">
                <a:solidFill>
                  <a:srgbClr val="282666"/>
                </a:solidFill>
              </a:rPr>
              <a:t>Understøtter lighed og retfærdighed i samfundet.</a:t>
            </a:r>
          </a:p>
          <a:p>
            <a:r>
              <a:rPr lang="en-GB" sz="2400" dirty="0">
                <a:solidFill>
                  <a:srgbClr val="282666"/>
                </a:solidFill>
              </a:rPr>
              <a:t>Opmuntrer til ansvarlighed: </a:t>
            </a:r>
            <a:r>
              <a:rPr lang="en-GB" sz="2400" b="0" dirty="0">
                <a:solidFill>
                  <a:srgbClr val="282666"/>
                </a:solidFill>
              </a:rPr>
              <a:t>Vejleder mennesker og institutioner til at handle ansvarligt.</a:t>
            </a:r>
          </a:p>
          <a:p>
            <a:r>
              <a:rPr lang="en-GB" sz="2400" dirty="0">
                <a:solidFill>
                  <a:srgbClr val="282666"/>
                </a:solidFill>
              </a:rPr>
              <a:t>Fremmer vækst: </a:t>
            </a:r>
            <a:r>
              <a:rPr lang="en-GB" sz="2400" b="0" dirty="0">
                <a:solidFill>
                  <a:srgbClr val="282666"/>
                </a:solidFill>
              </a:rPr>
              <a:t>Skaber fremskridt ved at tage fat på moralske dilemmaer.</a:t>
            </a:r>
            <a:endParaRPr lang="en-US" sz="2400" b="0" dirty="0">
              <a:solidFill>
                <a:srgbClr val="282666"/>
              </a:solidFill>
            </a:endParaRPr>
          </a:p>
        </p:txBody>
      </p:sp>
      <p:sp>
        <p:nvSpPr>
          <p:cNvPr id="12" name="Google Shape;267;p7">
            <a:extLst>
              <a:ext uri="{FF2B5EF4-FFF2-40B4-BE49-F238E27FC236}">
                <a16:creationId xmlns:a16="http://schemas.microsoft.com/office/drawing/2014/main" id="{0DD0719F-288D-A1E0-39EC-39890C80D69B}"/>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78259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p:transition spd="slow">
        <p:fade/>
      </p:transition>
    </mc:Fallback>
  </mc:AlternateContent>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962AB-F1F2-00E1-0258-F5B679E95C93}"/>
              </a:ext>
            </a:extLst>
          </p:cNvPr>
          <p:cNvSpPr>
            <a:spLocks noGrp="1"/>
          </p:cNvSpPr>
          <p:nvPr>
            <p:ph type="body" idx="1"/>
          </p:nvPr>
        </p:nvSpPr>
        <p:spPr>
          <a:xfrm>
            <a:off x="7845373" y="574908"/>
            <a:ext cx="3881120" cy="1049221"/>
          </a:xfrm>
        </p:spPr>
        <p:txBody>
          <a:bodyPr/>
          <a:lstStyle/>
          <a:p>
            <a:r>
              <a:rPr lang="en-GB" sz="3600" b="1" dirty="0"/>
              <a:t>Etisk beslutningstagning</a:t>
            </a:r>
          </a:p>
        </p:txBody>
      </p:sp>
      <p:sp>
        <p:nvSpPr>
          <p:cNvPr id="4" name="Text Placeholder 3">
            <a:extLst>
              <a:ext uri="{FF2B5EF4-FFF2-40B4-BE49-F238E27FC236}">
                <a16:creationId xmlns:a16="http://schemas.microsoft.com/office/drawing/2014/main" id="{84921238-AA7A-CF61-376C-3DAB1A4931B3}"/>
              </a:ext>
            </a:extLst>
          </p:cNvPr>
          <p:cNvSpPr>
            <a:spLocks noGrp="1"/>
          </p:cNvSpPr>
          <p:nvPr>
            <p:ph type="body" idx="3"/>
          </p:nvPr>
        </p:nvSpPr>
        <p:spPr>
          <a:xfrm>
            <a:off x="838570" y="4493361"/>
            <a:ext cx="10755843" cy="1235941"/>
          </a:xfrm>
        </p:spPr>
        <p:txBody>
          <a:bodyPr/>
          <a:lstStyle/>
          <a:p>
            <a:r>
              <a:rPr lang="en-GB" dirty="0"/>
              <a:t>Er det rigtigt?</a:t>
            </a:r>
          </a:p>
          <a:p>
            <a:r>
              <a:rPr lang="en-GB" dirty="0"/>
              <a:t>Er det retfærdigt?</a:t>
            </a:r>
          </a:p>
          <a:p>
            <a:r>
              <a:rPr lang="en-GB" dirty="0"/>
              <a:t>Respekterer den andre?</a:t>
            </a:r>
          </a:p>
          <a:p>
            <a:r>
              <a:rPr lang="en-GB" dirty="0"/>
              <a:t>Hvad er konsekvenserne?</a:t>
            </a:r>
          </a:p>
        </p:txBody>
      </p:sp>
      <p:pic>
        <p:nvPicPr>
          <p:cNvPr id="7" name="Picture 6">
            <a:extLst>
              <a:ext uri="{FF2B5EF4-FFF2-40B4-BE49-F238E27FC236}">
                <a16:creationId xmlns:a16="http://schemas.microsoft.com/office/drawing/2014/main" id="{7B2C7793-553A-A41B-2E67-1EE535019258}"/>
              </a:ext>
            </a:extLst>
          </p:cNvPr>
          <p:cNvPicPr>
            <a:picLocks noChangeAspect="1"/>
          </p:cNvPicPr>
          <p:nvPr/>
        </p:nvPicPr>
        <p:blipFill>
          <a:blip r:embed="rId2"/>
          <a:stretch>
            <a:fillRect/>
          </a:stretch>
        </p:blipFill>
        <p:spPr>
          <a:xfrm>
            <a:off x="-86359" y="-1178913"/>
            <a:ext cx="6858000" cy="6858000"/>
          </a:xfrm>
          <a:prstGeom prst="rect">
            <a:avLst/>
          </a:prstGeom>
        </p:spPr>
      </p:pic>
      <p:sp>
        <p:nvSpPr>
          <p:cNvPr id="8" name="Text Placeholder 1">
            <a:extLst>
              <a:ext uri="{FF2B5EF4-FFF2-40B4-BE49-F238E27FC236}">
                <a16:creationId xmlns:a16="http://schemas.microsoft.com/office/drawing/2014/main" id="{AB049064-8F03-D2A8-BD62-1A41BF669214}"/>
              </a:ext>
            </a:extLst>
          </p:cNvPr>
          <p:cNvSpPr txBox="1">
            <a:spLocks/>
          </p:cNvSpPr>
          <p:nvPr/>
        </p:nvSpPr>
        <p:spPr>
          <a:xfrm>
            <a:off x="8961120" y="2009524"/>
            <a:ext cx="27653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Vigtige spørgsmål at stille!</a:t>
            </a:r>
          </a:p>
        </p:txBody>
      </p:sp>
    </p:spTree>
    <p:extLst>
      <p:ext uri="{BB962C8B-B14F-4D97-AF65-F5344CB8AC3E}">
        <p14:creationId xmlns:p14="http://schemas.microsoft.com/office/powerpoint/2010/main" val="19918617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cd0d43f-31f3-4c96-8ab6-63ba6eabab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BA05074AC3484A9F903DEE4EAD40F8" ma:contentTypeVersion="6" ma:contentTypeDescription="Create a new document." ma:contentTypeScope="" ma:versionID="144c39bd3303653cd7041109168b761a">
  <xsd:schema xmlns:xsd="http://www.w3.org/2001/XMLSchema" xmlns:xs="http://www.w3.org/2001/XMLSchema" xmlns:p="http://schemas.microsoft.com/office/2006/metadata/properties" xmlns:ns3="6cd0d43f-31f3-4c96-8ab6-63ba6eabab94" targetNamespace="http://schemas.microsoft.com/office/2006/metadata/properties" ma:root="true" ma:fieldsID="dd6f4c19f30646a78804ad78503bb780" ns3:_="">
    <xsd:import namespace="6cd0d43f-31f3-4c96-8ab6-63ba6eabab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d43f-31f3-4c96-8ab6-63ba6eabab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30EA0-E774-4970-9543-38A5D13C89DC}">
  <ds:schemaRefs>
    <ds:schemaRef ds:uri="6cd0d43f-31f3-4c96-8ab6-63ba6eabab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1796424-D2AD-4C14-AC96-791384E23246}">
  <ds:schemaRefs>
    <ds:schemaRef ds:uri="6cd0d43f-31f3-4c96-8ab6-63ba6eaba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A3D814-925E-48EA-A401-1E4A6D312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10310</TotalTime>
  <Words>2430</Words>
  <Application>Microsoft Office PowerPoint</Application>
  <PresentationFormat>Widescreen</PresentationFormat>
  <Paragraphs>329</Paragraphs>
  <Slides>51</Slides>
  <Notes>30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Montserrat Light</vt:lpstr>
      <vt:lpstr>Calibri</vt:lpstr>
      <vt:lpstr>Montserrat</vt:lpstr>
      <vt:lpstr>Arial</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creator>Gillian Keane</dc:creator>
  <lastModifiedBy>Paula Whyte ( Momentum Consulting )</lastModifiedBy>
  <revision>24</revision>
  <dcterms:created xsi:type="dcterms:W3CDTF">2020-10-14T13:32:04.0000000Z</dcterms:created>
  <dcterms:modified xsi:type="dcterms:W3CDTF">2025-07-24T09:48:36.0000000Z</dcterms:modified>
  <keywords>, docId:0B7D810A3376FC1B75BD4A1D6B5C3683</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0x01010095BA05074AC3484A9F903DEE4EAD40F8</vt:lpwstr>
  </property>
</Properties>
</file>