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8" r:id="rId2"/>
    <p:sldId id="261" r:id="rId3"/>
    <p:sldId id="325" r:id="rId4"/>
    <p:sldId id="4307" r:id="rId5"/>
    <p:sldId id="4309" r:id="rId6"/>
    <p:sldId id="4317" r:id="rId7"/>
    <p:sldId id="4318" r:id="rId8"/>
    <p:sldId id="4321" r:id="rId9"/>
    <p:sldId id="4322" r:id="rId10"/>
    <p:sldId id="4308" r:id="rId11"/>
    <p:sldId id="4316" r:id="rId12"/>
    <p:sldId id="4320" r:id="rId13"/>
    <p:sldId id="4324" r:id="rId14"/>
    <p:sldId id="4325" r:id="rId15"/>
    <p:sldId id="4323" r:id="rId16"/>
    <p:sldId id="722" r:id="rId17"/>
    <p:sldId id="4331" r:id="rId18"/>
    <p:sldId id="4332" r:id="rId19"/>
    <p:sldId id="4343" r:id="rId20"/>
    <p:sldId id="4333" r:id="rId21"/>
    <p:sldId id="4305" r:id="rId22"/>
    <p:sldId id="4335" r:id="rId23"/>
    <p:sldId id="4338" r:id="rId24"/>
    <p:sldId id="4339" r:id="rId25"/>
    <p:sldId id="4340" r:id="rId26"/>
    <p:sldId id="4336" r:id="rId27"/>
    <p:sldId id="4337" r:id="rId28"/>
    <p:sldId id="4341" r:id="rId29"/>
    <p:sldId id="4342" r:id="rId30"/>
    <p:sldId id="4310" r:id="rId31"/>
    <p:sldId id="4306" r:id="rId32"/>
    <p:sldId id="322" r:id="rId33"/>
    <p:sldId id="332" r:id="rId34"/>
    <p:sldId id="4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72C"/>
    <a:srgbClr val="282666"/>
    <a:srgbClr val="ED8623"/>
    <a:srgbClr val="653795"/>
    <a:srgbClr val="404040"/>
    <a:srgbClr val="FDBD22"/>
    <a:srgbClr val="595959"/>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5"/>
    <p:restoredTop sz="95082"/>
  </p:normalViewPr>
  <p:slideViewPr>
    <p:cSldViewPr snapToGrid="0" snapToObjects="1">
      <p:cViewPr varScale="1">
        <p:scale>
          <a:sx n="100" d="100"/>
          <a:sy n="100" d="100"/>
        </p:scale>
        <p:origin x="22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Master-tekststile</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DBF7F7-BA67-60B1-7F34-C52EC0B28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215" y="5964268"/>
            <a:ext cx="1474507" cy="30861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AA90B66C-A203-019D-04CE-0F7F520C3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021926"/>
            <a:ext cx="1936204" cy="405251"/>
          </a:xfrm>
          <a:prstGeom prst="rect">
            <a:avLst/>
          </a:prstGeom>
        </p:spPr>
      </p:pic>
    </p:spTree>
    <p:extLst>
      <p:ext uri="{BB962C8B-B14F-4D97-AF65-F5344CB8AC3E}">
        <p14:creationId xmlns:p14="http://schemas.microsoft.com/office/powerpoint/2010/main" val="330045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88367" y="5941347"/>
            <a:ext cx="429599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021926"/>
            <a:ext cx="1474507" cy="308617"/>
          </a:xfrm>
          <a:prstGeom prst="rect">
            <a:avLst/>
          </a:prstGeom>
        </p:spPr>
      </p:pic>
      <p:sp>
        <p:nvSpPr>
          <p:cNvPr id="3" name="Google Shape;112;p29">
            <a:extLst>
              <a:ext uri="{FF2B5EF4-FFF2-40B4-BE49-F238E27FC236}">
                <a16:creationId xmlns:a16="http://schemas.microsoft.com/office/drawing/2014/main" id="{116B6F23-3F6F-3217-1C80-515D2ABE0A82}"/>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21D97C3F-9DD6-E583-C773-96A1A96AB69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970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80020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92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7940474"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8BE1A8-7CB8-A167-74EC-196733812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9241" y="6145876"/>
            <a:ext cx="1474507" cy="30861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en fremtid i AI for piger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penai.com/chatgp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sider.ai/extensions" TargetMode="External"/><Relationship Id="rId2" Type="http://schemas.openxmlformats.org/officeDocument/2006/relationships/hyperlink" Target="https://www.aiforwork.co/"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7ENuHeezd9U?feature=oembed" TargetMode="External"/><Relationship Id="rId5" Type="http://schemas.openxmlformats.org/officeDocument/2006/relationships/hyperlink" Target="https://www.youtube.com/watch?v=7ENuHeezd9U"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yB_cQlJgzGw?feature=oembed" TargetMode="External"/><Relationship Id="rId5" Type="http://schemas.openxmlformats.org/officeDocument/2006/relationships/hyperlink" Target="https://www.youtube.com/watch?v=yB_cQlJgzGw"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openai.com/index/dall-e-3/" TargetMode="External"/><Relationship Id="rId2" Type="http://schemas.openxmlformats.org/officeDocument/2006/relationships/hyperlink" Target="https://claude.ai/login?returnTo=%2F%3F" TargetMode="Externa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synthesia.io/?r=0&amp;msclkid=47be788f69571a4bf8d81f6e18fa1f8a" TargetMode="External"/><Relationship Id="rId4" Type="http://schemas.openxmlformats.org/officeDocument/2006/relationships/hyperlink" Target="https://lyricstudio.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ZZoT005p8ko?feature=oembed" TargetMode="External"/><Relationship Id="rId5" Type="http://schemas.openxmlformats.org/officeDocument/2006/relationships/hyperlink" Target="https://www.youtube.com/watch?v=ZZoT005p8ko"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59bMh59JQDo?feature=oembed" TargetMode="External"/><Relationship Id="rId5" Type="http://schemas.openxmlformats.org/officeDocument/2006/relationships/hyperlink" Target="https://www.youtube.com/watch?v=59bMh59JQDo"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ojjn9T_fuUw?feature=oembed" TargetMode="External"/><Relationship Id="rId5" Type="http://schemas.openxmlformats.org/officeDocument/2006/relationships/hyperlink" Target="https://www.youtube.com/watch?v=ojjn9T_fuUw"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podcasts.apple.com/gb/podcast/nvidia-ai-podcast/id1186480811" TargetMode="External"/><Relationship Id="rId7" Type="http://schemas.openxmlformats.org/officeDocument/2006/relationships/hyperlink" Target="https://podcasts.apple.com/gb/podcast/linear-digressions/id941219323" TargetMode="External"/><Relationship Id="rId12"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hyperlink" Target="https://podcasts.apple.com/gb/podcast/ai-today-podcast-artificial-intelligence-insights-experts/id1279927057" TargetMode="External"/><Relationship Id="rId5" Type="http://schemas.openxmlformats.org/officeDocument/2006/relationships/hyperlink" Target="https://podcasts.apple.com/gb/podcast/ai-in-business/id1725551490" TargetMode="External"/><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hyperlink" Target="https://podcasts.apple.com/gb/podcast/data-skeptic/id89034870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 TargetMode="External"/><Relationship Id="rId2" Type="http://schemas.openxmlformats.org/officeDocument/2006/relationships/hyperlink" Target="https://openai.com/chatgpt" TargetMode="Externa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s://zapier.com/blog/small-language-models/" TargetMode="External"/><Relationship Id="rId4" Type="http://schemas.openxmlformats.org/officeDocument/2006/relationships/hyperlink" Target="https://zapier.com/blog/multimodal-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anva.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Fra nysgerrig til selvsikker - at navigere i AI-værktøjer</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3</a:t>
            </a:r>
            <a:endParaRPr dirty="0"/>
          </a:p>
        </p:txBody>
      </p:sp>
      <p:pic>
        <p:nvPicPr>
          <p:cNvPr id="7" name="Picture Placeholder 6">
            <a:extLst>
              <a:ext uri="{FF2B5EF4-FFF2-40B4-BE49-F238E27FC236}">
                <a16:creationId xmlns:a16="http://schemas.microsoft.com/office/drawing/2014/main" id="{13711142-B314-6BE5-A980-71CCB9D246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 name="Picture 2">
            <a:extLst>
              <a:ext uri="{FF2B5EF4-FFF2-40B4-BE49-F238E27FC236}">
                <a16:creationId xmlns:a16="http://schemas.microsoft.com/office/drawing/2014/main" id="{C8E874E0-D657-37D0-AEAC-8619783BF7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3132" y="5995995"/>
            <a:ext cx="1358679" cy="475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400744" cy="3066422"/>
          </a:xfrm>
          <a:prstGeom prst="rect">
            <a:avLst/>
          </a:prstGeom>
        </p:spPr>
        <p:txBody>
          <a:bodyPr/>
          <a:lstStyle/>
          <a:p>
            <a:r>
              <a:rPr lang="en-US" dirty="0"/>
              <a:t>AI gør livet lettere</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r="-55"/>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68279"/>
            <a:ext cx="7588238" cy="3849918"/>
          </a:xfrm>
        </p:spPr>
        <p:txBody>
          <a:bodyPr/>
          <a:lstStyle/>
          <a:p>
            <a:pPr marL="0" indent="0"/>
            <a:r>
              <a:rPr lang="en-US" dirty="0"/>
              <a:t>Kunstig intelligens er både et værktøj til kreativitet og et stærkt aktiv til at </a:t>
            </a:r>
            <a:r>
              <a:rPr lang="en-US" i="1" dirty="0"/>
              <a:t>øge produktiviteten</a:t>
            </a:r>
            <a:r>
              <a:rPr lang="en-US" dirty="0"/>
              <a:t>. Det hjælper dig med at få tingene gjort hurtigere - som at få ideer, sortere opgaver eller skabe indhold - så du kan bruge mere tid på det, der betyder noget.</a:t>
            </a:r>
          </a:p>
          <a:p>
            <a:pPr marL="0" indent="0"/>
            <a:r>
              <a:rPr lang="en-US" dirty="0"/>
              <a:t>I dette afsnit vil vi undersøge, hvordan ChatGPT og Canva AI kan bruges til at øge produktiviteten i hverdagens opgaver, fra </a:t>
            </a:r>
            <a:r>
              <a:rPr lang="en-US" dirty="0" err="1"/>
              <a:t>organisering af </a:t>
            </a:r>
            <a:r>
              <a:rPr lang="en-US" dirty="0"/>
              <a:t>information til design af grafik i professionel kvalitet på få minutter. Ved at eksperimentere med disse værktøjer ønsker vi, at du får tillid til at bruge AI til at forenkle arbejdsbyrden, spare tid og forbedre effektiviteten i akademiske, personlige og professionelle projekter.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AI til produktivitet</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2.xml><?xml version="1.0" encoding="utf-8"?>
<p:sld xmlns:a16="http://schemas.microsoft.com/office/drawing/2014/main" xmlns:ahyp="http://schemas.microsoft.com/office/drawing/2018/hyperlinkcolo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CE0A-E7C3-D087-D198-2002EE5E7B8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5E10378-DF80-7CC4-2BA6-26841E576242}"/>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63DA2C6A-3A44-B34E-6DAB-05285478DDF7}"/>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328C91B0-FA01-717A-4C22-355BAD3C8753}"/>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8FCFD2D-FEA2-BA10-92AC-C787D89E3F7A}"/>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15F91FB6-E7A2-E064-5324-F558AF8530E7}"/>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CF569843-39AC-F0E0-E708-0F82204FB10F}"/>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53F40279-7079-DBAE-ADC2-2A3F05C66994}"/>
              </a:ext>
            </a:extLst>
          </p:cNvPr>
          <p:cNvSpPr txBox="1"/>
          <p:nvPr/>
        </p:nvSpPr>
        <p:spPr>
          <a:xfrm>
            <a:off x="518380" y="2324663"/>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1: Lav en god opfordring</a:t>
            </a:r>
          </a:p>
        </p:txBody>
      </p:sp>
      <p:grpSp>
        <p:nvGrpSpPr>
          <p:cNvPr id="24" name="Graphic 3">
            <a:extLst>
              <a:ext uri="{FF2B5EF4-FFF2-40B4-BE49-F238E27FC236}">
                <a16:creationId xmlns:a16="http://schemas.microsoft.com/office/drawing/2014/main" id="{18C6FFC3-843D-7141-D3DC-68DF335345B0}"/>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68EBED74-A085-4403-AD09-21ABB2BC67C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8C7AA49A-3815-7FEB-2C6D-164ED2C560B9}"/>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5A025AE5-DF33-E8CD-15A2-25AAB6D80F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4B73F190-6204-3DB5-4023-ED7507B1AC5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D14EC90E-AE29-C58E-4002-DA32DD95B08F}"/>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CACD06FE-F4B9-883C-9868-55A6F576471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8FAB094C-2E3B-CA7F-D22A-F762D3CC415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5E4B139F-4834-EDD4-6C07-7C3D9D1693D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FD86F32E-D9FA-AAFC-D1A3-1432E7E42A1F}"/>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42B1354E-1816-34DB-BB7F-EAA945081A9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33C6BE82-A661-481B-A6AF-C2E97DA606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F2AA68C2-8F1E-D356-A98C-035CB439C5A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A98A0A5F-79CA-F7CA-3CDC-A286796745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410FCC38-6F59-0215-0F4F-2017E8EC175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588E69DB-E98F-BD29-3E1D-93CEF11E9B1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36261E27-EFA9-A976-3749-7C059EC0356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521ABF2C-21CA-EB83-2A6A-8B42A901EB1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12268A4F-41AC-064B-59D9-3148181118CB}"/>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BD54B136-99A2-D249-A716-2878A080B1F9}"/>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18EBACC1-9317-0206-74A2-F5C917828744}"/>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24405DC2-24AC-0F27-7553-783168B8836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6A1C102B-C30E-DDFF-5B59-524EBBCC365E}"/>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3E06683B-6E80-FAA1-DA5A-40967E26C1B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D3A081A1-4293-43A5-F42D-AECDF6ACDA9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814C9FC5-3832-6056-E9CB-2EE5A060D917}"/>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55A44282-701A-CABC-A49E-46E00B9ACAA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B852F808-5E4B-8E2F-2834-99A07ED20F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808D8D21-1F83-E60A-30CC-50D4A1629CE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7904F87C-12F7-4A65-203A-36EE1CA4F74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5B9B84C2-07F0-7C4F-A5D4-C2D7EE190A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7DBC48F4-1F45-5485-E61D-BF8C8FB8D68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4BC8672D-5AA4-6540-4DA4-F532B51E6C9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8E0B44F2-5358-CEB7-08CE-3CF0E5AE7E7D}"/>
              </a:ext>
            </a:extLst>
          </p:cNvPr>
          <p:cNvSpPr txBox="1"/>
          <p:nvPr/>
        </p:nvSpPr>
        <p:spPr>
          <a:xfrm>
            <a:off x="4279836" y="2331655"/>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2: Iterér på svarene</a:t>
            </a:r>
          </a:p>
        </p:txBody>
      </p:sp>
      <p:sp>
        <p:nvSpPr>
          <p:cNvPr id="125" name="CuadroTexto 553">
            <a:extLst>
              <a:ext uri="{FF2B5EF4-FFF2-40B4-BE49-F238E27FC236}">
                <a16:creationId xmlns:a16="http://schemas.microsoft.com/office/drawing/2014/main" id="{17B89280-6ACD-237B-7865-6907F0D5A760}"/>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3: Eksperimentér med applikationer</a:t>
            </a:r>
          </a:p>
        </p:txBody>
      </p:sp>
      <p:sp>
        <p:nvSpPr>
          <p:cNvPr id="5" name="TextBox 4">
            <a:extLst>
              <a:ext uri="{FF2B5EF4-FFF2-40B4-BE49-F238E27FC236}">
                <a16:creationId xmlns:a16="http://schemas.microsoft.com/office/drawing/2014/main" id="{7792B817-326D-D98C-00A1-226FB55F5FF9}"/>
              </a:ext>
            </a:extLst>
          </p:cNvPr>
          <p:cNvSpPr txBox="1"/>
          <p:nvPr/>
        </p:nvSpPr>
        <p:spPr>
          <a:xfrm>
            <a:off x="697116" y="3342928"/>
            <a:ext cx="3420714" cy="2970044"/>
          </a:xfrm>
          <a:prstGeom prst="rect">
            <a:avLst/>
          </a:prstGeom>
          <a:noFill/>
        </p:spPr>
        <p:txBody>
          <a:bodyPr wrap="square" rtlCol="0">
            <a:spAutoFit/>
          </a:bodyPr>
          <a:lstStyle/>
          <a:p>
            <a:r>
              <a:rPr lang="en-US" sz="1700" b="1" dirty="0">
                <a:solidFill>
                  <a:schemeClr val="bg1"/>
                </a:solidFill>
              </a:rPr>
              <a:t>- Vær specifik med din anmodning: </a:t>
            </a:r>
          </a:p>
          <a:p>
            <a:pPr marL="0" indent="0"/>
            <a:r>
              <a:rPr lang="en-US" sz="1700" dirty="0">
                <a:solidFill>
                  <a:schemeClr val="bg1"/>
                </a:solidFill>
              </a:rPr>
              <a:t>Generelt: </a:t>
            </a:r>
            <a:r>
              <a:rPr lang="en-US" sz="1700" i="1" dirty="0">
                <a:solidFill>
                  <a:schemeClr val="bg1"/>
                </a:solidFill>
              </a:rPr>
              <a:t>Fortæl mig om klimaforandringer  </a:t>
            </a:r>
          </a:p>
          <a:p>
            <a:pPr marL="0" indent="0"/>
            <a:r>
              <a:rPr lang="en-US" sz="1700" dirty="0">
                <a:solidFill>
                  <a:schemeClr val="bg1"/>
                </a:solidFill>
              </a:rPr>
              <a:t>Specifik: </a:t>
            </a:r>
            <a:r>
              <a:rPr lang="en-US" sz="1700" i="1" dirty="0">
                <a:solidFill>
                  <a:schemeClr val="bg1"/>
                </a:solidFill>
              </a:rPr>
              <a:t>Forklar årsagerne til klimaforandringer i enkle vendinger for en 12-årig.</a:t>
            </a:r>
          </a:p>
          <a:p>
            <a:pPr marL="0" indent="0"/>
            <a:r>
              <a:rPr lang="en-US" sz="1700" b="1" dirty="0">
                <a:solidFill>
                  <a:schemeClr val="bg1"/>
                </a:solidFill>
              </a:rPr>
              <a:t>- Bed ChatGPT om at udføre opgaver:</a:t>
            </a:r>
          </a:p>
          <a:p>
            <a:pPr marL="0" indent="0"/>
            <a:r>
              <a:rPr lang="en-US" sz="1700" i="1" dirty="0">
                <a:solidFill>
                  <a:schemeClr val="bg1"/>
                </a:solidFill>
              </a:rPr>
              <a:t>Beskrive, liste, oversætte, forkorte osv.  F.eks. Generer 3 kreative ideer til et videnskabeligt projekt</a:t>
            </a:r>
          </a:p>
          <a:p>
            <a:endParaRPr lang="en-IE" sz="1700" dirty="0">
              <a:solidFill>
                <a:schemeClr val="bg1"/>
              </a:solidFill>
            </a:endParaRPr>
          </a:p>
        </p:txBody>
      </p:sp>
      <p:sp>
        <p:nvSpPr>
          <p:cNvPr id="6" name="TextBox 5">
            <a:extLst>
              <a:ext uri="{FF2B5EF4-FFF2-40B4-BE49-F238E27FC236}">
                <a16:creationId xmlns:a16="http://schemas.microsoft.com/office/drawing/2014/main" id="{8C34E496-5D52-3619-BF0A-9F8691C4A6A8}"/>
              </a:ext>
            </a:extLst>
          </p:cNvPr>
          <p:cNvSpPr txBox="1"/>
          <p:nvPr/>
        </p:nvSpPr>
        <p:spPr>
          <a:xfrm>
            <a:off x="4463358" y="3429000"/>
            <a:ext cx="3299360" cy="1661993"/>
          </a:xfrm>
          <a:prstGeom prst="rect">
            <a:avLst/>
          </a:prstGeom>
          <a:noFill/>
        </p:spPr>
        <p:txBody>
          <a:bodyPr wrap="square" rtlCol="0">
            <a:spAutoFit/>
          </a:bodyPr>
          <a:lstStyle/>
          <a:p>
            <a:r>
              <a:rPr lang="en-US" sz="1700" dirty="0">
                <a:solidFill>
                  <a:schemeClr val="bg1"/>
                </a:solidFill>
              </a:rPr>
              <a:t>Hvis det første svar ikke opfylder dine behov, skal du forfine din opfordring.</a:t>
            </a:r>
          </a:p>
          <a:p>
            <a:endParaRPr lang="en-US" sz="1700" dirty="0">
              <a:solidFill>
                <a:schemeClr val="bg1"/>
              </a:solidFill>
            </a:endParaRPr>
          </a:p>
          <a:p>
            <a:r>
              <a:rPr lang="en-US" sz="1700" i="1" dirty="0">
                <a:solidFill>
                  <a:schemeClr val="bg1"/>
                </a:solidFill>
              </a:rPr>
              <a:t>Tilføj f.eks. flere detaljer, gør det kortere, eller fokuser på.</a:t>
            </a:r>
            <a:r>
              <a:rPr lang="en-US" sz="1700" dirty="0">
                <a:solidFill>
                  <a:schemeClr val="bg1"/>
                </a:solidFill>
              </a:rPr>
              <a:t>.</a:t>
            </a:r>
            <a:r>
              <a:rPr lang="en-US" sz="1700" i="1" dirty="0">
                <a:solidFill>
                  <a:schemeClr val="bg1"/>
                </a:solidFill>
              </a:rPr>
              <a:t>.</a:t>
            </a:r>
          </a:p>
          <a:p>
            <a:endParaRPr lang="en-IE" sz="1700" dirty="0">
              <a:solidFill>
                <a:schemeClr val="bg1"/>
              </a:solidFill>
            </a:endParaRPr>
          </a:p>
        </p:txBody>
      </p:sp>
      <p:sp>
        <p:nvSpPr>
          <p:cNvPr id="7" name="TextBox 6">
            <a:extLst>
              <a:ext uri="{FF2B5EF4-FFF2-40B4-BE49-F238E27FC236}">
                <a16:creationId xmlns:a16="http://schemas.microsoft.com/office/drawing/2014/main" id="{CEB165BF-F1C0-F082-E41E-4A40A7E43B1C}"/>
              </a:ext>
            </a:extLst>
          </p:cNvPr>
          <p:cNvSpPr txBox="1"/>
          <p:nvPr/>
        </p:nvSpPr>
        <p:spPr>
          <a:xfrm>
            <a:off x="8113501" y="3447804"/>
            <a:ext cx="3411724" cy="1923604"/>
          </a:xfrm>
          <a:prstGeom prst="rect">
            <a:avLst/>
          </a:prstGeom>
          <a:noFill/>
        </p:spPr>
        <p:txBody>
          <a:bodyPr wrap="square" rtlCol="0">
            <a:spAutoFit/>
          </a:bodyPr>
          <a:lstStyle/>
          <a:p>
            <a:pPr marL="285750" indent="-285750">
              <a:buFont typeface="Arial" panose="020B0604020202020204" pitchFamily="34" charset="0"/>
              <a:buChar char="•"/>
            </a:pPr>
            <a:r>
              <a:rPr lang="en-US" sz="1700" b="1" dirty="0">
                <a:solidFill>
                  <a:schemeClr val="bg1"/>
                </a:solidFill>
              </a:rPr>
              <a:t>Læringsværktøj</a:t>
            </a:r>
            <a:r>
              <a:rPr lang="en-US" sz="1700" dirty="0">
                <a:solidFill>
                  <a:schemeClr val="bg1"/>
                </a:solidFill>
              </a:rPr>
              <a:t>: Bed om forklaringer på vanskelige emner.</a:t>
            </a:r>
          </a:p>
          <a:p>
            <a:pPr marL="285750" indent="-285750">
              <a:buFont typeface="Arial" panose="020B0604020202020204" pitchFamily="34" charset="0"/>
              <a:buChar char="•"/>
            </a:pPr>
            <a:r>
              <a:rPr lang="en-US" sz="1700" b="1" dirty="0">
                <a:solidFill>
                  <a:schemeClr val="bg1"/>
                </a:solidFill>
              </a:rPr>
              <a:t>Skriveassistent</a:t>
            </a:r>
            <a:r>
              <a:rPr lang="en-US" sz="1700" dirty="0">
                <a:solidFill>
                  <a:schemeClr val="bg1"/>
                </a:solidFill>
              </a:rPr>
              <a:t>: Brug den til at lave udkast til dispositioner, essays og resuméer.</a:t>
            </a:r>
          </a:p>
          <a:p>
            <a:pPr marL="285750" indent="-285750">
              <a:buFont typeface="Arial" panose="020B0604020202020204" pitchFamily="34" charset="0"/>
              <a:buChar char="•"/>
            </a:pPr>
            <a:r>
              <a:rPr lang="en-US" sz="1700" b="1" dirty="0">
                <a:solidFill>
                  <a:schemeClr val="bg1"/>
                </a:solidFill>
              </a:rPr>
              <a:t>Kreativt værktøj</a:t>
            </a:r>
            <a:r>
              <a:rPr lang="en-US" sz="1700" dirty="0">
                <a:solidFill>
                  <a:schemeClr val="bg1"/>
                </a:solidFill>
              </a:rPr>
              <a:t>: Generer poesi, historier eller brainstorming-idéer.</a:t>
            </a:r>
          </a:p>
          <a:p>
            <a:pPr marL="285750" indent="-285750">
              <a:buFont typeface="Arial" panose="020B0604020202020204" pitchFamily="34" charset="0"/>
              <a:buChar char="•"/>
            </a:pPr>
            <a:endParaRPr lang="en-IE" sz="1700" dirty="0">
              <a:solidFill>
                <a:schemeClr val="bg1"/>
              </a:solidFill>
            </a:endParaRPr>
          </a:p>
        </p:txBody>
      </p:sp>
      <p:sp>
        <p:nvSpPr>
          <p:cNvPr id="8" name="Text Placeholder 2">
            <a:extLst>
              <a:ext uri="{FF2B5EF4-FFF2-40B4-BE49-F238E27FC236}">
                <a16:creationId xmlns:a16="http://schemas.microsoft.com/office/drawing/2014/main" id="{29804040-AE06-AF82-8AE7-45996B1DE47B}"/>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Grundlæggende </a:t>
            </a:r>
            <a:r>
              <a:rPr lang="en-IE" sz="3600" b="1" dirty="0">
                <a:solidFill>
                  <a:srgbClr val="653795"/>
                </a:solidFill>
              </a:rPr>
              <a:t>trin i brugen af </a:t>
            </a:r>
            <a:r>
              <a:rPr lang="en-IE" sz="3600" b="1" dirty="0">
                <a:solidFill>
                  <a:srgbClr val="653795"/>
                </a:solidFill>
                <a:hlinkClick r:id="rId2">
                  <a:extLst>
                    <a:ext uri="{A12FA001-AC4F-418D-AE19-62706E023703}">
                      <ahyp:hlinkClr xmlns:ahyp="http://schemas.microsoft.com/office/drawing/2018/hyperlinkcolor" val="tx"/>
                    </a:ext>
                  </a:extLst>
                </a:hlinkClick>
              </a:rPr>
              <a:t>ChatGPT </a:t>
            </a:r>
          </a:p>
          <a:p>
            <a:pPr marL="0" indent="0">
              <a:buNone/>
            </a:pPr>
            <a:r>
              <a:rPr lang="en-IE" sz="3600" dirty="0">
                <a:solidFill>
                  <a:srgbClr val="653795"/>
                </a:solidFill>
              </a:rPr>
              <a:t> </a:t>
            </a:r>
          </a:p>
        </p:txBody>
      </p:sp>
      <p:pic>
        <p:nvPicPr>
          <p:cNvPr id="2050" name="Picture 2" descr="OpenAI Logo png">
            <a:extLst>
              <a:ext uri="{FF2B5EF4-FFF2-40B4-BE49-F238E27FC236}">
                <a16:creationId xmlns:a16="http://schemas.microsoft.com/office/drawing/2014/main" id="{793B237A-14D0-1F23-D925-A9DE5DBEB5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7049" y="-179382"/>
            <a:ext cx="2429512" cy="151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1072"/>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CD4A-1036-4B7F-E23C-6D34D43C7C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40A73F-9FFA-99DE-4786-D3F1D4E1F275}"/>
              </a:ext>
            </a:extLst>
          </p:cNvPr>
          <p:cNvSpPr>
            <a:spLocks noGrp="1"/>
          </p:cNvSpPr>
          <p:nvPr>
            <p:ph type="body" sz="quarter" idx="18"/>
          </p:nvPr>
        </p:nvSpPr>
        <p:spPr>
          <a:xfrm>
            <a:off x="449990" y="1888893"/>
            <a:ext cx="11292019" cy="4712327"/>
          </a:xfrm>
        </p:spPr>
        <p:txBody>
          <a:bodyPr/>
          <a:lstStyle/>
          <a:p>
            <a:pPr>
              <a:buFont typeface="+mj-lt"/>
              <a:buAutoNum type="arabicPeriod"/>
            </a:pPr>
            <a:r>
              <a:rPr lang="en-US" sz="2000" b="1" dirty="0"/>
              <a:t>Brugerdefinerede instruktioner: </a:t>
            </a:r>
            <a:r>
              <a:rPr lang="en-US" sz="2000" dirty="0" err="1"/>
              <a:t>Tilpas </a:t>
            </a:r>
            <a:r>
              <a:rPr lang="en-US" sz="2000" dirty="0"/>
              <a:t>ChatGPT's svar ved at give specifik forretningsmæssig eller personlig kontekst.</a:t>
            </a:r>
          </a:p>
          <a:p>
            <a:pPr>
              <a:buFont typeface="+mj-lt"/>
              <a:buAutoNum type="arabicPeriod"/>
            </a:pPr>
            <a:r>
              <a:rPr lang="en-US" sz="2000" b="1" dirty="0"/>
              <a:t>Udvikling af prompter: </a:t>
            </a:r>
            <a:r>
              <a:rPr lang="en-US" sz="2000" dirty="0"/>
              <a:t>Udarbejd klare beskeder for at forbedre ChatGPT's outputkvalitet. Brug </a:t>
            </a:r>
            <a:r>
              <a:rPr lang="en-US" sz="2000" b="1" dirty="0">
                <a:hlinkClick r:id="rId2"/>
              </a:rPr>
              <a:t>prompt-værktøjer</a:t>
            </a:r>
            <a:endParaRPr lang="en-US" sz="2000" b="1" dirty="0"/>
          </a:p>
          <a:p>
            <a:pPr>
              <a:buFont typeface="+mj-lt"/>
              <a:buAutoNum type="arabicPeriod"/>
            </a:pPr>
            <a:r>
              <a:rPr lang="en-US" sz="2000" b="1" dirty="0" err="1"/>
              <a:t>Sammenfatning</a:t>
            </a:r>
            <a:r>
              <a:rPr lang="en-US" sz="2000" b="1" dirty="0"/>
              <a:t>: </a:t>
            </a:r>
            <a:r>
              <a:rPr lang="en-US" sz="2000" dirty="0"/>
              <a:t>Brug 'TL;DR' til at kondensere lange artikler eller videoer.</a:t>
            </a:r>
          </a:p>
          <a:p>
            <a:pPr>
              <a:buFont typeface="+mj-lt"/>
              <a:buAutoNum type="arabicPeriod"/>
            </a:pPr>
            <a:r>
              <a:rPr lang="en-US" sz="2000" b="1" dirty="0"/>
              <a:t>Forståelse af dagligdags sprog: </a:t>
            </a:r>
            <a:r>
              <a:rPr lang="en-US" sz="2000" dirty="0"/>
              <a:t>Oversæt slang og idiomer med større nøjagtighed end traditionelle værktøjer.</a:t>
            </a:r>
          </a:p>
          <a:p>
            <a:pPr>
              <a:buFont typeface="+mj-lt"/>
              <a:buAutoNum type="arabicPeriod"/>
            </a:pPr>
            <a:r>
              <a:rPr lang="en-US" sz="2000" b="1" dirty="0"/>
              <a:t>Omvendt spørgeteknik: </a:t>
            </a:r>
            <a:r>
              <a:rPr lang="en-US" sz="2000" dirty="0"/>
              <a:t>Giv et faktum eller en idé, og bed ChatGPT om dokumentation.</a:t>
            </a:r>
          </a:p>
          <a:p>
            <a:pPr>
              <a:buFont typeface="+mj-lt"/>
              <a:buAutoNum type="arabicPeriod"/>
            </a:pPr>
            <a:r>
              <a:rPr lang="en-US" sz="2000" b="1" dirty="0"/>
              <a:t>Sider-udvidelse: </a:t>
            </a:r>
            <a:r>
              <a:rPr lang="en-US" sz="2000" dirty="0"/>
              <a:t>Få adgang til ChatGPT overalt med </a:t>
            </a:r>
            <a:r>
              <a:rPr lang="en-US" sz="2000" b="1" dirty="0">
                <a:hlinkClick r:id="rId3"/>
              </a:rPr>
              <a:t>Sider Chrome-udvidelsen</a:t>
            </a:r>
            <a:r>
              <a:rPr lang="en-US" sz="2000" dirty="0"/>
              <a:t>.</a:t>
            </a:r>
          </a:p>
          <a:p>
            <a:pPr>
              <a:buFont typeface="+mj-lt"/>
              <a:buAutoNum type="arabicPeriod"/>
            </a:pPr>
            <a:r>
              <a:rPr lang="en-US" sz="2000" b="1" dirty="0"/>
              <a:t>Transskribering af møder: </a:t>
            </a:r>
            <a:r>
              <a:rPr lang="en-US" sz="2000" dirty="0"/>
              <a:t>Transskriber møder og uddrag nøglepunkter ved hjælp af ChatGPT.</a:t>
            </a:r>
          </a:p>
          <a:p>
            <a:pPr>
              <a:buFont typeface="+mj-lt"/>
              <a:buAutoNum type="arabicPeriod"/>
            </a:pPr>
            <a:r>
              <a:rPr lang="en-US" sz="2000" b="1" dirty="0"/>
              <a:t>Genbrug af indhold: </a:t>
            </a:r>
            <a:r>
              <a:rPr lang="en-US" sz="2000" dirty="0"/>
              <a:t>Tilpas eksisterende indhold til forskellige formater og platforme.</a:t>
            </a:r>
          </a:p>
          <a:p>
            <a:pPr>
              <a:buFont typeface="+mj-lt"/>
              <a:buAutoNum type="arabicPeriod"/>
            </a:pPr>
            <a:r>
              <a:rPr lang="en-US" sz="2000" b="1" dirty="0"/>
              <a:t>Hjælp til netværk: </a:t>
            </a:r>
            <a:r>
              <a:rPr lang="en-US" sz="2000" dirty="0"/>
              <a:t>Generer </a:t>
            </a:r>
            <a:r>
              <a:rPr lang="en-US" sz="2000" dirty="0" err="1"/>
              <a:t>personaliserede </a:t>
            </a:r>
            <a:r>
              <a:rPr lang="en-US" sz="2000" dirty="0"/>
              <a:t>netværksbeskeder.</a:t>
            </a:r>
          </a:p>
          <a:p>
            <a:pPr>
              <a:buFont typeface="+mj-lt"/>
              <a:buAutoNum type="arabicPeriod"/>
            </a:pPr>
            <a:r>
              <a:rPr lang="en-US" sz="2000" b="1" dirty="0"/>
              <a:t>Forbedring af kommunikation: </a:t>
            </a:r>
            <a:r>
              <a:rPr lang="en-US" sz="2000" dirty="0"/>
              <a:t>Forbedre klarhed og præcision i skriftlig kommunikation.</a:t>
            </a:r>
          </a:p>
        </p:txBody>
      </p:sp>
      <p:sp>
        <p:nvSpPr>
          <p:cNvPr id="4" name="Text Placeholder 3">
            <a:extLst>
              <a:ext uri="{FF2B5EF4-FFF2-40B4-BE49-F238E27FC236}">
                <a16:creationId xmlns:a16="http://schemas.microsoft.com/office/drawing/2014/main" id="{967F1FB4-5AF5-D8E7-862B-956F857A4091}"/>
              </a:ext>
            </a:extLst>
          </p:cNvPr>
          <p:cNvSpPr>
            <a:spLocks noGrp="1"/>
          </p:cNvSpPr>
          <p:nvPr>
            <p:ph type="body" sz="quarter" idx="16"/>
          </p:nvPr>
        </p:nvSpPr>
        <p:spPr>
          <a:xfrm>
            <a:off x="449990" y="413798"/>
            <a:ext cx="10830200" cy="803654"/>
          </a:xfrm>
        </p:spPr>
        <p:txBody>
          <a:bodyPr/>
          <a:lstStyle/>
          <a:p>
            <a:r>
              <a:rPr lang="en-US" dirty="0"/>
              <a:t>Brug ChatGPT til at </a:t>
            </a:r>
            <a:r>
              <a:rPr lang="en-US" i="1" dirty="0"/>
              <a:t>arbejde smartere.</a:t>
            </a:r>
            <a:r>
              <a:rPr lang="en-US" dirty="0"/>
              <a:t>..</a:t>
            </a:r>
          </a:p>
        </p:txBody>
      </p:sp>
      <p:grpSp>
        <p:nvGrpSpPr>
          <p:cNvPr id="3" name="Group 2">
            <a:extLst>
              <a:ext uri="{FF2B5EF4-FFF2-40B4-BE49-F238E27FC236}">
                <a16:creationId xmlns:a16="http://schemas.microsoft.com/office/drawing/2014/main" id="{66D67AB9-9F79-EFAE-DD6A-D340B54D9C9E}"/>
              </a:ext>
            </a:extLst>
          </p:cNvPr>
          <p:cNvGrpSpPr/>
          <p:nvPr/>
        </p:nvGrpSpPr>
        <p:grpSpPr>
          <a:xfrm>
            <a:off x="10464800" y="473181"/>
            <a:ext cx="1042251" cy="1152419"/>
            <a:chOff x="10387608" y="788458"/>
            <a:chExt cx="896094" cy="896083"/>
          </a:xfrm>
          <a:solidFill>
            <a:srgbClr val="653795"/>
          </a:solidFill>
        </p:grpSpPr>
        <p:sp>
          <p:nvSpPr>
            <p:cNvPr id="7" name="Freeform 196">
              <a:extLst>
                <a:ext uri="{FF2B5EF4-FFF2-40B4-BE49-F238E27FC236}">
                  <a16:creationId xmlns:a16="http://schemas.microsoft.com/office/drawing/2014/main" id="{7E980A97-A606-5C93-2AFE-558D14A85C64}"/>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ED8623"/>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08E4A9FF-7EB2-C7F4-C688-B71B8CB77743}"/>
                </a:ext>
              </a:extLst>
            </p:cNvPr>
            <p:cNvGrpSpPr/>
            <p:nvPr/>
          </p:nvGrpSpPr>
          <p:grpSpPr>
            <a:xfrm>
              <a:off x="10387608" y="788458"/>
              <a:ext cx="896094" cy="896083"/>
              <a:chOff x="10387608" y="788458"/>
              <a:chExt cx="896094" cy="896083"/>
            </a:xfrm>
            <a:grpFill/>
          </p:grpSpPr>
          <p:grpSp>
            <p:nvGrpSpPr>
              <p:cNvPr id="10" name="Graphic 2">
                <a:extLst>
                  <a:ext uri="{FF2B5EF4-FFF2-40B4-BE49-F238E27FC236}">
                    <a16:creationId xmlns:a16="http://schemas.microsoft.com/office/drawing/2014/main" id="{EDDD4719-5E0C-C0BB-BF0D-90D81F36F679}"/>
                  </a:ext>
                </a:extLst>
              </p:cNvPr>
              <p:cNvGrpSpPr/>
              <p:nvPr/>
            </p:nvGrpSpPr>
            <p:grpSpPr>
              <a:xfrm>
                <a:off x="10647765" y="1164229"/>
                <a:ext cx="375781" cy="505860"/>
                <a:chOff x="10647765" y="1164229"/>
                <a:chExt cx="375781" cy="505860"/>
              </a:xfrm>
              <a:grpFill/>
            </p:grpSpPr>
            <p:sp>
              <p:nvSpPr>
                <p:cNvPr id="16" name="Freeform 204">
                  <a:extLst>
                    <a:ext uri="{FF2B5EF4-FFF2-40B4-BE49-F238E27FC236}">
                      <a16:creationId xmlns:a16="http://schemas.microsoft.com/office/drawing/2014/main" id="{F4F00AE5-D185-ADB4-E799-D5F185677AF1}"/>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17" name="Freeform 205">
                  <a:extLst>
                    <a:ext uri="{FF2B5EF4-FFF2-40B4-BE49-F238E27FC236}">
                      <a16:creationId xmlns:a16="http://schemas.microsoft.com/office/drawing/2014/main" id="{44C0C67F-89BC-CFB1-3B15-C780165CBFE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18" name="Freeform 206">
                  <a:extLst>
                    <a:ext uri="{FF2B5EF4-FFF2-40B4-BE49-F238E27FC236}">
                      <a16:creationId xmlns:a16="http://schemas.microsoft.com/office/drawing/2014/main" id="{4070A73A-FBB4-4963-7469-3582D6F08F4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AA418E5-9B3C-F2D5-E42E-75124FFD8B22}"/>
                  </a:ext>
                </a:extLst>
              </p:cNvPr>
              <p:cNvGrpSpPr/>
              <p:nvPr/>
            </p:nvGrpSpPr>
            <p:grpSpPr>
              <a:xfrm>
                <a:off x="10387608" y="788458"/>
                <a:ext cx="896094" cy="896083"/>
                <a:chOff x="10387608" y="788458"/>
                <a:chExt cx="896094" cy="896083"/>
              </a:xfrm>
              <a:grpFill/>
            </p:grpSpPr>
            <p:sp>
              <p:nvSpPr>
                <p:cNvPr id="12" name="Freeform 200">
                  <a:extLst>
                    <a:ext uri="{FF2B5EF4-FFF2-40B4-BE49-F238E27FC236}">
                      <a16:creationId xmlns:a16="http://schemas.microsoft.com/office/drawing/2014/main" id="{D533F824-4E64-1943-A7AB-DF73290D0BE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13" name="Freeform 201">
                  <a:extLst>
                    <a:ext uri="{FF2B5EF4-FFF2-40B4-BE49-F238E27FC236}">
                      <a16:creationId xmlns:a16="http://schemas.microsoft.com/office/drawing/2014/main" id="{23557CBB-CE8D-292A-3EA3-96439AE4EBD8}"/>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14" name="Freeform 202">
                  <a:extLst>
                    <a:ext uri="{FF2B5EF4-FFF2-40B4-BE49-F238E27FC236}">
                      <a16:creationId xmlns:a16="http://schemas.microsoft.com/office/drawing/2014/main" id="{F096A7CA-B252-A64F-98AE-CD128496FDB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15" name="Freeform 203">
                  <a:extLst>
                    <a:ext uri="{FF2B5EF4-FFF2-40B4-BE49-F238E27FC236}">
                      <a16:creationId xmlns:a16="http://schemas.microsoft.com/office/drawing/2014/main" id="{E7A3AC43-F65F-0C4B-3167-F4C10C4BC953}"/>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2777706"/>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Denne video præsenterer innovative måder at </a:t>
            </a:r>
            <a:r>
              <a:rPr lang="en-US" dirty="0" err="1"/>
              <a:t>bruge </a:t>
            </a:r>
            <a:r>
              <a:rPr lang="en-US" dirty="0"/>
              <a:t>ChatGPT på for at øge </a:t>
            </a:r>
            <a:r>
              <a:rPr lang="en-US" b="1" dirty="0"/>
              <a:t>produktiviteten og kreativiteten</a:t>
            </a:r>
            <a:r>
              <a:rPr lang="en-US" dirty="0"/>
              <a:t>. Disse hacks demonstrerer ChatGPT's alsidighed i forskellige professionelle scenarier, fra forbedring af kommunikation til strømlining af arbejdsgange.</a:t>
            </a:r>
          </a:p>
          <a:p>
            <a:r>
              <a:rPr lang="en-US" dirty="0"/>
              <a:t>Hvis du vil have en visuel gennemgang af disse hacks, kan du se hele videoen her:</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a:t>10 spilændrende ChatGPT-hacks til at øge produktiviteten!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pic>
        <p:nvPicPr>
          <p:cNvPr id="6" name="Online Media 5" title="10 ChatGPT Hacks That Will Blow Your Mind!">
            <a:hlinkClick r:id="" action="ppaction://media"/>
            <a:extLst>
              <a:ext uri="{FF2B5EF4-FFF2-40B4-BE49-F238E27FC236}">
                <a16:creationId xmlns:a16="http://schemas.microsoft.com/office/drawing/2014/main" id="{F8645583-AC34-FADA-DC9F-AF536900B032}"/>
              </a:ext>
            </a:extLst>
          </p:cNvPr>
          <p:cNvPicPr>
            <a:picLocks noRot="1" noChangeAspect="1"/>
          </p:cNvPicPr>
          <p:nvPr>
            <a:videoFile r:link="rId1"/>
          </p:nvPr>
        </p:nvPicPr>
        <p:blipFill>
          <a:blip r:embed="rId4"/>
          <a:stretch>
            <a:fillRect/>
          </a:stretch>
        </p:blipFill>
        <p:spPr>
          <a:xfrm>
            <a:off x="5443773" y="1814795"/>
            <a:ext cx="5880009" cy="3648364"/>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A3438E4-87CF-6B5D-B3CB-34FDF5FA7AFE}"/>
              </a:ext>
            </a:extLst>
          </p:cNvPr>
          <p:cNvSpPr txBox="1"/>
          <p:nvPr/>
        </p:nvSpPr>
        <p:spPr>
          <a:xfrm>
            <a:off x="6643255" y="6133007"/>
            <a:ext cx="7800108" cy="369332"/>
          </a:xfrm>
          <a:prstGeom prst="rect">
            <a:avLst/>
          </a:prstGeom>
          <a:noFill/>
        </p:spPr>
        <p:txBody>
          <a:bodyPr wrap="square">
            <a:spAutoFit/>
          </a:bodyPr>
          <a:lstStyle/>
          <a:p>
            <a:r>
              <a:rPr lang="en-US" dirty="0">
                <a:hlinkClick r:id="rId5"/>
              </a:rPr>
              <a:t>10 ChatGPT-hacks, der vil slå benene væk under dig!</a:t>
            </a:r>
            <a:endParaRPr lang="en-IE" dirty="0"/>
          </a:p>
        </p:txBody>
      </p:sp>
    </p:spTree>
    <p:extLst>
      <p:ext uri="{BB962C8B-B14F-4D97-AF65-F5344CB8AC3E}">
        <p14:creationId xmlns:p14="http://schemas.microsoft.com/office/powerpoint/2010/main" val="2611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16="http://schemas.microsoft.com/office/drawing/2014/main" xmlns:ahyp="http://schemas.microsoft.com/office/drawing/2018/hyperlinkcolo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11D4-770A-7997-0E9A-51C70C07537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7BECC2DE-7A8F-BAA7-9689-7E52E3791086}"/>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756534A3-6AE4-8A57-9667-69269016B72A}"/>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ACE3A496-47DD-7951-CE22-018E4FB959F7}"/>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011B47F-2C27-BAA8-C0A4-D4A774FDEBC4}"/>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AC92BFF-1D4A-8FE5-E7DF-4C9DCF1C4AE8}"/>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174C421-96AD-8A25-28F6-C803A612AC28}"/>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81A0CDB3-9908-8454-DC1A-7F0B4AB286AF}"/>
              </a:ext>
            </a:extLst>
          </p:cNvPr>
          <p:cNvSpPr txBox="1"/>
          <p:nvPr/>
        </p:nvSpPr>
        <p:spPr>
          <a:xfrm>
            <a:off x="594067" y="2324663"/>
            <a:ext cx="32659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1: Vælg et design, og lad AI hjælpe dig</a:t>
            </a:r>
          </a:p>
        </p:txBody>
      </p:sp>
      <p:grpSp>
        <p:nvGrpSpPr>
          <p:cNvPr id="24" name="Graphic 3">
            <a:extLst>
              <a:ext uri="{FF2B5EF4-FFF2-40B4-BE49-F238E27FC236}">
                <a16:creationId xmlns:a16="http://schemas.microsoft.com/office/drawing/2014/main" id="{C0D3DA28-44A3-49EA-FF6E-10A6D965EB64}"/>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D4969508-E394-DBBB-6378-B3A1BCBAA95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0510D19A-C0EC-DF6D-01E1-A68072A0370A}"/>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1827DB90-D2CC-D461-8169-337C8765D8E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E344D52C-70BE-6D48-FE07-0BADE308D66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68945768-5B44-7248-9388-2D9D6EA009C0}"/>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6F781318-C7B2-2E8D-6CA9-7449783D07D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BD0CCD43-179C-D918-927A-25E170EE798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1E8D3786-6A58-E4BF-9FAB-87CD5B5461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DF198C47-26B8-011F-BA7E-0C2643F4806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FDD8888E-EB64-7958-5334-D7BA1956C08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71442D16-5D59-B18E-BFC4-80EAFE2A718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AAEAB659-5650-4B3B-1AD8-7132ED36D58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E9D32B2A-60FE-6819-98B9-8F5163F62BC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080D8316-E544-A10C-1C89-D66A82C752C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F50A1C89-5F9B-3896-8496-6BBA9A0E32E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477F4FA7-6687-8CE9-8905-2EBB4C39F38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60363554-8FCE-ED17-F657-A407FF66DC4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90F6298B-7F05-D7EA-B5C0-2754555236BF}"/>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C0482327-978A-15E3-F851-BA85E3ADDE8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3971FCD-B267-A435-8171-F3768C4CA23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03E0F39C-6EF5-04FF-FA0B-88211386145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29E55E07-FA07-9B40-83FB-186526AF9E9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64CC7D9B-D6A2-8AA9-A4AD-FF540EAA684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CBA73330-C773-49EB-7A25-2DC3BA22AF9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CA2E97CD-3D5B-B60C-8672-A96B03D9CFB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72421D7C-25EF-BDFB-F53B-DBCB590A9D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04302008-D733-AEFB-646E-918B48963E3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1F842440-B338-57B4-9F7A-A3273FFCCBA9}"/>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5FB10077-CB5A-5FC3-B83E-81595C1792F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E974AECD-4AA2-3043-1E7C-7429101D71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2015A899-B7E1-4096-1A82-AF8E785D356A}"/>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20FC59BA-4C56-B6C8-36A2-11730A7A95F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075FDF92-C3E0-8B6C-600E-B99F9CAEF983}"/>
              </a:ext>
            </a:extLst>
          </p:cNvPr>
          <p:cNvSpPr txBox="1"/>
          <p:nvPr/>
        </p:nvSpPr>
        <p:spPr>
          <a:xfrm>
            <a:off x="4279836" y="2331655"/>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2: Forbedr dit indhold med AI-værktøjer</a:t>
            </a:r>
          </a:p>
        </p:txBody>
      </p:sp>
      <p:sp>
        <p:nvSpPr>
          <p:cNvPr id="125" name="CuadroTexto 553">
            <a:extLst>
              <a:ext uri="{FF2B5EF4-FFF2-40B4-BE49-F238E27FC236}">
                <a16:creationId xmlns:a16="http://schemas.microsoft.com/office/drawing/2014/main" id="{F00332A4-80DE-8B48-06B9-115DAD5C6216}"/>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Trin 3: </a:t>
            </a:r>
            <a:r>
              <a:rPr lang="en-US" sz="2000" b="1" dirty="0" err="1">
                <a:solidFill>
                  <a:schemeClr val="bg1"/>
                </a:solidFill>
                <a:latin typeface="Calibri" panose="020F0502020204030204" pitchFamily="34" charset="0"/>
                <a:ea typeface="Lato" charset="0"/>
                <a:cs typeface="Calibri" panose="020F0502020204030204" pitchFamily="34" charset="0"/>
              </a:rPr>
              <a:t>Færdiggør</a:t>
            </a:r>
            <a:r>
              <a:rPr lang="en-US" sz="2000" b="1" dirty="0">
                <a:solidFill>
                  <a:schemeClr val="bg1"/>
                </a:solidFill>
                <a:latin typeface="Calibri" panose="020F0502020204030204" pitchFamily="34" charset="0"/>
                <a:ea typeface="Lato" charset="0"/>
                <a:cs typeface="Calibri" panose="020F0502020204030204" pitchFamily="34" charset="0"/>
              </a:rPr>
              <a:t>, samarbejd og del</a:t>
            </a:r>
          </a:p>
        </p:txBody>
      </p:sp>
      <p:sp>
        <p:nvSpPr>
          <p:cNvPr id="5" name="TextBox 4">
            <a:extLst>
              <a:ext uri="{FF2B5EF4-FFF2-40B4-BE49-F238E27FC236}">
                <a16:creationId xmlns:a16="http://schemas.microsoft.com/office/drawing/2014/main" id="{6F9794F5-CF80-3554-204A-237E10316194}"/>
              </a:ext>
            </a:extLst>
          </p:cNvPr>
          <p:cNvSpPr txBox="1"/>
          <p:nvPr/>
        </p:nvSpPr>
        <p:spPr>
          <a:xfrm>
            <a:off x="697116" y="3342928"/>
            <a:ext cx="3420714" cy="270843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Åbn </a:t>
            </a:r>
            <a:r>
              <a:rPr lang="en-US" sz="1700" dirty="0">
                <a:solidFill>
                  <a:schemeClr val="bg1"/>
                </a:solidFill>
                <a:hlinkClick r:id="rId2"/>
              </a:rPr>
              <a:t>Canva</a:t>
            </a:r>
            <a:r>
              <a:rPr lang="en-US" sz="1700" dirty="0">
                <a:solidFill>
                  <a:schemeClr val="bg1"/>
                </a:solidFill>
              </a:rPr>
              <a:t>, og vælg, hvad du vil lave (en præsentation, et opslag på sociale medier eller en plakat).</a:t>
            </a:r>
          </a:p>
          <a:p>
            <a:pPr marL="180000" indent="-180000">
              <a:buFont typeface="Arial" panose="020B0604020202020204" pitchFamily="34" charset="0"/>
              <a:buChar char="•"/>
            </a:pPr>
            <a:r>
              <a:rPr lang="en-US" sz="1700" dirty="0">
                <a:solidFill>
                  <a:schemeClr val="bg1"/>
                </a:solidFill>
              </a:rPr>
              <a:t>Brug Magic Design til at få AI-drevne skabelonforslag baseret på dit indhold eller uploadede billeder.</a:t>
            </a:r>
          </a:p>
          <a:p>
            <a:pPr marL="180000" indent="-180000">
              <a:buFont typeface="Arial" panose="020B0604020202020204" pitchFamily="34" charset="0"/>
              <a:buChar char="•"/>
            </a:pPr>
            <a:r>
              <a:rPr lang="en-US" sz="1700" dirty="0" err="1">
                <a:solidFill>
                  <a:schemeClr val="bg1"/>
                </a:solidFill>
              </a:rPr>
              <a:t>Tilpas </a:t>
            </a:r>
            <a:r>
              <a:rPr lang="en-US" sz="1700" dirty="0">
                <a:solidFill>
                  <a:schemeClr val="bg1"/>
                </a:solidFill>
              </a:rPr>
              <a:t>designet ved at vælge stilarter, skrifttyper og </a:t>
            </a:r>
            <a:r>
              <a:rPr lang="en-US" sz="1700" dirty="0" err="1">
                <a:solidFill>
                  <a:schemeClr val="bg1"/>
                </a:solidFill>
              </a:rPr>
              <a:t>farver, </a:t>
            </a:r>
            <a:r>
              <a:rPr lang="en-US" sz="1700" dirty="0">
                <a:solidFill>
                  <a:schemeClr val="bg1"/>
                </a:solidFill>
              </a:rPr>
              <a:t>der passer til din vision.</a:t>
            </a:r>
            <a:endParaRPr lang="en-IE" sz="1700" dirty="0">
              <a:solidFill>
                <a:schemeClr val="bg1"/>
              </a:solidFill>
            </a:endParaRPr>
          </a:p>
        </p:txBody>
      </p:sp>
      <p:sp>
        <p:nvSpPr>
          <p:cNvPr id="6" name="TextBox 5">
            <a:extLst>
              <a:ext uri="{FF2B5EF4-FFF2-40B4-BE49-F238E27FC236}">
                <a16:creationId xmlns:a16="http://schemas.microsoft.com/office/drawing/2014/main" id="{BD2C09FF-1111-9B0A-CC43-4159C7BAE6A0}"/>
              </a:ext>
            </a:extLst>
          </p:cNvPr>
          <p:cNvSpPr txBox="1"/>
          <p:nvPr/>
        </p:nvSpPr>
        <p:spPr>
          <a:xfrm>
            <a:off x="4463358" y="3429000"/>
            <a:ext cx="3299360" cy="244682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Brug </a:t>
            </a:r>
            <a:r>
              <a:rPr lang="en-US" sz="1700" b="1" dirty="0">
                <a:solidFill>
                  <a:schemeClr val="bg1"/>
                </a:solidFill>
              </a:rPr>
              <a:t>Magic Write </a:t>
            </a:r>
            <a:r>
              <a:rPr lang="en-US" sz="1700" dirty="0">
                <a:solidFill>
                  <a:schemeClr val="bg1"/>
                </a:solidFill>
              </a:rPr>
              <a:t>til at generere fængende tekst (f.eks. overskrifter, billedtekster eller blogindhold).</a:t>
            </a:r>
          </a:p>
          <a:p>
            <a:pPr marL="180000" indent="-180000">
              <a:buFont typeface="Arial" panose="020B0604020202020204" pitchFamily="34" charset="0"/>
              <a:buChar char="•"/>
            </a:pPr>
            <a:r>
              <a:rPr lang="en-US" sz="1700" dirty="0">
                <a:solidFill>
                  <a:schemeClr val="bg1"/>
                </a:solidFill>
              </a:rPr>
              <a:t>Prøv </a:t>
            </a:r>
            <a:r>
              <a:rPr lang="en-US" sz="1700" b="1" dirty="0">
                <a:solidFill>
                  <a:schemeClr val="bg1"/>
                </a:solidFill>
              </a:rPr>
              <a:t>Text-to-Image AI til at </a:t>
            </a:r>
            <a:r>
              <a:rPr lang="en-US" sz="1700" dirty="0">
                <a:solidFill>
                  <a:schemeClr val="bg1"/>
                </a:solidFill>
              </a:rPr>
              <a:t>skabe unikke billeder ud fra beskrivelser (f.eks. "en futuristisk by om natten").</a:t>
            </a:r>
          </a:p>
          <a:p>
            <a:pPr marL="180000" indent="-180000">
              <a:buFont typeface="Arial" panose="020B0604020202020204" pitchFamily="34" charset="0"/>
              <a:buChar char="•"/>
            </a:pPr>
            <a:r>
              <a:rPr lang="en-US" sz="1700" dirty="0">
                <a:solidFill>
                  <a:schemeClr val="bg1"/>
                </a:solidFill>
              </a:rPr>
              <a:t>Brug </a:t>
            </a:r>
            <a:r>
              <a:rPr lang="en-US" sz="1700" b="1" dirty="0">
                <a:solidFill>
                  <a:schemeClr val="bg1"/>
                </a:solidFill>
              </a:rPr>
              <a:t>Background Remover </a:t>
            </a:r>
            <a:r>
              <a:rPr lang="en-US" sz="1700" dirty="0">
                <a:solidFill>
                  <a:schemeClr val="bg1"/>
                </a:solidFill>
              </a:rPr>
              <a:t>(Pro-funktion) til at skære baggrunde ud med et enkelt klik og finpudse dit design.</a:t>
            </a:r>
            <a:endParaRPr lang="en-IE" sz="1700" dirty="0">
              <a:solidFill>
                <a:schemeClr val="bg1"/>
              </a:solidFill>
            </a:endParaRPr>
          </a:p>
        </p:txBody>
      </p:sp>
      <p:sp>
        <p:nvSpPr>
          <p:cNvPr id="7" name="TextBox 6">
            <a:extLst>
              <a:ext uri="{FF2B5EF4-FFF2-40B4-BE49-F238E27FC236}">
                <a16:creationId xmlns:a16="http://schemas.microsoft.com/office/drawing/2014/main" id="{883FA97B-8A41-99C5-D1A0-CD8DFE3C8D3D}"/>
              </a:ext>
            </a:extLst>
          </p:cNvPr>
          <p:cNvSpPr txBox="1"/>
          <p:nvPr/>
        </p:nvSpPr>
        <p:spPr>
          <a:xfrm>
            <a:off x="8113501" y="3447804"/>
            <a:ext cx="3545488" cy="218521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Lad AI foreslå </a:t>
            </a:r>
            <a:r>
              <a:rPr lang="en-US" sz="1700" b="1" dirty="0">
                <a:solidFill>
                  <a:schemeClr val="bg1"/>
                </a:solidFill>
              </a:rPr>
              <a:t>layoutjusteringer </a:t>
            </a:r>
            <a:r>
              <a:rPr lang="en-US" sz="1700" dirty="0">
                <a:solidFill>
                  <a:schemeClr val="bg1"/>
                </a:solidFill>
              </a:rPr>
              <a:t>og formateringsforbedringer.</a:t>
            </a:r>
          </a:p>
          <a:p>
            <a:pPr marL="285750" indent="-285750">
              <a:buFont typeface="Arial" panose="020B0604020202020204" pitchFamily="34" charset="0"/>
              <a:buChar char="•"/>
            </a:pPr>
            <a:r>
              <a:rPr lang="en-US" sz="1700" dirty="0">
                <a:solidFill>
                  <a:schemeClr val="bg1"/>
                </a:solidFill>
              </a:rPr>
              <a:t>Brug </a:t>
            </a:r>
            <a:r>
              <a:rPr lang="en-US" sz="1700" b="1" dirty="0">
                <a:solidFill>
                  <a:schemeClr val="bg1"/>
                </a:solidFill>
              </a:rPr>
              <a:t>AI-drevet oversættelse</a:t>
            </a:r>
            <a:r>
              <a:rPr lang="en-US" sz="1700" dirty="0">
                <a:solidFill>
                  <a:schemeClr val="bg1"/>
                </a:solidFill>
              </a:rPr>
              <a:t>, hvis du skaber indhold på flere sprog.</a:t>
            </a:r>
          </a:p>
          <a:p>
            <a:pPr marL="285750" indent="-285750">
              <a:buFont typeface="Arial" panose="020B0604020202020204" pitchFamily="34" charset="0"/>
              <a:buChar char="•"/>
            </a:pPr>
            <a:r>
              <a:rPr lang="en-US" sz="1700" b="1" dirty="0">
                <a:solidFill>
                  <a:schemeClr val="bg1"/>
                </a:solidFill>
              </a:rPr>
              <a:t>Download, planlæg </a:t>
            </a:r>
            <a:r>
              <a:rPr lang="en-US" sz="1700" dirty="0">
                <a:solidFill>
                  <a:schemeClr val="bg1"/>
                </a:solidFill>
              </a:rPr>
              <a:t>opslag på sociale medier, eller samarbejd med holdkammerater direkte i Canva.</a:t>
            </a:r>
            <a:endParaRPr lang="en-IE" sz="1700" dirty="0">
              <a:solidFill>
                <a:schemeClr val="bg1"/>
              </a:solidFill>
            </a:endParaRPr>
          </a:p>
        </p:txBody>
      </p:sp>
      <p:sp>
        <p:nvSpPr>
          <p:cNvPr id="8" name="Text Placeholder 2">
            <a:extLst>
              <a:ext uri="{FF2B5EF4-FFF2-40B4-BE49-F238E27FC236}">
                <a16:creationId xmlns:a16="http://schemas.microsoft.com/office/drawing/2014/main" id="{3D0490F4-E265-170F-F579-39732C362D10}"/>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Grundlæggende </a:t>
            </a:r>
            <a:r>
              <a:rPr lang="en-IE" sz="3600" b="1" dirty="0">
                <a:solidFill>
                  <a:srgbClr val="653795"/>
                </a:solidFill>
                <a:hlinkClick r:id="rId2">
                  <a:extLst>
                    <a:ext uri="{A12FA001-AC4F-418D-AE19-62706E023703}">
                      <ahyp:hlinkClr xmlns:ahyp="http://schemas.microsoft.com/office/drawing/2018/hyperlinkcolor" val="tx"/>
                    </a:ext>
                  </a:extLst>
                </a:hlinkClick>
              </a:rPr>
              <a:t>Canva </a:t>
            </a:r>
            <a:r>
              <a:rPr lang="en-IE" sz="3600" b="1" dirty="0">
                <a:solidFill>
                  <a:srgbClr val="653795"/>
                </a:solidFill>
              </a:rPr>
              <a:t>AI-trin </a:t>
            </a:r>
          </a:p>
          <a:p>
            <a:pPr marL="0" indent="0">
              <a:buNone/>
            </a:pPr>
            <a:r>
              <a:rPr lang="en-IE" sz="3600" dirty="0">
                <a:solidFill>
                  <a:srgbClr val="653795"/>
                </a:solidFill>
              </a:rPr>
              <a:t> </a:t>
            </a:r>
          </a:p>
        </p:txBody>
      </p:sp>
      <p:pic>
        <p:nvPicPr>
          <p:cNvPr id="2050" name="Picture 2">
            <a:hlinkClick r:id="rId2"/>
            <a:extLst>
              <a:ext uri="{FF2B5EF4-FFF2-40B4-BE49-F238E27FC236}">
                <a16:creationId xmlns:a16="http://schemas.microsoft.com/office/drawing/2014/main" id="{1AC62B25-721D-C550-E591-91BCB3F18F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3660"/>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09BB3AC-1529-64D2-1F95-C42F6419B079}"/>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431F35A1-1C2E-A751-F81D-358E8A06602E}"/>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262622A4-0395-299A-F3CD-7F6A999F9D6B}"/>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A946FBE7-594F-017A-9DF1-A4BB9F355567}"/>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10F7B711-2F49-E6E0-364F-0521CBEAD314}"/>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CA3272E6-BE90-88C3-D804-EC893D16FC9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BFF7F4E1-63AB-7540-3541-B2D49589671C}"/>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E2C3CCFC-8318-3173-65F9-9331C5F02145}"/>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7DB773CF-08B5-C888-E35C-78474D5DA6E4}"/>
              </a:ext>
            </a:extLst>
          </p:cNvPr>
          <p:cNvSpPr txBox="1"/>
          <p:nvPr/>
        </p:nvSpPr>
        <p:spPr>
          <a:xfrm>
            <a:off x="879641" y="3007081"/>
            <a:ext cx="2264103" cy="2862322"/>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Dette promptbaserede grafiske designværktøj giver brugerne mulighed for at indtaste ideer og øjeblikkeligt generere flere professionelle og redigerbare designskabeloner.</a:t>
            </a:r>
          </a:p>
        </p:txBody>
      </p:sp>
      <p:sp>
        <p:nvSpPr>
          <p:cNvPr id="69" name="CuadroTexto 553">
            <a:extLst>
              <a:ext uri="{FF2B5EF4-FFF2-40B4-BE49-F238E27FC236}">
                <a16:creationId xmlns:a16="http://schemas.microsoft.com/office/drawing/2014/main" id="{7F669BAB-1727-9458-15D1-EED318B624E8}"/>
              </a:ext>
            </a:extLst>
          </p:cNvPr>
          <p:cNvSpPr txBox="1"/>
          <p:nvPr/>
        </p:nvSpPr>
        <p:spPr>
          <a:xfrm>
            <a:off x="3545557" y="1885207"/>
            <a:ext cx="2182515"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Ved at integrere Leonardo AI giver denne funktion brugerne mulighed for at skabe billeder direkte i Canva og kombinere billedskabelse og designfunktioner i én platform.</a:t>
            </a:r>
          </a:p>
        </p:txBody>
      </p:sp>
      <p:sp>
        <p:nvSpPr>
          <p:cNvPr id="70" name="CuadroTexto 553">
            <a:extLst>
              <a:ext uri="{FF2B5EF4-FFF2-40B4-BE49-F238E27FC236}">
                <a16:creationId xmlns:a16="http://schemas.microsoft.com/office/drawing/2014/main" id="{5ECE0E0F-E36A-BB1B-507E-B35696124DC1}"/>
              </a:ext>
            </a:extLst>
          </p:cNvPr>
          <p:cNvSpPr txBox="1"/>
          <p:nvPr/>
        </p:nvSpPr>
        <p:spPr>
          <a:xfrm>
            <a:off x="6206617" y="3034871"/>
            <a:ext cx="2026711" cy="2308324"/>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Brugere kan skabe videoer ved hjælp af AI-prompter, hvilket udvider Canvas muligheder ud over statisk design til dynamisk indholdsgenerering.</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A091BCE3-F61E-AA90-16E3-469F42121042}"/>
              </a:ext>
            </a:extLst>
          </p:cNvPr>
          <p:cNvSpPr txBox="1"/>
          <p:nvPr/>
        </p:nvSpPr>
        <p:spPr>
          <a:xfrm>
            <a:off x="8805316" y="2088615"/>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Denne pakke indeholder værktøjer som Magic Resize og Magic Eraser, som hjælper med at ændre størrelsen på design eller fjerne uønskede elementer fra billeder.</a:t>
            </a:r>
          </a:p>
        </p:txBody>
      </p:sp>
      <p:sp>
        <p:nvSpPr>
          <p:cNvPr id="3" name="TextBox 2">
            <a:extLst>
              <a:ext uri="{FF2B5EF4-FFF2-40B4-BE49-F238E27FC236}">
                <a16:creationId xmlns:a16="http://schemas.microsoft.com/office/drawing/2014/main" id="{F414B28B-AD6F-D769-2D5A-256C9C235821}"/>
              </a:ext>
            </a:extLst>
          </p:cNvPr>
          <p:cNvSpPr txBox="1"/>
          <p:nvPr/>
        </p:nvSpPr>
        <p:spPr>
          <a:xfrm>
            <a:off x="1246491" y="1933335"/>
            <a:ext cx="1478903" cy="369332"/>
          </a:xfrm>
          <a:prstGeom prst="rect">
            <a:avLst/>
          </a:prstGeom>
          <a:noFill/>
        </p:spPr>
        <p:txBody>
          <a:bodyPr wrap="square">
            <a:spAutoFit/>
          </a:bodyPr>
          <a:lstStyle/>
          <a:p>
            <a:r>
              <a:rPr lang="en-US" b="1" i="0" dirty="0">
                <a:solidFill>
                  <a:schemeClr val="bg1"/>
                </a:solidFill>
                <a:effectLst/>
              </a:rPr>
              <a:t>Magisk design</a:t>
            </a:r>
            <a:endParaRPr lang="en-IE" dirty="0">
              <a:solidFill>
                <a:schemeClr val="bg1"/>
              </a:solidFill>
            </a:endParaRPr>
          </a:p>
        </p:txBody>
      </p:sp>
      <p:sp>
        <p:nvSpPr>
          <p:cNvPr id="4" name="TextBox 3">
            <a:extLst>
              <a:ext uri="{FF2B5EF4-FFF2-40B4-BE49-F238E27FC236}">
                <a16:creationId xmlns:a16="http://schemas.microsoft.com/office/drawing/2014/main" id="{8F4BE1A9-8009-AE43-10A1-8D1759C23D3D}"/>
              </a:ext>
            </a:extLst>
          </p:cNvPr>
          <p:cNvSpPr txBox="1"/>
          <p:nvPr/>
        </p:nvSpPr>
        <p:spPr>
          <a:xfrm>
            <a:off x="9175006" y="5364656"/>
            <a:ext cx="1478903" cy="369332"/>
          </a:xfrm>
          <a:prstGeom prst="rect">
            <a:avLst/>
          </a:prstGeom>
          <a:noFill/>
        </p:spPr>
        <p:txBody>
          <a:bodyPr wrap="square">
            <a:spAutoFit/>
          </a:bodyPr>
          <a:lstStyle/>
          <a:p>
            <a:r>
              <a:rPr lang="en-US" b="1" i="0" dirty="0">
                <a:solidFill>
                  <a:schemeClr val="bg1"/>
                </a:solidFill>
                <a:effectLst/>
              </a:rPr>
              <a:t>Magic Studio</a:t>
            </a:r>
            <a:endParaRPr lang="en-IE" dirty="0">
              <a:solidFill>
                <a:schemeClr val="bg1"/>
              </a:solidFill>
            </a:endParaRPr>
          </a:p>
        </p:txBody>
      </p:sp>
      <p:sp>
        <p:nvSpPr>
          <p:cNvPr id="13" name="TextBox 12">
            <a:extLst>
              <a:ext uri="{FF2B5EF4-FFF2-40B4-BE49-F238E27FC236}">
                <a16:creationId xmlns:a16="http://schemas.microsoft.com/office/drawing/2014/main" id="{1C4DCE95-BBC5-B7FF-0C20-76021AB42E5E}"/>
              </a:ext>
            </a:extLst>
          </p:cNvPr>
          <p:cNvSpPr txBox="1"/>
          <p:nvPr/>
        </p:nvSpPr>
        <p:spPr>
          <a:xfrm>
            <a:off x="6480522" y="1954943"/>
            <a:ext cx="1478903" cy="646331"/>
          </a:xfrm>
          <a:prstGeom prst="rect">
            <a:avLst/>
          </a:prstGeom>
          <a:noFill/>
        </p:spPr>
        <p:txBody>
          <a:bodyPr wrap="square">
            <a:spAutoFit/>
          </a:bodyPr>
          <a:lstStyle/>
          <a:p>
            <a:pPr algn="ctr"/>
            <a:r>
              <a:rPr lang="en-US" b="1" i="0" dirty="0">
                <a:solidFill>
                  <a:schemeClr val="bg1"/>
                </a:solidFill>
                <a:effectLst/>
              </a:rPr>
              <a:t>AI-skabelse af video</a:t>
            </a:r>
            <a:endParaRPr lang="en-IE" dirty="0">
              <a:solidFill>
                <a:schemeClr val="bg1"/>
              </a:solidFill>
            </a:endParaRPr>
          </a:p>
        </p:txBody>
      </p:sp>
      <p:sp>
        <p:nvSpPr>
          <p:cNvPr id="14" name="TextBox 13">
            <a:extLst>
              <a:ext uri="{FF2B5EF4-FFF2-40B4-BE49-F238E27FC236}">
                <a16:creationId xmlns:a16="http://schemas.microsoft.com/office/drawing/2014/main" id="{75B08661-D38C-068C-6488-2BE897DD9A25}"/>
              </a:ext>
            </a:extLst>
          </p:cNvPr>
          <p:cNvSpPr txBox="1"/>
          <p:nvPr/>
        </p:nvSpPr>
        <p:spPr>
          <a:xfrm>
            <a:off x="4029361" y="5423383"/>
            <a:ext cx="1478903" cy="369332"/>
          </a:xfrm>
          <a:prstGeom prst="rect">
            <a:avLst/>
          </a:prstGeom>
          <a:noFill/>
        </p:spPr>
        <p:txBody>
          <a:bodyPr wrap="square">
            <a:spAutoFit/>
          </a:bodyPr>
          <a:lstStyle/>
          <a:p>
            <a:r>
              <a:rPr lang="en-US" b="1" i="0" dirty="0">
                <a:solidFill>
                  <a:schemeClr val="bg1"/>
                </a:solidFill>
                <a:effectLst/>
              </a:rPr>
              <a:t>Dream Lab</a:t>
            </a:r>
            <a:endParaRPr lang="en-IE" dirty="0">
              <a:solidFill>
                <a:schemeClr val="bg1"/>
              </a:solidFill>
            </a:endParaRPr>
          </a:p>
        </p:txBody>
      </p:sp>
      <p:pic>
        <p:nvPicPr>
          <p:cNvPr id="15" name="Picture 2">
            <a:hlinkClick r:id="rId2"/>
            <a:extLst>
              <a:ext uri="{FF2B5EF4-FFF2-40B4-BE49-F238E27FC236}">
                <a16:creationId xmlns:a16="http://schemas.microsoft.com/office/drawing/2014/main" id="{7CDD9883-408B-D0DA-2EBF-384765C56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8D35DD0-2F1F-BE91-23DF-FC44B0F5D406}"/>
              </a:ext>
            </a:extLst>
          </p:cNvPr>
          <p:cNvSpPr txBox="1">
            <a:spLocks/>
          </p:cNvSpPr>
          <p:nvPr/>
        </p:nvSpPr>
        <p:spPr>
          <a:xfrm>
            <a:off x="553082" y="329828"/>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Brug Canva AI til </a:t>
            </a:r>
            <a:r>
              <a:rPr lang="en-US" sz="3600" b="1" i="1" dirty="0">
                <a:solidFill>
                  <a:srgbClr val="653795"/>
                </a:solidFill>
              </a:rPr>
              <a:t>smartere </a:t>
            </a:r>
            <a:r>
              <a:rPr lang="en-US" sz="3600" b="1" dirty="0">
                <a:solidFill>
                  <a:srgbClr val="653795"/>
                </a:solidFill>
              </a:rPr>
              <a:t>arbejde...</a:t>
            </a:r>
          </a:p>
        </p:txBody>
      </p:sp>
    </p:spTree>
    <p:extLst>
      <p:ext uri="{BB962C8B-B14F-4D97-AF65-F5344CB8AC3E}">
        <p14:creationId xmlns:p14="http://schemas.microsoft.com/office/powerpoint/2010/main" val="2757682851"/>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77F1-7411-7E37-33E1-800CF7D26B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04BD818-3270-579E-4A09-3F4E9B47AE82}"/>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5CE5BAAB-B697-59FF-1117-16973B685D40}"/>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68B812D4-3175-7FEC-9567-ADE92936B297}"/>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59B7666C-63DD-3E38-D139-78445E996941}"/>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67F70BD1-83DD-3342-0BAD-E58C02E3FF18}"/>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56FEF8E0-973F-E6E5-4DF7-BFBDD872653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72AFE324-36D8-423F-AC4E-D931A04237C6}"/>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DD96E52F-3FB1-77D2-F732-EB7F7FF94CCD}"/>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1C2276AB-CE34-2EA7-7B6C-5305EA0798F5}"/>
              </a:ext>
            </a:extLst>
          </p:cNvPr>
          <p:cNvSpPr txBox="1"/>
          <p:nvPr/>
        </p:nvSpPr>
        <p:spPr>
          <a:xfrm>
            <a:off x="819405" y="3177868"/>
            <a:ext cx="2264103"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Dette værktøj giver brugerne mulighed for at generere, redigere og tilpasse tekst direkte i design, hvilket forbedrer effektiviteten i udformningen af skriftligt indhold.</a:t>
            </a:r>
          </a:p>
        </p:txBody>
      </p:sp>
      <p:sp>
        <p:nvSpPr>
          <p:cNvPr id="69" name="CuadroTexto 553">
            <a:extLst>
              <a:ext uri="{FF2B5EF4-FFF2-40B4-BE49-F238E27FC236}">
                <a16:creationId xmlns:a16="http://schemas.microsoft.com/office/drawing/2014/main" id="{946FD8A0-ADA1-6113-7171-EE4264C6FA8F}"/>
              </a:ext>
            </a:extLst>
          </p:cNvPr>
          <p:cNvSpPr txBox="1"/>
          <p:nvPr/>
        </p:nvSpPr>
        <p:spPr>
          <a:xfrm>
            <a:off x="3545557" y="1885207"/>
            <a:ext cx="2182515"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Denne funktion automatiserer animationen af designelementer, så brugerne nemt kan skabe engagerende visualiseringer</a:t>
            </a:r>
          </a:p>
        </p:txBody>
      </p:sp>
      <p:sp>
        <p:nvSpPr>
          <p:cNvPr id="70" name="CuadroTexto 553">
            <a:extLst>
              <a:ext uri="{FF2B5EF4-FFF2-40B4-BE49-F238E27FC236}">
                <a16:creationId xmlns:a16="http://schemas.microsoft.com/office/drawing/2014/main" id="{3142AC5D-0A8B-69F6-249B-E2708249DA04}"/>
              </a:ext>
            </a:extLst>
          </p:cNvPr>
          <p:cNvSpPr txBox="1"/>
          <p:nvPr/>
        </p:nvSpPr>
        <p:spPr>
          <a:xfrm>
            <a:off x="6238819" y="3367847"/>
            <a:ext cx="2026711"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Til videoredigering identificerer dette værktøj nøgleøjeblikke i videoer og giver mulighed for hurtig udtrækning og brug</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EA6ADAD2-A468-B44D-6A21-4AED5CDDD224}"/>
              </a:ext>
            </a:extLst>
          </p:cNvPr>
          <p:cNvSpPr txBox="1"/>
          <p:nvPr/>
        </p:nvSpPr>
        <p:spPr>
          <a:xfrm>
            <a:off x="8786275" y="1997381"/>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Dette AI-værktøj forenkler processen med at isolere motiver fra baggrunde i billeder for at få renere og mere professionelle designs.</a:t>
            </a:r>
          </a:p>
        </p:txBody>
      </p:sp>
      <p:sp>
        <p:nvSpPr>
          <p:cNvPr id="3" name="TextBox 2">
            <a:extLst>
              <a:ext uri="{FF2B5EF4-FFF2-40B4-BE49-F238E27FC236}">
                <a16:creationId xmlns:a16="http://schemas.microsoft.com/office/drawing/2014/main" id="{992D442B-3951-2029-26AB-21D9E8070920}"/>
              </a:ext>
            </a:extLst>
          </p:cNvPr>
          <p:cNvSpPr txBox="1"/>
          <p:nvPr/>
        </p:nvSpPr>
        <p:spPr>
          <a:xfrm>
            <a:off x="1246491" y="1933335"/>
            <a:ext cx="1569137" cy="400110"/>
          </a:xfrm>
          <a:prstGeom prst="rect">
            <a:avLst/>
          </a:prstGeom>
          <a:noFill/>
        </p:spPr>
        <p:txBody>
          <a:bodyPr wrap="square">
            <a:spAutoFit/>
          </a:bodyPr>
          <a:lstStyle/>
          <a:p>
            <a:r>
              <a:rPr lang="en-US" sz="2000" b="1" i="0" dirty="0">
                <a:solidFill>
                  <a:schemeClr val="bg1"/>
                </a:solidFill>
                <a:effectLst/>
              </a:rPr>
              <a:t>Magisk skrivning </a:t>
            </a:r>
            <a:endParaRPr lang="en-IE" sz="2000" dirty="0">
              <a:solidFill>
                <a:schemeClr val="bg1"/>
              </a:solidFill>
            </a:endParaRPr>
          </a:p>
        </p:txBody>
      </p:sp>
      <p:sp>
        <p:nvSpPr>
          <p:cNvPr id="4" name="TextBox 3">
            <a:extLst>
              <a:ext uri="{FF2B5EF4-FFF2-40B4-BE49-F238E27FC236}">
                <a16:creationId xmlns:a16="http://schemas.microsoft.com/office/drawing/2014/main" id="{44401006-BFD5-3C8F-4FA9-D990F8D331C1}"/>
              </a:ext>
            </a:extLst>
          </p:cNvPr>
          <p:cNvSpPr txBox="1"/>
          <p:nvPr/>
        </p:nvSpPr>
        <p:spPr>
          <a:xfrm>
            <a:off x="9175006" y="5249159"/>
            <a:ext cx="1478903" cy="707886"/>
          </a:xfrm>
          <a:prstGeom prst="rect">
            <a:avLst/>
          </a:prstGeom>
          <a:noFill/>
        </p:spPr>
        <p:txBody>
          <a:bodyPr wrap="square">
            <a:spAutoFit/>
          </a:bodyPr>
          <a:lstStyle/>
          <a:p>
            <a:pPr algn="ctr"/>
            <a:r>
              <a:rPr lang="en-US" sz="2000" b="1" i="0" dirty="0">
                <a:solidFill>
                  <a:schemeClr val="bg1"/>
                </a:solidFill>
                <a:effectLst/>
              </a:rPr>
              <a:t>Fjernelse af baggrund</a:t>
            </a:r>
            <a:endParaRPr lang="en-IE" sz="2000" dirty="0">
              <a:solidFill>
                <a:schemeClr val="bg1"/>
              </a:solidFill>
            </a:endParaRPr>
          </a:p>
        </p:txBody>
      </p:sp>
      <p:sp>
        <p:nvSpPr>
          <p:cNvPr id="13" name="TextBox 12">
            <a:extLst>
              <a:ext uri="{FF2B5EF4-FFF2-40B4-BE49-F238E27FC236}">
                <a16:creationId xmlns:a16="http://schemas.microsoft.com/office/drawing/2014/main" id="{BF8EA671-5AA1-7BA8-955A-7CF0B901AC8E}"/>
              </a:ext>
            </a:extLst>
          </p:cNvPr>
          <p:cNvSpPr txBox="1"/>
          <p:nvPr/>
        </p:nvSpPr>
        <p:spPr>
          <a:xfrm>
            <a:off x="6480522" y="1908422"/>
            <a:ext cx="1478903" cy="707886"/>
          </a:xfrm>
          <a:prstGeom prst="rect">
            <a:avLst/>
          </a:prstGeom>
          <a:noFill/>
        </p:spPr>
        <p:txBody>
          <a:bodyPr wrap="square">
            <a:spAutoFit/>
          </a:bodyPr>
          <a:lstStyle/>
          <a:p>
            <a:pPr algn="ctr"/>
            <a:r>
              <a:rPr lang="en-US" sz="2000" b="1" i="0" dirty="0">
                <a:solidFill>
                  <a:schemeClr val="bg1"/>
                </a:solidFill>
                <a:effectLst/>
              </a:rPr>
              <a:t>Automatiske højdepunkter</a:t>
            </a:r>
            <a:endParaRPr lang="en-IE" sz="2000" dirty="0">
              <a:solidFill>
                <a:schemeClr val="bg1"/>
              </a:solidFill>
            </a:endParaRPr>
          </a:p>
        </p:txBody>
      </p:sp>
      <p:sp>
        <p:nvSpPr>
          <p:cNvPr id="14" name="TextBox 13">
            <a:extLst>
              <a:ext uri="{FF2B5EF4-FFF2-40B4-BE49-F238E27FC236}">
                <a16:creationId xmlns:a16="http://schemas.microsoft.com/office/drawing/2014/main" id="{441AC5BE-71ED-47BE-FFBF-E25B91B30885}"/>
              </a:ext>
            </a:extLst>
          </p:cNvPr>
          <p:cNvSpPr txBox="1"/>
          <p:nvPr/>
        </p:nvSpPr>
        <p:spPr>
          <a:xfrm>
            <a:off x="3784349" y="5374067"/>
            <a:ext cx="1723915" cy="400110"/>
          </a:xfrm>
          <a:prstGeom prst="rect">
            <a:avLst/>
          </a:prstGeom>
          <a:noFill/>
        </p:spPr>
        <p:txBody>
          <a:bodyPr wrap="square">
            <a:spAutoFit/>
          </a:bodyPr>
          <a:lstStyle/>
          <a:p>
            <a:pPr algn="ctr"/>
            <a:r>
              <a:rPr lang="en-US" sz="2000" b="1" i="0" dirty="0">
                <a:solidFill>
                  <a:schemeClr val="bg1"/>
                </a:solidFill>
                <a:effectLst/>
              </a:rPr>
              <a:t>AI-animation</a:t>
            </a:r>
            <a:endParaRPr lang="en-IE" sz="2000" dirty="0">
              <a:solidFill>
                <a:schemeClr val="bg1"/>
              </a:solidFill>
            </a:endParaRPr>
          </a:p>
        </p:txBody>
      </p:sp>
      <p:pic>
        <p:nvPicPr>
          <p:cNvPr id="15" name="Picture 2">
            <a:hlinkClick r:id="rId2"/>
            <a:extLst>
              <a:ext uri="{FF2B5EF4-FFF2-40B4-BE49-F238E27FC236}">
                <a16:creationId xmlns:a16="http://schemas.microsoft.com/office/drawing/2014/main" id="{DB5E944D-6EC0-0F82-E586-91FB214644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AADDCA83-68E9-E56D-BF4B-7C2CC520CCE1}"/>
              </a:ext>
            </a:extLst>
          </p:cNvPr>
          <p:cNvSpPr txBox="1">
            <a:spLocks/>
          </p:cNvSpPr>
          <p:nvPr/>
        </p:nvSpPr>
        <p:spPr>
          <a:xfrm>
            <a:off x="553082" y="353230"/>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Brug Canva AI til at </a:t>
            </a:r>
            <a:r>
              <a:rPr lang="en-US" sz="3600" b="1" dirty="0">
                <a:solidFill>
                  <a:srgbClr val="653795"/>
                </a:solidFill>
              </a:rPr>
              <a:t>arbejde </a:t>
            </a:r>
            <a:r>
              <a:rPr lang="en-US" sz="3600" b="1" i="1" dirty="0">
                <a:solidFill>
                  <a:srgbClr val="653795"/>
                </a:solidFill>
              </a:rPr>
              <a:t>smartere</a:t>
            </a:r>
            <a:r>
              <a:rPr lang="en-US" sz="3600" b="1" dirty="0">
                <a:solidFill>
                  <a:srgbClr val="653795"/>
                </a:solidFill>
              </a:rPr>
              <a:t>...</a:t>
            </a:r>
          </a:p>
        </p:txBody>
      </p:sp>
    </p:spTree>
    <p:extLst>
      <p:ext uri="{BB962C8B-B14F-4D97-AF65-F5344CB8AC3E}">
        <p14:creationId xmlns:p14="http://schemas.microsoft.com/office/powerpoint/2010/main" val="3310171460"/>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Denne video præsenterer innovative måder at </a:t>
            </a:r>
            <a:r>
              <a:rPr lang="en-US" dirty="0" err="1"/>
              <a:t>bruge </a:t>
            </a:r>
            <a:r>
              <a:rPr lang="en-US" dirty="0"/>
              <a:t>Canva på for at øge </a:t>
            </a:r>
            <a:r>
              <a:rPr lang="en-US" b="1" dirty="0"/>
              <a:t>produktiviteten og kreativiteten</a:t>
            </a:r>
            <a:r>
              <a:rPr lang="en-US" dirty="0"/>
              <a:t>. Canvas nye AI-værktøjer strømliner designprocessen og styrker Canvas position som en førende designplatform.</a:t>
            </a:r>
          </a:p>
          <a:p>
            <a:r>
              <a:rPr lang="en-US" dirty="0"/>
              <a:t>Hvis du vil have en visuel gennemgang af disse værktøjer, kan du se hele videoen her:</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Canva </a:t>
            </a:r>
            <a:r>
              <a:rPr lang="en-US" dirty="0" err="1"/>
              <a:t>revolutionerer </a:t>
            </a:r>
            <a:r>
              <a:rPr lang="en-US" dirty="0"/>
              <a:t>design!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NEW CANVA AI Revolutionizes Design Forever: Full-Demo">
            <a:hlinkClick r:id="" action="ppaction://media"/>
            <a:extLst>
              <a:ext uri="{FF2B5EF4-FFF2-40B4-BE49-F238E27FC236}">
                <a16:creationId xmlns:a16="http://schemas.microsoft.com/office/drawing/2014/main" id="{1C5814FE-BF9A-8684-B0A7-3486A1D15C3A}"/>
              </a:ext>
            </a:extLst>
          </p:cNvPr>
          <p:cNvPicPr>
            <a:picLocks noRot="1" noChangeAspect="1"/>
          </p:cNvPicPr>
          <p:nvPr>
            <a:videoFile r:link="rId1"/>
          </p:nvPr>
        </p:nvPicPr>
        <p:blipFill>
          <a:blip r:embed="rId4"/>
          <a:stretch>
            <a:fillRect/>
          </a:stretch>
        </p:blipFill>
        <p:spPr>
          <a:xfrm>
            <a:off x="5426363" y="1901579"/>
            <a:ext cx="5888182" cy="3454677"/>
          </a:xfrm>
          <a:prstGeom prst="rect">
            <a:avLst/>
          </a:prstGeom>
        </p:spPr>
      </p:pic>
      <p:sp>
        <p:nvSpPr>
          <p:cNvPr id="11" name="TextBox 10">
            <a:extLst>
              <a:ext uri="{FF2B5EF4-FFF2-40B4-BE49-F238E27FC236}">
                <a16:creationId xmlns:a16="http://schemas.microsoft.com/office/drawing/2014/main" id="{E8A574BC-53A6-3FF6-0806-F51C19131864}"/>
              </a:ext>
            </a:extLst>
          </p:cNvPr>
          <p:cNvSpPr txBox="1"/>
          <p:nvPr/>
        </p:nvSpPr>
        <p:spPr>
          <a:xfrm>
            <a:off x="5885873" y="6210923"/>
            <a:ext cx="7800108" cy="369332"/>
          </a:xfrm>
          <a:prstGeom prst="rect">
            <a:avLst/>
          </a:prstGeom>
          <a:noFill/>
        </p:spPr>
        <p:txBody>
          <a:bodyPr wrap="square">
            <a:spAutoFit/>
          </a:bodyPr>
          <a:lstStyle/>
          <a:p>
            <a:r>
              <a:rPr lang="en-US" dirty="0">
                <a:hlinkClick r:id="rId5"/>
              </a:rPr>
              <a:t>NY CANVA AI revolutionerer design for altid: Fuld demonstration</a:t>
            </a:r>
            <a:endParaRPr lang="en-IE" dirty="0"/>
          </a:p>
        </p:txBody>
      </p:sp>
    </p:spTree>
    <p:extLst>
      <p:ext uri="{BB962C8B-B14F-4D97-AF65-F5344CB8AC3E}">
        <p14:creationId xmlns:p14="http://schemas.microsoft.com/office/powerpoint/2010/main" val="26033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B34C4-6F07-2749-A686-E2A88AA8C3AE}"/>
              </a:ext>
            </a:extLst>
          </p:cNvPr>
          <p:cNvSpPr>
            <a:spLocks noGrp="1"/>
          </p:cNvSpPr>
          <p:nvPr>
            <p:ph type="body" sz="quarter" idx="19"/>
          </p:nvPr>
        </p:nvSpPr>
        <p:spPr>
          <a:xfrm>
            <a:off x="544933" y="941779"/>
            <a:ext cx="3270322" cy="385564"/>
          </a:xfrm>
        </p:spPr>
        <p:txBody>
          <a:bodyPr/>
          <a:lstStyle/>
          <a:p>
            <a:r>
              <a:rPr lang="en-IE" dirty="0"/>
              <a:t>Andre værktøjer</a:t>
            </a:r>
          </a:p>
        </p:txBody>
      </p:sp>
      <p:sp>
        <p:nvSpPr>
          <p:cNvPr id="4" name="Text Placeholder 3">
            <a:extLst>
              <a:ext uri="{FF2B5EF4-FFF2-40B4-BE49-F238E27FC236}">
                <a16:creationId xmlns:a16="http://schemas.microsoft.com/office/drawing/2014/main" id="{045D0729-B65D-D41D-1A99-C68D3A002840}"/>
              </a:ext>
            </a:extLst>
          </p:cNvPr>
          <p:cNvSpPr>
            <a:spLocks noGrp="1"/>
          </p:cNvSpPr>
          <p:nvPr>
            <p:ph type="body" sz="quarter" idx="20"/>
          </p:nvPr>
        </p:nvSpPr>
        <p:spPr>
          <a:xfrm>
            <a:off x="4309241" y="1814476"/>
            <a:ext cx="7346731" cy="3849918"/>
          </a:xfrm>
        </p:spPr>
        <p:txBody>
          <a:bodyPr/>
          <a:lstStyle/>
          <a:p>
            <a:r>
              <a:rPr lang="en-IE" b="1" dirty="0">
                <a:hlinkClick r:id="rId2"/>
              </a:rPr>
              <a:t>Claude </a:t>
            </a:r>
            <a:r>
              <a:rPr lang="en-IE" dirty="0"/>
              <a:t>er en AI-assistent, der er trænet af Anthropic. Den skiller sig ud ved sin præcision i kodningsopgaver og sin "coachende" tilgang til samtaler, men ligesom Chat GPT er det et generativt AI-værktøj.</a:t>
            </a:r>
          </a:p>
          <a:p>
            <a:r>
              <a:rPr lang="en-IE" b="1" dirty="0">
                <a:hlinkClick r:id="rId3"/>
              </a:rPr>
              <a:t>DALL-E 3</a:t>
            </a:r>
            <a:r>
              <a:rPr lang="en-US" dirty="0"/>
              <a:t>: Open AI har trænet et neuralt netværk kaldet DALL-E, som hjælper brugerne med at skabe nye billeder ved kun at bruge grafiske anvisninger (menneskelig tekst). </a:t>
            </a:r>
          </a:p>
          <a:p>
            <a:r>
              <a:rPr lang="en-US" b="1" dirty="0">
                <a:hlinkClick r:id="rId4"/>
              </a:rPr>
              <a:t>Lyric Studio</a:t>
            </a:r>
            <a:r>
              <a:rPr lang="en-US" dirty="0"/>
              <a:t>: Et AI-drevet sangskriverværktøj, der hjælper med at skabe tekster baseret på brugerens genre eller emne.</a:t>
            </a:r>
          </a:p>
          <a:p>
            <a:r>
              <a:rPr lang="en-IE" b="1" dirty="0" err="1">
                <a:hlinkClick r:id="rId5"/>
              </a:rPr>
              <a:t>Synthеsia</a:t>
            </a:r>
            <a:r>
              <a:rPr lang="en-IE" dirty="0"/>
              <a:t>: </a:t>
            </a:r>
            <a:r>
              <a:rPr lang="en-IE" dirty="0"/>
              <a:t>En </a:t>
            </a:r>
            <a:r>
              <a:rPr lang="en-IE" dirty="0"/>
              <a:t>AI-videoplatform</a:t>
            </a:r>
            <a:r>
              <a:rPr lang="en-IE" dirty="0" err="1"/>
              <a:t>, </a:t>
            </a:r>
            <a:r>
              <a:rPr lang="az-Cyrl-AZ" dirty="0"/>
              <a:t>hvor </a:t>
            </a:r>
            <a:r>
              <a:rPr lang="en-IE" dirty="0"/>
              <a:t>man kan </a:t>
            </a:r>
            <a:r>
              <a:rPr lang="az-Cyrl-AZ" dirty="0"/>
              <a:t>lave </a:t>
            </a:r>
            <a:r>
              <a:rPr lang="en-IE" dirty="0" err="1"/>
              <a:t>professionelle </a:t>
            </a:r>
            <a:r>
              <a:rPr lang="en-IE" dirty="0" err="1"/>
              <a:t>videoer</a:t>
            </a:r>
            <a:r>
              <a:rPr lang="en-IE" dirty="0"/>
              <a:t>, der er af høj kvalitet, </a:t>
            </a:r>
            <a:r>
              <a:rPr lang="az-Cyrl-AZ" dirty="0"/>
              <a:t>skalerbare </a:t>
            </a:r>
            <a:r>
              <a:rPr lang="en-IE" dirty="0"/>
              <a:t>og </a:t>
            </a:r>
            <a:r>
              <a:rPr lang="en-IE" dirty="0" err="1"/>
              <a:t>overkommelige </a:t>
            </a:r>
            <a:r>
              <a:rPr lang="en-IE" dirty="0"/>
              <a:t>i </a:t>
            </a:r>
            <a:r>
              <a:rPr lang="en-IE" dirty="0" err="1"/>
              <a:t>pris</a:t>
            </a:r>
            <a:r>
              <a:rPr lang="az-Cyrl-AZ" dirty="0"/>
              <a:t>. </a:t>
            </a:r>
            <a:endParaRPr lang="en-IE" dirty="0"/>
          </a:p>
        </p:txBody>
      </p:sp>
      <p:sp>
        <p:nvSpPr>
          <p:cNvPr id="5" name="Text Placeholder 4">
            <a:extLst>
              <a:ext uri="{FF2B5EF4-FFF2-40B4-BE49-F238E27FC236}">
                <a16:creationId xmlns:a16="http://schemas.microsoft.com/office/drawing/2014/main" id="{6218BAB8-7160-E7A2-453A-A8452A70CBC0}"/>
              </a:ext>
            </a:extLst>
          </p:cNvPr>
          <p:cNvSpPr>
            <a:spLocks noGrp="1"/>
          </p:cNvSpPr>
          <p:nvPr>
            <p:ph type="body" sz="quarter" idx="16"/>
          </p:nvPr>
        </p:nvSpPr>
        <p:spPr>
          <a:xfrm>
            <a:off x="4426303" y="656500"/>
            <a:ext cx="6961476" cy="803654"/>
          </a:xfrm>
        </p:spPr>
        <p:txBody>
          <a:bodyPr/>
          <a:lstStyle/>
          <a:p>
            <a:r>
              <a:rPr lang="en-US" sz="2400" dirty="0"/>
              <a:t>Mens dette modul kun fokuserede på to værktøjer - ChatGPT og Canva AI - er der en hel verden af andre spændende AI-værktøjer derude, som du kan udforske, herunder...</a:t>
            </a:r>
            <a:endParaRPr lang="en-IE" sz="2400" dirty="0"/>
          </a:p>
        </p:txBody>
      </p:sp>
      <p:pic>
        <p:nvPicPr>
          <p:cNvPr id="6" name="Picture 8" descr="A picture containing text&#10;&#10;Description automatically generated">
            <a:extLst>
              <a:ext uri="{FF2B5EF4-FFF2-40B4-BE49-F238E27FC236}">
                <a16:creationId xmlns:a16="http://schemas.microsoft.com/office/drawing/2014/main" id="{43DB0A44-65EA-0DA4-0ABE-22C958FECDC3}"/>
              </a:ext>
            </a:extLst>
          </p:cNvPr>
          <p:cNvPicPr>
            <a:picLocks noChangeAspect="1"/>
          </p:cNvPicPr>
          <p:nvPr/>
        </p:nvPicPr>
        <p:blipFill>
          <a:blip r:embed="rId6"/>
          <a:stretch>
            <a:fillRect/>
          </a:stretch>
        </p:blipFill>
        <p:spPr>
          <a:xfrm>
            <a:off x="301971" y="3802567"/>
            <a:ext cx="3285677" cy="2377442"/>
          </a:xfrm>
          <a:prstGeom prst="rect">
            <a:avLst/>
          </a:prstGeom>
        </p:spPr>
      </p:pic>
    </p:spTree>
    <p:extLst>
      <p:ext uri="{BB962C8B-B14F-4D97-AF65-F5344CB8AC3E}">
        <p14:creationId xmlns:p14="http://schemas.microsoft.com/office/powerpoint/2010/main" val="1453242256"/>
      </p:ext>
    </p:extLst>
  </p:cSld>
  <p:clrMapOvr>
    <a:masterClrMapping/>
  </p:clrMapOvr>
</p:sld>
</file>

<file path=ppt/slides/slide2.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Udforskning af AI-værktøjer</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til at gøre livet lettere</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Identificering af troværdigt indhold</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Opbygning af selvtillid gennem øvelse</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953911" y="1337990"/>
            <a:ext cx="4608000" cy="37590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eleverne til brugervenlige AI-værktøjer som ChatGPT og Canva AI. Gennem praktiske aktiviteter lærer de, hvordan de kan bruge disse værktøjer til kreativitet, kommunikation og produktivitet. Sessionen udforsker også, hvordan man identificerer troværdigt AI-genereret indhold, og opmuntrer eleverne til at tænke kritisk og eksperimentere trygt med nye teknologier.</a:t>
            </a:r>
          </a:p>
        </p:txBody>
      </p:sp>
    </p:spTree>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AD4E5-BA48-A97D-9C23-6DB10FACAB82}"/>
              </a:ext>
            </a:extLst>
          </p:cNvPr>
          <p:cNvSpPr>
            <a:spLocks noGrp="1"/>
          </p:cNvSpPr>
          <p:nvPr>
            <p:ph type="body" sz="quarter" idx="16"/>
          </p:nvPr>
        </p:nvSpPr>
        <p:spPr>
          <a:xfrm>
            <a:off x="1619810" y="2472714"/>
            <a:ext cx="4808150" cy="3066422"/>
          </a:xfrm>
        </p:spPr>
        <p:txBody>
          <a:bodyPr/>
          <a:lstStyle/>
          <a:p>
            <a:r>
              <a:rPr lang="en-US" dirty="0"/>
              <a:t>Identificering af troværdigt indhold</a:t>
            </a:r>
          </a:p>
          <a:p>
            <a:endParaRPr lang="en-IE" dirty="0"/>
          </a:p>
        </p:txBody>
      </p:sp>
      <p:sp>
        <p:nvSpPr>
          <p:cNvPr id="3" name="Text Placeholder 2">
            <a:extLst>
              <a:ext uri="{FF2B5EF4-FFF2-40B4-BE49-F238E27FC236}">
                <a16:creationId xmlns:a16="http://schemas.microsoft.com/office/drawing/2014/main" id="{DB2964B7-8B8F-01DD-EECA-55D7BF86066F}"/>
              </a:ext>
            </a:extLst>
          </p:cNvPr>
          <p:cNvSpPr>
            <a:spLocks noGrp="1"/>
          </p:cNvSpPr>
          <p:nvPr>
            <p:ph type="body" sz="quarter" idx="17"/>
          </p:nvPr>
        </p:nvSpPr>
        <p:spPr/>
        <p:txBody>
          <a:bodyPr/>
          <a:lstStyle/>
          <a:p>
            <a:r>
              <a:rPr lang="en-IE" dirty="0"/>
              <a:t>03</a:t>
            </a:r>
          </a:p>
        </p:txBody>
      </p:sp>
      <p:pic>
        <p:nvPicPr>
          <p:cNvPr id="6" name="Picture Placeholder 5" descr="Laughing girl thumbs up">
            <a:extLst>
              <a:ext uri="{FF2B5EF4-FFF2-40B4-BE49-F238E27FC236}">
                <a16:creationId xmlns:a16="http://schemas.microsoft.com/office/drawing/2014/main" id="{B506E36F-41FE-2F1A-5A73-239EEFAAB1D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123599"/>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1A27FE-298D-D44E-39D0-56786DDCD5B0}"/>
              </a:ext>
            </a:extLst>
          </p:cNvPr>
          <p:cNvSpPr>
            <a:spLocks noGrp="1"/>
          </p:cNvSpPr>
          <p:nvPr>
            <p:ph type="body" sz="quarter" idx="13"/>
          </p:nvPr>
        </p:nvSpPr>
        <p:spPr>
          <a:xfrm>
            <a:off x="618819" y="1330458"/>
            <a:ext cx="4802284" cy="2675613"/>
          </a:xfrm>
        </p:spPr>
        <p:txBody>
          <a:bodyPr>
            <a:normAutofit/>
          </a:bodyPr>
          <a:lstStyle/>
          <a:p>
            <a:r>
              <a:rPr lang="en-US" sz="2800" dirty="0"/>
              <a:t>Hvis det lykkes at skabe kunstig intelligens, vil det være den største begivenhed i menneskets historie. Desværre kan det også blive den sidste</a:t>
            </a:r>
            <a:r>
              <a:rPr lang="en-US" sz="2800" b="1" dirty="0">
                <a:solidFill>
                  <a:srgbClr val="ED8623"/>
                </a:solidFill>
              </a:rPr>
              <a:t>, medmindre vi lærer at undgå risiciene.</a:t>
            </a:r>
          </a:p>
        </p:txBody>
      </p:sp>
      <p:pic>
        <p:nvPicPr>
          <p:cNvPr id="11" name="Picture Placeholder 10">
            <a:extLst>
              <a:ext uri="{FF2B5EF4-FFF2-40B4-BE49-F238E27FC236}">
                <a16:creationId xmlns:a16="http://schemas.microsoft.com/office/drawing/2014/main" id="{59FE8760-C09D-7C47-681D-6E490FE6EE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009" r="2009"/>
          <a:stretch>
            <a:fillRect/>
          </a:stretch>
        </p:blipFill>
        <p:spPr/>
      </p:pic>
      <p:sp>
        <p:nvSpPr>
          <p:cNvPr id="8" name="Freeform 7">
            <a:extLst>
              <a:ext uri="{FF2B5EF4-FFF2-40B4-BE49-F238E27FC236}">
                <a16:creationId xmlns:a16="http://schemas.microsoft.com/office/drawing/2014/main" id="{E557DE07-ABFE-2457-BB4B-EBA87900794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2" name="Graphic 43">
            <a:extLst>
              <a:ext uri="{FF2B5EF4-FFF2-40B4-BE49-F238E27FC236}">
                <a16:creationId xmlns:a16="http://schemas.microsoft.com/office/drawing/2014/main" id="{D5DE6AA4-2579-2F7E-7B1F-2AA22E548A3D}"/>
              </a:ext>
            </a:extLst>
          </p:cNvPr>
          <p:cNvSpPr/>
          <p:nvPr/>
        </p:nvSpPr>
        <p:spPr>
          <a:xfrm>
            <a:off x="9063067" y="3352800"/>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154893032"/>
      </p:ext>
    </p:extLst>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7C4953-0B68-2696-63CE-E84BAF79AB3B}"/>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8493" y="267786"/>
            <a:ext cx="7587626" cy="4331221"/>
          </a:xfrm>
        </p:spPr>
      </p:pic>
      <p:sp>
        <p:nvSpPr>
          <p:cNvPr id="3" name="Text Placeholder 2">
            <a:extLst>
              <a:ext uri="{FF2B5EF4-FFF2-40B4-BE49-F238E27FC236}">
                <a16:creationId xmlns:a16="http://schemas.microsoft.com/office/drawing/2014/main" id="{FC23F9C6-B66D-FE89-BE39-43F5BB146129}"/>
              </a:ext>
            </a:extLst>
          </p:cNvPr>
          <p:cNvSpPr>
            <a:spLocks noGrp="1"/>
          </p:cNvSpPr>
          <p:nvPr>
            <p:ph type="body" sz="quarter" idx="18"/>
          </p:nvPr>
        </p:nvSpPr>
        <p:spPr>
          <a:xfrm>
            <a:off x="164687" y="4236898"/>
            <a:ext cx="3893836" cy="1049221"/>
          </a:xfrm>
        </p:spPr>
        <p:txBody>
          <a:bodyPr/>
          <a:lstStyle/>
          <a:p>
            <a:pPr>
              <a:lnSpc>
                <a:spcPct val="100000"/>
              </a:lnSpc>
            </a:pPr>
            <a:r>
              <a:rPr lang="en-US" sz="3600" b="1" dirty="0"/>
              <a:t>Hvorfor det er vigtigt at evaluere AI-genereret indhold...</a:t>
            </a:r>
          </a:p>
          <a:p>
            <a:pPr>
              <a:lnSpc>
                <a:spcPct val="100000"/>
              </a:lnSpc>
            </a:pPr>
            <a:endParaRPr lang="en-IE" sz="3600" b="1" dirty="0"/>
          </a:p>
        </p:txBody>
      </p:sp>
      <p:sp>
        <p:nvSpPr>
          <p:cNvPr id="5" name="Text Placeholder 4">
            <a:extLst>
              <a:ext uri="{FF2B5EF4-FFF2-40B4-BE49-F238E27FC236}">
                <a16:creationId xmlns:a16="http://schemas.microsoft.com/office/drawing/2014/main" id="{075CC279-D81F-6FA6-FA0C-9140D377F9B2}"/>
              </a:ext>
            </a:extLst>
          </p:cNvPr>
          <p:cNvSpPr>
            <a:spLocks noGrp="1"/>
          </p:cNvSpPr>
          <p:nvPr>
            <p:ph type="body" sz="quarter" idx="20"/>
          </p:nvPr>
        </p:nvSpPr>
        <p:spPr>
          <a:xfrm>
            <a:off x="7662108" y="642939"/>
            <a:ext cx="3893836" cy="5453458"/>
          </a:xfrm>
        </p:spPr>
        <p:txBody>
          <a:bodyPr/>
          <a:lstStyle/>
          <a:p>
            <a:r>
              <a:rPr lang="en-US" dirty="0"/>
              <a:t>AI-værktøjer som ChatGPT kan give hurtige og indsigtsfulde svar, </a:t>
            </a:r>
            <a:r>
              <a:rPr lang="en-US" b="1" dirty="0"/>
              <a:t>men de er ikke perfekte</a:t>
            </a:r>
            <a:r>
              <a:rPr lang="en-US" dirty="0"/>
              <a:t>. </a:t>
            </a:r>
          </a:p>
          <a:p>
            <a:r>
              <a:rPr lang="en-US" dirty="0"/>
              <a:t>AI kan generere...</a:t>
            </a:r>
          </a:p>
          <a:p>
            <a:endParaRPr lang="en-US" dirty="0"/>
          </a:p>
          <a:p>
            <a:endParaRPr lang="en-US" dirty="0"/>
          </a:p>
          <a:p>
            <a:endParaRPr lang="en-US" dirty="0"/>
          </a:p>
          <a:p>
            <a:endParaRPr lang="en-US" dirty="0"/>
          </a:p>
          <a:p>
            <a:endParaRPr lang="en-IE" dirty="0"/>
          </a:p>
        </p:txBody>
      </p:sp>
      <p:sp>
        <p:nvSpPr>
          <p:cNvPr id="8" name="Freeform 1">
            <a:extLst>
              <a:ext uri="{FF2B5EF4-FFF2-40B4-BE49-F238E27FC236}">
                <a16:creationId xmlns:a16="http://schemas.microsoft.com/office/drawing/2014/main" id="{69F40B40-B271-9C53-66F3-56DD7923ECDE}"/>
              </a:ext>
            </a:extLst>
          </p:cNvPr>
          <p:cNvSpPr>
            <a:spLocks noChangeArrowheads="1"/>
          </p:cNvSpPr>
          <p:nvPr/>
        </p:nvSpPr>
        <p:spPr bwMode="auto">
          <a:xfrm>
            <a:off x="5981661"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174">
            <a:extLst>
              <a:ext uri="{FF2B5EF4-FFF2-40B4-BE49-F238E27FC236}">
                <a16:creationId xmlns:a16="http://schemas.microsoft.com/office/drawing/2014/main" id="{D68421F3-F133-E844-5804-8637E539305A}"/>
              </a:ext>
            </a:extLst>
          </p:cNvPr>
          <p:cNvSpPr>
            <a:spLocks noChangeArrowheads="1"/>
          </p:cNvSpPr>
          <p:nvPr/>
        </p:nvSpPr>
        <p:spPr bwMode="auto">
          <a:xfrm>
            <a:off x="6102442"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a:effectLst/>
        </p:spPr>
        <p:txBody>
          <a:bodyPr wrap="none" anchor="ctr"/>
          <a:lstStyle/>
          <a:p>
            <a:endParaRPr lang="en-US"/>
          </a:p>
        </p:txBody>
      </p:sp>
      <p:sp>
        <p:nvSpPr>
          <p:cNvPr id="10" name="CuadroTexto 553">
            <a:extLst>
              <a:ext uri="{FF2B5EF4-FFF2-40B4-BE49-F238E27FC236}">
                <a16:creationId xmlns:a16="http://schemas.microsoft.com/office/drawing/2014/main" id="{8A1F08DB-0A56-F8D7-17FB-BA16A4E41F5B}"/>
              </a:ext>
            </a:extLst>
          </p:cNvPr>
          <p:cNvSpPr txBox="1"/>
          <p:nvPr/>
        </p:nvSpPr>
        <p:spPr>
          <a:xfrm>
            <a:off x="6219682"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Forkerte oplysninger</a:t>
            </a:r>
          </a:p>
        </p:txBody>
      </p:sp>
      <p:sp>
        <p:nvSpPr>
          <p:cNvPr id="11" name="Freeform 1">
            <a:extLst>
              <a:ext uri="{FF2B5EF4-FFF2-40B4-BE49-F238E27FC236}">
                <a16:creationId xmlns:a16="http://schemas.microsoft.com/office/drawing/2014/main" id="{FB6E5D29-A1BB-81EF-5111-5A3CA95D0AE0}"/>
              </a:ext>
            </a:extLst>
          </p:cNvPr>
          <p:cNvSpPr>
            <a:spLocks noChangeArrowheads="1"/>
          </p:cNvSpPr>
          <p:nvPr/>
        </p:nvSpPr>
        <p:spPr bwMode="auto">
          <a:xfrm>
            <a:off x="8100064" y="2883147"/>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74">
            <a:extLst>
              <a:ext uri="{FF2B5EF4-FFF2-40B4-BE49-F238E27FC236}">
                <a16:creationId xmlns:a16="http://schemas.microsoft.com/office/drawing/2014/main" id="{6F621DFB-1B6C-4E04-79EA-3E27BB4D3E21}"/>
              </a:ext>
            </a:extLst>
          </p:cNvPr>
          <p:cNvSpPr>
            <a:spLocks noChangeArrowheads="1"/>
          </p:cNvSpPr>
          <p:nvPr/>
        </p:nvSpPr>
        <p:spPr bwMode="auto">
          <a:xfrm>
            <a:off x="8224054" y="3018308"/>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a:effectLst/>
        </p:spPr>
        <p:txBody>
          <a:bodyPr wrap="none" anchor="ctr"/>
          <a:lstStyle/>
          <a:p>
            <a:endParaRPr lang="en-US"/>
          </a:p>
        </p:txBody>
      </p:sp>
      <p:sp>
        <p:nvSpPr>
          <p:cNvPr id="13" name="CuadroTexto 553">
            <a:extLst>
              <a:ext uri="{FF2B5EF4-FFF2-40B4-BE49-F238E27FC236}">
                <a16:creationId xmlns:a16="http://schemas.microsoft.com/office/drawing/2014/main" id="{284526A4-C349-39E0-81CF-936F035B07FC}"/>
              </a:ext>
            </a:extLst>
          </p:cNvPr>
          <p:cNvSpPr txBox="1"/>
          <p:nvPr/>
        </p:nvSpPr>
        <p:spPr>
          <a:xfrm>
            <a:off x="8356032" y="3490808"/>
            <a:ext cx="156155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Partisk information</a:t>
            </a:r>
          </a:p>
        </p:txBody>
      </p:sp>
      <p:sp>
        <p:nvSpPr>
          <p:cNvPr id="14" name="Freeform 1">
            <a:extLst>
              <a:ext uri="{FF2B5EF4-FFF2-40B4-BE49-F238E27FC236}">
                <a16:creationId xmlns:a16="http://schemas.microsoft.com/office/drawing/2014/main" id="{ABE13E3B-58C8-9D33-8B94-301C58BF18CF}"/>
              </a:ext>
            </a:extLst>
          </p:cNvPr>
          <p:cNvSpPr>
            <a:spLocks noChangeArrowheads="1"/>
          </p:cNvSpPr>
          <p:nvPr/>
        </p:nvSpPr>
        <p:spPr bwMode="auto">
          <a:xfrm>
            <a:off x="10199379"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282666"/>
              </a:solidFill>
            </a:endParaRPr>
          </a:p>
        </p:txBody>
      </p:sp>
      <p:sp>
        <p:nvSpPr>
          <p:cNvPr id="15" name="Freeform 174">
            <a:extLst>
              <a:ext uri="{FF2B5EF4-FFF2-40B4-BE49-F238E27FC236}">
                <a16:creationId xmlns:a16="http://schemas.microsoft.com/office/drawing/2014/main" id="{F1725FFA-6F26-2BF9-5AFA-884B086DCCAB}"/>
              </a:ext>
            </a:extLst>
          </p:cNvPr>
          <p:cNvSpPr>
            <a:spLocks noChangeArrowheads="1"/>
          </p:cNvSpPr>
          <p:nvPr/>
        </p:nvSpPr>
        <p:spPr bwMode="auto">
          <a:xfrm>
            <a:off x="10320160"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82666"/>
          </a:solidFill>
          <a:ln>
            <a:noFill/>
          </a:ln>
          <a:effectLst/>
        </p:spPr>
        <p:txBody>
          <a:bodyPr wrap="none" anchor="ctr"/>
          <a:lstStyle/>
          <a:p>
            <a:endParaRPr lang="en-US"/>
          </a:p>
        </p:txBody>
      </p:sp>
      <p:sp>
        <p:nvSpPr>
          <p:cNvPr id="16" name="CuadroTexto 553">
            <a:extLst>
              <a:ext uri="{FF2B5EF4-FFF2-40B4-BE49-F238E27FC236}">
                <a16:creationId xmlns:a16="http://schemas.microsoft.com/office/drawing/2014/main" id="{A0BA5AFC-F912-68BC-0D3F-15A4A6806E7F}"/>
              </a:ext>
            </a:extLst>
          </p:cNvPr>
          <p:cNvSpPr txBox="1"/>
          <p:nvPr/>
        </p:nvSpPr>
        <p:spPr>
          <a:xfrm>
            <a:off x="10437400"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Vildledende information</a:t>
            </a:r>
          </a:p>
        </p:txBody>
      </p:sp>
      <p:sp>
        <p:nvSpPr>
          <p:cNvPr id="18" name="TextBox 17">
            <a:extLst>
              <a:ext uri="{FF2B5EF4-FFF2-40B4-BE49-F238E27FC236}">
                <a16:creationId xmlns:a16="http://schemas.microsoft.com/office/drawing/2014/main" id="{46C9776B-4816-1B3F-2EED-C51943E181BE}"/>
              </a:ext>
            </a:extLst>
          </p:cNvPr>
          <p:cNvSpPr txBox="1"/>
          <p:nvPr/>
        </p:nvSpPr>
        <p:spPr>
          <a:xfrm>
            <a:off x="5450708" y="5131064"/>
            <a:ext cx="6105236" cy="1200329"/>
          </a:xfrm>
          <a:prstGeom prst="rect">
            <a:avLst/>
          </a:prstGeom>
          <a:noFill/>
        </p:spPr>
        <p:txBody>
          <a:bodyPr wrap="square">
            <a:spAutoFit/>
          </a:bodyPr>
          <a:lstStyle/>
          <a:p>
            <a:r>
              <a:rPr lang="en-US" sz="2400" dirty="0">
                <a:solidFill>
                  <a:srgbClr val="282666"/>
                </a:solidFill>
              </a:rPr>
              <a:t>At vurdere pålideligheden af AI-genereret indhold er afgørende for at træffe </a:t>
            </a:r>
            <a:r>
              <a:rPr lang="en-US" sz="2400" b="1" dirty="0">
                <a:solidFill>
                  <a:srgbClr val="282666"/>
                </a:solidFill>
              </a:rPr>
              <a:t>informerede beslutninger </a:t>
            </a:r>
            <a:r>
              <a:rPr lang="en-US" sz="2400" dirty="0">
                <a:solidFill>
                  <a:srgbClr val="282666"/>
                </a:solidFill>
              </a:rPr>
              <a:t>og </a:t>
            </a:r>
            <a:r>
              <a:rPr lang="en-US" sz="2400" b="1" dirty="0">
                <a:solidFill>
                  <a:srgbClr val="282666"/>
                </a:solidFill>
              </a:rPr>
              <a:t>undgå misinformation</a:t>
            </a:r>
            <a:r>
              <a:rPr lang="en-US" sz="2400" dirty="0">
                <a:solidFill>
                  <a:srgbClr val="282666"/>
                </a:solidFill>
              </a:rPr>
              <a:t>.</a:t>
            </a:r>
          </a:p>
        </p:txBody>
      </p:sp>
    </p:spTree>
    <p:extLst>
      <p:ext uri="{BB962C8B-B14F-4D97-AF65-F5344CB8AC3E}">
        <p14:creationId xmlns:p14="http://schemas.microsoft.com/office/powerpoint/2010/main" val="4057816404"/>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ChatGPT kan generere overbevisende, men forkerte oplysninger, især i tekniske sammenhænge. Brugere skal være forsigtige, da det kan give realistisk klingende svar, der er helt fabrikerede. At stole på ChatGPT uden verifikation kan føre til betydelig misinformation og problemer med troværdigheden.</a:t>
            </a:r>
          </a:p>
          <a:p>
            <a:pPr marL="0" indent="0">
              <a:buNone/>
            </a:pPr>
            <a:endParaRPr lang="en-US" sz="400" dirty="0"/>
          </a:p>
          <a:p>
            <a:pPr marL="0" indent="0">
              <a:buNone/>
            </a:pPr>
            <a:r>
              <a:rPr lang="en-US" dirty="0"/>
              <a:t>Se denne video for at få et eksempel på, hvornår den med sikkerhed tager fejl:</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Forkerte oplysninger i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44052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Online Media 11" title="When ChatGPT is confidently wrong">
            <a:hlinkClick r:id="" action="ppaction://media"/>
            <a:extLst>
              <a:ext uri="{FF2B5EF4-FFF2-40B4-BE49-F238E27FC236}">
                <a16:creationId xmlns:a16="http://schemas.microsoft.com/office/drawing/2014/main" id="{5AAB922D-C0A3-6EF4-9391-AEACF7F61232}"/>
              </a:ext>
            </a:extLst>
          </p:cNvPr>
          <p:cNvPicPr>
            <a:picLocks noRot="1" noChangeAspect="1"/>
          </p:cNvPicPr>
          <p:nvPr>
            <a:videoFile r:link="rId1"/>
          </p:nvPr>
        </p:nvPicPr>
        <p:blipFill>
          <a:blip r:embed="rId4"/>
          <a:stretch>
            <a:fillRect/>
          </a:stretch>
        </p:blipFill>
        <p:spPr>
          <a:xfrm>
            <a:off x="5582885" y="1648540"/>
            <a:ext cx="6175006" cy="3637326"/>
          </a:xfrm>
          <a:prstGeom prst="rect">
            <a:avLst/>
          </a:prstGeom>
        </p:spPr>
      </p:pic>
      <p:sp>
        <p:nvSpPr>
          <p:cNvPr id="14" name="TextBox 13">
            <a:extLst>
              <a:ext uri="{FF2B5EF4-FFF2-40B4-BE49-F238E27FC236}">
                <a16:creationId xmlns:a16="http://schemas.microsoft.com/office/drawing/2014/main" id="{B2BCA107-5D6B-E71F-1B08-823BBEF9D82D}"/>
              </a:ext>
            </a:extLst>
          </p:cNvPr>
          <p:cNvSpPr txBox="1"/>
          <p:nvPr/>
        </p:nvSpPr>
        <p:spPr>
          <a:xfrm>
            <a:off x="6525491" y="6049045"/>
            <a:ext cx="8044872" cy="369332"/>
          </a:xfrm>
          <a:prstGeom prst="rect">
            <a:avLst/>
          </a:prstGeom>
          <a:noFill/>
        </p:spPr>
        <p:txBody>
          <a:bodyPr wrap="square">
            <a:spAutoFit/>
          </a:bodyPr>
          <a:lstStyle/>
          <a:p>
            <a:r>
              <a:rPr lang="en-US" dirty="0">
                <a:hlinkClick r:id="rId5"/>
              </a:rPr>
              <a:t>Når ChatGPT med sikkerhed tager fejl</a:t>
            </a:r>
            <a:endParaRPr lang="en-IE" dirty="0"/>
          </a:p>
        </p:txBody>
      </p:sp>
    </p:spTree>
    <p:extLst>
      <p:ext uri="{BB962C8B-B14F-4D97-AF65-F5344CB8AC3E}">
        <p14:creationId xmlns:p14="http://schemas.microsoft.com/office/powerpoint/2010/main" val="2969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Bias i AI opstår på grund af menneskelig indflydelse under maskinlæring og påvirker teknologi som billedgenkendelse. Tre typer bias omfatter </a:t>
            </a:r>
            <a:r>
              <a:rPr lang="en-US" b="1" dirty="0"/>
              <a:t>interaktionsbias</a:t>
            </a:r>
            <a:r>
              <a:rPr lang="en-US" dirty="0"/>
              <a:t>, </a:t>
            </a:r>
            <a:r>
              <a:rPr lang="en-US" b="1" dirty="0"/>
              <a:t>latent </a:t>
            </a:r>
            <a:r>
              <a:rPr lang="en-US" b="1" dirty="0"/>
              <a:t>bias </a:t>
            </a:r>
            <a:r>
              <a:rPr lang="en-US" dirty="0"/>
              <a:t>og </a:t>
            </a:r>
            <a:r>
              <a:rPr lang="en-US" b="1" dirty="0"/>
              <a:t>selektionsbias</a:t>
            </a:r>
            <a:r>
              <a:rPr lang="en-US" dirty="0"/>
              <a:t>. At løse disse problemer kræver bevidsthed og en kollektiv indsats for at sikre, at teknologien tjener alle retfærdigt og ikke opretholder negative fordomme.</a:t>
            </a:r>
          </a:p>
          <a:p>
            <a:pPr marL="0" indent="0">
              <a:buNone/>
            </a:pPr>
            <a:r>
              <a:rPr lang="en-US" dirty="0"/>
              <a:t>Se denne video for at få en forklaring:</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Information om bias i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3 types of bias in AI | Machine learning">
            <a:hlinkClick r:id="" action="ppaction://media"/>
            <a:extLst>
              <a:ext uri="{FF2B5EF4-FFF2-40B4-BE49-F238E27FC236}">
                <a16:creationId xmlns:a16="http://schemas.microsoft.com/office/drawing/2014/main" id="{61C439D7-050F-9FBA-1AC2-EB7F5DEAF687}"/>
              </a:ext>
            </a:extLst>
          </p:cNvPr>
          <p:cNvPicPr>
            <a:picLocks noRot="1" noChangeAspect="1"/>
          </p:cNvPicPr>
          <p:nvPr>
            <a:videoFile r:link="rId1"/>
          </p:nvPr>
        </p:nvPicPr>
        <p:blipFill>
          <a:blip r:embed="rId4"/>
          <a:stretch>
            <a:fillRect/>
          </a:stretch>
        </p:blipFill>
        <p:spPr>
          <a:xfrm>
            <a:off x="5545483" y="1739102"/>
            <a:ext cx="6277458" cy="3546764"/>
          </a:xfrm>
          <a:prstGeom prst="rect">
            <a:avLst/>
          </a:prstGeom>
        </p:spPr>
      </p:pic>
      <p:sp>
        <p:nvSpPr>
          <p:cNvPr id="11" name="TextBox 10">
            <a:extLst>
              <a:ext uri="{FF2B5EF4-FFF2-40B4-BE49-F238E27FC236}">
                <a16:creationId xmlns:a16="http://schemas.microsoft.com/office/drawing/2014/main" id="{88B0C51B-5FAE-FBCA-3CFA-927DD6CEDE40}"/>
              </a:ext>
            </a:extLst>
          </p:cNvPr>
          <p:cNvSpPr txBox="1"/>
          <p:nvPr/>
        </p:nvSpPr>
        <p:spPr>
          <a:xfrm>
            <a:off x="6756906" y="6165348"/>
            <a:ext cx="8044872" cy="369332"/>
          </a:xfrm>
          <a:prstGeom prst="rect">
            <a:avLst/>
          </a:prstGeom>
          <a:noFill/>
        </p:spPr>
        <p:txBody>
          <a:bodyPr wrap="square">
            <a:spAutoFit/>
          </a:bodyPr>
          <a:lstStyle/>
          <a:p>
            <a:r>
              <a:rPr lang="en-US" dirty="0">
                <a:hlinkClick r:id="rId5"/>
              </a:rPr>
              <a:t>3 typer af bias i AI | Maskinlæring</a:t>
            </a:r>
            <a:endParaRPr lang="en-IE" dirty="0"/>
          </a:p>
        </p:txBody>
      </p:sp>
    </p:spTree>
    <p:extLst>
      <p:ext uri="{BB962C8B-B14F-4D97-AF65-F5344CB8AC3E}">
        <p14:creationId xmlns:p14="http://schemas.microsoft.com/office/powerpoint/2010/main" val="56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Denne video fremhæver det voksende problem med AI-genererede "dårlige videnskabelige" videoer på YouTube, som retter sig mod børn med falske oplysninger og misinformation, og som ofte slår legitimt videnskabeligt indhold i algoritmen.</a:t>
            </a:r>
          </a:p>
          <a:p>
            <a:pPr marL="0" indent="0">
              <a:buNone/>
            </a:pPr>
            <a:endParaRPr lang="en-US" sz="400" dirty="0"/>
          </a:p>
          <a:p>
            <a:pPr marL="0" indent="0">
              <a:buNone/>
            </a:pPr>
            <a:r>
              <a:rPr lang="en-US" dirty="0"/>
              <a:t>Se videoen her, som er lavet af BBC's Global Disinformation-team:</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Misinformation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119774"/>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Online Media 5" title="Bad science: AI used to target kids with disinformation on YouTube - BBC World Service">
            <a:hlinkClick r:id="" action="ppaction://media"/>
            <a:extLst>
              <a:ext uri="{FF2B5EF4-FFF2-40B4-BE49-F238E27FC236}">
                <a16:creationId xmlns:a16="http://schemas.microsoft.com/office/drawing/2014/main" id="{959A1C50-7268-6DE0-41B5-75FA0C5BEA43}"/>
              </a:ext>
            </a:extLst>
          </p:cNvPr>
          <p:cNvPicPr>
            <a:picLocks noRot="1" noChangeAspect="1"/>
          </p:cNvPicPr>
          <p:nvPr>
            <a:videoFile r:link="rId1"/>
          </p:nvPr>
        </p:nvPicPr>
        <p:blipFill>
          <a:blip r:embed="rId4"/>
          <a:stretch>
            <a:fillRect/>
          </a:stretch>
        </p:blipFill>
        <p:spPr>
          <a:xfrm>
            <a:off x="5516139" y="1705944"/>
            <a:ext cx="6241752" cy="3579922"/>
          </a:xfrm>
          <a:prstGeom prst="rect">
            <a:avLst/>
          </a:prstGeom>
        </p:spPr>
      </p:pic>
      <p:sp>
        <p:nvSpPr>
          <p:cNvPr id="11" name="TextBox 10">
            <a:extLst>
              <a:ext uri="{FF2B5EF4-FFF2-40B4-BE49-F238E27FC236}">
                <a16:creationId xmlns:a16="http://schemas.microsoft.com/office/drawing/2014/main" id="{48D3DC0F-0493-4A2E-3D89-5CC769AC4E27}"/>
              </a:ext>
            </a:extLst>
          </p:cNvPr>
          <p:cNvSpPr txBox="1"/>
          <p:nvPr/>
        </p:nvSpPr>
        <p:spPr>
          <a:xfrm>
            <a:off x="5874328" y="5961305"/>
            <a:ext cx="6169890" cy="646331"/>
          </a:xfrm>
          <a:prstGeom prst="rect">
            <a:avLst/>
          </a:prstGeom>
          <a:noFill/>
        </p:spPr>
        <p:txBody>
          <a:bodyPr wrap="square">
            <a:spAutoFit/>
          </a:bodyPr>
          <a:lstStyle/>
          <a:p>
            <a:r>
              <a:rPr lang="en-US" dirty="0">
                <a:hlinkClick r:id="rId5"/>
              </a:rPr>
              <a:t>Dårlig videnskab: AI bruges til at målrette desinformation mod børn på YouTube - BBC World Service</a:t>
            </a:r>
            <a:endParaRPr lang="en-IE" dirty="0"/>
          </a:p>
        </p:txBody>
      </p:sp>
    </p:spTree>
    <p:extLst>
      <p:ext uri="{BB962C8B-B14F-4D97-AF65-F5344CB8AC3E}">
        <p14:creationId xmlns:p14="http://schemas.microsoft.com/office/powerpoint/2010/main" val="3732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EFC6-619B-B142-890D-DE11E3B780E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93AC9E0-A852-AFA5-AF46-6CC2D1FBD42E}"/>
              </a:ext>
            </a:extLst>
          </p:cNvPr>
          <p:cNvSpPr>
            <a:spLocks noChangeArrowheads="1"/>
          </p:cNvSpPr>
          <p:nvPr/>
        </p:nvSpPr>
        <p:spPr bwMode="auto">
          <a:xfrm>
            <a:off x="436218" y="1415152"/>
            <a:ext cx="2043817"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99D61527-340F-6685-6595-C94CB41158B0}"/>
              </a:ext>
            </a:extLst>
          </p:cNvPr>
          <p:cNvSpPr>
            <a:spLocks noChangeArrowheads="1"/>
          </p:cNvSpPr>
          <p:nvPr/>
        </p:nvSpPr>
        <p:spPr bwMode="auto">
          <a:xfrm>
            <a:off x="436218" y="1415152"/>
            <a:ext cx="2043817"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b="1" dirty="0">
              <a:solidFill>
                <a:schemeClr val="bg1"/>
              </a:solidFill>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0CD1D85-85B4-0DEA-08A3-EA263F6BA462}"/>
              </a:ext>
            </a:extLst>
          </p:cNvPr>
          <p:cNvSpPr>
            <a:spLocks noChangeArrowheads="1"/>
          </p:cNvSpPr>
          <p:nvPr/>
        </p:nvSpPr>
        <p:spPr bwMode="auto">
          <a:xfrm>
            <a:off x="2679487" y="1415152"/>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35C512EE-270B-D4B7-0644-B7AC3B707B30}"/>
              </a:ext>
            </a:extLst>
          </p:cNvPr>
          <p:cNvSpPr>
            <a:spLocks noChangeArrowheads="1"/>
          </p:cNvSpPr>
          <p:nvPr/>
        </p:nvSpPr>
        <p:spPr bwMode="auto">
          <a:xfrm>
            <a:off x="2679487" y="1415152"/>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F6F911D-62D2-EE48-8993-8F369A1EE1CA}"/>
              </a:ext>
            </a:extLst>
          </p:cNvPr>
          <p:cNvSpPr>
            <a:spLocks noChangeArrowheads="1"/>
          </p:cNvSpPr>
          <p:nvPr/>
        </p:nvSpPr>
        <p:spPr bwMode="auto">
          <a:xfrm>
            <a:off x="4903570" y="1415152"/>
            <a:ext cx="2045703" cy="4979499"/>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A5552AB-A4FB-17C1-6915-C7A10479835C}"/>
              </a:ext>
            </a:extLst>
          </p:cNvPr>
          <p:cNvSpPr>
            <a:spLocks noChangeArrowheads="1"/>
          </p:cNvSpPr>
          <p:nvPr/>
        </p:nvSpPr>
        <p:spPr bwMode="auto">
          <a:xfrm>
            <a:off x="4903570" y="1415152"/>
            <a:ext cx="2045703" cy="198740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BFD04D7-25D5-0147-1CE3-43C105D45525}"/>
              </a:ext>
            </a:extLst>
          </p:cNvPr>
          <p:cNvSpPr>
            <a:spLocks noChangeArrowheads="1"/>
          </p:cNvSpPr>
          <p:nvPr/>
        </p:nvSpPr>
        <p:spPr bwMode="auto">
          <a:xfrm>
            <a:off x="7111700" y="1414409"/>
            <a:ext cx="2045703" cy="4979499"/>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ED8623">
              <a:alpha val="69000"/>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AA90F294-7D3F-1962-4411-D57153D42A0F}"/>
              </a:ext>
            </a:extLst>
          </p:cNvPr>
          <p:cNvSpPr>
            <a:spLocks noChangeArrowheads="1"/>
          </p:cNvSpPr>
          <p:nvPr/>
        </p:nvSpPr>
        <p:spPr bwMode="auto">
          <a:xfrm>
            <a:off x="7111700"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ABEC8C4E-7B69-05A3-F97E-8D707BC51B04}"/>
              </a:ext>
            </a:extLst>
          </p:cNvPr>
          <p:cNvSpPr txBox="1"/>
          <p:nvPr/>
        </p:nvSpPr>
        <p:spPr>
          <a:xfrm>
            <a:off x="404153" y="3452256"/>
            <a:ext cx="2091507" cy="2446824"/>
          </a:xfrm>
          <a:prstGeom prst="rect">
            <a:avLst/>
          </a:prstGeom>
          <a:noFill/>
        </p:spPr>
        <p:txBody>
          <a:bodyPr wrap="square" rtlCol="0">
            <a:spAutoFit/>
          </a:bodyPr>
          <a:lstStyle/>
          <a:p>
            <a:pPr marL="144000" indent="-144000" algn="ctr">
              <a:buFont typeface="Arial" panose="020B0604020202020204" pitchFamily="34" charset="0"/>
              <a:buChar char="•"/>
            </a:pPr>
            <a:r>
              <a:rPr lang="en-US" sz="1700" dirty="0">
                <a:solidFill>
                  <a:schemeClr val="bg1"/>
                </a:solidFill>
              </a:rPr>
              <a:t>Spørg: Hvor kommer oplysningerne fra?</a:t>
            </a:r>
          </a:p>
          <a:p>
            <a:pPr marL="144000" indent="-144000" algn="ctr">
              <a:buFont typeface="Arial" panose="020B0604020202020204" pitchFamily="34" charset="0"/>
              <a:buChar char="•"/>
            </a:pPr>
            <a:r>
              <a:rPr lang="en-US" sz="1700" dirty="0">
                <a:solidFill>
                  <a:schemeClr val="bg1"/>
                </a:solidFill>
              </a:rPr>
              <a:t>Krydstjek fakta med pålidelige kilder (offentlige hjemmesider, akademiske artikler).</a:t>
            </a:r>
            <a:endParaRPr lang="en-US" sz="1700" b="1" dirty="0">
              <a:solidFill>
                <a:schemeClr val="bg1"/>
              </a:solidFill>
              <a:latin typeface="Calibri" panose="020F0502020204030204" pitchFamily="34" charset="0"/>
              <a:ea typeface="Lato" charset="0"/>
              <a:cs typeface="Calibri" panose="020F0502020204030204" pitchFamily="34" charset="0"/>
            </a:endParaRPr>
          </a:p>
        </p:txBody>
      </p:sp>
      <p:grpSp>
        <p:nvGrpSpPr>
          <p:cNvPr id="47" name="Group 46">
            <a:extLst>
              <a:ext uri="{FF2B5EF4-FFF2-40B4-BE49-F238E27FC236}">
                <a16:creationId xmlns:a16="http://schemas.microsoft.com/office/drawing/2014/main" id="{D9A3EC5F-1238-D54C-3FA6-7DCCC1A4DCAC}"/>
              </a:ext>
            </a:extLst>
          </p:cNvPr>
          <p:cNvGrpSpPr/>
          <p:nvPr/>
        </p:nvGrpSpPr>
        <p:grpSpPr>
          <a:xfrm>
            <a:off x="709650" y="1535833"/>
            <a:ext cx="505810" cy="655963"/>
            <a:chOff x="3258209" y="1217582"/>
            <a:chExt cx="4712093" cy="4711281"/>
          </a:xfrm>
          <a:solidFill>
            <a:schemeClr val="bg1"/>
          </a:solidFill>
        </p:grpSpPr>
        <p:sp>
          <p:nvSpPr>
            <p:cNvPr id="48" name="Freeform 16">
              <a:extLst>
                <a:ext uri="{FF2B5EF4-FFF2-40B4-BE49-F238E27FC236}">
                  <a16:creationId xmlns:a16="http://schemas.microsoft.com/office/drawing/2014/main" id="{CE4F1915-B88B-8566-39E9-0A4BE56DD0A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D78D4B22-655D-8074-389D-9DAAA409906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C96CBAAC-73F2-196F-533B-93B0E3877A8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81F682DE-2AA5-9A41-CCFD-0CD0B4E563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C8F870CA-08CB-FAE9-DC0E-310EF8A8F45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1874ED3B-14E3-4CC6-2CE8-9C78A413339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32E512A1-E3FC-3644-6847-59940FD0119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02177AA5-369E-0805-4AC9-260F203929E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2510C5A1-1F37-4C8B-D5A7-AC44B3A04D34}"/>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7E4491FC-8A4B-005E-3B67-1DEC509F677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EF93478A-A1E7-3882-3F1D-C956B1FC1B9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DBF21BB1-7F30-7E67-FD41-380A01E965A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9C733155-4AFA-E56E-4F53-6EF0A0D5873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ED4078A6-F0AD-9111-D6DB-8A8AD24CB40B}"/>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1F1C6758-B6C0-2CD7-52E9-1E13D85B3A56}"/>
              </a:ext>
            </a:extLst>
          </p:cNvPr>
          <p:cNvGrpSpPr/>
          <p:nvPr/>
        </p:nvGrpSpPr>
        <p:grpSpPr>
          <a:xfrm>
            <a:off x="5146908" y="1531914"/>
            <a:ext cx="586837" cy="666940"/>
            <a:chOff x="2403525" y="3625384"/>
            <a:chExt cx="853935" cy="991043"/>
          </a:xfrm>
          <a:solidFill>
            <a:schemeClr val="bg1"/>
          </a:solidFill>
        </p:grpSpPr>
        <p:sp>
          <p:nvSpPr>
            <p:cNvPr id="65" name="Freeform 64">
              <a:extLst>
                <a:ext uri="{FF2B5EF4-FFF2-40B4-BE49-F238E27FC236}">
                  <a16:creationId xmlns:a16="http://schemas.microsoft.com/office/drawing/2014/main" id="{42AB1E58-A233-FF0C-0D0C-0F6C53D81A5B}"/>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9522608-A47F-6DB9-2E71-AD06397B482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381A8D0-9A2C-95FB-D4BA-FD768ED9754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12CB9A3-8A20-2813-928F-5FDAD9E49578}"/>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5712DE04-EFF3-788D-1119-FD16E10D2B27}"/>
              </a:ext>
            </a:extLst>
          </p:cNvPr>
          <p:cNvSpPr txBox="1"/>
          <p:nvPr/>
        </p:nvSpPr>
        <p:spPr>
          <a:xfrm>
            <a:off x="2661424" y="3462813"/>
            <a:ext cx="2093437" cy="270843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Sammenlign AI-genererede svar med andre troværdige kilder.</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Brug faktatjek-hjemmesider som FactCheck.org eller Reuters Fact Check til at verificere påstande.</a:t>
            </a:r>
          </a:p>
        </p:txBody>
      </p:sp>
      <p:sp>
        <p:nvSpPr>
          <p:cNvPr id="125" name="CuadroTexto 553">
            <a:extLst>
              <a:ext uri="{FF2B5EF4-FFF2-40B4-BE49-F238E27FC236}">
                <a16:creationId xmlns:a16="http://schemas.microsoft.com/office/drawing/2014/main" id="{9504A446-F7DD-4FAC-3A16-BADF63E2F73C}"/>
              </a:ext>
            </a:extLst>
          </p:cNvPr>
          <p:cNvSpPr txBox="1"/>
          <p:nvPr/>
        </p:nvSpPr>
        <p:spPr>
          <a:xfrm>
            <a:off x="4823471" y="3410054"/>
            <a:ext cx="2181716"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lærer af data, som kan indeholde bias.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Vær opmærksom på ensidige svar</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Bed AI om flere perspektiver på et emne for at identificere potentielle bias</a:t>
            </a:r>
          </a:p>
        </p:txBody>
      </p:sp>
      <p:sp>
        <p:nvSpPr>
          <p:cNvPr id="126" name="CuadroTexto 553">
            <a:extLst>
              <a:ext uri="{FF2B5EF4-FFF2-40B4-BE49-F238E27FC236}">
                <a16:creationId xmlns:a16="http://schemas.microsoft.com/office/drawing/2014/main" id="{E73868EC-066A-EB65-E488-296BA86B6BD0}"/>
              </a:ext>
            </a:extLst>
          </p:cNvPr>
          <p:cNvSpPr txBox="1"/>
          <p:nvPr/>
        </p:nvSpPr>
        <p:spPr>
          <a:xfrm>
            <a:off x="7008957" y="3451513"/>
            <a:ext cx="2178742" cy="218521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AI-viden omfatter muligvis ikke den seneste udvikling</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Ved aktuelle begivenheder skal du altid konsultere nyhedskilder, officielle rapporter eller forskningsartikler.</a:t>
            </a:r>
          </a:p>
        </p:txBody>
      </p:sp>
      <p:sp>
        <p:nvSpPr>
          <p:cNvPr id="5" name="Freeform 1">
            <a:extLst>
              <a:ext uri="{FF2B5EF4-FFF2-40B4-BE49-F238E27FC236}">
                <a16:creationId xmlns:a16="http://schemas.microsoft.com/office/drawing/2014/main" id="{A7F022D4-E6BA-261D-FE00-4B71A666DC71}"/>
              </a:ext>
            </a:extLst>
          </p:cNvPr>
          <p:cNvSpPr>
            <a:spLocks noChangeArrowheads="1"/>
          </p:cNvSpPr>
          <p:nvPr/>
        </p:nvSpPr>
        <p:spPr bwMode="auto">
          <a:xfrm>
            <a:off x="9299305" y="1414409"/>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6" name="Freeform 2">
            <a:extLst>
              <a:ext uri="{FF2B5EF4-FFF2-40B4-BE49-F238E27FC236}">
                <a16:creationId xmlns:a16="http://schemas.microsoft.com/office/drawing/2014/main" id="{B280465D-8F4C-3221-18D6-E13CE820A610}"/>
              </a:ext>
            </a:extLst>
          </p:cNvPr>
          <p:cNvSpPr>
            <a:spLocks noChangeArrowheads="1"/>
          </p:cNvSpPr>
          <p:nvPr/>
        </p:nvSpPr>
        <p:spPr bwMode="auto">
          <a:xfrm>
            <a:off x="9299305"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7" name="CuadroTexto 553">
            <a:extLst>
              <a:ext uri="{FF2B5EF4-FFF2-40B4-BE49-F238E27FC236}">
                <a16:creationId xmlns:a16="http://schemas.microsoft.com/office/drawing/2014/main" id="{370F9C1D-C1AB-A293-E5E8-405C64910D8C}"/>
              </a:ext>
            </a:extLst>
          </p:cNvPr>
          <p:cNvSpPr txBox="1"/>
          <p:nvPr/>
        </p:nvSpPr>
        <p:spPr>
          <a:xfrm>
            <a:off x="9187200" y="3481562"/>
            <a:ext cx="2178741"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Hvis flere kilder giver de samme oplysninger, er der større sandsynlighed for, at de er korrekte.</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Hvis AI-genereret indhold er i modstrid med fakta, skal du undersøge det nærmere.</a:t>
            </a:r>
          </a:p>
        </p:txBody>
      </p:sp>
      <p:sp>
        <p:nvSpPr>
          <p:cNvPr id="63" name="TextBox 62">
            <a:extLst>
              <a:ext uri="{FF2B5EF4-FFF2-40B4-BE49-F238E27FC236}">
                <a16:creationId xmlns:a16="http://schemas.microsoft.com/office/drawing/2014/main" id="{24D983C3-AA8A-598B-9F7A-EA911F585E5A}"/>
              </a:ext>
            </a:extLst>
          </p:cNvPr>
          <p:cNvSpPr txBox="1"/>
          <p:nvPr/>
        </p:nvSpPr>
        <p:spPr>
          <a:xfrm>
            <a:off x="552139" y="418900"/>
            <a:ext cx="11154358" cy="646331"/>
          </a:xfrm>
          <a:prstGeom prst="rect">
            <a:avLst/>
          </a:prstGeom>
          <a:noFill/>
        </p:spPr>
        <p:txBody>
          <a:bodyPr wrap="square">
            <a:spAutoFit/>
          </a:bodyPr>
          <a:lstStyle/>
          <a:p>
            <a:r>
              <a:rPr lang="en-US" sz="3600" b="1" dirty="0">
                <a:solidFill>
                  <a:srgbClr val="ED8623"/>
                </a:solidFill>
              </a:rPr>
              <a:t>Nøglefaktorer til evaluering af troværdigt indhold</a:t>
            </a:r>
            <a:endParaRPr lang="en-IE" sz="3600" b="1" dirty="0">
              <a:solidFill>
                <a:srgbClr val="ED8623"/>
              </a:solidFill>
            </a:endParaRPr>
          </a:p>
        </p:txBody>
      </p:sp>
      <p:sp>
        <p:nvSpPr>
          <p:cNvPr id="70" name="TextBox 69">
            <a:extLst>
              <a:ext uri="{FF2B5EF4-FFF2-40B4-BE49-F238E27FC236}">
                <a16:creationId xmlns:a16="http://schemas.microsoft.com/office/drawing/2014/main" id="{7F3F69BB-AB33-B734-FF7F-8ACF985E5203}"/>
              </a:ext>
            </a:extLst>
          </p:cNvPr>
          <p:cNvSpPr txBox="1"/>
          <p:nvPr/>
        </p:nvSpPr>
        <p:spPr>
          <a:xfrm>
            <a:off x="468267" y="2262442"/>
            <a:ext cx="1920712" cy="707886"/>
          </a:xfrm>
          <a:prstGeom prst="rect">
            <a:avLst/>
          </a:prstGeom>
          <a:noFill/>
        </p:spPr>
        <p:txBody>
          <a:bodyPr wrap="square">
            <a:spAutoFit/>
          </a:bodyPr>
          <a:lstStyle/>
          <a:p>
            <a:pPr algn="ctr"/>
            <a:r>
              <a:rPr lang="en-IE" sz="2000" b="1" dirty="0">
                <a:solidFill>
                  <a:schemeClr val="bg1"/>
                </a:solidFill>
              </a:rPr>
              <a:t>Bekræftelse af kilder</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71" name="Graphic 3">
            <a:extLst>
              <a:ext uri="{FF2B5EF4-FFF2-40B4-BE49-F238E27FC236}">
                <a16:creationId xmlns:a16="http://schemas.microsoft.com/office/drawing/2014/main" id="{C980F4D3-6A27-E264-C510-5B37D443124E}"/>
              </a:ext>
            </a:extLst>
          </p:cNvPr>
          <p:cNvGrpSpPr/>
          <p:nvPr/>
        </p:nvGrpSpPr>
        <p:grpSpPr>
          <a:xfrm>
            <a:off x="9491321" y="1548499"/>
            <a:ext cx="607568" cy="641945"/>
            <a:chOff x="696736" y="5325926"/>
            <a:chExt cx="1103277" cy="1106018"/>
          </a:xfrm>
          <a:solidFill>
            <a:schemeClr val="bg1"/>
          </a:solidFill>
        </p:grpSpPr>
        <p:sp>
          <p:nvSpPr>
            <p:cNvPr id="72" name="Freeform 1002">
              <a:extLst>
                <a:ext uri="{FF2B5EF4-FFF2-40B4-BE49-F238E27FC236}">
                  <a16:creationId xmlns:a16="http://schemas.microsoft.com/office/drawing/2014/main" id="{FE6CABE2-1943-FC8E-D5A6-2FB0E7582F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73" name="Freeform 1003">
              <a:extLst>
                <a:ext uri="{FF2B5EF4-FFF2-40B4-BE49-F238E27FC236}">
                  <a16:creationId xmlns:a16="http://schemas.microsoft.com/office/drawing/2014/main" id="{C629D115-8BD9-7836-7BCD-4D2BD098F56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74" name="Freeform 1004">
              <a:extLst>
                <a:ext uri="{FF2B5EF4-FFF2-40B4-BE49-F238E27FC236}">
                  <a16:creationId xmlns:a16="http://schemas.microsoft.com/office/drawing/2014/main" id="{37776B02-9BCF-3154-4498-5CD856DEED0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75" name="Freeform 1005">
              <a:extLst>
                <a:ext uri="{FF2B5EF4-FFF2-40B4-BE49-F238E27FC236}">
                  <a16:creationId xmlns:a16="http://schemas.microsoft.com/office/drawing/2014/main" id="{AF2AEDA7-305E-5C57-F4E2-4731458A6C48}"/>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dirty="0"/>
            </a:p>
          </p:txBody>
        </p:sp>
        <p:sp>
          <p:nvSpPr>
            <p:cNvPr id="76" name="Freeform 1006">
              <a:extLst>
                <a:ext uri="{FF2B5EF4-FFF2-40B4-BE49-F238E27FC236}">
                  <a16:creationId xmlns:a16="http://schemas.microsoft.com/office/drawing/2014/main" id="{31084BA2-5735-8B94-B23E-A550FB95564B}"/>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77" name="Freeform 1007">
              <a:extLst>
                <a:ext uri="{FF2B5EF4-FFF2-40B4-BE49-F238E27FC236}">
                  <a16:creationId xmlns:a16="http://schemas.microsoft.com/office/drawing/2014/main" id="{BD9B6FE1-E1C6-1536-757F-4414E55FC02C}"/>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78" name="Freeform 1008">
              <a:extLst>
                <a:ext uri="{FF2B5EF4-FFF2-40B4-BE49-F238E27FC236}">
                  <a16:creationId xmlns:a16="http://schemas.microsoft.com/office/drawing/2014/main" id="{7577CE18-5F9D-7C33-E978-1C55C40444A5}"/>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79" name="Freeform 1009">
              <a:extLst>
                <a:ext uri="{FF2B5EF4-FFF2-40B4-BE49-F238E27FC236}">
                  <a16:creationId xmlns:a16="http://schemas.microsoft.com/office/drawing/2014/main" id="{9FB4A051-D834-3D2B-1A49-7901607F250E}"/>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80" name="Freeform 1010">
              <a:extLst>
                <a:ext uri="{FF2B5EF4-FFF2-40B4-BE49-F238E27FC236}">
                  <a16:creationId xmlns:a16="http://schemas.microsoft.com/office/drawing/2014/main" id="{4A358582-A198-6236-5B18-C885D0538C78}"/>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81" name="Freeform 1011">
              <a:extLst>
                <a:ext uri="{FF2B5EF4-FFF2-40B4-BE49-F238E27FC236}">
                  <a16:creationId xmlns:a16="http://schemas.microsoft.com/office/drawing/2014/main" id="{5A919997-1801-EFB1-0D6F-B8AACD3A68F4}"/>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82" name="Freeform 1012">
              <a:extLst>
                <a:ext uri="{FF2B5EF4-FFF2-40B4-BE49-F238E27FC236}">
                  <a16:creationId xmlns:a16="http://schemas.microsoft.com/office/drawing/2014/main" id="{29536EE5-A533-8E6D-ABEA-6E5EC77F2142}"/>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83" name="Freeform 1013">
              <a:extLst>
                <a:ext uri="{FF2B5EF4-FFF2-40B4-BE49-F238E27FC236}">
                  <a16:creationId xmlns:a16="http://schemas.microsoft.com/office/drawing/2014/main" id="{D75CA789-3AE7-F08C-7197-365346B23376}"/>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a:p>
          </p:txBody>
        </p:sp>
      </p:grpSp>
      <p:sp>
        <p:nvSpPr>
          <p:cNvPr id="110" name="TextBox 109">
            <a:extLst>
              <a:ext uri="{FF2B5EF4-FFF2-40B4-BE49-F238E27FC236}">
                <a16:creationId xmlns:a16="http://schemas.microsoft.com/office/drawing/2014/main" id="{534AA7DF-F921-8DC0-580F-5175E1C766C1}"/>
              </a:ext>
            </a:extLst>
          </p:cNvPr>
          <p:cNvSpPr txBox="1"/>
          <p:nvPr/>
        </p:nvSpPr>
        <p:spPr>
          <a:xfrm>
            <a:off x="2938481" y="2258815"/>
            <a:ext cx="1543668" cy="707886"/>
          </a:xfrm>
          <a:prstGeom prst="rect">
            <a:avLst/>
          </a:prstGeom>
          <a:noFill/>
        </p:spPr>
        <p:txBody>
          <a:bodyPr wrap="square">
            <a:spAutoFit/>
          </a:bodyPr>
          <a:lstStyle/>
          <a:p>
            <a:pPr algn="ctr"/>
            <a:r>
              <a:rPr lang="en-IE" sz="2000" b="1" dirty="0">
                <a:solidFill>
                  <a:schemeClr val="bg1"/>
                </a:solidFill>
              </a:rPr>
              <a:t>Faktatjek </a:t>
            </a:r>
            <a:endParaRPr lang="en-US" sz="2000" b="1" dirty="0">
              <a:solidFill>
                <a:schemeClr val="bg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3B6EA10B-6DFF-012A-752D-55C226BF18A0}"/>
              </a:ext>
            </a:extLst>
          </p:cNvPr>
          <p:cNvSpPr txBox="1"/>
          <p:nvPr/>
        </p:nvSpPr>
        <p:spPr>
          <a:xfrm>
            <a:off x="9419649" y="2258815"/>
            <a:ext cx="1831358" cy="707886"/>
          </a:xfrm>
          <a:prstGeom prst="rect">
            <a:avLst/>
          </a:prstGeom>
          <a:noFill/>
        </p:spPr>
        <p:txBody>
          <a:bodyPr wrap="square">
            <a:spAutoFit/>
          </a:bodyPr>
          <a:lstStyle/>
          <a:p>
            <a:pPr algn="ctr"/>
            <a:r>
              <a:rPr lang="en-IE" sz="2000" b="1" dirty="0">
                <a:solidFill>
                  <a:schemeClr val="bg1"/>
                </a:solidFill>
              </a:rPr>
              <a:t>Konsistens på tværs af kilder</a:t>
            </a:r>
            <a:endParaRPr lang="en-US" sz="2000" b="1"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AE08384B-603E-DE0A-BF77-7B2D16BB8923}"/>
              </a:ext>
            </a:extLst>
          </p:cNvPr>
          <p:cNvSpPr txBox="1"/>
          <p:nvPr/>
        </p:nvSpPr>
        <p:spPr>
          <a:xfrm>
            <a:off x="7187072" y="2261699"/>
            <a:ext cx="1831358" cy="707886"/>
          </a:xfrm>
          <a:prstGeom prst="rect">
            <a:avLst/>
          </a:prstGeom>
          <a:noFill/>
        </p:spPr>
        <p:txBody>
          <a:bodyPr wrap="square">
            <a:spAutoFit/>
          </a:bodyPr>
          <a:lstStyle/>
          <a:p>
            <a:pPr algn="ctr"/>
            <a:r>
              <a:rPr lang="en-US" sz="2000" b="1" dirty="0">
                <a:solidFill>
                  <a:schemeClr val="bg1"/>
                </a:solidFill>
              </a:rPr>
              <a:t>Up-to-date information.</a:t>
            </a:r>
            <a:endParaRPr lang="en-US" sz="2000" b="1" dirty="0">
              <a:solidFill>
                <a:schemeClr val="bg1"/>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F34EEF6B-D985-56E8-CDAF-8D431A28E65E}"/>
              </a:ext>
            </a:extLst>
          </p:cNvPr>
          <p:cNvSpPr txBox="1"/>
          <p:nvPr/>
        </p:nvSpPr>
        <p:spPr>
          <a:xfrm>
            <a:off x="4991134" y="2311193"/>
            <a:ext cx="1833856" cy="707886"/>
          </a:xfrm>
          <a:prstGeom prst="rect">
            <a:avLst/>
          </a:prstGeom>
          <a:noFill/>
        </p:spPr>
        <p:txBody>
          <a:bodyPr wrap="square">
            <a:spAutoFit/>
          </a:bodyPr>
          <a:lstStyle/>
          <a:p>
            <a:pPr algn="ctr"/>
            <a:r>
              <a:rPr lang="en-IE" sz="2000" b="1" dirty="0">
                <a:solidFill>
                  <a:schemeClr val="bg1"/>
                </a:solidFill>
              </a:rPr>
              <a:t>Bias og objektivitet</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114" name="Graphic 3">
            <a:extLst>
              <a:ext uri="{FF2B5EF4-FFF2-40B4-BE49-F238E27FC236}">
                <a16:creationId xmlns:a16="http://schemas.microsoft.com/office/drawing/2014/main" id="{EDEB4F84-88B0-C9D4-59F4-CF33DB9797BC}"/>
              </a:ext>
            </a:extLst>
          </p:cNvPr>
          <p:cNvGrpSpPr/>
          <p:nvPr/>
        </p:nvGrpSpPr>
        <p:grpSpPr>
          <a:xfrm>
            <a:off x="7313667" y="1518699"/>
            <a:ext cx="486740" cy="672354"/>
            <a:chOff x="6581549" y="3720971"/>
            <a:chExt cx="910599" cy="1009336"/>
          </a:xfrm>
          <a:solidFill>
            <a:schemeClr val="bg1"/>
          </a:solidFill>
        </p:grpSpPr>
        <p:sp>
          <p:nvSpPr>
            <p:cNvPr id="115" name="Freeform 1286">
              <a:extLst>
                <a:ext uri="{FF2B5EF4-FFF2-40B4-BE49-F238E27FC236}">
                  <a16:creationId xmlns:a16="http://schemas.microsoft.com/office/drawing/2014/main" id="{BA836332-9EE4-7898-F74E-200C95C7B1CF}"/>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ED8623"/>
            </a:solidFill>
            <a:ln w="27426" cap="flat">
              <a:noFill/>
              <a:prstDash val="solid"/>
              <a:miter/>
            </a:ln>
          </p:spPr>
          <p:txBody>
            <a:bodyPr rtlCol="0" anchor="ctr"/>
            <a:lstStyle/>
            <a:p>
              <a:endParaRPr lang="en-US" dirty="0"/>
            </a:p>
          </p:txBody>
        </p:sp>
        <p:sp>
          <p:nvSpPr>
            <p:cNvPr id="116" name="Freeform 1287">
              <a:extLst>
                <a:ext uri="{FF2B5EF4-FFF2-40B4-BE49-F238E27FC236}">
                  <a16:creationId xmlns:a16="http://schemas.microsoft.com/office/drawing/2014/main" id="{DF5E7787-F98F-B6EF-D764-6B56C5AFAAC0}"/>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4F557487-4DDE-D036-7211-ABF8BB4B4C53}"/>
              </a:ext>
            </a:extLst>
          </p:cNvPr>
          <p:cNvGrpSpPr/>
          <p:nvPr/>
        </p:nvGrpSpPr>
        <p:grpSpPr>
          <a:xfrm>
            <a:off x="2970096" y="1527270"/>
            <a:ext cx="468413" cy="631071"/>
            <a:chOff x="8138828" y="4016838"/>
            <a:chExt cx="981393" cy="1151177"/>
          </a:xfrm>
          <a:solidFill>
            <a:schemeClr val="bg1"/>
          </a:solidFill>
        </p:grpSpPr>
        <p:sp>
          <p:nvSpPr>
            <p:cNvPr id="118" name="Freeform 245">
              <a:extLst>
                <a:ext uri="{FF2B5EF4-FFF2-40B4-BE49-F238E27FC236}">
                  <a16:creationId xmlns:a16="http://schemas.microsoft.com/office/drawing/2014/main" id="{583153D0-D53F-2C83-6050-C1A18D1249A8}"/>
                </a:ext>
              </a:extLst>
            </p:cNvPr>
            <p:cNvSpPr/>
            <p:nvPr/>
          </p:nvSpPr>
          <p:spPr>
            <a:xfrm>
              <a:off x="8169112" y="4554473"/>
              <a:ext cx="928064" cy="288186"/>
            </a:xfrm>
            <a:custGeom>
              <a:avLst/>
              <a:gdLst>
                <a:gd name="connsiteX0" fmla="*/ 0 w 928064"/>
                <a:gd name="connsiteY0" fmla="*/ 0 h 288186"/>
                <a:gd name="connsiteX1" fmla="*/ 928064 w 928064"/>
                <a:gd name="connsiteY1" fmla="*/ 0 h 288186"/>
                <a:gd name="connsiteX2" fmla="*/ 928064 w 928064"/>
                <a:gd name="connsiteY2" fmla="*/ 288187 h 288186"/>
                <a:gd name="connsiteX3" fmla="*/ 0 w 928064"/>
                <a:gd name="connsiteY3" fmla="*/ 288187 h 288186"/>
              </a:gdLst>
              <a:ahLst/>
              <a:cxnLst>
                <a:cxn ang="0">
                  <a:pos x="connsiteX0" y="connsiteY0"/>
                </a:cxn>
                <a:cxn ang="0">
                  <a:pos x="connsiteX1" y="connsiteY1"/>
                </a:cxn>
                <a:cxn ang="0">
                  <a:pos x="connsiteX2" y="connsiteY2"/>
                </a:cxn>
                <a:cxn ang="0">
                  <a:pos x="connsiteX3" y="connsiteY3"/>
                </a:cxn>
              </a:cxnLst>
              <a:rect l="l" t="t" r="r" b="b"/>
              <a:pathLst>
                <a:path w="928064" h="288186">
                  <a:moveTo>
                    <a:pt x="0" y="0"/>
                  </a:moveTo>
                  <a:lnTo>
                    <a:pt x="928064" y="0"/>
                  </a:lnTo>
                  <a:lnTo>
                    <a:pt x="928064" y="288187"/>
                  </a:lnTo>
                  <a:lnTo>
                    <a:pt x="0" y="288187"/>
                  </a:lnTo>
                  <a:close/>
                </a:path>
              </a:pathLst>
            </a:custGeom>
            <a:solidFill>
              <a:srgbClr val="ED8623"/>
            </a:solidFill>
            <a:ln w="481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E6983269-E53B-C69D-3B70-18A8E5B087A9}"/>
                </a:ext>
              </a:extLst>
            </p:cNvPr>
            <p:cNvGrpSpPr/>
            <p:nvPr/>
          </p:nvGrpSpPr>
          <p:grpSpPr>
            <a:xfrm>
              <a:off x="8138828" y="4016838"/>
              <a:ext cx="981393" cy="1151177"/>
              <a:chOff x="8138828" y="4016838"/>
              <a:chExt cx="981393" cy="1151177"/>
            </a:xfrm>
            <a:grpFill/>
          </p:grpSpPr>
          <p:sp>
            <p:nvSpPr>
              <p:cNvPr id="120" name="Freeform 228">
                <a:extLst>
                  <a:ext uri="{FF2B5EF4-FFF2-40B4-BE49-F238E27FC236}">
                    <a16:creationId xmlns:a16="http://schemas.microsoft.com/office/drawing/2014/main" id="{6A347EC5-1F80-6AE6-D0A2-50E586AA1585}"/>
                  </a:ext>
                </a:extLst>
              </p:cNvPr>
              <p:cNvSpPr/>
              <p:nvPr/>
            </p:nvSpPr>
            <p:spPr>
              <a:xfrm>
                <a:off x="8453330" y="4596248"/>
                <a:ext cx="160267" cy="195292"/>
              </a:xfrm>
              <a:custGeom>
                <a:avLst/>
                <a:gdLst>
                  <a:gd name="connsiteX0" fmla="*/ 159785 w 160267"/>
                  <a:gd name="connsiteY0" fmla="*/ 178347 h 195292"/>
                  <a:gd name="connsiteX1" fmla="*/ 146754 w 160267"/>
                  <a:gd name="connsiteY1" fmla="*/ 194760 h 195292"/>
                  <a:gd name="connsiteX2" fmla="*/ 128415 w 160267"/>
                  <a:gd name="connsiteY2" fmla="*/ 185588 h 195292"/>
                  <a:gd name="connsiteX3" fmla="*/ 119245 w 160267"/>
                  <a:gd name="connsiteY3" fmla="*/ 162900 h 195292"/>
                  <a:gd name="connsiteX4" fmla="*/ 109111 w 160267"/>
                  <a:gd name="connsiteY4" fmla="*/ 155659 h 195292"/>
                  <a:gd name="connsiteX5" fmla="*/ 50714 w 160267"/>
                  <a:gd name="connsiteY5" fmla="*/ 155659 h 195292"/>
                  <a:gd name="connsiteX6" fmla="*/ 40580 w 160267"/>
                  <a:gd name="connsiteY6" fmla="*/ 162900 h 195292"/>
                  <a:gd name="connsiteX7" fmla="*/ 32375 w 160267"/>
                  <a:gd name="connsiteY7" fmla="*/ 183657 h 195292"/>
                  <a:gd name="connsiteX8" fmla="*/ 10658 w 160267"/>
                  <a:gd name="connsiteY8" fmla="*/ 193794 h 195292"/>
                  <a:gd name="connsiteX9" fmla="*/ 1488 w 160267"/>
                  <a:gd name="connsiteY9" fmla="*/ 171589 h 195292"/>
                  <a:gd name="connsiteX10" fmla="*/ 61815 w 160267"/>
                  <a:gd name="connsiteY10" fmla="*/ 13255 h 195292"/>
                  <a:gd name="connsiteX11" fmla="*/ 80636 w 160267"/>
                  <a:gd name="connsiteY11" fmla="*/ 222 h 195292"/>
                  <a:gd name="connsiteX12" fmla="*/ 98976 w 160267"/>
                  <a:gd name="connsiteY12" fmla="*/ 12290 h 195292"/>
                  <a:gd name="connsiteX13" fmla="*/ 160268 w 160267"/>
                  <a:gd name="connsiteY13" fmla="*/ 172555 h 195292"/>
                  <a:gd name="connsiteX14" fmla="*/ 159785 w 160267"/>
                  <a:gd name="connsiteY14" fmla="*/ 178347 h 195292"/>
                  <a:gd name="connsiteX15" fmla="*/ 55541 w 160267"/>
                  <a:gd name="connsiteY15" fmla="*/ 121386 h 195292"/>
                  <a:gd name="connsiteX16" fmla="*/ 103319 w 160267"/>
                  <a:gd name="connsiteY16" fmla="*/ 121386 h 195292"/>
                  <a:gd name="connsiteX17" fmla="*/ 79671 w 160267"/>
                  <a:gd name="connsiteY17" fmla="*/ 58149 h 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267" h="195292">
                    <a:moveTo>
                      <a:pt x="159785" y="178347"/>
                    </a:moveTo>
                    <a:cubicBezTo>
                      <a:pt x="159302" y="187036"/>
                      <a:pt x="154959" y="192829"/>
                      <a:pt x="146754" y="194760"/>
                    </a:cubicBezTo>
                    <a:cubicBezTo>
                      <a:pt x="138550" y="196691"/>
                      <a:pt x="131793" y="193312"/>
                      <a:pt x="128415" y="185588"/>
                    </a:cubicBezTo>
                    <a:cubicBezTo>
                      <a:pt x="125037" y="178347"/>
                      <a:pt x="123106" y="170141"/>
                      <a:pt x="119245" y="162900"/>
                    </a:cubicBezTo>
                    <a:cubicBezTo>
                      <a:pt x="117315" y="159521"/>
                      <a:pt x="112489" y="156142"/>
                      <a:pt x="109111" y="155659"/>
                    </a:cubicBezTo>
                    <a:cubicBezTo>
                      <a:pt x="89806" y="155176"/>
                      <a:pt x="70019" y="155176"/>
                      <a:pt x="50714" y="155659"/>
                    </a:cubicBezTo>
                    <a:cubicBezTo>
                      <a:pt x="47336" y="155659"/>
                      <a:pt x="42510" y="159521"/>
                      <a:pt x="40580" y="162900"/>
                    </a:cubicBezTo>
                    <a:cubicBezTo>
                      <a:pt x="36719" y="169175"/>
                      <a:pt x="35271" y="176899"/>
                      <a:pt x="32375" y="183657"/>
                    </a:cubicBezTo>
                    <a:cubicBezTo>
                      <a:pt x="28032" y="193312"/>
                      <a:pt x="19345" y="197173"/>
                      <a:pt x="10658" y="193794"/>
                    </a:cubicBezTo>
                    <a:cubicBezTo>
                      <a:pt x="1488" y="190415"/>
                      <a:pt x="-2373" y="181726"/>
                      <a:pt x="1488" y="171589"/>
                    </a:cubicBezTo>
                    <a:cubicBezTo>
                      <a:pt x="21275" y="118489"/>
                      <a:pt x="41545" y="65872"/>
                      <a:pt x="61815" y="13255"/>
                    </a:cubicBezTo>
                    <a:cubicBezTo>
                      <a:pt x="65193" y="4566"/>
                      <a:pt x="71949" y="-1226"/>
                      <a:pt x="80636" y="222"/>
                    </a:cubicBezTo>
                    <a:cubicBezTo>
                      <a:pt x="87393" y="1670"/>
                      <a:pt x="96563" y="6497"/>
                      <a:pt x="98976" y="12290"/>
                    </a:cubicBezTo>
                    <a:cubicBezTo>
                      <a:pt x="120211" y="65390"/>
                      <a:pt x="139998" y="118972"/>
                      <a:pt x="160268" y="172555"/>
                    </a:cubicBezTo>
                    <a:cubicBezTo>
                      <a:pt x="159785" y="174968"/>
                      <a:pt x="159785" y="176899"/>
                      <a:pt x="159785" y="178347"/>
                    </a:cubicBezTo>
                    <a:close/>
                    <a:moveTo>
                      <a:pt x="55541" y="121386"/>
                    </a:moveTo>
                    <a:cubicBezTo>
                      <a:pt x="72432" y="121386"/>
                      <a:pt x="87393" y="121386"/>
                      <a:pt x="103319" y="121386"/>
                    </a:cubicBezTo>
                    <a:cubicBezTo>
                      <a:pt x="95597" y="100628"/>
                      <a:pt x="87876" y="80837"/>
                      <a:pt x="79671" y="58149"/>
                    </a:cubicBezTo>
                  </a:path>
                </a:pathLst>
              </a:custGeom>
              <a:grpFill/>
              <a:ln w="4819" cap="flat">
                <a:noFill/>
                <a:prstDash val="solid"/>
                <a:miter/>
              </a:ln>
            </p:spPr>
            <p:txBody>
              <a:bodyPr rtlCol="0" anchor="ctr"/>
              <a:lstStyle/>
              <a:p>
                <a:endParaRPr lang="en-US"/>
              </a:p>
            </p:txBody>
          </p:sp>
          <p:sp>
            <p:nvSpPr>
              <p:cNvPr id="121" name="Freeform 234">
                <a:extLst>
                  <a:ext uri="{FF2B5EF4-FFF2-40B4-BE49-F238E27FC236}">
                    <a16:creationId xmlns:a16="http://schemas.microsoft.com/office/drawing/2014/main" id="{DD71F221-EAC8-AC3B-95F2-E30AE7BED1CC}"/>
                  </a:ext>
                </a:extLst>
              </p:cNvPr>
              <p:cNvSpPr/>
              <p:nvPr/>
            </p:nvSpPr>
            <p:spPr>
              <a:xfrm>
                <a:off x="8349394" y="4326412"/>
                <a:ext cx="558201" cy="463509"/>
              </a:xfrm>
              <a:custGeom>
                <a:avLst/>
                <a:gdLst>
                  <a:gd name="connsiteX0" fmla="*/ 330322 w 558201"/>
                  <a:gd name="connsiteY0" fmla="*/ 327985 h 463509"/>
                  <a:gd name="connsiteX1" fmla="*/ 330322 w 558201"/>
                  <a:gd name="connsiteY1" fmla="*/ 285022 h 463509"/>
                  <a:gd name="connsiteX2" fmla="*/ 313430 w 558201"/>
                  <a:gd name="connsiteY2" fmla="*/ 267644 h 463509"/>
                  <a:gd name="connsiteX3" fmla="*/ 297021 w 558201"/>
                  <a:gd name="connsiteY3" fmla="*/ 285505 h 463509"/>
                  <a:gd name="connsiteX4" fmla="*/ 297021 w 558201"/>
                  <a:gd name="connsiteY4" fmla="*/ 294677 h 463509"/>
                  <a:gd name="connsiteX5" fmla="*/ 297021 w 558201"/>
                  <a:gd name="connsiteY5" fmla="*/ 419220 h 463509"/>
                  <a:gd name="connsiteX6" fmla="*/ 297021 w 558201"/>
                  <a:gd name="connsiteY6" fmla="*/ 445287 h 463509"/>
                  <a:gd name="connsiteX7" fmla="*/ 313430 w 558201"/>
                  <a:gd name="connsiteY7" fmla="*/ 463148 h 463509"/>
                  <a:gd name="connsiteX8" fmla="*/ 330322 w 558201"/>
                  <a:gd name="connsiteY8" fmla="*/ 445769 h 463509"/>
                  <a:gd name="connsiteX9" fmla="*/ 330804 w 558201"/>
                  <a:gd name="connsiteY9" fmla="*/ 407634 h 463509"/>
                  <a:gd name="connsiteX10" fmla="*/ 332252 w 558201"/>
                  <a:gd name="connsiteY10" fmla="*/ 398462 h 463509"/>
                  <a:gd name="connsiteX11" fmla="*/ 394509 w 558201"/>
                  <a:gd name="connsiteY11" fmla="*/ 457838 h 463509"/>
                  <a:gd name="connsiteX12" fmla="*/ 418640 w 558201"/>
                  <a:gd name="connsiteY12" fmla="*/ 458320 h 463509"/>
                  <a:gd name="connsiteX13" fmla="*/ 418157 w 558201"/>
                  <a:gd name="connsiteY13" fmla="*/ 434184 h 463509"/>
                  <a:gd name="connsiteX14" fmla="*/ 384374 w 558201"/>
                  <a:gd name="connsiteY14" fmla="*/ 401359 h 463509"/>
                  <a:gd name="connsiteX15" fmla="*/ 346730 w 558201"/>
                  <a:gd name="connsiteY15" fmla="*/ 360327 h 463509"/>
                  <a:gd name="connsiteX16" fmla="*/ 359761 w 558201"/>
                  <a:gd name="connsiteY16" fmla="*/ 348259 h 463509"/>
                  <a:gd name="connsiteX17" fmla="*/ 411883 w 558201"/>
                  <a:gd name="connsiteY17" fmla="*/ 299987 h 463509"/>
                  <a:gd name="connsiteX18" fmla="*/ 413814 w 558201"/>
                  <a:gd name="connsiteY18" fmla="*/ 275850 h 463509"/>
                  <a:gd name="connsiteX19" fmla="*/ 388718 w 558201"/>
                  <a:gd name="connsiteY19" fmla="*/ 275368 h 463509"/>
                  <a:gd name="connsiteX20" fmla="*/ 380513 w 558201"/>
                  <a:gd name="connsiteY20" fmla="*/ 283091 h 463509"/>
                  <a:gd name="connsiteX21" fmla="*/ 330322 w 558201"/>
                  <a:gd name="connsiteY21" fmla="*/ 327985 h 463509"/>
                  <a:gd name="connsiteX22" fmla="*/ 491514 w 558201"/>
                  <a:gd name="connsiteY22" fmla="*/ 303366 h 463509"/>
                  <a:gd name="connsiteX23" fmla="*/ 538810 w 558201"/>
                  <a:gd name="connsiteY23" fmla="*/ 303366 h 463509"/>
                  <a:gd name="connsiteX24" fmla="*/ 558115 w 558201"/>
                  <a:gd name="connsiteY24" fmla="*/ 285988 h 463509"/>
                  <a:gd name="connsiteX25" fmla="*/ 539293 w 558201"/>
                  <a:gd name="connsiteY25" fmla="*/ 269575 h 463509"/>
                  <a:gd name="connsiteX26" fmla="*/ 475106 w 558201"/>
                  <a:gd name="connsiteY26" fmla="*/ 269575 h 463509"/>
                  <a:gd name="connsiteX27" fmla="*/ 457249 w 558201"/>
                  <a:gd name="connsiteY27" fmla="*/ 286953 h 463509"/>
                  <a:gd name="connsiteX28" fmla="*/ 457249 w 558201"/>
                  <a:gd name="connsiteY28" fmla="*/ 445287 h 463509"/>
                  <a:gd name="connsiteX29" fmla="*/ 475106 w 558201"/>
                  <a:gd name="connsiteY29" fmla="*/ 463148 h 463509"/>
                  <a:gd name="connsiteX30" fmla="*/ 541224 w 558201"/>
                  <a:gd name="connsiteY30" fmla="*/ 463148 h 463509"/>
                  <a:gd name="connsiteX31" fmla="*/ 558115 w 558201"/>
                  <a:gd name="connsiteY31" fmla="*/ 444804 h 463509"/>
                  <a:gd name="connsiteX32" fmla="*/ 539293 w 558201"/>
                  <a:gd name="connsiteY32" fmla="*/ 429357 h 463509"/>
                  <a:gd name="connsiteX33" fmla="*/ 491514 w 558201"/>
                  <a:gd name="connsiteY33" fmla="*/ 429357 h 463509"/>
                  <a:gd name="connsiteX34" fmla="*/ 491514 w 558201"/>
                  <a:gd name="connsiteY34" fmla="*/ 382532 h 463509"/>
                  <a:gd name="connsiteX35" fmla="*/ 535915 w 558201"/>
                  <a:gd name="connsiteY35" fmla="*/ 382050 h 463509"/>
                  <a:gd name="connsiteX36" fmla="*/ 550393 w 558201"/>
                  <a:gd name="connsiteY36" fmla="*/ 372395 h 463509"/>
                  <a:gd name="connsiteX37" fmla="*/ 548945 w 558201"/>
                  <a:gd name="connsiteY37" fmla="*/ 356465 h 463509"/>
                  <a:gd name="connsiteX38" fmla="*/ 531571 w 558201"/>
                  <a:gd name="connsiteY38" fmla="*/ 349224 h 463509"/>
                  <a:gd name="connsiteX39" fmla="*/ 491032 w 558201"/>
                  <a:gd name="connsiteY39" fmla="*/ 348742 h 463509"/>
                  <a:gd name="connsiteX40" fmla="*/ 491514 w 558201"/>
                  <a:gd name="connsiteY40" fmla="*/ 303366 h 463509"/>
                  <a:gd name="connsiteX41" fmla="*/ 236212 w 558201"/>
                  <a:gd name="connsiteY41" fmla="*/ 33523 h 463509"/>
                  <a:gd name="connsiteX42" fmla="*/ 396922 w 558201"/>
                  <a:gd name="connsiteY42" fmla="*/ 33523 h 463509"/>
                  <a:gd name="connsiteX43" fmla="*/ 407057 w 558201"/>
                  <a:gd name="connsiteY43" fmla="*/ 33523 h 463509"/>
                  <a:gd name="connsiteX44" fmla="*/ 422018 w 558201"/>
                  <a:gd name="connsiteY44" fmla="*/ 16627 h 463509"/>
                  <a:gd name="connsiteX45" fmla="*/ 407057 w 558201"/>
                  <a:gd name="connsiteY45" fmla="*/ 215 h 463509"/>
                  <a:gd name="connsiteX46" fmla="*/ 399335 w 558201"/>
                  <a:gd name="connsiteY46" fmla="*/ 215 h 463509"/>
                  <a:gd name="connsiteX47" fmla="*/ 73572 w 558201"/>
                  <a:gd name="connsiteY47" fmla="*/ 215 h 463509"/>
                  <a:gd name="connsiteX48" fmla="*/ 64402 w 558201"/>
                  <a:gd name="connsiteY48" fmla="*/ 697 h 463509"/>
                  <a:gd name="connsiteX49" fmla="*/ 50406 w 558201"/>
                  <a:gd name="connsiteY49" fmla="*/ 17110 h 463509"/>
                  <a:gd name="connsiteX50" fmla="*/ 64402 w 558201"/>
                  <a:gd name="connsiteY50" fmla="*/ 33523 h 463509"/>
                  <a:gd name="connsiteX51" fmla="*/ 74537 w 558201"/>
                  <a:gd name="connsiteY51" fmla="*/ 34005 h 463509"/>
                  <a:gd name="connsiteX52" fmla="*/ 236212 w 558201"/>
                  <a:gd name="connsiteY52" fmla="*/ 33523 h 463509"/>
                  <a:gd name="connsiteX53" fmla="*/ 236695 w 558201"/>
                  <a:gd name="connsiteY53" fmla="*/ 101104 h 463509"/>
                  <a:gd name="connsiteX54" fmla="*/ 75019 w 558201"/>
                  <a:gd name="connsiteY54" fmla="*/ 101104 h 463509"/>
                  <a:gd name="connsiteX55" fmla="*/ 63919 w 558201"/>
                  <a:gd name="connsiteY55" fmla="*/ 101587 h 463509"/>
                  <a:gd name="connsiteX56" fmla="*/ 50406 w 558201"/>
                  <a:gd name="connsiteY56" fmla="*/ 117517 h 463509"/>
                  <a:gd name="connsiteX57" fmla="*/ 63919 w 558201"/>
                  <a:gd name="connsiteY57" fmla="*/ 134412 h 463509"/>
                  <a:gd name="connsiteX58" fmla="*/ 75019 w 558201"/>
                  <a:gd name="connsiteY58" fmla="*/ 134895 h 463509"/>
                  <a:gd name="connsiteX59" fmla="*/ 397405 w 558201"/>
                  <a:gd name="connsiteY59" fmla="*/ 134895 h 463509"/>
                  <a:gd name="connsiteX60" fmla="*/ 407540 w 558201"/>
                  <a:gd name="connsiteY60" fmla="*/ 134412 h 463509"/>
                  <a:gd name="connsiteX61" fmla="*/ 422018 w 558201"/>
                  <a:gd name="connsiteY61" fmla="*/ 117517 h 463509"/>
                  <a:gd name="connsiteX62" fmla="*/ 407540 w 558201"/>
                  <a:gd name="connsiteY62" fmla="*/ 101587 h 463509"/>
                  <a:gd name="connsiteX63" fmla="*/ 397405 w 558201"/>
                  <a:gd name="connsiteY63" fmla="*/ 101104 h 463509"/>
                  <a:gd name="connsiteX64" fmla="*/ 236695 w 558201"/>
                  <a:gd name="connsiteY64" fmla="*/ 101104 h 463509"/>
                  <a:gd name="connsiteX65" fmla="*/ 35445 w 558201"/>
                  <a:gd name="connsiteY65" fmla="*/ 347776 h 463509"/>
                  <a:gd name="connsiteX66" fmla="*/ 35445 w 558201"/>
                  <a:gd name="connsiteY66" fmla="*/ 302883 h 463509"/>
                  <a:gd name="connsiteX67" fmla="*/ 78880 w 558201"/>
                  <a:gd name="connsiteY67" fmla="*/ 302883 h 463509"/>
                  <a:gd name="connsiteX68" fmla="*/ 99150 w 558201"/>
                  <a:gd name="connsiteY68" fmla="*/ 285505 h 463509"/>
                  <a:gd name="connsiteX69" fmla="*/ 78880 w 558201"/>
                  <a:gd name="connsiteY69" fmla="*/ 269575 h 463509"/>
                  <a:gd name="connsiteX70" fmla="*/ 21449 w 558201"/>
                  <a:gd name="connsiteY70" fmla="*/ 269575 h 463509"/>
                  <a:gd name="connsiteX71" fmla="*/ 215 w 558201"/>
                  <a:gd name="connsiteY71" fmla="*/ 290332 h 463509"/>
                  <a:gd name="connsiteX72" fmla="*/ 215 w 558201"/>
                  <a:gd name="connsiteY72" fmla="*/ 397014 h 463509"/>
                  <a:gd name="connsiteX73" fmla="*/ 215 w 558201"/>
                  <a:gd name="connsiteY73" fmla="*/ 446252 h 463509"/>
                  <a:gd name="connsiteX74" fmla="*/ 16623 w 558201"/>
                  <a:gd name="connsiteY74" fmla="*/ 463148 h 463509"/>
                  <a:gd name="connsiteX75" fmla="*/ 33515 w 558201"/>
                  <a:gd name="connsiteY75" fmla="*/ 447218 h 463509"/>
                  <a:gd name="connsiteX76" fmla="*/ 33515 w 558201"/>
                  <a:gd name="connsiteY76" fmla="*/ 434667 h 463509"/>
                  <a:gd name="connsiteX77" fmla="*/ 33515 w 558201"/>
                  <a:gd name="connsiteY77" fmla="*/ 381567 h 463509"/>
                  <a:gd name="connsiteX78" fmla="*/ 53784 w 558201"/>
                  <a:gd name="connsiteY78" fmla="*/ 381567 h 463509"/>
                  <a:gd name="connsiteX79" fmla="*/ 74054 w 558201"/>
                  <a:gd name="connsiteY79" fmla="*/ 381567 h 463509"/>
                  <a:gd name="connsiteX80" fmla="*/ 91911 w 558201"/>
                  <a:gd name="connsiteY80" fmla="*/ 370464 h 463509"/>
                  <a:gd name="connsiteX81" fmla="*/ 75985 w 558201"/>
                  <a:gd name="connsiteY81" fmla="*/ 348259 h 463509"/>
                  <a:gd name="connsiteX82" fmla="*/ 35445 w 558201"/>
                  <a:gd name="connsiteY82" fmla="*/ 347776 h 4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8201" h="463509">
                    <a:moveTo>
                      <a:pt x="330322" y="327985"/>
                    </a:moveTo>
                    <a:cubicBezTo>
                      <a:pt x="330322" y="311572"/>
                      <a:pt x="330804" y="298538"/>
                      <a:pt x="330322" y="285022"/>
                    </a:cubicBezTo>
                    <a:cubicBezTo>
                      <a:pt x="329839" y="274402"/>
                      <a:pt x="322600" y="267644"/>
                      <a:pt x="313430" y="267644"/>
                    </a:cubicBezTo>
                    <a:cubicBezTo>
                      <a:pt x="304261" y="267644"/>
                      <a:pt x="297504" y="274885"/>
                      <a:pt x="297021" y="285505"/>
                    </a:cubicBezTo>
                    <a:cubicBezTo>
                      <a:pt x="297021" y="288401"/>
                      <a:pt x="297021" y="291298"/>
                      <a:pt x="297021" y="294677"/>
                    </a:cubicBezTo>
                    <a:cubicBezTo>
                      <a:pt x="297021" y="336191"/>
                      <a:pt x="297021" y="377705"/>
                      <a:pt x="297021" y="419220"/>
                    </a:cubicBezTo>
                    <a:cubicBezTo>
                      <a:pt x="297021" y="427909"/>
                      <a:pt x="297021" y="436598"/>
                      <a:pt x="297021" y="445287"/>
                    </a:cubicBezTo>
                    <a:cubicBezTo>
                      <a:pt x="297504" y="455907"/>
                      <a:pt x="304261" y="463148"/>
                      <a:pt x="313430" y="463148"/>
                    </a:cubicBezTo>
                    <a:cubicBezTo>
                      <a:pt x="322600" y="463148"/>
                      <a:pt x="329839" y="456389"/>
                      <a:pt x="330322" y="445769"/>
                    </a:cubicBezTo>
                    <a:cubicBezTo>
                      <a:pt x="330804" y="433219"/>
                      <a:pt x="330322" y="420185"/>
                      <a:pt x="330804" y="407634"/>
                    </a:cubicBezTo>
                    <a:cubicBezTo>
                      <a:pt x="330804" y="404738"/>
                      <a:pt x="331287" y="402324"/>
                      <a:pt x="332252" y="398462"/>
                    </a:cubicBezTo>
                    <a:cubicBezTo>
                      <a:pt x="353970" y="419220"/>
                      <a:pt x="373757" y="439011"/>
                      <a:pt x="394509" y="457838"/>
                    </a:cubicBezTo>
                    <a:cubicBezTo>
                      <a:pt x="402231" y="465078"/>
                      <a:pt x="411883" y="465078"/>
                      <a:pt x="418640" y="458320"/>
                    </a:cubicBezTo>
                    <a:cubicBezTo>
                      <a:pt x="425396" y="451562"/>
                      <a:pt x="425396" y="441908"/>
                      <a:pt x="418157" y="434184"/>
                    </a:cubicBezTo>
                    <a:cubicBezTo>
                      <a:pt x="407057" y="423081"/>
                      <a:pt x="395474" y="412461"/>
                      <a:pt x="384374" y="401359"/>
                    </a:cubicBezTo>
                    <a:cubicBezTo>
                      <a:pt x="371826" y="388325"/>
                      <a:pt x="359761" y="374326"/>
                      <a:pt x="346730" y="360327"/>
                    </a:cubicBezTo>
                    <a:cubicBezTo>
                      <a:pt x="350109" y="357431"/>
                      <a:pt x="354935" y="352604"/>
                      <a:pt x="359761" y="348259"/>
                    </a:cubicBezTo>
                    <a:cubicBezTo>
                      <a:pt x="377135" y="332329"/>
                      <a:pt x="394509" y="316399"/>
                      <a:pt x="411883" y="299987"/>
                    </a:cubicBezTo>
                    <a:cubicBezTo>
                      <a:pt x="419605" y="292746"/>
                      <a:pt x="420088" y="283091"/>
                      <a:pt x="413814" y="275850"/>
                    </a:cubicBezTo>
                    <a:cubicBezTo>
                      <a:pt x="407057" y="268127"/>
                      <a:pt x="397405" y="268127"/>
                      <a:pt x="388718" y="275368"/>
                    </a:cubicBezTo>
                    <a:cubicBezTo>
                      <a:pt x="385822" y="277781"/>
                      <a:pt x="383409" y="280678"/>
                      <a:pt x="380513" y="283091"/>
                    </a:cubicBezTo>
                    <a:cubicBezTo>
                      <a:pt x="364105" y="297090"/>
                      <a:pt x="348178" y="311572"/>
                      <a:pt x="330322" y="327985"/>
                    </a:cubicBezTo>
                    <a:close/>
                    <a:moveTo>
                      <a:pt x="491514" y="303366"/>
                    </a:moveTo>
                    <a:cubicBezTo>
                      <a:pt x="507923" y="303366"/>
                      <a:pt x="523367" y="303366"/>
                      <a:pt x="538810" y="303366"/>
                    </a:cubicBezTo>
                    <a:cubicBezTo>
                      <a:pt x="550876" y="302883"/>
                      <a:pt x="558115" y="296125"/>
                      <a:pt x="558115" y="285988"/>
                    </a:cubicBezTo>
                    <a:cubicBezTo>
                      <a:pt x="558115" y="276333"/>
                      <a:pt x="550876" y="270058"/>
                      <a:pt x="539293" y="269575"/>
                    </a:cubicBezTo>
                    <a:cubicBezTo>
                      <a:pt x="518058" y="269575"/>
                      <a:pt x="496823" y="269575"/>
                      <a:pt x="475106" y="269575"/>
                    </a:cubicBezTo>
                    <a:cubicBezTo>
                      <a:pt x="464005" y="269575"/>
                      <a:pt x="457249" y="275850"/>
                      <a:pt x="457249" y="286953"/>
                    </a:cubicBezTo>
                    <a:cubicBezTo>
                      <a:pt x="456766" y="339570"/>
                      <a:pt x="456766" y="392670"/>
                      <a:pt x="457249" y="445287"/>
                    </a:cubicBezTo>
                    <a:cubicBezTo>
                      <a:pt x="457249" y="456389"/>
                      <a:pt x="464005" y="462665"/>
                      <a:pt x="475106" y="463148"/>
                    </a:cubicBezTo>
                    <a:cubicBezTo>
                      <a:pt x="497306" y="463630"/>
                      <a:pt x="519506" y="463630"/>
                      <a:pt x="541224" y="463148"/>
                    </a:cubicBezTo>
                    <a:cubicBezTo>
                      <a:pt x="551841" y="463148"/>
                      <a:pt x="559080" y="454459"/>
                      <a:pt x="558115" y="444804"/>
                    </a:cubicBezTo>
                    <a:cubicBezTo>
                      <a:pt x="557150" y="435632"/>
                      <a:pt x="550393" y="429840"/>
                      <a:pt x="539293" y="429357"/>
                    </a:cubicBezTo>
                    <a:cubicBezTo>
                      <a:pt x="523367" y="429357"/>
                      <a:pt x="507441" y="429357"/>
                      <a:pt x="491514" y="429357"/>
                    </a:cubicBezTo>
                    <a:cubicBezTo>
                      <a:pt x="491514" y="412944"/>
                      <a:pt x="491514" y="397980"/>
                      <a:pt x="491514" y="382532"/>
                    </a:cubicBezTo>
                    <a:cubicBezTo>
                      <a:pt x="506958" y="382532"/>
                      <a:pt x="521436" y="383498"/>
                      <a:pt x="535915" y="382050"/>
                    </a:cubicBezTo>
                    <a:cubicBezTo>
                      <a:pt x="541224" y="381567"/>
                      <a:pt x="547980" y="377223"/>
                      <a:pt x="550393" y="372395"/>
                    </a:cubicBezTo>
                    <a:cubicBezTo>
                      <a:pt x="552806" y="368051"/>
                      <a:pt x="551841" y="359362"/>
                      <a:pt x="548945" y="356465"/>
                    </a:cubicBezTo>
                    <a:cubicBezTo>
                      <a:pt x="545084" y="352121"/>
                      <a:pt x="537363" y="349707"/>
                      <a:pt x="531571" y="349224"/>
                    </a:cubicBezTo>
                    <a:cubicBezTo>
                      <a:pt x="518541" y="348259"/>
                      <a:pt x="505028" y="348742"/>
                      <a:pt x="491032" y="348742"/>
                    </a:cubicBezTo>
                    <a:cubicBezTo>
                      <a:pt x="491514" y="333295"/>
                      <a:pt x="491514" y="318813"/>
                      <a:pt x="491514" y="303366"/>
                    </a:cubicBezTo>
                    <a:close/>
                    <a:moveTo>
                      <a:pt x="236212" y="33523"/>
                    </a:moveTo>
                    <a:cubicBezTo>
                      <a:pt x="289782" y="33523"/>
                      <a:pt x="343352" y="33523"/>
                      <a:pt x="396922" y="33523"/>
                    </a:cubicBezTo>
                    <a:cubicBezTo>
                      <a:pt x="400301" y="33523"/>
                      <a:pt x="403679" y="34005"/>
                      <a:pt x="407057" y="33523"/>
                    </a:cubicBezTo>
                    <a:cubicBezTo>
                      <a:pt x="416227" y="32074"/>
                      <a:pt x="422018" y="26282"/>
                      <a:pt x="422018" y="16627"/>
                    </a:cubicBezTo>
                    <a:cubicBezTo>
                      <a:pt x="422018" y="6973"/>
                      <a:pt x="416227" y="1663"/>
                      <a:pt x="407057" y="215"/>
                    </a:cubicBezTo>
                    <a:cubicBezTo>
                      <a:pt x="404644" y="-268"/>
                      <a:pt x="401748" y="215"/>
                      <a:pt x="399335" y="215"/>
                    </a:cubicBezTo>
                    <a:cubicBezTo>
                      <a:pt x="290747" y="215"/>
                      <a:pt x="182160" y="215"/>
                      <a:pt x="73572" y="215"/>
                    </a:cubicBezTo>
                    <a:cubicBezTo>
                      <a:pt x="70676" y="215"/>
                      <a:pt x="67298" y="-268"/>
                      <a:pt x="64402" y="697"/>
                    </a:cubicBezTo>
                    <a:cubicBezTo>
                      <a:pt x="55715" y="2628"/>
                      <a:pt x="50406" y="8421"/>
                      <a:pt x="50406" y="17110"/>
                    </a:cubicBezTo>
                    <a:cubicBezTo>
                      <a:pt x="50406" y="26282"/>
                      <a:pt x="55715" y="31592"/>
                      <a:pt x="64402" y="33523"/>
                    </a:cubicBezTo>
                    <a:cubicBezTo>
                      <a:pt x="67780" y="34005"/>
                      <a:pt x="71159" y="34005"/>
                      <a:pt x="74537" y="34005"/>
                    </a:cubicBezTo>
                    <a:cubicBezTo>
                      <a:pt x="128589" y="34005"/>
                      <a:pt x="182160" y="33523"/>
                      <a:pt x="236212" y="33523"/>
                    </a:cubicBezTo>
                    <a:close/>
                    <a:moveTo>
                      <a:pt x="236695" y="101104"/>
                    </a:moveTo>
                    <a:cubicBezTo>
                      <a:pt x="182642" y="101104"/>
                      <a:pt x="129072" y="101104"/>
                      <a:pt x="75019" y="101104"/>
                    </a:cubicBezTo>
                    <a:cubicBezTo>
                      <a:pt x="71159" y="101104"/>
                      <a:pt x="67298" y="100621"/>
                      <a:pt x="63919" y="101587"/>
                    </a:cubicBezTo>
                    <a:cubicBezTo>
                      <a:pt x="55715" y="103518"/>
                      <a:pt x="50889" y="108828"/>
                      <a:pt x="50406" y="117517"/>
                    </a:cubicBezTo>
                    <a:cubicBezTo>
                      <a:pt x="49924" y="126688"/>
                      <a:pt x="55232" y="132481"/>
                      <a:pt x="63919" y="134412"/>
                    </a:cubicBezTo>
                    <a:cubicBezTo>
                      <a:pt x="67298" y="135377"/>
                      <a:pt x="71159" y="134895"/>
                      <a:pt x="75019" y="134895"/>
                    </a:cubicBezTo>
                    <a:cubicBezTo>
                      <a:pt x="182642" y="134895"/>
                      <a:pt x="289782" y="134895"/>
                      <a:pt x="397405" y="134895"/>
                    </a:cubicBezTo>
                    <a:cubicBezTo>
                      <a:pt x="400783" y="134895"/>
                      <a:pt x="404161" y="135377"/>
                      <a:pt x="407540" y="134412"/>
                    </a:cubicBezTo>
                    <a:cubicBezTo>
                      <a:pt x="416709" y="132481"/>
                      <a:pt x="422018" y="127171"/>
                      <a:pt x="422018" y="117517"/>
                    </a:cubicBezTo>
                    <a:cubicBezTo>
                      <a:pt x="422018" y="108345"/>
                      <a:pt x="416709" y="103035"/>
                      <a:pt x="407540" y="101587"/>
                    </a:cubicBezTo>
                    <a:cubicBezTo>
                      <a:pt x="404161" y="101104"/>
                      <a:pt x="400783" y="101104"/>
                      <a:pt x="397405" y="101104"/>
                    </a:cubicBezTo>
                    <a:cubicBezTo>
                      <a:pt x="343835" y="101104"/>
                      <a:pt x="290265" y="101104"/>
                      <a:pt x="236695" y="101104"/>
                    </a:cubicBezTo>
                    <a:close/>
                    <a:moveTo>
                      <a:pt x="35445" y="347776"/>
                    </a:moveTo>
                    <a:cubicBezTo>
                      <a:pt x="35445" y="331846"/>
                      <a:pt x="35445" y="317847"/>
                      <a:pt x="35445" y="302883"/>
                    </a:cubicBezTo>
                    <a:cubicBezTo>
                      <a:pt x="50406" y="302883"/>
                      <a:pt x="64885" y="302883"/>
                      <a:pt x="78880" y="302883"/>
                    </a:cubicBezTo>
                    <a:cubicBezTo>
                      <a:pt x="91428" y="302883"/>
                      <a:pt x="99633" y="295642"/>
                      <a:pt x="99150" y="285505"/>
                    </a:cubicBezTo>
                    <a:cubicBezTo>
                      <a:pt x="98667" y="275850"/>
                      <a:pt x="91428" y="269575"/>
                      <a:pt x="78880" y="269575"/>
                    </a:cubicBezTo>
                    <a:cubicBezTo>
                      <a:pt x="59576" y="269575"/>
                      <a:pt x="40754" y="269575"/>
                      <a:pt x="21449" y="269575"/>
                    </a:cubicBezTo>
                    <a:cubicBezTo>
                      <a:pt x="6006" y="269575"/>
                      <a:pt x="697" y="275368"/>
                      <a:pt x="215" y="290332"/>
                    </a:cubicBezTo>
                    <a:cubicBezTo>
                      <a:pt x="215" y="326054"/>
                      <a:pt x="215" y="361293"/>
                      <a:pt x="215" y="397014"/>
                    </a:cubicBezTo>
                    <a:cubicBezTo>
                      <a:pt x="215" y="413427"/>
                      <a:pt x="-268" y="429840"/>
                      <a:pt x="215" y="446252"/>
                    </a:cubicBezTo>
                    <a:cubicBezTo>
                      <a:pt x="697" y="455907"/>
                      <a:pt x="7454" y="462665"/>
                      <a:pt x="16623" y="463148"/>
                    </a:cubicBezTo>
                    <a:cubicBezTo>
                      <a:pt x="25310" y="463148"/>
                      <a:pt x="32550" y="456872"/>
                      <a:pt x="33515" y="447218"/>
                    </a:cubicBezTo>
                    <a:cubicBezTo>
                      <a:pt x="33997" y="443356"/>
                      <a:pt x="33515" y="439011"/>
                      <a:pt x="33515" y="434667"/>
                    </a:cubicBezTo>
                    <a:cubicBezTo>
                      <a:pt x="33515" y="417289"/>
                      <a:pt x="33515" y="399911"/>
                      <a:pt x="33515" y="381567"/>
                    </a:cubicBezTo>
                    <a:cubicBezTo>
                      <a:pt x="41237" y="381567"/>
                      <a:pt x="47511" y="381567"/>
                      <a:pt x="53784" y="381567"/>
                    </a:cubicBezTo>
                    <a:cubicBezTo>
                      <a:pt x="60541" y="381567"/>
                      <a:pt x="67298" y="381567"/>
                      <a:pt x="74054" y="381567"/>
                    </a:cubicBezTo>
                    <a:cubicBezTo>
                      <a:pt x="82259" y="381567"/>
                      <a:pt x="89015" y="378671"/>
                      <a:pt x="91911" y="370464"/>
                    </a:cubicBezTo>
                    <a:cubicBezTo>
                      <a:pt x="96254" y="359362"/>
                      <a:pt x="89015" y="348742"/>
                      <a:pt x="75985" y="348259"/>
                    </a:cubicBezTo>
                    <a:cubicBezTo>
                      <a:pt x="62954" y="347294"/>
                      <a:pt x="49441" y="347776"/>
                      <a:pt x="35445" y="347776"/>
                    </a:cubicBezTo>
                    <a:close/>
                  </a:path>
                </a:pathLst>
              </a:custGeom>
              <a:grpFill/>
              <a:ln w="4819" cap="flat">
                <a:noFill/>
                <a:prstDash val="solid"/>
                <a:miter/>
              </a:ln>
            </p:spPr>
            <p:txBody>
              <a:bodyPr rtlCol="0" anchor="ctr"/>
              <a:lstStyle/>
              <a:p>
                <a:endParaRPr lang="en-US"/>
              </a:p>
            </p:txBody>
          </p:sp>
          <p:sp>
            <p:nvSpPr>
              <p:cNvPr id="122" name="Freeform 235">
                <a:extLst>
                  <a:ext uri="{FF2B5EF4-FFF2-40B4-BE49-F238E27FC236}">
                    <a16:creationId xmlns:a16="http://schemas.microsoft.com/office/drawing/2014/main" id="{A62D6769-833E-8458-AE0B-5295B2B6F181}"/>
                  </a:ext>
                </a:extLst>
              </p:cNvPr>
              <p:cNvSpPr/>
              <p:nvPr/>
            </p:nvSpPr>
            <p:spPr>
              <a:xfrm>
                <a:off x="8138828" y="4016838"/>
                <a:ext cx="981393" cy="1151177"/>
              </a:xfrm>
              <a:custGeom>
                <a:avLst/>
                <a:gdLst>
                  <a:gd name="connsiteX0" fmla="*/ 215607 w 981393"/>
                  <a:gd name="connsiteY0" fmla="*/ 1150695 h 1151177"/>
                  <a:gd name="connsiteX1" fmla="*/ 175550 w 981393"/>
                  <a:gd name="connsiteY1" fmla="*/ 1131386 h 1151177"/>
                  <a:gd name="connsiteX2" fmla="*/ 145146 w 981393"/>
                  <a:gd name="connsiteY2" fmla="*/ 1082148 h 1151177"/>
                  <a:gd name="connsiteX3" fmla="*/ 116672 w 981393"/>
                  <a:gd name="connsiteY3" fmla="*/ 1082148 h 1151177"/>
                  <a:gd name="connsiteX4" fmla="*/ 43315 w 981393"/>
                  <a:gd name="connsiteY4" fmla="*/ 996223 h 1151177"/>
                  <a:gd name="connsiteX5" fmla="*/ 43315 w 981393"/>
                  <a:gd name="connsiteY5" fmla="*/ 854785 h 1151177"/>
                  <a:gd name="connsiteX6" fmla="*/ 32697 w 981393"/>
                  <a:gd name="connsiteY6" fmla="*/ 838855 h 1151177"/>
                  <a:gd name="connsiteX7" fmla="*/ 362 w 981393"/>
                  <a:gd name="connsiteY7" fmla="*/ 793479 h 1151177"/>
                  <a:gd name="connsiteX8" fmla="*/ 362 w 981393"/>
                  <a:gd name="connsiteY8" fmla="*/ 558392 h 1151177"/>
                  <a:gd name="connsiteX9" fmla="*/ 33180 w 981393"/>
                  <a:gd name="connsiteY9" fmla="*/ 513498 h 1151177"/>
                  <a:gd name="connsiteX10" fmla="*/ 43315 w 981393"/>
                  <a:gd name="connsiteY10" fmla="*/ 498534 h 1151177"/>
                  <a:gd name="connsiteX11" fmla="*/ 43315 w 981393"/>
                  <a:gd name="connsiteY11" fmla="*/ 405368 h 1151177"/>
                  <a:gd name="connsiteX12" fmla="*/ 43315 w 981393"/>
                  <a:gd name="connsiteY12" fmla="*/ 397645 h 1151177"/>
                  <a:gd name="connsiteX13" fmla="*/ 61171 w 981393"/>
                  <a:gd name="connsiteY13" fmla="*/ 380266 h 1151177"/>
                  <a:gd name="connsiteX14" fmla="*/ 77097 w 981393"/>
                  <a:gd name="connsiteY14" fmla="*/ 398610 h 1151177"/>
                  <a:gd name="connsiteX15" fmla="*/ 77097 w 981393"/>
                  <a:gd name="connsiteY15" fmla="*/ 497569 h 1151177"/>
                  <a:gd name="connsiteX16" fmla="*/ 77097 w 981393"/>
                  <a:gd name="connsiteY16" fmla="*/ 510602 h 1151177"/>
                  <a:gd name="connsiteX17" fmla="*/ 91576 w 981393"/>
                  <a:gd name="connsiteY17" fmla="*/ 510602 h 1151177"/>
                  <a:gd name="connsiteX18" fmla="*/ 621002 w 981393"/>
                  <a:gd name="connsiteY18" fmla="*/ 510602 h 1151177"/>
                  <a:gd name="connsiteX19" fmla="*/ 632102 w 981393"/>
                  <a:gd name="connsiteY19" fmla="*/ 510602 h 1151177"/>
                  <a:gd name="connsiteX20" fmla="*/ 648028 w 981393"/>
                  <a:gd name="connsiteY20" fmla="*/ 527498 h 1151177"/>
                  <a:gd name="connsiteX21" fmla="*/ 632585 w 981393"/>
                  <a:gd name="connsiteY21" fmla="*/ 543910 h 1151177"/>
                  <a:gd name="connsiteX22" fmla="*/ 621485 w 981393"/>
                  <a:gd name="connsiteY22" fmla="*/ 543910 h 1151177"/>
                  <a:gd name="connsiteX23" fmla="*/ 59723 w 981393"/>
                  <a:gd name="connsiteY23" fmla="*/ 543910 h 1151177"/>
                  <a:gd name="connsiteX24" fmla="*/ 34145 w 981393"/>
                  <a:gd name="connsiteY24" fmla="*/ 569977 h 1151177"/>
                  <a:gd name="connsiteX25" fmla="*/ 34145 w 981393"/>
                  <a:gd name="connsiteY25" fmla="*/ 785755 h 1151177"/>
                  <a:gd name="connsiteX26" fmla="*/ 57310 w 981393"/>
                  <a:gd name="connsiteY26" fmla="*/ 809409 h 1151177"/>
                  <a:gd name="connsiteX27" fmla="*/ 924083 w 981393"/>
                  <a:gd name="connsiteY27" fmla="*/ 809409 h 1151177"/>
                  <a:gd name="connsiteX28" fmla="*/ 947248 w 981393"/>
                  <a:gd name="connsiteY28" fmla="*/ 786721 h 1151177"/>
                  <a:gd name="connsiteX29" fmla="*/ 947248 w 981393"/>
                  <a:gd name="connsiteY29" fmla="*/ 566598 h 1151177"/>
                  <a:gd name="connsiteX30" fmla="*/ 925048 w 981393"/>
                  <a:gd name="connsiteY30" fmla="*/ 544393 h 1151177"/>
                  <a:gd name="connsiteX31" fmla="*/ 720420 w 981393"/>
                  <a:gd name="connsiteY31" fmla="*/ 544393 h 1151177"/>
                  <a:gd name="connsiteX32" fmla="*/ 711251 w 981393"/>
                  <a:gd name="connsiteY32" fmla="*/ 544393 h 1151177"/>
                  <a:gd name="connsiteX33" fmla="*/ 693394 w 981393"/>
                  <a:gd name="connsiteY33" fmla="*/ 527980 h 1151177"/>
                  <a:gd name="connsiteX34" fmla="*/ 711733 w 981393"/>
                  <a:gd name="connsiteY34" fmla="*/ 511085 h 1151177"/>
                  <a:gd name="connsiteX35" fmla="*/ 801499 w 981393"/>
                  <a:gd name="connsiteY35" fmla="*/ 511085 h 1151177"/>
                  <a:gd name="connsiteX36" fmla="*/ 816460 w 981393"/>
                  <a:gd name="connsiteY36" fmla="*/ 511085 h 1151177"/>
                  <a:gd name="connsiteX37" fmla="*/ 816460 w 981393"/>
                  <a:gd name="connsiteY37" fmla="*/ 499017 h 1151177"/>
                  <a:gd name="connsiteX38" fmla="*/ 816460 w 981393"/>
                  <a:gd name="connsiteY38" fmla="*/ 91114 h 1151177"/>
                  <a:gd name="connsiteX39" fmla="*/ 759995 w 981393"/>
                  <a:gd name="connsiteY39" fmla="*/ 34636 h 1151177"/>
                  <a:gd name="connsiteX40" fmla="*/ 300065 w 981393"/>
                  <a:gd name="connsiteY40" fmla="*/ 34636 h 1151177"/>
                  <a:gd name="connsiteX41" fmla="*/ 288482 w 981393"/>
                  <a:gd name="connsiteY41" fmla="*/ 34636 h 1151177"/>
                  <a:gd name="connsiteX42" fmla="*/ 288482 w 981393"/>
                  <a:gd name="connsiteY42" fmla="*/ 97872 h 1151177"/>
                  <a:gd name="connsiteX43" fmla="*/ 301512 w 981393"/>
                  <a:gd name="connsiteY43" fmla="*/ 97872 h 1151177"/>
                  <a:gd name="connsiteX44" fmla="*/ 701598 w 981393"/>
                  <a:gd name="connsiteY44" fmla="*/ 97872 h 1151177"/>
                  <a:gd name="connsiteX45" fmla="*/ 741655 w 981393"/>
                  <a:gd name="connsiteY45" fmla="*/ 117181 h 1151177"/>
                  <a:gd name="connsiteX46" fmla="*/ 748412 w 981393"/>
                  <a:gd name="connsiteY46" fmla="*/ 140352 h 1151177"/>
                  <a:gd name="connsiteX47" fmla="*/ 748895 w 981393"/>
                  <a:gd name="connsiteY47" fmla="*/ 199727 h 1151177"/>
                  <a:gd name="connsiteX48" fmla="*/ 703046 w 981393"/>
                  <a:gd name="connsiteY48" fmla="*/ 245586 h 1151177"/>
                  <a:gd name="connsiteX49" fmla="*/ 91576 w 981393"/>
                  <a:gd name="connsiteY49" fmla="*/ 245586 h 1151177"/>
                  <a:gd name="connsiteX50" fmla="*/ 77580 w 981393"/>
                  <a:gd name="connsiteY50" fmla="*/ 245586 h 1151177"/>
                  <a:gd name="connsiteX51" fmla="*/ 77097 w 981393"/>
                  <a:gd name="connsiteY51" fmla="*/ 256206 h 1151177"/>
                  <a:gd name="connsiteX52" fmla="*/ 77097 w 981393"/>
                  <a:gd name="connsiteY52" fmla="*/ 314616 h 1151177"/>
                  <a:gd name="connsiteX53" fmla="*/ 60206 w 981393"/>
                  <a:gd name="connsiteY53" fmla="*/ 335373 h 1151177"/>
                  <a:gd name="connsiteX54" fmla="*/ 43315 w 981393"/>
                  <a:gd name="connsiteY54" fmla="*/ 314133 h 1151177"/>
                  <a:gd name="connsiteX55" fmla="*/ 43797 w 981393"/>
                  <a:gd name="connsiteY55" fmla="*/ 233035 h 1151177"/>
                  <a:gd name="connsiteX56" fmla="*/ 52002 w 981393"/>
                  <a:gd name="connsiteY56" fmla="*/ 213244 h 1151177"/>
                  <a:gd name="connsiteX57" fmla="*/ 257112 w 981393"/>
                  <a:gd name="connsiteY57" fmla="*/ 8086 h 1151177"/>
                  <a:gd name="connsiteX58" fmla="*/ 275934 w 981393"/>
                  <a:gd name="connsiteY58" fmla="*/ 362 h 1151177"/>
                  <a:gd name="connsiteX59" fmla="*/ 767234 w 981393"/>
                  <a:gd name="connsiteY59" fmla="*/ 362 h 1151177"/>
                  <a:gd name="connsiteX60" fmla="*/ 849278 w 981393"/>
                  <a:gd name="connsiteY60" fmla="*/ 66495 h 1151177"/>
                  <a:gd name="connsiteX61" fmla="*/ 876787 w 981393"/>
                  <a:gd name="connsiteY61" fmla="*/ 71323 h 1151177"/>
                  <a:gd name="connsiteX62" fmla="*/ 938079 w 981393"/>
                  <a:gd name="connsiteY62" fmla="*/ 156765 h 1151177"/>
                  <a:gd name="connsiteX63" fmla="*/ 938079 w 981393"/>
                  <a:gd name="connsiteY63" fmla="*/ 495155 h 1151177"/>
                  <a:gd name="connsiteX64" fmla="*/ 951109 w 981393"/>
                  <a:gd name="connsiteY64" fmla="*/ 515429 h 1151177"/>
                  <a:gd name="connsiteX65" fmla="*/ 981031 w 981393"/>
                  <a:gd name="connsiteY65" fmla="*/ 558875 h 1151177"/>
                  <a:gd name="connsiteX66" fmla="*/ 981031 w 981393"/>
                  <a:gd name="connsiteY66" fmla="*/ 794927 h 1151177"/>
                  <a:gd name="connsiteX67" fmla="*/ 946766 w 981393"/>
                  <a:gd name="connsiteY67" fmla="*/ 840303 h 1151177"/>
                  <a:gd name="connsiteX68" fmla="*/ 938079 w 981393"/>
                  <a:gd name="connsiteY68" fmla="*/ 852854 h 1151177"/>
                  <a:gd name="connsiteX69" fmla="*/ 938079 w 981393"/>
                  <a:gd name="connsiteY69" fmla="*/ 1048357 h 1151177"/>
                  <a:gd name="connsiteX70" fmla="*/ 866652 w 981393"/>
                  <a:gd name="connsiteY70" fmla="*/ 1151178 h 1151177"/>
                  <a:gd name="connsiteX71" fmla="*/ 215607 w 981393"/>
                  <a:gd name="connsiteY71" fmla="*/ 1150695 h 1151177"/>
                  <a:gd name="connsiteX72" fmla="*/ 77580 w 981393"/>
                  <a:gd name="connsiteY72" fmla="*/ 843199 h 1151177"/>
                  <a:gd name="connsiteX73" fmla="*/ 77097 w 981393"/>
                  <a:gd name="connsiteY73" fmla="*/ 852371 h 1151177"/>
                  <a:gd name="connsiteX74" fmla="*/ 77097 w 981393"/>
                  <a:gd name="connsiteY74" fmla="*/ 995258 h 1151177"/>
                  <a:gd name="connsiteX75" fmla="*/ 132115 w 981393"/>
                  <a:gd name="connsiteY75" fmla="*/ 1049806 h 1151177"/>
                  <a:gd name="connsiteX76" fmla="*/ 761442 w 981393"/>
                  <a:gd name="connsiteY76" fmla="*/ 1049806 h 1151177"/>
                  <a:gd name="connsiteX77" fmla="*/ 816460 w 981393"/>
                  <a:gd name="connsiteY77" fmla="*/ 994775 h 1151177"/>
                  <a:gd name="connsiteX78" fmla="*/ 816460 w 981393"/>
                  <a:gd name="connsiteY78" fmla="*/ 854302 h 1151177"/>
                  <a:gd name="connsiteX79" fmla="*/ 815978 w 981393"/>
                  <a:gd name="connsiteY79" fmla="*/ 843682 h 1151177"/>
                  <a:gd name="connsiteX80" fmla="*/ 77580 w 981393"/>
                  <a:gd name="connsiteY80" fmla="*/ 843199 h 1151177"/>
                  <a:gd name="connsiteX81" fmla="*/ 903331 w 981393"/>
                  <a:gd name="connsiteY81" fmla="*/ 843199 h 1151177"/>
                  <a:gd name="connsiteX82" fmla="*/ 850243 w 981393"/>
                  <a:gd name="connsiteY82" fmla="*/ 843199 h 1151177"/>
                  <a:gd name="connsiteX83" fmla="*/ 850243 w 981393"/>
                  <a:gd name="connsiteY83" fmla="*/ 855750 h 1151177"/>
                  <a:gd name="connsiteX84" fmla="*/ 850243 w 981393"/>
                  <a:gd name="connsiteY84" fmla="*/ 992844 h 1151177"/>
                  <a:gd name="connsiteX85" fmla="*/ 848795 w 981393"/>
                  <a:gd name="connsiteY85" fmla="*/ 1015049 h 1151177"/>
                  <a:gd name="connsiteX86" fmla="*/ 762890 w 981393"/>
                  <a:gd name="connsiteY86" fmla="*/ 1083114 h 1151177"/>
                  <a:gd name="connsiteX87" fmla="*/ 195338 w 981393"/>
                  <a:gd name="connsiteY87" fmla="*/ 1083114 h 1151177"/>
                  <a:gd name="connsiteX88" fmla="*/ 182307 w 981393"/>
                  <a:gd name="connsiteY88" fmla="*/ 1083114 h 1151177"/>
                  <a:gd name="connsiteX89" fmla="*/ 182307 w 981393"/>
                  <a:gd name="connsiteY89" fmla="*/ 1086493 h 1151177"/>
                  <a:gd name="connsiteX90" fmla="*/ 183755 w 981393"/>
                  <a:gd name="connsiteY90" fmla="*/ 1089389 h 1151177"/>
                  <a:gd name="connsiteX91" fmla="*/ 234429 w 981393"/>
                  <a:gd name="connsiteY91" fmla="*/ 1116422 h 1151177"/>
                  <a:gd name="connsiteX92" fmla="*/ 846865 w 981393"/>
                  <a:gd name="connsiteY92" fmla="*/ 1116422 h 1151177"/>
                  <a:gd name="connsiteX93" fmla="*/ 903331 w 981393"/>
                  <a:gd name="connsiteY93" fmla="*/ 1059943 h 1151177"/>
                  <a:gd name="connsiteX94" fmla="*/ 903331 w 981393"/>
                  <a:gd name="connsiteY94" fmla="*/ 853337 h 1151177"/>
                  <a:gd name="connsiteX95" fmla="*/ 903331 w 981393"/>
                  <a:gd name="connsiteY95" fmla="*/ 843199 h 1151177"/>
                  <a:gd name="connsiteX96" fmla="*/ 286069 w 981393"/>
                  <a:gd name="connsiteY96" fmla="*/ 210347 h 1151177"/>
                  <a:gd name="connsiteX97" fmla="*/ 286551 w 981393"/>
                  <a:gd name="connsiteY97" fmla="*/ 210347 h 1151177"/>
                  <a:gd name="connsiteX98" fmla="*/ 703529 w 981393"/>
                  <a:gd name="connsiteY98" fmla="*/ 210347 h 1151177"/>
                  <a:gd name="connsiteX99" fmla="*/ 715112 w 981393"/>
                  <a:gd name="connsiteY99" fmla="*/ 198279 h 1151177"/>
                  <a:gd name="connsiteX100" fmla="*/ 715112 w 981393"/>
                  <a:gd name="connsiteY100" fmla="*/ 146628 h 1151177"/>
                  <a:gd name="connsiteX101" fmla="*/ 697738 w 981393"/>
                  <a:gd name="connsiteY101" fmla="*/ 129732 h 1151177"/>
                  <a:gd name="connsiteX102" fmla="*/ 301030 w 981393"/>
                  <a:gd name="connsiteY102" fmla="*/ 129732 h 1151177"/>
                  <a:gd name="connsiteX103" fmla="*/ 286069 w 981393"/>
                  <a:gd name="connsiteY103" fmla="*/ 129732 h 1151177"/>
                  <a:gd name="connsiteX104" fmla="*/ 286069 w 981393"/>
                  <a:gd name="connsiteY104" fmla="*/ 210347 h 1151177"/>
                  <a:gd name="connsiteX105" fmla="*/ 851208 w 981393"/>
                  <a:gd name="connsiteY105" fmla="*/ 101252 h 1151177"/>
                  <a:gd name="connsiteX106" fmla="*/ 851208 w 981393"/>
                  <a:gd name="connsiteY106" fmla="*/ 508671 h 1151177"/>
                  <a:gd name="connsiteX107" fmla="*/ 903813 w 981393"/>
                  <a:gd name="connsiteY107" fmla="*/ 508671 h 1151177"/>
                  <a:gd name="connsiteX108" fmla="*/ 903813 w 981393"/>
                  <a:gd name="connsiteY108" fmla="*/ 495638 h 1151177"/>
                  <a:gd name="connsiteX109" fmla="*/ 903813 w 981393"/>
                  <a:gd name="connsiteY109" fmla="*/ 159661 h 1151177"/>
                  <a:gd name="connsiteX110" fmla="*/ 903813 w 981393"/>
                  <a:gd name="connsiteY110" fmla="*/ 148559 h 1151177"/>
                  <a:gd name="connsiteX111" fmla="*/ 851208 w 981393"/>
                  <a:gd name="connsiteY111" fmla="*/ 101252 h 1151177"/>
                  <a:gd name="connsiteX112" fmla="*/ 254216 w 981393"/>
                  <a:gd name="connsiteY112" fmla="*/ 63116 h 1151177"/>
                  <a:gd name="connsiteX113" fmla="*/ 106537 w 981393"/>
                  <a:gd name="connsiteY113" fmla="*/ 210830 h 1151177"/>
                  <a:gd name="connsiteX114" fmla="*/ 221881 w 981393"/>
                  <a:gd name="connsiteY114" fmla="*/ 210830 h 1151177"/>
                  <a:gd name="connsiteX115" fmla="*/ 254216 w 981393"/>
                  <a:gd name="connsiteY115" fmla="*/ 178487 h 1151177"/>
                  <a:gd name="connsiteX116" fmla="*/ 254216 w 981393"/>
                  <a:gd name="connsiteY116" fmla="*/ 68426 h 1151177"/>
                  <a:gd name="connsiteX117" fmla="*/ 254216 w 981393"/>
                  <a:gd name="connsiteY117" fmla="*/ 63116 h 11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81393" h="1151177">
                    <a:moveTo>
                      <a:pt x="215607" y="1150695"/>
                    </a:moveTo>
                    <a:cubicBezTo>
                      <a:pt x="202094" y="1144420"/>
                      <a:pt x="187616" y="1139592"/>
                      <a:pt x="175550" y="1131386"/>
                    </a:cubicBezTo>
                    <a:cubicBezTo>
                      <a:pt x="159142" y="1120283"/>
                      <a:pt x="150455" y="1103388"/>
                      <a:pt x="145146" y="1082148"/>
                    </a:cubicBezTo>
                    <a:cubicBezTo>
                      <a:pt x="135494" y="1082148"/>
                      <a:pt x="125841" y="1083114"/>
                      <a:pt x="116672" y="1082148"/>
                    </a:cubicBezTo>
                    <a:cubicBezTo>
                      <a:pt x="73237" y="1075873"/>
                      <a:pt x="43797" y="1041117"/>
                      <a:pt x="43315" y="996223"/>
                    </a:cubicBezTo>
                    <a:cubicBezTo>
                      <a:pt x="42832" y="948916"/>
                      <a:pt x="42832" y="901609"/>
                      <a:pt x="43315" y="854785"/>
                    </a:cubicBezTo>
                    <a:cubicBezTo>
                      <a:pt x="43315" y="846578"/>
                      <a:pt x="41867" y="841751"/>
                      <a:pt x="32697" y="838855"/>
                    </a:cubicBezTo>
                    <a:cubicBezTo>
                      <a:pt x="11945" y="831614"/>
                      <a:pt x="362" y="815684"/>
                      <a:pt x="362" y="793479"/>
                    </a:cubicBezTo>
                    <a:cubicBezTo>
                      <a:pt x="-121" y="715277"/>
                      <a:pt x="-121" y="637076"/>
                      <a:pt x="362" y="558392"/>
                    </a:cubicBezTo>
                    <a:cubicBezTo>
                      <a:pt x="362" y="536669"/>
                      <a:pt x="12427" y="520739"/>
                      <a:pt x="33180" y="513498"/>
                    </a:cubicBezTo>
                    <a:cubicBezTo>
                      <a:pt x="41867" y="510602"/>
                      <a:pt x="43315" y="506258"/>
                      <a:pt x="43315" y="498534"/>
                    </a:cubicBezTo>
                    <a:cubicBezTo>
                      <a:pt x="42832" y="467640"/>
                      <a:pt x="43315" y="436263"/>
                      <a:pt x="43315" y="405368"/>
                    </a:cubicBezTo>
                    <a:cubicBezTo>
                      <a:pt x="43315" y="402954"/>
                      <a:pt x="43315" y="400058"/>
                      <a:pt x="43315" y="397645"/>
                    </a:cubicBezTo>
                    <a:cubicBezTo>
                      <a:pt x="44280" y="386542"/>
                      <a:pt x="51519" y="379301"/>
                      <a:pt x="61171" y="380266"/>
                    </a:cubicBezTo>
                    <a:cubicBezTo>
                      <a:pt x="70341" y="380749"/>
                      <a:pt x="76615" y="387507"/>
                      <a:pt x="77097" y="398610"/>
                    </a:cubicBezTo>
                    <a:cubicBezTo>
                      <a:pt x="77097" y="431435"/>
                      <a:pt x="77097" y="464743"/>
                      <a:pt x="77097" y="497569"/>
                    </a:cubicBezTo>
                    <a:cubicBezTo>
                      <a:pt x="77097" y="501430"/>
                      <a:pt x="77097" y="505775"/>
                      <a:pt x="77097" y="510602"/>
                    </a:cubicBezTo>
                    <a:cubicBezTo>
                      <a:pt x="82889" y="510602"/>
                      <a:pt x="87232" y="510602"/>
                      <a:pt x="91576" y="510602"/>
                    </a:cubicBezTo>
                    <a:cubicBezTo>
                      <a:pt x="268212" y="510602"/>
                      <a:pt x="444366" y="510602"/>
                      <a:pt x="621002" y="510602"/>
                    </a:cubicBezTo>
                    <a:cubicBezTo>
                      <a:pt x="624863" y="510602"/>
                      <a:pt x="628724" y="510602"/>
                      <a:pt x="632102" y="510602"/>
                    </a:cubicBezTo>
                    <a:cubicBezTo>
                      <a:pt x="641754" y="511568"/>
                      <a:pt x="648511" y="518326"/>
                      <a:pt x="648028" y="527498"/>
                    </a:cubicBezTo>
                    <a:cubicBezTo>
                      <a:pt x="647546" y="537152"/>
                      <a:pt x="642237" y="542462"/>
                      <a:pt x="632585" y="543910"/>
                    </a:cubicBezTo>
                    <a:cubicBezTo>
                      <a:pt x="628724" y="544393"/>
                      <a:pt x="625346" y="543910"/>
                      <a:pt x="621485" y="543910"/>
                    </a:cubicBezTo>
                    <a:cubicBezTo>
                      <a:pt x="434231" y="543910"/>
                      <a:pt x="246977" y="543910"/>
                      <a:pt x="59723" y="543910"/>
                    </a:cubicBezTo>
                    <a:cubicBezTo>
                      <a:pt x="38488" y="543910"/>
                      <a:pt x="34145" y="548255"/>
                      <a:pt x="34145" y="569977"/>
                    </a:cubicBezTo>
                    <a:cubicBezTo>
                      <a:pt x="34145" y="641903"/>
                      <a:pt x="34145" y="713829"/>
                      <a:pt x="34145" y="785755"/>
                    </a:cubicBezTo>
                    <a:cubicBezTo>
                      <a:pt x="34145" y="804099"/>
                      <a:pt x="39454" y="809409"/>
                      <a:pt x="57310" y="809409"/>
                    </a:cubicBezTo>
                    <a:cubicBezTo>
                      <a:pt x="346395" y="809409"/>
                      <a:pt x="634998" y="809409"/>
                      <a:pt x="924083" y="809409"/>
                    </a:cubicBezTo>
                    <a:cubicBezTo>
                      <a:pt x="941457" y="809409"/>
                      <a:pt x="947248" y="804099"/>
                      <a:pt x="947248" y="786721"/>
                    </a:cubicBezTo>
                    <a:cubicBezTo>
                      <a:pt x="947248" y="713347"/>
                      <a:pt x="947248" y="639972"/>
                      <a:pt x="947248" y="566598"/>
                    </a:cubicBezTo>
                    <a:cubicBezTo>
                      <a:pt x="947248" y="549703"/>
                      <a:pt x="941457" y="544393"/>
                      <a:pt x="925048" y="544393"/>
                    </a:cubicBezTo>
                    <a:cubicBezTo>
                      <a:pt x="857000" y="544393"/>
                      <a:pt x="788469" y="544393"/>
                      <a:pt x="720420" y="544393"/>
                    </a:cubicBezTo>
                    <a:cubicBezTo>
                      <a:pt x="717525" y="544393"/>
                      <a:pt x="714629" y="544393"/>
                      <a:pt x="711251" y="544393"/>
                    </a:cubicBezTo>
                    <a:cubicBezTo>
                      <a:pt x="700633" y="543910"/>
                      <a:pt x="693394" y="537152"/>
                      <a:pt x="693394" y="527980"/>
                    </a:cubicBezTo>
                    <a:cubicBezTo>
                      <a:pt x="693394" y="518326"/>
                      <a:pt x="700633" y="511085"/>
                      <a:pt x="711733" y="511085"/>
                    </a:cubicBezTo>
                    <a:cubicBezTo>
                      <a:pt x="741655" y="511085"/>
                      <a:pt x="771577" y="511085"/>
                      <a:pt x="801499" y="511085"/>
                    </a:cubicBezTo>
                    <a:cubicBezTo>
                      <a:pt x="805843" y="511085"/>
                      <a:pt x="810186" y="511085"/>
                      <a:pt x="816460" y="511085"/>
                    </a:cubicBezTo>
                    <a:cubicBezTo>
                      <a:pt x="816460" y="506740"/>
                      <a:pt x="816460" y="502879"/>
                      <a:pt x="816460" y="499017"/>
                    </a:cubicBezTo>
                    <a:cubicBezTo>
                      <a:pt x="816460" y="362888"/>
                      <a:pt x="816460" y="226760"/>
                      <a:pt x="816460" y="91114"/>
                    </a:cubicBezTo>
                    <a:cubicBezTo>
                      <a:pt x="816460" y="54910"/>
                      <a:pt x="796191" y="34636"/>
                      <a:pt x="759995" y="34636"/>
                    </a:cubicBezTo>
                    <a:cubicBezTo>
                      <a:pt x="606524" y="34636"/>
                      <a:pt x="453535" y="34636"/>
                      <a:pt x="300065" y="34636"/>
                    </a:cubicBezTo>
                    <a:cubicBezTo>
                      <a:pt x="296204" y="34636"/>
                      <a:pt x="292825" y="34636"/>
                      <a:pt x="288482" y="34636"/>
                    </a:cubicBezTo>
                    <a:cubicBezTo>
                      <a:pt x="288482" y="55875"/>
                      <a:pt x="288482" y="75667"/>
                      <a:pt x="288482" y="97872"/>
                    </a:cubicBezTo>
                    <a:cubicBezTo>
                      <a:pt x="292825" y="97872"/>
                      <a:pt x="297169" y="97872"/>
                      <a:pt x="301512" y="97872"/>
                    </a:cubicBezTo>
                    <a:cubicBezTo>
                      <a:pt x="434714" y="97872"/>
                      <a:pt x="568397" y="97872"/>
                      <a:pt x="701598" y="97872"/>
                    </a:cubicBezTo>
                    <a:cubicBezTo>
                      <a:pt x="718490" y="97872"/>
                      <a:pt x="732968" y="102217"/>
                      <a:pt x="741655" y="117181"/>
                    </a:cubicBezTo>
                    <a:cubicBezTo>
                      <a:pt x="745516" y="123940"/>
                      <a:pt x="747929" y="132629"/>
                      <a:pt x="748412" y="140352"/>
                    </a:cubicBezTo>
                    <a:cubicBezTo>
                      <a:pt x="749377" y="160144"/>
                      <a:pt x="748895" y="179936"/>
                      <a:pt x="748895" y="199727"/>
                    </a:cubicBezTo>
                    <a:cubicBezTo>
                      <a:pt x="748895" y="229174"/>
                      <a:pt x="732486" y="245586"/>
                      <a:pt x="703046" y="245586"/>
                    </a:cubicBezTo>
                    <a:cubicBezTo>
                      <a:pt x="499384" y="245586"/>
                      <a:pt x="295238" y="245586"/>
                      <a:pt x="91576" y="245586"/>
                    </a:cubicBezTo>
                    <a:cubicBezTo>
                      <a:pt x="87232" y="245586"/>
                      <a:pt x="82889" y="245586"/>
                      <a:pt x="77580" y="245586"/>
                    </a:cubicBezTo>
                    <a:cubicBezTo>
                      <a:pt x="77097" y="249448"/>
                      <a:pt x="77097" y="252827"/>
                      <a:pt x="77097" y="256206"/>
                    </a:cubicBezTo>
                    <a:cubicBezTo>
                      <a:pt x="77097" y="275515"/>
                      <a:pt x="77097" y="295307"/>
                      <a:pt x="77097" y="314616"/>
                    </a:cubicBezTo>
                    <a:cubicBezTo>
                      <a:pt x="77097" y="327649"/>
                      <a:pt x="70341" y="335373"/>
                      <a:pt x="60206" y="335373"/>
                    </a:cubicBezTo>
                    <a:cubicBezTo>
                      <a:pt x="50071" y="335373"/>
                      <a:pt x="43315" y="327167"/>
                      <a:pt x="43315" y="314133"/>
                    </a:cubicBezTo>
                    <a:cubicBezTo>
                      <a:pt x="43315" y="287101"/>
                      <a:pt x="42832" y="260068"/>
                      <a:pt x="43797" y="233035"/>
                    </a:cubicBezTo>
                    <a:cubicBezTo>
                      <a:pt x="43797" y="226277"/>
                      <a:pt x="47175" y="218071"/>
                      <a:pt x="52002" y="213244"/>
                    </a:cubicBezTo>
                    <a:cubicBezTo>
                      <a:pt x="120050" y="144697"/>
                      <a:pt x="188098" y="76150"/>
                      <a:pt x="257112" y="8086"/>
                    </a:cubicBezTo>
                    <a:cubicBezTo>
                      <a:pt x="261456" y="3741"/>
                      <a:pt x="269660" y="362"/>
                      <a:pt x="275934" y="362"/>
                    </a:cubicBezTo>
                    <a:cubicBezTo>
                      <a:pt x="439540" y="-121"/>
                      <a:pt x="603145" y="-121"/>
                      <a:pt x="767234" y="362"/>
                    </a:cubicBezTo>
                    <a:cubicBezTo>
                      <a:pt x="806808" y="362"/>
                      <a:pt x="836247" y="24498"/>
                      <a:pt x="849278" y="66495"/>
                    </a:cubicBezTo>
                    <a:cubicBezTo>
                      <a:pt x="858448" y="67944"/>
                      <a:pt x="867617" y="68909"/>
                      <a:pt x="876787" y="71323"/>
                    </a:cubicBezTo>
                    <a:cubicBezTo>
                      <a:pt x="914913" y="82425"/>
                      <a:pt x="938079" y="114768"/>
                      <a:pt x="938079" y="156765"/>
                    </a:cubicBezTo>
                    <a:cubicBezTo>
                      <a:pt x="938079" y="269722"/>
                      <a:pt x="938079" y="382197"/>
                      <a:pt x="938079" y="495155"/>
                    </a:cubicBezTo>
                    <a:cubicBezTo>
                      <a:pt x="938079" y="505292"/>
                      <a:pt x="939527" y="511085"/>
                      <a:pt x="951109" y="515429"/>
                    </a:cubicBezTo>
                    <a:cubicBezTo>
                      <a:pt x="970414" y="522188"/>
                      <a:pt x="981031" y="538600"/>
                      <a:pt x="981031" y="558875"/>
                    </a:cubicBezTo>
                    <a:cubicBezTo>
                      <a:pt x="981514" y="637559"/>
                      <a:pt x="981514" y="716243"/>
                      <a:pt x="981031" y="794927"/>
                    </a:cubicBezTo>
                    <a:cubicBezTo>
                      <a:pt x="981031" y="815684"/>
                      <a:pt x="967035" y="834028"/>
                      <a:pt x="946766" y="840303"/>
                    </a:cubicBezTo>
                    <a:cubicBezTo>
                      <a:pt x="939527" y="842717"/>
                      <a:pt x="938079" y="846096"/>
                      <a:pt x="938079" y="852854"/>
                    </a:cubicBezTo>
                    <a:cubicBezTo>
                      <a:pt x="938079" y="918022"/>
                      <a:pt x="938079" y="983190"/>
                      <a:pt x="938079" y="1048357"/>
                    </a:cubicBezTo>
                    <a:cubicBezTo>
                      <a:pt x="938079" y="1108698"/>
                      <a:pt x="922635" y="1130903"/>
                      <a:pt x="866652" y="1151178"/>
                    </a:cubicBezTo>
                    <a:cubicBezTo>
                      <a:pt x="648994" y="1150695"/>
                      <a:pt x="432300" y="1150695"/>
                      <a:pt x="215607" y="1150695"/>
                    </a:cubicBezTo>
                    <a:close/>
                    <a:moveTo>
                      <a:pt x="77580" y="843199"/>
                    </a:moveTo>
                    <a:cubicBezTo>
                      <a:pt x="77580" y="846578"/>
                      <a:pt x="77097" y="849475"/>
                      <a:pt x="77097" y="852371"/>
                    </a:cubicBezTo>
                    <a:cubicBezTo>
                      <a:pt x="77097" y="900161"/>
                      <a:pt x="77097" y="947468"/>
                      <a:pt x="77097" y="995258"/>
                    </a:cubicBezTo>
                    <a:cubicBezTo>
                      <a:pt x="77097" y="1028566"/>
                      <a:pt x="98332" y="1049806"/>
                      <a:pt x="132115" y="1049806"/>
                    </a:cubicBezTo>
                    <a:cubicBezTo>
                      <a:pt x="342052" y="1049806"/>
                      <a:pt x="551506" y="1049806"/>
                      <a:pt x="761442" y="1049806"/>
                    </a:cubicBezTo>
                    <a:cubicBezTo>
                      <a:pt x="796191" y="1049806"/>
                      <a:pt x="816460" y="1029531"/>
                      <a:pt x="816460" y="994775"/>
                    </a:cubicBezTo>
                    <a:cubicBezTo>
                      <a:pt x="816460" y="947951"/>
                      <a:pt x="816460" y="901126"/>
                      <a:pt x="816460" y="854302"/>
                    </a:cubicBezTo>
                    <a:cubicBezTo>
                      <a:pt x="816460" y="850923"/>
                      <a:pt x="815978" y="847061"/>
                      <a:pt x="815978" y="843682"/>
                    </a:cubicBezTo>
                    <a:cubicBezTo>
                      <a:pt x="569362" y="843199"/>
                      <a:pt x="323713" y="843199"/>
                      <a:pt x="77580" y="843199"/>
                    </a:cubicBezTo>
                    <a:close/>
                    <a:moveTo>
                      <a:pt x="903331" y="843199"/>
                    </a:moveTo>
                    <a:cubicBezTo>
                      <a:pt x="884991" y="843199"/>
                      <a:pt x="868100" y="843199"/>
                      <a:pt x="850243" y="843199"/>
                    </a:cubicBezTo>
                    <a:cubicBezTo>
                      <a:pt x="850243" y="847544"/>
                      <a:pt x="850243" y="851888"/>
                      <a:pt x="850243" y="855750"/>
                    </a:cubicBezTo>
                    <a:cubicBezTo>
                      <a:pt x="850243" y="901609"/>
                      <a:pt x="850243" y="946985"/>
                      <a:pt x="850243" y="992844"/>
                    </a:cubicBezTo>
                    <a:cubicBezTo>
                      <a:pt x="850243" y="1000085"/>
                      <a:pt x="850243" y="1007809"/>
                      <a:pt x="848795" y="1015049"/>
                    </a:cubicBezTo>
                    <a:cubicBezTo>
                      <a:pt x="840108" y="1056081"/>
                      <a:pt x="806808" y="1083114"/>
                      <a:pt x="762890" y="1083114"/>
                    </a:cubicBezTo>
                    <a:cubicBezTo>
                      <a:pt x="573706" y="1083114"/>
                      <a:pt x="384522" y="1083114"/>
                      <a:pt x="195338" y="1083114"/>
                    </a:cubicBezTo>
                    <a:cubicBezTo>
                      <a:pt x="190994" y="1083114"/>
                      <a:pt x="186651" y="1083114"/>
                      <a:pt x="182307" y="1083114"/>
                    </a:cubicBezTo>
                    <a:cubicBezTo>
                      <a:pt x="182307" y="1085527"/>
                      <a:pt x="182307" y="1086010"/>
                      <a:pt x="182307" y="1086493"/>
                    </a:cubicBezTo>
                    <a:cubicBezTo>
                      <a:pt x="182790" y="1087458"/>
                      <a:pt x="183272" y="1088424"/>
                      <a:pt x="183755" y="1089389"/>
                    </a:cubicBezTo>
                    <a:cubicBezTo>
                      <a:pt x="194855" y="1109181"/>
                      <a:pt x="212229" y="1116422"/>
                      <a:pt x="234429" y="1116422"/>
                    </a:cubicBezTo>
                    <a:cubicBezTo>
                      <a:pt x="438574" y="1116422"/>
                      <a:pt x="642720" y="1116422"/>
                      <a:pt x="846865" y="1116422"/>
                    </a:cubicBezTo>
                    <a:cubicBezTo>
                      <a:pt x="882578" y="1116422"/>
                      <a:pt x="903331" y="1096147"/>
                      <a:pt x="903331" y="1059943"/>
                    </a:cubicBezTo>
                    <a:cubicBezTo>
                      <a:pt x="903331" y="990913"/>
                      <a:pt x="903331" y="921884"/>
                      <a:pt x="903331" y="853337"/>
                    </a:cubicBezTo>
                    <a:cubicBezTo>
                      <a:pt x="903331" y="850440"/>
                      <a:pt x="903331" y="847061"/>
                      <a:pt x="903331" y="843199"/>
                    </a:cubicBezTo>
                    <a:close/>
                    <a:moveTo>
                      <a:pt x="286069" y="210347"/>
                    </a:moveTo>
                    <a:cubicBezTo>
                      <a:pt x="284621" y="209865"/>
                      <a:pt x="285586" y="210347"/>
                      <a:pt x="286551" y="210347"/>
                    </a:cubicBezTo>
                    <a:cubicBezTo>
                      <a:pt x="425544" y="210347"/>
                      <a:pt x="564536" y="210347"/>
                      <a:pt x="703529" y="210347"/>
                    </a:cubicBezTo>
                    <a:cubicBezTo>
                      <a:pt x="712216" y="210347"/>
                      <a:pt x="715594" y="206486"/>
                      <a:pt x="715112" y="198279"/>
                    </a:cubicBezTo>
                    <a:cubicBezTo>
                      <a:pt x="714629" y="180901"/>
                      <a:pt x="715112" y="164006"/>
                      <a:pt x="715112" y="146628"/>
                    </a:cubicBezTo>
                    <a:cubicBezTo>
                      <a:pt x="715112" y="130215"/>
                      <a:pt x="714629" y="129732"/>
                      <a:pt x="697738" y="129732"/>
                    </a:cubicBezTo>
                    <a:cubicBezTo>
                      <a:pt x="565502" y="129732"/>
                      <a:pt x="433266" y="129732"/>
                      <a:pt x="301030" y="129732"/>
                    </a:cubicBezTo>
                    <a:cubicBezTo>
                      <a:pt x="297169" y="129732"/>
                      <a:pt x="292825" y="129732"/>
                      <a:pt x="286069" y="129732"/>
                    </a:cubicBezTo>
                    <a:cubicBezTo>
                      <a:pt x="286069" y="157248"/>
                      <a:pt x="286069" y="182832"/>
                      <a:pt x="286069" y="210347"/>
                    </a:cubicBezTo>
                    <a:close/>
                    <a:moveTo>
                      <a:pt x="851208" y="101252"/>
                    </a:moveTo>
                    <a:cubicBezTo>
                      <a:pt x="851208" y="237863"/>
                      <a:pt x="851208" y="373508"/>
                      <a:pt x="851208" y="508671"/>
                    </a:cubicBezTo>
                    <a:cubicBezTo>
                      <a:pt x="869065" y="508671"/>
                      <a:pt x="885957" y="508671"/>
                      <a:pt x="903813" y="508671"/>
                    </a:cubicBezTo>
                    <a:cubicBezTo>
                      <a:pt x="903813" y="503844"/>
                      <a:pt x="903813" y="499499"/>
                      <a:pt x="903813" y="495638"/>
                    </a:cubicBezTo>
                    <a:cubicBezTo>
                      <a:pt x="903813" y="383645"/>
                      <a:pt x="903813" y="271653"/>
                      <a:pt x="903813" y="159661"/>
                    </a:cubicBezTo>
                    <a:cubicBezTo>
                      <a:pt x="903813" y="155799"/>
                      <a:pt x="903813" y="151938"/>
                      <a:pt x="903813" y="148559"/>
                    </a:cubicBezTo>
                    <a:cubicBezTo>
                      <a:pt x="900435" y="120078"/>
                      <a:pt x="878717" y="99803"/>
                      <a:pt x="851208" y="101252"/>
                    </a:cubicBezTo>
                    <a:close/>
                    <a:moveTo>
                      <a:pt x="254216" y="63116"/>
                    </a:moveTo>
                    <a:cubicBezTo>
                      <a:pt x="205472" y="111872"/>
                      <a:pt x="155281" y="162075"/>
                      <a:pt x="106537" y="210830"/>
                    </a:cubicBezTo>
                    <a:cubicBezTo>
                      <a:pt x="143215" y="210830"/>
                      <a:pt x="182790" y="210830"/>
                      <a:pt x="221881" y="210830"/>
                    </a:cubicBezTo>
                    <a:cubicBezTo>
                      <a:pt x="243599" y="210830"/>
                      <a:pt x="254216" y="200210"/>
                      <a:pt x="254216" y="178487"/>
                    </a:cubicBezTo>
                    <a:cubicBezTo>
                      <a:pt x="254216" y="141800"/>
                      <a:pt x="254216" y="105113"/>
                      <a:pt x="254216" y="68426"/>
                    </a:cubicBezTo>
                    <a:cubicBezTo>
                      <a:pt x="254216" y="65530"/>
                      <a:pt x="254216" y="63116"/>
                      <a:pt x="254216" y="63116"/>
                    </a:cubicBezTo>
                    <a:close/>
                  </a:path>
                </a:pathLst>
              </a:custGeom>
              <a:grpFill/>
              <a:ln w="4819" cap="flat">
                <a:noFill/>
                <a:prstDash val="solid"/>
                <a:miter/>
              </a:ln>
            </p:spPr>
            <p:txBody>
              <a:bodyPr rtlCol="0" anchor="ctr"/>
              <a:lstStyle/>
              <a:p>
                <a:endParaRPr lang="en-US"/>
              </a:p>
            </p:txBody>
          </p:sp>
          <p:sp>
            <p:nvSpPr>
              <p:cNvPr id="123" name="Freeform 236">
                <a:extLst>
                  <a:ext uri="{FF2B5EF4-FFF2-40B4-BE49-F238E27FC236}">
                    <a16:creationId xmlns:a16="http://schemas.microsoft.com/office/drawing/2014/main" id="{0AB58B74-8584-FF54-303B-280E5A708BD0}"/>
                  </a:ext>
                </a:extLst>
              </p:cNvPr>
              <p:cNvSpPr/>
              <p:nvPr/>
            </p:nvSpPr>
            <p:spPr>
              <a:xfrm>
                <a:off x="8645236" y="4594056"/>
                <a:ext cx="127021" cy="195865"/>
              </a:xfrm>
              <a:custGeom>
                <a:avLst/>
                <a:gdLst>
                  <a:gd name="connsiteX0" fmla="*/ 34480 w 127021"/>
                  <a:gd name="connsiteY0" fmla="*/ 60341 h 195865"/>
                  <a:gd name="connsiteX1" fmla="*/ 83707 w 127021"/>
                  <a:gd name="connsiteY1" fmla="*/ 15447 h 195865"/>
                  <a:gd name="connsiteX2" fmla="*/ 91911 w 127021"/>
                  <a:gd name="connsiteY2" fmla="*/ 7724 h 195865"/>
                  <a:gd name="connsiteX3" fmla="*/ 117007 w 127021"/>
                  <a:gd name="connsiteY3" fmla="*/ 8206 h 195865"/>
                  <a:gd name="connsiteX4" fmla="*/ 115076 w 127021"/>
                  <a:gd name="connsiteY4" fmla="*/ 32343 h 195865"/>
                  <a:gd name="connsiteX5" fmla="*/ 62954 w 127021"/>
                  <a:gd name="connsiteY5" fmla="*/ 80615 h 195865"/>
                  <a:gd name="connsiteX6" fmla="*/ 49924 w 127021"/>
                  <a:gd name="connsiteY6" fmla="*/ 92683 h 195865"/>
                  <a:gd name="connsiteX7" fmla="*/ 87567 w 127021"/>
                  <a:gd name="connsiteY7" fmla="*/ 133715 h 195865"/>
                  <a:gd name="connsiteX8" fmla="*/ 121350 w 127021"/>
                  <a:gd name="connsiteY8" fmla="*/ 166540 h 195865"/>
                  <a:gd name="connsiteX9" fmla="*/ 121833 w 127021"/>
                  <a:gd name="connsiteY9" fmla="*/ 190676 h 195865"/>
                  <a:gd name="connsiteX10" fmla="*/ 97702 w 127021"/>
                  <a:gd name="connsiteY10" fmla="*/ 190194 h 195865"/>
                  <a:gd name="connsiteX11" fmla="*/ 35445 w 127021"/>
                  <a:gd name="connsiteY11" fmla="*/ 130818 h 195865"/>
                  <a:gd name="connsiteX12" fmla="*/ 33997 w 127021"/>
                  <a:gd name="connsiteY12" fmla="*/ 139990 h 195865"/>
                  <a:gd name="connsiteX13" fmla="*/ 33515 w 127021"/>
                  <a:gd name="connsiteY13" fmla="*/ 178125 h 195865"/>
                  <a:gd name="connsiteX14" fmla="*/ 16623 w 127021"/>
                  <a:gd name="connsiteY14" fmla="*/ 195504 h 195865"/>
                  <a:gd name="connsiteX15" fmla="*/ 214 w 127021"/>
                  <a:gd name="connsiteY15" fmla="*/ 177643 h 195865"/>
                  <a:gd name="connsiteX16" fmla="*/ 214 w 127021"/>
                  <a:gd name="connsiteY16" fmla="*/ 151576 h 195865"/>
                  <a:gd name="connsiteX17" fmla="*/ 214 w 127021"/>
                  <a:gd name="connsiteY17" fmla="*/ 27033 h 195865"/>
                  <a:gd name="connsiteX18" fmla="*/ 214 w 127021"/>
                  <a:gd name="connsiteY18" fmla="*/ 17861 h 195865"/>
                  <a:gd name="connsiteX19" fmla="*/ 16623 w 127021"/>
                  <a:gd name="connsiteY19" fmla="*/ 0 h 195865"/>
                  <a:gd name="connsiteX20" fmla="*/ 33515 w 127021"/>
                  <a:gd name="connsiteY20" fmla="*/ 17378 h 195865"/>
                  <a:gd name="connsiteX21" fmla="*/ 34480 w 127021"/>
                  <a:gd name="connsiteY21" fmla="*/ 60341 h 1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21" h="195865">
                    <a:moveTo>
                      <a:pt x="34480" y="60341"/>
                    </a:moveTo>
                    <a:cubicBezTo>
                      <a:pt x="52337" y="43928"/>
                      <a:pt x="68263" y="29446"/>
                      <a:pt x="83707" y="15447"/>
                    </a:cubicBezTo>
                    <a:cubicBezTo>
                      <a:pt x="86602" y="13034"/>
                      <a:pt x="89015" y="10137"/>
                      <a:pt x="91911" y="7724"/>
                    </a:cubicBezTo>
                    <a:cubicBezTo>
                      <a:pt x="100598" y="483"/>
                      <a:pt x="110250" y="483"/>
                      <a:pt x="117007" y="8206"/>
                    </a:cubicBezTo>
                    <a:cubicBezTo>
                      <a:pt x="123281" y="14964"/>
                      <a:pt x="122798" y="25102"/>
                      <a:pt x="115076" y="32343"/>
                    </a:cubicBezTo>
                    <a:cubicBezTo>
                      <a:pt x="98185" y="48755"/>
                      <a:pt x="80328" y="64202"/>
                      <a:pt x="62954" y="80615"/>
                    </a:cubicBezTo>
                    <a:cubicBezTo>
                      <a:pt x="58128" y="84960"/>
                      <a:pt x="53302" y="89787"/>
                      <a:pt x="49924" y="92683"/>
                    </a:cubicBezTo>
                    <a:cubicBezTo>
                      <a:pt x="62954" y="106682"/>
                      <a:pt x="75019" y="120681"/>
                      <a:pt x="87567" y="133715"/>
                    </a:cubicBezTo>
                    <a:cubicBezTo>
                      <a:pt x="98668" y="144817"/>
                      <a:pt x="110250" y="155437"/>
                      <a:pt x="121350" y="166540"/>
                    </a:cubicBezTo>
                    <a:cubicBezTo>
                      <a:pt x="129072" y="174264"/>
                      <a:pt x="128590" y="183918"/>
                      <a:pt x="121833" y="190676"/>
                    </a:cubicBezTo>
                    <a:cubicBezTo>
                      <a:pt x="115076" y="197434"/>
                      <a:pt x="105907" y="197917"/>
                      <a:pt x="97702" y="190194"/>
                    </a:cubicBezTo>
                    <a:cubicBezTo>
                      <a:pt x="77433" y="170885"/>
                      <a:pt x="57163" y="151576"/>
                      <a:pt x="35445" y="130818"/>
                    </a:cubicBezTo>
                    <a:cubicBezTo>
                      <a:pt x="34963" y="134680"/>
                      <a:pt x="33997" y="137577"/>
                      <a:pt x="33997" y="139990"/>
                    </a:cubicBezTo>
                    <a:cubicBezTo>
                      <a:pt x="33997" y="152541"/>
                      <a:pt x="34480" y="165575"/>
                      <a:pt x="33515" y="178125"/>
                    </a:cubicBezTo>
                    <a:cubicBezTo>
                      <a:pt x="33032" y="188745"/>
                      <a:pt x="25793" y="195504"/>
                      <a:pt x="16623" y="195504"/>
                    </a:cubicBezTo>
                    <a:cubicBezTo>
                      <a:pt x="7454" y="195504"/>
                      <a:pt x="697" y="188263"/>
                      <a:pt x="214" y="177643"/>
                    </a:cubicBezTo>
                    <a:cubicBezTo>
                      <a:pt x="-268" y="168954"/>
                      <a:pt x="214" y="160265"/>
                      <a:pt x="214" y="151576"/>
                    </a:cubicBezTo>
                    <a:cubicBezTo>
                      <a:pt x="214" y="110061"/>
                      <a:pt x="214" y="68547"/>
                      <a:pt x="214" y="27033"/>
                    </a:cubicBezTo>
                    <a:cubicBezTo>
                      <a:pt x="214" y="24136"/>
                      <a:pt x="214" y="21240"/>
                      <a:pt x="214" y="17861"/>
                    </a:cubicBezTo>
                    <a:cubicBezTo>
                      <a:pt x="697" y="7241"/>
                      <a:pt x="7454" y="0"/>
                      <a:pt x="16623" y="0"/>
                    </a:cubicBezTo>
                    <a:cubicBezTo>
                      <a:pt x="25793" y="0"/>
                      <a:pt x="33032" y="6758"/>
                      <a:pt x="33515" y="17378"/>
                    </a:cubicBezTo>
                    <a:cubicBezTo>
                      <a:pt x="34963" y="30894"/>
                      <a:pt x="34480" y="43928"/>
                      <a:pt x="34480" y="60341"/>
                    </a:cubicBezTo>
                    <a:close/>
                  </a:path>
                </a:pathLst>
              </a:custGeom>
              <a:grpFill/>
              <a:ln w="4819" cap="flat">
                <a:noFill/>
                <a:prstDash val="solid"/>
                <a:miter/>
              </a:ln>
            </p:spPr>
            <p:txBody>
              <a:bodyPr rtlCol="0" anchor="ctr"/>
              <a:lstStyle/>
              <a:p>
                <a:endParaRPr lang="en-US"/>
              </a:p>
            </p:txBody>
          </p:sp>
          <p:sp>
            <p:nvSpPr>
              <p:cNvPr id="127" name="Freeform 237">
                <a:extLst>
                  <a:ext uri="{FF2B5EF4-FFF2-40B4-BE49-F238E27FC236}">
                    <a16:creationId xmlns:a16="http://schemas.microsoft.com/office/drawing/2014/main" id="{6323A712-EC01-08D4-5D4B-F2362E1905CA}"/>
                  </a:ext>
                </a:extLst>
              </p:cNvPr>
              <p:cNvSpPr/>
              <p:nvPr/>
            </p:nvSpPr>
            <p:spPr>
              <a:xfrm>
                <a:off x="8806911" y="4596255"/>
                <a:ext cx="101166" cy="194149"/>
              </a:xfrm>
              <a:custGeom>
                <a:avLst/>
                <a:gdLst>
                  <a:gd name="connsiteX0" fmla="*/ 33997 w 101166"/>
                  <a:gd name="connsiteY0" fmla="*/ 33523 h 194149"/>
                  <a:gd name="connsiteX1" fmla="*/ 33997 w 101166"/>
                  <a:gd name="connsiteY1" fmla="*/ 79381 h 194149"/>
                  <a:gd name="connsiteX2" fmla="*/ 74537 w 101166"/>
                  <a:gd name="connsiteY2" fmla="*/ 79864 h 194149"/>
                  <a:gd name="connsiteX3" fmla="*/ 91911 w 101166"/>
                  <a:gd name="connsiteY3" fmla="*/ 87105 h 194149"/>
                  <a:gd name="connsiteX4" fmla="*/ 93359 w 101166"/>
                  <a:gd name="connsiteY4" fmla="*/ 103035 h 194149"/>
                  <a:gd name="connsiteX5" fmla="*/ 78880 w 101166"/>
                  <a:gd name="connsiteY5" fmla="*/ 112689 h 194149"/>
                  <a:gd name="connsiteX6" fmla="*/ 34480 w 101166"/>
                  <a:gd name="connsiteY6" fmla="*/ 113172 h 194149"/>
                  <a:gd name="connsiteX7" fmla="*/ 34480 w 101166"/>
                  <a:gd name="connsiteY7" fmla="*/ 159996 h 194149"/>
                  <a:gd name="connsiteX8" fmla="*/ 82259 w 101166"/>
                  <a:gd name="connsiteY8" fmla="*/ 159996 h 194149"/>
                  <a:gd name="connsiteX9" fmla="*/ 101081 w 101166"/>
                  <a:gd name="connsiteY9" fmla="*/ 175444 h 194149"/>
                  <a:gd name="connsiteX10" fmla="*/ 84189 w 101166"/>
                  <a:gd name="connsiteY10" fmla="*/ 193787 h 194149"/>
                  <a:gd name="connsiteX11" fmla="*/ 18071 w 101166"/>
                  <a:gd name="connsiteY11" fmla="*/ 193787 h 194149"/>
                  <a:gd name="connsiteX12" fmla="*/ 214 w 101166"/>
                  <a:gd name="connsiteY12" fmla="*/ 175926 h 194149"/>
                  <a:gd name="connsiteX13" fmla="*/ 214 w 101166"/>
                  <a:gd name="connsiteY13" fmla="*/ 17593 h 194149"/>
                  <a:gd name="connsiteX14" fmla="*/ 18071 w 101166"/>
                  <a:gd name="connsiteY14" fmla="*/ 215 h 194149"/>
                  <a:gd name="connsiteX15" fmla="*/ 82259 w 101166"/>
                  <a:gd name="connsiteY15" fmla="*/ 215 h 194149"/>
                  <a:gd name="connsiteX16" fmla="*/ 101081 w 101166"/>
                  <a:gd name="connsiteY16" fmla="*/ 16627 h 194149"/>
                  <a:gd name="connsiteX17" fmla="*/ 81776 w 101166"/>
                  <a:gd name="connsiteY17" fmla="*/ 34005 h 194149"/>
                  <a:gd name="connsiteX18" fmla="*/ 33997 w 101166"/>
                  <a:gd name="connsiteY18" fmla="*/ 33523 h 19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166" h="194149">
                    <a:moveTo>
                      <a:pt x="33997" y="33523"/>
                    </a:moveTo>
                    <a:cubicBezTo>
                      <a:pt x="33997" y="48970"/>
                      <a:pt x="33997" y="63452"/>
                      <a:pt x="33997" y="79381"/>
                    </a:cubicBezTo>
                    <a:cubicBezTo>
                      <a:pt x="47993" y="79381"/>
                      <a:pt x="61024" y="78416"/>
                      <a:pt x="74537" y="79864"/>
                    </a:cubicBezTo>
                    <a:cubicBezTo>
                      <a:pt x="80811" y="80347"/>
                      <a:pt x="88050" y="82761"/>
                      <a:pt x="91911" y="87105"/>
                    </a:cubicBezTo>
                    <a:cubicBezTo>
                      <a:pt x="94807" y="90484"/>
                      <a:pt x="95772" y="99173"/>
                      <a:pt x="93359" y="103035"/>
                    </a:cubicBezTo>
                    <a:cubicBezTo>
                      <a:pt x="90946" y="107862"/>
                      <a:pt x="84189" y="112207"/>
                      <a:pt x="78880" y="112689"/>
                    </a:cubicBezTo>
                    <a:cubicBezTo>
                      <a:pt x="64402" y="114138"/>
                      <a:pt x="49924" y="113172"/>
                      <a:pt x="34480" y="113172"/>
                    </a:cubicBezTo>
                    <a:cubicBezTo>
                      <a:pt x="34480" y="128619"/>
                      <a:pt x="34480" y="143584"/>
                      <a:pt x="34480" y="159996"/>
                    </a:cubicBezTo>
                    <a:cubicBezTo>
                      <a:pt x="50406" y="159996"/>
                      <a:pt x="66332" y="159996"/>
                      <a:pt x="82259" y="159996"/>
                    </a:cubicBezTo>
                    <a:cubicBezTo>
                      <a:pt x="93359" y="159996"/>
                      <a:pt x="100115" y="165789"/>
                      <a:pt x="101081" y="175444"/>
                    </a:cubicBezTo>
                    <a:cubicBezTo>
                      <a:pt x="102046" y="185098"/>
                      <a:pt x="94807" y="193304"/>
                      <a:pt x="84189" y="193787"/>
                    </a:cubicBezTo>
                    <a:cubicBezTo>
                      <a:pt x="61989" y="194270"/>
                      <a:pt x="39789" y="194270"/>
                      <a:pt x="18071" y="193787"/>
                    </a:cubicBezTo>
                    <a:cubicBezTo>
                      <a:pt x="6971" y="193787"/>
                      <a:pt x="697" y="187029"/>
                      <a:pt x="214" y="175926"/>
                    </a:cubicBezTo>
                    <a:cubicBezTo>
                      <a:pt x="214" y="123309"/>
                      <a:pt x="-268" y="70210"/>
                      <a:pt x="214" y="17593"/>
                    </a:cubicBezTo>
                    <a:cubicBezTo>
                      <a:pt x="214" y="6490"/>
                      <a:pt x="6971" y="697"/>
                      <a:pt x="18071" y="215"/>
                    </a:cubicBezTo>
                    <a:cubicBezTo>
                      <a:pt x="39306" y="-268"/>
                      <a:pt x="60541" y="215"/>
                      <a:pt x="82259" y="215"/>
                    </a:cubicBezTo>
                    <a:cubicBezTo>
                      <a:pt x="93841" y="215"/>
                      <a:pt x="101081" y="6490"/>
                      <a:pt x="101081" y="16627"/>
                    </a:cubicBezTo>
                    <a:cubicBezTo>
                      <a:pt x="101081" y="26764"/>
                      <a:pt x="93841" y="33523"/>
                      <a:pt x="81776" y="34005"/>
                    </a:cubicBezTo>
                    <a:cubicBezTo>
                      <a:pt x="65850" y="33523"/>
                      <a:pt x="50406" y="33523"/>
                      <a:pt x="33997" y="33523"/>
                    </a:cubicBezTo>
                    <a:close/>
                  </a:path>
                </a:pathLst>
              </a:custGeom>
              <a:grpFill/>
              <a:ln w="4819" cap="flat">
                <a:noFill/>
                <a:prstDash val="solid"/>
                <a:miter/>
              </a:ln>
            </p:spPr>
            <p:txBody>
              <a:bodyPr rtlCol="0" anchor="ctr"/>
              <a:lstStyle/>
              <a:p>
                <a:endParaRPr lang="en-US"/>
              </a:p>
            </p:txBody>
          </p:sp>
          <p:sp>
            <p:nvSpPr>
              <p:cNvPr id="128" name="Freeform 238">
                <a:extLst>
                  <a:ext uri="{FF2B5EF4-FFF2-40B4-BE49-F238E27FC236}">
                    <a16:creationId xmlns:a16="http://schemas.microsoft.com/office/drawing/2014/main" id="{ADFBF2A9-7DB9-6EE3-0279-853AACF712AB}"/>
                  </a:ext>
                </a:extLst>
              </p:cNvPr>
              <p:cNvSpPr/>
              <p:nvPr/>
            </p:nvSpPr>
            <p:spPr>
              <a:xfrm>
                <a:off x="8399800" y="4326144"/>
                <a:ext cx="371611" cy="33911"/>
              </a:xfrm>
              <a:custGeom>
                <a:avLst/>
                <a:gdLst>
                  <a:gd name="connsiteX0" fmla="*/ 185806 w 371611"/>
                  <a:gd name="connsiteY0" fmla="*/ 33791 h 33911"/>
                  <a:gd name="connsiteX1" fmla="*/ 24131 w 371611"/>
                  <a:gd name="connsiteY1" fmla="*/ 33791 h 33911"/>
                  <a:gd name="connsiteX2" fmla="*/ 13996 w 371611"/>
                  <a:gd name="connsiteY2" fmla="*/ 33308 h 33911"/>
                  <a:gd name="connsiteX3" fmla="*/ 0 w 371611"/>
                  <a:gd name="connsiteY3" fmla="*/ 16895 h 33911"/>
                  <a:gd name="connsiteX4" fmla="*/ 13996 w 371611"/>
                  <a:gd name="connsiteY4" fmla="*/ 483 h 33911"/>
                  <a:gd name="connsiteX5" fmla="*/ 23165 w 371611"/>
                  <a:gd name="connsiteY5" fmla="*/ 0 h 33911"/>
                  <a:gd name="connsiteX6" fmla="*/ 348929 w 371611"/>
                  <a:gd name="connsiteY6" fmla="*/ 0 h 33911"/>
                  <a:gd name="connsiteX7" fmla="*/ 356651 w 371611"/>
                  <a:gd name="connsiteY7" fmla="*/ 0 h 33911"/>
                  <a:gd name="connsiteX8" fmla="*/ 371612 w 371611"/>
                  <a:gd name="connsiteY8" fmla="*/ 16413 h 33911"/>
                  <a:gd name="connsiteX9" fmla="*/ 356651 w 371611"/>
                  <a:gd name="connsiteY9" fmla="*/ 33308 h 33911"/>
                  <a:gd name="connsiteX10" fmla="*/ 346516 w 371611"/>
                  <a:gd name="connsiteY10" fmla="*/ 33308 h 33911"/>
                  <a:gd name="connsiteX11" fmla="*/ 185806 w 371611"/>
                  <a:gd name="connsiteY11" fmla="*/ 33791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3911">
                    <a:moveTo>
                      <a:pt x="185806" y="33791"/>
                    </a:moveTo>
                    <a:cubicBezTo>
                      <a:pt x="131753" y="33791"/>
                      <a:pt x="78183" y="33791"/>
                      <a:pt x="24131" y="33791"/>
                    </a:cubicBezTo>
                    <a:cubicBezTo>
                      <a:pt x="20752" y="33791"/>
                      <a:pt x="17374" y="34273"/>
                      <a:pt x="13996" y="33308"/>
                    </a:cubicBezTo>
                    <a:cubicBezTo>
                      <a:pt x="5309" y="31377"/>
                      <a:pt x="0" y="26067"/>
                      <a:pt x="0" y="16895"/>
                    </a:cubicBezTo>
                    <a:cubicBezTo>
                      <a:pt x="0" y="7724"/>
                      <a:pt x="5309" y="2414"/>
                      <a:pt x="13996" y="483"/>
                    </a:cubicBezTo>
                    <a:cubicBezTo>
                      <a:pt x="16891" y="0"/>
                      <a:pt x="19787" y="0"/>
                      <a:pt x="23165" y="0"/>
                    </a:cubicBezTo>
                    <a:cubicBezTo>
                      <a:pt x="131753" y="0"/>
                      <a:pt x="240341" y="0"/>
                      <a:pt x="348929" y="0"/>
                    </a:cubicBezTo>
                    <a:cubicBezTo>
                      <a:pt x="351342" y="0"/>
                      <a:pt x="354238" y="0"/>
                      <a:pt x="356651" y="0"/>
                    </a:cubicBezTo>
                    <a:cubicBezTo>
                      <a:pt x="365821" y="1448"/>
                      <a:pt x="371612" y="7241"/>
                      <a:pt x="371612" y="16413"/>
                    </a:cubicBezTo>
                    <a:cubicBezTo>
                      <a:pt x="371612" y="26067"/>
                      <a:pt x="365821" y="31377"/>
                      <a:pt x="356651" y="33308"/>
                    </a:cubicBezTo>
                    <a:cubicBezTo>
                      <a:pt x="353273" y="33791"/>
                      <a:pt x="349894" y="33308"/>
                      <a:pt x="346516" y="33308"/>
                    </a:cubicBezTo>
                    <a:cubicBezTo>
                      <a:pt x="292946" y="34273"/>
                      <a:pt x="239376" y="33791"/>
                      <a:pt x="185806" y="33791"/>
                    </a:cubicBezTo>
                    <a:close/>
                  </a:path>
                </a:pathLst>
              </a:custGeom>
              <a:grpFill/>
              <a:ln w="4819" cap="flat">
                <a:noFill/>
                <a:prstDash val="solid"/>
                <a:miter/>
              </a:ln>
            </p:spPr>
            <p:txBody>
              <a:bodyPr rtlCol="0" anchor="ctr"/>
              <a:lstStyle/>
              <a:p>
                <a:endParaRPr lang="en-US"/>
              </a:p>
            </p:txBody>
          </p:sp>
          <p:sp>
            <p:nvSpPr>
              <p:cNvPr id="129" name="Freeform 239">
                <a:extLst>
                  <a:ext uri="{FF2B5EF4-FFF2-40B4-BE49-F238E27FC236}">
                    <a16:creationId xmlns:a16="http://schemas.microsoft.com/office/drawing/2014/main" id="{1E8F462A-1CF5-5699-4F0C-3D7608CAAEFD}"/>
                  </a:ext>
                </a:extLst>
              </p:cNvPr>
              <p:cNvSpPr/>
              <p:nvPr/>
            </p:nvSpPr>
            <p:spPr>
              <a:xfrm>
                <a:off x="8399800" y="4427395"/>
                <a:ext cx="371611" cy="34032"/>
              </a:xfrm>
              <a:custGeom>
                <a:avLst/>
                <a:gdLst>
                  <a:gd name="connsiteX0" fmla="*/ 186289 w 371611"/>
                  <a:gd name="connsiteY0" fmla="*/ 121 h 34032"/>
                  <a:gd name="connsiteX1" fmla="*/ 346999 w 371611"/>
                  <a:gd name="connsiteY1" fmla="*/ 121 h 34032"/>
                  <a:gd name="connsiteX2" fmla="*/ 357134 w 371611"/>
                  <a:gd name="connsiteY2" fmla="*/ 603 h 34032"/>
                  <a:gd name="connsiteX3" fmla="*/ 371612 w 371611"/>
                  <a:gd name="connsiteY3" fmla="*/ 16533 h 34032"/>
                  <a:gd name="connsiteX4" fmla="*/ 357134 w 371611"/>
                  <a:gd name="connsiteY4" fmla="*/ 33429 h 34032"/>
                  <a:gd name="connsiteX5" fmla="*/ 346999 w 371611"/>
                  <a:gd name="connsiteY5" fmla="*/ 33911 h 34032"/>
                  <a:gd name="connsiteX6" fmla="*/ 24613 w 371611"/>
                  <a:gd name="connsiteY6" fmla="*/ 33911 h 34032"/>
                  <a:gd name="connsiteX7" fmla="*/ 13513 w 371611"/>
                  <a:gd name="connsiteY7" fmla="*/ 33429 h 34032"/>
                  <a:gd name="connsiteX8" fmla="*/ 0 w 371611"/>
                  <a:gd name="connsiteY8" fmla="*/ 16533 h 34032"/>
                  <a:gd name="connsiteX9" fmla="*/ 13513 w 371611"/>
                  <a:gd name="connsiteY9" fmla="*/ 603 h 34032"/>
                  <a:gd name="connsiteX10" fmla="*/ 24613 w 371611"/>
                  <a:gd name="connsiteY10" fmla="*/ 121 h 34032"/>
                  <a:gd name="connsiteX11" fmla="*/ 186289 w 371611"/>
                  <a:gd name="connsiteY11" fmla="*/ 121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032">
                    <a:moveTo>
                      <a:pt x="186289" y="121"/>
                    </a:moveTo>
                    <a:cubicBezTo>
                      <a:pt x="239859" y="121"/>
                      <a:pt x="293429" y="121"/>
                      <a:pt x="346999" y="121"/>
                    </a:cubicBezTo>
                    <a:cubicBezTo>
                      <a:pt x="350377" y="121"/>
                      <a:pt x="353755" y="-362"/>
                      <a:pt x="357134" y="603"/>
                    </a:cubicBezTo>
                    <a:cubicBezTo>
                      <a:pt x="365821" y="2052"/>
                      <a:pt x="371129" y="7844"/>
                      <a:pt x="371612" y="16533"/>
                    </a:cubicBezTo>
                    <a:cubicBezTo>
                      <a:pt x="371612" y="26188"/>
                      <a:pt x="366303" y="31981"/>
                      <a:pt x="357134" y="33429"/>
                    </a:cubicBezTo>
                    <a:cubicBezTo>
                      <a:pt x="353755" y="33911"/>
                      <a:pt x="350377" y="33911"/>
                      <a:pt x="346999" y="33911"/>
                    </a:cubicBezTo>
                    <a:cubicBezTo>
                      <a:pt x="239376" y="33911"/>
                      <a:pt x="132236" y="33911"/>
                      <a:pt x="24613" y="33911"/>
                    </a:cubicBezTo>
                    <a:cubicBezTo>
                      <a:pt x="20752" y="33911"/>
                      <a:pt x="16891" y="34394"/>
                      <a:pt x="13513" y="33429"/>
                    </a:cubicBezTo>
                    <a:cubicBezTo>
                      <a:pt x="4826" y="31498"/>
                      <a:pt x="0" y="25705"/>
                      <a:pt x="0" y="16533"/>
                    </a:cubicBezTo>
                    <a:cubicBezTo>
                      <a:pt x="483" y="7844"/>
                      <a:pt x="5309" y="2534"/>
                      <a:pt x="13513" y="603"/>
                    </a:cubicBezTo>
                    <a:cubicBezTo>
                      <a:pt x="16891" y="-362"/>
                      <a:pt x="20752" y="121"/>
                      <a:pt x="24613" y="121"/>
                    </a:cubicBezTo>
                    <a:cubicBezTo>
                      <a:pt x="78666" y="121"/>
                      <a:pt x="132719" y="121"/>
                      <a:pt x="186289" y="121"/>
                    </a:cubicBezTo>
                    <a:close/>
                  </a:path>
                </a:pathLst>
              </a:custGeom>
              <a:grpFill/>
              <a:ln w="4819" cap="flat">
                <a:noFill/>
                <a:prstDash val="solid"/>
                <a:miter/>
              </a:ln>
            </p:spPr>
            <p:txBody>
              <a:bodyPr rtlCol="0" anchor="ctr"/>
              <a:lstStyle/>
              <a:p>
                <a:endParaRPr lang="en-US"/>
              </a:p>
            </p:txBody>
          </p:sp>
          <p:sp>
            <p:nvSpPr>
              <p:cNvPr id="130" name="Freeform 240">
                <a:extLst>
                  <a:ext uri="{FF2B5EF4-FFF2-40B4-BE49-F238E27FC236}">
                    <a16:creationId xmlns:a16="http://schemas.microsoft.com/office/drawing/2014/main" id="{686705F8-550D-1000-FDDA-5B706D497CF3}"/>
                  </a:ext>
                </a:extLst>
              </p:cNvPr>
              <p:cNvSpPr/>
              <p:nvPr/>
            </p:nvSpPr>
            <p:spPr>
              <a:xfrm>
                <a:off x="8350359" y="4595504"/>
                <a:ext cx="99170" cy="193596"/>
              </a:xfrm>
              <a:custGeom>
                <a:avLst/>
                <a:gdLst>
                  <a:gd name="connsiteX0" fmla="*/ 34480 w 99170"/>
                  <a:gd name="connsiteY0" fmla="*/ 78684 h 193596"/>
                  <a:gd name="connsiteX1" fmla="*/ 75985 w 99170"/>
                  <a:gd name="connsiteY1" fmla="*/ 78684 h 193596"/>
                  <a:gd name="connsiteX2" fmla="*/ 91911 w 99170"/>
                  <a:gd name="connsiteY2" fmla="*/ 100890 h 193596"/>
                  <a:gd name="connsiteX3" fmla="*/ 74054 w 99170"/>
                  <a:gd name="connsiteY3" fmla="*/ 111992 h 193596"/>
                  <a:gd name="connsiteX4" fmla="*/ 53784 w 99170"/>
                  <a:gd name="connsiteY4" fmla="*/ 111992 h 193596"/>
                  <a:gd name="connsiteX5" fmla="*/ 33515 w 99170"/>
                  <a:gd name="connsiteY5" fmla="*/ 111992 h 193596"/>
                  <a:gd name="connsiteX6" fmla="*/ 33515 w 99170"/>
                  <a:gd name="connsiteY6" fmla="*/ 165092 h 193596"/>
                  <a:gd name="connsiteX7" fmla="*/ 33515 w 99170"/>
                  <a:gd name="connsiteY7" fmla="*/ 177643 h 193596"/>
                  <a:gd name="connsiteX8" fmla="*/ 16623 w 99170"/>
                  <a:gd name="connsiteY8" fmla="*/ 193573 h 193596"/>
                  <a:gd name="connsiteX9" fmla="*/ 215 w 99170"/>
                  <a:gd name="connsiteY9" fmla="*/ 176677 h 193596"/>
                  <a:gd name="connsiteX10" fmla="*/ 215 w 99170"/>
                  <a:gd name="connsiteY10" fmla="*/ 127439 h 193596"/>
                  <a:gd name="connsiteX11" fmla="*/ 215 w 99170"/>
                  <a:gd name="connsiteY11" fmla="*/ 20757 h 193596"/>
                  <a:gd name="connsiteX12" fmla="*/ 21449 w 99170"/>
                  <a:gd name="connsiteY12" fmla="*/ 0 h 193596"/>
                  <a:gd name="connsiteX13" fmla="*/ 78880 w 99170"/>
                  <a:gd name="connsiteY13" fmla="*/ 0 h 193596"/>
                  <a:gd name="connsiteX14" fmla="*/ 99150 w 99170"/>
                  <a:gd name="connsiteY14" fmla="*/ 15930 h 193596"/>
                  <a:gd name="connsiteX15" fmla="*/ 78880 w 99170"/>
                  <a:gd name="connsiteY15" fmla="*/ 33308 h 193596"/>
                  <a:gd name="connsiteX16" fmla="*/ 35445 w 99170"/>
                  <a:gd name="connsiteY16" fmla="*/ 33308 h 193596"/>
                  <a:gd name="connsiteX17" fmla="*/ 34480 w 99170"/>
                  <a:gd name="connsiteY17" fmla="*/ 78684 h 1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70" h="193596">
                    <a:moveTo>
                      <a:pt x="34480" y="78684"/>
                    </a:moveTo>
                    <a:cubicBezTo>
                      <a:pt x="48476" y="78684"/>
                      <a:pt x="61989" y="78201"/>
                      <a:pt x="75985" y="78684"/>
                    </a:cubicBezTo>
                    <a:cubicBezTo>
                      <a:pt x="89015" y="79167"/>
                      <a:pt x="96254" y="89787"/>
                      <a:pt x="91911" y="100890"/>
                    </a:cubicBezTo>
                    <a:cubicBezTo>
                      <a:pt x="89015" y="109096"/>
                      <a:pt x="82259" y="111992"/>
                      <a:pt x="74054" y="111992"/>
                    </a:cubicBezTo>
                    <a:cubicBezTo>
                      <a:pt x="67298" y="111992"/>
                      <a:pt x="60541" y="111992"/>
                      <a:pt x="53784" y="111992"/>
                    </a:cubicBezTo>
                    <a:cubicBezTo>
                      <a:pt x="47511" y="111992"/>
                      <a:pt x="41237" y="111992"/>
                      <a:pt x="33515" y="111992"/>
                    </a:cubicBezTo>
                    <a:cubicBezTo>
                      <a:pt x="33515" y="130336"/>
                      <a:pt x="33515" y="147714"/>
                      <a:pt x="33515" y="165092"/>
                    </a:cubicBezTo>
                    <a:cubicBezTo>
                      <a:pt x="33515" y="169436"/>
                      <a:pt x="33997" y="173298"/>
                      <a:pt x="33515" y="177643"/>
                    </a:cubicBezTo>
                    <a:cubicBezTo>
                      <a:pt x="32550" y="187297"/>
                      <a:pt x="25310" y="194055"/>
                      <a:pt x="16623" y="193573"/>
                    </a:cubicBezTo>
                    <a:cubicBezTo>
                      <a:pt x="7936" y="193573"/>
                      <a:pt x="697" y="186332"/>
                      <a:pt x="215" y="176677"/>
                    </a:cubicBezTo>
                    <a:cubicBezTo>
                      <a:pt x="-268" y="160265"/>
                      <a:pt x="215" y="143852"/>
                      <a:pt x="215" y="127439"/>
                    </a:cubicBezTo>
                    <a:cubicBezTo>
                      <a:pt x="215" y="91718"/>
                      <a:pt x="215" y="56479"/>
                      <a:pt x="215" y="20757"/>
                    </a:cubicBezTo>
                    <a:cubicBezTo>
                      <a:pt x="215" y="5310"/>
                      <a:pt x="6006" y="0"/>
                      <a:pt x="21449" y="0"/>
                    </a:cubicBezTo>
                    <a:cubicBezTo>
                      <a:pt x="40754" y="0"/>
                      <a:pt x="59576" y="0"/>
                      <a:pt x="78880" y="0"/>
                    </a:cubicBezTo>
                    <a:cubicBezTo>
                      <a:pt x="91428" y="0"/>
                      <a:pt x="98667" y="6276"/>
                      <a:pt x="99150" y="15930"/>
                    </a:cubicBezTo>
                    <a:cubicBezTo>
                      <a:pt x="99633" y="26067"/>
                      <a:pt x="91428" y="33308"/>
                      <a:pt x="78880" y="33308"/>
                    </a:cubicBezTo>
                    <a:cubicBezTo>
                      <a:pt x="64885" y="33791"/>
                      <a:pt x="50406" y="33308"/>
                      <a:pt x="35445" y="33308"/>
                    </a:cubicBezTo>
                    <a:cubicBezTo>
                      <a:pt x="34480" y="48755"/>
                      <a:pt x="34480" y="62754"/>
                      <a:pt x="34480" y="78684"/>
                    </a:cubicBezTo>
                    <a:close/>
                  </a:path>
                </a:pathLst>
              </a:custGeom>
              <a:grpFill/>
              <a:ln w="4819" cap="flat">
                <a:noFill/>
                <a:prstDash val="solid"/>
                <a:miter/>
              </a:ln>
            </p:spPr>
            <p:txBody>
              <a:bodyPr rtlCol="0" anchor="ctr"/>
              <a:lstStyle/>
              <a:p>
                <a:endParaRPr lang="en-US"/>
              </a:p>
            </p:txBody>
          </p:sp>
          <p:sp>
            <p:nvSpPr>
              <p:cNvPr id="131" name="Freeform 241">
                <a:extLst>
                  <a:ext uri="{FF2B5EF4-FFF2-40B4-BE49-F238E27FC236}">
                    <a16:creationId xmlns:a16="http://schemas.microsoft.com/office/drawing/2014/main" id="{6F62C9BF-E5A4-358F-26AF-538271116266}"/>
                  </a:ext>
                </a:extLst>
              </p:cNvPr>
              <p:cNvSpPr/>
              <p:nvPr/>
            </p:nvSpPr>
            <p:spPr>
              <a:xfrm>
                <a:off x="8989553" y="4118016"/>
                <a:ext cx="52819" cy="407492"/>
              </a:xfrm>
              <a:custGeom>
                <a:avLst/>
                <a:gdLst>
                  <a:gd name="connsiteX0" fmla="*/ 482 w 52819"/>
                  <a:gd name="connsiteY0" fmla="*/ 73 h 407492"/>
                  <a:gd name="connsiteX1" fmla="*/ 52605 w 52819"/>
                  <a:gd name="connsiteY1" fmla="*/ 47380 h 407492"/>
                  <a:gd name="connsiteX2" fmla="*/ 52605 w 52819"/>
                  <a:gd name="connsiteY2" fmla="*/ 58483 h 407492"/>
                  <a:gd name="connsiteX3" fmla="*/ 52605 w 52819"/>
                  <a:gd name="connsiteY3" fmla="*/ 394459 h 407492"/>
                  <a:gd name="connsiteX4" fmla="*/ 52605 w 52819"/>
                  <a:gd name="connsiteY4" fmla="*/ 407493 h 407492"/>
                  <a:gd name="connsiteX5" fmla="*/ 0 w 52819"/>
                  <a:gd name="connsiteY5" fmla="*/ 407493 h 407492"/>
                  <a:gd name="connsiteX6" fmla="*/ 482 w 52819"/>
                  <a:gd name="connsiteY6" fmla="*/ 73 h 4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19" h="407492">
                    <a:moveTo>
                      <a:pt x="482" y="73"/>
                    </a:moveTo>
                    <a:cubicBezTo>
                      <a:pt x="27991" y="-1375"/>
                      <a:pt x="50192" y="18899"/>
                      <a:pt x="52605" y="47380"/>
                    </a:cubicBezTo>
                    <a:cubicBezTo>
                      <a:pt x="53087" y="51242"/>
                      <a:pt x="52605" y="55104"/>
                      <a:pt x="52605" y="58483"/>
                    </a:cubicBezTo>
                    <a:cubicBezTo>
                      <a:pt x="52605" y="170475"/>
                      <a:pt x="52605" y="282467"/>
                      <a:pt x="52605" y="394459"/>
                    </a:cubicBezTo>
                    <a:cubicBezTo>
                      <a:pt x="52605" y="398321"/>
                      <a:pt x="52605" y="402665"/>
                      <a:pt x="52605" y="407493"/>
                    </a:cubicBezTo>
                    <a:cubicBezTo>
                      <a:pt x="35231" y="407493"/>
                      <a:pt x="17857" y="407493"/>
                      <a:pt x="0" y="407493"/>
                    </a:cubicBezTo>
                    <a:cubicBezTo>
                      <a:pt x="482" y="272330"/>
                      <a:pt x="482" y="136201"/>
                      <a:pt x="482" y="73"/>
                    </a:cubicBezTo>
                    <a:close/>
                  </a:path>
                </a:pathLst>
              </a:custGeom>
              <a:grpFill/>
              <a:ln w="4819" cap="flat">
                <a:noFill/>
                <a:prstDash val="solid"/>
                <a:miter/>
              </a:ln>
            </p:spPr>
            <p:txBody>
              <a:bodyPr rtlCol="0" anchor="ctr"/>
              <a:lstStyle/>
              <a:p>
                <a:endParaRPr lang="en-US"/>
              </a:p>
            </p:txBody>
          </p:sp>
          <p:sp>
            <p:nvSpPr>
              <p:cNvPr id="132" name="Freeform 242">
                <a:extLst>
                  <a:ext uri="{FF2B5EF4-FFF2-40B4-BE49-F238E27FC236}">
                    <a16:creationId xmlns:a16="http://schemas.microsoft.com/office/drawing/2014/main" id="{C77160F9-491A-0EED-98E8-0F5D6022EA2B}"/>
                  </a:ext>
                </a:extLst>
              </p:cNvPr>
              <p:cNvSpPr/>
              <p:nvPr/>
            </p:nvSpPr>
            <p:spPr>
              <a:xfrm>
                <a:off x="8399800" y="4928852"/>
                <a:ext cx="371611" cy="34125"/>
              </a:xfrm>
              <a:custGeom>
                <a:avLst/>
                <a:gdLst>
                  <a:gd name="connsiteX0" fmla="*/ 185806 w 371611"/>
                  <a:gd name="connsiteY0" fmla="*/ 34005 h 34125"/>
                  <a:gd name="connsiteX1" fmla="*/ 24131 w 371611"/>
                  <a:gd name="connsiteY1" fmla="*/ 34005 h 34125"/>
                  <a:gd name="connsiteX2" fmla="*/ 13996 w 371611"/>
                  <a:gd name="connsiteY2" fmla="*/ 33523 h 34125"/>
                  <a:gd name="connsiteX3" fmla="*/ 0 w 371611"/>
                  <a:gd name="connsiteY3" fmla="*/ 17110 h 34125"/>
                  <a:gd name="connsiteX4" fmla="*/ 13996 w 371611"/>
                  <a:gd name="connsiteY4" fmla="*/ 697 h 34125"/>
                  <a:gd name="connsiteX5" fmla="*/ 24131 w 371611"/>
                  <a:gd name="connsiteY5" fmla="*/ 215 h 34125"/>
                  <a:gd name="connsiteX6" fmla="*/ 347481 w 371611"/>
                  <a:gd name="connsiteY6" fmla="*/ 215 h 34125"/>
                  <a:gd name="connsiteX7" fmla="*/ 356651 w 371611"/>
                  <a:gd name="connsiteY7" fmla="*/ 215 h 34125"/>
                  <a:gd name="connsiteX8" fmla="*/ 371612 w 371611"/>
                  <a:gd name="connsiteY8" fmla="*/ 17110 h 34125"/>
                  <a:gd name="connsiteX9" fmla="*/ 356651 w 371611"/>
                  <a:gd name="connsiteY9" fmla="*/ 33523 h 34125"/>
                  <a:gd name="connsiteX10" fmla="*/ 343138 w 371611"/>
                  <a:gd name="connsiteY10" fmla="*/ 33523 h 34125"/>
                  <a:gd name="connsiteX11" fmla="*/ 185806 w 371611"/>
                  <a:gd name="connsiteY11" fmla="*/ 34005 h 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125">
                    <a:moveTo>
                      <a:pt x="185806" y="34005"/>
                    </a:moveTo>
                    <a:cubicBezTo>
                      <a:pt x="131753" y="34005"/>
                      <a:pt x="78183" y="34005"/>
                      <a:pt x="24131" y="34005"/>
                    </a:cubicBezTo>
                    <a:cubicBezTo>
                      <a:pt x="20752" y="34005"/>
                      <a:pt x="17374" y="34488"/>
                      <a:pt x="13996" y="33523"/>
                    </a:cubicBezTo>
                    <a:cubicBezTo>
                      <a:pt x="5309" y="31592"/>
                      <a:pt x="0" y="25799"/>
                      <a:pt x="0" y="17110"/>
                    </a:cubicBezTo>
                    <a:cubicBezTo>
                      <a:pt x="0" y="7938"/>
                      <a:pt x="5309" y="2628"/>
                      <a:pt x="13996" y="697"/>
                    </a:cubicBezTo>
                    <a:cubicBezTo>
                      <a:pt x="17374" y="215"/>
                      <a:pt x="20752" y="215"/>
                      <a:pt x="24131" y="215"/>
                    </a:cubicBezTo>
                    <a:cubicBezTo>
                      <a:pt x="131753" y="215"/>
                      <a:pt x="239859" y="215"/>
                      <a:pt x="347481" y="215"/>
                    </a:cubicBezTo>
                    <a:cubicBezTo>
                      <a:pt x="350377" y="215"/>
                      <a:pt x="353755" y="-268"/>
                      <a:pt x="356651" y="215"/>
                    </a:cubicBezTo>
                    <a:cubicBezTo>
                      <a:pt x="365821" y="1663"/>
                      <a:pt x="371612" y="7455"/>
                      <a:pt x="371612" y="17110"/>
                    </a:cubicBezTo>
                    <a:cubicBezTo>
                      <a:pt x="371612" y="26764"/>
                      <a:pt x="365821" y="32557"/>
                      <a:pt x="356651" y="33523"/>
                    </a:cubicBezTo>
                    <a:cubicBezTo>
                      <a:pt x="352307" y="34005"/>
                      <a:pt x="347481" y="33523"/>
                      <a:pt x="343138" y="33523"/>
                    </a:cubicBezTo>
                    <a:cubicBezTo>
                      <a:pt x="290533" y="34005"/>
                      <a:pt x="237928" y="34005"/>
                      <a:pt x="185806" y="34005"/>
                    </a:cubicBezTo>
                    <a:close/>
                  </a:path>
                </a:pathLst>
              </a:custGeom>
              <a:grpFill/>
              <a:ln w="48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9141654"/>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649B-0B09-2500-519E-2C9B5D51C9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ADE0FF-C00E-D637-A741-D00F77DD217E}"/>
              </a:ext>
            </a:extLst>
          </p:cNvPr>
          <p:cNvSpPr>
            <a:spLocks noGrp="1"/>
          </p:cNvSpPr>
          <p:nvPr>
            <p:ph type="body" sz="quarter" idx="16"/>
          </p:nvPr>
        </p:nvSpPr>
        <p:spPr>
          <a:xfrm>
            <a:off x="1619810" y="2472714"/>
            <a:ext cx="4283049" cy="3066422"/>
          </a:xfrm>
          <a:prstGeom prst="rect">
            <a:avLst/>
          </a:prstGeom>
        </p:spPr>
        <p:txBody>
          <a:bodyPr/>
          <a:lstStyle/>
          <a:p>
            <a:r>
              <a:rPr lang="en-US" dirty="0"/>
              <a:t>Opbygning af selvtillid gennem øvelse</a:t>
            </a:r>
          </a:p>
        </p:txBody>
      </p:sp>
      <p:sp>
        <p:nvSpPr>
          <p:cNvPr id="5" name="Text Placeholder 4">
            <a:extLst>
              <a:ext uri="{FF2B5EF4-FFF2-40B4-BE49-F238E27FC236}">
                <a16:creationId xmlns:a16="http://schemas.microsoft.com/office/drawing/2014/main" id="{EA28DA8B-A5EB-A568-7A5F-D24710DE85D6}"/>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descr="Digital technology vision exam eye test">
            <a:extLst>
              <a:ext uri="{FF2B5EF4-FFF2-40B4-BE49-F238E27FC236}">
                <a16:creationId xmlns:a16="http://schemas.microsoft.com/office/drawing/2014/main" id="{8C02A5B9-3D5F-2623-E8B6-4C0F36FB635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88C6CCA4-9159-2777-C4D9-5D079CD647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873703508"/>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4BFD-6A88-4439-C1A4-91673CC0EAE7}"/>
              </a:ext>
            </a:extLst>
          </p:cNvPr>
          <p:cNvSpPr>
            <a:spLocks noGrp="1"/>
          </p:cNvSpPr>
          <p:nvPr>
            <p:ph type="body" sz="quarter" idx="18"/>
          </p:nvPr>
        </p:nvSpPr>
        <p:spPr>
          <a:xfrm>
            <a:off x="675021" y="3582149"/>
            <a:ext cx="2928258" cy="1049221"/>
          </a:xfrm>
        </p:spPr>
        <p:txBody>
          <a:bodyPr/>
          <a:lstStyle/>
          <a:p>
            <a:pPr>
              <a:lnSpc>
                <a:spcPct val="100000"/>
              </a:lnSpc>
            </a:pPr>
            <a:r>
              <a:rPr lang="en-IE" dirty="0"/>
              <a:t>AI-drevet historie-remix-udfordring</a:t>
            </a:r>
          </a:p>
        </p:txBody>
      </p:sp>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110273" y="1665838"/>
            <a:ext cx="7690127" cy="4229784"/>
          </a:xfrm>
        </p:spPr>
        <p:txBody>
          <a:bodyPr/>
          <a:lstStyle/>
          <a:p>
            <a:pPr>
              <a:buNone/>
            </a:pPr>
            <a:r>
              <a:rPr lang="en-US" b="1" dirty="0"/>
              <a:t>Mål: </a:t>
            </a:r>
            <a:r>
              <a:rPr lang="en-US" dirty="0"/>
              <a:t>Hjælp eleverne med at forstå AI's evne til at tilpasse sig og skabe kreative variationer.</a:t>
            </a:r>
          </a:p>
          <a:p>
            <a:pPr>
              <a:spcBef>
                <a:spcPts val="600"/>
              </a:spcBef>
              <a:buNone/>
            </a:pPr>
            <a:r>
              <a:rPr lang="en-US" b="1" dirty="0"/>
              <a:t>Instruktioner:</a:t>
            </a:r>
            <a:endParaRPr lang="en-US" dirty="0"/>
          </a:p>
          <a:p>
            <a:pPr marL="457200" indent="-457200">
              <a:spcBef>
                <a:spcPts val="600"/>
              </a:spcBef>
              <a:buFont typeface="+mj-lt"/>
              <a:buAutoNum type="arabicPeriod"/>
            </a:pPr>
            <a:r>
              <a:rPr lang="en-US" dirty="0"/>
              <a:t>Bed ChatGPT om at generere en kort historie (f.eks. "Skriv et kort eventyr om en pige, der opdager en AI-drevet bog.").</a:t>
            </a:r>
          </a:p>
          <a:p>
            <a:pPr marL="457200" indent="-457200">
              <a:spcBef>
                <a:spcPts val="600"/>
              </a:spcBef>
              <a:buFont typeface="+mj-lt"/>
              <a:buAutoNum type="arabicPeriod"/>
            </a:pPr>
            <a:r>
              <a:rPr lang="en-US" dirty="0"/>
              <a:t>Eksperimentér ved at tilpasse opfordringen og bede om: </a:t>
            </a:r>
          </a:p>
          <a:p>
            <a:pPr marL="800100" lvl="1" indent="-342900">
              <a:spcBef>
                <a:spcPts val="0"/>
              </a:spcBef>
              <a:buFont typeface="Arial" panose="020B0604020202020204" pitchFamily="34" charset="0"/>
              <a:buChar char="•"/>
            </a:pPr>
            <a:r>
              <a:rPr lang="en-US" spc="0" dirty="0">
                <a:solidFill>
                  <a:srgbClr val="282666"/>
                </a:solidFill>
                <a:latin typeface="+mn-lt"/>
              </a:rPr>
              <a:t>En anden genre (f.eks. "Skriv dette om til et mysterium.")</a:t>
            </a:r>
          </a:p>
          <a:p>
            <a:pPr marL="800100" lvl="1" indent="-342900">
              <a:spcBef>
                <a:spcPts val="0"/>
              </a:spcBef>
              <a:buFont typeface="Arial" panose="020B0604020202020204" pitchFamily="34" charset="0"/>
              <a:buChar char="•"/>
            </a:pPr>
            <a:r>
              <a:rPr lang="en-US" spc="0" dirty="0">
                <a:solidFill>
                  <a:srgbClr val="282666"/>
                </a:solidFill>
                <a:latin typeface="+mn-lt"/>
              </a:rPr>
              <a:t>Et andet karakterperspektiv (f.eks. historien fra AI-bogens synsvinkel.")</a:t>
            </a:r>
          </a:p>
          <a:p>
            <a:pPr marL="800100" lvl="1" indent="-342900">
              <a:spcBef>
                <a:spcPts val="0"/>
              </a:spcBef>
              <a:buFont typeface="Arial" panose="020B0604020202020204" pitchFamily="34" charset="0"/>
              <a:buChar char="•"/>
            </a:pPr>
            <a:r>
              <a:rPr lang="en-US" spc="0" dirty="0">
                <a:solidFill>
                  <a:srgbClr val="282666"/>
                </a:solidFill>
                <a:latin typeface="+mn-lt"/>
              </a:rPr>
              <a:t>Et overraskende plot-twist (f.eks. "Tilføj en futuristisk setting.")</a:t>
            </a:r>
          </a:p>
          <a:p>
            <a:r>
              <a:rPr lang="en-US" dirty="0"/>
              <a:t>✅ Demonstrerer, hvordan justering af input og prompter ændrer AI-output, så eleverne føler, at de har kontrol over værktøjet.</a:t>
            </a:r>
          </a:p>
          <a:p>
            <a:endParaRPr lang="en-IE" dirty="0"/>
          </a:p>
        </p:txBody>
      </p:sp>
      <p:sp>
        <p:nvSpPr>
          <p:cNvPr id="6" name="Text Placeholder 5">
            <a:extLst>
              <a:ext uri="{FF2B5EF4-FFF2-40B4-BE49-F238E27FC236}">
                <a16:creationId xmlns:a16="http://schemas.microsoft.com/office/drawing/2014/main" id="{D020DDBC-6034-9BF0-2D6A-03FB50B0CE2A}"/>
              </a:ext>
            </a:extLst>
          </p:cNvPr>
          <p:cNvSpPr>
            <a:spLocks noGrp="1"/>
          </p:cNvSpPr>
          <p:nvPr>
            <p:ph type="body" sz="quarter" idx="16"/>
          </p:nvPr>
        </p:nvSpPr>
        <p:spPr>
          <a:xfrm>
            <a:off x="4110273" y="560551"/>
            <a:ext cx="6961476" cy="803654"/>
          </a:xfrm>
        </p:spPr>
        <p:txBody>
          <a:bodyPr/>
          <a:lstStyle/>
          <a:p>
            <a:r>
              <a:rPr lang="en-IE" dirty="0"/>
              <a:t>Øvelse gør mester!</a:t>
            </a:r>
          </a:p>
        </p:txBody>
      </p:sp>
      <p:pic>
        <p:nvPicPr>
          <p:cNvPr id="9" name="Picture 2" descr="Hero image with the OpenAI logo">
            <a:extLst>
              <a:ext uri="{FF2B5EF4-FFF2-40B4-BE49-F238E27FC236}">
                <a16:creationId xmlns:a16="http://schemas.microsoft.com/office/drawing/2014/main" id="{8B90E155-53BC-0929-86D6-3A9204E06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3588" y="107962"/>
            <a:ext cx="2814119" cy="140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78170"/>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226B-CC75-B0B8-25AC-133B8EEF7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7C02B-BA0A-8793-20A5-DFBC4EBDE22D}"/>
              </a:ext>
            </a:extLst>
          </p:cNvPr>
          <p:cNvSpPr>
            <a:spLocks noGrp="1"/>
          </p:cNvSpPr>
          <p:nvPr>
            <p:ph type="body" sz="quarter" idx="18"/>
          </p:nvPr>
        </p:nvSpPr>
        <p:spPr>
          <a:xfrm>
            <a:off x="675021" y="3582149"/>
            <a:ext cx="2928258" cy="1049221"/>
          </a:xfrm>
        </p:spPr>
        <p:txBody>
          <a:bodyPr/>
          <a:lstStyle/>
          <a:p>
            <a:pPr>
              <a:lnSpc>
                <a:spcPct val="100000"/>
              </a:lnSpc>
            </a:pPr>
            <a:r>
              <a:rPr lang="en-IE" dirty="0"/>
              <a:t>Eksperimentering med opfordringer til Canva AI</a:t>
            </a:r>
          </a:p>
        </p:txBody>
      </p:sp>
      <p:sp>
        <p:nvSpPr>
          <p:cNvPr id="3" name="Text Placeholder 2">
            <a:extLst>
              <a:ext uri="{FF2B5EF4-FFF2-40B4-BE49-F238E27FC236}">
                <a16:creationId xmlns:a16="http://schemas.microsoft.com/office/drawing/2014/main" id="{8C6F396E-1C7B-C400-7746-33A819E98E64}"/>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Blue hashtag symbol">
            <a:extLst>
              <a:ext uri="{FF2B5EF4-FFF2-40B4-BE49-F238E27FC236}">
                <a16:creationId xmlns:a16="http://schemas.microsoft.com/office/drawing/2014/main" id="{A8CFF9C9-553A-D535-22AA-9367914E939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FB3D3EBD-55E9-0A3D-257A-336BC6E3A29B}"/>
              </a:ext>
            </a:extLst>
          </p:cNvPr>
          <p:cNvSpPr>
            <a:spLocks noGrp="1"/>
          </p:cNvSpPr>
          <p:nvPr>
            <p:ph type="body" sz="quarter" idx="20"/>
          </p:nvPr>
        </p:nvSpPr>
        <p:spPr>
          <a:xfrm>
            <a:off x="4110273" y="1665837"/>
            <a:ext cx="7776927" cy="4631611"/>
          </a:xfrm>
        </p:spPr>
        <p:txBody>
          <a:bodyPr/>
          <a:lstStyle/>
          <a:p>
            <a:pPr>
              <a:buNone/>
            </a:pPr>
            <a:r>
              <a:rPr lang="en-US" b="1" dirty="0"/>
              <a:t>Mål: </a:t>
            </a:r>
            <a:r>
              <a:rPr lang="en-US" dirty="0"/>
              <a:t>Hjælp eleverne med at øge deres kreativitet og selvtillid ved at bruge Canva AI til design og indholdsskabelse.</a:t>
            </a:r>
          </a:p>
          <a:p>
            <a:pPr>
              <a:spcBef>
                <a:spcPts val="600"/>
              </a:spcBef>
              <a:buNone/>
            </a:pPr>
            <a:r>
              <a:rPr lang="en-US" b="1" dirty="0"/>
              <a:t>Instruktioner: Vælg og udfør en af disse aktiviteter</a:t>
            </a:r>
            <a:endParaRPr lang="en-US" dirty="0"/>
          </a:p>
          <a:p>
            <a:pPr marL="457200" indent="-457200">
              <a:spcBef>
                <a:spcPts val="600"/>
              </a:spcBef>
              <a:buFont typeface="+mj-lt"/>
              <a:buAutoNum type="arabicPeriod"/>
            </a:pPr>
            <a:r>
              <a:rPr lang="en-US" dirty="0">
                <a:highlight>
                  <a:srgbClr val="F2A72C"/>
                </a:highlight>
              </a:rPr>
              <a:t>Magisk skrivning: </a:t>
            </a:r>
            <a:r>
              <a:rPr lang="en-US" dirty="0"/>
              <a:t>"Skab tre taglines til et arrangement om styrkelse af kvinders indflydelse."</a:t>
            </a:r>
          </a:p>
          <a:p>
            <a:pPr marL="457200" indent="-457200">
              <a:spcBef>
                <a:spcPts val="600"/>
              </a:spcBef>
              <a:buFont typeface="+mj-lt"/>
              <a:buAutoNum type="arabicPeriod"/>
            </a:pPr>
            <a:r>
              <a:rPr lang="en-US" dirty="0">
                <a:highlight>
                  <a:srgbClr val="F2A72C"/>
                </a:highlight>
              </a:rPr>
              <a:t>Tekst-til-billede: </a:t>
            </a:r>
            <a:r>
              <a:rPr lang="en-US" dirty="0"/>
              <a:t>"Skab et abstrakt design med levende </a:t>
            </a:r>
            <a:r>
              <a:rPr lang="en-US" dirty="0" err="1"/>
              <a:t>farver </a:t>
            </a:r>
            <a:r>
              <a:rPr lang="en-US" dirty="0"/>
              <a:t>til en digital plakat."</a:t>
            </a:r>
          </a:p>
          <a:p>
            <a:pPr marL="457200" indent="-457200">
              <a:spcBef>
                <a:spcPts val="600"/>
              </a:spcBef>
              <a:buFont typeface="+mj-lt"/>
              <a:buAutoNum type="arabicPeriod"/>
            </a:pPr>
            <a:r>
              <a:rPr lang="en-US" dirty="0" err="1">
                <a:highlight>
                  <a:srgbClr val="F2A72C"/>
                </a:highlight>
              </a:rPr>
              <a:t>Tilpasning af </a:t>
            </a:r>
            <a:r>
              <a:rPr lang="en-US" dirty="0">
                <a:highlight>
                  <a:srgbClr val="F2A72C"/>
                </a:highlight>
              </a:rPr>
              <a:t>skabelon</a:t>
            </a:r>
            <a:r>
              <a:rPr lang="en-US" dirty="0">
                <a:highlight>
                  <a:srgbClr val="F2A72C"/>
                </a:highlight>
              </a:rPr>
              <a:t>: </a:t>
            </a:r>
            <a:r>
              <a:rPr lang="en-US" dirty="0"/>
              <a:t>Vælg en færdig skabelon til et Instagram-opslag, og modificer den med din egen tekst og dine egne billeder.</a:t>
            </a:r>
          </a:p>
          <a:p>
            <a:pPr marL="0" indent="0">
              <a:spcBef>
                <a:spcPts val="600"/>
              </a:spcBef>
            </a:pPr>
            <a:r>
              <a:rPr lang="en-US" dirty="0"/>
              <a:t>✅ Demonstrerer, hvordan Canva AI forbedrer kreativitet, effektivitet og </a:t>
            </a:r>
            <a:r>
              <a:rPr lang="en-US" dirty="0" err="1"/>
              <a:t>personalisering </a:t>
            </a:r>
            <a:r>
              <a:rPr lang="en-US" dirty="0"/>
              <a:t>og kan være tidsbesparende.</a:t>
            </a:r>
          </a:p>
          <a:p>
            <a:endParaRPr lang="en-IE" dirty="0"/>
          </a:p>
        </p:txBody>
      </p:sp>
      <p:sp>
        <p:nvSpPr>
          <p:cNvPr id="6" name="Text Placeholder 5">
            <a:extLst>
              <a:ext uri="{FF2B5EF4-FFF2-40B4-BE49-F238E27FC236}">
                <a16:creationId xmlns:a16="http://schemas.microsoft.com/office/drawing/2014/main" id="{5F72CA9B-8D4C-D126-F50E-070ECF7A8FA8}"/>
              </a:ext>
            </a:extLst>
          </p:cNvPr>
          <p:cNvSpPr>
            <a:spLocks noGrp="1"/>
          </p:cNvSpPr>
          <p:nvPr>
            <p:ph type="body" sz="quarter" idx="16"/>
          </p:nvPr>
        </p:nvSpPr>
        <p:spPr>
          <a:xfrm>
            <a:off x="4110273" y="560551"/>
            <a:ext cx="6961476" cy="803654"/>
          </a:xfrm>
        </p:spPr>
        <p:txBody>
          <a:bodyPr/>
          <a:lstStyle/>
          <a:p>
            <a:r>
              <a:rPr lang="en-IE" dirty="0"/>
              <a:t>Øvelse gør mester!</a:t>
            </a:r>
          </a:p>
        </p:txBody>
      </p:sp>
      <p:pic>
        <p:nvPicPr>
          <p:cNvPr id="9" name="Picture 2">
            <a:extLst>
              <a:ext uri="{FF2B5EF4-FFF2-40B4-BE49-F238E27FC236}">
                <a16:creationId xmlns:a16="http://schemas.microsoft.com/office/drawing/2014/main" id="{F01E1331-486F-1A43-B224-2F2E964B818B}"/>
              </a:ext>
            </a:extLst>
          </p:cNvPr>
          <p:cNvPicPr>
            <a:picLocks noChangeAspect="1" noChangeArrowheads="1"/>
          </p:cNvPicPr>
          <p:nvPr/>
        </p:nvPicPr>
        <p:blipFill>
          <a:blip r:embed="rId3"/>
          <a:srcRect/>
          <a:stretch/>
        </p:blipFill>
        <p:spPr bwMode="auto">
          <a:xfrm>
            <a:off x="9243588" y="148517"/>
            <a:ext cx="2814119" cy="13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630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3</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36029" y="545220"/>
            <a:ext cx="6961476" cy="6220047"/>
          </a:xfrm>
        </p:spPr>
        <p:txBody>
          <a:bodyPr/>
          <a:lstStyle/>
          <a:p>
            <a:r>
              <a:rPr lang="en-GB" b="1" i="1" dirty="0"/>
              <a:t>Ved afslutningen af dette modul vil deltagerne være i stand til at:</a:t>
            </a:r>
          </a:p>
          <a:p>
            <a:pPr marL="571500" indent="-342900">
              <a:buFont typeface="Arial" panose="020B0604020202020204" pitchFamily="34" charset="0"/>
              <a:buChar char="•"/>
            </a:pPr>
            <a:r>
              <a:rPr lang="en-GB" dirty="0"/>
              <a:t>Forstå, hvad AI-værktøjer er, og hvad de kan gøre</a:t>
            </a:r>
          </a:p>
          <a:p>
            <a:pPr marL="571500" indent="-342900">
              <a:buFont typeface="Arial" panose="020B0604020202020204" pitchFamily="34" charset="0"/>
              <a:buChar char="•"/>
            </a:pPr>
            <a:r>
              <a:rPr lang="en-GB" dirty="0"/>
              <a:t>Få tillid til at bruge ChatGPT og Canva AI gennem enkle kreative opgaver</a:t>
            </a:r>
          </a:p>
          <a:p>
            <a:pPr marL="571500" indent="-342900">
              <a:buFont typeface="Arial" panose="020B0604020202020204" pitchFamily="34" charset="0"/>
              <a:buChar char="•"/>
            </a:pPr>
            <a:r>
              <a:rPr lang="en-GB" dirty="0"/>
              <a:t>Lære at evaluere AI-genereret indhold kritisk</a:t>
            </a:r>
          </a:p>
          <a:p>
            <a:pPr marL="571500" indent="-342900">
              <a:buFont typeface="Arial" panose="020B0604020202020204" pitchFamily="34" charset="0"/>
              <a:buChar char="•"/>
            </a:pPr>
            <a:r>
              <a:rPr lang="en-GB" dirty="0"/>
              <a:t>Identificere risici som misinformation og bias i AI-svar</a:t>
            </a:r>
          </a:p>
          <a:p>
            <a:pPr marL="571500" indent="-342900">
              <a:buFont typeface="Arial" panose="020B0604020202020204" pitchFamily="34" charset="0"/>
              <a:buChar char="•"/>
            </a:pPr>
            <a:r>
              <a:rPr lang="en-GB" dirty="0"/>
              <a:t>Føler dig mere tryg ved at eksperimentere og lære gennem handling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570909" y="3490719"/>
            <a:ext cx="1532272" cy="1049221"/>
          </a:xfrm>
        </p:spPr>
        <p:txBody>
          <a:bodyPr/>
          <a:lstStyle/>
          <a:p>
            <a:r>
              <a:rPr lang="en-US" dirty="0"/>
              <a:t>Podcasts</a:t>
            </a:r>
          </a:p>
        </p:txBody>
      </p:sp>
      <p:pic>
        <p:nvPicPr>
          <p:cNvPr id="10" name="Picture Placeholder 9" descr="Studio microphone">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59488" y="690022"/>
            <a:ext cx="7727299" cy="867174"/>
          </a:xfrm>
        </p:spPr>
        <p:txBody>
          <a:bodyPr/>
          <a:lstStyle/>
          <a:p>
            <a:r>
              <a:rPr lang="en-US" dirty="0"/>
              <a:t>Nogle podcastserier, som du måske kan have glæde af at følge...</a:t>
            </a:r>
          </a:p>
          <a:p>
            <a:endParaRPr lang="en-US" dirty="0"/>
          </a:p>
        </p:txBody>
      </p:sp>
      <p:sp>
        <p:nvSpPr>
          <p:cNvPr id="3" name="Text Placeholder 2">
            <a:extLst>
              <a:ext uri="{FF2B5EF4-FFF2-40B4-BE49-F238E27FC236}">
                <a16:creationId xmlns:a16="http://schemas.microsoft.com/office/drawing/2014/main" id="{5DBC47E1-3227-FA89-BAB9-8E2CB6BD59A8}"/>
              </a:ext>
            </a:extLst>
          </p:cNvPr>
          <p:cNvSpPr>
            <a:spLocks noGrp="1"/>
          </p:cNvSpPr>
          <p:nvPr>
            <p:ph type="body" sz="quarter" idx="19"/>
          </p:nvPr>
        </p:nvSpPr>
        <p:spPr>
          <a:xfrm>
            <a:off x="495711" y="2457107"/>
            <a:ext cx="3423163" cy="385564"/>
          </a:xfrm>
        </p:spPr>
        <p:txBody>
          <a:bodyPr/>
          <a:lstStyle/>
          <a:p>
            <a:r>
              <a:rPr lang="en-IE" dirty="0"/>
              <a:t>Værktøjer til at hjælpe</a:t>
            </a:r>
          </a:p>
        </p:txBody>
      </p:sp>
      <p:pic>
        <p:nvPicPr>
          <p:cNvPr id="11" name="Picture 10">
            <a:hlinkClick r:id="rId3"/>
            <a:extLst>
              <a:ext uri="{FF2B5EF4-FFF2-40B4-BE49-F238E27FC236}">
                <a16:creationId xmlns:a16="http://schemas.microsoft.com/office/drawing/2014/main" id="{3C023732-44E0-D5E0-669D-2CD0B1E48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5658" y="1453268"/>
            <a:ext cx="2212630" cy="2212630"/>
          </a:xfrm>
          <a:prstGeom prst="rect">
            <a:avLst/>
          </a:prstGeom>
        </p:spPr>
      </p:pic>
      <p:pic>
        <p:nvPicPr>
          <p:cNvPr id="12" name="Picture 11">
            <a:hlinkClick r:id="rId5"/>
            <a:extLst>
              <a:ext uri="{FF2B5EF4-FFF2-40B4-BE49-F238E27FC236}">
                <a16:creationId xmlns:a16="http://schemas.microsoft.com/office/drawing/2014/main" id="{42C54E6B-3899-690B-CDF9-F5AACBD9FA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5019" y="1364014"/>
            <a:ext cx="2022506" cy="2022506"/>
          </a:xfrm>
          <a:prstGeom prst="rect">
            <a:avLst/>
          </a:prstGeom>
        </p:spPr>
      </p:pic>
      <p:pic>
        <p:nvPicPr>
          <p:cNvPr id="13" name="Picture 12">
            <a:hlinkClick r:id="rId7"/>
            <a:extLst>
              <a:ext uri="{FF2B5EF4-FFF2-40B4-BE49-F238E27FC236}">
                <a16:creationId xmlns:a16="http://schemas.microsoft.com/office/drawing/2014/main" id="{BD1F742F-6A81-DB63-7288-07BDD66285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4169" y="4325950"/>
            <a:ext cx="2010264" cy="2010264"/>
          </a:xfrm>
          <a:prstGeom prst="rect">
            <a:avLst/>
          </a:prstGeom>
        </p:spPr>
      </p:pic>
      <p:pic>
        <p:nvPicPr>
          <p:cNvPr id="14" name="Picture 13">
            <a:hlinkClick r:id="rId9"/>
            <a:extLst>
              <a:ext uri="{FF2B5EF4-FFF2-40B4-BE49-F238E27FC236}">
                <a16:creationId xmlns:a16="http://schemas.microsoft.com/office/drawing/2014/main" id="{CB275DE4-8B92-D300-4501-5CD8094F4B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1007" y="3118452"/>
            <a:ext cx="2212630" cy="2212630"/>
          </a:xfrm>
          <a:prstGeom prst="rect">
            <a:avLst/>
          </a:prstGeom>
        </p:spPr>
      </p:pic>
      <p:pic>
        <p:nvPicPr>
          <p:cNvPr id="15" name="Picture 14">
            <a:hlinkClick r:id="rId11"/>
            <a:extLst>
              <a:ext uri="{FF2B5EF4-FFF2-40B4-BE49-F238E27FC236}">
                <a16:creationId xmlns:a16="http://schemas.microsoft.com/office/drawing/2014/main" id="{DB5ACB24-4335-8CFF-0853-0754022C47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14541" y="4258900"/>
            <a:ext cx="1935360" cy="1935360"/>
          </a:xfrm>
          <a:prstGeom prst="rect">
            <a:avLst/>
          </a:prstGeom>
        </p:spPr>
      </p:pic>
    </p:spTree>
    <p:extLst>
      <p:ext uri="{BB962C8B-B14F-4D97-AF65-F5344CB8AC3E}">
        <p14:creationId xmlns:p14="http://schemas.microsoft.com/office/powerpoint/2010/main" val="3697997826"/>
      </p:ext>
    </p:extLst>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Nøglen til kunstig intelligens har altid været repræsentationen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571500" indent="-342900">
              <a:buFont typeface="Arial" panose="020B0604020202020204" pitchFamily="34" charset="0"/>
              <a:buChar char="•"/>
            </a:pPr>
            <a:r>
              <a:rPr lang="en-GB" sz="2200" b="1" dirty="0"/>
              <a:t>Kunstig intelligens </a:t>
            </a:r>
            <a:r>
              <a:rPr lang="en-GB" sz="2200" dirty="0"/>
              <a:t>(AI) - Teknologi, der gør det muligt for computere at tænke og lære som mennesker.</a:t>
            </a:r>
          </a:p>
          <a:p>
            <a:pPr marL="571500" indent="-342900">
              <a:buFont typeface="Arial" panose="020B0604020202020204" pitchFamily="34" charset="0"/>
              <a:buChar char="•"/>
            </a:pPr>
            <a:r>
              <a:rPr lang="en-GB" sz="2200" b="1" dirty="0"/>
              <a:t>Generativ AI </a:t>
            </a:r>
            <a:r>
              <a:rPr lang="en-GB" sz="2200" dirty="0"/>
              <a:t>(</a:t>
            </a:r>
            <a:r>
              <a:rPr lang="en-GB" sz="2200" dirty="0" err="1"/>
              <a:t>GenAI</a:t>
            </a:r>
            <a:r>
              <a:rPr lang="en-GB" sz="2200" dirty="0"/>
              <a:t>) </a:t>
            </a:r>
            <a:r>
              <a:rPr lang="en-GB" sz="2200" dirty="0"/>
              <a:t>- AI, der skaber nyt indhold som tekst, billeder, musik og videoer.</a:t>
            </a:r>
          </a:p>
          <a:p>
            <a:pPr marL="571500" indent="-342900">
              <a:buFont typeface="Arial" panose="020B0604020202020204" pitchFamily="34" charset="0"/>
              <a:buChar char="•"/>
            </a:pPr>
            <a:r>
              <a:rPr lang="en-GB" sz="2200" b="1" dirty="0"/>
              <a:t>Machine Learning </a:t>
            </a:r>
            <a:r>
              <a:rPr lang="en-GB" sz="2200" dirty="0"/>
              <a:t>(ML) - En delmængde af AI, hvor maskiner lærer af data uden at blive eksplicit programmeret.</a:t>
            </a:r>
          </a:p>
          <a:p>
            <a:pPr marL="571500" indent="-342900">
              <a:buFont typeface="Arial" panose="020B0604020202020204" pitchFamily="34" charset="0"/>
              <a:buChar char="•"/>
            </a:pPr>
            <a:r>
              <a:rPr lang="en-GB" sz="2200" b="1" dirty="0"/>
              <a:t>Neurale netværk </a:t>
            </a:r>
            <a:r>
              <a:rPr lang="en-GB" sz="2200" dirty="0"/>
              <a:t>- AI-modeller, der er inspireret af den menneskelige hjerne, og som bruges til at behandle data og træffe beslutninger.</a:t>
            </a:r>
          </a:p>
          <a:p>
            <a:pPr marL="571500" indent="-342900">
              <a:buFont typeface="Arial" panose="020B0604020202020204" pitchFamily="34" charset="0"/>
              <a:buChar char="•"/>
            </a:pPr>
            <a:r>
              <a:rPr lang="en-GB" sz="2200" b="1" dirty="0"/>
              <a:t>Generative Adversarial Networks </a:t>
            </a:r>
            <a:r>
              <a:rPr lang="en-GB" sz="2200" dirty="0"/>
              <a:t>(GANs) - AI-modeller, hvor to neurale netværk konkurrerer om at skabe realistiske billeder og videoer.</a:t>
            </a:r>
          </a:p>
          <a:p>
            <a:pPr marL="571500" indent="-342900">
              <a:buFont typeface="Arial" panose="020B0604020202020204" pitchFamily="34" charset="0"/>
              <a:buChar char="•"/>
            </a:pPr>
            <a:r>
              <a:rPr lang="en-GB" sz="2200" b="1" dirty="0"/>
              <a:t>Transformers </a:t>
            </a:r>
            <a:r>
              <a:rPr lang="en-GB" sz="2200" dirty="0"/>
              <a:t>- AI-modeller, der bruges i chatbots, sprogoversættelse og tekstgenerering (f.eks. ChatGPT). </a:t>
            </a:r>
          </a:p>
          <a:p>
            <a:pPr marL="571500" indent="-342900">
              <a:buFont typeface="Arial" panose="020B0604020202020204" pitchFamily="34" charset="0"/>
              <a:buChar char="•"/>
            </a:pPr>
            <a:r>
              <a:rPr lang="en-GB" sz="2200" b="1" dirty="0"/>
              <a:t>Deep Learning </a:t>
            </a:r>
            <a:r>
              <a:rPr lang="en-GB" sz="2200" dirty="0"/>
              <a:t>- En type maskinlæring, der behandler komplekse data ved hjælp af flere lag af neurale netværk.</a:t>
            </a:r>
          </a:p>
          <a:p>
            <a:pPr marL="571500" indent="-342900">
              <a:buFont typeface="Arial" panose="020B0604020202020204" pitchFamily="34" charset="0"/>
              <a:buChar char="•"/>
            </a:pPr>
            <a:r>
              <a:rPr lang="en-GB" sz="2200" b="1" dirty="0"/>
              <a:t>Natural Language Processing </a:t>
            </a:r>
            <a:r>
              <a:rPr lang="en-GB" sz="2200" dirty="0"/>
              <a:t>(NLP) - AI's evne til at forstå og generere menneskeligt sprog (f.eks. Siri, Alexa, ChatGPT).</a:t>
            </a:r>
          </a:p>
          <a:p>
            <a:pPr marL="685800" indent="-457200">
              <a:buFont typeface="+mj-lt"/>
              <a:buAutoNum type="arabicPeriod"/>
            </a:pP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3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62500" lnSpcReduction="20000"/>
          </a:bodyPr>
          <a:lstStyle/>
          <a:p>
            <a:pPr>
              <a:lnSpc>
                <a:spcPct val="120000"/>
              </a:lnSpc>
            </a:pPr>
            <a:r>
              <a:rPr lang="en-US" b="1" dirty="0"/>
              <a:t>Godt gået!!!</a:t>
            </a:r>
          </a:p>
          <a:p>
            <a:pPr>
              <a:lnSpc>
                <a:spcPct val="120000"/>
              </a:lnSpc>
            </a:pPr>
            <a:r>
              <a:rPr lang="en-US" dirty="0"/>
              <a:t>Du har lige afsluttet modul 3 ... fortsæt på din læringsrejse ... Modul 4 diskuterer </a:t>
            </a:r>
          </a:p>
          <a:p>
            <a:pPr>
              <a:lnSpc>
                <a:spcPct val="120000"/>
              </a:lnSpc>
            </a:pPr>
            <a:r>
              <a:rPr lang="en-US" dirty="0"/>
              <a:t>Morgendagens tech-jobs - hvordan AI former karrierer</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3071933" cy="3066422"/>
          </a:xfrm>
        </p:spPr>
        <p:txBody>
          <a:bodyPr/>
          <a:lstStyle/>
          <a:p>
            <a:r>
              <a:rPr lang="en-US" dirty="0"/>
              <a:t>Udforskning af AI-værktøjer</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41363" y="1410077"/>
            <a:ext cx="6138128" cy="3849918"/>
          </a:xfrm>
        </p:spPr>
        <p:txBody>
          <a:bodyPr/>
          <a:lstStyle/>
          <a:p>
            <a:r>
              <a:rPr lang="en-US" b="1" dirty="0"/>
              <a:t>Hvad er AI-værktøjer?</a:t>
            </a:r>
          </a:p>
          <a:p>
            <a:pPr marL="342900" indent="-342900">
              <a:buFont typeface="Arial" panose="020B0604020202020204" pitchFamily="34" charset="0"/>
              <a:buChar char="•"/>
            </a:pPr>
            <a:r>
              <a:rPr lang="en-US" dirty="0"/>
              <a:t>AI-værktøjer er </a:t>
            </a:r>
            <a:r>
              <a:rPr lang="en-US" b="1" dirty="0">
                <a:solidFill>
                  <a:srgbClr val="ED8623"/>
                </a:solidFill>
              </a:rPr>
              <a:t>softwareapplikationer</a:t>
            </a:r>
            <a:r>
              <a:rPr lang="en-US" dirty="0"/>
              <a:t>, der bruger kunstig intelligens til at udføre opgaver som tekstgenerering, billedskabelse og automatisering af opgaver.</a:t>
            </a:r>
          </a:p>
          <a:p>
            <a:pPr marL="0" indent="0"/>
            <a:r>
              <a:rPr lang="en-US" sz="2200" dirty="0"/>
              <a:t>Eksempler: ChatGPT (tekstbaseret AI), Canva AI (designfokuseret AI).</a:t>
            </a:r>
          </a:p>
          <a:p>
            <a:pPr marL="0" indent="0"/>
            <a:endParaRPr lang="en-US" sz="600" dirty="0"/>
          </a:p>
          <a:p>
            <a:pPr marL="0" indent="0"/>
            <a:r>
              <a:rPr lang="en-US" b="1" dirty="0"/>
              <a:t>Hvorfor er AI-værktøjer vigtige?</a:t>
            </a:r>
          </a:p>
          <a:p>
            <a:pPr marL="342900" indent="-342900">
              <a:buFont typeface="Arial" panose="020B0604020202020204" pitchFamily="34" charset="0"/>
              <a:buChar char="•"/>
            </a:pPr>
            <a:r>
              <a:rPr lang="en-US" dirty="0"/>
              <a:t>Forbedrer kreativiteten og produktiviteten.</a:t>
            </a:r>
          </a:p>
          <a:p>
            <a:pPr marL="342900" indent="-342900">
              <a:buFont typeface="Arial" panose="020B0604020202020204" pitchFamily="34" charset="0"/>
              <a:buChar char="•"/>
            </a:pPr>
            <a:r>
              <a:rPr lang="en-US" dirty="0"/>
              <a:t>Gør komplekse opgaver mere tilgængelige og håndterbare.</a:t>
            </a:r>
          </a:p>
          <a:p>
            <a:pPr marL="342900" indent="-342900">
              <a:buFont typeface="Arial" panose="020B0604020202020204" pitchFamily="34" charset="0"/>
              <a:buChar char="•"/>
            </a:pPr>
            <a:r>
              <a:rPr lang="en-US" dirty="0"/>
              <a:t>Hjælper med problemløsning og idégenerering.</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641363" y="496926"/>
            <a:ext cx="10614687" cy="803654"/>
          </a:xfrm>
        </p:spPr>
        <p:txBody>
          <a:bodyPr/>
          <a:lstStyle/>
          <a:p>
            <a:r>
              <a:rPr lang="en-US" dirty="0"/>
              <a:t>Introduktion til grundlæggende AI-værktøjer</a:t>
            </a:r>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3" cstate="screen">
              <a:extLst>
                <a:ext uri="{28A0092B-C50C-407E-A947-70E740481C1C}">
                  <a14:useLocalDpi xmlns:a14="http://schemas.microsoft.com/office/drawing/2010/main"/>
                </a:ext>
              </a:extLst>
            </a:blip>
            <a:srcRect/>
            <a:stretch>
              <a:fillRect l="-4966" r="-496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AC7A0-9107-AB8C-9338-D66C4BD8F25D}"/>
              </a:ext>
            </a:extLst>
          </p:cNvPr>
          <p:cNvSpPr>
            <a:spLocks noGrp="1"/>
          </p:cNvSpPr>
          <p:nvPr>
            <p:ph type="body" sz="quarter" idx="18"/>
          </p:nvPr>
        </p:nvSpPr>
        <p:spPr>
          <a:xfrm>
            <a:off x="528133" y="1876698"/>
            <a:ext cx="3147573" cy="1049221"/>
          </a:xfrm>
        </p:spPr>
        <p:txBody>
          <a:bodyPr/>
          <a:lstStyle/>
          <a:p>
            <a:r>
              <a:rPr lang="en-IE" dirty="0"/>
              <a:t>En oversigt</a:t>
            </a:r>
          </a:p>
        </p:txBody>
      </p:sp>
      <p:sp>
        <p:nvSpPr>
          <p:cNvPr id="3" name="Text Placeholder 2">
            <a:extLst>
              <a:ext uri="{FF2B5EF4-FFF2-40B4-BE49-F238E27FC236}">
                <a16:creationId xmlns:a16="http://schemas.microsoft.com/office/drawing/2014/main" id="{8C0207D1-187E-3EB7-6105-1D30115042E5}"/>
              </a:ext>
            </a:extLst>
          </p:cNvPr>
          <p:cNvSpPr>
            <a:spLocks noGrp="1"/>
          </p:cNvSpPr>
          <p:nvPr>
            <p:ph type="body" sz="quarter" idx="19"/>
          </p:nvPr>
        </p:nvSpPr>
        <p:spPr>
          <a:xfrm>
            <a:off x="544933" y="941779"/>
            <a:ext cx="3067400" cy="385564"/>
          </a:xfrm>
        </p:spPr>
        <p:txBody>
          <a:bodyPr/>
          <a:lstStyle/>
          <a:p>
            <a:r>
              <a:rPr lang="en-IE" dirty="0"/>
              <a:t>Chat GPT</a:t>
            </a:r>
          </a:p>
        </p:txBody>
      </p:sp>
      <p:sp>
        <p:nvSpPr>
          <p:cNvPr id="4" name="Text Placeholder 3">
            <a:extLst>
              <a:ext uri="{FF2B5EF4-FFF2-40B4-BE49-F238E27FC236}">
                <a16:creationId xmlns:a16="http://schemas.microsoft.com/office/drawing/2014/main" id="{315CDD5A-D20D-3E0A-433D-00E24D471732}"/>
              </a:ext>
            </a:extLst>
          </p:cNvPr>
          <p:cNvSpPr>
            <a:spLocks noGrp="1"/>
          </p:cNvSpPr>
          <p:nvPr>
            <p:ph type="body" sz="quarter" idx="20"/>
          </p:nvPr>
        </p:nvSpPr>
        <p:spPr>
          <a:xfrm>
            <a:off x="4268544" y="1504041"/>
            <a:ext cx="7627709" cy="3849918"/>
          </a:xfrm>
        </p:spPr>
        <p:txBody>
          <a:bodyPr/>
          <a:lstStyle/>
          <a:p>
            <a:r>
              <a:rPr lang="en-IE" b="1" dirty="0">
                <a:hlinkClick r:id="rId2"/>
              </a:rPr>
              <a:t>ChatGPT </a:t>
            </a:r>
            <a:r>
              <a:rPr lang="en-IE" dirty="0"/>
              <a:t>er en chatbot, der bruger GPT.</a:t>
            </a:r>
          </a:p>
          <a:p>
            <a:pPr marL="0" indent="0"/>
            <a:r>
              <a:rPr lang="en-IE" dirty="0"/>
              <a:t>GPT står for </a:t>
            </a:r>
            <a:r>
              <a:rPr lang="en-IE" b="1" dirty="0"/>
              <a:t>Generative Pre-trained Transformer</a:t>
            </a:r>
            <a:r>
              <a:rPr lang="en-IE" dirty="0"/>
              <a:t>, som er en type maskinlæringsalgoritme (omtalt i modul 1), der bruger dyb læring og en stor database med træningstekst til at generere ny tekst som svar på en brugers prompt.</a:t>
            </a:r>
          </a:p>
          <a:p>
            <a:pPr marL="0" indent="0"/>
            <a:r>
              <a:rPr lang="en-IE" dirty="0"/>
              <a:t>GPT er en familie af AI-modeller, der er bygget af </a:t>
            </a:r>
            <a:r>
              <a:rPr lang="en-IE" b="1" dirty="0">
                <a:hlinkClick r:id="rId3"/>
              </a:rPr>
              <a:t>OpenAI </a:t>
            </a:r>
            <a:r>
              <a:rPr lang="en-IE" dirty="0"/>
              <a:t>(et AI-forskningsfirma).</a:t>
            </a:r>
          </a:p>
          <a:p>
            <a:pPr marL="0" indent="0"/>
            <a:r>
              <a:rPr lang="en-US" dirty="0"/>
              <a:t>GPT-modeller er designet til at generere menneskelignende svar på en GPT-prompt. Oprindeligt skulle disse beskeder være tekstbaserede, men de seneste versioner af GPT (GPT-4.5, GPT-4o og GPT-4o mini) kan også arbejde med billeder og lydinput, fordi de er multimodale (</a:t>
            </a:r>
            <a:r>
              <a:rPr lang="en-US" dirty="0">
                <a:hlinkClick r:id="rId4"/>
              </a:rPr>
              <a:t>LMM </a:t>
            </a:r>
            <a:r>
              <a:rPr lang="en-US" dirty="0"/>
              <a:t>eller </a:t>
            </a:r>
            <a:r>
              <a:rPr lang="en-US" dirty="0">
                <a:hlinkClick r:id="rId5"/>
              </a:rPr>
              <a:t>SLM</a:t>
            </a:r>
            <a:r>
              <a:rPr lang="en-US" dirty="0"/>
              <a:t>)</a:t>
            </a:r>
            <a:r>
              <a:rPr lang="en-US" dirty="0"/>
              <a:t>.</a:t>
            </a:r>
            <a:endParaRPr lang="en-IE" dirty="0"/>
          </a:p>
        </p:txBody>
      </p:sp>
      <p:sp>
        <p:nvSpPr>
          <p:cNvPr id="5" name="Text Placeholder 4">
            <a:extLst>
              <a:ext uri="{FF2B5EF4-FFF2-40B4-BE49-F238E27FC236}">
                <a16:creationId xmlns:a16="http://schemas.microsoft.com/office/drawing/2014/main" id="{7BD9DD37-1A42-5219-7A66-22BE319C68A1}"/>
              </a:ext>
            </a:extLst>
          </p:cNvPr>
          <p:cNvSpPr>
            <a:spLocks noGrp="1"/>
          </p:cNvSpPr>
          <p:nvPr>
            <p:ph type="body" sz="quarter" idx="16"/>
          </p:nvPr>
        </p:nvSpPr>
        <p:spPr>
          <a:xfrm>
            <a:off x="4268544" y="643908"/>
            <a:ext cx="6961476" cy="803654"/>
          </a:xfrm>
        </p:spPr>
        <p:txBody>
          <a:bodyPr/>
          <a:lstStyle/>
          <a:p>
            <a:r>
              <a:rPr lang="en-IE" dirty="0"/>
              <a:t>Hvad er ChatGPT?</a:t>
            </a:r>
          </a:p>
        </p:txBody>
      </p:sp>
      <p:pic>
        <p:nvPicPr>
          <p:cNvPr id="1026" name="Picture 2" descr="Hero image with the OpenAI logo">
            <a:extLst>
              <a:ext uri="{FF2B5EF4-FFF2-40B4-BE49-F238E27FC236}">
                <a16:creationId xmlns:a16="http://schemas.microsoft.com/office/drawing/2014/main" id="{9DB038B4-935D-520D-DD8F-9575785119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19739"/>
            <a:ext cx="3954856" cy="19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15856"/>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31BC-E589-6B74-86C6-509C178264BC}"/>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A7104D91-9ABB-7194-4A5E-733DB8094AE8}"/>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2CB7B055-FF79-A2D0-D944-18F807718218}"/>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B91511F4-80A2-A7C0-E276-1F1114141734}"/>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0C720B3F-7632-5FE2-4BB4-10C9AC19F62D}"/>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8B52B566-AC21-E6BA-F4B4-98530D020832}"/>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84012FD8-AD84-7306-F91D-4398EA44D36C}"/>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BE1BED34-0EBE-B13C-CEEC-9AC666CF7530}"/>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F2AB6F1C-278B-044E-F43D-CF7FED9BA1AB}"/>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E90984F3-1B09-8940-C85D-01F380671913}"/>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5C1175A4-0F04-320D-0E31-DF97773A4942}"/>
              </a:ext>
            </a:extLst>
          </p:cNvPr>
          <p:cNvSpPr txBox="1"/>
          <p:nvPr/>
        </p:nvSpPr>
        <p:spPr>
          <a:xfrm>
            <a:off x="3971781" y="1934720"/>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Generer blogindlæg og andre former for kort og langt indhold</a:t>
            </a:r>
          </a:p>
        </p:txBody>
      </p:sp>
      <p:sp>
        <p:nvSpPr>
          <p:cNvPr id="2" name="Freeform 170">
            <a:extLst>
              <a:ext uri="{FF2B5EF4-FFF2-40B4-BE49-F238E27FC236}">
                <a16:creationId xmlns:a16="http://schemas.microsoft.com/office/drawing/2014/main" id="{62AE03A5-2CE7-74A4-C9A3-A653C4C7E7A7}"/>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3713C417-0A26-717B-A0E2-52CC5834B314}"/>
              </a:ext>
            </a:extLst>
          </p:cNvPr>
          <p:cNvSpPr txBox="1"/>
          <p:nvPr/>
        </p:nvSpPr>
        <p:spPr>
          <a:xfrm>
            <a:off x="769923" y="4894555"/>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Oversætte tekst til forskellige sprog</a:t>
            </a:r>
          </a:p>
        </p:txBody>
      </p:sp>
      <p:sp>
        <p:nvSpPr>
          <p:cNvPr id="4" name="Freeform 173">
            <a:extLst>
              <a:ext uri="{FF2B5EF4-FFF2-40B4-BE49-F238E27FC236}">
                <a16:creationId xmlns:a16="http://schemas.microsoft.com/office/drawing/2014/main" id="{A36A3B91-F0E3-C085-6C75-8ABE2E0D376E}"/>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B08383B4-A7C3-46CA-028B-C93B8D57FCD8}"/>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Besvare spørgsmål på en samtaleagtig måde </a:t>
            </a:r>
          </a:p>
        </p:txBody>
      </p:sp>
      <p:sp>
        <p:nvSpPr>
          <p:cNvPr id="24" name="Freeform 179">
            <a:extLst>
              <a:ext uri="{FF2B5EF4-FFF2-40B4-BE49-F238E27FC236}">
                <a16:creationId xmlns:a16="http://schemas.microsoft.com/office/drawing/2014/main" id="{F2E81D6A-F18F-ED02-FBC6-4E93922360C1}"/>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1895FAB6-3613-D53E-1864-27CD26F316A1}"/>
              </a:ext>
            </a:extLst>
          </p:cNvPr>
          <p:cNvSpPr txBox="1"/>
          <p:nvPr/>
        </p:nvSpPr>
        <p:spPr>
          <a:xfrm>
            <a:off x="9663515" y="1966120"/>
            <a:ext cx="186660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Opsummere lange tekstpassager</a:t>
            </a:r>
          </a:p>
        </p:txBody>
      </p:sp>
      <p:sp>
        <p:nvSpPr>
          <p:cNvPr id="13" name="Freeform 171">
            <a:extLst>
              <a:ext uri="{FF2B5EF4-FFF2-40B4-BE49-F238E27FC236}">
                <a16:creationId xmlns:a16="http://schemas.microsoft.com/office/drawing/2014/main" id="{FF0B5A96-7076-BB54-140B-8F01483654D4}"/>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B93C38EA-E9A8-7C8E-48DC-56722F09E068}"/>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ED476E1D-C5EC-3BBA-45C4-E3ED1095D0F3}"/>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42B7065C-B26E-ABB1-B823-4BA161B80A63}"/>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2F47A06F-D4FF-2E04-85CE-DD38EE4B85A9}"/>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25B5E696-A812-F0D6-9DBD-D05743109FD6}"/>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69F7CC6E-6CB1-6B04-949E-74CD25D4EBD1}"/>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9DA4A791-35E6-A0EA-D7BA-B3E86D921865}"/>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272939F7-676D-4CF8-A19D-3390437ACA7D}"/>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F7E59666-72D6-0BC7-1A39-27AD7AA41C07}"/>
              </a:ext>
            </a:extLst>
          </p:cNvPr>
          <p:cNvSpPr txBox="1"/>
          <p:nvPr/>
        </p:nvSpPr>
        <p:spPr>
          <a:xfrm>
            <a:off x="6605641" y="4689551"/>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Skabe og </a:t>
            </a:r>
            <a:r>
              <a:rPr lang="en-US" sz="2000" b="1" dirty="0" err="1">
                <a:solidFill>
                  <a:schemeClr val="bg1"/>
                </a:solidFill>
                <a:latin typeface="Calibri" panose="020F0502020204030204" pitchFamily="34" charset="0"/>
                <a:ea typeface="Lato" charset="0"/>
                <a:cs typeface="Calibri" panose="020F0502020204030204" pitchFamily="34" charset="0"/>
              </a:rPr>
              <a:t>analysere </a:t>
            </a:r>
            <a:r>
              <a:rPr lang="en-US" sz="2000" b="1" dirty="0">
                <a:solidFill>
                  <a:schemeClr val="bg1"/>
                </a:solidFill>
                <a:latin typeface="Calibri" panose="020F0502020204030204" pitchFamily="34" charset="0"/>
                <a:ea typeface="Lato" charset="0"/>
                <a:cs typeface="Calibri" panose="020F0502020204030204" pitchFamily="34" charset="0"/>
              </a:rPr>
              <a:t>billeder eller skrive kode baseret på designmockups</a:t>
            </a:r>
          </a:p>
        </p:txBody>
      </p:sp>
      <p:sp>
        <p:nvSpPr>
          <p:cNvPr id="32" name="Freeform 170">
            <a:extLst>
              <a:ext uri="{FF2B5EF4-FFF2-40B4-BE49-F238E27FC236}">
                <a16:creationId xmlns:a16="http://schemas.microsoft.com/office/drawing/2014/main" id="{3F572E11-6E18-F544-B26F-441260018CA5}"/>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13F9465D-B7A6-7D1D-D3EB-25CCF2380846}"/>
              </a:ext>
            </a:extLst>
          </p:cNvPr>
          <p:cNvSpPr txBox="1"/>
          <p:nvPr/>
        </p:nvSpPr>
        <p:spPr>
          <a:xfrm>
            <a:off x="6524413" y="2282823"/>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Redigere indhold i forhold til tone, stil og grammatik</a:t>
            </a:r>
          </a:p>
        </p:txBody>
      </p:sp>
      <p:sp>
        <p:nvSpPr>
          <p:cNvPr id="34" name="Freeform 173">
            <a:extLst>
              <a:ext uri="{FF2B5EF4-FFF2-40B4-BE49-F238E27FC236}">
                <a16:creationId xmlns:a16="http://schemas.microsoft.com/office/drawing/2014/main" id="{610B421C-1744-C69B-C2C9-70BC12AF2E43}"/>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A25A3B19-FDC3-5324-4AB7-EEA581524CF3}"/>
              </a:ext>
            </a:extLst>
          </p:cNvPr>
          <p:cNvSpPr txBox="1"/>
          <p:nvPr/>
        </p:nvSpPr>
        <p:spPr>
          <a:xfrm>
            <a:off x="9110048" y="4775999"/>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Besvare spørgsmål om diagrammer og grafer</a:t>
            </a:r>
          </a:p>
        </p:txBody>
      </p:sp>
      <p:sp>
        <p:nvSpPr>
          <p:cNvPr id="36" name="Freeform 179">
            <a:extLst>
              <a:ext uri="{FF2B5EF4-FFF2-40B4-BE49-F238E27FC236}">
                <a16:creationId xmlns:a16="http://schemas.microsoft.com/office/drawing/2014/main" id="{A81CF213-AE5C-6AB5-B662-4A15B8DB665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311B6395-A22E-BBA2-8567-77F766FD97B7}"/>
              </a:ext>
            </a:extLst>
          </p:cNvPr>
          <p:cNvSpPr txBox="1"/>
          <p:nvPr/>
        </p:nvSpPr>
        <p:spPr>
          <a:xfrm>
            <a:off x="3691797" y="4761497"/>
            <a:ext cx="1934113"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Brainstorme ideer og udtænke indholdsstruktur</a:t>
            </a:r>
          </a:p>
        </p:txBody>
      </p:sp>
      <p:sp>
        <p:nvSpPr>
          <p:cNvPr id="39" name="TextBox 38">
            <a:extLst>
              <a:ext uri="{FF2B5EF4-FFF2-40B4-BE49-F238E27FC236}">
                <a16:creationId xmlns:a16="http://schemas.microsoft.com/office/drawing/2014/main" id="{693957E2-7C15-2952-A271-D2F9BBE35DB3}"/>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GPT-baserede værktøjer kan gøre ting som:</a:t>
            </a:r>
            <a:endParaRPr lang="en-IE" sz="3600" b="1" dirty="0">
              <a:solidFill>
                <a:srgbClr val="653795"/>
              </a:solidFill>
            </a:endParaRPr>
          </a:p>
        </p:txBody>
      </p:sp>
    </p:spTree>
    <p:extLst>
      <p:ext uri="{BB962C8B-B14F-4D97-AF65-F5344CB8AC3E}">
        <p14:creationId xmlns:p14="http://schemas.microsoft.com/office/powerpoint/2010/main" val="1865210805"/>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9830A-661E-F553-258A-CD1CA6DAE0A2}"/>
              </a:ext>
            </a:extLst>
          </p:cNvPr>
          <p:cNvSpPr>
            <a:spLocks noGrp="1"/>
          </p:cNvSpPr>
          <p:nvPr>
            <p:ph type="body" sz="quarter" idx="18"/>
          </p:nvPr>
        </p:nvSpPr>
        <p:spPr>
          <a:xfrm>
            <a:off x="528133" y="1876698"/>
            <a:ext cx="2875969" cy="1049221"/>
          </a:xfrm>
        </p:spPr>
        <p:txBody>
          <a:bodyPr/>
          <a:lstStyle/>
          <a:p>
            <a:r>
              <a:rPr lang="en-IE" dirty="0"/>
              <a:t>En oversigt</a:t>
            </a:r>
          </a:p>
        </p:txBody>
      </p:sp>
      <p:sp>
        <p:nvSpPr>
          <p:cNvPr id="3" name="Text Placeholder 2">
            <a:extLst>
              <a:ext uri="{FF2B5EF4-FFF2-40B4-BE49-F238E27FC236}">
                <a16:creationId xmlns:a16="http://schemas.microsoft.com/office/drawing/2014/main" id="{FF56DC4D-0AA0-6D23-CC14-0E24CACE592A}"/>
              </a:ext>
            </a:extLst>
          </p:cNvPr>
          <p:cNvSpPr>
            <a:spLocks noGrp="1"/>
          </p:cNvSpPr>
          <p:nvPr>
            <p:ph type="body" sz="quarter" idx="19"/>
          </p:nvPr>
        </p:nvSpPr>
        <p:spPr>
          <a:xfrm>
            <a:off x="544933" y="941779"/>
            <a:ext cx="2225427" cy="385564"/>
          </a:xfrm>
        </p:spPr>
        <p:txBody>
          <a:bodyPr/>
          <a:lstStyle/>
          <a:p>
            <a:r>
              <a:rPr lang="en-IE" dirty="0"/>
              <a:t>Canva AI</a:t>
            </a:r>
          </a:p>
        </p:txBody>
      </p:sp>
      <p:sp>
        <p:nvSpPr>
          <p:cNvPr id="4" name="Text Placeholder 3">
            <a:extLst>
              <a:ext uri="{FF2B5EF4-FFF2-40B4-BE49-F238E27FC236}">
                <a16:creationId xmlns:a16="http://schemas.microsoft.com/office/drawing/2014/main" id="{52C713E5-B97F-B8B4-66DD-7DE76EC3E6E8}"/>
              </a:ext>
            </a:extLst>
          </p:cNvPr>
          <p:cNvSpPr>
            <a:spLocks noGrp="1"/>
          </p:cNvSpPr>
          <p:nvPr>
            <p:ph type="body" sz="quarter" idx="20"/>
          </p:nvPr>
        </p:nvSpPr>
        <p:spPr>
          <a:xfrm>
            <a:off x="4354717" y="2045704"/>
            <a:ext cx="7659231" cy="3849918"/>
          </a:xfrm>
        </p:spPr>
        <p:txBody>
          <a:bodyPr/>
          <a:lstStyle/>
          <a:p>
            <a:pPr marL="0" indent="0"/>
            <a:r>
              <a:rPr lang="en-US" dirty="0"/>
              <a:t>Canva AI er en avanceret funktion i </a:t>
            </a:r>
            <a:r>
              <a:rPr lang="en-US" b="1" dirty="0">
                <a:hlinkClick r:id="rId2"/>
              </a:rPr>
              <a:t>Canva </a:t>
            </a:r>
            <a:r>
              <a:rPr lang="en-US" dirty="0"/>
              <a:t>(den brugervenlige </a:t>
            </a:r>
            <a:r>
              <a:rPr lang="en-US" b="1" dirty="0"/>
              <a:t>designplatform</a:t>
            </a:r>
            <a:r>
              <a:rPr lang="en-US" dirty="0"/>
              <a:t>)</a:t>
            </a:r>
            <a:r>
              <a:rPr lang="en-US" dirty="0"/>
              <a:t>, hvor den integrerer kunstig intelligens for at hjælpe brugerne med at skabe billeder i professionel kvalitet med lethed og selvtillid.</a:t>
            </a:r>
          </a:p>
          <a:p>
            <a:endParaRPr lang="en-US" sz="600" dirty="0"/>
          </a:p>
          <a:p>
            <a:r>
              <a:rPr lang="en-US" b="1" dirty="0"/>
              <a:t>Den bruger AI til at:</a:t>
            </a:r>
          </a:p>
          <a:p>
            <a:pPr>
              <a:buFont typeface="Arial" panose="020B0604020202020204" pitchFamily="34" charset="0"/>
              <a:buChar char="•"/>
            </a:pPr>
            <a:r>
              <a:rPr lang="en-US" dirty="0"/>
              <a:t>Automatisere designopgaver som størrelsesændringer og layoutforslag.</a:t>
            </a:r>
          </a:p>
          <a:p>
            <a:pPr>
              <a:buFont typeface="Arial" panose="020B0604020202020204" pitchFamily="34" charset="0"/>
              <a:buChar char="•"/>
            </a:pPr>
            <a:r>
              <a:rPr lang="en-US" dirty="0"/>
              <a:t>Generere indhold som tekst, billeder eller animationer.</a:t>
            </a:r>
          </a:p>
          <a:p>
            <a:pPr>
              <a:buFont typeface="Arial" panose="020B0604020202020204" pitchFamily="34" charset="0"/>
              <a:buChar char="•"/>
            </a:pPr>
            <a:r>
              <a:rPr lang="en-US" dirty="0"/>
              <a:t>Tilvejebringe skabeloner og designideer til forskellige behov (f.eks. præsentationer, plakater, opslag på sociale medier).</a:t>
            </a:r>
          </a:p>
          <a:p>
            <a:endParaRPr lang="en-IE" dirty="0"/>
          </a:p>
        </p:txBody>
      </p:sp>
      <p:sp>
        <p:nvSpPr>
          <p:cNvPr id="5" name="Text Placeholder 4">
            <a:extLst>
              <a:ext uri="{FF2B5EF4-FFF2-40B4-BE49-F238E27FC236}">
                <a16:creationId xmlns:a16="http://schemas.microsoft.com/office/drawing/2014/main" id="{01170E6A-AC03-B0F5-AD48-6C12EC6FADEF}"/>
              </a:ext>
            </a:extLst>
          </p:cNvPr>
          <p:cNvSpPr>
            <a:spLocks noGrp="1"/>
          </p:cNvSpPr>
          <p:nvPr>
            <p:ph type="body" sz="quarter" idx="16"/>
          </p:nvPr>
        </p:nvSpPr>
        <p:spPr>
          <a:xfrm>
            <a:off x="4354717" y="761603"/>
            <a:ext cx="6961476" cy="803654"/>
          </a:xfrm>
        </p:spPr>
        <p:txBody>
          <a:bodyPr/>
          <a:lstStyle/>
          <a:p>
            <a:r>
              <a:rPr lang="en-IE" dirty="0"/>
              <a:t>Hvad er Canva AI?</a:t>
            </a:r>
          </a:p>
        </p:txBody>
      </p:sp>
      <p:sp>
        <p:nvSpPr>
          <p:cNvPr id="6" name="AutoShape 2">
            <a:extLst>
              <a:ext uri="{FF2B5EF4-FFF2-40B4-BE49-F238E27FC236}">
                <a16:creationId xmlns:a16="http://schemas.microsoft.com/office/drawing/2014/main" id="{5DE3A199-81EF-4B94-A82B-841BA88C28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hlinkClick r:id="rId2"/>
            <a:extLst>
              <a:ext uri="{FF2B5EF4-FFF2-40B4-BE49-F238E27FC236}">
                <a16:creationId xmlns:a16="http://schemas.microsoft.com/office/drawing/2014/main" id="{8C86839F-280A-6644-E8DD-27DA717D6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4646242"/>
            <a:ext cx="2648798" cy="1249380"/>
          </a:xfrm>
          <a:prstGeom prst="rect">
            <a:avLst/>
          </a:prstGeom>
        </p:spPr>
      </p:pic>
    </p:spTree>
    <p:extLst>
      <p:ext uri="{BB962C8B-B14F-4D97-AF65-F5344CB8AC3E}">
        <p14:creationId xmlns:p14="http://schemas.microsoft.com/office/powerpoint/2010/main" val="3566342507"/>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EEC-A609-728C-842A-57091004754E}"/>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711FB9B9-53F5-C480-5BD6-BB7165C92BFA}"/>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A26C9DB9-732C-990C-0077-42EE498130CF}"/>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1E2957BA-74FF-00FD-BCF7-C2CAAD7DAA15}"/>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2053F014-647F-1AA7-FE48-E942DEAB9B5C}"/>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32F5C4F9-1DF8-D4BE-1716-37142430BC6D}"/>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12B44546-24D6-B418-8CAF-F82766DEF648}"/>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0AAA49CD-F16E-97D5-C7C9-C2E3FB3AACFC}"/>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B55735F5-98AC-35D3-DEA0-64371A196856}"/>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FE82A39B-A55A-8DC0-DF0F-1BCBC181E17C}"/>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FAA20E11-5739-A6B5-FBD2-7E94B3DD37DB}"/>
              </a:ext>
            </a:extLst>
          </p:cNvPr>
          <p:cNvSpPr txBox="1"/>
          <p:nvPr/>
        </p:nvSpPr>
        <p:spPr>
          <a:xfrm>
            <a:off x="3930029" y="1919332"/>
            <a:ext cx="2058795"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Magic Write: </a:t>
            </a:r>
            <a:r>
              <a:rPr lang="en-US" sz="2000" dirty="0">
                <a:solidFill>
                  <a:schemeClr val="bg1"/>
                </a:solidFill>
                <a:latin typeface="Calibri" panose="020F0502020204030204" pitchFamily="34" charset="0"/>
                <a:ea typeface="Lato" charset="0"/>
                <a:cs typeface="Calibri" panose="020F0502020204030204" pitchFamily="34" charset="0"/>
              </a:rPr>
              <a:t>Generer skriftligt indhold i dokumenter eller designs.</a:t>
            </a:r>
          </a:p>
        </p:txBody>
      </p:sp>
      <p:sp>
        <p:nvSpPr>
          <p:cNvPr id="2" name="Freeform 170">
            <a:extLst>
              <a:ext uri="{FF2B5EF4-FFF2-40B4-BE49-F238E27FC236}">
                <a16:creationId xmlns:a16="http://schemas.microsoft.com/office/drawing/2014/main" id="{E336FAA5-0D20-31E0-B348-9EA83B55A0F8}"/>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07627913-7D8B-BBA8-28C8-9CC61F3AE1DE}"/>
              </a:ext>
            </a:extLst>
          </p:cNvPr>
          <p:cNvSpPr txBox="1"/>
          <p:nvPr/>
        </p:nvSpPr>
        <p:spPr>
          <a:xfrm>
            <a:off x="769923" y="4510177"/>
            <a:ext cx="2169295" cy="1938992"/>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Tilpas </a:t>
            </a:r>
            <a:r>
              <a:rPr lang="en-US" sz="2000" b="1" dirty="0">
                <a:solidFill>
                  <a:schemeClr val="bg1"/>
                </a:solidFill>
                <a:latin typeface="Calibri" panose="020F0502020204030204" pitchFamily="34" charset="0"/>
                <a:ea typeface="Lato" charset="0"/>
                <a:cs typeface="Calibri" panose="020F0502020204030204" pitchFamily="34" charset="0"/>
              </a:rPr>
              <a:t>dit design - </a:t>
            </a:r>
            <a:r>
              <a:rPr lang="en-US" sz="2000" dirty="0">
                <a:solidFill>
                  <a:schemeClr val="bg1"/>
                </a:solidFill>
                <a:latin typeface="Calibri" panose="020F0502020204030204" pitchFamily="34" charset="0"/>
                <a:ea typeface="Lato" charset="0"/>
                <a:cs typeface="Calibri" panose="020F0502020204030204" pitchFamily="34" charset="0"/>
              </a:rPr>
              <a:t>Juster </a:t>
            </a:r>
            <a:r>
              <a:rPr lang="en-US" sz="2000" dirty="0" err="1">
                <a:solidFill>
                  <a:schemeClr val="bg1"/>
                </a:solidFill>
                <a:latin typeface="Calibri" panose="020F0502020204030204" pitchFamily="34" charset="0"/>
                <a:ea typeface="Lato" charset="0"/>
                <a:cs typeface="Calibri" panose="020F0502020204030204" pitchFamily="34" charset="0"/>
              </a:rPr>
              <a:t>farver</a:t>
            </a:r>
            <a:r>
              <a:rPr lang="en-US" sz="2000" dirty="0">
                <a:solidFill>
                  <a:schemeClr val="bg1"/>
                </a:solidFill>
                <a:latin typeface="Calibri" panose="020F0502020204030204" pitchFamily="34" charset="0"/>
                <a:ea typeface="Lato" charset="0"/>
                <a:cs typeface="Calibri" panose="020F0502020204030204" pitchFamily="34" charset="0"/>
              </a:rPr>
              <a:t>, skrifttyper og layouts ved hjælp af Canvas intuitive brugerflade.</a:t>
            </a:r>
          </a:p>
        </p:txBody>
      </p:sp>
      <p:sp>
        <p:nvSpPr>
          <p:cNvPr id="4" name="Freeform 173">
            <a:extLst>
              <a:ext uri="{FF2B5EF4-FFF2-40B4-BE49-F238E27FC236}">
                <a16:creationId xmlns:a16="http://schemas.microsoft.com/office/drawing/2014/main" id="{099B6B41-7C03-290F-91AA-5444D4FCAD98}"/>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0552D37F-1C89-3EF0-B685-702DCF2180B6}"/>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Tekst-til-billede: </a:t>
            </a:r>
            <a:r>
              <a:rPr lang="en-US" sz="2000" dirty="0">
                <a:solidFill>
                  <a:schemeClr val="bg1"/>
                </a:solidFill>
                <a:latin typeface="Calibri" panose="020F0502020204030204" pitchFamily="34" charset="0"/>
                <a:ea typeface="Lato" charset="0"/>
                <a:cs typeface="Calibri" panose="020F0502020204030204" pitchFamily="34" charset="0"/>
              </a:rPr>
              <a:t>Skab billeder ud fra tekstbeskrivelser</a:t>
            </a:r>
          </a:p>
        </p:txBody>
      </p:sp>
      <p:sp>
        <p:nvSpPr>
          <p:cNvPr id="24" name="Freeform 179">
            <a:extLst>
              <a:ext uri="{FF2B5EF4-FFF2-40B4-BE49-F238E27FC236}">
                <a16:creationId xmlns:a16="http://schemas.microsoft.com/office/drawing/2014/main" id="{0BF3E5F0-DF62-D2D6-51D4-CDBA301D2807}"/>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4ECB8787-AC56-27C5-EE38-F2D4A54FDB12}"/>
              </a:ext>
            </a:extLst>
          </p:cNvPr>
          <p:cNvSpPr txBox="1"/>
          <p:nvPr/>
        </p:nvSpPr>
        <p:spPr>
          <a:xfrm>
            <a:off x="9447870" y="1805579"/>
            <a:ext cx="2359447"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Fjernelse af baggrund </a:t>
            </a:r>
            <a:r>
              <a:rPr lang="en-US" sz="2000" dirty="0">
                <a:solidFill>
                  <a:schemeClr val="bg1"/>
                </a:solidFill>
                <a:latin typeface="Calibri" panose="020F0502020204030204" pitchFamily="34" charset="0"/>
                <a:ea typeface="Lato" charset="0"/>
                <a:cs typeface="Calibri" panose="020F0502020204030204" pitchFamily="34" charset="0"/>
              </a:rPr>
              <a:t>(Premium): Fjern uønskede baggrunde fra billeder</a:t>
            </a:r>
          </a:p>
        </p:txBody>
      </p:sp>
      <p:sp>
        <p:nvSpPr>
          <p:cNvPr id="13" name="Freeform 171">
            <a:extLst>
              <a:ext uri="{FF2B5EF4-FFF2-40B4-BE49-F238E27FC236}">
                <a16:creationId xmlns:a16="http://schemas.microsoft.com/office/drawing/2014/main" id="{5297BB4F-C4EB-F185-8D05-88B9ED10D4E6}"/>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1B7C2BE4-BA5C-3A28-9067-4D692DABE131}"/>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B16EAA5D-1498-A06D-3740-535CE79A81A7}"/>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B62E33BE-C129-4BA0-B51A-5F2756304FB6}"/>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772780E0-6ACD-04D4-7E7F-7EC62AE46D4F}"/>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DF884C2A-140F-9036-EFC8-2EC0AE02279D}"/>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DB55AD16-38AE-01B3-261D-B64BBA8F985A}"/>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22CBCB31-B500-2B90-D132-B1ECB1CB745C}"/>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F87CB170-5C5C-C814-BD7E-4961010CC688}"/>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C33CA69B-5980-0A27-5224-9E4D922BA61C}"/>
              </a:ext>
            </a:extLst>
          </p:cNvPr>
          <p:cNvSpPr txBox="1"/>
          <p:nvPr/>
        </p:nvSpPr>
        <p:spPr>
          <a:xfrm>
            <a:off x="6591052" y="4604908"/>
            <a:ext cx="1941844"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Tilskynd til kreativitet og eksperimenter </a:t>
            </a:r>
            <a:r>
              <a:rPr lang="en-US" sz="2000" dirty="0">
                <a:solidFill>
                  <a:schemeClr val="bg1"/>
                </a:solidFill>
                <a:latin typeface="Calibri" panose="020F0502020204030204" pitchFamily="34" charset="0"/>
                <a:ea typeface="Lato" charset="0"/>
                <a:cs typeface="Calibri" panose="020F0502020204030204" pitchFamily="34" charset="0"/>
              </a:rPr>
              <a:t>uden behov for forudgående designerfaring</a:t>
            </a:r>
          </a:p>
        </p:txBody>
      </p:sp>
      <p:sp>
        <p:nvSpPr>
          <p:cNvPr id="32" name="Freeform 170">
            <a:extLst>
              <a:ext uri="{FF2B5EF4-FFF2-40B4-BE49-F238E27FC236}">
                <a16:creationId xmlns:a16="http://schemas.microsoft.com/office/drawing/2014/main" id="{5460EBEB-3EBE-CC0C-5C3B-EBB51F060600}"/>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0B31A2C5-A159-470A-3650-72B69724D4FF}"/>
              </a:ext>
            </a:extLst>
          </p:cNvPr>
          <p:cNvSpPr txBox="1"/>
          <p:nvPr/>
        </p:nvSpPr>
        <p:spPr>
          <a:xfrm>
            <a:off x="6524413" y="2061804"/>
            <a:ext cx="216929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Forslag til design: </a:t>
            </a:r>
            <a:r>
              <a:rPr lang="en-US" sz="2000" dirty="0">
                <a:solidFill>
                  <a:schemeClr val="bg1"/>
                </a:solidFill>
                <a:latin typeface="Calibri" panose="020F0502020204030204" pitchFamily="34" charset="0"/>
                <a:ea typeface="Lato" charset="0"/>
                <a:cs typeface="Calibri" panose="020F0502020204030204" pitchFamily="34" charset="0"/>
              </a:rPr>
              <a:t>AI-drevne layoutanbefalinger</a:t>
            </a:r>
          </a:p>
        </p:txBody>
      </p:sp>
      <p:sp>
        <p:nvSpPr>
          <p:cNvPr id="34" name="Freeform 173">
            <a:extLst>
              <a:ext uri="{FF2B5EF4-FFF2-40B4-BE49-F238E27FC236}">
                <a16:creationId xmlns:a16="http://schemas.microsoft.com/office/drawing/2014/main" id="{9515D9AE-204F-7DAE-9C7B-B2FA11C9AB7D}"/>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071D9FA0-FFB3-611E-0A00-6938760D9135}"/>
              </a:ext>
            </a:extLst>
          </p:cNvPr>
          <p:cNvSpPr txBox="1"/>
          <p:nvPr/>
        </p:nvSpPr>
        <p:spPr>
          <a:xfrm>
            <a:off x="9120945" y="4589520"/>
            <a:ext cx="2023775"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One-Click Style Matching - </a:t>
            </a:r>
            <a:r>
              <a:rPr lang="en-US" sz="2000" dirty="0">
                <a:solidFill>
                  <a:schemeClr val="bg1"/>
                </a:solidFill>
                <a:latin typeface="Calibri" panose="020F0502020204030204" pitchFamily="34" charset="0"/>
                <a:ea typeface="Lato" charset="0"/>
                <a:cs typeface="Calibri" panose="020F0502020204030204" pitchFamily="34" charset="0"/>
              </a:rPr>
              <a:t>Giver brugerne mulighed for at anvende stilarter fra et design til et andet </a:t>
            </a:r>
          </a:p>
        </p:txBody>
      </p:sp>
      <p:sp>
        <p:nvSpPr>
          <p:cNvPr id="36" name="Freeform 179">
            <a:extLst>
              <a:ext uri="{FF2B5EF4-FFF2-40B4-BE49-F238E27FC236}">
                <a16:creationId xmlns:a16="http://schemas.microsoft.com/office/drawing/2014/main" id="{C9A0EEBC-1B09-6D2C-8D7F-EFE1A1519A3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B97BC2F7-C5B5-94E7-1D51-08D57DEE76E4}"/>
              </a:ext>
            </a:extLst>
          </p:cNvPr>
          <p:cNvSpPr txBox="1"/>
          <p:nvPr/>
        </p:nvSpPr>
        <p:spPr>
          <a:xfrm>
            <a:off x="3527212" y="4473117"/>
            <a:ext cx="2143450"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Vælg en færdiglavet skabelon </a:t>
            </a:r>
            <a:r>
              <a:rPr lang="en-US" sz="2000" dirty="0">
                <a:solidFill>
                  <a:schemeClr val="bg1"/>
                </a:solidFill>
                <a:latin typeface="Calibri" panose="020F0502020204030204" pitchFamily="34" charset="0"/>
                <a:ea typeface="Lato" charset="0"/>
                <a:cs typeface="Calibri" panose="020F0502020204030204" pitchFamily="34" charset="0"/>
              </a:rPr>
              <a:t>til et opslag på sociale medier, og ændr den med din egen tekst og dine egne billeder</a:t>
            </a:r>
          </a:p>
        </p:txBody>
      </p:sp>
      <p:sp>
        <p:nvSpPr>
          <p:cNvPr id="39" name="TextBox 38">
            <a:extLst>
              <a:ext uri="{FF2B5EF4-FFF2-40B4-BE49-F238E27FC236}">
                <a16:creationId xmlns:a16="http://schemas.microsoft.com/office/drawing/2014/main" id="{C0D4C0E1-CB21-B631-5DF8-8F384912118D}"/>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Canva AI kan gøre ting som:</a:t>
            </a:r>
            <a:endParaRPr lang="en-IE" sz="3600" b="1" dirty="0">
              <a:solidFill>
                <a:srgbClr val="653795"/>
              </a:solidFill>
            </a:endParaRPr>
          </a:p>
        </p:txBody>
      </p:sp>
    </p:spTree>
    <p:extLst>
      <p:ext uri="{BB962C8B-B14F-4D97-AF65-F5344CB8AC3E}">
        <p14:creationId xmlns:p14="http://schemas.microsoft.com/office/powerpoint/2010/main" val="36911933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2578</Words>
  <Application>Microsoft Office PowerPoint</Application>
  <PresentationFormat>Widescreen</PresentationFormat>
  <Paragraphs>230</Paragraphs>
  <Slides>34</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Gillian Keane</dc:creator>
  <lastModifiedBy>Paula Whyte ( Momentum Consulting )</lastModifiedBy>
  <revision>221</revision>
  <dcterms:created xsi:type="dcterms:W3CDTF">2020-10-14T13:32:04.0000000Z</dcterms:created>
  <dcterms:modified xsi:type="dcterms:W3CDTF">2025-07-24T09:36:20.0000000Z</dcterms:modified>
  <keywords>, docId:80CB18F5FB3952331BD9F0D3479E7D25</keywords>
</coreProperties>
</file>