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6"/>
  </p:notesMasterIdLst>
  <p:sldIdLst>
    <p:sldId id="258" r:id="rId2"/>
    <p:sldId id="261" r:id="rId3"/>
    <p:sldId id="325" r:id="rId4"/>
    <p:sldId id="4307" r:id="rId5"/>
    <p:sldId id="4309" r:id="rId6"/>
    <p:sldId id="4317" r:id="rId7"/>
    <p:sldId id="4318" r:id="rId8"/>
    <p:sldId id="4321" r:id="rId9"/>
    <p:sldId id="4322" r:id="rId10"/>
    <p:sldId id="4308" r:id="rId11"/>
    <p:sldId id="4316" r:id="rId12"/>
    <p:sldId id="4320" r:id="rId13"/>
    <p:sldId id="4324" r:id="rId14"/>
    <p:sldId id="4325" r:id="rId15"/>
    <p:sldId id="4323" r:id="rId16"/>
    <p:sldId id="722" r:id="rId17"/>
    <p:sldId id="4331" r:id="rId18"/>
    <p:sldId id="4332" r:id="rId19"/>
    <p:sldId id="4343" r:id="rId20"/>
    <p:sldId id="4333" r:id="rId21"/>
    <p:sldId id="4305" r:id="rId22"/>
    <p:sldId id="4335" r:id="rId23"/>
    <p:sldId id="4338" r:id="rId24"/>
    <p:sldId id="4339" r:id="rId25"/>
    <p:sldId id="4340" r:id="rId26"/>
    <p:sldId id="4336" r:id="rId27"/>
    <p:sldId id="4337" r:id="rId28"/>
    <p:sldId id="4341" r:id="rId29"/>
    <p:sldId id="4342" r:id="rId30"/>
    <p:sldId id="4310" r:id="rId31"/>
    <p:sldId id="4306" r:id="rId32"/>
    <p:sldId id="322" r:id="rId33"/>
    <p:sldId id="332" r:id="rId34"/>
    <p:sldId id="431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72C"/>
    <a:srgbClr val="282666"/>
    <a:srgbClr val="ED8623"/>
    <a:srgbClr val="653795"/>
    <a:srgbClr val="404040"/>
    <a:srgbClr val="FDBD22"/>
    <a:srgbClr val="595959"/>
    <a:srgbClr val="D9552F"/>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5"/>
    <p:restoredTop sz="95082"/>
  </p:normalViewPr>
  <p:slideViewPr>
    <p:cSldViewPr snapToGrid="0" snapToObjects="1">
      <p:cViewPr varScale="1">
        <p:scale>
          <a:sx n="60" d="100"/>
          <a:sy n="60" d="100"/>
        </p:scale>
        <p:origin x="548"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Master-tekststile</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39486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5EDBF7F7-BA67-60B1-7F34-C52EC0B28A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215" y="5964268"/>
            <a:ext cx="1474507" cy="30861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957507"/>
      </p:ext>
    </p:extLst>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1_Cover Slide ">
  <p:cSld name="2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txBody>
          <a:bodyPr/>
          <a:lstStyle/>
          <a:p>
            <a:endParaRPr lang="fr-FR"/>
          </a:p>
        </p:txBody>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AA90B66C-A203-019D-04CE-0F7F520C3A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7385" y="6021926"/>
            <a:ext cx="1936204" cy="405251"/>
          </a:xfrm>
          <a:prstGeom prst="rect">
            <a:avLst/>
          </a:prstGeom>
        </p:spPr>
      </p:pic>
    </p:spTree>
    <p:extLst>
      <p:ext uri="{BB962C8B-B14F-4D97-AF65-F5344CB8AC3E}">
        <p14:creationId xmlns:p14="http://schemas.microsoft.com/office/powerpoint/2010/main" val="3300455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Overview/Content Slide">
  <p:cSld name="1_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388367" y="5941347"/>
            <a:ext cx="4295995" cy="58477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2" name="Picture 1">
            <a:extLst>
              <a:ext uri="{FF2B5EF4-FFF2-40B4-BE49-F238E27FC236}">
                <a16:creationId xmlns:a16="http://schemas.microsoft.com/office/drawing/2014/main" id="{535FD47A-07E0-9653-7D54-AC8EAF25DD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6021926"/>
            <a:ext cx="1474507" cy="308617"/>
          </a:xfrm>
          <a:prstGeom prst="rect">
            <a:avLst/>
          </a:prstGeom>
        </p:spPr>
      </p:pic>
      <p:sp>
        <p:nvSpPr>
          <p:cNvPr id="3" name="Google Shape;112;p29">
            <a:extLst>
              <a:ext uri="{FF2B5EF4-FFF2-40B4-BE49-F238E27FC236}">
                <a16:creationId xmlns:a16="http://schemas.microsoft.com/office/drawing/2014/main" id="{116B6F23-3F6F-3217-1C80-515D2ABE0A82}"/>
              </a:ext>
            </a:extLst>
          </p:cNvPr>
          <p:cNvSpPr/>
          <p:nvPr userDrawn="1"/>
        </p:nvSpPr>
        <p:spPr>
          <a:xfrm>
            <a:off x="2466183" y="6605622"/>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2">
            <a:extLst>
              <a:ext uri="{FF2B5EF4-FFF2-40B4-BE49-F238E27FC236}">
                <a16:creationId xmlns:a16="http://schemas.microsoft.com/office/drawing/2014/main" id="{21D97C3F-9DD6-E583-C773-96A1A96AB69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479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Text Slide 02">
  <p:cSld name="1_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09706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01">
  <p:cSld name="1_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extLst>
      <p:ext uri="{BB962C8B-B14F-4D97-AF65-F5344CB8AC3E}">
        <p14:creationId xmlns:p14="http://schemas.microsoft.com/office/powerpoint/2010/main" val="1800207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Only Slide">
  <p:cSld name="1_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19288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7" name="Picture 16">
            <a:extLst>
              <a:ext uri="{FF2B5EF4-FFF2-40B4-BE49-F238E27FC236}">
                <a16:creationId xmlns:a16="http://schemas.microsoft.com/office/drawing/2014/main" id="{D358041E-6D0F-84F0-6039-F9665C04F0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8314" y="5893536"/>
            <a:ext cx="2411456" cy="505463"/>
          </a:xfrm>
          <a:prstGeom prst="rect">
            <a:avLst/>
          </a:prstGeom>
        </p:spPr>
      </p:pic>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Freeform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Freeform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Freeform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7940474"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
        <p:nvSpPr>
          <p:cNvPr id="7" name="Rectangle 6">
            <a:extLst>
              <a:ext uri="{FF2B5EF4-FFF2-40B4-BE49-F238E27FC236}">
                <a16:creationId xmlns:a16="http://schemas.microsoft.com/office/drawing/2014/main" id="{B2125C8F-A68F-E0B1-A045-6709A5AFA422}"/>
              </a:ext>
            </a:extLst>
          </p:cNvPr>
          <p:cNvSpPr/>
          <p:nvPr userDrawn="1"/>
        </p:nvSpPr>
        <p:spPr>
          <a:xfrm>
            <a:off x="2423886" y="6097505"/>
            <a:ext cx="4295995"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C38BE1A8-7CB8-A167-74EC-196733812C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9241" y="6145876"/>
            <a:ext cx="1474507" cy="308617"/>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en fremtid i AI for piger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 id="2147483892" r:id="rId18"/>
    <p:sldLayoutId id="2147483893" r:id="rId19"/>
    <p:sldLayoutId id="2147483894" r:id="rId20"/>
    <p:sldLayoutId id="2147483895" r:id="rId21"/>
    <p:sldLayoutId id="2147483896" r:id="rId22"/>
    <p:sldLayoutId id="214748389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openai.com/chatgpt" TargetMode="Externa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sider.ai/extensions" TargetMode="External"/><Relationship Id="rId2" Type="http://schemas.openxmlformats.org/officeDocument/2006/relationships/hyperlink" Target="https://www.aiforwork.co/"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7ENuHeezd9U?feature=oembed" TargetMode="External"/><Relationship Id="rId5" Type="http://schemas.openxmlformats.org/officeDocument/2006/relationships/hyperlink" Target="https://www.youtube.com/watch?v=7ENuHeezd9U"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yB_cQlJgzGw?feature=oembed" TargetMode="External"/><Relationship Id="rId5" Type="http://schemas.openxmlformats.org/officeDocument/2006/relationships/hyperlink" Target="https://www.youtube.com/watch?v=yB_cQlJgzGw" TargetMode="Externa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hyperlink" Target="https://openai.com/index/dall-e-3/" TargetMode="External"/><Relationship Id="rId2" Type="http://schemas.openxmlformats.org/officeDocument/2006/relationships/hyperlink" Target="https://claude.ai/login?returnTo=%2F%3F" TargetMode="Externa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hyperlink" Target="https://www.synthesia.io/?r=0&amp;msclkid=47be788f69571a4bf8d81f6e18fa1f8a" TargetMode="External"/><Relationship Id="rId4" Type="http://schemas.openxmlformats.org/officeDocument/2006/relationships/hyperlink" Target="https://lyricstudio.ne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ZZoT005p8ko?feature=oembed" TargetMode="External"/><Relationship Id="rId5" Type="http://schemas.openxmlformats.org/officeDocument/2006/relationships/hyperlink" Target="https://www.youtube.com/watch?v=ZZoT005p8ko" TargetMode="Externa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59bMh59JQDo?feature=oembed" TargetMode="External"/><Relationship Id="rId5" Type="http://schemas.openxmlformats.org/officeDocument/2006/relationships/hyperlink" Target="https://www.youtube.com/watch?v=59bMh59JQDo" TargetMode="Externa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ojjn9T_fuUw?feature=oembed" TargetMode="External"/><Relationship Id="rId5" Type="http://schemas.openxmlformats.org/officeDocument/2006/relationships/hyperlink" Target="https://www.youtube.com/watch?v=ojjn9T_fuUw" TargetMode="Externa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hyperlink" Target="https://podcasts.apple.com/gb/podcast/nvidia-ai-podcast/id1186480811" TargetMode="External"/><Relationship Id="rId7" Type="http://schemas.openxmlformats.org/officeDocument/2006/relationships/hyperlink" Target="https://podcasts.apple.com/gb/podcast/linear-digressions/id941219323" TargetMode="External"/><Relationship Id="rId12"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13.xml"/><Relationship Id="rId6" Type="http://schemas.openxmlformats.org/officeDocument/2006/relationships/image" Target="../media/image36.jpeg"/><Relationship Id="rId11" Type="http://schemas.openxmlformats.org/officeDocument/2006/relationships/hyperlink" Target="https://podcasts.apple.com/gb/podcast/ai-today-podcast-artificial-intelligence-insights-experts/id1279927057" TargetMode="External"/><Relationship Id="rId5" Type="http://schemas.openxmlformats.org/officeDocument/2006/relationships/hyperlink" Target="https://podcasts.apple.com/gb/podcast/ai-in-business/id1725551490" TargetMode="External"/><Relationship Id="rId10" Type="http://schemas.openxmlformats.org/officeDocument/2006/relationships/image" Target="../media/image38.jpeg"/><Relationship Id="rId4" Type="http://schemas.openxmlformats.org/officeDocument/2006/relationships/image" Target="../media/image35.png"/><Relationship Id="rId9" Type="http://schemas.openxmlformats.org/officeDocument/2006/relationships/hyperlink" Target="https://podcasts.apple.com/gb/podcast/data-skeptic/id890348705"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openai.com/" TargetMode="External"/><Relationship Id="rId2" Type="http://schemas.openxmlformats.org/officeDocument/2006/relationships/hyperlink" Target="https://openai.com/chatgpt" TargetMode="External"/><Relationship Id="rId1" Type="http://schemas.openxmlformats.org/officeDocument/2006/relationships/slideLayout" Target="../slideLayouts/slideLayout14.xml"/><Relationship Id="rId6" Type="http://schemas.openxmlformats.org/officeDocument/2006/relationships/image" Target="../media/image12.jpeg"/><Relationship Id="rId5" Type="http://schemas.openxmlformats.org/officeDocument/2006/relationships/hyperlink" Target="https://zapier.com/blog/small-language-models/" TargetMode="External"/><Relationship Id="rId4" Type="http://schemas.openxmlformats.org/officeDocument/2006/relationships/hyperlink" Target="https://zapier.com/blog/multimodal-ai/"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canva.com/"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096001" y="4450653"/>
            <a:ext cx="6096000"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GB" dirty="0"/>
              <a:t>Fra nysgerrig til selvsikker - at navigere i AI-værktøjer</a:t>
            </a:r>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3</a:t>
            </a:r>
            <a:endParaRPr dirty="0"/>
          </a:p>
        </p:txBody>
      </p:sp>
      <p:pic>
        <p:nvPicPr>
          <p:cNvPr id="7" name="Picture Placeholder 6">
            <a:extLst>
              <a:ext uri="{FF2B5EF4-FFF2-40B4-BE49-F238E27FC236}">
                <a16:creationId xmlns:a16="http://schemas.microsoft.com/office/drawing/2014/main" id="{13711142-B314-6BE5-A980-71CCB9D2468E}"/>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pic>
        <p:nvPicPr>
          <p:cNvPr id="2" name="Picture 2">
            <a:extLst>
              <a:ext uri="{FF2B5EF4-FFF2-40B4-BE49-F238E27FC236}">
                <a16:creationId xmlns:a16="http://schemas.microsoft.com/office/drawing/2014/main" id="{C8E874E0-D657-37D0-AEAC-8619783BF75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63132" y="5995995"/>
            <a:ext cx="1358679" cy="4753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C77FAC-04C6-2B4E-FD82-A7239ACDBBF3}"/>
              </a:ext>
            </a:extLst>
          </p:cNvPr>
          <p:cNvSpPr>
            <a:spLocks noGrp="1"/>
          </p:cNvSpPr>
          <p:nvPr>
            <p:ph type="body" sz="quarter" idx="16"/>
          </p:nvPr>
        </p:nvSpPr>
        <p:spPr>
          <a:xfrm>
            <a:off x="1619810" y="2472714"/>
            <a:ext cx="4400744" cy="3066422"/>
          </a:xfrm>
          <a:prstGeom prst="rect">
            <a:avLst/>
          </a:prstGeom>
        </p:spPr>
        <p:txBody>
          <a:bodyPr/>
          <a:lstStyle/>
          <a:p>
            <a:r>
              <a:rPr lang="en-US" dirty="0"/>
              <a:t>AI gør livet lettere</a:t>
            </a:r>
          </a:p>
        </p:txBody>
      </p:sp>
      <p:sp>
        <p:nvSpPr>
          <p:cNvPr id="5" name="Text Placeholder 4">
            <a:extLst>
              <a:ext uri="{FF2B5EF4-FFF2-40B4-BE49-F238E27FC236}">
                <a16:creationId xmlns:a16="http://schemas.microsoft.com/office/drawing/2014/main" id="{7E710972-BCF9-A188-BD38-8E2A64DF3406}"/>
              </a:ext>
            </a:extLst>
          </p:cNvPr>
          <p:cNvSpPr>
            <a:spLocks noGrp="1"/>
          </p:cNvSpPr>
          <p:nvPr>
            <p:ph type="body" sz="quarter" idx="17"/>
          </p:nvPr>
        </p:nvSpPr>
        <p:spPr>
          <a:prstGeom prst="rect">
            <a:avLst/>
          </a:prstGeom>
        </p:spPr>
        <p:txBody>
          <a:bodyPr/>
          <a:lstStyle/>
          <a:p>
            <a:r>
              <a:rPr lang="en-US" dirty="0"/>
              <a:t>02</a:t>
            </a:r>
          </a:p>
        </p:txBody>
      </p:sp>
      <p:pic>
        <p:nvPicPr>
          <p:cNvPr id="8" name="Picture Placeholder 7">
            <a:extLst>
              <a:ext uri="{FF2B5EF4-FFF2-40B4-BE49-F238E27FC236}">
                <a16:creationId xmlns:a16="http://schemas.microsoft.com/office/drawing/2014/main" id="{30B354C3-4DB8-CE6D-786A-2AD2FAF5B0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r="-55"/>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3BFB25A-C6BB-D23D-8ACF-8F58EADB1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688116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1768279"/>
            <a:ext cx="7588238" cy="3849918"/>
          </a:xfrm>
        </p:spPr>
        <p:txBody>
          <a:bodyPr/>
          <a:lstStyle/>
          <a:p>
            <a:pPr marL="0" indent="0"/>
            <a:r>
              <a:rPr lang="en-US" dirty="0"/>
              <a:t>Kunstig intelligens er både et værktøj til kreativitet og et stærkt aktiv til at </a:t>
            </a:r>
            <a:r>
              <a:rPr lang="en-US" i="1" dirty="0"/>
              <a:t>øge produktiviteten</a:t>
            </a:r>
            <a:r>
              <a:rPr lang="en-US" dirty="0"/>
              <a:t>. Det hjælper dig med at få tingene gjort hurtigere - som at få ideer, sortere opgaver eller skabe indhold - så du kan bruge mere tid på det, der betyder noget.</a:t>
            </a:r>
          </a:p>
          <a:p>
            <a:pPr marL="0" indent="0"/>
            <a:r>
              <a:rPr lang="en-US" dirty="0"/>
              <a:t>I dette afsnit vil vi undersøge, hvordan ChatGPT og Canva AI kan bruges til at øge produktiviteten i hverdagens opgaver, fra </a:t>
            </a:r>
            <a:r>
              <a:rPr lang="en-US" dirty="0" err="1"/>
              <a:t>organisering af </a:t>
            </a:r>
            <a:r>
              <a:rPr lang="en-US" dirty="0"/>
              <a:t>information til design af grafik i professionel kvalitet på få minutter. Ved at eksperimentere med disse værktøjer ønsker vi, at du får tillid til at bruge AI til at forenkle arbejdsbyrden, spare tid og forbedre effektiviteten i akademiske, personlige og professionelle projekter.</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t>AI til produktivitet</a:t>
            </a:r>
          </a:p>
        </p:txBody>
      </p:sp>
      <p:pic>
        <p:nvPicPr>
          <p:cNvPr id="2" name="Picture 1" descr="iPhone6_mockup_front_white.png">
            <a:extLst>
              <a:ext uri="{FF2B5EF4-FFF2-40B4-BE49-F238E27FC236}">
                <a16:creationId xmlns:a16="http://schemas.microsoft.com/office/drawing/2014/main" id="{FBCB1E17-FB97-3A31-FAA1-6CD48C5C63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3" name="Rectangle 2">
            <a:extLst>
              <a:ext uri="{FF2B5EF4-FFF2-40B4-BE49-F238E27FC236}">
                <a16:creationId xmlns:a16="http://schemas.microsoft.com/office/drawing/2014/main" id="{57E4E56A-4636-45D5-B9B5-5F74355A0921}"/>
              </a:ext>
            </a:extLst>
          </p:cNvPr>
          <p:cNvSpPr/>
          <p:nvPr/>
        </p:nvSpPr>
        <p:spPr>
          <a:xfrm>
            <a:off x="8860972" y="1153887"/>
            <a:ext cx="2530324" cy="4441370"/>
          </a:xfrm>
          <a:prstGeom prst="rect">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406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9CE0A-E7C3-D087-D198-2002EE5E7B8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25E10378-DF80-7CC4-2BA6-26841E576242}"/>
              </a:ext>
            </a:extLst>
          </p:cNvPr>
          <p:cNvSpPr>
            <a:spLocks noChangeArrowheads="1"/>
          </p:cNvSpPr>
          <p:nvPr/>
        </p:nvSpPr>
        <p:spPr bwMode="auto">
          <a:xfrm>
            <a:off x="51838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63DA2C6A-3A44-B34E-6DAB-05285478DDF7}"/>
              </a:ext>
            </a:extLst>
          </p:cNvPr>
          <p:cNvSpPr>
            <a:spLocks noChangeArrowheads="1"/>
          </p:cNvSpPr>
          <p:nvPr/>
        </p:nvSpPr>
        <p:spPr bwMode="auto">
          <a:xfrm>
            <a:off x="51838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328C91B0-FA01-717A-4C22-355BAD3C8753}"/>
              </a:ext>
            </a:extLst>
          </p:cNvPr>
          <p:cNvSpPr>
            <a:spLocks noChangeArrowheads="1"/>
          </p:cNvSpPr>
          <p:nvPr/>
        </p:nvSpPr>
        <p:spPr bwMode="auto">
          <a:xfrm>
            <a:off x="430077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88FCFD2D-FEA2-BA10-92AC-C787D89E3F7A}"/>
              </a:ext>
            </a:extLst>
          </p:cNvPr>
          <p:cNvSpPr>
            <a:spLocks noChangeArrowheads="1"/>
          </p:cNvSpPr>
          <p:nvPr/>
        </p:nvSpPr>
        <p:spPr bwMode="auto">
          <a:xfrm>
            <a:off x="430077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15F91FB6-E7A2-E064-5324-F558AF8530E7}"/>
              </a:ext>
            </a:extLst>
          </p:cNvPr>
          <p:cNvSpPr>
            <a:spLocks noChangeArrowheads="1"/>
          </p:cNvSpPr>
          <p:nvPr/>
        </p:nvSpPr>
        <p:spPr bwMode="auto">
          <a:xfrm>
            <a:off x="8074171" y="1313313"/>
            <a:ext cx="3590459" cy="5102597"/>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CF569843-39AC-F0E0-E708-0F82204FB10F}"/>
              </a:ext>
            </a:extLst>
          </p:cNvPr>
          <p:cNvSpPr>
            <a:spLocks noChangeArrowheads="1"/>
          </p:cNvSpPr>
          <p:nvPr/>
        </p:nvSpPr>
        <p:spPr bwMode="auto">
          <a:xfrm>
            <a:off x="8074171" y="1306398"/>
            <a:ext cx="3590459" cy="203653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53F40279-7079-DBAE-ADC2-2A3F05C66994}"/>
              </a:ext>
            </a:extLst>
          </p:cNvPr>
          <p:cNvSpPr txBox="1"/>
          <p:nvPr/>
        </p:nvSpPr>
        <p:spPr>
          <a:xfrm>
            <a:off x="518380" y="2324663"/>
            <a:ext cx="3679251" cy="410001"/>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1: Lav en god opfordring</a:t>
            </a:r>
          </a:p>
        </p:txBody>
      </p:sp>
      <p:grpSp>
        <p:nvGrpSpPr>
          <p:cNvPr id="24" name="Graphic 3">
            <a:extLst>
              <a:ext uri="{FF2B5EF4-FFF2-40B4-BE49-F238E27FC236}">
                <a16:creationId xmlns:a16="http://schemas.microsoft.com/office/drawing/2014/main" id="{18C6FFC3-843D-7141-D3DC-68DF335345B0}"/>
              </a:ext>
            </a:extLst>
          </p:cNvPr>
          <p:cNvGrpSpPr/>
          <p:nvPr/>
        </p:nvGrpSpPr>
        <p:grpSpPr>
          <a:xfrm>
            <a:off x="5786068" y="1439506"/>
            <a:ext cx="619321" cy="719437"/>
            <a:chOff x="4643578" y="432838"/>
            <a:chExt cx="1028134" cy="1160188"/>
          </a:xfrm>
          <a:solidFill>
            <a:schemeClr val="bg1"/>
          </a:solidFill>
        </p:grpSpPr>
        <p:sp>
          <p:nvSpPr>
            <p:cNvPr id="25" name="Freeform 1035">
              <a:extLst>
                <a:ext uri="{FF2B5EF4-FFF2-40B4-BE49-F238E27FC236}">
                  <a16:creationId xmlns:a16="http://schemas.microsoft.com/office/drawing/2014/main" id="{68EBED74-A085-4403-AD09-21ABB2BC67C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8C7AA49A-3815-7FEB-2C6D-164ED2C560B9}"/>
                </a:ext>
              </a:extLst>
            </p:cNvPr>
            <p:cNvGrpSpPr/>
            <p:nvPr/>
          </p:nvGrpSpPr>
          <p:grpSpPr>
            <a:xfrm>
              <a:off x="4643578" y="432838"/>
              <a:ext cx="1028134" cy="1160188"/>
              <a:chOff x="4643578" y="432838"/>
              <a:chExt cx="1028134" cy="1160188"/>
            </a:xfrm>
            <a:grpFill/>
          </p:grpSpPr>
          <p:sp>
            <p:nvSpPr>
              <p:cNvPr id="27" name="Freeform 1037">
                <a:extLst>
                  <a:ext uri="{FF2B5EF4-FFF2-40B4-BE49-F238E27FC236}">
                    <a16:creationId xmlns:a16="http://schemas.microsoft.com/office/drawing/2014/main" id="{5A025AE5-DF33-E8CD-15A2-25AAB6D80F5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8" name="Freeform 1038">
                <a:extLst>
                  <a:ext uri="{FF2B5EF4-FFF2-40B4-BE49-F238E27FC236}">
                    <a16:creationId xmlns:a16="http://schemas.microsoft.com/office/drawing/2014/main" id="{4B73F190-6204-3DB5-4023-ED7507B1AC5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31" name="Graphic 3">
            <a:extLst>
              <a:ext uri="{FF2B5EF4-FFF2-40B4-BE49-F238E27FC236}">
                <a16:creationId xmlns:a16="http://schemas.microsoft.com/office/drawing/2014/main" id="{D14EC90E-AE29-C58E-4002-DA32DD95B08F}"/>
              </a:ext>
            </a:extLst>
          </p:cNvPr>
          <p:cNvGrpSpPr/>
          <p:nvPr/>
        </p:nvGrpSpPr>
        <p:grpSpPr>
          <a:xfrm>
            <a:off x="9556067" y="1412697"/>
            <a:ext cx="606796" cy="655526"/>
            <a:chOff x="6615628" y="2116894"/>
            <a:chExt cx="1066935" cy="1001108"/>
          </a:xfrm>
          <a:solidFill>
            <a:schemeClr val="bg1"/>
          </a:solidFill>
        </p:grpSpPr>
        <p:sp>
          <p:nvSpPr>
            <p:cNvPr id="32" name="Freeform 1130">
              <a:extLst>
                <a:ext uri="{FF2B5EF4-FFF2-40B4-BE49-F238E27FC236}">
                  <a16:creationId xmlns:a16="http://schemas.microsoft.com/office/drawing/2014/main" id="{CACD06FE-F4B9-883C-9868-55A6F5764714}"/>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3" name="Freeform 1131">
              <a:extLst>
                <a:ext uri="{FF2B5EF4-FFF2-40B4-BE49-F238E27FC236}">
                  <a16:creationId xmlns:a16="http://schemas.microsoft.com/office/drawing/2014/main" id="{8FAB094C-2E3B-CA7F-D22A-F762D3CC415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4" name="Freeform 1132">
              <a:extLst>
                <a:ext uri="{FF2B5EF4-FFF2-40B4-BE49-F238E27FC236}">
                  <a16:creationId xmlns:a16="http://schemas.microsoft.com/office/drawing/2014/main" id="{5E4B139F-4834-EDD4-6C07-7C3D9D1693DC}"/>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5" name="Freeform 1133">
              <a:extLst>
                <a:ext uri="{FF2B5EF4-FFF2-40B4-BE49-F238E27FC236}">
                  <a16:creationId xmlns:a16="http://schemas.microsoft.com/office/drawing/2014/main" id="{FD86F32E-D9FA-AAFC-D1A3-1432E7E42A1F}"/>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6" name="Freeform 1134">
              <a:extLst>
                <a:ext uri="{FF2B5EF4-FFF2-40B4-BE49-F238E27FC236}">
                  <a16:creationId xmlns:a16="http://schemas.microsoft.com/office/drawing/2014/main" id="{42B1354E-1816-34DB-BB7F-EAA945081A9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7" name="Freeform 1135">
              <a:extLst>
                <a:ext uri="{FF2B5EF4-FFF2-40B4-BE49-F238E27FC236}">
                  <a16:creationId xmlns:a16="http://schemas.microsoft.com/office/drawing/2014/main" id="{33C6BE82-A661-481B-A6AF-C2E97DA606AC}"/>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8" name="Freeform 1136">
              <a:extLst>
                <a:ext uri="{FF2B5EF4-FFF2-40B4-BE49-F238E27FC236}">
                  <a16:creationId xmlns:a16="http://schemas.microsoft.com/office/drawing/2014/main" id="{F2AA68C2-8F1E-D356-A98C-035CB439C5A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9" name="Freeform 1137">
              <a:extLst>
                <a:ext uri="{FF2B5EF4-FFF2-40B4-BE49-F238E27FC236}">
                  <a16:creationId xmlns:a16="http://schemas.microsoft.com/office/drawing/2014/main" id="{A98A0A5F-79CA-F7CA-3CDC-A286796745D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0" name="Freeform 1138">
              <a:extLst>
                <a:ext uri="{FF2B5EF4-FFF2-40B4-BE49-F238E27FC236}">
                  <a16:creationId xmlns:a16="http://schemas.microsoft.com/office/drawing/2014/main" id="{410FCC38-6F59-0215-0F4F-2017E8EC175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1" name="Freeform 1139">
              <a:extLst>
                <a:ext uri="{FF2B5EF4-FFF2-40B4-BE49-F238E27FC236}">
                  <a16:creationId xmlns:a16="http://schemas.microsoft.com/office/drawing/2014/main" id="{588E69DB-E98F-BD29-3E1D-93CEF11E9B16}"/>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2" name="Freeform 1140">
              <a:extLst>
                <a:ext uri="{FF2B5EF4-FFF2-40B4-BE49-F238E27FC236}">
                  <a16:creationId xmlns:a16="http://schemas.microsoft.com/office/drawing/2014/main" id="{36261E27-EFA9-A976-3749-7C059EC0356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3" name="Freeform 1141">
              <a:extLst>
                <a:ext uri="{FF2B5EF4-FFF2-40B4-BE49-F238E27FC236}">
                  <a16:creationId xmlns:a16="http://schemas.microsoft.com/office/drawing/2014/main" id="{521ABF2C-21CA-EB83-2A6A-8B42A901EB1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12268A4F-41AC-064B-59D9-3148181118CB}"/>
              </a:ext>
            </a:extLst>
          </p:cNvPr>
          <p:cNvGrpSpPr/>
          <p:nvPr/>
        </p:nvGrpSpPr>
        <p:grpSpPr>
          <a:xfrm>
            <a:off x="1989151" y="1529158"/>
            <a:ext cx="616029" cy="672179"/>
            <a:chOff x="3258209" y="1217582"/>
            <a:chExt cx="4712093" cy="4711281"/>
          </a:xfrm>
          <a:solidFill>
            <a:schemeClr val="bg1"/>
          </a:solidFill>
        </p:grpSpPr>
        <p:sp>
          <p:nvSpPr>
            <p:cNvPr id="48" name="Freeform 16">
              <a:extLst>
                <a:ext uri="{FF2B5EF4-FFF2-40B4-BE49-F238E27FC236}">
                  <a16:creationId xmlns:a16="http://schemas.microsoft.com/office/drawing/2014/main" id="{BD54B136-99A2-D249-A716-2878A080B1F9}"/>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18EBACC1-9317-0206-74A2-F5C91782874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24405DC2-24AC-0F27-7553-783168B8836F}"/>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6A1C102B-C30E-DDFF-5B59-524EBBCC365E}"/>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3E06683B-6E80-FAA1-DA5A-40967E26C1B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D3A081A1-4293-43A5-F42D-AECDF6ACDA9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814C9FC5-3832-6056-E9CB-2EE5A060D917}"/>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55A44282-701A-CABC-A49E-46E00B9ACAA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B852F808-5E4B-8E2F-2834-99A07ED20FB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808D8D21-1F83-E60A-30CC-50D4A1629CEA}"/>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7904F87C-12F7-4A65-203A-36EE1CA4F74F}"/>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5B9B84C2-07F0-7C4F-A5D4-C2D7EE190AC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7DBC48F4-1F45-5485-E61D-BF8C8FB8D68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4BC8672D-5AA4-6540-4DA4-F532B51E6C9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8E0B44F2-5358-CEB7-08CE-3CF0E5AE7E7D}"/>
              </a:ext>
            </a:extLst>
          </p:cNvPr>
          <p:cNvSpPr txBox="1"/>
          <p:nvPr/>
        </p:nvSpPr>
        <p:spPr>
          <a:xfrm>
            <a:off x="4279836" y="2331655"/>
            <a:ext cx="3679251" cy="410001"/>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2: Iterér på svarene</a:t>
            </a:r>
          </a:p>
        </p:txBody>
      </p:sp>
      <p:sp>
        <p:nvSpPr>
          <p:cNvPr id="125" name="CuadroTexto 553">
            <a:extLst>
              <a:ext uri="{FF2B5EF4-FFF2-40B4-BE49-F238E27FC236}">
                <a16:creationId xmlns:a16="http://schemas.microsoft.com/office/drawing/2014/main" id="{17B89280-6ACD-237B-7865-6907F0D5A760}"/>
              </a:ext>
            </a:extLst>
          </p:cNvPr>
          <p:cNvSpPr txBox="1"/>
          <p:nvPr/>
        </p:nvSpPr>
        <p:spPr>
          <a:xfrm>
            <a:off x="7979738" y="2334559"/>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3: Eksperimentér med applikationer</a:t>
            </a:r>
          </a:p>
        </p:txBody>
      </p:sp>
      <p:sp>
        <p:nvSpPr>
          <p:cNvPr id="5" name="TextBox 4">
            <a:extLst>
              <a:ext uri="{FF2B5EF4-FFF2-40B4-BE49-F238E27FC236}">
                <a16:creationId xmlns:a16="http://schemas.microsoft.com/office/drawing/2014/main" id="{7792B817-326D-D98C-00A1-226FB55F5FF9}"/>
              </a:ext>
            </a:extLst>
          </p:cNvPr>
          <p:cNvSpPr txBox="1"/>
          <p:nvPr/>
        </p:nvSpPr>
        <p:spPr>
          <a:xfrm>
            <a:off x="697116" y="3342928"/>
            <a:ext cx="3420714" cy="2970044"/>
          </a:xfrm>
          <a:prstGeom prst="rect">
            <a:avLst/>
          </a:prstGeom>
          <a:noFill/>
        </p:spPr>
        <p:txBody>
          <a:bodyPr wrap="square" rtlCol="0">
            <a:spAutoFit/>
          </a:bodyPr>
          <a:lstStyle/>
          <a:p>
            <a:r>
              <a:rPr lang="en-US" sz="1700" b="1" dirty="0">
                <a:solidFill>
                  <a:schemeClr val="bg1"/>
                </a:solidFill>
              </a:rPr>
              <a:t>- Vær specifik med din anmodning: </a:t>
            </a:r>
          </a:p>
          <a:p>
            <a:pPr marL="0" indent="0"/>
            <a:r>
              <a:rPr lang="en-US" sz="1700" dirty="0">
                <a:solidFill>
                  <a:schemeClr val="bg1"/>
                </a:solidFill>
              </a:rPr>
              <a:t>Generelt: </a:t>
            </a:r>
            <a:r>
              <a:rPr lang="en-US" sz="1700" i="1" dirty="0">
                <a:solidFill>
                  <a:schemeClr val="bg1"/>
                </a:solidFill>
              </a:rPr>
              <a:t>Fortæl mig om klimaforandringer  </a:t>
            </a:r>
          </a:p>
          <a:p>
            <a:pPr marL="0" indent="0"/>
            <a:r>
              <a:rPr lang="en-US" sz="1700" dirty="0">
                <a:solidFill>
                  <a:schemeClr val="bg1"/>
                </a:solidFill>
              </a:rPr>
              <a:t>Specifik: </a:t>
            </a:r>
            <a:r>
              <a:rPr lang="en-US" sz="1700" i="1" dirty="0">
                <a:solidFill>
                  <a:schemeClr val="bg1"/>
                </a:solidFill>
              </a:rPr>
              <a:t>Forklar årsagerne til klimaforandringer i enkle vendinger for en 12-årig.</a:t>
            </a:r>
          </a:p>
          <a:p>
            <a:pPr marL="0" indent="0"/>
            <a:r>
              <a:rPr lang="en-US" sz="1700" b="1" dirty="0">
                <a:solidFill>
                  <a:schemeClr val="bg1"/>
                </a:solidFill>
              </a:rPr>
              <a:t>- Bed ChatGPT om at udføre opgaver:</a:t>
            </a:r>
          </a:p>
          <a:p>
            <a:pPr marL="0" indent="0"/>
            <a:r>
              <a:rPr lang="en-US" sz="1700" i="1" dirty="0">
                <a:solidFill>
                  <a:schemeClr val="bg1"/>
                </a:solidFill>
              </a:rPr>
              <a:t>Beskrive, liste, oversætte, forkorte osv.  F.eks. Generer 3 kreative ideer til et videnskabeligt projekt</a:t>
            </a:r>
          </a:p>
          <a:p>
            <a:endParaRPr lang="en-IE" sz="1700" dirty="0">
              <a:solidFill>
                <a:schemeClr val="bg1"/>
              </a:solidFill>
            </a:endParaRPr>
          </a:p>
        </p:txBody>
      </p:sp>
      <p:sp>
        <p:nvSpPr>
          <p:cNvPr id="6" name="TextBox 5">
            <a:extLst>
              <a:ext uri="{FF2B5EF4-FFF2-40B4-BE49-F238E27FC236}">
                <a16:creationId xmlns:a16="http://schemas.microsoft.com/office/drawing/2014/main" id="{8C34E496-5D52-3619-BF0A-9F8691C4A6A8}"/>
              </a:ext>
            </a:extLst>
          </p:cNvPr>
          <p:cNvSpPr txBox="1"/>
          <p:nvPr/>
        </p:nvSpPr>
        <p:spPr>
          <a:xfrm>
            <a:off x="4463358" y="3429000"/>
            <a:ext cx="3299360" cy="1661993"/>
          </a:xfrm>
          <a:prstGeom prst="rect">
            <a:avLst/>
          </a:prstGeom>
          <a:noFill/>
        </p:spPr>
        <p:txBody>
          <a:bodyPr wrap="square" rtlCol="0">
            <a:spAutoFit/>
          </a:bodyPr>
          <a:lstStyle/>
          <a:p>
            <a:r>
              <a:rPr lang="en-US" sz="1700" dirty="0">
                <a:solidFill>
                  <a:schemeClr val="bg1"/>
                </a:solidFill>
              </a:rPr>
              <a:t>Hvis det første svar ikke opfylder dine behov, skal du forfine din opfordring.</a:t>
            </a:r>
          </a:p>
          <a:p>
            <a:endParaRPr lang="en-US" sz="1700" dirty="0">
              <a:solidFill>
                <a:schemeClr val="bg1"/>
              </a:solidFill>
            </a:endParaRPr>
          </a:p>
          <a:p>
            <a:r>
              <a:rPr lang="en-US" sz="1700" i="1" dirty="0">
                <a:solidFill>
                  <a:schemeClr val="bg1"/>
                </a:solidFill>
              </a:rPr>
              <a:t>Tilføj f.eks. flere detaljer, gør det kortere, eller fokuser på.</a:t>
            </a:r>
            <a:r>
              <a:rPr lang="en-US" sz="1700" dirty="0">
                <a:solidFill>
                  <a:schemeClr val="bg1"/>
                </a:solidFill>
              </a:rPr>
              <a:t>.</a:t>
            </a:r>
            <a:r>
              <a:rPr lang="en-US" sz="1700" i="1" dirty="0">
                <a:solidFill>
                  <a:schemeClr val="bg1"/>
                </a:solidFill>
              </a:rPr>
              <a:t>.</a:t>
            </a:r>
          </a:p>
          <a:p>
            <a:endParaRPr lang="en-IE" sz="1700" dirty="0">
              <a:solidFill>
                <a:schemeClr val="bg1"/>
              </a:solidFill>
            </a:endParaRPr>
          </a:p>
        </p:txBody>
      </p:sp>
      <p:sp>
        <p:nvSpPr>
          <p:cNvPr id="7" name="TextBox 6">
            <a:extLst>
              <a:ext uri="{FF2B5EF4-FFF2-40B4-BE49-F238E27FC236}">
                <a16:creationId xmlns:a16="http://schemas.microsoft.com/office/drawing/2014/main" id="{CEB165BF-F1C0-F082-E41E-4A40A7E43B1C}"/>
              </a:ext>
            </a:extLst>
          </p:cNvPr>
          <p:cNvSpPr txBox="1"/>
          <p:nvPr/>
        </p:nvSpPr>
        <p:spPr>
          <a:xfrm>
            <a:off x="8113501" y="3447804"/>
            <a:ext cx="3411724" cy="1923604"/>
          </a:xfrm>
          <a:prstGeom prst="rect">
            <a:avLst/>
          </a:prstGeom>
          <a:noFill/>
        </p:spPr>
        <p:txBody>
          <a:bodyPr wrap="square" rtlCol="0">
            <a:spAutoFit/>
          </a:bodyPr>
          <a:lstStyle/>
          <a:p>
            <a:pPr marL="285750" indent="-285750">
              <a:buFont typeface="Arial" panose="020B0604020202020204" pitchFamily="34" charset="0"/>
              <a:buChar char="•"/>
            </a:pPr>
            <a:r>
              <a:rPr lang="en-US" sz="1700" b="1" dirty="0">
                <a:solidFill>
                  <a:schemeClr val="bg1"/>
                </a:solidFill>
              </a:rPr>
              <a:t>Læringsværktøj</a:t>
            </a:r>
            <a:r>
              <a:rPr lang="en-US" sz="1700" dirty="0">
                <a:solidFill>
                  <a:schemeClr val="bg1"/>
                </a:solidFill>
              </a:rPr>
              <a:t>: Bed om forklaringer på vanskelige emner.</a:t>
            </a:r>
          </a:p>
          <a:p>
            <a:pPr marL="285750" indent="-285750">
              <a:buFont typeface="Arial" panose="020B0604020202020204" pitchFamily="34" charset="0"/>
              <a:buChar char="•"/>
            </a:pPr>
            <a:r>
              <a:rPr lang="en-US" sz="1700" b="1" dirty="0">
                <a:solidFill>
                  <a:schemeClr val="bg1"/>
                </a:solidFill>
              </a:rPr>
              <a:t>Skriveassistent</a:t>
            </a:r>
            <a:r>
              <a:rPr lang="en-US" sz="1700" dirty="0">
                <a:solidFill>
                  <a:schemeClr val="bg1"/>
                </a:solidFill>
              </a:rPr>
              <a:t>: Brug den til at lave udkast til dispositioner, essays og resuméer.</a:t>
            </a:r>
          </a:p>
          <a:p>
            <a:pPr marL="285750" indent="-285750">
              <a:buFont typeface="Arial" panose="020B0604020202020204" pitchFamily="34" charset="0"/>
              <a:buChar char="•"/>
            </a:pPr>
            <a:r>
              <a:rPr lang="en-US" sz="1700" b="1" dirty="0">
                <a:solidFill>
                  <a:schemeClr val="bg1"/>
                </a:solidFill>
              </a:rPr>
              <a:t>Kreativt værktøj</a:t>
            </a:r>
            <a:r>
              <a:rPr lang="en-US" sz="1700" dirty="0">
                <a:solidFill>
                  <a:schemeClr val="bg1"/>
                </a:solidFill>
              </a:rPr>
              <a:t>: Generer poesi, historier eller brainstorming-idéer.</a:t>
            </a:r>
          </a:p>
          <a:p>
            <a:pPr marL="285750" indent="-285750">
              <a:buFont typeface="Arial" panose="020B0604020202020204" pitchFamily="34" charset="0"/>
              <a:buChar char="•"/>
            </a:pPr>
            <a:endParaRPr lang="en-IE" sz="1700" dirty="0">
              <a:solidFill>
                <a:schemeClr val="bg1"/>
              </a:solidFill>
            </a:endParaRPr>
          </a:p>
        </p:txBody>
      </p:sp>
      <p:sp>
        <p:nvSpPr>
          <p:cNvPr id="8" name="Text Placeholder 2">
            <a:extLst>
              <a:ext uri="{FF2B5EF4-FFF2-40B4-BE49-F238E27FC236}">
                <a16:creationId xmlns:a16="http://schemas.microsoft.com/office/drawing/2014/main" id="{29804040-AE06-AF82-8AE7-45996B1DE47B}"/>
              </a:ext>
            </a:extLst>
          </p:cNvPr>
          <p:cNvSpPr txBox="1">
            <a:spLocks/>
          </p:cNvSpPr>
          <p:nvPr/>
        </p:nvSpPr>
        <p:spPr>
          <a:xfrm>
            <a:off x="685924" y="375567"/>
            <a:ext cx="9037497"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dirty="0">
                <a:solidFill>
                  <a:srgbClr val="653795"/>
                </a:solidFill>
              </a:rPr>
              <a:t>Grundlæggende </a:t>
            </a:r>
            <a:r>
              <a:rPr lang="en-IE" sz="3600" b="1" dirty="0">
                <a:solidFill>
                  <a:srgbClr val="653795"/>
                </a:solidFill>
              </a:rPr>
              <a:t>trin i brugen af </a:t>
            </a:r>
            <a:r>
              <a:rPr lang="en-IE" sz="3600" b="1" dirty="0">
                <a:solidFill>
                  <a:srgbClr val="653795"/>
                </a:solidFill>
                <a:hlinkClick r:id="rId2">
                  <a:extLst>
                    <a:ext uri="{A12FA001-AC4F-418D-AE19-62706E023703}">
                      <ahyp:hlinkClr xmlns:ahyp="http://schemas.microsoft.com/office/drawing/2018/hyperlinkcolor" val="tx"/>
                    </a:ext>
                  </a:extLst>
                </a:hlinkClick>
              </a:rPr>
              <a:t>ChatGPT </a:t>
            </a:r>
          </a:p>
          <a:p>
            <a:pPr marL="0" indent="0">
              <a:buNone/>
            </a:pPr>
            <a:r>
              <a:rPr lang="en-IE" sz="3600" dirty="0">
                <a:solidFill>
                  <a:srgbClr val="653795"/>
                </a:solidFill>
              </a:rPr>
              <a:t> </a:t>
            </a:r>
          </a:p>
        </p:txBody>
      </p:sp>
      <p:pic>
        <p:nvPicPr>
          <p:cNvPr id="2050" name="Picture 2" descr="OpenAI Logo png">
            <a:extLst>
              <a:ext uri="{FF2B5EF4-FFF2-40B4-BE49-F238E27FC236}">
                <a16:creationId xmlns:a16="http://schemas.microsoft.com/office/drawing/2014/main" id="{793B237A-14D0-1F23-D925-A9DE5DBEB5A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427049" y="-179382"/>
            <a:ext cx="2429512" cy="1518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7881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CD4A-1036-4B7F-E23C-6D34D43C7C7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940A73F-9FFA-99DE-4786-D3F1D4E1F275}"/>
              </a:ext>
            </a:extLst>
          </p:cNvPr>
          <p:cNvSpPr>
            <a:spLocks noGrp="1"/>
          </p:cNvSpPr>
          <p:nvPr>
            <p:ph type="body" sz="quarter" idx="18"/>
          </p:nvPr>
        </p:nvSpPr>
        <p:spPr>
          <a:xfrm>
            <a:off x="449990" y="1802183"/>
            <a:ext cx="11292019" cy="4712327"/>
          </a:xfrm>
        </p:spPr>
        <p:txBody>
          <a:bodyPr/>
          <a:lstStyle/>
          <a:p>
            <a:pPr>
              <a:buFont typeface="+mj-lt"/>
              <a:buAutoNum type="arabicPeriod"/>
            </a:pPr>
            <a:r>
              <a:rPr lang="en-US" sz="2000" b="1" dirty="0"/>
              <a:t>Brugerdefinerede instruktioner: </a:t>
            </a:r>
            <a:r>
              <a:rPr lang="en-US" sz="2000" dirty="0" err="1"/>
              <a:t>Tilpas </a:t>
            </a:r>
            <a:r>
              <a:rPr lang="en-US" sz="2000" dirty="0"/>
              <a:t>ChatGPT's svar ved at give specifik forretningsmæssig eller personlig kontekst.</a:t>
            </a:r>
          </a:p>
          <a:p>
            <a:pPr>
              <a:buFont typeface="+mj-lt"/>
              <a:buAutoNum type="arabicPeriod"/>
            </a:pPr>
            <a:r>
              <a:rPr lang="en-US" sz="2000" b="1" dirty="0"/>
              <a:t>Udvikling af prompter: </a:t>
            </a:r>
            <a:r>
              <a:rPr lang="en-US" sz="2000" dirty="0"/>
              <a:t>Udarbejd klare beskeder for at forbedre ChatGPT's outputkvalitet. Brug </a:t>
            </a:r>
            <a:r>
              <a:rPr lang="en-US" sz="2000" b="1" dirty="0">
                <a:hlinkClick r:id="rId2"/>
              </a:rPr>
              <a:t>prompt-værktøjer</a:t>
            </a:r>
            <a:endParaRPr lang="en-US" sz="2000" b="1" dirty="0"/>
          </a:p>
          <a:p>
            <a:pPr>
              <a:buFont typeface="+mj-lt"/>
              <a:buAutoNum type="arabicPeriod"/>
            </a:pPr>
            <a:r>
              <a:rPr lang="en-US" sz="2000" b="1" dirty="0" err="1"/>
              <a:t>Sammenfatning</a:t>
            </a:r>
            <a:r>
              <a:rPr lang="en-US" sz="2000" b="1" dirty="0"/>
              <a:t>: </a:t>
            </a:r>
            <a:r>
              <a:rPr lang="en-US" sz="2000" dirty="0"/>
              <a:t>Brug 'TL;DR' til at kondensere lange artikler eller videoer.</a:t>
            </a:r>
          </a:p>
          <a:p>
            <a:pPr>
              <a:buFont typeface="+mj-lt"/>
              <a:buAutoNum type="arabicPeriod"/>
            </a:pPr>
            <a:r>
              <a:rPr lang="en-US" sz="2000" b="1" dirty="0"/>
              <a:t>Forståelse af dagligdags sprog: </a:t>
            </a:r>
            <a:r>
              <a:rPr lang="en-US" sz="2000" dirty="0"/>
              <a:t>Oversæt slang og idiomer med større nøjagtighed end traditionelle værktøjer.</a:t>
            </a:r>
          </a:p>
          <a:p>
            <a:pPr>
              <a:buFont typeface="+mj-lt"/>
              <a:buAutoNum type="arabicPeriod"/>
            </a:pPr>
            <a:r>
              <a:rPr lang="en-US" sz="2000" b="1" dirty="0"/>
              <a:t>Omvendt spørgeteknik: </a:t>
            </a:r>
            <a:r>
              <a:rPr lang="en-US" sz="2000" dirty="0"/>
              <a:t>Giv et faktum eller en idé, og bed ChatGPT om dokumentation.</a:t>
            </a:r>
          </a:p>
          <a:p>
            <a:pPr>
              <a:buFont typeface="+mj-lt"/>
              <a:buAutoNum type="arabicPeriod"/>
            </a:pPr>
            <a:r>
              <a:rPr lang="en-US" sz="2000" b="1" dirty="0"/>
              <a:t>Sider-udvidelse: </a:t>
            </a:r>
            <a:r>
              <a:rPr lang="en-US" sz="2000" dirty="0"/>
              <a:t>Få adgang til ChatGPT overalt med </a:t>
            </a:r>
            <a:r>
              <a:rPr lang="en-US" sz="2000" b="1" dirty="0">
                <a:hlinkClick r:id="rId3"/>
              </a:rPr>
              <a:t>Sider Chrome-udvidelsen</a:t>
            </a:r>
            <a:r>
              <a:rPr lang="en-US" sz="2000" dirty="0"/>
              <a:t>.</a:t>
            </a:r>
          </a:p>
          <a:p>
            <a:pPr>
              <a:buFont typeface="+mj-lt"/>
              <a:buAutoNum type="arabicPeriod"/>
            </a:pPr>
            <a:r>
              <a:rPr lang="en-US" sz="2000" b="1" dirty="0"/>
              <a:t>Transskribering af møder: </a:t>
            </a:r>
            <a:r>
              <a:rPr lang="en-US" sz="2000" dirty="0"/>
              <a:t>Transskriber møder og uddrag nøglepunkter ved hjælp af ChatGPT.</a:t>
            </a:r>
          </a:p>
          <a:p>
            <a:pPr>
              <a:buFont typeface="+mj-lt"/>
              <a:buAutoNum type="arabicPeriod"/>
            </a:pPr>
            <a:r>
              <a:rPr lang="en-US" sz="2000" b="1" dirty="0"/>
              <a:t>Genbrug af indhold: </a:t>
            </a:r>
            <a:r>
              <a:rPr lang="en-US" sz="2000" dirty="0"/>
              <a:t>Tilpas eksisterende indhold til forskellige formater og platforme.</a:t>
            </a:r>
          </a:p>
          <a:p>
            <a:pPr>
              <a:buFont typeface="+mj-lt"/>
              <a:buAutoNum type="arabicPeriod"/>
            </a:pPr>
            <a:r>
              <a:rPr lang="en-US" sz="2000" b="1" dirty="0"/>
              <a:t>Hjælp til netværk: </a:t>
            </a:r>
            <a:r>
              <a:rPr lang="en-US" sz="2000" dirty="0"/>
              <a:t>Generer </a:t>
            </a:r>
            <a:r>
              <a:rPr lang="en-US" sz="2000" dirty="0" err="1"/>
              <a:t>personaliserede </a:t>
            </a:r>
            <a:r>
              <a:rPr lang="en-US" sz="2000" dirty="0"/>
              <a:t>netværksbeskeder.</a:t>
            </a:r>
          </a:p>
          <a:p>
            <a:pPr>
              <a:buFont typeface="+mj-lt"/>
              <a:buAutoNum type="arabicPeriod"/>
            </a:pPr>
            <a:r>
              <a:rPr lang="en-US" sz="2000" b="1" dirty="0"/>
              <a:t>Forbedring af kommunikation: </a:t>
            </a:r>
            <a:r>
              <a:rPr lang="en-US" sz="2000" dirty="0"/>
              <a:t>Forbedre klarhed og præcision i skriftlig kommunikation.</a:t>
            </a:r>
          </a:p>
        </p:txBody>
      </p:sp>
      <p:sp>
        <p:nvSpPr>
          <p:cNvPr id="4" name="Text Placeholder 3">
            <a:extLst>
              <a:ext uri="{FF2B5EF4-FFF2-40B4-BE49-F238E27FC236}">
                <a16:creationId xmlns:a16="http://schemas.microsoft.com/office/drawing/2014/main" id="{967F1FB4-5AF5-D8E7-862B-956F857A4091}"/>
              </a:ext>
            </a:extLst>
          </p:cNvPr>
          <p:cNvSpPr>
            <a:spLocks noGrp="1"/>
          </p:cNvSpPr>
          <p:nvPr>
            <p:ph type="body" sz="quarter" idx="16"/>
          </p:nvPr>
        </p:nvSpPr>
        <p:spPr>
          <a:xfrm>
            <a:off x="449990" y="413798"/>
            <a:ext cx="10830200" cy="803654"/>
          </a:xfrm>
        </p:spPr>
        <p:txBody>
          <a:bodyPr/>
          <a:lstStyle/>
          <a:p>
            <a:r>
              <a:rPr lang="en-US" dirty="0"/>
              <a:t>Brug ChatGPT til at </a:t>
            </a:r>
            <a:r>
              <a:rPr lang="en-US" i="1" dirty="0"/>
              <a:t>arbejde smartere.</a:t>
            </a:r>
            <a:r>
              <a:rPr lang="en-US" dirty="0"/>
              <a:t>..</a:t>
            </a:r>
          </a:p>
        </p:txBody>
      </p:sp>
      <p:grpSp>
        <p:nvGrpSpPr>
          <p:cNvPr id="3" name="Group 2">
            <a:extLst>
              <a:ext uri="{FF2B5EF4-FFF2-40B4-BE49-F238E27FC236}">
                <a16:creationId xmlns:a16="http://schemas.microsoft.com/office/drawing/2014/main" id="{66D67AB9-9F79-EFAE-DD6A-D340B54D9C9E}"/>
              </a:ext>
            </a:extLst>
          </p:cNvPr>
          <p:cNvGrpSpPr/>
          <p:nvPr/>
        </p:nvGrpSpPr>
        <p:grpSpPr>
          <a:xfrm>
            <a:off x="10464800" y="473181"/>
            <a:ext cx="1042251" cy="1152419"/>
            <a:chOff x="10387608" y="788458"/>
            <a:chExt cx="896094" cy="896083"/>
          </a:xfrm>
          <a:solidFill>
            <a:srgbClr val="653795"/>
          </a:solidFill>
        </p:grpSpPr>
        <p:sp>
          <p:nvSpPr>
            <p:cNvPr id="7" name="Freeform 196">
              <a:extLst>
                <a:ext uri="{FF2B5EF4-FFF2-40B4-BE49-F238E27FC236}">
                  <a16:creationId xmlns:a16="http://schemas.microsoft.com/office/drawing/2014/main" id="{7E980A97-A606-5C93-2AFE-558D14A85C64}"/>
                </a:ext>
              </a:extLst>
            </p:cNvPr>
            <p:cNvSpPr/>
            <p:nvPr/>
          </p:nvSpPr>
          <p:spPr>
            <a:xfrm>
              <a:off x="10700650" y="810127"/>
              <a:ext cx="289473" cy="332422"/>
            </a:xfrm>
            <a:custGeom>
              <a:avLst/>
              <a:gdLst>
                <a:gd name="connsiteX0" fmla="*/ 144942 w 289473"/>
                <a:gd name="connsiteY0" fmla="*/ 0 h 332422"/>
                <a:gd name="connsiteX1" fmla="*/ 289473 w 289473"/>
                <a:gd name="connsiteY1" fmla="*/ 144531 h 332422"/>
                <a:gd name="connsiteX2" fmla="*/ 210885 w 289473"/>
                <a:gd name="connsiteY2" fmla="*/ 273706 h 332422"/>
                <a:gd name="connsiteX3" fmla="*/ 202754 w 289473"/>
                <a:gd name="connsiteY3" fmla="*/ 286353 h 332422"/>
                <a:gd name="connsiteX4" fmla="*/ 202754 w 289473"/>
                <a:gd name="connsiteY4" fmla="*/ 332422 h 332422"/>
                <a:gd name="connsiteX5" fmla="*/ 188302 w 289473"/>
                <a:gd name="connsiteY5" fmla="*/ 332422 h 332422"/>
                <a:gd name="connsiteX6" fmla="*/ 188302 w 289473"/>
                <a:gd name="connsiteY6" fmla="*/ 187891 h 332422"/>
                <a:gd name="connsiteX7" fmla="*/ 173848 w 289473"/>
                <a:gd name="connsiteY7" fmla="*/ 173438 h 332422"/>
                <a:gd name="connsiteX8" fmla="*/ 159395 w 289473"/>
                <a:gd name="connsiteY8" fmla="*/ 187891 h 332422"/>
                <a:gd name="connsiteX9" fmla="*/ 159395 w 289473"/>
                <a:gd name="connsiteY9" fmla="*/ 332422 h 332422"/>
                <a:gd name="connsiteX10" fmla="*/ 130489 w 289473"/>
                <a:gd name="connsiteY10" fmla="*/ 332422 h 332422"/>
                <a:gd name="connsiteX11" fmla="*/ 130489 w 289473"/>
                <a:gd name="connsiteY11" fmla="*/ 187891 h 332422"/>
                <a:gd name="connsiteX12" fmla="*/ 116036 w 289473"/>
                <a:gd name="connsiteY12" fmla="*/ 173438 h 332422"/>
                <a:gd name="connsiteX13" fmla="*/ 101582 w 289473"/>
                <a:gd name="connsiteY13" fmla="*/ 187891 h 332422"/>
                <a:gd name="connsiteX14" fmla="*/ 101582 w 289473"/>
                <a:gd name="connsiteY14" fmla="*/ 332422 h 332422"/>
                <a:gd name="connsiteX15" fmla="*/ 87129 w 289473"/>
                <a:gd name="connsiteY15" fmla="*/ 332422 h 332422"/>
                <a:gd name="connsiteX16" fmla="*/ 87129 w 289473"/>
                <a:gd name="connsiteY16" fmla="*/ 286353 h 332422"/>
                <a:gd name="connsiteX17" fmla="*/ 78999 w 289473"/>
                <a:gd name="connsiteY17" fmla="*/ 273706 h 332422"/>
                <a:gd name="connsiteX18" fmla="*/ 15767 w 289473"/>
                <a:gd name="connsiteY18" fmla="*/ 79492 h 332422"/>
                <a:gd name="connsiteX19" fmla="*/ 144942 w 289473"/>
                <a:gd name="connsiteY19" fmla="*/ 0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9473" h="332422">
                  <a:moveTo>
                    <a:pt x="144942" y="0"/>
                  </a:moveTo>
                  <a:cubicBezTo>
                    <a:pt x="224434" y="0"/>
                    <a:pt x="289473" y="65039"/>
                    <a:pt x="289473" y="144531"/>
                  </a:cubicBezTo>
                  <a:cubicBezTo>
                    <a:pt x="289473" y="198731"/>
                    <a:pt x="258760" y="248413"/>
                    <a:pt x="210885" y="273706"/>
                  </a:cubicBezTo>
                  <a:cubicBezTo>
                    <a:pt x="206368" y="276416"/>
                    <a:pt x="202754" y="280933"/>
                    <a:pt x="202754" y="286353"/>
                  </a:cubicBezTo>
                  <a:lnTo>
                    <a:pt x="202754" y="332422"/>
                  </a:lnTo>
                  <a:lnTo>
                    <a:pt x="188302" y="332422"/>
                  </a:lnTo>
                  <a:lnTo>
                    <a:pt x="188302" y="187891"/>
                  </a:lnTo>
                  <a:cubicBezTo>
                    <a:pt x="188302" y="179761"/>
                    <a:pt x="181978" y="173438"/>
                    <a:pt x="173848" y="173438"/>
                  </a:cubicBezTo>
                  <a:cubicBezTo>
                    <a:pt x="165718" y="173438"/>
                    <a:pt x="159395" y="179761"/>
                    <a:pt x="159395" y="187891"/>
                  </a:cubicBezTo>
                  <a:lnTo>
                    <a:pt x="159395" y="332422"/>
                  </a:lnTo>
                  <a:lnTo>
                    <a:pt x="130489" y="332422"/>
                  </a:lnTo>
                  <a:lnTo>
                    <a:pt x="130489" y="187891"/>
                  </a:lnTo>
                  <a:cubicBezTo>
                    <a:pt x="130489" y="179761"/>
                    <a:pt x="124165" y="173438"/>
                    <a:pt x="116036" y="173438"/>
                  </a:cubicBezTo>
                  <a:cubicBezTo>
                    <a:pt x="107906" y="173438"/>
                    <a:pt x="101582" y="179761"/>
                    <a:pt x="101582" y="187891"/>
                  </a:cubicBezTo>
                  <a:lnTo>
                    <a:pt x="101582" y="332422"/>
                  </a:lnTo>
                  <a:lnTo>
                    <a:pt x="87129" y="332422"/>
                  </a:lnTo>
                  <a:lnTo>
                    <a:pt x="87129" y="286353"/>
                  </a:lnTo>
                  <a:cubicBezTo>
                    <a:pt x="87129" y="280933"/>
                    <a:pt x="84420" y="275513"/>
                    <a:pt x="78999" y="273706"/>
                  </a:cubicBezTo>
                  <a:cubicBezTo>
                    <a:pt x="7637" y="237573"/>
                    <a:pt x="-20366" y="149951"/>
                    <a:pt x="15767" y="79492"/>
                  </a:cubicBezTo>
                  <a:cubicBezTo>
                    <a:pt x="40157" y="30713"/>
                    <a:pt x="89839" y="0"/>
                    <a:pt x="144942" y="0"/>
                  </a:cubicBezTo>
                  <a:close/>
                </a:path>
              </a:pathLst>
            </a:custGeom>
            <a:solidFill>
              <a:srgbClr val="ED8623"/>
            </a:solidFill>
            <a:ln w="9028"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08E4A9FF-7EB2-C7F4-C688-B71B8CB77743}"/>
                </a:ext>
              </a:extLst>
            </p:cNvPr>
            <p:cNvGrpSpPr/>
            <p:nvPr/>
          </p:nvGrpSpPr>
          <p:grpSpPr>
            <a:xfrm>
              <a:off x="10387608" y="788458"/>
              <a:ext cx="896094" cy="896083"/>
              <a:chOff x="10387608" y="788458"/>
              <a:chExt cx="896094" cy="896083"/>
            </a:xfrm>
            <a:grpFill/>
          </p:grpSpPr>
          <p:grpSp>
            <p:nvGrpSpPr>
              <p:cNvPr id="10" name="Graphic 2">
                <a:extLst>
                  <a:ext uri="{FF2B5EF4-FFF2-40B4-BE49-F238E27FC236}">
                    <a16:creationId xmlns:a16="http://schemas.microsoft.com/office/drawing/2014/main" id="{EDDD4719-5E0C-C0BB-BF0D-90D81F36F679}"/>
                  </a:ext>
                </a:extLst>
              </p:cNvPr>
              <p:cNvGrpSpPr/>
              <p:nvPr/>
            </p:nvGrpSpPr>
            <p:grpSpPr>
              <a:xfrm>
                <a:off x="10647765" y="1164229"/>
                <a:ext cx="375781" cy="505860"/>
                <a:chOff x="10647765" y="1164229"/>
                <a:chExt cx="375781" cy="505860"/>
              </a:xfrm>
              <a:grpFill/>
            </p:grpSpPr>
            <p:sp>
              <p:nvSpPr>
                <p:cNvPr id="16" name="Freeform 204">
                  <a:extLst>
                    <a:ext uri="{FF2B5EF4-FFF2-40B4-BE49-F238E27FC236}">
                      <a16:creationId xmlns:a16="http://schemas.microsoft.com/office/drawing/2014/main" id="{F4F00AE5-D185-ADB4-E799-D5F185677AF1}"/>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p>
              </p:txBody>
            </p:sp>
            <p:sp>
              <p:nvSpPr>
                <p:cNvPr id="17" name="Freeform 205">
                  <a:extLst>
                    <a:ext uri="{FF2B5EF4-FFF2-40B4-BE49-F238E27FC236}">
                      <a16:creationId xmlns:a16="http://schemas.microsoft.com/office/drawing/2014/main" id="{44C0C67F-89BC-CFB1-3B15-C780165CBFE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p>
              </p:txBody>
            </p:sp>
            <p:sp>
              <p:nvSpPr>
                <p:cNvPr id="18" name="Freeform 206">
                  <a:extLst>
                    <a:ext uri="{FF2B5EF4-FFF2-40B4-BE49-F238E27FC236}">
                      <a16:creationId xmlns:a16="http://schemas.microsoft.com/office/drawing/2014/main" id="{4070A73A-FBB4-4963-7469-3582D6F08F4B}"/>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FAA418E5-9B3C-F2D5-E42E-75124FFD8B22}"/>
                  </a:ext>
                </a:extLst>
              </p:cNvPr>
              <p:cNvGrpSpPr/>
              <p:nvPr/>
            </p:nvGrpSpPr>
            <p:grpSpPr>
              <a:xfrm>
                <a:off x="10387608" y="788458"/>
                <a:ext cx="896094" cy="896083"/>
                <a:chOff x="10387608" y="788458"/>
                <a:chExt cx="896094" cy="896083"/>
              </a:xfrm>
              <a:grpFill/>
            </p:grpSpPr>
            <p:sp>
              <p:nvSpPr>
                <p:cNvPr id="12" name="Freeform 200">
                  <a:extLst>
                    <a:ext uri="{FF2B5EF4-FFF2-40B4-BE49-F238E27FC236}">
                      <a16:creationId xmlns:a16="http://schemas.microsoft.com/office/drawing/2014/main" id="{D533F824-4E64-1943-A7AB-DF73290D0BE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p>
              </p:txBody>
            </p:sp>
            <p:sp>
              <p:nvSpPr>
                <p:cNvPr id="13" name="Freeform 201">
                  <a:extLst>
                    <a:ext uri="{FF2B5EF4-FFF2-40B4-BE49-F238E27FC236}">
                      <a16:creationId xmlns:a16="http://schemas.microsoft.com/office/drawing/2014/main" id="{23557CBB-CE8D-292A-3EA3-96439AE4EBD8}"/>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p>
              </p:txBody>
            </p:sp>
            <p:sp>
              <p:nvSpPr>
                <p:cNvPr id="14" name="Freeform 202">
                  <a:extLst>
                    <a:ext uri="{FF2B5EF4-FFF2-40B4-BE49-F238E27FC236}">
                      <a16:creationId xmlns:a16="http://schemas.microsoft.com/office/drawing/2014/main" id="{F096A7CA-B252-A64F-98AE-CD128496FDB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p>
              </p:txBody>
            </p:sp>
            <p:sp>
              <p:nvSpPr>
                <p:cNvPr id="15" name="Freeform 203">
                  <a:extLst>
                    <a:ext uri="{FF2B5EF4-FFF2-40B4-BE49-F238E27FC236}">
                      <a16:creationId xmlns:a16="http://schemas.microsoft.com/office/drawing/2014/main" id="{E7A3AC43-F65F-0C4B-3167-F4C10C4BC953}"/>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72777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147782" y="1814795"/>
            <a:ext cx="5061527" cy="3849918"/>
          </a:xfrm>
        </p:spPr>
        <p:txBody>
          <a:bodyPr/>
          <a:lstStyle/>
          <a:p>
            <a:pPr>
              <a:buNone/>
            </a:pPr>
            <a:r>
              <a:rPr lang="en-US" dirty="0"/>
              <a:t>Denne video præsenterer innovative måder at </a:t>
            </a:r>
            <a:r>
              <a:rPr lang="en-US" dirty="0" err="1"/>
              <a:t>bruge </a:t>
            </a:r>
            <a:r>
              <a:rPr lang="en-US" dirty="0"/>
              <a:t>ChatGPT på for at øge </a:t>
            </a:r>
            <a:r>
              <a:rPr lang="en-US" b="1" dirty="0"/>
              <a:t>produktiviteten og kreativiteten</a:t>
            </a:r>
            <a:r>
              <a:rPr lang="en-US" dirty="0"/>
              <a:t>. Disse hacks demonstrerer ChatGPT's alsidighed i forskellige professionelle scenarier, fra forbedring af kommunikation til strømlining af arbejdsgange.</a:t>
            </a:r>
          </a:p>
          <a:p>
            <a:r>
              <a:rPr lang="en-US" dirty="0"/>
              <a:t>Hvis du vil have en visuel gennemgang af disse hacks, kan du se hele videoen her:</a:t>
            </a:r>
          </a:p>
          <a:p>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a:t>10 spilændrende ChatGPT-hacks til at øge produktiviteten!</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07371" y="1685486"/>
            <a:ext cx="8620338" cy="4894769"/>
          </a:xfrm>
          <a:prstGeom prst="rect">
            <a:avLst/>
          </a:prstGeom>
        </p:spPr>
      </p:pic>
      <p:pic>
        <p:nvPicPr>
          <p:cNvPr id="6" name="Online Media 5" title="10 ChatGPT Hacks That Will Blow Your Mind!">
            <a:hlinkClick r:id="" action="ppaction://media"/>
            <a:extLst>
              <a:ext uri="{FF2B5EF4-FFF2-40B4-BE49-F238E27FC236}">
                <a16:creationId xmlns:a16="http://schemas.microsoft.com/office/drawing/2014/main" id="{F8645583-AC34-FADA-DC9F-AF536900B032}"/>
              </a:ext>
            </a:extLst>
          </p:cNvPr>
          <p:cNvPicPr>
            <a:picLocks noRot="1" noChangeAspect="1"/>
          </p:cNvPicPr>
          <p:nvPr>
            <a:videoFile r:link="rId1"/>
          </p:nvPr>
        </p:nvPicPr>
        <p:blipFill>
          <a:blip r:embed="rId4"/>
          <a:stretch>
            <a:fillRect/>
          </a:stretch>
        </p:blipFill>
        <p:spPr>
          <a:xfrm>
            <a:off x="5443773" y="1814795"/>
            <a:ext cx="5880009" cy="3648364"/>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392027"/>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0A3438E4-87CF-6B5D-B3CB-34FDF5FA7AFE}"/>
              </a:ext>
            </a:extLst>
          </p:cNvPr>
          <p:cNvSpPr txBox="1"/>
          <p:nvPr/>
        </p:nvSpPr>
        <p:spPr>
          <a:xfrm>
            <a:off x="6643255" y="6133007"/>
            <a:ext cx="7800108" cy="369332"/>
          </a:xfrm>
          <a:prstGeom prst="rect">
            <a:avLst/>
          </a:prstGeom>
          <a:noFill/>
        </p:spPr>
        <p:txBody>
          <a:bodyPr wrap="square">
            <a:spAutoFit/>
          </a:bodyPr>
          <a:lstStyle/>
          <a:p>
            <a:r>
              <a:rPr lang="en-US" dirty="0">
                <a:hlinkClick r:id="rId5"/>
              </a:rPr>
              <a:t>10 ChatGPT-hacks, der vil slå benene væk under dig!</a:t>
            </a:r>
            <a:endParaRPr lang="en-IE" dirty="0"/>
          </a:p>
        </p:txBody>
      </p:sp>
    </p:spTree>
    <p:extLst>
      <p:ext uri="{BB962C8B-B14F-4D97-AF65-F5344CB8AC3E}">
        <p14:creationId xmlns:p14="http://schemas.microsoft.com/office/powerpoint/2010/main" val="261136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E11D4-770A-7997-0E9A-51C70C075373}"/>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7BECC2DE-7A8F-BAA7-9689-7E52E3791086}"/>
              </a:ext>
            </a:extLst>
          </p:cNvPr>
          <p:cNvSpPr>
            <a:spLocks noChangeArrowheads="1"/>
          </p:cNvSpPr>
          <p:nvPr/>
        </p:nvSpPr>
        <p:spPr bwMode="auto">
          <a:xfrm>
            <a:off x="51838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756534A3-6AE4-8A57-9667-69269016B72A}"/>
              </a:ext>
            </a:extLst>
          </p:cNvPr>
          <p:cNvSpPr>
            <a:spLocks noChangeArrowheads="1"/>
          </p:cNvSpPr>
          <p:nvPr/>
        </p:nvSpPr>
        <p:spPr bwMode="auto">
          <a:xfrm>
            <a:off x="51838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ACE3A496-47DD-7951-CE22-018E4FB959F7}"/>
              </a:ext>
            </a:extLst>
          </p:cNvPr>
          <p:cNvSpPr>
            <a:spLocks noChangeArrowheads="1"/>
          </p:cNvSpPr>
          <p:nvPr/>
        </p:nvSpPr>
        <p:spPr bwMode="auto">
          <a:xfrm>
            <a:off x="430077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D011B47F-2C27-BAA8-C0A4-D4A774FDEBC4}"/>
              </a:ext>
            </a:extLst>
          </p:cNvPr>
          <p:cNvSpPr>
            <a:spLocks noChangeArrowheads="1"/>
          </p:cNvSpPr>
          <p:nvPr/>
        </p:nvSpPr>
        <p:spPr bwMode="auto">
          <a:xfrm>
            <a:off x="430077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AAC92BFF-1D4A-8FE5-E7DF-4C9DCF1C4AE8}"/>
              </a:ext>
            </a:extLst>
          </p:cNvPr>
          <p:cNvSpPr>
            <a:spLocks noChangeArrowheads="1"/>
          </p:cNvSpPr>
          <p:nvPr/>
        </p:nvSpPr>
        <p:spPr bwMode="auto">
          <a:xfrm>
            <a:off x="8074171" y="1313313"/>
            <a:ext cx="3590459" cy="5102597"/>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174C421-96AD-8A25-28F6-C803A612AC28}"/>
              </a:ext>
            </a:extLst>
          </p:cNvPr>
          <p:cNvSpPr>
            <a:spLocks noChangeArrowheads="1"/>
          </p:cNvSpPr>
          <p:nvPr/>
        </p:nvSpPr>
        <p:spPr bwMode="auto">
          <a:xfrm>
            <a:off x="8074171" y="1306398"/>
            <a:ext cx="3590459" cy="203653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81A0CDB3-9908-8454-DC1A-7F0B4AB286AF}"/>
              </a:ext>
            </a:extLst>
          </p:cNvPr>
          <p:cNvSpPr txBox="1"/>
          <p:nvPr/>
        </p:nvSpPr>
        <p:spPr>
          <a:xfrm>
            <a:off x="594067" y="2324663"/>
            <a:ext cx="32659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1: Vælg et design, og lad AI hjælpe dig</a:t>
            </a:r>
          </a:p>
        </p:txBody>
      </p:sp>
      <p:grpSp>
        <p:nvGrpSpPr>
          <p:cNvPr id="24" name="Graphic 3">
            <a:extLst>
              <a:ext uri="{FF2B5EF4-FFF2-40B4-BE49-F238E27FC236}">
                <a16:creationId xmlns:a16="http://schemas.microsoft.com/office/drawing/2014/main" id="{C0D3DA28-44A3-49EA-FF6E-10A6D965EB64}"/>
              </a:ext>
            </a:extLst>
          </p:cNvPr>
          <p:cNvGrpSpPr/>
          <p:nvPr/>
        </p:nvGrpSpPr>
        <p:grpSpPr>
          <a:xfrm>
            <a:off x="5786068" y="1439506"/>
            <a:ext cx="619321" cy="719437"/>
            <a:chOff x="4643578" y="432838"/>
            <a:chExt cx="1028134" cy="1160188"/>
          </a:xfrm>
          <a:solidFill>
            <a:schemeClr val="bg1"/>
          </a:solidFill>
        </p:grpSpPr>
        <p:sp>
          <p:nvSpPr>
            <p:cNvPr id="25" name="Freeform 1035">
              <a:extLst>
                <a:ext uri="{FF2B5EF4-FFF2-40B4-BE49-F238E27FC236}">
                  <a16:creationId xmlns:a16="http://schemas.microsoft.com/office/drawing/2014/main" id="{D4969508-E394-DBBB-6378-B3A1BCBAA95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0510D19A-C0EC-DF6D-01E1-A68072A0370A}"/>
                </a:ext>
              </a:extLst>
            </p:cNvPr>
            <p:cNvGrpSpPr/>
            <p:nvPr/>
          </p:nvGrpSpPr>
          <p:grpSpPr>
            <a:xfrm>
              <a:off x="4643578" y="432838"/>
              <a:ext cx="1028134" cy="1160188"/>
              <a:chOff x="4643578" y="432838"/>
              <a:chExt cx="1028134" cy="1160188"/>
            </a:xfrm>
            <a:grpFill/>
          </p:grpSpPr>
          <p:sp>
            <p:nvSpPr>
              <p:cNvPr id="27" name="Freeform 1037">
                <a:extLst>
                  <a:ext uri="{FF2B5EF4-FFF2-40B4-BE49-F238E27FC236}">
                    <a16:creationId xmlns:a16="http://schemas.microsoft.com/office/drawing/2014/main" id="{1827DB90-D2CC-D461-8169-337C8765D8E6}"/>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8" name="Freeform 1038">
                <a:extLst>
                  <a:ext uri="{FF2B5EF4-FFF2-40B4-BE49-F238E27FC236}">
                    <a16:creationId xmlns:a16="http://schemas.microsoft.com/office/drawing/2014/main" id="{E344D52C-70BE-6D48-FE07-0BADE308D66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31" name="Graphic 3">
            <a:extLst>
              <a:ext uri="{FF2B5EF4-FFF2-40B4-BE49-F238E27FC236}">
                <a16:creationId xmlns:a16="http://schemas.microsoft.com/office/drawing/2014/main" id="{68945768-5B44-7248-9388-2D9D6EA009C0}"/>
              </a:ext>
            </a:extLst>
          </p:cNvPr>
          <p:cNvGrpSpPr/>
          <p:nvPr/>
        </p:nvGrpSpPr>
        <p:grpSpPr>
          <a:xfrm>
            <a:off x="9556067" y="1412697"/>
            <a:ext cx="606796" cy="655526"/>
            <a:chOff x="6615628" y="2116894"/>
            <a:chExt cx="1066935" cy="1001108"/>
          </a:xfrm>
          <a:solidFill>
            <a:schemeClr val="bg1"/>
          </a:solidFill>
        </p:grpSpPr>
        <p:sp>
          <p:nvSpPr>
            <p:cNvPr id="32" name="Freeform 1130">
              <a:extLst>
                <a:ext uri="{FF2B5EF4-FFF2-40B4-BE49-F238E27FC236}">
                  <a16:creationId xmlns:a16="http://schemas.microsoft.com/office/drawing/2014/main" id="{6F781318-C7B2-2E8D-6CA9-7449783D07D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3" name="Freeform 1131">
              <a:extLst>
                <a:ext uri="{FF2B5EF4-FFF2-40B4-BE49-F238E27FC236}">
                  <a16:creationId xmlns:a16="http://schemas.microsoft.com/office/drawing/2014/main" id="{BD0CCD43-179C-D918-927A-25E170EE798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4" name="Freeform 1132">
              <a:extLst>
                <a:ext uri="{FF2B5EF4-FFF2-40B4-BE49-F238E27FC236}">
                  <a16:creationId xmlns:a16="http://schemas.microsoft.com/office/drawing/2014/main" id="{1E8D3786-6A58-E4BF-9FAB-87CD5B54615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5" name="Freeform 1133">
              <a:extLst>
                <a:ext uri="{FF2B5EF4-FFF2-40B4-BE49-F238E27FC236}">
                  <a16:creationId xmlns:a16="http://schemas.microsoft.com/office/drawing/2014/main" id="{DF198C47-26B8-011F-BA7E-0C2643F48060}"/>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6" name="Freeform 1134">
              <a:extLst>
                <a:ext uri="{FF2B5EF4-FFF2-40B4-BE49-F238E27FC236}">
                  <a16:creationId xmlns:a16="http://schemas.microsoft.com/office/drawing/2014/main" id="{FDD8888E-EB64-7958-5334-D7BA1956C08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7" name="Freeform 1135">
              <a:extLst>
                <a:ext uri="{FF2B5EF4-FFF2-40B4-BE49-F238E27FC236}">
                  <a16:creationId xmlns:a16="http://schemas.microsoft.com/office/drawing/2014/main" id="{71442D16-5D59-B18E-BFC4-80EAFE2A718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8" name="Freeform 1136">
              <a:extLst>
                <a:ext uri="{FF2B5EF4-FFF2-40B4-BE49-F238E27FC236}">
                  <a16:creationId xmlns:a16="http://schemas.microsoft.com/office/drawing/2014/main" id="{AAEAB659-5650-4B3B-1AD8-7132ED36D58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9" name="Freeform 1137">
              <a:extLst>
                <a:ext uri="{FF2B5EF4-FFF2-40B4-BE49-F238E27FC236}">
                  <a16:creationId xmlns:a16="http://schemas.microsoft.com/office/drawing/2014/main" id="{E9D32B2A-60FE-6819-98B9-8F5163F62BC4}"/>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0" name="Freeform 1138">
              <a:extLst>
                <a:ext uri="{FF2B5EF4-FFF2-40B4-BE49-F238E27FC236}">
                  <a16:creationId xmlns:a16="http://schemas.microsoft.com/office/drawing/2014/main" id="{080D8316-E544-A10C-1C89-D66A82C752C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1" name="Freeform 1139">
              <a:extLst>
                <a:ext uri="{FF2B5EF4-FFF2-40B4-BE49-F238E27FC236}">
                  <a16:creationId xmlns:a16="http://schemas.microsoft.com/office/drawing/2014/main" id="{F50A1C89-5F9B-3896-8496-6BBA9A0E32E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2" name="Freeform 1140">
              <a:extLst>
                <a:ext uri="{FF2B5EF4-FFF2-40B4-BE49-F238E27FC236}">
                  <a16:creationId xmlns:a16="http://schemas.microsoft.com/office/drawing/2014/main" id="{477F4FA7-6687-8CE9-8905-2EBB4C39F383}"/>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3" name="Freeform 1141">
              <a:extLst>
                <a:ext uri="{FF2B5EF4-FFF2-40B4-BE49-F238E27FC236}">
                  <a16:creationId xmlns:a16="http://schemas.microsoft.com/office/drawing/2014/main" id="{60363554-8FCE-ED17-F657-A407FF66DC4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90F6298B-7F05-D7EA-B5C0-2754555236BF}"/>
              </a:ext>
            </a:extLst>
          </p:cNvPr>
          <p:cNvGrpSpPr/>
          <p:nvPr/>
        </p:nvGrpSpPr>
        <p:grpSpPr>
          <a:xfrm>
            <a:off x="1989151" y="1529158"/>
            <a:ext cx="616029" cy="672179"/>
            <a:chOff x="3258209" y="1217582"/>
            <a:chExt cx="4712093" cy="4711281"/>
          </a:xfrm>
          <a:solidFill>
            <a:schemeClr val="bg1"/>
          </a:solidFill>
        </p:grpSpPr>
        <p:sp>
          <p:nvSpPr>
            <p:cNvPr id="48" name="Freeform 16">
              <a:extLst>
                <a:ext uri="{FF2B5EF4-FFF2-40B4-BE49-F238E27FC236}">
                  <a16:creationId xmlns:a16="http://schemas.microsoft.com/office/drawing/2014/main" id="{C0482327-978A-15E3-F851-BA85E3ADDE8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73971FCD-B267-A435-8171-F3768C4CA23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03E0F39C-6EF5-04FF-FA0B-88211386145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29E55E07-FA07-9B40-83FB-186526AF9E9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64CC7D9B-D6A2-8AA9-A4AD-FF540EAA684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CBA73330-C773-49EB-7A25-2DC3BA22AF9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CA2E97CD-3D5B-B60C-8672-A96B03D9CFB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72421D7C-25EF-BDFB-F53B-DBCB590A9DB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04302008-D733-AEFB-646E-918B48963E3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1F842440-B338-57B4-9F7A-A3273FFCCBA9}"/>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5FB10077-CB5A-5FC3-B83E-81595C1792F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E974AECD-4AA2-3043-1E7C-7429101D71C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2015A899-B7E1-4096-1A82-AF8E785D356A}"/>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20FC59BA-4C56-B6C8-36A2-11730A7A95F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075FDF92-C3E0-8B6C-600E-B99F9CAEF983}"/>
              </a:ext>
            </a:extLst>
          </p:cNvPr>
          <p:cNvSpPr txBox="1"/>
          <p:nvPr/>
        </p:nvSpPr>
        <p:spPr>
          <a:xfrm>
            <a:off x="4279836" y="2331655"/>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2: Forbedr dit indhold med AI-værktøjer</a:t>
            </a:r>
          </a:p>
        </p:txBody>
      </p:sp>
      <p:sp>
        <p:nvSpPr>
          <p:cNvPr id="125" name="CuadroTexto 553">
            <a:extLst>
              <a:ext uri="{FF2B5EF4-FFF2-40B4-BE49-F238E27FC236}">
                <a16:creationId xmlns:a16="http://schemas.microsoft.com/office/drawing/2014/main" id="{F00332A4-80DE-8B48-06B9-115DAD5C6216}"/>
              </a:ext>
            </a:extLst>
          </p:cNvPr>
          <p:cNvSpPr txBox="1"/>
          <p:nvPr/>
        </p:nvSpPr>
        <p:spPr>
          <a:xfrm>
            <a:off x="7979738" y="2334559"/>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Trin 3: </a:t>
            </a:r>
            <a:r>
              <a:rPr lang="en-US" sz="2000" b="1" dirty="0" err="1">
                <a:solidFill>
                  <a:schemeClr val="bg1"/>
                </a:solidFill>
                <a:latin typeface="Calibri" panose="020F0502020204030204" pitchFamily="34" charset="0"/>
                <a:ea typeface="Lato" charset="0"/>
                <a:cs typeface="Calibri" panose="020F0502020204030204" pitchFamily="34" charset="0"/>
              </a:rPr>
              <a:t>Færdiggør</a:t>
            </a:r>
            <a:r>
              <a:rPr lang="en-US" sz="2000" b="1" dirty="0">
                <a:solidFill>
                  <a:schemeClr val="bg1"/>
                </a:solidFill>
                <a:latin typeface="Calibri" panose="020F0502020204030204" pitchFamily="34" charset="0"/>
                <a:ea typeface="Lato" charset="0"/>
                <a:cs typeface="Calibri" panose="020F0502020204030204" pitchFamily="34" charset="0"/>
              </a:rPr>
              <a:t>, samarbejd og del</a:t>
            </a:r>
          </a:p>
        </p:txBody>
      </p:sp>
      <p:sp>
        <p:nvSpPr>
          <p:cNvPr id="5" name="TextBox 4">
            <a:extLst>
              <a:ext uri="{FF2B5EF4-FFF2-40B4-BE49-F238E27FC236}">
                <a16:creationId xmlns:a16="http://schemas.microsoft.com/office/drawing/2014/main" id="{6F9794F5-CF80-3554-204A-237E10316194}"/>
              </a:ext>
            </a:extLst>
          </p:cNvPr>
          <p:cNvSpPr txBox="1"/>
          <p:nvPr/>
        </p:nvSpPr>
        <p:spPr>
          <a:xfrm>
            <a:off x="697116" y="3342928"/>
            <a:ext cx="3420714" cy="2708434"/>
          </a:xfrm>
          <a:prstGeom prst="rect">
            <a:avLst/>
          </a:prstGeom>
          <a:noFill/>
        </p:spPr>
        <p:txBody>
          <a:bodyPr wrap="square" rtlCol="0">
            <a:spAutoFit/>
          </a:bodyPr>
          <a:lstStyle/>
          <a:p>
            <a:pPr marL="180000" indent="-180000">
              <a:buFont typeface="Arial" panose="020B0604020202020204" pitchFamily="34" charset="0"/>
              <a:buChar char="•"/>
            </a:pPr>
            <a:r>
              <a:rPr lang="en-US" sz="1700" dirty="0">
                <a:solidFill>
                  <a:schemeClr val="bg1"/>
                </a:solidFill>
              </a:rPr>
              <a:t>Åbn </a:t>
            </a:r>
            <a:r>
              <a:rPr lang="en-US" sz="1700" dirty="0">
                <a:solidFill>
                  <a:schemeClr val="bg1"/>
                </a:solidFill>
                <a:hlinkClick r:id="rId2"/>
              </a:rPr>
              <a:t>Canva</a:t>
            </a:r>
            <a:r>
              <a:rPr lang="en-US" sz="1700" dirty="0">
                <a:solidFill>
                  <a:schemeClr val="bg1"/>
                </a:solidFill>
              </a:rPr>
              <a:t>, og vælg, hvad du vil lave (en præsentation, et opslag på sociale medier eller en plakat).</a:t>
            </a:r>
          </a:p>
          <a:p>
            <a:pPr marL="180000" indent="-180000">
              <a:buFont typeface="Arial" panose="020B0604020202020204" pitchFamily="34" charset="0"/>
              <a:buChar char="•"/>
            </a:pPr>
            <a:r>
              <a:rPr lang="en-US" sz="1700" dirty="0">
                <a:solidFill>
                  <a:schemeClr val="bg1"/>
                </a:solidFill>
              </a:rPr>
              <a:t>Brug Magic Design til at få AI-drevne skabelonforslag baseret på dit indhold eller uploadede billeder.</a:t>
            </a:r>
          </a:p>
          <a:p>
            <a:pPr marL="180000" indent="-180000">
              <a:buFont typeface="Arial" panose="020B0604020202020204" pitchFamily="34" charset="0"/>
              <a:buChar char="•"/>
            </a:pPr>
            <a:r>
              <a:rPr lang="en-US" sz="1700" dirty="0" err="1">
                <a:solidFill>
                  <a:schemeClr val="bg1"/>
                </a:solidFill>
              </a:rPr>
              <a:t>Tilpas </a:t>
            </a:r>
            <a:r>
              <a:rPr lang="en-US" sz="1700" dirty="0">
                <a:solidFill>
                  <a:schemeClr val="bg1"/>
                </a:solidFill>
              </a:rPr>
              <a:t>designet ved at vælge stilarter, skrifttyper og </a:t>
            </a:r>
            <a:r>
              <a:rPr lang="en-US" sz="1700" dirty="0" err="1">
                <a:solidFill>
                  <a:schemeClr val="bg1"/>
                </a:solidFill>
              </a:rPr>
              <a:t>farver, </a:t>
            </a:r>
            <a:r>
              <a:rPr lang="en-US" sz="1700" dirty="0">
                <a:solidFill>
                  <a:schemeClr val="bg1"/>
                </a:solidFill>
              </a:rPr>
              <a:t>der passer til din vision.</a:t>
            </a:r>
            <a:endParaRPr lang="en-IE" sz="1700" dirty="0">
              <a:solidFill>
                <a:schemeClr val="bg1"/>
              </a:solidFill>
            </a:endParaRPr>
          </a:p>
        </p:txBody>
      </p:sp>
      <p:sp>
        <p:nvSpPr>
          <p:cNvPr id="6" name="TextBox 5">
            <a:extLst>
              <a:ext uri="{FF2B5EF4-FFF2-40B4-BE49-F238E27FC236}">
                <a16:creationId xmlns:a16="http://schemas.microsoft.com/office/drawing/2014/main" id="{BD2C09FF-1111-9B0A-CC43-4159C7BAE6A0}"/>
              </a:ext>
            </a:extLst>
          </p:cNvPr>
          <p:cNvSpPr txBox="1"/>
          <p:nvPr/>
        </p:nvSpPr>
        <p:spPr>
          <a:xfrm>
            <a:off x="4463358" y="3429000"/>
            <a:ext cx="3299360" cy="2885405"/>
          </a:xfrm>
          <a:prstGeom prst="rect">
            <a:avLst/>
          </a:prstGeom>
          <a:noFill/>
        </p:spPr>
        <p:txBody>
          <a:bodyPr wrap="square" rtlCol="0">
            <a:spAutoFit/>
          </a:bodyPr>
          <a:lstStyle/>
          <a:p>
            <a:pPr marL="180000" indent="-180000">
              <a:buFont typeface="Arial" panose="020B0604020202020204" pitchFamily="34" charset="0"/>
              <a:buChar char="•"/>
            </a:pPr>
            <a:r>
              <a:rPr lang="en-US" sz="1620" dirty="0">
                <a:solidFill>
                  <a:schemeClr val="bg1"/>
                </a:solidFill>
              </a:rPr>
              <a:t>Brug </a:t>
            </a:r>
            <a:r>
              <a:rPr lang="en-US" sz="1620" b="1" dirty="0">
                <a:solidFill>
                  <a:schemeClr val="bg1"/>
                </a:solidFill>
              </a:rPr>
              <a:t>Magic Write </a:t>
            </a:r>
            <a:r>
              <a:rPr lang="en-US" sz="1620" dirty="0">
                <a:solidFill>
                  <a:schemeClr val="bg1"/>
                </a:solidFill>
              </a:rPr>
              <a:t>til at generere fængende tekst (f.eks. overskrifter, billedtekster eller blogindhold).</a:t>
            </a:r>
          </a:p>
          <a:p>
            <a:pPr marL="180000" indent="-180000">
              <a:buFont typeface="Arial" panose="020B0604020202020204" pitchFamily="34" charset="0"/>
              <a:buChar char="•"/>
            </a:pPr>
            <a:r>
              <a:rPr lang="en-US" sz="1620" dirty="0">
                <a:solidFill>
                  <a:schemeClr val="bg1"/>
                </a:solidFill>
              </a:rPr>
              <a:t>Prøv </a:t>
            </a:r>
            <a:r>
              <a:rPr lang="en-US" sz="1620" b="1" dirty="0">
                <a:solidFill>
                  <a:schemeClr val="bg1"/>
                </a:solidFill>
              </a:rPr>
              <a:t>Text-to-Image AI til at </a:t>
            </a:r>
            <a:r>
              <a:rPr lang="en-US" sz="1620" dirty="0">
                <a:solidFill>
                  <a:schemeClr val="bg1"/>
                </a:solidFill>
              </a:rPr>
              <a:t>skabe unikke billeder ud fra beskrivelser (f.eks. "en futuristisk by om natten").</a:t>
            </a:r>
          </a:p>
          <a:p>
            <a:pPr marL="180000" indent="-180000">
              <a:buFont typeface="Arial" panose="020B0604020202020204" pitchFamily="34" charset="0"/>
              <a:buChar char="•"/>
            </a:pPr>
            <a:r>
              <a:rPr lang="en-US" sz="1620" dirty="0">
                <a:solidFill>
                  <a:schemeClr val="bg1"/>
                </a:solidFill>
              </a:rPr>
              <a:t>Brug </a:t>
            </a:r>
            <a:r>
              <a:rPr lang="en-US" sz="1620" b="1" dirty="0">
                <a:solidFill>
                  <a:schemeClr val="bg1"/>
                </a:solidFill>
              </a:rPr>
              <a:t>Background Remover </a:t>
            </a:r>
            <a:r>
              <a:rPr lang="en-US" sz="1620" dirty="0">
                <a:solidFill>
                  <a:schemeClr val="bg1"/>
                </a:solidFill>
              </a:rPr>
              <a:t>(Pro-funktion) til at skære baggrunde ud med et enkelt klik og finpudse dit design.</a:t>
            </a:r>
            <a:endParaRPr lang="en-IE" sz="1620" dirty="0">
              <a:solidFill>
                <a:schemeClr val="bg1"/>
              </a:solidFill>
            </a:endParaRPr>
          </a:p>
        </p:txBody>
      </p:sp>
      <p:sp>
        <p:nvSpPr>
          <p:cNvPr id="7" name="TextBox 6">
            <a:extLst>
              <a:ext uri="{FF2B5EF4-FFF2-40B4-BE49-F238E27FC236}">
                <a16:creationId xmlns:a16="http://schemas.microsoft.com/office/drawing/2014/main" id="{883FA97B-8A41-99C5-D1A0-CD8DFE3C8D3D}"/>
              </a:ext>
            </a:extLst>
          </p:cNvPr>
          <p:cNvSpPr txBox="1"/>
          <p:nvPr/>
        </p:nvSpPr>
        <p:spPr>
          <a:xfrm>
            <a:off x="8113501" y="3447804"/>
            <a:ext cx="3545488" cy="2185214"/>
          </a:xfrm>
          <a:prstGeom prst="rect">
            <a:avLst/>
          </a:prstGeom>
          <a:noFill/>
        </p:spPr>
        <p:txBody>
          <a:bodyPr wrap="square" rtlCol="0">
            <a:spAutoFit/>
          </a:bodyPr>
          <a:lstStyle/>
          <a:p>
            <a:pPr marL="285750" indent="-285750">
              <a:buFont typeface="Arial" panose="020B0604020202020204" pitchFamily="34" charset="0"/>
              <a:buChar char="•"/>
            </a:pPr>
            <a:r>
              <a:rPr lang="en-US" sz="1700" dirty="0">
                <a:solidFill>
                  <a:schemeClr val="bg1"/>
                </a:solidFill>
              </a:rPr>
              <a:t>Lad AI foreslå </a:t>
            </a:r>
            <a:r>
              <a:rPr lang="en-US" sz="1700" b="1" dirty="0">
                <a:solidFill>
                  <a:schemeClr val="bg1"/>
                </a:solidFill>
              </a:rPr>
              <a:t>layoutjusteringer </a:t>
            </a:r>
            <a:r>
              <a:rPr lang="en-US" sz="1700" dirty="0">
                <a:solidFill>
                  <a:schemeClr val="bg1"/>
                </a:solidFill>
              </a:rPr>
              <a:t>og formateringsforbedringer.</a:t>
            </a:r>
          </a:p>
          <a:p>
            <a:pPr marL="285750" indent="-285750">
              <a:buFont typeface="Arial" panose="020B0604020202020204" pitchFamily="34" charset="0"/>
              <a:buChar char="•"/>
            </a:pPr>
            <a:r>
              <a:rPr lang="en-US" sz="1700" dirty="0">
                <a:solidFill>
                  <a:schemeClr val="bg1"/>
                </a:solidFill>
              </a:rPr>
              <a:t>Brug </a:t>
            </a:r>
            <a:r>
              <a:rPr lang="en-US" sz="1700" b="1" dirty="0">
                <a:solidFill>
                  <a:schemeClr val="bg1"/>
                </a:solidFill>
              </a:rPr>
              <a:t>AI-drevet oversættelse</a:t>
            </a:r>
            <a:r>
              <a:rPr lang="en-US" sz="1700" dirty="0">
                <a:solidFill>
                  <a:schemeClr val="bg1"/>
                </a:solidFill>
              </a:rPr>
              <a:t>, hvis du skaber indhold på flere sprog.</a:t>
            </a:r>
          </a:p>
          <a:p>
            <a:pPr marL="285750" indent="-285750">
              <a:buFont typeface="Arial" panose="020B0604020202020204" pitchFamily="34" charset="0"/>
              <a:buChar char="•"/>
            </a:pPr>
            <a:r>
              <a:rPr lang="en-US" sz="1700" b="1" dirty="0">
                <a:solidFill>
                  <a:schemeClr val="bg1"/>
                </a:solidFill>
              </a:rPr>
              <a:t>Download, planlæg </a:t>
            </a:r>
            <a:r>
              <a:rPr lang="en-US" sz="1700" dirty="0">
                <a:solidFill>
                  <a:schemeClr val="bg1"/>
                </a:solidFill>
              </a:rPr>
              <a:t>opslag på sociale medier, eller samarbejd med holdkammerater direkte i Canva.</a:t>
            </a:r>
            <a:endParaRPr lang="en-IE" sz="1700" dirty="0">
              <a:solidFill>
                <a:schemeClr val="bg1"/>
              </a:solidFill>
            </a:endParaRPr>
          </a:p>
        </p:txBody>
      </p:sp>
      <p:sp>
        <p:nvSpPr>
          <p:cNvPr id="8" name="Text Placeholder 2">
            <a:extLst>
              <a:ext uri="{FF2B5EF4-FFF2-40B4-BE49-F238E27FC236}">
                <a16:creationId xmlns:a16="http://schemas.microsoft.com/office/drawing/2014/main" id="{3D0490F4-E265-170F-F579-39732C362D10}"/>
              </a:ext>
            </a:extLst>
          </p:cNvPr>
          <p:cNvSpPr txBox="1">
            <a:spLocks/>
          </p:cNvSpPr>
          <p:nvPr/>
        </p:nvSpPr>
        <p:spPr>
          <a:xfrm>
            <a:off x="685924" y="375567"/>
            <a:ext cx="9037497"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dirty="0">
                <a:solidFill>
                  <a:srgbClr val="653795"/>
                </a:solidFill>
              </a:rPr>
              <a:t>Grundlæggende </a:t>
            </a:r>
            <a:r>
              <a:rPr lang="en-IE" sz="3600" b="1" dirty="0">
                <a:solidFill>
                  <a:srgbClr val="653795"/>
                </a:solidFill>
                <a:hlinkClick r:id="rId2">
                  <a:extLst>
                    <a:ext uri="{A12FA001-AC4F-418D-AE19-62706E023703}">
                      <ahyp:hlinkClr xmlns:ahyp="http://schemas.microsoft.com/office/drawing/2018/hyperlinkcolor" val="tx"/>
                    </a:ext>
                  </a:extLst>
                </a:hlinkClick>
              </a:rPr>
              <a:t>Canva </a:t>
            </a:r>
            <a:r>
              <a:rPr lang="en-IE" sz="3600" b="1" dirty="0">
                <a:solidFill>
                  <a:srgbClr val="653795"/>
                </a:solidFill>
              </a:rPr>
              <a:t>AI-trin </a:t>
            </a:r>
          </a:p>
          <a:p>
            <a:pPr marL="0" indent="0">
              <a:buNone/>
            </a:pPr>
            <a:r>
              <a:rPr lang="en-IE" sz="3600" dirty="0">
                <a:solidFill>
                  <a:srgbClr val="653795"/>
                </a:solidFill>
              </a:rPr>
              <a:t> </a:t>
            </a:r>
          </a:p>
        </p:txBody>
      </p:sp>
      <p:pic>
        <p:nvPicPr>
          <p:cNvPr id="2050" name="Picture 2">
            <a:hlinkClick r:id="rId2"/>
            <a:extLst>
              <a:ext uri="{FF2B5EF4-FFF2-40B4-BE49-F238E27FC236}">
                <a16:creationId xmlns:a16="http://schemas.microsoft.com/office/drawing/2014/main" id="{1AC62B25-721D-C550-E591-91BCB3F18F2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873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09BB3AC-1529-64D2-1F95-C42F6419B079}"/>
              </a:ext>
            </a:extLst>
          </p:cNvPr>
          <p:cNvSpPr>
            <a:spLocks noChangeArrowheads="1"/>
          </p:cNvSpPr>
          <p:nvPr/>
        </p:nvSpPr>
        <p:spPr bwMode="auto">
          <a:xfrm>
            <a:off x="829309" y="2742502"/>
            <a:ext cx="2272735" cy="3594924"/>
          </a:xfrm>
          <a:custGeom>
            <a:avLst/>
            <a:gdLst>
              <a:gd name="T0" fmla="*/ 2172 w 3642"/>
              <a:gd name="T1" fmla="*/ 4391 h 4392"/>
              <a:gd name="T2" fmla="*/ 1469 w 3642"/>
              <a:gd name="T3" fmla="*/ 4391 h 4392"/>
              <a:gd name="T4" fmla="*/ 1469 w 3642"/>
              <a:gd name="T5" fmla="*/ 4391 h 4392"/>
              <a:gd name="T6" fmla="*/ 0 w 3642"/>
              <a:gd name="T7" fmla="*/ 2921 h 4392"/>
              <a:gd name="T8" fmla="*/ 0 w 3642"/>
              <a:gd name="T9" fmla="*/ 0 h 4392"/>
              <a:gd name="T10" fmla="*/ 3641 w 3642"/>
              <a:gd name="T11" fmla="*/ 0 h 4392"/>
              <a:gd name="T12" fmla="*/ 3641 w 3642"/>
              <a:gd name="T13" fmla="*/ 2921 h 4392"/>
              <a:gd name="T14" fmla="*/ 3641 w 3642"/>
              <a:gd name="T15" fmla="*/ 2921 h 4392"/>
              <a:gd name="T16" fmla="*/ 2172 w 3642"/>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2" h="4392">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a:effectLst/>
        </p:spPr>
        <p:txBody>
          <a:bodyPr wrap="none" anchor="ctr"/>
          <a:lstStyle/>
          <a:p>
            <a:endParaRPr lang="en-US"/>
          </a:p>
        </p:txBody>
      </p:sp>
      <p:sp>
        <p:nvSpPr>
          <p:cNvPr id="6" name="Freeform 171">
            <a:extLst>
              <a:ext uri="{FF2B5EF4-FFF2-40B4-BE49-F238E27FC236}">
                <a16:creationId xmlns:a16="http://schemas.microsoft.com/office/drawing/2014/main" id="{431F35A1-1C2E-A751-F81D-358E8A06602E}"/>
              </a:ext>
            </a:extLst>
          </p:cNvPr>
          <p:cNvSpPr>
            <a:spLocks noChangeArrowheads="1"/>
          </p:cNvSpPr>
          <p:nvPr/>
        </p:nvSpPr>
        <p:spPr bwMode="auto">
          <a:xfrm>
            <a:off x="812800" y="1358500"/>
            <a:ext cx="2305753" cy="1807731"/>
          </a:xfrm>
          <a:custGeom>
            <a:avLst/>
            <a:gdLst>
              <a:gd name="T0" fmla="*/ 1847 w 3694"/>
              <a:gd name="T1" fmla="*/ 2898 h 2899"/>
              <a:gd name="T2" fmla="*/ 1847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19 w 3694"/>
              <a:gd name="T23" fmla="*/ 2250 h 2899"/>
              <a:gd name="T24" fmla="*/ 2519 w 3694"/>
              <a:gd name="T25" fmla="*/ 2250 h 2899"/>
              <a:gd name="T26" fmla="*/ 1847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a:effectLst/>
        </p:spPr>
        <p:txBody>
          <a:bodyPr wrap="none" anchor="ctr"/>
          <a:lstStyle/>
          <a:p>
            <a:endParaRPr lang="en-US"/>
          </a:p>
        </p:txBody>
      </p:sp>
      <p:sp>
        <p:nvSpPr>
          <p:cNvPr id="7" name="Freeform 173">
            <a:extLst>
              <a:ext uri="{FF2B5EF4-FFF2-40B4-BE49-F238E27FC236}">
                <a16:creationId xmlns:a16="http://schemas.microsoft.com/office/drawing/2014/main" id="{262622A4-0395-299A-F3CD-7F6A999F9D6B}"/>
              </a:ext>
            </a:extLst>
          </p:cNvPr>
          <p:cNvSpPr>
            <a:spLocks noChangeArrowheads="1"/>
          </p:cNvSpPr>
          <p:nvPr/>
        </p:nvSpPr>
        <p:spPr bwMode="auto">
          <a:xfrm>
            <a:off x="3465241" y="1375009"/>
            <a:ext cx="2272735" cy="3586157"/>
          </a:xfrm>
          <a:custGeom>
            <a:avLst/>
            <a:gdLst>
              <a:gd name="T0" fmla="*/ 2173 w 3644"/>
              <a:gd name="T1" fmla="*/ 0 h 4391"/>
              <a:gd name="T2" fmla="*/ 1470 w 3644"/>
              <a:gd name="T3" fmla="*/ 0 h 4391"/>
              <a:gd name="T4" fmla="*/ 1470 w 3644"/>
              <a:gd name="T5" fmla="*/ 0 h 4391"/>
              <a:gd name="T6" fmla="*/ 0 w 3644"/>
              <a:gd name="T7" fmla="*/ 1469 h 4391"/>
              <a:gd name="T8" fmla="*/ 0 w 3644"/>
              <a:gd name="T9" fmla="*/ 4390 h 4391"/>
              <a:gd name="T10" fmla="*/ 3643 w 3644"/>
              <a:gd name="T11" fmla="*/ 4390 h 4391"/>
              <a:gd name="T12" fmla="*/ 3643 w 3644"/>
              <a:gd name="T13" fmla="*/ 1469 h 4391"/>
              <a:gd name="T14" fmla="*/ 3643 w 3644"/>
              <a:gd name="T15" fmla="*/ 1469 h 4391"/>
              <a:gd name="T16" fmla="*/ 2173 w 3644"/>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4" h="4391">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a:effectLst/>
        </p:spPr>
        <p:txBody>
          <a:bodyPr wrap="none" anchor="ctr"/>
          <a:lstStyle/>
          <a:p>
            <a:endParaRPr lang="en-US"/>
          </a:p>
        </p:txBody>
      </p:sp>
      <p:sp>
        <p:nvSpPr>
          <p:cNvPr id="8" name="Freeform 174">
            <a:extLst>
              <a:ext uri="{FF2B5EF4-FFF2-40B4-BE49-F238E27FC236}">
                <a16:creationId xmlns:a16="http://schemas.microsoft.com/office/drawing/2014/main" id="{A946FBE7-594F-017A-9DF1-A4BB9F355567}"/>
              </a:ext>
            </a:extLst>
          </p:cNvPr>
          <p:cNvSpPr>
            <a:spLocks noChangeArrowheads="1"/>
          </p:cNvSpPr>
          <p:nvPr/>
        </p:nvSpPr>
        <p:spPr bwMode="auto">
          <a:xfrm>
            <a:off x="3480750" y="4526942"/>
            <a:ext cx="2305753" cy="1810484"/>
          </a:xfrm>
          <a:custGeom>
            <a:avLst/>
            <a:gdLst>
              <a:gd name="T0" fmla="*/ 1495 w 3694"/>
              <a:gd name="T1" fmla="*/ 2899 h 2900"/>
              <a:gd name="T2" fmla="*/ 1495 w 3694"/>
              <a:gd name="T3" fmla="*/ 2899 h 2900"/>
              <a:gd name="T4" fmla="*/ 0 w 3694"/>
              <a:gd name="T5" fmla="*/ 1403 h 2900"/>
              <a:gd name="T6" fmla="*/ 0 w 3694"/>
              <a:gd name="T7" fmla="*/ 648 h 2900"/>
              <a:gd name="T8" fmla="*/ 1173 w 3694"/>
              <a:gd name="T9" fmla="*/ 648 h 2900"/>
              <a:gd name="T10" fmla="*/ 1173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5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a:effectLst/>
        </p:spPr>
        <p:txBody>
          <a:bodyPr wrap="none" anchor="ctr"/>
          <a:lstStyle/>
          <a:p>
            <a:endParaRPr lang="en-US" dirty="0"/>
          </a:p>
        </p:txBody>
      </p:sp>
      <p:sp>
        <p:nvSpPr>
          <p:cNvPr id="9" name="Freeform 176">
            <a:extLst>
              <a:ext uri="{FF2B5EF4-FFF2-40B4-BE49-F238E27FC236}">
                <a16:creationId xmlns:a16="http://schemas.microsoft.com/office/drawing/2014/main" id="{10F7B711-2F49-E6E0-364F-0521CBEAD314}"/>
              </a:ext>
            </a:extLst>
          </p:cNvPr>
          <p:cNvSpPr>
            <a:spLocks noChangeArrowheads="1"/>
          </p:cNvSpPr>
          <p:nvPr/>
        </p:nvSpPr>
        <p:spPr bwMode="auto">
          <a:xfrm>
            <a:off x="6098423" y="2742502"/>
            <a:ext cx="2272735" cy="3594924"/>
          </a:xfrm>
          <a:custGeom>
            <a:avLst/>
            <a:gdLst>
              <a:gd name="T0" fmla="*/ 2172 w 3643"/>
              <a:gd name="T1" fmla="*/ 4391 h 4392"/>
              <a:gd name="T2" fmla="*/ 1469 w 3643"/>
              <a:gd name="T3" fmla="*/ 4391 h 4392"/>
              <a:gd name="T4" fmla="*/ 1469 w 3643"/>
              <a:gd name="T5" fmla="*/ 4391 h 4392"/>
              <a:gd name="T6" fmla="*/ 0 w 3643"/>
              <a:gd name="T7" fmla="*/ 2921 h 4392"/>
              <a:gd name="T8" fmla="*/ 0 w 3643"/>
              <a:gd name="T9" fmla="*/ 0 h 4392"/>
              <a:gd name="T10" fmla="*/ 3642 w 3643"/>
              <a:gd name="T11" fmla="*/ 0 h 4392"/>
              <a:gd name="T12" fmla="*/ 3642 w 3643"/>
              <a:gd name="T13" fmla="*/ 2921 h 4392"/>
              <a:gd name="T14" fmla="*/ 3642 w 3643"/>
              <a:gd name="T15" fmla="*/ 2921 h 4392"/>
              <a:gd name="T16" fmla="*/ 2172 w 3643"/>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2">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303"/>
            </a:srgbClr>
          </a:solidFill>
          <a:ln>
            <a:noFill/>
          </a:ln>
          <a:effectLst/>
        </p:spPr>
        <p:txBody>
          <a:bodyPr wrap="none" anchor="ctr"/>
          <a:lstStyle/>
          <a:p>
            <a:endParaRPr lang="en-US"/>
          </a:p>
        </p:txBody>
      </p:sp>
      <p:sp>
        <p:nvSpPr>
          <p:cNvPr id="10" name="Freeform 177">
            <a:extLst>
              <a:ext uri="{FF2B5EF4-FFF2-40B4-BE49-F238E27FC236}">
                <a16:creationId xmlns:a16="http://schemas.microsoft.com/office/drawing/2014/main" id="{CA3272E6-BE90-88C3-D804-EC893D16FC95}"/>
              </a:ext>
            </a:extLst>
          </p:cNvPr>
          <p:cNvSpPr>
            <a:spLocks noChangeArrowheads="1"/>
          </p:cNvSpPr>
          <p:nvPr/>
        </p:nvSpPr>
        <p:spPr bwMode="auto">
          <a:xfrm>
            <a:off x="6081914" y="1358500"/>
            <a:ext cx="2305753" cy="1807731"/>
          </a:xfrm>
          <a:custGeom>
            <a:avLst/>
            <a:gdLst>
              <a:gd name="T0" fmla="*/ 1846 w 3694"/>
              <a:gd name="T1" fmla="*/ 2898 h 2899"/>
              <a:gd name="T2" fmla="*/ 1846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20 w 3694"/>
              <a:gd name="T23" fmla="*/ 2250 h 2899"/>
              <a:gd name="T24" fmla="*/ 2520 w 3694"/>
              <a:gd name="T25" fmla="*/ 2250 h 2899"/>
              <a:gd name="T26" fmla="*/ 1846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a:effectLst/>
        </p:spPr>
        <p:txBody>
          <a:bodyPr wrap="none" anchor="ctr"/>
          <a:lstStyle/>
          <a:p>
            <a:endParaRPr lang="en-US"/>
          </a:p>
        </p:txBody>
      </p:sp>
      <p:sp>
        <p:nvSpPr>
          <p:cNvPr id="11" name="Freeform 179">
            <a:extLst>
              <a:ext uri="{FF2B5EF4-FFF2-40B4-BE49-F238E27FC236}">
                <a16:creationId xmlns:a16="http://schemas.microsoft.com/office/drawing/2014/main" id="{BFF7F4E1-63AB-7540-3541-B2D49589671C}"/>
              </a:ext>
            </a:extLst>
          </p:cNvPr>
          <p:cNvSpPr>
            <a:spLocks noChangeArrowheads="1"/>
          </p:cNvSpPr>
          <p:nvPr/>
        </p:nvSpPr>
        <p:spPr bwMode="auto">
          <a:xfrm>
            <a:off x="8734356" y="1375009"/>
            <a:ext cx="2272735" cy="3605721"/>
          </a:xfrm>
          <a:custGeom>
            <a:avLst/>
            <a:gdLst>
              <a:gd name="T0" fmla="*/ 2172 w 3643"/>
              <a:gd name="T1" fmla="*/ 0 h 4391"/>
              <a:gd name="T2" fmla="*/ 1470 w 3643"/>
              <a:gd name="T3" fmla="*/ 0 h 4391"/>
              <a:gd name="T4" fmla="*/ 1470 w 3643"/>
              <a:gd name="T5" fmla="*/ 0 h 4391"/>
              <a:gd name="T6" fmla="*/ 0 w 3643"/>
              <a:gd name="T7" fmla="*/ 1469 h 4391"/>
              <a:gd name="T8" fmla="*/ 0 w 3643"/>
              <a:gd name="T9" fmla="*/ 4390 h 4391"/>
              <a:gd name="T10" fmla="*/ 3642 w 3643"/>
              <a:gd name="T11" fmla="*/ 4390 h 4391"/>
              <a:gd name="T12" fmla="*/ 3642 w 3643"/>
              <a:gd name="T13" fmla="*/ 1469 h 4391"/>
              <a:gd name="T14" fmla="*/ 3642 w 3643"/>
              <a:gd name="T15" fmla="*/ 1469 h 4391"/>
              <a:gd name="T16" fmla="*/ 2172 w 3643"/>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1">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74"/>
            </a:srgbClr>
          </a:solidFill>
          <a:ln>
            <a:noFill/>
          </a:ln>
          <a:effectLst/>
        </p:spPr>
        <p:txBody>
          <a:bodyPr wrap="none" anchor="ctr"/>
          <a:lstStyle/>
          <a:p>
            <a:endParaRPr lang="en-US"/>
          </a:p>
        </p:txBody>
      </p:sp>
      <p:sp>
        <p:nvSpPr>
          <p:cNvPr id="12" name="Freeform 180">
            <a:extLst>
              <a:ext uri="{FF2B5EF4-FFF2-40B4-BE49-F238E27FC236}">
                <a16:creationId xmlns:a16="http://schemas.microsoft.com/office/drawing/2014/main" id="{E2C3CCFC-8318-3173-65F9-9331C5F02145}"/>
              </a:ext>
            </a:extLst>
          </p:cNvPr>
          <p:cNvSpPr>
            <a:spLocks noChangeArrowheads="1"/>
          </p:cNvSpPr>
          <p:nvPr/>
        </p:nvSpPr>
        <p:spPr bwMode="auto">
          <a:xfrm>
            <a:off x="8717846" y="4536555"/>
            <a:ext cx="2305753" cy="1810484"/>
          </a:xfrm>
          <a:custGeom>
            <a:avLst/>
            <a:gdLst>
              <a:gd name="T0" fmla="*/ 1496 w 3694"/>
              <a:gd name="T1" fmla="*/ 2899 h 2900"/>
              <a:gd name="T2" fmla="*/ 1496 w 3694"/>
              <a:gd name="T3" fmla="*/ 2899 h 2900"/>
              <a:gd name="T4" fmla="*/ 0 w 3694"/>
              <a:gd name="T5" fmla="*/ 1403 h 2900"/>
              <a:gd name="T6" fmla="*/ 0 w 3694"/>
              <a:gd name="T7" fmla="*/ 648 h 2900"/>
              <a:gd name="T8" fmla="*/ 1174 w 3694"/>
              <a:gd name="T9" fmla="*/ 648 h 2900"/>
              <a:gd name="T10" fmla="*/ 1174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6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a:effectLst/>
        </p:spPr>
        <p:txBody>
          <a:bodyPr wrap="none" anchor="ctr"/>
          <a:lstStyle/>
          <a:p>
            <a:endParaRPr lang="en-US" dirty="0"/>
          </a:p>
        </p:txBody>
      </p:sp>
      <p:sp>
        <p:nvSpPr>
          <p:cNvPr id="30" name="CuadroTexto 553">
            <a:extLst>
              <a:ext uri="{FF2B5EF4-FFF2-40B4-BE49-F238E27FC236}">
                <a16:creationId xmlns:a16="http://schemas.microsoft.com/office/drawing/2014/main" id="{7DB773CF-08B5-C888-E35C-78474D5DA6E4}"/>
              </a:ext>
            </a:extLst>
          </p:cNvPr>
          <p:cNvSpPr txBox="1"/>
          <p:nvPr/>
        </p:nvSpPr>
        <p:spPr>
          <a:xfrm>
            <a:off x="812800" y="3164298"/>
            <a:ext cx="2264103" cy="286232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Dette promptbaserede grafiske designværktøj giver brugerne mulighed for at indtaste ideer og øjeblikkeligt generere flere professionelle og redigerbare designskabeloner.</a:t>
            </a:r>
          </a:p>
        </p:txBody>
      </p:sp>
      <p:sp>
        <p:nvSpPr>
          <p:cNvPr id="69" name="CuadroTexto 553">
            <a:extLst>
              <a:ext uri="{FF2B5EF4-FFF2-40B4-BE49-F238E27FC236}">
                <a16:creationId xmlns:a16="http://schemas.microsoft.com/office/drawing/2014/main" id="{7F669BAB-1727-9458-15D1-EED318B624E8}"/>
              </a:ext>
            </a:extLst>
          </p:cNvPr>
          <p:cNvSpPr txBox="1"/>
          <p:nvPr/>
        </p:nvSpPr>
        <p:spPr>
          <a:xfrm>
            <a:off x="3535735" y="1672191"/>
            <a:ext cx="2182515" cy="2585323"/>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Ved at integrere Leonardo AI giver denne funktion brugerne mulighed for at skabe billeder direkte i Canva og kombinere billedskabelse og designfunktioner i én platform.</a:t>
            </a:r>
          </a:p>
        </p:txBody>
      </p:sp>
      <p:sp>
        <p:nvSpPr>
          <p:cNvPr id="70" name="CuadroTexto 553">
            <a:extLst>
              <a:ext uri="{FF2B5EF4-FFF2-40B4-BE49-F238E27FC236}">
                <a16:creationId xmlns:a16="http://schemas.microsoft.com/office/drawing/2014/main" id="{5ECE0E0F-E36A-BB1B-507E-B35696124DC1}"/>
              </a:ext>
            </a:extLst>
          </p:cNvPr>
          <p:cNvSpPr txBox="1"/>
          <p:nvPr/>
        </p:nvSpPr>
        <p:spPr>
          <a:xfrm>
            <a:off x="6175410" y="3240998"/>
            <a:ext cx="2026711" cy="2308324"/>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Brugere kan skabe videoer ved hjælp af AI-prompter, hvilket udvider Canvas muligheder ud over statisk design til dynamisk indholdsgenerering.</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71" name="CuadroTexto 553">
            <a:extLst>
              <a:ext uri="{FF2B5EF4-FFF2-40B4-BE49-F238E27FC236}">
                <a16:creationId xmlns:a16="http://schemas.microsoft.com/office/drawing/2014/main" id="{A091BCE3-F61E-AA90-16E3-469F42121042}"/>
              </a:ext>
            </a:extLst>
          </p:cNvPr>
          <p:cNvSpPr txBox="1"/>
          <p:nvPr/>
        </p:nvSpPr>
        <p:spPr>
          <a:xfrm>
            <a:off x="8805316" y="1933335"/>
            <a:ext cx="2218284" cy="2585323"/>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Denne pakke indeholder værktøjer som Magic Resize og Magic Eraser, som hjælper med at ændre størrelsen på design eller fjerne uønskede elementer fra billeder.</a:t>
            </a:r>
          </a:p>
        </p:txBody>
      </p:sp>
      <p:sp>
        <p:nvSpPr>
          <p:cNvPr id="3" name="TextBox 2">
            <a:extLst>
              <a:ext uri="{FF2B5EF4-FFF2-40B4-BE49-F238E27FC236}">
                <a16:creationId xmlns:a16="http://schemas.microsoft.com/office/drawing/2014/main" id="{F414B28B-AD6F-D769-2D5A-256C9C235821}"/>
              </a:ext>
            </a:extLst>
          </p:cNvPr>
          <p:cNvSpPr txBox="1"/>
          <p:nvPr/>
        </p:nvSpPr>
        <p:spPr>
          <a:xfrm>
            <a:off x="1246491" y="1933335"/>
            <a:ext cx="1478903" cy="369332"/>
          </a:xfrm>
          <a:prstGeom prst="rect">
            <a:avLst/>
          </a:prstGeom>
          <a:noFill/>
        </p:spPr>
        <p:txBody>
          <a:bodyPr wrap="square">
            <a:spAutoFit/>
          </a:bodyPr>
          <a:lstStyle/>
          <a:p>
            <a:r>
              <a:rPr lang="en-US" b="1" i="0" dirty="0">
                <a:solidFill>
                  <a:schemeClr val="bg1"/>
                </a:solidFill>
                <a:effectLst/>
              </a:rPr>
              <a:t>Magisk design</a:t>
            </a:r>
            <a:endParaRPr lang="en-IE" dirty="0">
              <a:solidFill>
                <a:schemeClr val="bg1"/>
              </a:solidFill>
            </a:endParaRPr>
          </a:p>
        </p:txBody>
      </p:sp>
      <p:sp>
        <p:nvSpPr>
          <p:cNvPr id="4" name="TextBox 3">
            <a:extLst>
              <a:ext uri="{FF2B5EF4-FFF2-40B4-BE49-F238E27FC236}">
                <a16:creationId xmlns:a16="http://schemas.microsoft.com/office/drawing/2014/main" id="{8F4BE1A9-8009-AE43-10A1-8D1759C23D3D}"/>
              </a:ext>
            </a:extLst>
          </p:cNvPr>
          <p:cNvSpPr txBox="1"/>
          <p:nvPr/>
        </p:nvSpPr>
        <p:spPr>
          <a:xfrm>
            <a:off x="9175006" y="5364656"/>
            <a:ext cx="1478903" cy="369332"/>
          </a:xfrm>
          <a:prstGeom prst="rect">
            <a:avLst/>
          </a:prstGeom>
          <a:noFill/>
        </p:spPr>
        <p:txBody>
          <a:bodyPr wrap="square">
            <a:spAutoFit/>
          </a:bodyPr>
          <a:lstStyle/>
          <a:p>
            <a:r>
              <a:rPr lang="en-US" b="1" i="0" dirty="0">
                <a:solidFill>
                  <a:schemeClr val="bg1"/>
                </a:solidFill>
                <a:effectLst/>
              </a:rPr>
              <a:t>Magic Studio</a:t>
            </a:r>
            <a:endParaRPr lang="en-IE" dirty="0">
              <a:solidFill>
                <a:schemeClr val="bg1"/>
              </a:solidFill>
            </a:endParaRPr>
          </a:p>
        </p:txBody>
      </p:sp>
      <p:sp>
        <p:nvSpPr>
          <p:cNvPr id="13" name="TextBox 12">
            <a:extLst>
              <a:ext uri="{FF2B5EF4-FFF2-40B4-BE49-F238E27FC236}">
                <a16:creationId xmlns:a16="http://schemas.microsoft.com/office/drawing/2014/main" id="{1C4DCE95-BBC5-B7FF-0C20-76021AB42E5E}"/>
              </a:ext>
            </a:extLst>
          </p:cNvPr>
          <p:cNvSpPr txBox="1"/>
          <p:nvPr/>
        </p:nvSpPr>
        <p:spPr>
          <a:xfrm>
            <a:off x="6480522" y="1954943"/>
            <a:ext cx="1478903" cy="646331"/>
          </a:xfrm>
          <a:prstGeom prst="rect">
            <a:avLst/>
          </a:prstGeom>
          <a:noFill/>
        </p:spPr>
        <p:txBody>
          <a:bodyPr wrap="square">
            <a:spAutoFit/>
          </a:bodyPr>
          <a:lstStyle/>
          <a:p>
            <a:pPr algn="ctr"/>
            <a:r>
              <a:rPr lang="en-US" b="1" i="0" dirty="0">
                <a:solidFill>
                  <a:schemeClr val="bg1"/>
                </a:solidFill>
                <a:effectLst/>
              </a:rPr>
              <a:t>AI-skabelse af video</a:t>
            </a:r>
            <a:endParaRPr lang="en-IE" dirty="0">
              <a:solidFill>
                <a:schemeClr val="bg1"/>
              </a:solidFill>
            </a:endParaRPr>
          </a:p>
        </p:txBody>
      </p:sp>
      <p:sp>
        <p:nvSpPr>
          <p:cNvPr id="14" name="TextBox 13">
            <a:extLst>
              <a:ext uri="{FF2B5EF4-FFF2-40B4-BE49-F238E27FC236}">
                <a16:creationId xmlns:a16="http://schemas.microsoft.com/office/drawing/2014/main" id="{75B08661-D38C-068C-6488-2BE897DD9A25}"/>
              </a:ext>
            </a:extLst>
          </p:cNvPr>
          <p:cNvSpPr txBox="1"/>
          <p:nvPr/>
        </p:nvSpPr>
        <p:spPr>
          <a:xfrm>
            <a:off x="4029361" y="5423383"/>
            <a:ext cx="1478903" cy="369332"/>
          </a:xfrm>
          <a:prstGeom prst="rect">
            <a:avLst/>
          </a:prstGeom>
          <a:noFill/>
        </p:spPr>
        <p:txBody>
          <a:bodyPr wrap="square">
            <a:spAutoFit/>
          </a:bodyPr>
          <a:lstStyle/>
          <a:p>
            <a:r>
              <a:rPr lang="en-US" b="1" i="0" dirty="0">
                <a:solidFill>
                  <a:schemeClr val="bg1"/>
                </a:solidFill>
                <a:effectLst/>
              </a:rPr>
              <a:t>Dream Lab</a:t>
            </a:r>
            <a:endParaRPr lang="en-IE" dirty="0">
              <a:solidFill>
                <a:schemeClr val="bg1"/>
              </a:solidFill>
            </a:endParaRPr>
          </a:p>
        </p:txBody>
      </p:sp>
      <p:pic>
        <p:nvPicPr>
          <p:cNvPr id="15" name="Picture 2">
            <a:hlinkClick r:id="rId2"/>
            <a:extLst>
              <a:ext uri="{FF2B5EF4-FFF2-40B4-BE49-F238E27FC236}">
                <a16:creationId xmlns:a16="http://schemas.microsoft.com/office/drawing/2014/main" id="{7CDD9883-408B-D0DA-2EBF-384765C56C1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8D35DD0-2F1F-BE91-23DF-FC44B0F5D406}"/>
              </a:ext>
            </a:extLst>
          </p:cNvPr>
          <p:cNvSpPr txBox="1">
            <a:spLocks/>
          </p:cNvSpPr>
          <p:nvPr/>
        </p:nvSpPr>
        <p:spPr>
          <a:xfrm>
            <a:off x="553082" y="329828"/>
            <a:ext cx="843146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653795"/>
                </a:solidFill>
              </a:rPr>
              <a:t>Brug Canva AI til </a:t>
            </a:r>
            <a:r>
              <a:rPr lang="en-US" sz="3600" b="1" i="1" dirty="0">
                <a:solidFill>
                  <a:srgbClr val="653795"/>
                </a:solidFill>
              </a:rPr>
              <a:t>smartere </a:t>
            </a:r>
            <a:r>
              <a:rPr lang="en-US" sz="3600" b="1" dirty="0">
                <a:solidFill>
                  <a:srgbClr val="653795"/>
                </a:solidFill>
              </a:rPr>
              <a:t>arbejde...</a:t>
            </a:r>
          </a:p>
        </p:txBody>
      </p:sp>
    </p:spTree>
    <p:extLst>
      <p:ext uri="{BB962C8B-B14F-4D97-AF65-F5344CB8AC3E}">
        <p14:creationId xmlns:p14="http://schemas.microsoft.com/office/powerpoint/2010/main" val="2757682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477F1-7411-7E37-33E1-800CF7D26BD5}"/>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A04BD818-3270-579E-4A09-3F4E9B47AE82}"/>
              </a:ext>
            </a:extLst>
          </p:cNvPr>
          <p:cNvSpPr>
            <a:spLocks noChangeArrowheads="1"/>
          </p:cNvSpPr>
          <p:nvPr/>
        </p:nvSpPr>
        <p:spPr bwMode="auto">
          <a:xfrm>
            <a:off x="829309" y="2742502"/>
            <a:ext cx="2272735" cy="3594924"/>
          </a:xfrm>
          <a:custGeom>
            <a:avLst/>
            <a:gdLst>
              <a:gd name="T0" fmla="*/ 2172 w 3642"/>
              <a:gd name="T1" fmla="*/ 4391 h 4392"/>
              <a:gd name="T2" fmla="*/ 1469 w 3642"/>
              <a:gd name="T3" fmla="*/ 4391 h 4392"/>
              <a:gd name="T4" fmla="*/ 1469 w 3642"/>
              <a:gd name="T5" fmla="*/ 4391 h 4392"/>
              <a:gd name="T6" fmla="*/ 0 w 3642"/>
              <a:gd name="T7" fmla="*/ 2921 h 4392"/>
              <a:gd name="T8" fmla="*/ 0 w 3642"/>
              <a:gd name="T9" fmla="*/ 0 h 4392"/>
              <a:gd name="T10" fmla="*/ 3641 w 3642"/>
              <a:gd name="T11" fmla="*/ 0 h 4392"/>
              <a:gd name="T12" fmla="*/ 3641 w 3642"/>
              <a:gd name="T13" fmla="*/ 2921 h 4392"/>
              <a:gd name="T14" fmla="*/ 3641 w 3642"/>
              <a:gd name="T15" fmla="*/ 2921 h 4392"/>
              <a:gd name="T16" fmla="*/ 2172 w 3642"/>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2" h="4392">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a:effectLst/>
        </p:spPr>
        <p:txBody>
          <a:bodyPr wrap="none" anchor="ctr"/>
          <a:lstStyle/>
          <a:p>
            <a:endParaRPr lang="en-US"/>
          </a:p>
        </p:txBody>
      </p:sp>
      <p:sp>
        <p:nvSpPr>
          <p:cNvPr id="6" name="Freeform 171">
            <a:extLst>
              <a:ext uri="{FF2B5EF4-FFF2-40B4-BE49-F238E27FC236}">
                <a16:creationId xmlns:a16="http://schemas.microsoft.com/office/drawing/2014/main" id="{5CE5BAAB-B697-59FF-1117-16973B685D40}"/>
              </a:ext>
            </a:extLst>
          </p:cNvPr>
          <p:cNvSpPr>
            <a:spLocks noChangeArrowheads="1"/>
          </p:cNvSpPr>
          <p:nvPr/>
        </p:nvSpPr>
        <p:spPr bwMode="auto">
          <a:xfrm>
            <a:off x="812800" y="1358500"/>
            <a:ext cx="2305753" cy="1807731"/>
          </a:xfrm>
          <a:custGeom>
            <a:avLst/>
            <a:gdLst>
              <a:gd name="T0" fmla="*/ 1847 w 3694"/>
              <a:gd name="T1" fmla="*/ 2898 h 2899"/>
              <a:gd name="T2" fmla="*/ 1847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19 w 3694"/>
              <a:gd name="T23" fmla="*/ 2250 h 2899"/>
              <a:gd name="T24" fmla="*/ 2519 w 3694"/>
              <a:gd name="T25" fmla="*/ 2250 h 2899"/>
              <a:gd name="T26" fmla="*/ 1847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a:effectLst/>
        </p:spPr>
        <p:txBody>
          <a:bodyPr wrap="none" anchor="ctr"/>
          <a:lstStyle/>
          <a:p>
            <a:endParaRPr lang="en-US"/>
          </a:p>
        </p:txBody>
      </p:sp>
      <p:sp>
        <p:nvSpPr>
          <p:cNvPr id="7" name="Freeform 173">
            <a:extLst>
              <a:ext uri="{FF2B5EF4-FFF2-40B4-BE49-F238E27FC236}">
                <a16:creationId xmlns:a16="http://schemas.microsoft.com/office/drawing/2014/main" id="{68B812D4-3175-7FEC-9567-ADE92936B297}"/>
              </a:ext>
            </a:extLst>
          </p:cNvPr>
          <p:cNvSpPr>
            <a:spLocks noChangeArrowheads="1"/>
          </p:cNvSpPr>
          <p:nvPr/>
        </p:nvSpPr>
        <p:spPr bwMode="auto">
          <a:xfrm>
            <a:off x="3465241" y="1375009"/>
            <a:ext cx="2272735" cy="3586157"/>
          </a:xfrm>
          <a:custGeom>
            <a:avLst/>
            <a:gdLst>
              <a:gd name="T0" fmla="*/ 2173 w 3644"/>
              <a:gd name="T1" fmla="*/ 0 h 4391"/>
              <a:gd name="T2" fmla="*/ 1470 w 3644"/>
              <a:gd name="T3" fmla="*/ 0 h 4391"/>
              <a:gd name="T4" fmla="*/ 1470 w 3644"/>
              <a:gd name="T5" fmla="*/ 0 h 4391"/>
              <a:gd name="T6" fmla="*/ 0 w 3644"/>
              <a:gd name="T7" fmla="*/ 1469 h 4391"/>
              <a:gd name="T8" fmla="*/ 0 w 3644"/>
              <a:gd name="T9" fmla="*/ 4390 h 4391"/>
              <a:gd name="T10" fmla="*/ 3643 w 3644"/>
              <a:gd name="T11" fmla="*/ 4390 h 4391"/>
              <a:gd name="T12" fmla="*/ 3643 w 3644"/>
              <a:gd name="T13" fmla="*/ 1469 h 4391"/>
              <a:gd name="T14" fmla="*/ 3643 w 3644"/>
              <a:gd name="T15" fmla="*/ 1469 h 4391"/>
              <a:gd name="T16" fmla="*/ 2173 w 3644"/>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4" h="4391">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a:effectLst/>
        </p:spPr>
        <p:txBody>
          <a:bodyPr wrap="none" anchor="ctr"/>
          <a:lstStyle/>
          <a:p>
            <a:endParaRPr lang="en-US"/>
          </a:p>
        </p:txBody>
      </p:sp>
      <p:sp>
        <p:nvSpPr>
          <p:cNvPr id="8" name="Freeform 174">
            <a:extLst>
              <a:ext uri="{FF2B5EF4-FFF2-40B4-BE49-F238E27FC236}">
                <a16:creationId xmlns:a16="http://schemas.microsoft.com/office/drawing/2014/main" id="{59B7666C-63DD-3E38-D139-78445E996941}"/>
              </a:ext>
            </a:extLst>
          </p:cNvPr>
          <p:cNvSpPr>
            <a:spLocks noChangeArrowheads="1"/>
          </p:cNvSpPr>
          <p:nvPr/>
        </p:nvSpPr>
        <p:spPr bwMode="auto">
          <a:xfrm>
            <a:off x="3480750" y="4526942"/>
            <a:ext cx="2305753" cy="1810484"/>
          </a:xfrm>
          <a:custGeom>
            <a:avLst/>
            <a:gdLst>
              <a:gd name="T0" fmla="*/ 1495 w 3694"/>
              <a:gd name="T1" fmla="*/ 2899 h 2900"/>
              <a:gd name="T2" fmla="*/ 1495 w 3694"/>
              <a:gd name="T3" fmla="*/ 2899 h 2900"/>
              <a:gd name="T4" fmla="*/ 0 w 3694"/>
              <a:gd name="T5" fmla="*/ 1403 h 2900"/>
              <a:gd name="T6" fmla="*/ 0 w 3694"/>
              <a:gd name="T7" fmla="*/ 648 h 2900"/>
              <a:gd name="T8" fmla="*/ 1173 w 3694"/>
              <a:gd name="T9" fmla="*/ 648 h 2900"/>
              <a:gd name="T10" fmla="*/ 1173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5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a:effectLst/>
        </p:spPr>
        <p:txBody>
          <a:bodyPr wrap="none" anchor="ctr"/>
          <a:lstStyle/>
          <a:p>
            <a:endParaRPr lang="en-US" dirty="0"/>
          </a:p>
        </p:txBody>
      </p:sp>
      <p:sp>
        <p:nvSpPr>
          <p:cNvPr id="9" name="Freeform 176">
            <a:extLst>
              <a:ext uri="{FF2B5EF4-FFF2-40B4-BE49-F238E27FC236}">
                <a16:creationId xmlns:a16="http://schemas.microsoft.com/office/drawing/2014/main" id="{67F70BD1-83DD-3342-0BAD-E58C02E3FF18}"/>
              </a:ext>
            </a:extLst>
          </p:cNvPr>
          <p:cNvSpPr>
            <a:spLocks noChangeArrowheads="1"/>
          </p:cNvSpPr>
          <p:nvPr/>
        </p:nvSpPr>
        <p:spPr bwMode="auto">
          <a:xfrm>
            <a:off x="6098423" y="2742502"/>
            <a:ext cx="2272735" cy="3594924"/>
          </a:xfrm>
          <a:custGeom>
            <a:avLst/>
            <a:gdLst>
              <a:gd name="T0" fmla="*/ 2172 w 3643"/>
              <a:gd name="T1" fmla="*/ 4391 h 4392"/>
              <a:gd name="T2" fmla="*/ 1469 w 3643"/>
              <a:gd name="T3" fmla="*/ 4391 h 4392"/>
              <a:gd name="T4" fmla="*/ 1469 w 3643"/>
              <a:gd name="T5" fmla="*/ 4391 h 4392"/>
              <a:gd name="T6" fmla="*/ 0 w 3643"/>
              <a:gd name="T7" fmla="*/ 2921 h 4392"/>
              <a:gd name="T8" fmla="*/ 0 w 3643"/>
              <a:gd name="T9" fmla="*/ 0 h 4392"/>
              <a:gd name="T10" fmla="*/ 3642 w 3643"/>
              <a:gd name="T11" fmla="*/ 0 h 4392"/>
              <a:gd name="T12" fmla="*/ 3642 w 3643"/>
              <a:gd name="T13" fmla="*/ 2921 h 4392"/>
              <a:gd name="T14" fmla="*/ 3642 w 3643"/>
              <a:gd name="T15" fmla="*/ 2921 h 4392"/>
              <a:gd name="T16" fmla="*/ 2172 w 3643"/>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2">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303"/>
            </a:srgbClr>
          </a:solidFill>
          <a:ln>
            <a:noFill/>
          </a:ln>
          <a:effectLst/>
        </p:spPr>
        <p:txBody>
          <a:bodyPr wrap="none" anchor="ctr"/>
          <a:lstStyle/>
          <a:p>
            <a:endParaRPr lang="en-US" dirty="0"/>
          </a:p>
        </p:txBody>
      </p:sp>
      <p:sp>
        <p:nvSpPr>
          <p:cNvPr id="10" name="Freeform 177">
            <a:extLst>
              <a:ext uri="{FF2B5EF4-FFF2-40B4-BE49-F238E27FC236}">
                <a16:creationId xmlns:a16="http://schemas.microsoft.com/office/drawing/2014/main" id="{56FEF8E0-973F-E6E5-4DF7-BFBDD8726535}"/>
              </a:ext>
            </a:extLst>
          </p:cNvPr>
          <p:cNvSpPr>
            <a:spLocks noChangeArrowheads="1"/>
          </p:cNvSpPr>
          <p:nvPr/>
        </p:nvSpPr>
        <p:spPr bwMode="auto">
          <a:xfrm>
            <a:off x="6081914" y="1358500"/>
            <a:ext cx="2305753" cy="1807731"/>
          </a:xfrm>
          <a:custGeom>
            <a:avLst/>
            <a:gdLst>
              <a:gd name="T0" fmla="*/ 1846 w 3694"/>
              <a:gd name="T1" fmla="*/ 2898 h 2899"/>
              <a:gd name="T2" fmla="*/ 1846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20 w 3694"/>
              <a:gd name="T23" fmla="*/ 2250 h 2899"/>
              <a:gd name="T24" fmla="*/ 2520 w 3694"/>
              <a:gd name="T25" fmla="*/ 2250 h 2899"/>
              <a:gd name="T26" fmla="*/ 1846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a:effectLst/>
        </p:spPr>
        <p:txBody>
          <a:bodyPr wrap="none" anchor="ctr"/>
          <a:lstStyle/>
          <a:p>
            <a:endParaRPr lang="en-US"/>
          </a:p>
        </p:txBody>
      </p:sp>
      <p:sp>
        <p:nvSpPr>
          <p:cNvPr id="11" name="Freeform 179">
            <a:extLst>
              <a:ext uri="{FF2B5EF4-FFF2-40B4-BE49-F238E27FC236}">
                <a16:creationId xmlns:a16="http://schemas.microsoft.com/office/drawing/2014/main" id="{72AFE324-36D8-423F-AC4E-D931A04237C6}"/>
              </a:ext>
            </a:extLst>
          </p:cNvPr>
          <p:cNvSpPr>
            <a:spLocks noChangeArrowheads="1"/>
          </p:cNvSpPr>
          <p:nvPr/>
        </p:nvSpPr>
        <p:spPr bwMode="auto">
          <a:xfrm>
            <a:off x="8734356" y="1375009"/>
            <a:ext cx="2272735" cy="3605721"/>
          </a:xfrm>
          <a:custGeom>
            <a:avLst/>
            <a:gdLst>
              <a:gd name="T0" fmla="*/ 2172 w 3643"/>
              <a:gd name="T1" fmla="*/ 0 h 4391"/>
              <a:gd name="T2" fmla="*/ 1470 w 3643"/>
              <a:gd name="T3" fmla="*/ 0 h 4391"/>
              <a:gd name="T4" fmla="*/ 1470 w 3643"/>
              <a:gd name="T5" fmla="*/ 0 h 4391"/>
              <a:gd name="T6" fmla="*/ 0 w 3643"/>
              <a:gd name="T7" fmla="*/ 1469 h 4391"/>
              <a:gd name="T8" fmla="*/ 0 w 3643"/>
              <a:gd name="T9" fmla="*/ 4390 h 4391"/>
              <a:gd name="T10" fmla="*/ 3642 w 3643"/>
              <a:gd name="T11" fmla="*/ 4390 h 4391"/>
              <a:gd name="T12" fmla="*/ 3642 w 3643"/>
              <a:gd name="T13" fmla="*/ 1469 h 4391"/>
              <a:gd name="T14" fmla="*/ 3642 w 3643"/>
              <a:gd name="T15" fmla="*/ 1469 h 4391"/>
              <a:gd name="T16" fmla="*/ 2172 w 3643"/>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1">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74"/>
            </a:srgbClr>
          </a:solidFill>
          <a:ln>
            <a:noFill/>
          </a:ln>
          <a:effectLst/>
        </p:spPr>
        <p:txBody>
          <a:bodyPr wrap="none" anchor="ctr"/>
          <a:lstStyle/>
          <a:p>
            <a:endParaRPr lang="en-US"/>
          </a:p>
        </p:txBody>
      </p:sp>
      <p:sp>
        <p:nvSpPr>
          <p:cNvPr id="12" name="Freeform 180">
            <a:extLst>
              <a:ext uri="{FF2B5EF4-FFF2-40B4-BE49-F238E27FC236}">
                <a16:creationId xmlns:a16="http://schemas.microsoft.com/office/drawing/2014/main" id="{DD96E52F-3FB1-77D2-F732-EB7F7FF94CCD}"/>
              </a:ext>
            </a:extLst>
          </p:cNvPr>
          <p:cNvSpPr>
            <a:spLocks noChangeArrowheads="1"/>
          </p:cNvSpPr>
          <p:nvPr/>
        </p:nvSpPr>
        <p:spPr bwMode="auto">
          <a:xfrm>
            <a:off x="8717846" y="4536555"/>
            <a:ext cx="2305753" cy="1810484"/>
          </a:xfrm>
          <a:custGeom>
            <a:avLst/>
            <a:gdLst>
              <a:gd name="T0" fmla="*/ 1496 w 3694"/>
              <a:gd name="T1" fmla="*/ 2899 h 2900"/>
              <a:gd name="T2" fmla="*/ 1496 w 3694"/>
              <a:gd name="T3" fmla="*/ 2899 h 2900"/>
              <a:gd name="T4" fmla="*/ 0 w 3694"/>
              <a:gd name="T5" fmla="*/ 1403 h 2900"/>
              <a:gd name="T6" fmla="*/ 0 w 3694"/>
              <a:gd name="T7" fmla="*/ 648 h 2900"/>
              <a:gd name="T8" fmla="*/ 1174 w 3694"/>
              <a:gd name="T9" fmla="*/ 648 h 2900"/>
              <a:gd name="T10" fmla="*/ 1174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6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a:effectLst/>
        </p:spPr>
        <p:txBody>
          <a:bodyPr wrap="none" anchor="ctr"/>
          <a:lstStyle/>
          <a:p>
            <a:endParaRPr lang="en-US" dirty="0"/>
          </a:p>
        </p:txBody>
      </p:sp>
      <p:sp>
        <p:nvSpPr>
          <p:cNvPr id="30" name="CuadroTexto 553">
            <a:extLst>
              <a:ext uri="{FF2B5EF4-FFF2-40B4-BE49-F238E27FC236}">
                <a16:creationId xmlns:a16="http://schemas.microsoft.com/office/drawing/2014/main" id="{1C2276AB-CE34-2EA7-7B6C-5305EA0798F5}"/>
              </a:ext>
            </a:extLst>
          </p:cNvPr>
          <p:cNvSpPr txBox="1"/>
          <p:nvPr/>
        </p:nvSpPr>
        <p:spPr>
          <a:xfrm>
            <a:off x="819405" y="3177868"/>
            <a:ext cx="2264103" cy="2585323"/>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Dette værktøj giver brugerne mulighed for at generere, redigere og tilpasse tekst direkte i design, hvilket forbedrer effektiviteten i udformningen af skriftligt indhold.</a:t>
            </a:r>
          </a:p>
        </p:txBody>
      </p:sp>
      <p:sp>
        <p:nvSpPr>
          <p:cNvPr id="69" name="CuadroTexto 553">
            <a:extLst>
              <a:ext uri="{FF2B5EF4-FFF2-40B4-BE49-F238E27FC236}">
                <a16:creationId xmlns:a16="http://schemas.microsoft.com/office/drawing/2014/main" id="{946FD8A0-ADA1-6113-7171-EE4264C6FA8F}"/>
              </a:ext>
            </a:extLst>
          </p:cNvPr>
          <p:cNvSpPr txBox="1"/>
          <p:nvPr/>
        </p:nvSpPr>
        <p:spPr>
          <a:xfrm>
            <a:off x="3545557" y="1885207"/>
            <a:ext cx="2182515" cy="2031325"/>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Denne funktion automatiserer animationen af designelementer, så brugerne nemt kan skabe engagerende visualiseringer</a:t>
            </a:r>
          </a:p>
        </p:txBody>
      </p:sp>
      <p:sp>
        <p:nvSpPr>
          <p:cNvPr id="70" name="CuadroTexto 553">
            <a:extLst>
              <a:ext uri="{FF2B5EF4-FFF2-40B4-BE49-F238E27FC236}">
                <a16:creationId xmlns:a16="http://schemas.microsoft.com/office/drawing/2014/main" id="{3142AC5D-0A8B-69F6-249B-E2708249DA04}"/>
              </a:ext>
            </a:extLst>
          </p:cNvPr>
          <p:cNvSpPr txBox="1"/>
          <p:nvPr/>
        </p:nvSpPr>
        <p:spPr>
          <a:xfrm>
            <a:off x="6238819" y="3367847"/>
            <a:ext cx="2026711" cy="2031325"/>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Til videoredigering identificerer dette værktøj nøgleøjeblikke i videoer og giver mulighed for hurtig udtrækning og brug</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71" name="CuadroTexto 553">
            <a:extLst>
              <a:ext uri="{FF2B5EF4-FFF2-40B4-BE49-F238E27FC236}">
                <a16:creationId xmlns:a16="http://schemas.microsoft.com/office/drawing/2014/main" id="{EA6ADAD2-A468-B44D-6A21-4AED5CDDD224}"/>
              </a:ext>
            </a:extLst>
          </p:cNvPr>
          <p:cNvSpPr txBox="1"/>
          <p:nvPr/>
        </p:nvSpPr>
        <p:spPr>
          <a:xfrm>
            <a:off x="8786275" y="1997381"/>
            <a:ext cx="2218284" cy="2308324"/>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Dette AI-værktøj forenkler processen med at isolere motiver fra baggrunde i billeder for at få renere og mere professionelle designs.</a:t>
            </a:r>
          </a:p>
        </p:txBody>
      </p:sp>
      <p:sp>
        <p:nvSpPr>
          <p:cNvPr id="3" name="TextBox 2">
            <a:extLst>
              <a:ext uri="{FF2B5EF4-FFF2-40B4-BE49-F238E27FC236}">
                <a16:creationId xmlns:a16="http://schemas.microsoft.com/office/drawing/2014/main" id="{992D442B-3951-2029-26AB-21D9E8070920}"/>
              </a:ext>
            </a:extLst>
          </p:cNvPr>
          <p:cNvSpPr txBox="1"/>
          <p:nvPr/>
        </p:nvSpPr>
        <p:spPr>
          <a:xfrm>
            <a:off x="1151694" y="1833000"/>
            <a:ext cx="1569137" cy="707886"/>
          </a:xfrm>
          <a:prstGeom prst="rect">
            <a:avLst/>
          </a:prstGeom>
          <a:noFill/>
        </p:spPr>
        <p:txBody>
          <a:bodyPr wrap="square">
            <a:spAutoFit/>
          </a:bodyPr>
          <a:lstStyle/>
          <a:p>
            <a:pPr algn="ctr"/>
            <a:r>
              <a:rPr lang="en-US" sz="2000" b="1" i="0" dirty="0">
                <a:solidFill>
                  <a:schemeClr val="bg1"/>
                </a:solidFill>
                <a:effectLst/>
              </a:rPr>
              <a:t>Magisk skrivning </a:t>
            </a:r>
            <a:endParaRPr lang="en-IE" sz="2000" dirty="0">
              <a:solidFill>
                <a:schemeClr val="bg1"/>
              </a:solidFill>
            </a:endParaRPr>
          </a:p>
        </p:txBody>
      </p:sp>
      <p:sp>
        <p:nvSpPr>
          <p:cNvPr id="4" name="TextBox 3">
            <a:extLst>
              <a:ext uri="{FF2B5EF4-FFF2-40B4-BE49-F238E27FC236}">
                <a16:creationId xmlns:a16="http://schemas.microsoft.com/office/drawing/2014/main" id="{44401006-BFD5-3C8F-4FA9-D990F8D331C1}"/>
              </a:ext>
            </a:extLst>
          </p:cNvPr>
          <p:cNvSpPr txBox="1"/>
          <p:nvPr/>
        </p:nvSpPr>
        <p:spPr>
          <a:xfrm>
            <a:off x="9175006" y="5249159"/>
            <a:ext cx="1478903" cy="707886"/>
          </a:xfrm>
          <a:prstGeom prst="rect">
            <a:avLst/>
          </a:prstGeom>
          <a:noFill/>
        </p:spPr>
        <p:txBody>
          <a:bodyPr wrap="square">
            <a:spAutoFit/>
          </a:bodyPr>
          <a:lstStyle/>
          <a:p>
            <a:pPr algn="ctr"/>
            <a:r>
              <a:rPr lang="en-US" sz="2000" b="1" i="0" dirty="0">
                <a:solidFill>
                  <a:schemeClr val="bg1"/>
                </a:solidFill>
                <a:effectLst/>
              </a:rPr>
              <a:t>Fjernelse af baggrund</a:t>
            </a:r>
            <a:endParaRPr lang="en-IE" sz="2000" dirty="0">
              <a:solidFill>
                <a:schemeClr val="bg1"/>
              </a:solidFill>
            </a:endParaRPr>
          </a:p>
        </p:txBody>
      </p:sp>
      <p:sp>
        <p:nvSpPr>
          <p:cNvPr id="13" name="TextBox 12">
            <a:extLst>
              <a:ext uri="{FF2B5EF4-FFF2-40B4-BE49-F238E27FC236}">
                <a16:creationId xmlns:a16="http://schemas.microsoft.com/office/drawing/2014/main" id="{BF8EA671-5AA1-7BA8-955A-7CF0B901AC8E}"/>
              </a:ext>
            </a:extLst>
          </p:cNvPr>
          <p:cNvSpPr txBox="1"/>
          <p:nvPr/>
        </p:nvSpPr>
        <p:spPr>
          <a:xfrm>
            <a:off x="6351232" y="1857281"/>
            <a:ext cx="1801883" cy="707886"/>
          </a:xfrm>
          <a:prstGeom prst="rect">
            <a:avLst/>
          </a:prstGeom>
          <a:noFill/>
        </p:spPr>
        <p:txBody>
          <a:bodyPr wrap="square">
            <a:spAutoFit/>
          </a:bodyPr>
          <a:lstStyle/>
          <a:p>
            <a:pPr algn="ctr"/>
            <a:r>
              <a:rPr lang="en-US" sz="2000" b="1" i="0" dirty="0">
                <a:solidFill>
                  <a:schemeClr val="bg1"/>
                </a:solidFill>
                <a:effectLst/>
              </a:rPr>
              <a:t>Automatiske højdepunkter</a:t>
            </a:r>
            <a:endParaRPr lang="en-IE" sz="2000" dirty="0">
              <a:solidFill>
                <a:schemeClr val="bg1"/>
              </a:solidFill>
            </a:endParaRPr>
          </a:p>
        </p:txBody>
      </p:sp>
      <p:sp>
        <p:nvSpPr>
          <p:cNvPr id="14" name="TextBox 13">
            <a:extLst>
              <a:ext uri="{FF2B5EF4-FFF2-40B4-BE49-F238E27FC236}">
                <a16:creationId xmlns:a16="http://schemas.microsoft.com/office/drawing/2014/main" id="{441AC5BE-71ED-47BE-FFBF-E25B91B30885}"/>
              </a:ext>
            </a:extLst>
          </p:cNvPr>
          <p:cNvSpPr txBox="1"/>
          <p:nvPr/>
        </p:nvSpPr>
        <p:spPr>
          <a:xfrm>
            <a:off x="3784349" y="5374067"/>
            <a:ext cx="1723915" cy="400110"/>
          </a:xfrm>
          <a:prstGeom prst="rect">
            <a:avLst/>
          </a:prstGeom>
          <a:noFill/>
        </p:spPr>
        <p:txBody>
          <a:bodyPr wrap="square">
            <a:spAutoFit/>
          </a:bodyPr>
          <a:lstStyle/>
          <a:p>
            <a:pPr algn="ctr"/>
            <a:r>
              <a:rPr lang="en-US" sz="2000" b="1" i="0" dirty="0">
                <a:solidFill>
                  <a:schemeClr val="bg1"/>
                </a:solidFill>
                <a:effectLst/>
              </a:rPr>
              <a:t>AI-animation</a:t>
            </a:r>
            <a:endParaRPr lang="en-IE" sz="2000" dirty="0">
              <a:solidFill>
                <a:schemeClr val="bg1"/>
              </a:solidFill>
            </a:endParaRPr>
          </a:p>
        </p:txBody>
      </p:sp>
      <p:pic>
        <p:nvPicPr>
          <p:cNvPr id="15" name="Picture 2">
            <a:hlinkClick r:id="rId2"/>
            <a:extLst>
              <a:ext uri="{FF2B5EF4-FFF2-40B4-BE49-F238E27FC236}">
                <a16:creationId xmlns:a16="http://schemas.microsoft.com/office/drawing/2014/main" id="{DB5E944D-6EC0-0F82-E586-91FB2146442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3">
            <a:extLst>
              <a:ext uri="{FF2B5EF4-FFF2-40B4-BE49-F238E27FC236}">
                <a16:creationId xmlns:a16="http://schemas.microsoft.com/office/drawing/2014/main" id="{AADDCA83-68E9-E56D-BF4B-7C2CC520CCE1}"/>
              </a:ext>
            </a:extLst>
          </p:cNvPr>
          <p:cNvSpPr txBox="1">
            <a:spLocks/>
          </p:cNvSpPr>
          <p:nvPr/>
        </p:nvSpPr>
        <p:spPr>
          <a:xfrm>
            <a:off x="553082" y="353230"/>
            <a:ext cx="843146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653795"/>
                </a:solidFill>
              </a:rPr>
              <a:t>Brug Canva AI til at arbejde </a:t>
            </a:r>
            <a:r>
              <a:rPr lang="en-US" sz="3600" b="1" i="1" dirty="0">
                <a:solidFill>
                  <a:srgbClr val="653795"/>
                </a:solidFill>
              </a:rPr>
              <a:t>smartere</a:t>
            </a:r>
            <a:r>
              <a:rPr lang="en-US" sz="3600" b="1" dirty="0">
                <a:solidFill>
                  <a:srgbClr val="653795"/>
                </a:solidFill>
              </a:rPr>
              <a:t>...</a:t>
            </a:r>
          </a:p>
        </p:txBody>
      </p:sp>
    </p:spTree>
    <p:extLst>
      <p:ext uri="{BB962C8B-B14F-4D97-AF65-F5344CB8AC3E}">
        <p14:creationId xmlns:p14="http://schemas.microsoft.com/office/powerpoint/2010/main" val="3310171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17236" y="1352658"/>
            <a:ext cx="4660311" cy="3849918"/>
          </a:xfrm>
        </p:spPr>
        <p:txBody>
          <a:bodyPr/>
          <a:lstStyle/>
          <a:p>
            <a:pPr>
              <a:buNone/>
            </a:pPr>
            <a:r>
              <a:rPr lang="en-US" dirty="0"/>
              <a:t>Denne video præsenterer innovative måder at </a:t>
            </a:r>
            <a:r>
              <a:rPr lang="en-US" dirty="0" err="1"/>
              <a:t>bruge </a:t>
            </a:r>
            <a:r>
              <a:rPr lang="en-US" dirty="0"/>
              <a:t>Canva på for at øge </a:t>
            </a:r>
            <a:r>
              <a:rPr lang="en-US" b="1" dirty="0"/>
              <a:t>produktiviteten og kreativiteten</a:t>
            </a:r>
            <a:r>
              <a:rPr lang="en-US" dirty="0"/>
              <a:t>. Canvas nye AI-værktøjer strømliner designprocessen og styrker Canvas position som en førende designplatform.</a:t>
            </a:r>
          </a:p>
          <a:p>
            <a:r>
              <a:rPr lang="en-US" dirty="0"/>
              <a:t>Hvis du vil have en visuel gennemgang af disse værktøjer, kan du se hele videoen her:</a:t>
            </a:r>
          </a:p>
          <a:p>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Canva </a:t>
            </a:r>
            <a:r>
              <a:rPr lang="en-US" dirty="0" err="1"/>
              <a:t>revolutionerer </a:t>
            </a:r>
            <a:r>
              <a:rPr lang="en-US" dirty="0"/>
              <a:t>design!</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07371" y="1685486"/>
            <a:ext cx="8620338" cy="4894769"/>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218546"/>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Online Media 7" title="NEW CANVA AI Revolutionizes Design Forever: Full-Demo">
            <a:hlinkClick r:id="" action="ppaction://media"/>
            <a:extLst>
              <a:ext uri="{FF2B5EF4-FFF2-40B4-BE49-F238E27FC236}">
                <a16:creationId xmlns:a16="http://schemas.microsoft.com/office/drawing/2014/main" id="{1C5814FE-BF9A-8684-B0A7-3486A1D15C3A}"/>
              </a:ext>
            </a:extLst>
          </p:cNvPr>
          <p:cNvPicPr>
            <a:picLocks noRot="1" noChangeAspect="1"/>
          </p:cNvPicPr>
          <p:nvPr>
            <a:videoFile r:link="rId1"/>
          </p:nvPr>
        </p:nvPicPr>
        <p:blipFill>
          <a:blip r:embed="rId4"/>
          <a:stretch>
            <a:fillRect/>
          </a:stretch>
        </p:blipFill>
        <p:spPr>
          <a:xfrm>
            <a:off x="5426363" y="1901579"/>
            <a:ext cx="5888182" cy="3454677"/>
          </a:xfrm>
          <a:prstGeom prst="rect">
            <a:avLst/>
          </a:prstGeom>
        </p:spPr>
      </p:pic>
      <p:sp>
        <p:nvSpPr>
          <p:cNvPr id="11" name="TextBox 10">
            <a:extLst>
              <a:ext uri="{FF2B5EF4-FFF2-40B4-BE49-F238E27FC236}">
                <a16:creationId xmlns:a16="http://schemas.microsoft.com/office/drawing/2014/main" id="{E8A574BC-53A6-3FF6-0806-F51C19131864}"/>
              </a:ext>
            </a:extLst>
          </p:cNvPr>
          <p:cNvSpPr txBox="1"/>
          <p:nvPr/>
        </p:nvSpPr>
        <p:spPr>
          <a:xfrm>
            <a:off x="5885873" y="6210923"/>
            <a:ext cx="7800108" cy="369332"/>
          </a:xfrm>
          <a:prstGeom prst="rect">
            <a:avLst/>
          </a:prstGeom>
          <a:noFill/>
        </p:spPr>
        <p:txBody>
          <a:bodyPr wrap="square">
            <a:spAutoFit/>
          </a:bodyPr>
          <a:lstStyle/>
          <a:p>
            <a:r>
              <a:rPr lang="en-US" dirty="0">
                <a:hlinkClick r:id="rId5"/>
              </a:rPr>
              <a:t>NY CANVA AI revolutionerer design for altid: Fuld demonstration</a:t>
            </a:r>
            <a:endParaRPr lang="en-IE" dirty="0"/>
          </a:p>
        </p:txBody>
      </p:sp>
    </p:spTree>
    <p:extLst>
      <p:ext uri="{BB962C8B-B14F-4D97-AF65-F5344CB8AC3E}">
        <p14:creationId xmlns:p14="http://schemas.microsoft.com/office/powerpoint/2010/main" val="260331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1B34C4-6F07-2749-A686-E2A88AA8C3AE}"/>
              </a:ext>
            </a:extLst>
          </p:cNvPr>
          <p:cNvSpPr>
            <a:spLocks noGrp="1"/>
          </p:cNvSpPr>
          <p:nvPr>
            <p:ph type="body" sz="quarter" idx="19"/>
          </p:nvPr>
        </p:nvSpPr>
        <p:spPr>
          <a:xfrm>
            <a:off x="544933" y="941779"/>
            <a:ext cx="3270322" cy="385564"/>
          </a:xfrm>
        </p:spPr>
        <p:txBody>
          <a:bodyPr/>
          <a:lstStyle/>
          <a:p>
            <a:r>
              <a:rPr lang="en-IE" dirty="0"/>
              <a:t>Andre værktøjer</a:t>
            </a:r>
          </a:p>
        </p:txBody>
      </p:sp>
      <p:sp>
        <p:nvSpPr>
          <p:cNvPr id="4" name="Text Placeholder 3">
            <a:extLst>
              <a:ext uri="{FF2B5EF4-FFF2-40B4-BE49-F238E27FC236}">
                <a16:creationId xmlns:a16="http://schemas.microsoft.com/office/drawing/2014/main" id="{045D0729-B65D-D41D-1A99-C68D3A002840}"/>
              </a:ext>
            </a:extLst>
          </p:cNvPr>
          <p:cNvSpPr>
            <a:spLocks noGrp="1"/>
          </p:cNvSpPr>
          <p:nvPr>
            <p:ph type="body" sz="quarter" idx="20"/>
          </p:nvPr>
        </p:nvSpPr>
        <p:spPr>
          <a:xfrm>
            <a:off x="4224181" y="1821417"/>
            <a:ext cx="7580788" cy="3849918"/>
          </a:xfrm>
        </p:spPr>
        <p:txBody>
          <a:bodyPr/>
          <a:lstStyle/>
          <a:p>
            <a:r>
              <a:rPr lang="en-IE" b="1" dirty="0">
                <a:hlinkClick r:id="rId2"/>
              </a:rPr>
              <a:t>Claude </a:t>
            </a:r>
            <a:r>
              <a:rPr lang="en-IE" dirty="0"/>
              <a:t>er en AI-assistent, der er trænet af Anthropic. Den skiller sig ud ved sin præcision i kodningsopgaver og sin "coachende" tilgang til samtaler, men ligesom Chat GPT er det et generativt AI-værktøj.</a:t>
            </a:r>
          </a:p>
          <a:p>
            <a:r>
              <a:rPr lang="en-IE" b="1" dirty="0">
                <a:hlinkClick r:id="rId3"/>
              </a:rPr>
              <a:t>DALL-E 3</a:t>
            </a:r>
            <a:r>
              <a:rPr lang="en-US" dirty="0"/>
              <a:t>: Open AI har trænet et neuralt netværk kaldet DALL-E, som hjælper brugerne med at skabe nye billeder ved kun at bruge grafiske anvisninger (menneskelig tekst). </a:t>
            </a:r>
          </a:p>
          <a:p>
            <a:r>
              <a:rPr lang="en-US" b="1" dirty="0">
                <a:hlinkClick r:id="rId4"/>
              </a:rPr>
              <a:t>Lyric Studio</a:t>
            </a:r>
            <a:r>
              <a:rPr lang="en-US" dirty="0"/>
              <a:t>: Et AI-drevet sangskriverværktøj, der hjælper med at skabe tekster baseret på brugerens genre eller emne.</a:t>
            </a:r>
          </a:p>
          <a:p>
            <a:r>
              <a:rPr lang="en-IE" b="1" dirty="0" err="1">
                <a:hlinkClick r:id="rId5"/>
              </a:rPr>
              <a:t>Synthеsia</a:t>
            </a:r>
            <a:r>
              <a:rPr lang="en-IE" dirty="0"/>
              <a:t>: En AI-videoplatform</a:t>
            </a:r>
            <a:r>
              <a:rPr lang="en-IE" dirty="0" err="1"/>
              <a:t>, </a:t>
            </a:r>
            <a:r>
              <a:rPr lang="az-Cyrl-AZ" dirty="0"/>
              <a:t>hvor </a:t>
            </a:r>
            <a:r>
              <a:rPr lang="en-IE" dirty="0"/>
              <a:t>man kan </a:t>
            </a:r>
            <a:r>
              <a:rPr lang="az-Cyrl-AZ" dirty="0"/>
              <a:t>lave </a:t>
            </a:r>
            <a:r>
              <a:rPr lang="en-IE" dirty="0" err="1"/>
              <a:t>professionelle videoer</a:t>
            </a:r>
            <a:r>
              <a:rPr lang="en-IE" dirty="0"/>
              <a:t>, der er af høj kvalitet, </a:t>
            </a:r>
            <a:r>
              <a:rPr lang="az-Cyrl-AZ" dirty="0"/>
              <a:t>skalerbare </a:t>
            </a:r>
            <a:r>
              <a:rPr lang="en-IE" dirty="0"/>
              <a:t>og </a:t>
            </a:r>
            <a:r>
              <a:rPr lang="en-IE" dirty="0" err="1"/>
              <a:t>overkommelige </a:t>
            </a:r>
            <a:r>
              <a:rPr lang="en-IE" dirty="0"/>
              <a:t>i </a:t>
            </a:r>
            <a:r>
              <a:rPr lang="en-IE" dirty="0" err="1"/>
              <a:t>pris</a:t>
            </a:r>
            <a:r>
              <a:rPr lang="az-Cyrl-AZ" dirty="0"/>
              <a:t>. </a:t>
            </a:r>
            <a:endParaRPr lang="en-IE" dirty="0"/>
          </a:p>
        </p:txBody>
      </p:sp>
      <p:sp>
        <p:nvSpPr>
          <p:cNvPr id="5" name="Text Placeholder 4">
            <a:extLst>
              <a:ext uri="{FF2B5EF4-FFF2-40B4-BE49-F238E27FC236}">
                <a16:creationId xmlns:a16="http://schemas.microsoft.com/office/drawing/2014/main" id="{6218BAB8-7160-E7A2-453A-A8452A70CBC0}"/>
              </a:ext>
            </a:extLst>
          </p:cNvPr>
          <p:cNvSpPr>
            <a:spLocks noGrp="1"/>
          </p:cNvSpPr>
          <p:nvPr>
            <p:ph type="body" sz="quarter" idx="16"/>
          </p:nvPr>
        </p:nvSpPr>
        <p:spPr>
          <a:xfrm>
            <a:off x="4426303" y="317556"/>
            <a:ext cx="6961476" cy="803654"/>
          </a:xfrm>
        </p:spPr>
        <p:txBody>
          <a:bodyPr/>
          <a:lstStyle/>
          <a:p>
            <a:r>
              <a:rPr lang="en-US" sz="2400" dirty="0"/>
              <a:t>Mens dette modul kun fokuserede på to værktøjer - ChatGPT og Canva AI - er der en hel verden af andre spændende AI-værktøjer derude, som du kan udforske, herunder...</a:t>
            </a:r>
            <a:endParaRPr lang="en-IE" sz="2400" dirty="0"/>
          </a:p>
        </p:txBody>
      </p:sp>
      <p:pic>
        <p:nvPicPr>
          <p:cNvPr id="6" name="Picture 8" descr="A picture containing text&#10;&#10;Description automatically generated">
            <a:extLst>
              <a:ext uri="{FF2B5EF4-FFF2-40B4-BE49-F238E27FC236}">
                <a16:creationId xmlns:a16="http://schemas.microsoft.com/office/drawing/2014/main" id="{43DB0A44-65EA-0DA4-0ABE-22C958FECDC3}"/>
              </a:ext>
            </a:extLst>
          </p:cNvPr>
          <p:cNvPicPr>
            <a:picLocks noChangeAspect="1"/>
          </p:cNvPicPr>
          <p:nvPr/>
        </p:nvPicPr>
        <p:blipFill>
          <a:blip r:embed="rId6"/>
          <a:stretch>
            <a:fillRect/>
          </a:stretch>
        </p:blipFill>
        <p:spPr>
          <a:xfrm>
            <a:off x="301971" y="3802567"/>
            <a:ext cx="3285677" cy="2377442"/>
          </a:xfrm>
          <a:prstGeom prst="rect">
            <a:avLst/>
          </a:prstGeom>
        </p:spPr>
      </p:pic>
    </p:spTree>
    <p:extLst>
      <p:ext uri="{BB962C8B-B14F-4D97-AF65-F5344CB8AC3E}">
        <p14:creationId xmlns:p14="http://schemas.microsoft.com/office/powerpoint/2010/main" val="145324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Udforskning af AI-værktøjer</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til at gøre livet lettere</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Identificering af troværdigt indhold</a:t>
            </a: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Opbygning af selvtillid gennem øvelse</a:t>
            </a:r>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Opsummering og nøglebegreber</a:t>
            </a:r>
            <a:endParaRPr dirty="0">
              <a:solidFill>
                <a:srgbClr val="282666"/>
              </a:solidFill>
            </a:endParaRPr>
          </a:p>
        </p:txBody>
      </p:sp>
      <p:sp>
        <p:nvSpPr>
          <p:cNvPr id="262" name="Google Shape;262;p6"/>
          <p:cNvSpPr txBox="1">
            <a:spLocks noGrp="1"/>
          </p:cNvSpPr>
          <p:nvPr>
            <p:ph type="body" idx="15"/>
          </p:nvPr>
        </p:nvSpPr>
        <p:spPr>
          <a:xfrm>
            <a:off x="519988"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Oversigt over modulet</a:t>
            </a:r>
            <a:endParaRPr dirty="0"/>
          </a:p>
        </p:txBody>
      </p:sp>
      <p:sp>
        <p:nvSpPr>
          <p:cNvPr id="2" name="Google Shape;252;p6">
            <a:extLst>
              <a:ext uri="{FF2B5EF4-FFF2-40B4-BE49-F238E27FC236}">
                <a16:creationId xmlns:a16="http://schemas.microsoft.com/office/drawing/2014/main" id="{9098864D-A26E-87D4-AB6C-FB2B4B507C2B}"/>
              </a:ext>
            </a:extLst>
          </p:cNvPr>
          <p:cNvSpPr txBox="1">
            <a:spLocks/>
          </p:cNvSpPr>
          <p:nvPr/>
        </p:nvSpPr>
        <p:spPr>
          <a:xfrm>
            <a:off x="953911" y="1337990"/>
            <a:ext cx="4608000" cy="37590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Dette modul introducerer eleverne til brugervenlige AI-værktøjer som ChatGPT og Canva AI. Gennem praktiske aktiviteter lærer de, hvordan de kan bruge disse værktøjer til kreativitet, kommunikation og produktivitet. Sessionen udforsker også, hvordan man identificerer troværdigt AI-genereret indhold, og opmuntrer eleverne til at tænke kritisk og eksperimentere trygt med nye teknologier.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AAD4E5-BA48-A97D-9C23-6DB10FACAB82}"/>
              </a:ext>
            </a:extLst>
          </p:cNvPr>
          <p:cNvSpPr>
            <a:spLocks noGrp="1"/>
          </p:cNvSpPr>
          <p:nvPr>
            <p:ph type="body" sz="quarter" idx="16"/>
          </p:nvPr>
        </p:nvSpPr>
        <p:spPr>
          <a:xfrm>
            <a:off x="1619810" y="2472714"/>
            <a:ext cx="4808150" cy="3066422"/>
          </a:xfrm>
        </p:spPr>
        <p:txBody>
          <a:bodyPr/>
          <a:lstStyle/>
          <a:p>
            <a:r>
              <a:rPr lang="en-US" dirty="0"/>
              <a:t>Identificering af troværdigt indhold</a:t>
            </a:r>
          </a:p>
          <a:p>
            <a:endParaRPr lang="en-IE" dirty="0"/>
          </a:p>
        </p:txBody>
      </p:sp>
      <p:sp>
        <p:nvSpPr>
          <p:cNvPr id="3" name="Text Placeholder 2">
            <a:extLst>
              <a:ext uri="{FF2B5EF4-FFF2-40B4-BE49-F238E27FC236}">
                <a16:creationId xmlns:a16="http://schemas.microsoft.com/office/drawing/2014/main" id="{DB2964B7-8B8F-01DD-EECA-55D7BF86066F}"/>
              </a:ext>
            </a:extLst>
          </p:cNvPr>
          <p:cNvSpPr>
            <a:spLocks noGrp="1"/>
          </p:cNvSpPr>
          <p:nvPr>
            <p:ph type="body" sz="quarter" idx="17"/>
          </p:nvPr>
        </p:nvSpPr>
        <p:spPr/>
        <p:txBody>
          <a:bodyPr/>
          <a:lstStyle/>
          <a:p>
            <a:r>
              <a:rPr lang="en-IE" dirty="0"/>
              <a:t>03</a:t>
            </a:r>
          </a:p>
        </p:txBody>
      </p:sp>
      <p:pic>
        <p:nvPicPr>
          <p:cNvPr id="6" name="Picture Placeholder 5" descr="Laughing girl thumbs up">
            <a:extLst>
              <a:ext uri="{FF2B5EF4-FFF2-40B4-BE49-F238E27FC236}">
                <a16:creationId xmlns:a16="http://schemas.microsoft.com/office/drawing/2014/main" id="{B506E36F-41FE-2F1A-5A73-239EEFAAB1D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9123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1A27FE-298D-D44E-39D0-56786DDCD5B0}"/>
              </a:ext>
            </a:extLst>
          </p:cNvPr>
          <p:cNvSpPr>
            <a:spLocks noGrp="1"/>
          </p:cNvSpPr>
          <p:nvPr>
            <p:ph type="body" sz="quarter" idx="13"/>
          </p:nvPr>
        </p:nvSpPr>
        <p:spPr>
          <a:xfrm>
            <a:off x="544391" y="981987"/>
            <a:ext cx="4802284" cy="2675613"/>
          </a:xfrm>
        </p:spPr>
        <p:txBody>
          <a:bodyPr>
            <a:normAutofit lnSpcReduction="10000"/>
          </a:bodyPr>
          <a:lstStyle/>
          <a:p>
            <a:r>
              <a:rPr lang="en-US" sz="2800" dirty="0"/>
              <a:t>Hvis det lykkes at skabe kunstig intelligens, vil det være den største begivenhed i menneskets historie. Desværre kan det også blive den sidste</a:t>
            </a:r>
            <a:r>
              <a:rPr lang="en-US" sz="2800" b="1" dirty="0">
                <a:solidFill>
                  <a:srgbClr val="ED8623"/>
                </a:solidFill>
              </a:rPr>
              <a:t>, medmindre vi lærer at undgå risiciene.</a:t>
            </a:r>
          </a:p>
        </p:txBody>
      </p:sp>
      <p:pic>
        <p:nvPicPr>
          <p:cNvPr id="11" name="Picture Placeholder 10">
            <a:extLst>
              <a:ext uri="{FF2B5EF4-FFF2-40B4-BE49-F238E27FC236}">
                <a16:creationId xmlns:a16="http://schemas.microsoft.com/office/drawing/2014/main" id="{59FE8760-C09D-7C47-681D-6E490FE6EEA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009" r="2009"/>
          <a:stretch>
            <a:fillRect/>
          </a:stretch>
        </p:blipFill>
        <p:spPr/>
      </p:pic>
      <p:sp>
        <p:nvSpPr>
          <p:cNvPr id="8" name="Freeform 7">
            <a:extLst>
              <a:ext uri="{FF2B5EF4-FFF2-40B4-BE49-F238E27FC236}">
                <a16:creationId xmlns:a16="http://schemas.microsoft.com/office/drawing/2014/main" id="{E557DE07-ABFE-2457-BB4B-EBA879007949}"/>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2" name="Graphic 43">
            <a:extLst>
              <a:ext uri="{FF2B5EF4-FFF2-40B4-BE49-F238E27FC236}">
                <a16:creationId xmlns:a16="http://schemas.microsoft.com/office/drawing/2014/main" id="{D5DE6AA4-2579-2F7E-7B1F-2AA22E548A3D}"/>
              </a:ext>
            </a:extLst>
          </p:cNvPr>
          <p:cNvSpPr/>
          <p:nvPr/>
        </p:nvSpPr>
        <p:spPr>
          <a:xfrm>
            <a:off x="9063067" y="3352800"/>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154893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A7C4953-0B68-2696-63CE-E84BAF79AB3B}"/>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p:blipFill>
        <p:spPr>
          <a:xfrm>
            <a:off x="8493" y="267786"/>
            <a:ext cx="7587626" cy="4331221"/>
          </a:xfrm>
        </p:spPr>
      </p:pic>
      <p:sp>
        <p:nvSpPr>
          <p:cNvPr id="3" name="Text Placeholder 2">
            <a:extLst>
              <a:ext uri="{FF2B5EF4-FFF2-40B4-BE49-F238E27FC236}">
                <a16:creationId xmlns:a16="http://schemas.microsoft.com/office/drawing/2014/main" id="{FC23F9C6-B66D-FE89-BE39-43F5BB146129}"/>
              </a:ext>
            </a:extLst>
          </p:cNvPr>
          <p:cNvSpPr>
            <a:spLocks noGrp="1"/>
          </p:cNvSpPr>
          <p:nvPr>
            <p:ph type="body" sz="quarter" idx="18"/>
          </p:nvPr>
        </p:nvSpPr>
        <p:spPr>
          <a:xfrm>
            <a:off x="164687" y="3939390"/>
            <a:ext cx="3893836" cy="1049221"/>
          </a:xfrm>
        </p:spPr>
        <p:txBody>
          <a:bodyPr/>
          <a:lstStyle/>
          <a:p>
            <a:pPr>
              <a:lnSpc>
                <a:spcPct val="100000"/>
              </a:lnSpc>
            </a:pPr>
            <a:r>
              <a:rPr lang="en-US" sz="3600" b="1" dirty="0"/>
              <a:t>Hvorfor det er vigtigt at evaluere AI-genereret indhold...</a:t>
            </a:r>
          </a:p>
          <a:p>
            <a:pPr>
              <a:lnSpc>
                <a:spcPct val="100000"/>
              </a:lnSpc>
            </a:pPr>
            <a:endParaRPr lang="en-IE" sz="3600" b="1" dirty="0"/>
          </a:p>
        </p:txBody>
      </p:sp>
      <p:sp>
        <p:nvSpPr>
          <p:cNvPr id="5" name="Text Placeholder 4">
            <a:extLst>
              <a:ext uri="{FF2B5EF4-FFF2-40B4-BE49-F238E27FC236}">
                <a16:creationId xmlns:a16="http://schemas.microsoft.com/office/drawing/2014/main" id="{075CC279-D81F-6FA6-FA0C-9140D377F9B2}"/>
              </a:ext>
            </a:extLst>
          </p:cNvPr>
          <p:cNvSpPr>
            <a:spLocks noGrp="1"/>
          </p:cNvSpPr>
          <p:nvPr>
            <p:ph type="body" sz="quarter" idx="20"/>
          </p:nvPr>
        </p:nvSpPr>
        <p:spPr>
          <a:xfrm>
            <a:off x="7662108" y="642939"/>
            <a:ext cx="3893836" cy="5453458"/>
          </a:xfrm>
        </p:spPr>
        <p:txBody>
          <a:bodyPr/>
          <a:lstStyle/>
          <a:p>
            <a:r>
              <a:rPr lang="en-US" dirty="0"/>
              <a:t>AI-værktøjer som ChatGPT kan give hurtige og indsigtsfulde svar, </a:t>
            </a:r>
            <a:r>
              <a:rPr lang="en-US" b="1" dirty="0"/>
              <a:t>men de er ikke perfekte</a:t>
            </a:r>
            <a:r>
              <a:rPr lang="en-US" dirty="0"/>
              <a:t>. </a:t>
            </a:r>
          </a:p>
          <a:p>
            <a:r>
              <a:rPr lang="en-US" dirty="0"/>
              <a:t>AI kan generere...</a:t>
            </a:r>
          </a:p>
          <a:p>
            <a:endParaRPr lang="en-US" dirty="0"/>
          </a:p>
          <a:p>
            <a:endParaRPr lang="en-US" dirty="0"/>
          </a:p>
          <a:p>
            <a:endParaRPr lang="en-US" dirty="0"/>
          </a:p>
          <a:p>
            <a:endParaRPr lang="en-US" dirty="0"/>
          </a:p>
          <a:p>
            <a:endParaRPr lang="en-IE" dirty="0"/>
          </a:p>
        </p:txBody>
      </p:sp>
      <p:sp>
        <p:nvSpPr>
          <p:cNvPr id="8" name="Freeform 1">
            <a:extLst>
              <a:ext uri="{FF2B5EF4-FFF2-40B4-BE49-F238E27FC236}">
                <a16:creationId xmlns:a16="http://schemas.microsoft.com/office/drawing/2014/main" id="{69F40B40-B271-9C53-66F3-56DD7923ECDE}"/>
              </a:ext>
            </a:extLst>
          </p:cNvPr>
          <p:cNvSpPr>
            <a:spLocks noChangeArrowheads="1"/>
          </p:cNvSpPr>
          <p:nvPr/>
        </p:nvSpPr>
        <p:spPr bwMode="auto">
          <a:xfrm>
            <a:off x="5981661" y="2930131"/>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 name="Freeform 174">
            <a:extLst>
              <a:ext uri="{FF2B5EF4-FFF2-40B4-BE49-F238E27FC236}">
                <a16:creationId xmlns:a16="http://schemas.microsoft.com/office/drawing/2014/main" id="{D68421F3-F133-E844-5804-8637E539305A}"/>
              </a:ext>
            </a:extLst>
          </p:cNvPr>
          <p:cNvSpPr>
            <a:spLocks noChangeArrowheads="1"/>
          </p:cNvSpPr>
          <p:nvPr/>
        </p:nvSpPr>
        <p:spPr bwMode="auto">
          <a:xfrm>
            <a:off x="6102442" y="3047733"/>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a:effectLst/>
        </p:spPr>
        <p:txBody>
          <a:bodyPr wrap="none" anchor="ctr"/>
          <a:lstStyle/>
          <a:p>
            <a:endParaRPr lang="en-US"/>
          </a:p>
        </p:txBody>
      </p:sp>
      <p:sp>
        <p:nvSpPr>
          <p:cNvPr id="10" name="CuadroTexto 553">
            <a:extLst>
              <a:ext uri="{FF2B5EF4-FFF2-40B4-BE49-F238E27FC236}">
                <a16:creationId xmlns:a16="http://schemas.microsoft.com/office/drawing/2014/main" id="{8A1F08DB-0A56-F8D7-17FB-BA16A4E41F5B}"/>
              </a:ext>
            </a:extLst>
          </p:cNvPr>
          <p:cNvSpPr txBox="1"/>
          <p:nvPr/>
        </p:nvSpPr>
        <p:spPr>
          <a:xfrm>
            <a:off x="6219682" y="3529012"/>
            <a:ext cx="151795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Forkerte oplysninger</a:t>
            </a:r>
          </a:p>
        </p:txBody>
      </p:sp>
      <p:sp>
        <p:nvSpPr>
          <p:cNvPr id="11" name="Freeform 1">
            <a:extLst>
              <a:ext uri="{FF2B5EF4-FFF2-40B4-BE49-F238E27FC236}">
                <a16:creationId xmlns:a16="http://schemas.microsoft.com/office/drawing/2014/main" id="{FB6E5D29-A1BB-81EF-5111-5A3CA95D0AE0}"/>
              </a:ext>
            </a:extLst>
          </p:cNvPr>
          <p:cNvSpPr>
            <a:spLocks noChangeArrowheads="1"/>
          </p:cNvSpPr>
          <p:nvPr/>
        </p:nvSpPr>
        <p:spPr bwMode="auto">
          <a:xfrm>
            <a:off x="8100064" y="2883147"/>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 name="Freeform 174">
            <a:extLst>
              <a:ext uri="{FF2B5EF4-FFF2-40B4-BE49-F238E27FC236}">
                <a16:creationId xmlns:a16="http://schemas.microsoft.com/office/drawing/2014/main" id="{6F621DFB-1B6C-4E04-79EA-3E27BB4D3E21}"/>
              </a:ext>
            </a:extLst>
          </p:cNvPr>
          <p:cNvSpPr>
            <a:spLocks noChangeArrowheads="1"/>
          </p:cNvSpPr>
          <p:nvPr/>
        </p:nvSpPr>
        <p:spPr bwMode="auto">
          <a:xfrm>
            <a:off x="8224054" y="3018308"/>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a:effectLst/>
        </p:spPr>
        <p:txBody>
          <a:bodyPr wrap="none" anchor="ctr"/>
          <a:lstStyle/>
          <a:p>
            <a:endParaRPr lang="en-US"/>
          </a:p>
        </p:txBody>
      </p:sp>
      <p:sp>
        <p:nvSpPr>
          <p:cNvPr id="13" name="CuadroTexto 553">
            <a:extLst>
              <a:ext uri="{FF2B5EF4-FFF2-40B4-BE49-F238E27FC236}">
                <a16:creationId xmlns:a16="http://schemas.microsoft.com/office/drawing/2014/main" id="{284526A4-C349-39E0-81CF-936F035B07FC}"/>
              </a:ext>
            </a:extLst>
          </p:cNvPr>
          <p:cNvSpPr txBox="1"/>
          <p:nvPr/>
        </p:nvSpPr>
        <p:spPr>
          <a:xfrm>
            <a:off x="8356032" y="3490808"/>
            <a:ext cx="1561555"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Partisk information</a:t>
            </a:r>
          </a:p>
        </p:txBody>
      </p:sp>
      <p:sp>
        <p:nvSpPr>
          <p:cNvPr id="14" name="Freeform 1">
            <a:extLst>
              <a:ext uri="{FF2B5EF4-FFF2-40B4-BE49-F238E27FC236}">
                <a16:creationId xmlns:a16="http://schemas.microsoft.com/office/drawing/2014/main" id="{ABE13E3B-58C8-9D33-8B94-301C58BF18CF}"/>
              </a:ext>
            </a:extLst>
          </p:cNvPr>
          <p:cNvSpPr>
            <a:spLocks noChangeArrowheads="1"/>
          </p:cNvSpPr>
          <p:nvPr/>
        </p:nvSpPr>
        <p:spPr bwMode="auto">
          <a:xfrm>
            <a:off x="10199379" y="2930131"/>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282666"/>
              </a:solidFill>
            </a:endParaRPr>
          </a:p>
        </p:txBody>
      </p:sp>
      <p:sp>
        <p:nvSpPr>
          <p:cNvPr id="15" name="Freeform 174">
            <a:extLst>
              <a:ext uri="{FF2B5EF4-FFF2-40B4-BE49-F238E27FC236}">
                <a16:creationId xmlns:a16="http://schemas.microsoft.com/office/drawing/2014/main" id="{F1725FFA-6F26-2BF9-5AFA-884B086DCCAB}"/>
              </a:ext>
            </a:extLst>
          </p:cNvPr>
          <p:cNvSpPr>
            <a:spLocks noChangeArrowheads="1"/>
          </p:cNvSpPr>
          <p:nvPr/>
        </p:nvSpPr>
        <p:spPr bwMode="auto">
          <a:xfrm>
            <a:off x="10320160" y="3047733"/>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282666"/>
          </a:solidFill>
          <a:ln>
            <a:noFill/>
          </a:ln>
          <a:effectLst/>
        </p:spPr>
        <p:txBody>
          <a:bodyPr wrap="none" anchor="ctr"/>
          <a:lstStyle/>
          <a:p>
            <a:endParaRPr lang="en-US"/>
          </a:p>
        </p:txBody>
      </p:sp>
      <p:sp>
        <p:nvSpPr>
          <p:cNvPr id="16" name="CuadroTexto 553">
            <a:extLst>
              <a:ext uri="{FF2B5EF4-FFF2-40B4-BE49-F238E27FC236}">
                <a16:creationId xmlns:a16="http://schemas.microsoft.com/office/drawing/2014/main" id="{A0BA5AFC-F912-68BC-0D3F-15A4A6806E7F}"/>
              </a:ext>
            </a:extLst>
          </p:cNvPr>
          <p:cNvSpPr txBox="1"/>
          <p:nvPr/>
        </p:nvSpPr>
        <p:spPr>
          <a:xfrm>
            <a:off x="10437400" y="3529012"/>
            <a:ext cx="151795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Vildledende information</a:t>
            </a:r>
          </a:p>
        </p:txBody>
      </p:sp>
      <p:sp>
        <p:nvSpPr>
          <p:cNvPr id="18" name="TextBox 17">
            <a:extLst>
              <a:ext uri="{FF2B5EF4-FFF2-40B4-BE49-F238E27FC236}">
                <a16:creationId xmlns:a16="http://schemas.microsoft.com/office/drawing/2014/main" id="{46C9776B-4816-1B3F-2EED-C51943E181BE}"/>
              </a:ext>
            </a:extLst>
          </p:cNvPr>
          <p:cNvSpPr txBox="1"/>
          <p:nvPr/>
        </p:nvSpPr>
        <p:spPr>
          <a:xfrm>
            <a:off x="5450708" y="5131064"/>
            <a:ext cx="6105236" cy="1200329"/>
          </a:xfrm>
          <a:prstGeom prst="rect">
            <a:avLst/>
          </a:prstGeom>
          <a:noFill/>
        </p:spPr>
        <p:txBody>
          <a:bodyPr wrap="square">
            <a:spAutoFit/>
          </a:bodyPr>
          <a:lstStyle/>
          <a:p>
            <a:r>
              <a:rPr lang="en-US" sz="2400" dirty="0">
                <a:solidFill>
                  <a:srgbClr val="282666"/>
                </a:solidFill>
              </a:rPr>
              <a:t>At vurdere pålideligheden af AI-genereret indhold er afgørende for at træffe </a:t>
            </a:r>
            <a:r>
              <a:rPr lang="en-US" sz="2400" b="1" dirty="0">
                <a:solidFill>
                  <a:srgbClr val="282666"/>
                </a:solidFill>
              </a:rPr>
              <a:t>informerede beslutninger </a:t>
            </a:r>
            <a:r>
              <a:rPr lang="en-US" sz="2400" dirty="0">
                <a:solidFill>
                  <a:srgbClr val="282666"/>
                </a:solidFill>
              </a:rPr>
              <a:t>og </a:t>
            </a:r>
            <a:r>
              <a:rPr lang="en-US" sz="2400" b="1" dirty="0">
                <a:solidFill>
                  <a:srgbClr val="282666"/>
                </a:solidFill>
              </a:rPr>
              <a:t>undgå misinformation</a:t>
            </a:r>
            <a:r>
              <a:rPr lang="en-US" sz="2400" dirty="0">
                <a:solidFill>
                  <a:srgbClr val="282666"/>
                </a:solidFill>
              </a:rPr>
              <a:t>.</a:t>
            </a:r>
          </a:p>
        </p:txBody>
      </p:sp>
    </p:spTree>
    <p:extLst>
      <p:ext uri="{BB962C8B-B14F-4D97-AF65-F5344CB8AC3E}">
        <p14:creationId xmlns:p14="http://schemas.microsoft.com/office/powerpoint/2010/main" val="4057816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62107" y="1192157"/>
            <a:ext cx="4809156" cy="3849918"/>
          </a:xfrm>
        </p:spPr>
        <p:txBody>
          <a:bodyPr/>
          <a:lstStyle/>
          <a:p>
            <a:pPr marL="0" indent="0">
              <a:buNone/>
            </a:pPr>
            <a:r>
              <a:rPr lang="en-US" dirty="0"/>
              <a:t>ChatGPT kan generere overbevisende, men forkerte oplysninger, især i tekniske sammenhænge. Brugere skal være forsigtige, da det kan give realistisk klingende svar, der er helt fabrikerede. At stole på ChatGPT uden verifikation kan føre til betydelig misinformation og problemer med troværdigheden.</a:t>
            </a:r>
          </a:p>
          <a:p>
            <a:pPr marL="0" indent="0">
              <a:buNone/>
            </a:pPr>
            <a:endParaRPr lang="en-US" sz="400" dirty="0"/>
          </a:p>
          <a:p>
            <a:pPr marL="0" indent="0">
              <a:buNone/>
            </a:pPr>
            <a:r>
              <a:rPr lang="en-US" dirty="0"/>
              <a:t>Se denne video for at få et eksempel på, hvornår den med sikkerhed tager fejl:</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432060"/>
            <a:ext cx="11051874" cy="803654"/>
          </a:xfrm>
        </p:spPr>
        <p:txBody>
          <a:bodyPr/>
          <a:lstStyle/>
          <a:p>
            <a:r>
              <a:rPr lang="en-US" dirty="0"/>
              <a:t>Forkerte oplysninger i AI...</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440525"/>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Online Media 11" title="When ChatGPT is confidently wrong">
            <a:hlinkClick r:id="" action="ppaction://media"/>
            <a:extLst>
              <a:ext uri="{FF2B5EF4-FFF2-40B4-BE49-F238E27FC236}">
                <a16:creationId xmlns:a16="http://schemas.microsoft.com/office/drawing/2014/main" id="{5AAB922D-C0A3-6EF4-9391-AEACF7F61232}"/>
              </a:ext>
            </a:extLst>
          </p:cNvPr>
          <p:cNvPicPr>
            <a:picLocks noRot="1" noChangeAspect="1"/>
          </p:cNvPicPr>
          <p:nvPr>
            <a:videoFile r:link="rId1"/>
          </p:nvPr>
        </p:nvPicPr>
        <p:blipFill>
          <a:blip r:embed="rId4"/>
          <a:stretch>
            <a:fillRect/>
          </a:stretch>
        </p:blipFill>
        <p:spPr>
          <a:xfrm>
            <a:off x="5582885" y="1648540"/>
            <a:ext cx="6175006" cy="3637326"/>
          </a:xfrm>
          <a:prstGeom prst="rect">
            <a:avLst/>
          </a:prstGeom>
        </p:spPr>
      </p:pic>
      <p:sp>
        <p:nvSpPr>
          <p:cNvPr id="14" name="TextBox 13">
            <a:extLst>
              <a:ext uri="{FF2B5EF4-FFF2-40B4-BE49-F238E27FC236}">
                <a16:creationId xmlns:a16="http://schemas.microsoft.com/office/drawing/2014/main" id="{B2BCA107-5D6B-E71F-1B08-823BBEF9D82D}"/>
              </a:ext>
            </a:extLst>
          </p:cNvPr>
          <p:cNvSpPr txBox="1"/>
          <p:nvPr/>
        </p:nvSpPr>
        <p:spPr>
          <a:xfrm>
            <a:off x="6525491" y="6049045"/>
            <a:ext cx="8044872" cy="369332"/>
          </a:xfrm>
          <a:prstGeom prst="rect">
            <a:avLst/>
          </a:prstGeom>
          <a:noFill/>
        </p:spPr>
        <p:txBody>
          <a:bodyPr wrap="square">
            <a:spAutoFit/>
          </a:bodyPr>
          <a:lstStyle/>
          <a:p>
            <a:r>
              <a:rPr lang="en-US" dirty="0">
                <a:hlinkClick r:id="rId5"/>
              </a:rPr>
              <a:t>Når ChatGPT med sikkerhed tager fejl</a:t>
            </a:r>
            <a:endParaRPr lang="en-IE" dirty="0"/>
          </a:p>
        </p:txBody>
      </p:sp>
    </p:spTree>
    <p:extLst>
      <p:ext uri="{BB962C8B-B14F-4D97-AF65-F5344CB8AC3E}">
        <p14:creationId xmlns:p14="http://schemas.microsoft.com/office/powerpoint/2010/main" val="296903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7935" y="1435948"/>
            <a:ext cx="4809156" cy="3849918"/>
          </a:xfrm>
        </p:spPr>
        <p:txBody>
          <a:bodyPr/>
          <a:lstStyle/>
          <a:p>
            <a:pPr marL="0" indent="0">
              <a:buNone/>
            </a:pPr>
            <a:r>
              <a:rPr lang="en-US" dirty="0"/>
              <a:t>Bias i AI opstår på grund af menneskelig indflydelse under maskinlæring og påvirker teknologi som billedgenkendelse. Tre typer bias omfatter </a:t>
            </a:r>
            <a:r>
              <a:rPr lang="en-US" b="1" dirty="0"/>
              <a:t>interaktionsbias</a:t>
            </a:r>
            <a:r>
              <a:rPr lang="en-US" dirty="0"/>
              <a:t>, </a:t>
            </a:r>
            <a:r>
              <a:rPr lang="en-US" b="1" dirty="0"/>
              <a:t>latent bias </a:t>
            </a:r>
            <a:r>
              <a:rPr lang="en-US" dirty="0"/>
              <a:t>og </a:t>
            </a:r>
            <a:r>
              <a:rPr lang="en-US" b="1" dirty="0"/>
              <a:t>selektionsbias</a:t>
            </a:r>
            <a:r>
              <a:rPr lang="en-US" dirty="0"/>
              <a:t>. At løse disse problemer kræver bevidsthed og en kollektiv indsats for at sikre, at teknologien tjener alle retfærdigt og ikke opretholder negative fordomme.</a:t>
            </a:r>
          </a:p>
          <a:p>
            <a:pPr marL="0" indent="0">
              <a:buNone/>
            </a:pPr>
            <a:r>
              <a:rPr lang="en-US" dirty="0"/>
              <a:t>Se denne video for at få en forklaring:</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Information om bias i AI...</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218546"/>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Online Media 7" title="3 types of bias in AI | Machine learning">
            <a:hlinkClick r:id="" action="ppaction://media"/>
            <a:extLst>
              <a:ext uri="{FF2B5EF4-FFF2-40B4-BE49-F238E27FC236}">
                <a16:creationId xmlns:a16="http://schemas.microsoft.com/office/drawing/2014/main" id="{61C439D7-050F-9FBA-1AC2-EB7F5DEAF687}"/>
              </a:ext>
            </a:extLst>
          </p:cNvPr>
          <p:cNvPicPr>
            <a:picLocks noRot="1" noChangeAspect="1"/>
          </p:cNvPicPr>
          <p:nvPr>
            <a:videoFile r:link="rId1"/>
          </p:nvPr>
        </p:nvPicPr>
        <p:blipFill>
          <a:blip r:embed="rId4"/>
          <a:stretch>
            <a:fillRect/>
          </a:stretch>
        </p:blipFill>
        <p:spPr>
          <a:xfrm>
            <a:off x="5545483" y="1739102"/>
            <a:ext cx="6277458" cy="3546764"/>
          </a:xfrm>
          <a:prstGeom prst="rect">
            <a:avLst/>
          </a:prstGeom>
        </p:spPr>
      </p:pic>
      <p:sp>
        <p:nvSpPr>
          <p:cNvPr id="11" name="TextBox 10">
            <a:extLst>
              <a:ext uri="{FF2B5EF4-FFF2-40B4-BE49-F238E27FC236}">
                <a16:creationId xmlns:a16="http://schemas.microsoft.com/office/drawing/2014/main" id="{88B0C51B-5FAE-FBCA-3CFA-927DD6CEDE40}"/>
              </a:ext>
            </a:extLst>
          </p:cNvPr>
          <p:cNvSpPr txBox="1"/>
          <p:nvPr/>
        </p:nvSpPr>
        <p:spPr>
          <a:xfrm>
            <a:off x="6756906" y="6165348"/>
            <a:ext cx="8044872" cy="369332"/>
          </a:xfrm>
          <a:prstGeom prst="rect">
            <a:avLst/>
          </a:prstGeom>
          <a:noFill/>
        </p:spPr>
        <p:txBody>
          <a:bodyPr wrap="square">
            <a:spAutoFit/>
          </a:bodyPr>
          <a:lstStyle/>
          <a:p>
            <a:r>
              <a:rPr lang="en-US" dirty="0">
                <a:hlinkClick r:id="rId5"/>
              </a:rPr>
              <a:t>3 typer af bias i AI | Maskinlæring</a:t>
            </a:r>
            <a:endParaRPr lang="en-IE" dirty="0"/>
          </a:p>
        </p:txBody>
      </p:sp>
    </p:spTree>
    <p:extLst>
      <p:ext uri="{BB962C8B-B14F-4D97-AF65-F5344CB8AC3E}">
        <p14:creationId xmlns:p14="http://schemas.microsoft.com/office/powerpoint/2010/main" val="5651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7935" y="1435948"/>
            <a:ext cx="4809156" cy="3849918"/>
          </a:xfrm>
        </p:spPr>
        <p:txBody>
          <a:bodyPr/>
          <a:lstStyle/>
          <a:p>
            <a:pPr marL="0" indent="0">
              <a:buNone/>
            </a:pPr>
            <a:r>
              <a:rPr lang="en-US" dirty="0"/>
              <a:t>Denne video fremhæver det voksende problem med AI-genererede "dårlige videnskabelige" videoer på YouTube, som retter sig mod børn med falske oplysninger og misinformation, og som ofte slår legitimt videnskabeligt indhold i algoritmen.</a:t>
            </a:r>
          </a:p>
          <a:p>
            <a:pPr marL="0" indent="0">
              <a:buNone/>
            </a:pPr>
            <a:endParaRPr lang="en-US" sz="400" dirty="0"/>
          </a:p>
          <a:p>
            <a:pPr marL="0" indent="0">
              <a:buNone/>
            </a:pPr>
            <a:r>
              <a:rPr lang="en-US" dirty="0"/>
              <a:t>Se videoen her, som er lavet af BBC's Global Disinformation-team:</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Misinformation Information in AI...</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119774"/>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6" name="Online Media 5" title="Bad science: AI used to target kids with disinformation on YouTube - BBC World Service">
            <a:hlinkClick r:id="" action="ppaction://media"/>
            <a:extLst>
              <a:ext uri="{FF2B5EF4-FFF2-40B4-BE49-F238E27FC236}">
                <a16:creationId xmlns:a16="http://schemas.microsoft.com/office/drawing/2014/main" id="{959A1C50-7268-6DE0-41B5-75FA0C5BEA43}"/>
              </a:ext>
            </a:extLst>
          </p:cNvPr>
          <p:cNvPicPr>
            <a:picLocks noRot="1" noChangeAspect="1"/>
          </p:cNvPicPr>
          <p:nvPr>
            <a:videoFile r:link="rId1"/>
          </p:nvPr>
        </p:nvPicPr>
        <p:blipFill>
          <a:blip r:embed="rId4"/>
          <a:stretch>
            <a:fillRect/>
          </a:stretch>
        </p:blipFill>
        <p:spPr>
          <a:xfrm>
            <a:off x="5516139" y="1705944"/>
            <a:ext cx="6241752" cy="3579922"/>
          </a:xfrm>
          <a:prstGeom prst="rect">
            <a:avLst/>
          </a:prstGeom>
        </p:spPr>
      </p:pic>
      <p:sp>
        <p:nvSpPr>
          <p:cNvPr id="11" name="TextBox 10">
            <a:extLst>
              <a:ext uri="{FF2B5EF4-FFF2-40B4-BE49-F238E27FC236}">
                <a16:creationId xmlns:a16="http://schemas.microsoft.com/office/drawing/2014/main" id="{48D3DC0F-0493-4A2E-3D89-5CC769AC4E27}"/>
              </a:ext>
            </a:extLst>
          </p:cNvPr>
          <p:cNvSpPr txBox="1"/>
          <p:nvPr/>
        </p:nvSpPr>
        <p:spPr>
          <a:xfrm>
            <a:off x="5874328" y="5961305"/>
            <a:ext cx="6169890" cy="646331"/>
          </a:xfrm>
          <a:prstGeom prst="rect">
            <a:avLst/>
          </a:prstGeom>
          <a:noFill/>
        </p:spPr>
        <p:txBody>
          <a:bodyPr wrap="square">
            <a:spAutoFit/>
          </a:bodyPr>
          <a:lstStyle/>
          <a:p>
            <a:r>
              <a:rPr lang="en-US" dirty="0">
                <a:hlinkClick r:id="rId5"/>
              </a:rPr>
              <a:t>Dårlig videnskab: AI bruges til at målrette desinformation mod børn på YouTube - BBC World Service</a:t>
            </a:r>
            <a:endParaRPr lang="en-IE" dirty="0"/>
          </a:p>
        </p:txBody>
      </p:sp>
    </p:spTree>
    <p:extLst>
      <p:ext uri="{BB962C8B-B14F-4D97-AF65-F5344CB8AC3E}">
        <p14:creationId xmlns:p14="http://schemas.microsoft.com/office/powerpoint/2010/main" val="37329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CEFC6-619B-B142-890D-DE11E3B780E5}"/>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93AC9E0-A852-AFA5-AF46-6CC2D1FBD42E}"/>
              </a:ext>
            </a:extLst>
          </p:cNvPr>
          <p:cNvSpPr>
            <a:spLocks noChangeArrowheads="1"/>
          </p:cNvSpPr>
          <p:nvPr/>
        </p:nvSpPr>
        <p:spPr bwMode="auto">
          <a:xfrm>
            <a:off x="436218" y="1415152"/>
            <a:ext cx="2043817"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99D61527-340F-6685-6595-C94CB41158B0}"/>
              </a:ext>
            </a:extLst>
          </p:cNvPr>
          <p:cNvSpPr>
            <a:spLocks noChangeArrowheads="1"/>
          </p:cNvSpPr>
          <p:nvPr/>
        </p:nvSpPr>
        <p:spPr bwMode="auto">
          <a:xfrm>
            <a:off x="436218" y="1415152"/>
            <a:ext cx="2043817"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b="1" dirty="0">
              <a:solidFill>
                <a:schemeClr val="bg1"/>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0CD1D85-85B4-0DEA-08A3-EA263F6BA462}"/>
              </a:ext>
            </a:extLst>
          </p:cNvPr>
          <p:cNvSpPr>
            <a:spLocks noChangeArrowheads="1"/>
          </p:cNvSpPr>
          <p:nvPr/>
        </p:nvSpPr>
        <p:spPr bwMode="auto">
          <a:xfrm>
            <a:off x="2679487" y="1415152"/>
            <a:ext cx="2045703"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35C512EE-270B-D4B7-0644-B7AC3B707B30}"/>
              </a:ext>
            </a:extLst>
          </p:cNvPr>
          <p:cNvSpPr>
            <a:spLocks noChangeArrowheads="1"/>
          </p:cNvSpPr>
          <p:nvPr/>
        </p:nvSpPr>
        <p:spPr bwMode="auto">
          <a:xfrm>
            <a:off x="2679487" y="1415152"/>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F6F911D-62D2-EE48-8993-8F369A1EE1CA}"/>
              </a:ext>
            </a:extLst>
          </p:cNvPr>
          <p:cNvSpPr>
            <a:spLocks noChangeArrowheads="1"/>
          </p:cNvSpPr>
          <p:nvPr/>
        </p:nvSpPr>
        <p:spPr bwMode="auto">
          <a:xfrm>
            <a:off x="4903570" y="1415152"/>
            <a:ext cx="2045703" cy="4979499"/>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7A5552AB-A4FB-17C1-6915-C7A10479835C}"/>
              </a:ext>
            </a:extLst>
          </p:cNvPr>
          <p:cNvSpPr>
            <a:spLocks noChangeArrowheads="1"/>
          </p:cNvSpPr>
          <p:nvPr/>
        </p:nvSpPr>
        <p:spPr bwMode="auto">
          <a:xfrm>
            <a:off x="4903570" y="1415152"/>
            <a:ext cx="2045703" cy="198740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BFD04D7-25D5-0147-1CE3-43C105D45525}"/>
              </a:ext>
            </a:extLst>
          </p:cNvPr>
          <p:cNvSpPr>
            <a:spLocks noChangeArrowheads="1"/>
          </p:cNvSpPr>
          <p:nvPr/>
        </p:nvSpPr>
        <p:spPr bwMode="auto">
          <a:xfrm>
            <a:off x="7111700" y="1414409"/>
            <a:ext cx="2045703" cy="4979499"/>
          </a:xfrm>
          <a:custGeom>
            <a:avLst/>
            <a:gdLst>
              <a:gd name="T0" fmla="*/ 180 w 3235"/>
              <a:gd name="T1" fmla="*/ 0 h 8984"/>
              <a:gd name="T2" fmla="*/ 180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0 w 3235"/>
              <a:gd name="T15" fmla="*/ 8567 h 8984"/>
              <a:gd name="T16" fmla="*/ 511 w 3235"/>
              <a:gd name="T17" fmla="*/ 8567 h 8984"/>
              <a:gd name="T18" fmla="*/ 511 w 3235"/>
              <a:gd name="T19" fmla="*/ 8567 h 8984"/>
              <a:gd name="T20" fmla="*/ 621 w 3235"/>
              <a:gd name="T21" fmla="*/ 8610 h 8984"/>
              <a:gd name="T22" fmla="*/ 621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2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0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ED8623">
              <a:alpha val="69000"/>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AA90F294-7D3F-1962-4411-D57153D42A0F}"/>
              </a:ext>
            </a:extLst>
          </p:cNvPr>
          <p:cNvSpPr>
            <a:spLocks noChangeArrowheads="1"/>
          </p:cNvSpPr>
          <p:nvPr/>
        </p:nvSpPr>
        <p:spPr bwMode="auto">
          <a:xfrm>
            <a:off x="7111700" y="1414409"/>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ABEC8C4E-7B69-05A3-F97E-8D707BC51B04}"/>
              </a:ext>
            </a:extLst>
          </p:cNvPr>
          <p:cNvSpPr txBox="1"/>
          <p:nvPr/>
        </p:nvSpPr>
        <p:spPr>
          <a:xfrm>
            <a:off x="404153" y="3452256"/>
            <a:ext cx="2091507" cy="2446824"/>
          </a:xfrm>
          <a:prstGeom prst="rect">
            <a:avLst/>
          </a:prstGeom>
          <a:noFill/>
        </p:spPr>
        <p:txBody>
          <a:bodyPr wrap="square" rtlCol="0">
            <a:spAutoFit/>
          </a:bodyPr>
          <a:lstStyle/>
          <a:p>
            <a:pPr marL="144000" indent="-144000" algn="ctr">
              <a:buFont typeface="Arial" panose="020B0604020202020204" pitchFamily="34" charset="0"/>
              <a:buChar char="•"/>
            </a:pPr>
            <a:r>
              <a:rPr lang="en-US" sz="1700" dirty="0">
                <a:solidFill>
                  <a:schemeClr val="bg1"/>
                </a:solidFill>
              </a:rPr>
              <a:t>Spørg: Hvor kommer oplysningerne fra?</a:t>
            </a:r>
          </a:p>
          <a:p>
            <a:pPr marL="144000" indent="-144000" algn="ctr">
              <a:buFont typeface="Arial" panose="020B0604020202020204" pitchFamily="34" charset="0"/>
              <a:buChar char="•"/>
            </a:pPr>
            <a:r>
              <a:rPr lang="en-US" sz="1700" dirty="0">
                <a:solidFill>
                  <a:schemeClr val="bg1"/>
                </a:solidFill>
              </a:rPr>
              <a:t>Krydstjek fakta med pålidelige kilder (offentlige hjemmesider, akademiske artikler).</a:t>
            </a:r>
            <a:endParaRPr lang="en-US" sz="1700" b="1" dirty="0">
              <a:solidFill>
                <a:schemeClr val="bg1"/>
              </a:solidFill>
              <a:latin typeface="Calibri" panose="020F0502020204030204" pitchFamily="34" charset="0"/>
              <a:ea typeface="Lato" charset="0"/>
              <a:cs typeface="Calibri" panose="020F0502020204030204" pitchFamily="34" charset="0"/>
            </a:endParaRPr>
          </a:p>
        </p:txBody>
      </p:sp>
      <p:grpSp>
        <p:nvGrpSpPr>
          <p:cNvPr id="47" name="Group 46">
            <a:extLst>
              <a:ext uri="{FF2B5EF4-FFF2-40B4-BE49-F238E27FC236}">
                <a16:creationId xmlns:a16="http://schemas.microsoft.com/office/drawing/2014/main" id="{D9A3EC5F-1238-D54C-3FA6-7DCCC1A4DCAC}"/>
              </a:ext>
            </a:extLst>
          </p:cNvPr>
          <p:cNvGrpSpPr/>
          <p:nvPr/>
        </p:nvGrpSpPr>
        <p:grpSpPr>
          <a:xfrm>
            <a:off x="709650" y="1535833"/>
            <a:ext cx="505810" cy="655963"/>
            <a:chOff x="3258209" y="1217582"/>
            <a:chExt cx="4712093" cy="4711281"/>
          </a:xfrm>
          <a:solidFill>
            <a:schemeClr val="bg1"/>
          </a:solidFill>
        </p:grpSpPr>
        <p:sp>
          <p:nvSpPr>
            <p:cNvPr id="48" name="Freeform 16">
              <a:extLst>
                <a:ext uri="{FF2B5EF4-FFF2-40B4-BE49-F238E27FC236}">
                  <a16:creationId xmlns:a16="http://schemas.microsoft.com/office/drawing/2014/main" id="{CE4F1915-B88B-8566-39E9-0A4BE56DD0A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D78D4B22-655D-8074-389D-9DAAA409906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C96CBAAC-73F2-196F-533B-93B0E3877A8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81F682DE-2AA5-9A41-CCFD-0CD0B4E563B7}"/>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C8F870CA-08CB-FAE9-DC0E-310EF8A8F45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1874ED3B-14E3-4CC6-2CE8-9C78A4133395}"/>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32E512A1-E3FC-3644-6847-59940FD0119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02177AA5-369E-0805-4AC9-260F203929E6}"/>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2510C5A1-1F37-4C8B-D5A7-AC44B3A04D34}"/>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7E4491FC-8A4B-005E-3B67-1DEC509F677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EF93478A-A1E7-3882-3F1D-C956B1FC1B9B}"/>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DBF21BB1-7F30-7E67-FD41-380A01E965A0}"/>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9C733155-4AFA-E56E-4F53-6EF0A0D5873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ED4078A6-F0AD-9111-D6DB-8A8AD24CB40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nvGrpSpPr>
          <p:cNvPr id="64" name="Graphic 2">
            <a:extLst>
              <a:ext uri="{FF2B5EF4-FFF2-40B4-BE49-F238E27FC236}">
                <a16:creationId xmlns:a16="http://schemas.microsoft.com/office/drawing/2014/main" id="{1F1C6758-B6C0-2CD7-52E9-1E13D85B3A56}"/>
              </a:ext>
            </a:extLst>
          </p:cNvPr>
          <p:cNvGrpSpPr/>
          <p:nvPr/>
        </p:nvGrpSpPr>
        <p:grpSpPr>
          <a:xfrm>
            <a:off x="5146908" y="1531914"/>
            <a:ext cx="586837" cy="666940"/>
            <a:chOff x="2403525" y="3625384"/>
            <a:chExt cx="853935" cy="991043"/>
          </a:xfrm>
          <a:solidFill>
            <a:schemeClr val="bg1"/>
          </a:solidFill>
        </p:grpSpPr>
        <p:sp>
          <p:nvSpPr>
            <p:cNvPr id="65" name="Freeform 64">
              <a:extLst>
                <a:ext uri="{FF2B5EF4-FFF2-40B4-BE49-F238E27FC236}">
                  <a16:creationId xmlns:a16="http://schemas.microsoft.com/office/drawing/2014/main" id="{42AB1E58-A233-FF0C-0D0C-0F6C53D81A5B}"/>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9522608-A47F-6DB9-2E71-AD06397B482E}"/>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C381A8D0-9A2C-95FB-D4BA-FD768ED9754C}"/>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12CB9A3-8A20-2813-928F-5FDAD9E49578}"/>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5712DE04-EFF3-788D-1119-FD16E10D2B27}"/>
              </a:ext>
            </a:extLst>
          </p:cNvPr>
          <p:cNvSpPr txBox="1"/>
          <p:nvPr/>
        </p:nvSpPr>
        <p:spPr>
          <a:xfrm>
            <a:off x="2661424" y="3462813"/>
            <a:ext cx="2093437" cy="270843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Sammenlign AI-genererede svar med andre troværdige kilder.</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Brug faktatjek-hjemmesider som FactCheck.org eller Reuters Fact Check til at verificere påstande.</a:t>
            </a:r>
          </a:p>
        </p:txBody>
      </p:sp>
      <p:sp>
        <p:nvSpPr>
          <p:cNvPr id="125" name="CuadroTexto 553">
            <a:extLst>
              <a:ext uri="{FF2B5EF4-FFF2-40B4-BE49-F238E27FC236}">
                <a16:creationId xmlns:a16="http://schemas.microsoft.com/office/drawing/2014/main" id="{9504A446-F7DD-4FAC-3A16-BADF63E2F73C}"/>
              </a:ext>
            </a:extLst>
          </p:cNvPr>
          <p:cNvSpPr txBox="1"/>
          <p:nvPr/>
        </p:nvSpPr>
        <p:spPr>
          <a:xfrm>
            <a:off x="4823471" y="3410054"/>
            <a:ext cx="2181716" cy="244682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AI lærer af data, som kan indeholde bias.</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Vær opmærksom på ensidige svar</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Bed AI om flere perspektiver på et emne for at identificere potentielle bias</a:t>
            </a:r>
          </a:p>
        </p:txBody>
      </p:sp>
      <p:sp>
        <p:nvSpPr>
          <p:cNvPr id="126" name="CuadroTexto 553">
            <a:extLst>
              <a:ext uri="{FF2B5EF4-FFF2-40B4-BE49-F238E27FC236}">
                <a16:creationId xmlns:a16="http://schemas.microsoft.com/office/drawing/2014/main" id="{E73868EC-066A-EB65-E488-296BA86B6BD0}"/>
              </a:ext>
            </a:extLst>
          </p:cNvPr>
          <p:cNvSpPr txBox="1"/>
          <p:nvPr/>
        </p:nvSpPr>
        <p:spPr>
          <a:xfrm>
            <a:off x="7008957" y="3451513"/>
            <a:ext cx="2178742" cy="218521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AI-viden omfatter muligvis ikke den seneste udvikling</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Ved aktuelle begivenheder skal du altid konsultere nyhedskilder, officielle rapporter eller forskningsartikler.</a:t>
            </a:r>
          </a:p>
        </p:txBody>
      </p:sp>
      <p:sp>
        <p:nvSpPr>
          <p:cNvPr id="5" name="Freeform 1">
            <a:extLst>
              <a:ext uri="{FF2B5EF4-FFF2-40B4-BE49-F238E27FC236}">
                <a16:creationId xmlns:a16="http://schemas.microsoft.com/office/drawing/2014/main" id="{A7F022D4-E6BA-261D-FE00-4B71A666DC71}"/>
              </a:ext>
            </a:extLst>
          </p:cNvPr>
          <p:cNvSpPr>
            <a:spLocks noChangeArrowheads="1"/>
          </p:cNvSpPr>
          <p:nvPr/>
        </p:nvSpPr>
        <p:spPr bwMode="auto">
          <a:xfrm>
            <a:off x="9299305" y="1414409"/>
            <a:ext cx="2045703"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6" name="Freeform 2">
            <a:extLst>
              <a:ext uri="{FF2B5EF4-FFF2-40B4-BE49-F238E27FC236}">
                <a16:creationId xmlns:a16="http://schemas.microsoft.com/office/drawing/2014/main" id="{B280465D-8F4C-3221-18D6-E13CE820A610}"/>
              </a:ext>
            </a:extLst>
          </p:cNvPr>
          <p:cNvSpPr>
            <a:spLocks noChangeArrowheads="1"/>
          </p:cNvSpPr>
          <p:nvPr/>
        </p:nvSpPr>
        <p:spPr bwMode="auto">
          <a:xfrm>
            <a:off x="9299305" y="1414409"/>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dirty="0">
              <a:latin typeface="Calibri" panose="020F0502020204030204" pitchFamily="34" charset="0"/>
              <a:cs typeface="Calibri" panose="020F0502020204030204" pitchFamily="34" charset="0"/>
            </a:endParaRPr>
          </a:p>
        </p:txBody>
      </p:sp>
      <p:sp>
        <p:nvSpPr>
          <p:cNvPr id="7" name="CuadroTexto 553">
            <a:extLst>
              <a:ext uri="{FF2B5EF4-FFF2-40B4-BE49-F238E27FC236}">
                <a16:creationId xmlns:a16="http://schemas.microsoft.com/office/drawing/2014/main" id="{370F9C1D-C1AB-A293-E5E8-405C64910D8C}"/>
              </a:ext>
            </a:extLst>
          </p:cNvPr>
          <p:cNvSpPr txBox="1"/>
          <p:nvPr/>
        </p:nvSpPr>
        <p:spPr>
          <a:xfrm>
            <a:off x="9187200" y="3481562"/>
            <a:ext cx="2178741" cy="244682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Hvis flere kilder giver de samme oplysninger, er der større sandsynlighed for, at de er korrekte.</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Hvis AI-genereret indhold er i modstrid med fakta, skal du undersøge det nærmere.</a:t>
            </a:r>
          </a:p>
        </p:txBody>
      </p:sp>
      <p:sp>
        <p:nvSpPr>
          <p:cNvPr id="63" name="TextBox 62">
            <a:extLst>
              <a:ext uri="{FF2B5EF4-FFF2-40B4-BE49-F238E27FC236}">
                <a16:creationId xmlns:a16="http://schemas.microsoft.com/office/drawing/2014/main" id="{24D983C3-AA8A-598B-9F7A-EA911F585E5A}"/>
              </a:ext>
            </a:extLst>
          </p:cNvPr>
          <p:cNvSpPr txBox="1"/>
          <p:nvPr/>
        </p:nvSpPr>
        <p:spPr>
          <a:xfrm>
            <a:off x="552139" y="418900"/>
            <a:ext cx="11154358" cy="646331"/>
          </a:xfrm>
          <a:prstGeom prst="rect">
            <a:avLst/>
          </a:prstGeom>
          <a:noFill/>
        </p:spPr>
        <p:txBody>
          <a:bodyPr wrap="square">
            <a:spAutoFit/>
          </a:bodyPr>
          <a:lstStyle/>
          <a:p>
            <a:r>
              <a:rPr lang="en-US" sz="3600" b="1" dirty="0">
                <a:solidFill>
                  <a:srgbClr val="ED8623"/>
                </a:solidFill>
              </a:rPr>
              <a:t>Nøglefaktorer til evaluering af troværdigt indhold</a:t>
            </a:r>
            <a:endParaRPr lang="en-IE" sz="3600" b="1" dirty="0">
              <a:solidFill>
                <a:srgbClr val="ED8623"/>
              </a:solidFill>
            </a:endParaRPr>
          </a:p>
        </p:txBody>
      </p:sp>
      <p:sp>
        <p:nvSpPr>
          <p:cNvPr id="70" name="TextBox 69">
            <a:extLst>
              <a:ext uri="{FF2B5EF4-FFF2-40B4-BE49-F238E27FC236}">
                <a16:creationId xmlns:a16="http://schemas.microsoft.com/office/drawing/2014/main" id="{7F3F69BB-AB33-B734-FF7F-8ACF985E5203}"/>
              </a:ext>
            </a:extLst>
          </p:cNvPr>
          <p:cNvSpPr txBox="1"/>
          <p:nvPr/>
        </p:nvSpPr>
        <p:spPr>
          <a:xfrm>
            <a:off x="468267" y="2262442"/>
            <a:ext cx="1920712" cy="707886"/>
          </a:xfrm>
          <a:prstGeom prst="rect">
            <a:avLst/>
          </a:prstGeom>
          <a:noFill/>
        </p:spPr>
        <p:txBody>
          <a:bodyPr wrap="square">
            <a:spAutoFit/>
          </a:bodyPr>
          <a:lstStyle/>
          <a:p>
            <a:pPr algn="ctr"/>
            <a:r>
              <a:rPr lang="en-IE" sz="2000" b="1" dirty="0">
                <a:solidFill>
                  <a:schemeClr val="bg1"/>
                </a:solidFill>
              </a:rPr>
              <a:t>Bekræftelse af kilder</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71" name="Graphic 3">
            <a:extLst>
              <a:ext uri="{FF2B5EF4-FFF2-40B4-BE49-F238E27FC236}">
                <a16:creationId xmlns:a16="http://schemas.microsoft.com/office/drawing/2014/main" id="{C980F4D3-6A27-E264-C510-5B37D443124E}"/>
              </a:ext>
            </a:extLst>
          </p:cNvPr>
          <p:cNvGrpSpPr/>
          <p:nvPr/>
        </p:nvGrpSpPr>
        <p:grpSpPr>
          <a:xfrm>
            <a:off x="9491321" y="1548499"/>
            <a:ext cx="607568" cy="641945"/>
            <a:chOff x="696736" y="5325926"/>
            <a:chExt cx="1103277" cy="1106018"/>
          </a:xfrm>
          <a:solidFill>
            <a:schemeClr val="bg1"/>
          </a:solidFill>
        </p:grpSpPr>
        <p:sp>
          <p:nvSpPr>
            <p:cNvPr id="72" name="Freeform 1002">
              <a:extLst>
                <a:ext uri="{FF2B5EF4-FFF2-40B4-BE49-F238E27FC236}">
                  <a16:creationId xmlns:a16="http://schemas.microsoft.com/office/drawing/2014/main" id="{FE6CABE2-1943-FC8E-D5A6-2FB0E7582F06}"/>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grpFill/>
            <a:ln w="27426" cap="flat">
              <a:noFill/>
              <a:prstDash val="solid"/>
              <a:miter/>
            </a:ln>
          </p:spPr>
          <p:txBody>
            <a:bodyPr rtlCol="0" anchor="ctr"/>
            <a:lstStyle/>
            <a:p>
              <a:endParaRPr lang="en-US"/>
            </a:p>
          </p:txBody>
        </p:sp>
        <p:sp>
          <p:nvSpPr>
            <p:cNvPr id="73" name="Freeform 1003">
              <a:extLst>
                <a:ext uri="{FF2B5EF4-FFF2-40B4-BE49-F238E27FC236}">
                  <a16:creationId xmlns:a16="http://schemas.microsoft.com/office/drawing/2014/main" id="{C629D115-8BD9-7836-7BCD-4D2BD098F56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74" name="Freeform 1004">
              <a:extLst>
                <a:ext uri="{FF2B5EF4-FFF2-40B4-BE49-F238E27FC236}">
                  <a16:creationId xmlns:a16="http://schemas.microsoft.com/office/drawing/2014/main" id="{37776B02-9BCF-3154-4498-5CD856DEED03}"/>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75" name="Freeform 1005">
              <a:extLst>
                <a:ext uri="{FF2B5EF4-FFF2-40B4-BE49-F238E27FC236}">
                  <a16:creationId xmlns:a16="http://schemas.microsoft.com/office/drawing/2014/main" id="{AF2AEDA7-305E-5C57-F4E2-4731458A6C48}"/>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grpFill/>
            <a:ln w="27426" cap="flat">
              <a:noFill/>
              <a:prstDash val="solid"/>
              <a:miter/>
            </a:ln>
          </p:spPr>
          <p:txBody>
            <a:bodyPr rtlCol="0" anchor="ctr"/>
            <a:lstStyle/>
            <a:p>
              <a:endParaRPr lang="en-US" dirty="0"/>
            </a:p>
          </p:txBody>
        </p:sp>
        <p:sp>
          <p:nvSpPr>
            <p:cNvPr id="76" name="Freeform 1006">
              <a:extLst>
                <a:ext uri="{FF2B5EF4-FFF2-40B4-BE49-F238E27FC236}">
                  <a16:creationId xmlns:a16="http://schemas.microsoft.com/office/drawing/2014/main" id="{31084BA2-5735-8B94-B23E-A550FB95564B}"/>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grpFill/>
            <a:ln w="27426" cap="flat">
              <a:noFill/>
              <a:prstDash val="solid"/>
              <a:miter/>
            </a:ln>
          </p:spPr>
          <p:txBody>
            <a:bodyPr rtlCol="0" anchor="ctr"/>
            <a:lstStyle/>
            <a:p>
              <a:endParaRPr lang="en-US"/>
            </a:p>
          </p:txBody>
        </p:sp>
        <p:sp>
          <p:nvSpPr>
            <p:cNvPr id="77" name="Freeform 1007">
              <a:extLst>
                <a:ext uri="{FF2B5EF4-FFF2-40B4-BE49-F238E27FC236}">
                  <a16:creationId xmlns:a16="http://schemas.microsoft.com/office/drawing/2014/main" id="{BD9B6FE1-E1C6-1536-757F-4414E55FC02C}"/>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grpFill/>
            <a:ln w="27426" cap="flat">
              <a:noFill/>
              <a:prstDash val="solid"/>
              <a:miter/>
            </a:ln>
          </p:spPr>
          <p:txBody>
            <a:bodyPr rtlCol="0" anchor="ctr"/>
            <a:lstStyle/>
            <a:p>
              <a:endParaRPr lang="en-US"/>
            </a:p>
          </p:txBody>
        </p:sp>
        <p:sp>
          <p:nvSpPr>
            <p:cNvPr id="78" name="Freeform 1008">
              <a:extLst>
                <a:ext uri="{FF2B5EF4-FFF2-40B4-BE49-F238E27FC236}">
                  <a16:creationId xmlns:a16="http://schemas.microsoft.com/office/drawing/2014/main" id="{7577CE18-5F9D-7C33-E978-1C55C40444A5}"/>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79" name="Freeform 1009">
              <a:extLst>
                <a:ext uri="{FF2B5EF4-FFF2-40B4-BE49-F238E27FC236}">
                  <a16:creationId xmlns:a16="http://schemas.microsoft.com/office/drawing/2014/main" id="{9FB4A051-D834-3D2B-1A49-7901607F250E}"/>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80" name="Freeform 1010">
              <a:extLst>
                <a:ext uri="{FF2B5EF4-FFF2-40B4-BE49-F238E27FC236}">
                  <a16:creationId xmlns:a16="http://schemas.microsoft.com/office/drawing/2014/main" id="{4A358582-A198-6236-5B18-C885D0538C78}"/>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81" name="Freeform 1011">
              <a:extLst>
                <a:ext uri="{FF2B5EF4-FFF2-40B4-BE49-F238E27FC236}">
                  <a16:creationId xmlns:a16="http://schemas.microsoft.com/office/drawing/2014/main" id="{5A919997-1801-EFB1-0D6F-B8AACD3A68F4}"/>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grpFill/>
            <a:ln w="27426" cap="flat">
              <a:noFill/>
              <a:prstDash val="solid"/>
              <a:miter/>
            </a:ln>
          </p:spPr>
          <p:txBody>
            <a:bodyPr rtlCol="0" anchor="ctr"/>
            <a:lstStyle/>
            <a:p>
              <a:endParaRPr lang="en-US"/>
            </a:p>
          </p:txBody>
        </p:sp>
        <p:sp>
          <p:nvSpPr>
            <p:cNvPr id="82" name="Freeform 1012">
              <a:extLst>
                <a:ext uri="{FF2B5EF4-FFF2-40B4-BE49-F238E27FC236}">
                  <a16:creationId xmlns:a16="http://schemas.microsoft.com/office/drawing/2014/main" id="{29536EE5-A533-8E6D-ABEA-6E5EC77F2142}"/>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grpFill/>
            <a:ln w="27426" cap="flat">
              <a:noFill/>
              <a:prstDash val="solid"/>
              <a:miter/>
            </a:ln>
          </p:spPr>
          <p:txBody>
            <a:bodyPr rtlCol="0" anchor="ctr"/>
            <a:lstStyle/>
            <a:p>
              <a:endParaRPr lang="en-US"/>
            </a:p>
          </p:txBody>
        </p:sp>
        <p:sp>
          <p:nvSpPr>
            <p:cNvPr id="83" name="Freeform 1013">
              <a:extLst>
                <a:ext uri="{FF2B5EF4-FFF2-40B4-BE49-F238E27FC236}">
                  <a16:creationId xmlns:a16="http://schemas.microsoft.com/office/drawing/2014/main" id="{D75CA789-3AE7-F08C-7197-365346B23376}"/>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grpFill/>
            <a:ln w="27426" cap="flat">
              <a:noFill/>
              <a:prstDash val="solid"/>
              <a:miter/>
            </a:ln>
          </p:spPr>
          <p:txBody>
            <a:bodyPr rtlCol="0" anchor="ctr"/>
            <a:lstStyle/>
            <a:p>
              <a:endParaRPr lang="en-US"/>
            </a:p>
          </p:txBody>
        </p:sp>
      </p:grpSp>
      <p:sp>
        <p:nvSpPr>
          <p:cNvPr id="110" name="TextBox 109">
            <a:extLst>
              <a:ext uri="{FF2B5EF4-FFF2-40B4-BE49-F238E27FC236}">
                <a16:creationId xmlns:a16="http://schemas.microsoft.com/office/drawing/2014/main" id="{534AA7DF-F921-8DC0-580F-5175E1C766C1}"/>
              </a:ext>
            </a:extLst>
          </p:cNvPr>
          <p:cNvSpPr txBox="1"/>
          <p:nvPr/>
        </p:nvSpPr>
        <p:spPr>
          <a:xfrm>
            <a:off x="2938481" y="2258815"/>
            <a:ext cx="1543668" cy="707886"/>
          </a:xfrm>
          <a:prstGeom prst="rect">
            <a:avLst/>
          </a:prstGeom>
          <a:noFill/>
        </p:spPr>
        <p:txBody>
          <a:bodyPr wrap="square">
            <a:spAutoFit/>
          </a:bodyPr>
          <a:lstStyle/>
          <a:p>
            <a:pPr algn="ctr"/>
            <a:r>
              <a:rPr lang="en-IE" sz="2000" b="1" dirty="0">
                <a:solidFill>
                  <a:schemeClr val="bg1"/>
                </a:solidFill>
              </a:rPr>
              <a:t>Faktatjek </a:t>
            </a:r>
            <a:endParaRPr lang="en-US" sz="2000" b="1" dirty="0">
              <a:solidFill>
                <a:schemeClr val="bg1"/>
              </a:solidFill>
              <a:latin typeface="Calibri" panose="020F0502020204030204" pitchFamily="34" charset="0"/>
              <a:cs typeface="Calibri" panose="020F0502020204030204" pitchFamily="34" charset="0"/>
            </a:endParaRPr>
          </a:p>
        </p:txBody>
      </p:sp>
      <p:sp>
        <p:nvSpPr>
          <p:cNvPr id="111" name="TextBox 110">
            <a:extLst>
              <a:ext uri="{FF2B5EF4-FFF2-40B4-BE49-F238E27FC236}">
                <a16:creationId xmlns:a16="http://schemas.microsoft.com/office/drawing/2014/main" id="{3B6EA10B-6DFF-012A-752D-55C226BF18A0}"/>
              </a:ext>
            </a:extLst>
          </p:cNvPr>
          <p:cNvSpPr txBox="1"/>
          <p:nvPr/>
        </p:nvSpPr>
        <p:spPr>
          <a:xfrm>
            <a:off x="9419649" y="2258815"/>
            <a:ext cx="1831358" cy="707886"/>
          </a:xfrm>
          <a:prstGeom prst="rect">
            <a:avLst/>
          </a:prstGeom>
          <a:noFill/>
        </p:spPr>
        <p:txBody>
          <a:bodyPr wrap="square">
            <a:spAutoFit/>
          </a:bodyPr>
          <a:lstStyle/>
          <a:p>
            <a:pPr algn="ctr"/>
            <a:r>
              <a:rPr lang="en-IE" sz="2000" b="1" dirty="0">
                <a:solidFill>
                  <a:schemeClr val="bg1"/>
                </a:solidFill>
              </a:rPr>
              <a:t>Konsistens på tværs af kilder</a:t>
            </a:r>
            <a:endParaRPr lang="en-US" sz="2000" b="1" dirty="0">
              <a:solidFill>
                <a:schemeClr val="bg1"/>
              </a:solidFill>
              <a:latin typeface="Calibri" panose="020F0502020204030204" pitchFamily="34" charset="0"/>
              <a:cs typeface="Calibri" panose="020F0502020204030204" pitchFamily="34" charset="0"/>
            </a:endParaRPr>
          </a:p>
        </p:txBody>
      </p:sp>
      <p:sp>
        <p:nvSpPr>
          <p:cNvPr id="112" name="TextBox 111">
            <a:extLst>
              <a:ext uri="{FF2B5EF4-FFF2-40B4-BE49-F238E27FC236}">
                <a16:creationId xmlns:a16="http://schemas.microsoft.com/office/drawing/2014/main" id="{AE08384B-603E-DE0A-BF77-7B2D16BB8923}"/>
              </a:ext>
            </a:extLst>
          </p:cNvPr>
          <p:cNvSpPr txBox="1"/>
          <p:nvPr/>
        </p:nvSpPr>
        <p:spPr>
          <a:xfrm>
            <a:off x="7187072" y="2261699"/>
            <a:ext cx="1831358" cy="707886"/>
          </a:xfrm>
          <a:prstGeom prst="rect">
            <a:avLst/>
          </a:prstGeom>
          <a:noFill/>
        </p:spPr>
        <p:txBody>
          <a:bodyPr wrap="square">
            <a:spAutoFit/>
          </a:bodyPr>
          <a:lstStyle/>
          <a:p>
            <a:pPr algn="ctr"/>
            <a:r>
              <a:rPr lang="en-US" sz="2000" b="1" dirty="0">
                <a:solidFill>
                  <a:schemeClr val="bg1"/>
                </a:solidFill>
              </a:rPr>
              <a:t>Up-to-date information.</a:t>
            </a:r>
            <a:endParaRPr lang="en-US" sz="2000" b="1" dirty="0">
              <a:solidFill>
                <a:schemeClr val="bg1"/>
              </a:solidFill>
              <a:latin typeface="Calibri" panose="020F0502020204030204" pitchFamily="34" charset="0"/>
              <a:cs typeface="Calibri" panose="020F0502020204030204" pitchFamily="34" charset="0"/>
            </a:endParaRPr>
          </a:p>
        </p:txBody>
      </p:sp>
      <p:sp>
        <p:nvSpPr>
          <p:cNvPr id="113" name="TextBox 112">
            <a:extLst>
              <a:ext uri="{FF2B5EF4-FFF2-40B4-BE49-F238E27FC236}">
                <a16:creationId xmlns:a16="http://schemas.microsoft.com/office/drawing/2014/main" id="{F34EEF6B-D985-56E8-CDAF-8D431A28E65E}"/>
              </a:ext>
            </a:extLst>
          </p:cNvPr>
          <p:cNvSpPr txBox="1"/>
          <p:nvPr/>
        </p:nvSpPr>
        <p:spPr>
          <a:xfrm>
            <a:off x="4991134" y="2311193"/>
            <a:ext cx="1833856" cy="707886"/>
          </a:xfrm>
          <a:prstGeom prst="rect">
            <a:avLst/>
          </a:prstGeom>
          <a:noFill/>
        </p:spPr>
        <p:txBody>
          <a:bodyPr wrap="square">
            <a:spAutoFit/>
          </a:bodyPr>
          <a:lstStyle/>
          <a:p>
            <a:pPr algn="ctr"/>
            <a:r>
              <a:rPr lang="en-IE" sz="2000" b="1" dirty="0">
                <a:solidFill>
                  <a:schemeClr val="bg1"/>
                </a:solidFill>
              </a:rPr>
              <a:t>Bias og objektivitet</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4" name="Graphic 3">
            <a:extLst>
              <a:ext uri="{FF2B5EF4-FFF2-40B4-BE49-F238E27FC236}">
                <a16:creationId xmlns:a16="http://schemas.microsoft.com/office/drawing/2014/main" id="{EDEB4F84-88B0-C9D4-59F4-CF33DB9797BC}"/>
              </a:ext>
            </a:extLst>
          </p:cNvPr>
          <p:cNvGrpSpPr/>
          <p:nvPr/>
        </p:nvGrpSpPr>
        <p:grpSpPr>
          <a:xfrm>
            <a:off x="7313667" y="1518699"/>
            <a:ext cx="486740" cy="672354"/>
            <a:chOff x="6581549" y="3720971"/>
            <a:chExt cx="910599" cy="1009336"/>
          </a:xfrm>
          <a:solidFill>
            <a:schemeClr val="bg1"/>
          </a:solidFill>
        </p:grpSpPr>
        <p:sp>
          <p:nvSpPr>
            <p:cNvPr id="115" name="Freeform 1286">
              <a:extLst>
                <a:ext uri="{FF2B5EF4-FFF2-40B4-BE49-F238E27FC236}">
                  <a16:creationId xmlns:a16="http://schemas.microsoft.com/office/drawing/2014/main" id="{BA836332-9EE4-7898-F74E-200C95C7B1CF}"/>
                </a:ext>
              </a:extLst>
            </p:cNvPr>
            <p:cNvSpPr/>
            <p:nvPr/>
          </p:nvSpPr>
          <p:spPr>
            <a:xfrm>
              <a:off x="6600749" y="3819711"/>
              <a:ext cx="847514" cy="181022"/>
            </a:xfrm>
            <a:custGeom>
              <a:avLst/>
              <a:gdLst>
                <a:gd name="connsiteX0" fmla="*/ 161823 w 847514"/>
                <a:gd name="connsiteY0" fmla="*/ 181022 h 181022"/>
                <a:gd name="connsiteX1" fmla="*/ 0 w 847514"/>
                <a:gd name="connsiteY1" fmla="*/ 181022 h 181022"/>
                <a:gd name="connsiteX2" fmla="*/ 0 w 847514"/>
                <a:gd name="connsiteY2" fmla="*/ 43884 h 181022"/>
                <a:gd name="connsiteX3" fmla="*/ 43884 w 847514"/>
                <a:gd name="connsiteY3" fmla="*/ 0 h 181022"/>
                <a:gd name="connsiteX4" fmla="*/ 106968 w 847514"/>
                <a:gd name="connsiteY4" fmla="*/ 0 h 181022"/>
                <a:gd name="connsiteX5" fmla="*/ 106968 w 847514"/>
                <a:gd name="connsiteY5" fmla="*/ 43884 h 181022"/>
                <a:gd name="connsiteX6" fmla="*/ 150852 w 847514"/>
                <a:gd name="connsiteY6" fmla="*/ 87768 h 181022"/>
                <a:gd name="connsiteX7" fmla="*/ 164566 w 847514"/>
                <a:gd name="connsiteY7" fmla="*/ 74054 h 181022"/>
                <a:gd name="connsiteX8" fmla="*/ 150852 w 847514"/>
                <a:gd name="connsiteY8" fmla="*/ 60341 h 181022"/>
                <a:gd name="connsiteX9" fmla="*/ 134395 w 847514"/>
                <a:gd name="connsiteY9" fmla="*/ 43884 h 181022"/>
                <a:gd name="connsiteX10" fmla="*/ 134395 w 847514"/>
                <a:gd name="connsiteY10" fmla="*/ 0 h 181022"/>
                <a:gd name="connsiteX11" fmla="*/ 644550 w 847514"/>
                <a:gd name="connsiteY11" fmla="*/ 0 h 181022"/>
                <a:gd name="connsiteX12" fmla="*/ 644550 w 847514"/>
                <a:gd name="connsiteY12" fmla="*/ 43884 h 181022"/>
                <a:gd name="connsiteX13" fmla="*/ 688435 w 847514"/>
                <a:gd name="connsiteY13" fmla="*/ 87768 h 181022"/>
                <a:gd name="connsiteX14" fmla="*/ 702149 w 847514"/>
                <a:gd name="connsiteY14" fmla="*/ 74054 h 181022"/>
                <a:gd name="connsiteX15" fmla="*/ 688435 w 847514"/>
                <a:gd name="connsiteY15" fmla="*/ 60341 h 181022"/>
                <a:gd name="connsiteX16" fmla="*/ 671978 w 847514"/>
                <a:gd name="connsiteY16" fmla="*/ 43884 h 181022"/>
                <a:gd name="connsiteX17" fmla="*/ 671978 w 847514"/>
                <a:gd name="connsiteY17" fmla="*/ 0 h 181022"/>
                <a:gd name="connsiteX18" fmla="*/ 803631 w 847514"/>
                <a:gd name="connsiteY18" fmla="*/ 0 h 181022"/>
                <a:gd name="connsiteX19" fmla="*/ 847515 w 847514"/>
                <a:gd name="connsiteY19" fmla="*/ 43884 h 181022"/>
                <a:gd name="connsiteX20" fmla="*/ 847515 w 847514"/>
                <a:gd name="connsiteY20" fmla="*/ 181022 h 181022"/>
                <a:gd name="connsiteX21" fmla="*/ 213936 w 847514"/>
                <a:gd name="connsiteY21" fmla="*/ 181022 h 18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7514" h="181022">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ED8623"/>
            </a:solidFill>
            <a:ln w="27426" cap="flat">
              <a:noFill/>
              <a:prstDash val="solid"/>
              <a:miter/>
            </a:ln>
          </p:spPr>
          <p:txBody>
            <a:bodyPr rtlCol="0" anchor="ctr"/>
            <a:lstStyle/>
            <a:p>
              <a:endParaRPr lang="en-US" dirty="0"/>
            </a:p>
          </p:txBody>
        </p:sp>
        <p:sp>
          <p:nvSpPr>
            <p:cNvPr id="116" name="Freeform 1287">
              <a:extLst>
                <a:ext uri="{FF2B5EF4-FFF2-40B4-BE49-F238E27FC236}">
                  <a16:creationId xmlns:a16="http://schemas.microsoft.com/office/drawing/2014/main" id="{DF5E7787-F98F-B6EF-D764-6B56C5AFAAC0}"/>
                </a:ext>
              </a:extLst>
            </p:cNvPr>
            <p:cNvSpPr/>
            <p:nvPr/>
          </p:nvSpPr>
          <p:spPr>
            <a:xfrm>
              <a:off x="6581549" y="3720971"/>
              <a:ext cx="910599" cy="1009336"/>
            </a:xfrm>
            <a:custGeom>
              <a:avLst/>
              <a:gdLst>
                <a:gd name="connsiteX0" fmla="*/ 715862 w 910599"/>
                <a:gd name="connsiteY0" fmla="*/ 496440 h 1009336"/>
                <a:gd name="connsiteX1" fmla="*/ 787175 w 910599"/>
                <a:gd name="connsiteY1" fmla="*/ 496440 h 1009336"/>
                <a:gd name="connsiteX2" fmla="*/ 817345 w 910599"/>
                <a:gd name="connsiteY2" fmla="*/ 466270 h 1009336"/>
                <a:gd name="connsiteX3" fmla="*/ 817345 w 910599"/>
                <a:gd name="connsiteY3" fmla="*/ 394958 h 1009336"/>
                <a:gd name="connsiteX4" fmla="*/ 787175 w 910599"/>
                <a:gd name="connsiteY4" fmla="*/ 364787 h 1009336"/>
                <a:gd name="connsiteX5" fmla="*/ 715862 w 910599"/>
                <a:gd name="connsiteY5" fmla="*/ 364787 h 1009336"/>
                <a:gd name="connsiteX6" fmla="*/ 685692 w 910599"/>
                <a:gd name="connsiteY6" fmla="*/ 394958 h 1009336"/>
                <a:gd name="connsiteX7" fmla="*/ 685692 w 910599"/>
                <a:gd name="connsiteY7" fmla="*/ 466270 h 1009336"/>
                <a:gd name="connsiteX8" fmla="*/ 715862 w 910599"/>
                <a:gd name="connsiteY8" fmla="*/ 496440 h 1009336"/>
                <a:gd name="connsiteX9" fmla="*/ 715862 w 910599"/>
                <a:gd name="connsiteY9" fmla="*/ 397701 h 1009336"/>
                <a:gd name="connsiteX10" fmla="*/ 784432 w 910599"/>
                <a:gd name="connsiteY10" fmla="*/ 397701 h 1009336"/>
                <a:gd name="connsiteX11" fmla="*/ 784432 w 910599"/>
                <a:gd name="connsiteY11" fmla="*/ 466270 h 1009336"/>
                <a:gd name="connsiteX12" fmla="*/ 715862 w 910599"/>
                <a:gd name="connsiteY12" fmla="*/ 466270 h 1009336"/>
                <a:gd name="connsiteX13" fmla="*/ 715862 w 910599"/>
                <a:gd name="connsiteY13" fmla="*/ 397701 h 1009336"/>
                <a:gd name="connsiteX14" fmla="*/ 715862 w 910599"/>
                <a:gd name="connsiteY14" fmla="*/ 685691 h 1009336"/>
                <a:gd name="connsiteX15" fmla="*/ 787175 w 910599"/>
                <a:gd name="connsiteY15" fmla="*/ 685691 h 1009336"/>
                <a:gd name="connsiteX16" fmla="*/ 817345 w 910599"/>
                <a:gd name="connsiteY16" fmla="*/ 655520 h 1009336"/>
                <a:gd name="connsiteX17" fmla="*/ 817345 w 910599"/>
                <a:gd name="connsiteY17" fmla="*/ 584208 h 1009336"/>
                <a:gd name="connsiteX18" fmla="*/ 787175 w 910599"/>
                <a:gd name="connsiteY18" fmla="*/ 554038 h 1009336"/>
                <a:gd name="connsiteX19" fmla="*/ 715862 w 910599"/>
                <a:gd name="connsiteY19" fmla="*/ 554038 h 1009336"/>
                <a:gd name="connsiteX20" fmla="*/ 685692 w 910599"/>
                <a:gd name="connsiteY20" fmla="*/ 584208 h 1009336"/>
                <a:gd name="connsiteX21" fmla="*/ 685692 w 910599"/>
                <a:gd name="connsiteY21" fmla="*/ 655520 h 1009336"/>
                <a:gd name="connsiteX22" fmla="*/ 715862 w 910599"/>
                <a:gd name="connsiteY22" fmla="*/ 685691 h 1009336"/>
                <a:gd name="connsiteX23" fmla="*/ 715862 w 910599"/>
                <a:gd name="connsiteY23" fmla="*/ 586951 h 1009336"/>
                <a:gd name="connsiteX24" fmla="*/ 784432 w 910599"/>
                <a:gd name="connsiteY24" fmla="*/ 586951 h 1009336"/>
                <a:gd name="connsiteX25" fmla="*/ 784432 w 910599"/>
                <a:gd name="connsiteY25" fmla="*/ 655520 h 1009336"/>
                <a:gd name="connsiteX26" fmla="*/ 715862 w 910599"/>
                <a:gd name="connsiteY26" fmla="*/ 655520 h 1009336"/>
                <a:gd name="connsiteX27" fmla="*/ 715862 w 910599"/>
                <a:gd name="connsiteY27" fmla="*/ 586951 h 1009336"/>
                <a:gd name="connsiteX28" fmla="*/ 512898 w 910599"/>
                <a:gd name="connsiteY28" fmla="*/ 496440 h 1009336"/>
                <a:gd name="connsiteX29" fmla="*/ 584210 w 910599"/>
                <a:gd name="connsiteY29" fmla="*/ 496440 h 1009336"/>
                <a:gd name="connsiteX30" fmla="*/ 614380 w 910599"/>
                <a:gd name="connsiteY30" fmla="*/ 466270 h 1009336"/>
                <a:gd name="connsiteX31" fmla="*/ 614380 w 910599"/>
                <a:gd name="connsiteY31" fmla="*/ 394958 h 1009336"/>
                <a:gd name="connsiteX32" fmla="*/ 584210 w 910599"/>
                <a:gd name="connsiteY32" fmla="*/ 364787 h 1009336"/>
                <a:gd name="connsiteX33" fmla="*/ 512898 w 910599"/>
                <a:gd name="connsiteY33" fmla="*/ 364787 h 1009336"/>
                <a:gd name="connsiteX34" fmla="*/ 482727 w 910599"/>
                <a:gd name="connsiteY34" fmla="*/ 394958 h 1009336"/>
                <a:gd name="connsiteX35" fmla="*/ 482727 w 910599"/>
                <a:gd name="connsiteY35" fmla="*/ 466270 h 1009336"/>
                <a:gd name="connsiteX36" fmla="*/ 512898 w 910599"/>
                <a:gd name="connsiteY36" fmla="*/ 496440 h 1009336"/>
                <a:gd name="connsiteX37" fmla="*/ 512898 w 910599"/>
                <a:gd name="connsiteY37" fmla="*/ 397701 h 1009336"/>
                <a:gd name="connsiteX38" fmla="*/ 581467 w 910599"/>
                <a:gd name="connsiteY38" fmla="*/ 397701 h 1009336"/>
                <a:gd name="connsiteX39" fmla="*/ 581467 w 910599"/>
                <a:gd name="connsiteY39" fmla="*/ 466270 h 1009336"/>
                <a:gd name="connsiteX40" fmla="*/ 512898 w 910599"/>
                <a:gd name="connsiteY40" fmla="*/ 466270 h 1009336"/>
                <a:gd name="connsiteX41" fmla="*/ 512898 w 910599"/>
                <a:gd name="connsiteY41" fmla="*/ 397701 h 1009336"/>
                <a:gd name="connsiteX42" fmla="*/ 181023 w 910599"/>
                <a:gd name="connsiteY42" fmla="*/ 735060 h 1009336"/>
                <a:gd name="connsiteX43" fmla="*/ 109711 w 910599"/>
                <a:gd name="connsiteY43" fmla="*/ 735060 h 1009336"/>
                <a:gd name="connsiteX44" fmla="*/ 79540 w 910599"/>
                <a:gd name="connsiteY44" fmla="*/ 765231 h 1009336"/>
                <a:gd name="connsiteX45" fmla="*/ 79540 w 910599"/>
                <a:gd name="connsiteY45" fmla="*/ 836542 h 1009336"/>
                <a:gd name="connsiteX46" fmla="*/ 109711 w 910599"/>
                <a:gd name="connsiteY46" fmla="*/ 866713 h 1009336"/>
                <a:gd name="connsiteX47" fmla="*/ 181023 w 910599"/>
                <a:gd name="connsiteY47" fmla="*/ 866713 h 1009336"/>
                <a:gd name="connsiteX48" fmla="*/ 211193 w 910599"/>
                <a:gd name="connsiteY48" fmla="*/ 836542 h 1009336"/>
                <a:gd name="connsiteX49" fmla="*/ 211193 w 910599"/>
                <a:gd name="connsiteY49" fmla="*/ 765231 h 1009336"/>
                <a:gd name="connsiteX50" fmla="*/ 181023 w 910599"/>
                <a:gd name="connsiteY50" fmla="*/ 735060 h 1009336"/>
                <a:gd name="connsiteX51" fmla="*/ 181023 w 910599"/>
                <a:gd name="connsiteY51" fmla="*/ 833800 h 1009336"/>
                <a:gd name="connsiteX52" fmla="*/ 112454 w 910599"/>
                <a:gd name="connsiteY52" fmla="*/ 833800 h 1009336"/>
                <a:gd name="connsiteX53" fmla="*/ 112454 w 910599"/>
                <a:gd name="connsiteY53" fmla="*/ 765231 h 1009336"/>
                <a:gd name="connsiteX54" fmla="*/ 181023 w 910599"/>
                <a:gd name="connsiteY54" fmla="*/ 765231 h 1009336"/>
                <a:gd name="connsiteX55" fmla="*/ 181023 w 910599"/>
                <a:gd name="connsiteY55" fmla="*/ 833800 h 1009336"/>
                <a:gd name="connsiteX56" fmla="*/ 181023 w 910599"/>
                <a:gd name="connsiteY56" fmla="*/ 367530 h 1009336"/>
                <a:gd name="connsiteX57" fmla="*/ 109711 w 910599"/>
                <a:gd name="connsiteY57" fmla="*/ 367530 h 1009336"/>
                <a:gd name="connsiteX58" fmla="*/ 79540 w 910599"/>
                <a:gd name="connsiteY58" fmla="*/ 397701 h 1009336"/>
                <a:gd name="connsiteX59" fmla="*/ 79540 w 910599"/>
                <a:gd name="connsiteY59" fmla="*/ 469013 h 1009336"/>
                <a:gd name="connsiteX60" fmla="*/ 109711 w 910599"/>
                <a:gd name="connsiteY60" fmla="*/ 499183 h 1009336"/>
                <a:gd name="connsiteX61" fmla="*/ 181023 w 910599"/>
                <a:gd name="connsiteY61" fmla="*/ 499183 h 1009336"/>
                <a:gd name="connsiteX62" fmla="*/ 211193 w 910599"/>
                <a:gd name="connsiteY62" fmla="*/ 469013 h 1009336"/>
                <a:gd name="connsiteX63" fmla="*/ 211193 w 910599"/>
                <a:gd name="connsiteY63" fmla="*/ 397701 h 1009336"/>
                <a:gd name="connsiteX64" fmla="*/ 181023 w 910599"/>
                <a:gd name="connsiteY64" fmla="*/ 367530 h 1009336"/>
                <a:gd name="connsiteX65" fmla="*/ 181023 w 910599"/>
                <a:gd name="connsiteY65" fmla="*/ 466270 h 1009336"/>
                <a:gd name="connsiteX66" fmla="*/ 112454 w 910599"/>
                <a:gd name="connsiteY66" fmla="*/ 466270 h 1009336"/>
                <a:gd name="connsiteX67" fmla="*/ 112454 w 910599"/>
                <a:gd name="connsiteY67" fmla="*/ 397701 h 1009336"/>
                <a:gd name="connsiteX68" fmla="*/ 181023 w 910599"/>
                <a:gd name="connsiteY68" fmla="*/ 397701 h 1009336"/>
                <a:gd name="connsiteX69" fmla="*/ 181023 w 910599"/>
                <a:gd name="connsiteY69" fmla="*/ 466270 h 1009336"/>
                <a:gd name="connsiteX70" fmla="*/ 512898 w 910599"/>
                <a:gd name="connsiteY70" fmla="*/ 680205 h 1009336"/>
                <a:gd name="connsiteX71" fmla="*/ 584210 w 910599"/>
                <a:gd name="connsiteY71" fmla="*/ 680205 h 1009336"/>
                <a:gd name="connsiteX72" fmla="*/ 614380 w 910599"/>
                <a:gd name="connsiteY72" fmla="*/ 650035 h 1009336"/>
                <a:gd name="connsiteX73" fmla="*/ 614380 w 910599"/>
                <a:gd name="connsiteY73" fmla="*/ 578723 h 1009336"/>
                <a:gd name="connsiteX74" fmla="*/ 584210 w 910599"/>
                <a:gd name="connsiteY74" fmla="*/ 548552 h 1009336"/>
                <a:gd name="connsiteX75" fmla="*/ 512898 w 910599"/>
                <a:gd name="connsiteY75" fmla="*/ 548552 h 1009336"/>
                <a:gd name="connsiteX76" fmla="*/ 482727 w 910599"/>
                <a:gd name="connsiteY76" fmla="*/ 578723 h 1009336"/>
                <a:gd name="connsiteX77" fmla="*/ 482727 w 910599"/>
                <a:gd name="connsiteY77" fmla="*/ 650035 h 1009336"/>
                <a:gd name="connsiteX78" fmla="*/ 512898 w 910599"/>
                <a:gd name="connsiteY78" fmla="*/ 680205 h 1009336"/>
                <a:gd name="connsiteX79" fmla="*/ 512898 w 910599"/>
                <a:gd name="connsiteY79" fmla="*/ 581466 h 1009336"/>
                <a:gd name="connsiteX80" fmla="*/ 581467 w 910599"/>
                <a:gd name="connsiteY80" fmla="*/ 581466 h 1009336"/>
                <a:gd name="connsiteX81" fmla="*/ 581467 w 910599"/>
                <a:gd name="connsiteY81" fmla="*/ 650035 h 1009336"/>
                <a:gd name="connsiteX82" fmla="*/ 512898 w 910599"/>
                <a:gd name="connsiteY82" fmla="*/ 650035 h 1009336"/>
                <a:gd name="connsiteX83" fmla="*/ 512898 w 910599"/>
                <a:gd name="connsiteY83" fmla="*/ 581466 h 1009336"/>
                <a:gd name="connsiteX84" fmla="*/ 828316 w 910599"/>
                <a:gd name="connsiteY84" fmla="*/ 65827 h 1009336"/>
                <a:gd name="connsiteX85" fmla="*/ 765232 w 910599"/>
                <a:gd name="connsiteY85" fmla="*/ 65827 h 1009336"/>
                <a:gd name="connsiteX86" fmla="*/ 765232 w 910599"/>
                <a:gd name="connsiteY86" fmla="*/ 43884 h 1009336"/>
                <a:gd name="connsiteX87" fmla="*/ 721348 w 910599"/>
                <a:gd name="connsiteY87" fmla="*/ 0 h 1009336"/>
                <a:gd name="connsiteX88" fmla="*/ 715862 w 910599"/>
                <a:gd name="connsiteY88" fmla="*/ 0 h 1009336"/>
                <a:gd name="connsiteX89" fmla="*/ 671978 w 910599"/>
                <a:gd name="connsiteY89" fmla="*/ 43884 h 1009336"/>
                <a:gd name="connsiteX90" fmla="*/ 671978 w 910599"/>
                <a:gd name="connsiteY90" fmla="*/ 65827 h 1009336"/>
                <a:gd name="connsiteX91" fmla="*/ 230392 w 910599"/>
                <a:gd name="connsiteY91" fmla="*/ 65827 h 1009336"/>
                <a:gd name="connsiteX92" fmla="*/ 230392 w 910599"/>
                <a:gd name="connsiteY92" fmla="*/ 43884 h 1009336"/>
                <a:gd name="connsiteX93" fmla="*/ 186509 w 910599"/>
                <a:gd name="connsiteY93" fmla="*/ 0 h 1009336"/>
                <a:gd name="connsiteX94" fmla="*/ 181023 w 910599"/>
                <a:gd name="connsiteY94" fmla="*/ 0 h 1009336"/>
                <a:gd name="connsiteX95" fmla="*/ 137138 w 910599"/>
                <a:gd name="connsiteY95" fmla="*/ 43884 h 1009336"/>
                <a:gd name="connsiteX96" fmla="*/ 137138 w 910599"/>
                <a:gd name="connsiteY96" fmla="*/ 65827 h 1009336"/>
                <a:gd name="connsiteX97" fmla="*/ 74055 w 910599"/>
                <a:gd name="connsiteY97" fmla="*/ 65827 h 1009336"/>
                <a:gd name="connsiteX98" fmla="*/ 0 w 910599"/>
                <a:gd name="connsiteY98" fmla="*/ 139881 h 1009336"/>
                <a:gd name="connsiteX99" fmla="*/ 0 w 910599"/>
                <a:gd name="connsiteY99" fmla="*/ 935282 h 1009336"/>
                <a:gd name="connsiteX100" fmla="*/ 74055 w 910599"/>
                <a:gd name="connsiteY100" fmla="*/ 1009337 h 1009336"/>
                <a:gd name="connsiteX101" fmla="*/ 836544 w 910599"/>
                <a:gd name="connsiteY101" fmla="*/ 1009337 h 1009336"/>
                <a:gd name="connsiteX102" fmla="*/ 910599 w 910599"/>
                <a:gd name="connsiteY102" fmla="*/ 935282 h 1009336"/>
                <a:gd name="connsiteX103" fmla="*/ 910599 w 910599"/>
                <a:gd name="connsiteY103" fmla="*/ 139881 h 1009336"/>
                <a:gd name="connsiteX104" fmla="*/ 828316 w 910599"/>
                <a:gd name="connsiteY104" fmla="*/ 65827 h 1009336"/>
                <a:gd name="connsiteX105" fmla="*/ 828316 w 910599"/>
                <a:gd name="connsiteY105" fmla="*/ 65827 h 1009336"/>
                <a:gd name="connsiteX106" fmla="*/ 699406 w 910599"/>
                <a:gd name="connsiteY106" fmla="*/ 43884 h 1009336"/>
                <a:gd name="connsiteX107" fmla="*/ 715862 w 910599"/>
                <a:gd name="connsiteY107" fmla="*/ 27428 h 1009336"/>
                <a:gd name="connsiteX108" fmla="*/ 721348 w 910599"/>
                <a:gd name="connsiteY108" fmla="*/ 27428 h 1009336"/>
                <a:gd name="connsiteX109" fmla="*/ 737804 w 910599"/>
                <a:gd name="connsiteY109" fmla="*/ 43884 h 1009336"/>
                <a:gd name="connsiteX110" fmla="*/ 737804 w 910599"/>
                <a:gd name="connsiteY110" fmla="*/ 65827 h 1009336"/>
                <a:gd name="connsiteX111" fmla="*/ 699406 w 910599"/>
                <a:gd name="connsiteY111" fmla="*/ 65827 h 1009336"/>
                <a:gd name="connsiteX112" fmla="*/ 699406 w 910599"/>
                <a:gd name="connsiteY112" fmla="*/ 43884 h 1009336"/>
                <a:gd name="connsiteX113" fmla="*/ 159081 w 910599"/>
                <a:gd name="connsiteY113" fmla="*/ 43884 h 1009336"/>
                <a:gd name="connsiteX114" fmla="*/ 175537 w 910599"/>
                <a:gd name="connsiteY114" fmla="*/ 27428 h 1009336"/>
                <a:gd name="connsiteX115" fmla="*/ 181023 w 910599"/>
                <a:gd name="connsiteY115" fmla="*/ 27428 h 1009336"/>
                <a:gd name="connsiteX116" fmla="*/ 197480 w 910599"/>
                <a:gd name="connsiteY116" fmla="*/ 43884 h 1009336"/>
                <a:gd name="connsiteX117" fmla="*/ 197480 w 910599"/>
                <a:gd name="connsiteY117" fmla="*/ 65827 h 1009336"/>
                <a:gd name="connsiteX118" fmla="*/ 159081 w 910599"/>
                <a:gd name="connsiteY118" fmla="*/ 65827 h 1009336"/>
                <a:gd name="connsiteX119" fmla="*/ 159081 w 910599"/>
                <a:gd name="connsiteY119" fmla="*/ 43884 h 1009336"/>
                <a:gd name="connsiteX120" fmla="*/ 159081 w 910599"/>
                <a:gd name="connsiteY120" fmla="*/ 43884 h 1009336"/>
                <a:gd name="connsiteX121" fmla="*/ 874943 w 910599"/>
                <a:gd name="connsiteY121" fmla="*/ 938025 h 1009336"/>
                <a:gd name="connsiteX122" fmla="*/ 831059 w 910599"/>
                <a:gd name="connsiteY122" fmla="*/ 981909 h 1009336"/>
                <a:gd name="connsiteX123" fmla="*/ 68569 w 910599"/>
                <a:gd name="connsiteY123" fmla="*/ 981909 h 1009336"/>
                <a:gd name="connsiteX124" fmla="*/ 24685 w 910599"/>
                <a:gd name="connsiteY124" fmla="*/ 938025 h 1009336"/>
                <a:gd name="connsiteX125" fmla="*/ 24685 w 910599"/>
                <a:gd name="connsiteY125" fmla="*/ 938025 h 1009336"/>
                <a:gd name="connsiteX126" fmla="*/ 68569 w 910599"/>
                <a:gd name="connsiteY126" fmla="*/ 951738 h 1009336"/>
                <a:gd name="connsiteX127" fmla="*/ 669235 w 910599"/>
                <a:gd name="connsiteY127" fmla="*/ 951738 h 1009336"/>
                <a:gd name="connsiteX128" fmla="*/ 721348 w 910599"/>
                <a:gd name="connsiteY128" fmla="*/ 929797 h 1009336"/>
                <a:gd name="connsiteX129" fmla="*/ 874943 w 910599"/>
                <a:gd name="connsiteY129" fmla="*/ 776202 h 1009336"/>
                <a:gd name="connsiteX130" fmla="*/ 874943 w 910599"/>
                <a:gd name="connsiteY130" fmla="*/ 938025 h 1009336"/>
                <a:gd name="connsiteX131" fmla="*/ 704892 w 910599"/>
                <a:gd name="connsiteY131" fmla="*/ 905112 h 1009336"/>
                <a:gd name="connsiteX132" fmla="*/ 707635 w 910599"/>
                <a:gd name="connsiteY132" fmla="*/ 891398 h 1009336"/>
                <a:gd name="connsiteX133" fmla="*/ 707635 w 910599"/>
                <a:gd name="connsiteY133" fmla="*/ 789916 h 1009336"/>
                <a:gd name="connsiteX134" fmla="*/ 740547 w 910599"/>
                <a:gd name="connsiteY134" fmla="*/ 757003 h 1009336"/>
                <a:gd name="connsiteX135" fmla="*/ 839287 w 910599"/>
                <a:gd name="connsiteY135" fmla="*/ 757003 h 1009336"/>
                <a:gd name="connsiteX136" fmla="*/ 853001 w 910599"/>
                <a:gd name="connsiteY136" fmla="*/ 754260 h 1009336"/>
                <a:gd name="connsiteX137" fmla="*/ 704892 w 910599"/>
                <a:gd name="connsiteY137" fmla="*/ 905112 h 1009336"/>
                <a:gd name="connsiteX138" fmla="*/ 874943 w 910599"/>
                <a:gd name="connsiteY138" fmla="*/ 279762 h 1009336"/>
                <a:gd name="connsiteX139" fmla="*/ 241364 w 910599"/>
                <a:gd name="connsiteY139" fmla="*/ 279762 h 1009336"/>
                <a:gd name="connsiteX140" fmla="*/ 227650 w 910599"/>
                <a:gd name="connsiteY140" fmla="*/ 293475 h 1009336"/>
                <a:gd name="connsiteX141" fmla="*/ 241364 w 910599"/>
                <a:gd name="connsiteY141" fmla="*/ 307189 h 1009336"/>
                <a:gd name="connsiteX142" fmla="*/ 874943 w 910599"/>
                <a:gd name="connsiteY142" fmla="*/ 307189 h 1009336"/>
                <a:gd name="connsiteX143" fmla="*/ 874943 w 910599"/>
                <a:gd name="connsiteY143" fmla="*/ 691176 h 1009336"/>
                <a:gd name="connsiteX144" fmla="*/ 842030 w 910599"/>
                <a:gd name="connsiteY144" fmla="*/ 724089 h 1009336"/>
                <a:gd name="connsiteX145" fmla="*/ 743290 w 910599"/>
                <a:gd name="connsiteY145" fmla="*/ 724089 h 1009336"/>
                <a:gd name="connsiteX146" fmla="*/ 680207 w 910599"/>
                <a:gd name="connsiteY146" fmla="*/ 787173 h 1009336"/>
                <a:gd name="connsiteX147" fmla="*/ 680207 w 910599"/>
                <a:gd name="connsiteY147" fmla="*/ 885912 h 1009336"/>
                <a:gd name="connsiteX148" fmla="*/ 647293 w 910599"/>
                <a:gd name="connsiteY148" fmla="*/ 918825 h 1009336"/>
                <a:gd name="connsiteX149" fmla="*/ 71312 w 910599"/>
                <a:gd name="connsiteY149" fmla="*/ 918825 h 1009336"/>
                <a:gd name="connsiteX150" fmla="*/ 27428 w 910599"/>
                <a:gd name="connsiteY150" fmla="*/ 874941 h 1009336"/>
                <a:gd name="connsiteX151" fmla="*/ 27428 w 910599"/>
                <a:gd name="connsiteY151" fmla="*/ 304447 h 1009336"/>
                <a:gd name="connsiteX152" fmla="*/ 189251 w 910599"/>
                <a:gd name="connsiteY152" fmla="*/ 304447 h 1009336"/>
                <a:gd name="connsiteX153" fmla="*/ 202965 w 910599"/>
                <a:gd name="connsiteY153" fmla="*/ 290733 h 1009336"/>
                <a:gd name="connsiteX154" fmla="*/ 189251 w 910599"/>
                <a:gd name="connsiteY154" fmla="*/ 277019 h 1009336"/>
                <a:gd name="connsiteX155" fmla="*/ 27428 w 910599"/>
                <a:gd name="connsiteY155" fmla="*/ 277019 h 1009336"/>
                <a:gd name="connsiteX156" fmla="*/ 27428 w 910599"/>
                <a:gd name="connsiteY156" fmla="*/ 139881 h 1009336"/>
                <a:gd name="connsiteX157" fmla="*/ 71312 w 910599"/>
                <a:gd name="connsiteY157" fmla="*/ 95997 h 1009336"/>
                <a:gd name="connsiteX158" fmla="*/ 134395 w 910599"/>
                <a:gd name="connsiteY158" fmla="*/ 95997 h 1009336"/>
                <a:gd name="connsiteX159" fmla="*/ 134395 w 910599"/>
                <a:gd name="connsiteY159" fmla="*/ 139881 h 1009336"/>
                <a:gd name="connsiteX160" fmla="*/ 178280 w 910599"/>
                <a:gd name="connsiteY160" fmla="*/ 183765 h 1009336"/>
                <a:gd name="connsiteX161" fmla="*/ 191994 w 910599"/>
                <a:gd name="connsiteY161" fmla="*/ 170051 h 1009336"/>
                <a:gd name="connsiteX162" fmla="*/ 178280 w 910599"/>
                <a:gd name="connsiteY162" fmla="*/ 156337 h 1009336"/>
                <a:gd name="connsiteX163" fmla="*/ 161823 w 910599"/>
                <a:gd name="connsiteY163" fmla="*/ 139881 h 1009336"/>
                <a:gd name="connsiteX164" fmla="*/ 161823 w 910599"/>
                <a:gd name="connsiteY164" fmla="*/ 95997 h 1009336"/>
                <a:gd name="connsiteX165" fmla="*/ 671978 w 910599"/>
                <a:gd name="connsiteY165" fmla="*/ 95997 h 1009336"/>
                <a:gd name="connsiteX166" fmla="*/ 671978 w 910599"/>
                <a:gd name="connsiteY166" fmla="*/ 139881 h 1009336"/>
                <a:gd name="connsiteX167" fmla="*/ 715862 w 910599"/>
                <a:gd name="connsiteY167" fmla="*/ 183765 h 1009336"/>
                <a:gd name="connsiteX168" fmla="*/ 729576 w 910599"/>
                <a:gd name="connsiteY168" fmla="*/ 170051 h 1009336"/>
                <a:gd name="connsiteX169" fmla="*/ 715862 w 910599"/>
                <a:gd name="connsiteY169" fmla="*/ 156337 h 1009336"/>
                <a:gd name="connsiteX170" fmla="*/ 699406 w 910599"/>
                <a:gd name="connsiteY170" fmla="*/ 139881 h 1009336"/>
                <a:gd name="connsiteX171" fmla="*/ 699406 w 910599"/>
                <a:gd name="connsiteY171" fmla="*/ 95997 h 1009336"/>
                <a:gd name="connsiteX172" fmla="*/ 831059 w 910599"/>
                <a:gd name="connsiteY172" fmla="*/ 95997 h 1009336"/>
                <a:gd name="connsiteX173" fmla="*/ 874943 w 910599"/>
                <a:gd name="connsiteY173" fmla="*/ 139881 h 1009336"/>
                <a:gd name="connsiteX174" fmla="*/ 874943 w 910599"/>
                <a:gd name="connsiteY174" fmla="*/ 279762 h 1009336"/>
                <a:gd name="connsiteX175" fmla="*/ 181023 w 910599"/>
                <a:gd name="connsiteY175" fmla="*/ 551295 h 1009336"/>
                <a:gd name="connsiteX176" fmla="*/ 109711 w 910599"/>
                <a:gd name="connsiteY176" fmla="*/ 551295 h 1009336"/>
                <a:gd name="connsiteX177" fmla="*/ 79540 w 910599"/>
                <a:gd name="connsiteY177" fmla="*/ 581466 h 1009336"/>
                <a:gd name="connsiteX178" fmla="*/ 79540 w 910599"/>
                <a:gd name="connsiteY178" fmla="*/ 652778 h 1009336"/>
                <a:gd name="connsiteX179" fmla="*/ 109711 w 910599"/>
                <a:gd name="connsiteY179" fmla="*/ 682948 h 1009336"/>
                <a:gd name="connsiteX180" fmla="*/ 181023 w 910599"/>
                <a:gd name="connsiteY180" fmla="*/ 682948 h 1009336"/>
                <a:gd name="connsiteX181" fmla="*/ 211193 w 910599"/>
                <a:gd name="connsiteY181" fmla="*/ 652778 h 1009336"/>
                <a:gd name="connsiteX182" fmla="*/ 211193 w 910599"/>
                <a:gd name="connsiteY182" fmla="*/ 581466 h 1009336"/>
                <a:gd name="connsiteX183" fmla="*/ 181023 w 910599"/>
                <a:gd name="connsiteY183" fmla="*/ 551295 h 1009336"/>
                <a:gd name="connsiteX184" fmla="*/ 181023 w 910599"/>
                <a:gd name="connsiteY184" fmla="*/ 650035 h 1009336"/>
                <a:gd name="connsiteX185" fmla="*/ 112454 w 910599"/>
                <a:gd name="connsiteY185" fmla="*/ 650035 h 1009336"/>
                <a:gd name="connsiteX186" fmla="*/ 112454 w 910599"/>
                <a:gd name="connsiteY186" fmla="*/ 581466 h 1009336"/>
                <a:gd name="connsiteX187" fmla="*/ 181023 w 910599"/>
                <a:gd name="connsiteY187" fmla="*/ 581466 h 1009336"/>
                <a:gd name="connsiteX188" fmla="*/ 181023 w 910599"/>
                <a:gd name="connsiteY188" fmla="*/ 650035 h 1009336"/>
                <a:gd name="connsiteX189" fmla="*/ 312675 w 910599"/>
                <a:gd name="connsiteY189" fmla="*/ 496440 h 1009336"/>
                <a:gd name="connsiteX190" fmla="*/ 383987 w 910599"/>
                <a:gd name="connsiteY190" fmla="*/ 496440 h 1009336"/>
                <a:gd name="connsiteX191" fmla="*/ 414158 w 910599"/>
                <a:gd name="connsiteY191" fmla="*/ 466270 h 1009336"/>
                <a:gd name="connsiteX192" fmla="*/ 414158 w 910599"/>
                <a:gd name="connsiteY192" fmla="*/ 394958 h 1009336"/>
                <a:gd name="connsiteX193" fmla="*/ 383987 w 910599"/>
                <a:gd name="connsiteY193" fmla="*/ 364787 h 1009336"/>
                <a:gd name="connsiteX194" fmla="*/ 312675 w 910599"/>
                <a:gd name="connsiteY194" fmla="*/ 364787 h 1009336"/>
                <a:gd name="connsiteX195" fmla="*/ 282506 w 910599"/>
                <a:gd name="connsiteY195" fmla="*/ 394958 h 1009336"/>
                <a:gd name="connsiteX196" fmla="*/ 282506 w 910599"/>
                <a:gd name="connsiteY196" fmla="*/ 466270 h 1009336"/>
                <a:gd name="connsiteX197" fmla="*/ 312675 w 910599"/>
                <a:gd name="connsiteY197" fmla="*/ 496440 h 1009336"/>
                <a:gd name="connsiteX198" fmla="*/ 312675 w 910599"/>
                <a:gd name="connsiteY198" fmla="*/ 397701 h 1009336"/>
                <a:gd name="connsiteX199" fmla="*/ 381245 w 910599"/>
                <a:gd name="connsiteY199" fmla="*/ 397701 h 1009336"/>
                <a:gd name="connsiteX200" fmla="*/ 381245 w 910599"/>
                <a:gd name="connsiteY200" fmla="*/ 466270 h 1009336"/>
                <a:gd name="connsiteX201" fmla="*/ 312675 w 910599"/>
                <a:gd name="connsiteY201" fmla="*/ 466270 h 1009336"/>
                <a:gd name="connsiteX202" fmla="*/ 312675 w 910599"/>
                <a:gd name="connsiteY202" fmla="*/ 397701 h 1009336"/>
                <a:gd name="connsiteX203" fmla="*/ 512898 w 910599"/>
                <a:gd name="connsiteY203" fmla="*/ 833800 h 1009336"/>
                <a:gd name="connsiteX204" fmla="*/ 499184 w 910599"/>
                <a:gd name="connsiteY204" fmla="*/ 820086 h 1009336"/>
                <a:gd name="connsiteX205" fmla="*/ 485470 w 910599"/>
                <a:gd name="connsiteY205" fmla="*/ 833800 h 1009336"/>
                <a:gd name="connsiteX206" fmla="*/ 515641 w 910599"/>
                <a:gd name="connsiteY206" fmla="*/ 863970 h 1009336"/>
                <a:gd name="connsiteX207" fmla="*/ 586952 w 910599"/>
                <a:gd name="connsiteY207" fmla="*/ 863970 h 1009336"/>
                <a:gd name="connsiteX208" fmla="*/ 617123 w 910599"/>
                <a:gd name="connsiteY208" fmla="*/ 833800 h 1009336"/>
                <a:gd name="connsiteX209" fmla="*/ 617123 w 910599"/>
                <a:gd name="connsiteY209" fmla="*/ 762488 h 1009336"/>
                <a:gd name="connsiteX210" fmla="*/ 586952 w 910599"/>
                <a:gd name="connsiteY210" fmla="*/ 732317 h 1009336"/>
                <a:gd name="connsiteX211" fmla="*/ 515641 w 910599"/>
                <a:gd name="connsiteY211" fmla="*/ 732317 h 1009336"/>
                <a:gd name="connsiteX212" fmla="*/ 485470 w 910599"/>
                <a:gd name="connsiteY212" fmla="*/ 762488 h 1009336"/>
                <a:gd name="connsiteX213" fmla="*/ 485470 w 910599"/>
                <a:gd name="connsiteY213" fmla="*/ 781687 h 1009336"/>
                <a:gd name="connsiteX214" fmla="*/ 499184 w 910599"/>
                <a:gd name="connsiteY214" fmla="*/ 795401 h 1009336"/>
                <a:gd name="connsiteX215" fmla="*/ 512898 w 910599"/>
                <a:gd name="connsiteY215" fmla="*/ 781687 h 1009336"/>
                <a:gd name="connsiteX216" fmla="*/ 512898 w 910599"/>
                <a:gd name="connsiteY216" fmla="*/ 762488 h 1009336"/>
                <a:gd name="connsiteX217" fmla="*/ 581467 w 910599"/>
                <a:gd name="connsiteY217" fmla="*/ 762488 h 1009336"/>
                <a:gd name="connsiteX218" fmla="*/ 581467 w 910599"/>
                <a:gd name="connsiteY218" fmla="*/ 831057 h 1009336"/>
                <a:gd name="connsiteX219" fmla="*/ 512898 w 910599"/>
                <a:gd name="connsiteY219" fmla="*/ 831057 h 1009336"/>
                <a:gd name="connsiteX220" fmla="*/ 312675 w 910599"/>
                <a:gd name="connsiteY220" fmla="*/ 680205 h 1009336"/>
                <a:gd name="connsiteX221" fmla="*/ 383987 w 910599"/>
                <a:gd name="connsiteY221" fmla="*/ 680205 h 1009336"/>
                <a:gd name="connsiteX222" fmla="*/ 414158 w 910599"/>
                <a:gd name="connsiteY222" fmla="*/ 650035 h 1009336"/>
                <a:gd name="connsiteX223" fmla="*/ 414158 w 910599"/>
                <a:gd name="connsiteY223" fmla="*/ 578723 h 1009336"/>
                <a:gd name="connsiteX224" fmla="*/ 383987 w 910599"/>
                <a:gd name="connsiteY224" fmla="*/ 548552 h 1009336"/>
                <a:gd name="connsiteX225" fmla="*/ 312675 w 910599"/>
                <a:gd name="connsiteY225" fmla="*/ 548552 h 1009336"/>
                <a:gd name="connsiteX226" fmla="*/ 282506 w 910599"/>
                <a:gd name="connsiteY226" fmla="*/ 578723 h 1009336"/>
                <a:gd name="connsiteX227" fmla="*/ 282506 w 910599"/>
                <a:gd name="connsiteY227" fmla="*/ 650035 h 1009336"/>
                <a:gd name="connsiteX228" fmla="*/ 312675 w 910599"/>
                <a:gd name="connsiteY228" fmla="*/ 680205 h 1009336"/>
                <a:gd name="connsiteX229" fmla="*/ 312675 w 910599"/>
                <a:gd name="connsiteY229" fmla="*/ 581466 h 1009336"/>
                <a:gd name="connsiteX230" fmla="*/ 381245 w 910599"/>
                <a:gd name="connsiteY230" fmla="*/ 581466 h 1009336"/>
                <a:gd name="connsiteX231" fmla="*/ 381245 w 910599"/>
                <a:gd name="connsiteY231" fmla="*/ 650035 h 1009336"/>
                <a:gd name="connsiteX232" fmla="*/ 312675 w 910599"/>
                <a:gd name="connsiteY232" fmla="*/ 650035 h 1009336"/>
                <a:gd name="connsiteX233" fmla="*/ 312675 w 910599"/>
                <a:gd name="connsiteY233" fmla="*/ 581466 h 1009336"/>
                <a:gd name="connsiteX234" fmla="*/ 312675 w 910599"/>
                <a:gd name="connsiteY234" fmla="*/ 863970 h 1009336"/>
                <a:gd name="connsiteX235" fmla="*/ 383987 w 910599"/>
                <a:gd name="connsiteY235" fmla="*/ 863970 h 1009336"/>
                <a:gd name="connsiteX236" fmla="*/ 414158 w 910599"/>
                <a:gd name="connsiteY236" fmla="*/ 833800 h 1009336"/>
                <a:gd name="connsiteX237" fmla="*/ 414158 w 910599"/>
                <a:gd name="connsiteY237" fmla="*/ 762488 h 1009336"/>
                <a:gd name="connsiteX238" fmla="*/ 383987 w 910599"/>
                <a:gd name="connsiteY238" fmla="*/ 732317 h 1009336"/>
                <a:gd name="connsiteX239" fmla="*/ 312675 w 910599"/>
                <a:gd name="connsiteY239" fmla="*/ 732317 h 1009336"/>
                <a:gd name="connsiteX240" fmla="*/ 282506 w 910599"/>
                <a:gd name="connsiteY240" fmla="*/ 762488 h 1009336"/>
                <a:gd name="connsiteX241" fmla="*/ 282506 w 910599"/>
                <a:gd name="connsiteY241" fmla="*/ 833800 h 1009336"/>
                <a:gd name="connsiteX242" fmla="*/ 312675 w 910599"/>
                <a:gd name="connsiteY242" fmla="*/ 863970 h 1009336"/>
                <a:gd name="connsiteX243" fmla="*/ 312675 w 910599"/>
                <a:gd name="connsiteY243" fmla="*/ 765231 h 1009336"/>
                <a:gd name="connsiteX244" fmla="*/ 381245 w 910599"/>
                <a:gd name="connsiteY244" fmla="*/ 765231 h 1009336"/>
                <a:gd name="connsiteX245" fmla="*/ 381245 w 910599"/>
                <a:gd name="connsiteY245" fmla="*/ 833800 h 1009336"/>
                <a:gd name="connsiteX246" fmla="*/ 312675 w 910599"/>
                <a:gd name="connsiteY246" fmla="*/ 833800 h 1009336"/>
                <a:gd name="connsiteX247" fmla="*/ 312675 w 910599"/>
                <a:gd name="connsiteY247" fmla="*/ 765231 h 100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910599" h="1009336">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grpFill/>
            <a:ln w="27426" cap="flat">
              <a:noFill/>
              <a:prstDash val="solid"/>
              <a:miter/>
            </a:ln>
          </p:spPr>
          <p:txBody>
            <a:bodyPr rtlCol="0" anchor="ctr"/>
            <a:lstStyle/>
            <a:p>
              <a:endParaRPr lang="en-US"/>
            </a:p>
          </p:txBody>
        </p:sp>
      </p:grpSp>
      <p:grpSp>
        <p:nvGrpSpPr>
          <p:cNvPr id="117" name="Group 116">
            <a:extLst>
              <a:ext uri="{FF2B5EF4-FFF2-40B4-BE49-F238E27FC236}">
                <a16:creationId xmlns:a16="http://schemas.microsoft.com/office/drawing/2014/main" id="{4F557487-4DDE-D036-7211-ABF8BB4B4C53}"/>
              </a:ext>
            </a:extLst>
          </p:cNvPr>
          <p:cNvGrpSpPr/>
          <p:nvPr/>
        </p:nvGrpSpPr>
        <p:grpSpPr>
          <a:xfrm>
            <a:off x="2970096" y="1527270"/>
            <a:ext cx="468413" cy="631071"/>
            <a:chOff x="8138828" y="4016838"/>
            <a:chExt cx="981393" cy="1151177"/>
          </a:xfrm>
          <a:solidFill>
            <a:schemeClr val="bg1"/>
          </a:solidFill>
        </p:grpSpPr>
        <p:sp>
          <p:nvSpPr>
            <p:cNvPr id="118" name="Freeform 245">
              <a:extLst>
                <a:ext uri="{FF2B5EF4-FFF2-40B4-BE49-F238E27FC236}">
                  <a16:creationId xmlns:a16="http://schemas.microsoft.com/office/drawing/2014/main" id="{583153D0-D53F-2C83-6050-C1A18D1249A8}"/>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D8623"/>
            </a:solidFill>
            <a:ln w="4819" cap="flat">
              <a:noFill/>
              <a:prstDash val="solid"/>
              <a:miter/>
            </a:ln>
          </p:spPr>
          <p:txBody>
            <a:bodyPr rtlCol="0" anchor="ctr"/>
            <a:lstStyle/>
            <a:p>
              <a:endParaRPr lang="en-US"/>
            </a:p>
          </p:txBody>
        </p:sp>
        <p:grpSp>
          <p:nvGrpSpPr>
            <p:cNvPr id="119" name="Group 118">
              <a:extLst>
                <a:ext uri="{FF2B5EF4-FFF2-40B4-BE49-F238E27FC236}">
                  <a16:creationId xmlns:a16="http://schemas.microsoft.com/office/drawing/2014/main" id="{E6983269-E53B-C69D-3B70-18A8E5B087A9}"/>
                </a:ext>
              </a:extLst>
            </p:cNvPr>
            <p:cNvGrpSpPr/>
            <p:nvPr/>
          </p:nvGrpSpPr>
          <p:grpSpPr>
            <a:xfrm>
              <a:off x="8138828" y="4016838"/>
              <a:ext cx="981393" cy="1151177"/>
              <a:chOff x="8138828" y="4016838"/>
              <a:chExt cx="981393" cy="1151177"/>
            </a:xfrm>
            <a:grpFill/>
          </p:grpSpPr>
          <p:sp>
            <p:nvSpPr>
              <p:cNvPr id="120" name="Freeform 228">
                <a:extLst>
                  <a:ext uri="{FF2B5EF4-FFF2-40B4-BE49-F238E27FC236}">
                    <a16:creationId xmlns:a16="http://schemas.microsoft.com/office/drawing/2014/main" id="{6A347EC5-1F80-6AE6-D0A2-50E586AA1585}"/>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121" name="Freeform 234">
                <a:extLst>
                  <a:ext uri="{FF2B5EF4-FFF2-40B4-BE49-F238E27FC236}">
                    <a16:creationId xmlns:a16="http://schemas.microsoft.com/office/drawing/2014/main" id="{DD71F221-EAC8-AC3B-95F2-E30AE7BED1CC}"/>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122" name="Freeform 235">
                <a:extLst>
                  <a:ext uri="{FF2B5EF4-FFF2-40B4-BE49-F238E27FC236}">
                    <a16:creationId xmlns:a16="http://schemas.microsoft.com/office/drawing/2014/main" id="{A62D6769-833E-8458-AE0B-5295B2B6F181}"/>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123" name="Freeform 236">
                <a:extLst>
                  <a:ext uri="{FF2B5EF4-FFF2-40B4-BE49-F238E27FC236}">
                    <a16:creationId xmlns:a16="http://schemas.microsoft.com/office/drawing/2014/main" id="{0AB58B74-8584-FF54-303B-280E5A708BD0}"/>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127" name="Freeform 237">
                <a:extLst>
                  <a:ext uri="{FF2B5EF4-FFF2-40B4-BE49-F238E27FC236}">
                    <a16:creationId xmlns:a16="http://schemas.microsoft.com/office/drawing/2014/main" id="{6323A712-EC01-08D4-5D4B-F2362E1905CA}"/>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128" name="Freeform 238">
                <a:extLst>
                  <a:ext uri="{FF2B5EF4-FFF2-40B4-BE49-F238E27FC236}">
                    <a16:creationId xmlns:a16="http://schemas.microsoft.com/office/drawing/2014/main" id="{ADFBF2A9-7DB9-6EE3-0279-853AACF712AB}"/>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129" name="Freeform 239">
                <a:extLst>
                  <a:ext uri="{FF2B5EF4-FFF2-40B4-BE49-F238E27FC236}">
                    <a16:creationId xmlns:a16="http://schemas.microsoft.com/office/drawing/2014/main" id="{1E8F462A-1CF5-5699-4F0C-3D7608CAAEFD}"/>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130" name="Freeform 240">
                <a:extLst>
                  <a:ext uri="{FF2B5EF4-FFF2-40B4-BE49-F238E27FC236}">
                    <a16:creationId xmlns:a16="http://schemas.microsoft.com/office/drawing/2014/main" id="{686705F8-550D-1000-FDDA-5B706D497CF3}"/>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131" name="Freeform 241">
                <a:extLst>
                  <a:ext uri="{FF2B5EF4-FFF2-40B4-BE49-F238E27FC236}">
                    <a16:creationId xmlns:a16="http://schemas.microsoft.com/office/drawing/2014/main" id="{6F62C9BF-E5A4-358F-26AF-538271116266}"/>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132" name="Freeform 242">
                <a:extLst>
                  <a:ext uri="{FF2B5EF4-FFF2-40B4-BE49-F238E27FC236}">
                    <a16:creationId xmlns:a16="http://schemas.microsoft.com/office/drawing/2014/main" id="{C77160F9-491A-0EED-98E8-0F5D6022EA2B}"/>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19141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0649B-0B09-2500-519E-2C9B5D51C98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9ADE0FF-C00E-D637-A741-D00F77DD217E}"/>
              </a:ext>
            </a:extLst>
          </p:cNvPr>
          <p:cNvSpPr>
            <a:spLocks noGrp="1"/>
          </p:cNvSpPr>
          <p:nvPr>
            <p:ph type="body" sz="quarter" idx="16"/>
          </p:nvPr>
        </p:nvSpPr>
        <p:spPr>
          <a:xfrm>
            <a:off x="1619810" y="2472714"/>
            <a:ext cx="4283049" cy="3066422"/>
          </a:xfrm>
          <a:prstGeom prst="rect">
            <a:avLst/>
          </a:prstGeom>
        </p:spPr>
        <p:txBody>
          <a:bodyPr/>
          <a:lstStyle/>
          <a:p>
            <a:r>
              <a:rPr lang="en-US" dirty="0"/>
              <a:t>Opbygning af selvtillid gennem øvelse</a:t>
            </a:r>
          </a:p>
        </p:txBody>
      </p:sp>
      <p:sp>
        <p:nvSpPr>
          <p:cNvPr id="5" name="Text Placeholder 4">
            <a:extLst>
              <a:ext uri="{FF2B5EF4-FFF2-40B4-BE49-F238E27FC236}">
                <a16:creationId xmlns:a16="http://schemas.microsoft.com/office/drawing/2014/main" id="{EA28DA8B-A5EB-A568-7A5F-D24710DE85D6}"/>
              </a:ext>
            </a:extLst>
          </p:cNvPr>
          <p:cNvSpPr>
            <a:spLocks noGrp="1"/>
          </p:cNvSpPr>
          <p:nvPr>
            <p:ph type="body" sz="quarter" idx="17"/>
          </p:nvPr>
        </p:nvSpPr>
        <p:spPr>
          <a:prstGeom prst="rect">
            <a:avLst/>
          </a:prstGeom>
        </p:spPr>
        <p:txBody>
          <a:bodyPr/>
          <a:lstStyle/>
          <a:p>
            <a:r>
              <a:rPr lang="en-US" dirty="0"/>
              <a:t>04</a:t>
            </a:r>
          </a:p>
        </p:txBody>
      </p:sp>
      <p:pic>
        <p:nvPicPr>
          <p:cNvPr id="8" name="Picture Placeholder 7" descr="Digital technology vision exam eye test">
            <a:extLst>
              <a:ext uri="{FF2B5EF4-FFF2-40B4-BE49-F238E27FC236}">
                <a16:creationId xmlns:a16="http://schemas.microsoft.com/office/drawing/2014/main" id="{8C02A5B9-3D5F-2623-E8B6-4C0F36FB635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88C6CCA4-9159-2777-C4D9-5D079CD647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873703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F34BFD-6A88-4439-C1A4-91673CC0EAE7}"/>
              </a:ext>
            </a:extLst>
          </p:cNvPr>
          <p:cNvSpPr>
            <a:spLocks noGrp="1"/>
          </p:cNvSpPr>
          <p:nvPr>
            <p:ph type="body" sz="quarter" idx="18"/>
          </p:nvPr>
        </p:nvSpPr>
        <p:spPr>
          <a:xfrm>
            <a:off x="675021" y="3582149"/>
            <a:ext cx="2928258" cy="1049221"/>
          </a:xfrm>
        </p:spPr>
        <p:txBody>
          <a:bodyPr/>
          <a:lstStyle/>
          <a:p>
            <a:pPr>
              <a:lnSpc>
                <a:spcPct val="100000"/>
              </a:lnSpc>
            </a:pPr>
            <a:r>
              <a:rPr lang="en-IE" dirty="0"/>
              <a:t>AI-drevet historie-remix-udfordring</a:t>
            </a:r>
          </a:p>
        </p:txBody>
      </p:sp>
      <p:sp>
        <p:nvSpPr>
          <p:cNvPr id="3" name="Text Placeholder 2">
            <a:extLst>
              <a:ext uri="{FF2B5EF4-FFF2-40B4-BE49-F238E27FC236}">
                <a16:creationId xmlns:a16="http://schemas.microsoft.com/office/drawing/2014/main" id="{84EBDE80-736D-8A7F-485E-8BD54AE27D2B}"/>
              </a:ext>
            </a:extLst>
          </p:cNvPr>
          <p:cNvSpPr>
            <a:spLocks noGrp="1"/>
          </p:cNvSpPr>
          <p:nvPr>
            <p:ph type="body" sz="quarter" idx="19"/>
          </p:nvPr>
        </p:nvSpPr>
        <p:spPr>
          <a:xfrm>
            <a:off x="691820" y="2457107"/>
            <a:ext cx="2784711" cy="385564"/>
          </a:xfrm>
        </p:spPr>
        <p:txBody>
          <a:bodyPr/>
          <a:lstStyle/>
          <a:p>
            <a:r>
              <a:rPr lang="en-IE" dirty="0"/>
              <a:t>AKTIVITET</a:t>
            </a:r>
          </a:p>
        </p:txBody>
      </p:sp>
      <p:pic>
        <p:nvPicPr>
          <p:cNvPr id="8" name="Picture Placeholder 7" descr="A person with short hair wearing glasses and a blue planet&#10;&#10;AI-generated content may be incorrect.">
            <a:extLst>
              <a:ext uri="{FF2B5EF4-FFF2-40B4-BE49-F238E27FC236}">
                <a16:creationId xmlns:a16="http://schemas.microsoft.com/office/drawing/2014/main" id="{5A06E75A-2573-919C-1B62-F579E20244C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63151E79-0988-A41B-2F7A-DA175545AABF}"/>
              </a:ext>
            </a:extLst>
          </p:cNvPr>
          <p:cNvSpPr>
            <a:spLocks noGrp="1"/>
          </p:cNvSpPr>
          <p:nvPr>
            <p:ph type="body" sz="quarter" idx="20"/>
          </p:nvPr>
        </p:nvSpPr>
        <p:spPr>
          <a:xfrm>
            <a:off x="4110273" y="1665838"/>
            <a:ext cx="7690127" cy="4229784"/>
          </a:xfrm>
        </p:spPr>
        <p:txBody>
          <a:bodyPr/>
          <a:lstStyle/>
          <a:p>
            <a:pPr>
              <a:buNone/>
            </a:pPr>
            <a:r>
              <a:rPr lang="en-US" b="1" dirty="0"/>
              <a:t>Mål: </a:t>
            </a:r>
            <a:r>
              <a:rPr lang="en-US" dirty="0"/>
              <a:t>Hjælp eleverne med at forstå AI's evne til at tilpasse sig og skabe kreative variationer.</a:t>
            </a:r>
          </a:p>
          <a:p>
            <a:pPr>
              <a:spcBef>
                <a:spcPts val="600"/>
              </a:spcBef>
              <a:buNone/>
            </a:pPr>
            <a:r>
              <a:rPr lang="en-US" b="1" dirty="0"/>
              <a:t>Instruktioner:</a:t>
            </a:r>
            <a:endParaRPr lang="en-US" dirty="0"/>
          </a:p>
          <a:p>
            <a:pPr marL="457200" indent="-457200">
              <a:spcBef>
                <a:spcPts val="600"/>
              </a:spcBef>
              <a:buFont typeface="+mj-lt"/>
              <a:buAutoNum type="arabicPeriod"/>
            </a:pPr>
            <a:r>
              <a:rPr lang="en-US" dirty="0"/>
              <a:t>Bed ChatGPT om at generere en kort historie (f.eks. "Skriv et kort eventyr om en pige, der opdager en AI-drevet bog.").</a:t>
            </a:r>
          </a:p>
          <a:p>
            <a:pPr marL="457200" indent="-457200">
              <a:spcBef>
                <a:spcPts val="600"/>
              </a:spcBef>
              <a:buFont typeface="+mj-lt"/>
              <a:buAutoNum type="arabicPeriod"/>
            </a:pPr>
            <a:r>
              <a:rPr lang="en-US" dirty="0"/>
              <a:t>Eksperimentér ved at tilpasse opfordringen og bede om: </a:t>
            </a:r>
          </a:p>
          <a:p>
            <a:pPr marL="800100" lvl="1" indent="-342900">
              <a:spcBef>
                <a:spcPts val="0"/>
              </a:spcBef>
              <a:buFont typeface="Arial" panose="020B0604020202020204" pitchFamily="34" charset="0"/>
              <a:buChar char="•"/>
            </a:pPr>
            <a:r>
              <a:rPr lang="en-US" spc="0" dirty="0">
                <a:solidFill>
                  <a:srgbClr val="282666"/>
                </a:solidFill>
                <a:latin typeface="+mn-lt"/>
              </a:rPr>
              <a:t>En anden genre (f.eks. "Skriv dette om til et mysterium.")</a:t>
            </a:r>
          </a:p>
          <a:p>
            <a:pPr marL="800100" lvl="1" indent="-342900">
              <a:spcBef>
                <a:spcPts val="0"/>
              </a:spcBef>
              <a:buFont typeface="Arial" panose="020B0604020202020204" pitchFamily="34" charset="0"/>
              <a:buChar char="•"/>
            </a:pPr>
            <a:r>
              <a:rPr lang="en-US" spc="0" dirty="0">
                <a:solidFill>
                  <a:srgbClr val="282666"/>
                </a:solidFill>
                <a:latin typeface="+mn-lt"/>
              </a:rPr>
              <a:t>Et andet karakterperspektiv (f.eks. historien fra AI-bogens synsvinkel.")</a:t>
            </a:r>
          </a:p>
          <a:p>
            <a:pPr marL="800100" lvl="1" indent="-342900">
              <a:spcBef>
                <a:spcPts val="0"/>
              </a:spcBef>
              <a:buFont typeface="Arial" panose="020B0604020202020204" pitchFamily="34" charset="0"/>
              <a:buChar char="•"/>
            </a:pPr>
            <a:r>
              <a:rPr lang="en-US" spc="0" dirty="0">
                <a:solidFill>
                  <a:srgbClr val="282666"/>
                </a:solidFill>
                <a:latin typeface="+mn-lt"/>
              </a:rPr>
              <a:t>Et overraskende plot-twist (f.eks. "Tilføj en futuristisk setting.")</a:t>
            </a:r>
          </a:p>
          <a:p>
            <a:r>
              <a:rPr lang="en-US" dirty="0"/>
              <a:t>✅ Demonstrerer, hvordan justering af input og prompter ændrer AI-output, så eleverne føler, at de har kontrol over værktøjet.</a:t>
            </a:r>
          </a:p>
          <a:p>
            <a:endParaRPr lang="en-IE" dirty="0"/>
          </a:p>
        </p:txBody>
      </p:sp>
      <p:sp>
        <p:nvSpPr>
          <p:cNvPr id="6" name="Text Placeholder 5">
            <a:extLst>
              <a:ext uri="{FF2B5EF4-FFF2-40B4-BE49-F238E27FC236}">
                <a16:creationId xmlns:a16="http://schemas.microsoft.com/office/drawing/2014/main" id="{D020DDBC-6034-9BF0-2D6A-03FB50B0CE2A}"/>
              </a:ext>
            </a:extLst>
          </p:cNvPr>
          <p:cNvSpPr>
            <a:spLocks noGrp="1"/>
          </p:cNvSpPr>
          <p:nvPr>
            <p:ph type="body" sz="quarter" idx="16"/>
          </p:nvPr>
        </p:nvSpPr>
        <p:spPr>
          <a:xfrm>
            <a:off x="4110273" y="560551"/>
            <a:ext cx="6961476" cy="803654"/>
          </a:xfrm>
        </p:spPr>
        <p:txBody>
          <a:bodyPr/>
          <a:lstStyle/>
          <a:p>
            <a:r>
              <a:rPr lang="en-IE" dirty="0"/>
              <a:t>Øvelse gør mester!</a:t>
            </a:r>
          </a:p>
        </p:txBody>
      </p:sp>
      <p:pic>
        <p:nvPicPr>
          <p:cNvPr id="9" name="Picture 2" descr="Hero image with the OpenAI logo">
            <a:extLst>
              <a:ext uri="{FF2B5EF4-FFF2-40B4-BE49-F238E27FC236}">
                <a16:creationId xmlns:a16="http://schemas.microsoft.com/office/drawing/2014/main" id="{8B90E155-53BC-0929-86D6-3A9204E06D0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243588" y="107962"/>
            <a:ext cx="2814119" cy="1407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078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B226B-CC75-B0B8-25AC-133B8EEF71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87C02B-BA0A-8793-20A5-DFBC4EBDE22D}"/>
              </a:ext>
            </a:extLst>
          </p:cNvPr>
          <p:cNvSpPr>
            <a:spLocks noGrp="1"/>
          </p:cNvSpPr>
          <p:nvPr>
            <p:ph type="body" sz="quarter" idx="18"/>
          </p:nvPr>
        </p:nvSpPr>
        <p:spPr>
          <a:xfrm>
            <a:off x="675021" y="3582149"/>
            <a:ext cx="2928258" cy="1049221"/>
          </a:xfrm>
        </p:spPr>
        <p:txBody>
          <a:bodyPr/>
          <a:lstStyle/>
          <a:p>
            <a:pPr>
              <a:lnSpc>
                <a:spcPct val="100000"/>
              </a:lnSpc>
            </a:pPr>
            <a:r>
              <a:rPr lang="en-IE" dirty="0"/>
              <a:t>Eksperimentering med opfordringer til Canva AI</a:t>
            </a:r>
          </a:p>
        </p:txBody>
      </p:sp>
      <p:sp>
        <p:nvSpPr>
          <p:cNvPr id="3" name="Text Placeholder 2">
            <a:extLst>
              <a:ext uri="{FF2B5EF4-FFF2-40B4-BE49-F238E27FC236}">
                <a16:creationId xmlns:a16="http://schemas.microsoft.com/office/drawing/2014/main" id="{8C6F396E-1C7B-C400-7746-33A819E98E64}"/>
              </a:ext>
            </a:extLst>
          </p:cNvPr>
          <p:cNvSpPr>
            <a:spLocks noGrp="1"/>
          </p:cNvSpPr>
          <p:nvPr>
            <p:ph type="body" sz="quarter" idx="19"/>
          </p:nvPr>
        </p:nvSpPr>
        <p:spPr>
          <a:xfrm>
            <a:off x="691820" y="2457107"/>
            <a:ext cx="2784711" cy="385564"/>
          </a:xfrm>
        </p:spPr>
        <p:txBody>
          <a:bodyPr/>
          <a:lstStyle/>
          <a:p>
            <a:r>
              <a:rPr lang="en-IE" dirty="0"/>
              <a:t>AKTIVITET</a:t>
            </a:r>
          </a:p>
        </p:txBody>
      </p:sp>
      <p:pic>
        <p:nvPicPr>
          <p:cNvPr id="8" name="Picture Placeholder 7" descr="Blue hashtag symbol">
            <a:extLst>
              <a:ext uri="{FF2B5EF4-FFF2-40B4-BE49-F238E27FC236}">
                <a16:creationId xmlns:a16="http://schemas.microsoft.com/office/drawing/2014/main" id="{A8CFF9C9-553A-D535-22AA-9367914E939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FB3D3EBD-55E9-0A3D-257A-336BC6E3A29B}"/>
              </a:ext>
            </a:extLst>
          </p:cNvPr>
          <p:cNvSpPr>
            <a:spLocks noGrp="1"/>
          </p:cNvSpPr>
          <p:nvPr>
            <p:ph type="body" sz="quarter" idx="20"/>
          </p:nvPr>
        </p:nvSpPr>
        <p:spPr>
          <a:xfrm>
            <a:off x="4110273" y="1665837"/>
            <a:ext cx="7776927" cy="4631611"/>
          </a:xfrm>
        </p:spPr>
        <p:txBody>
          <a:bodyPr/>
          <a:lstStyle/>
          <a:p>
            <a:pPr>
              <a:buNone/>
            </a:pPr>
            <a:r>
              <a:rPr lang="en-US" b="1" dirty="0"/>
              <a:t>Mål: </a:t>
            </a:r>
            <a:r>
              <a:rPr lang="en-US" dirty="0"/>
              <a:t>Hjælp eleverne med at øge deres kreativitet og selvtillid ved at bruge Canva AI til design og indholdsskabelse.</a:t>
            </a:r>
          </a:p>
          <a:p>
            <a:pPr>
              <a:spcBef>
                <a:spcPts val="600"/>
              </a:spcBef>
              <a:buNone/>
            </a:pPr>
            <a:r>
              <a:rPr lang="en-US" b="1" dirty="0"/>
              <a:t>Instruktioner: Vælg og udfør en af disse aktiviteter</a:t>
            </a:r>
            <a:endParaRPr lang="en-US" dirty="0"/>
          </a:p>
          <a:p>
            <a:pPr marL="457200" indent="-457200">
              <a:spcBef>
                <a:spcPts val="600"/>
              </a:spcBef>
              <a:buFont typeface="+mj-lt"/>
              <a:buAutoNum type="arabicPeriod"/>
            </a:pPr>
            <a:r>
              <a:rPr lang="en-US" dirty="0">
                <a:highlight>
                  <a:srgbClr val="F2A72C"/>
                </a:highlight>
              </a:rPr>
              <a:t>Magisk skrivning: </a:t>
            </a:r>
            <a:r>
              <a:rPr lang="en-US" dirty="0"/>
              <a:t>"Skab tre taglines til et arrangement om styrkelse af kvinders indflydelse."</a:t>
            </a:r>
          </a:p>
          <a:p>
            <a:pPr marL="457200" indent="-457200">
              <a:spcBef>
                <a:spcPts val="600"/>
              </a:spcBef>
              <a:buFont typeface="+mj-lt"/>
              <a:buAutoNum type="arabicPeriod"/>
            </a:pPr>
            <a:r>
              <a:rPr lang="en-US" dirty="0">
                <a:highlight>
                  <a:srgbClr val="F2A72C"/>
                </a:highlight>
              </a:rPr>
              <a:t>Tekst-til-billede: </a:t>
            </a:r>
            <a:r>
              <a:rPr lang="en-US" dirty="0"/>
              <a:t>"Skab et abstrakt design med levende </a:t>
            </a:r>
            <a:r>
              <a:rPr lang="en-US" dirty="0" err="1"/>
              <a:t>farver </a:t>
            </a:r>
            <a:r>
              <a:rPr lang="en-US" dirty="0"/>
              <a:t>til en digital plakat."</a:t>
            </a:r>
          </a:p>
          <a:p>
            <a:pPr marL="457200" indent="-457200">
              <a:spcBef>
                <a:spcPts val="600"/>
              </a:spcBef>
              <a:buFont typeface="+mj-lt"/>
              <a:buAutoNum type="arabicPeriod"/>
            </a:pPr>
            <a:r>
              <a:rPr lang="en-US" dirty="0" err="1">
                <a:highlight>
                  <a:srgbClr val="F2A72C"/>
                </a:highlight>
              </a:rPr>
              <a:t>Tilpasning af </a:t>
            </a:r>
            <a:r>
              <a:rPr lang="en-US" dirty="0">
                <a:highlight>
                  <a:srgbClr val="F2A72C"/>
                </a:highlight>
              </a:rPr>
              <a:t>skabelon: </a:t>
            </a:r>
            <a:r>
              <a:rPr lang="en-US" dirty="0"/>
              <a:t>Vælg en færdig skabelon til et Instagram-opslag, og modificer den med din egen tekst og dine egne billeder.</a:t>
            </a:r>
          </a:p>
          <a:p>
            <a:pPr marL="0" indent="0">
              <a:spcBef>
                <a:spcPts val="600"/>
              </a:spcBef>
            </a:pPr>
            <a:r>
              <a:rPr lang="en-US" dirty="0"/>
              <a:t>✅ Demonstrerer, hvordan Canva AI forbedrer kreativitet, effektivitet og </a:t>
            </a:r>
            <a:r>
              <a:rPr lang="en-US" dirty="0" err="1"/>
              <a:t>personalisering </a:t>
            </a:r>
            <a:r>
              <a:rPr lang="en-US" dirty="0"/>
              <a:t>og kan være tidsbesparende.</a:t>
            </a:r>
          </a:p>
          <a:p>
            <a:endParaRPr lang="en-IE" dirty="0"/>
          </a:p>
        </p:txBody>
      </p:sp>
      <p:sp>
        <p:nvSpPr>
          <p:cNvPr id="6" name="Text Placeholder 5">
            <a:extLst>
              <a:ext uri="{FF2B5EF4-FFF2-40B4-BE49-F238E27FC236}">
                <a16:creationId xmlns:a16="http://schemas.microsoft.com/office/drawing/2014/main" id="{5F72CA9B-8D4C-D126-F50E-070ECF7A8FA8}"/>
              </a:ext>
            </a:extLst>
          </p:cNvPr>
          <p:cNvSpPr>
            <a:spLocks noGrp="1"/>
          </p:cNvSpPr>
          <p:nvPr>
            <p:ph type="body" sz="quarter" idx="16"/>
          </p:nvPr>
        </p:nvSpPr>
        <p:spPr>
          <a:xfrm>
            <a:off x="4110273" y="560551"/>
            <a:ext cx="6961476" cy="803654"/>
          </a:xfrm>
        </p:spPr>
        <p:txBody>
          <a:bodyPr/>
          <a:lstStyle/>
          <a:p>
            <a:r>
              <a:rPr lang="en-IE" dirty="0"/>
              <a:t>Øvelse gør mester!</a:t>
            </a:r>
          </a:p>
        </p:txBody>
      </p:sp>
      <p:pic>
        <p:nvPicPr>
          <p:cNvPr id="9" name="Picture 2">
            <a:extLst>
              <a:ext uri="{FF2B5EF4-FFF2-40B4-BE49-F238E27FC236}">
                <a16:creationId xmlns:a16="http://schemas.microsoft.com/office/drawing/2014/main" id="{F01E1331-486F-1A43-B224-2F2E964B818B}"/>
              </a:ext>
            </a:extLst>
          </p:cNvPr>
          <p:cNvPicPr>
            <a:picLocks noChangeAspect="1" noChangeArrowheads="1"/>
          </p:cNvPicPr>
          <p:nvPr/>
        </p:nvPicPr>
        <p:blipFill>
          <a:blip r:embed="rId3"/>
          <a:srcRect/>
          <a:stretch/>
        </p:blipFill>
        <p:spPr bwMode="auto">
          <a:xfrm>
            <a:off x="9243588" y="148517"/>
            <a:ext cx="2814119" cy="132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896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549398" y="1521093"/>
            <a:ext cx="2523411" cy="1049221"/>
          </a:xfrm>
        </p:spPr>
        <p:txBody>
          <a:bodyPr/>
          <a:lstStyle/>
          <a:p>
            <a:pPr marL="228600" indent="0"/>
            <a:r>
              <a:rPr lang="en-GB" sz="3600" b="1" dirty="0"/>
              <a:t>Læringsmål Modul 3</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436029" y="545220"/>
            <a:ext cx="6961476" cy="6220047"/>
          </a:xfrm>
        </p:spPr>
        <p:txBody>
          <a:bodyPr/>
          <a:lstStyle/>
          <a:p>
            <a:r>
              <a:rPr lang="en-GB" b="1" i="1" dirty="0"/>
              <a:t>Ved afslutningen af dette modul vil deltagerne være i stand til at:</a:t>
            </a:r>
          </a:p>
          <a:p>
            <a:pPr marL="571500" indent="-342900">
              <a:buFont typeface="Arial" panose="020B0604020202020204" pitchFamily="34" charset="0"/>
              <a:buChar char="•"/>
            </a:pPr>
            <a:r>
              <a:rPr lang="en-GB" dirty="0"/>
              <a:t>Forstå, hvad AI-værktøjer er, og hvad de kan gøre</a:t>
            </a:r>
          </a:p>
          <a:p>
            <a:pPr marL="571500" indent="-342900">
              <a:buFont typeface="Arial" panose="020B0604020202020204" pitchFamily="34" charset="0"/>
              <a:buChar char="•"/>
            </a:pPr>
            <a:r>
              <a:rPr lang="en-GB" dirty="0"/>
              <a:t>Få tillid til at bruge ChatGPT og Canva AI gennem enkle kreative opgaver</a:t>
            </a:r>
          </a:p>
          <a:p>
            <a:pPr marL="571500" indent="-342900">
              <a:buFont typeface="Arial" panose="020B0604020202020204" pitchFamily="34" charset="0"/>
              <a:buChar char="•"/>
            </a:pPr>
            <a:r>
              <a:rPr lang="en-GB" dirty="0"/>
              <a:t>Lære at evaluere AI-genereret indhold kritisk</a:t>
            </a:r>
          </a:p>
          <a:p>
            <a:pPr marL="571500" indent="-342900">
              <a:buFont typeface="Arial" panose="020B0604020202020204" pitchFamily="34" charset="0"/>
              <a:buChar char="•"/>
            </a:pPr>
            <a:r>
              <a:rPr lang="en-GB" dirty="0"/>
              <a:t>Identificere risici som misinformation og bias i AI-svar</a:t>
            </a:r>
          </a:p>
          <a:p>
            <a:pPr marL="571500" indent="-342900">
              <a:buFont typeface="Arial" panose="020B0604020202020204" pitchFamily="34" charset="0"/>
              <a:buChar char="•"/>
            </a:pPr>
            <a:r>
              <a:rPr lang="en-GB" dirty="0"/>
              <a:t>Føler dig mere tryg ved at eksperimentere og lære gennem handling</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a:xfrm>
            <a:off x="570909" y="3490719"/>
            <a:ext cx="1532272" cy="1049221"/>
          </a:xfrm>
        </p:spPr>
        <p:txBody>
          <a:bodyPr/>
          <a:lstStyle/>
          <a:p>
            <a:r>
              <a:rPr lang="en-US" dirty="0"/>
              <a:t>Podcasts</a:t>
            </a:r>
          </a:p>
        </p:txBody>
      </p:sp>
      <p:pic>
        <p:nvPicPr>
          <p:cNvPr id="10" name="Picture Placeholder 9" descr="Studio microphone">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259488" y="690022"/>
            <a:ext cx="7727299" cy="867174"/>
          </a:xfrm>
        </p:spPr>
        <p:txBody>
          <a:bodyPr/>
          <a:lstStyle/>
          <a:p>
            <a:r>
              <a:rPr lang="en-US" dirty="0"/>
              <a:t>Nogle podcastserier, som du måske kan have glæde af at følge...</a:t>
            </a:r>
          </a:p>
          <a:p>
            <a:endParaRPr lang="en-US" dirty="0"/>
          </a:p>
        </p:txBody>
      </p:sp>
      <p:sp>
        <p:nvSpPr>
          <p:cNvPr id="3" name="Text Placeholder 2">
            <a:extLst>
              <a:ext uri="{FF2B5EF4-FFF2-40B4-BE49-F238E27FC236}">
                <a16:creationId xmlns:a16="http://schemas.microsoft.com/office/drawing/2014/main" id="{5DBC47E1-3227-FA89-BAB9-8E2CB6BD59A8}"/>
              </a:ext>
            </a:extLst>
          </p:cNvPr>
          <p:cNvSpPr>
            <a:spLocks noGrp="1"/>
          </p:cNvSpPr>
          <p:nvPr>
            <p:ph type="body" sz="quarter" idx="19"/>
          </p:nvPr>
        </p:nvSpPr>
        <p:spPr>
          <a:xfrm>
            <a:off x="495711" y="2071543"/>
            <a:ext cx="3423163" cy="385564"/>
          </a:xfrm>
        </p:spPr>
        <p:txBody>
          <a:bodyPr/>
          <a:lstStyle/>
          <a:p>
            <a:r>
              <a:rPr lang="en-IE" dirty="0"/>
              <a:t>Værktøjer til at hjælpe</a:t>
            </a:r>
          </a:p>
        </p:txBody>
      </p:sp>
      <p:pic>
        <p:nvPicPr>
          <p:cNvPr id="11" name="Picture 10">
            <a:hlinkClick r:id="rId3"/>
            <a:extLst>
              <a:ext uri="{FF2B5EF4-FFF2-40B4-BE49-F238E27FC236}">
                <a16:creationId xmlns:a16="http://schemas.microsoft.com/office/drawing/2014/main" id="{3C023732-44E0-D5E0-669D-2CD0B1E48F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5658" y="1453268"/>
            <a:ext cx="2212630" cy="2212630"/>
          </a:xfrm>
          <a:prstGeom prst="rect">
            <a:avLst/>
          </a:prstGeom>
        </p:spPr>
      </p:pic>
      <p:pic>
        <p:nvPicPr>
          <p:cNvPr id="12" name="Picture 11">
            <a:hlinkClick r:id="rId5"/>
            <a:extLst>
              <a:ext uri="{FF2B5EF4-FFF2-40B4-BE49-F238E27FC236}">
                <a16:creationId xmlns:a16="http://schemas.microsoft.com/office/drawing/2014/main" id="{42C54E6B-3899-690B-CDF9-F5AACBD9FA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45019" y="1364014"/>
            <a:ext cx="2022506" cy="2022506"/>
          </a:xfrm>
          <a:prstGeom prst="rect">
            <a:avLst/>
          </a:prstGeom>
        </p:spPr>
      </p:pic>
      <p:pic>
        <p:nvPicPr>
          <p:cNvPr id="13" name="Picture 12">
            <a:hlinkClick r:id="rId7"/>
            <a:extLst>
              <a:ext uri="{FF2B5EF4-FFF2-40B4-BE49-F238E27FC236}">
                <a16:creationId xmlns:a16="http://schemas.microsoft.com/office/drawing/2014/main" id="{BD1F742F-6A81-DB63-7288-07BDD662854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24169" y="4325950"/>
            <a:ext cx="2010264" cy="2010264"/>
          </a:xfrm>
          <a:prstGeom prst="rect">
            <a:avLst/>
          </a:prstGeom>
        </p:spPr>
      </p:pic>
      <p:pic>
        <p:nvPicPr>
          <p:cNvPr id="14" name="Picture 13">
            <a:hlinkClick r:id="rId9"/>
            <a:extLst>
              <a:ext uri="{FF2B5EF4-FFF2-40B4-BE49-F238E27FC236}">
                <a16:creationId xmlns:a16="http://schemas.microsoft.com/office/drawing/2014/main" id="{CB275DE4-8B92-D300-4501-5CD8094F4B4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991007" y="3118452"/>
            <a:ext cx="2212630" cy="2212630"/>
          </a:xfrm>
          <a:prstGeom prst="rect">
            <a:avLst/>
          </a:prstGeom>
        </p:spPr>
      </p:pic>
      <p:pic>
        <p:nvPicPr>
          <p:cNvPr id="15" name="Picture 14">
            <a:hlinkClick r:id="rId11"/>
            <a:extLst>
              <a:ext uri="{FF2B5EF4-FFF2-40B4-BE49-F238E27FC236}">
                <a16:creationId xmlns:a16="http://schemas.microsoft.com/office/drawing/2014/main" id="{DB5ACB24-4335-8CFF-0853-0754022C474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314541" y="4258900"/>
            <a:ext cx="1935360" cy="1935360"/>
          </a:xfrm>
          <a:prstGeom prst="rect">
            <a:avLst/>
          </a:prstGeom>
        </p:spPr>
      </p:pic>
    </p:spTree>
    <p:extLst>
      <p:ext uri="{BB962C8B-B14F-4D97-AF65-F5344CB8AC3E}">
        <p14:creationId xmlns:p14="http://schemas.microsoft.com/office/powerpoint/2010/main" val="3697997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t="116" b="116"/>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lstStyle/>
          <a:p>
            <a:r>
              <a:rPr lang="en-US" dirty="0"/>
              <a:t>Nøglen til kunstig intelligens har altid været repræsentationen</a:t>
            </a:r>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Opsummering og nøglebegreber</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904902"/>
            <a:ext cx="11158765" cy="6303971"/>
          </a:xfrm>
        </p:spPr>
        <p:txBody>
          <a:bodyPr/>
          <a:lstStyle/>
          <a:p>
            <a:pPr marL="571500" indent="-342900">
              <a:buFont typeface="Arial" panose="020B0604020202020204" pitchFamily="34" charset="0"/>
              <a:buChar char="•"/>
            </a:pPr>
            <a:r>
              <a:rPr lang="en-GB" sz="2200" b="1" dirty="0"/>
              <a:t>Kunstig intelligens </a:t>
            </a:r>
            <a:r>
              <a:rPr lang="en-GB" sz="2200" dirty="0"/>
              <a:t>(AI) - Teknologi, der gør det muligt for computere at tænke og lære som mennesker.</a:t>
            </a:r>
          </a:p>
          <a:p>
            <a:pPr marL="571500" indent="-342900">
              <a:buFont typeface="Arial" panose="020B0604020202020204" pitchFamily="34" charset="0"/>
              <a:buChar char="•"/>
            </a:pPr>
            <a:r>
              <a:rPr lang="en-GB" sz="2200" b="1" dirty="0"/>
              <a:t>Generativ AI </a:t>
            </a:r>
            <a:r>
              <a:rPr lang="en-GB" sz="2200" dirty="0"/>
              <a:t>(</a:t>
            </a:r>
            <a:r>
              <a:rPr lang="en-GB" sz="2200" dirty="0" err="1"/>
              <a:t>GenAI</a:t>
            </a:r>
            <a:r>
              <a:rPr lang="en-GB" sz="2200" dirty="0"/>
              <a:t>) - AI, der skaber nyt indhold som tekst, billeder, musik og videoer.</a:t>
            </a:r>
          </a:p>
          <a:p>
            <a:pPr marL="571500" indent="-342900">
              <a:buFont typeface="Arial" panose="020B0604020202020204" pitchFamily="34" charset="0"/>
              <a:buChar char="•"/>
            </a:pPr>
            <a:r>
              <a:rPr lang="en-GB" sz="2200" b="1" dirty="0"/>
              <a:t>Machine Learning </a:t>
            </a:r>
            <a:r>
              <a:rPr lang="en-GB" sz="2200" dirty="0"/>
              <a:t>(ML) - En delmængde af AI, hvor maskiner lærer af data uden at blive eksplicit programmeret.</a:t>
            </a:r>
          </a:p>
          <a:p>
            <a:pPr marL="571500" indent="-342900">
              <a:buFont typeface="Arial" panose="020B0604020202020204" pitchFamily="34" charset="0"/>
              <a:buChar char="•"/>
            </a:pPr>
            <a:r>
              <a:rPr lang="en-GB" sz="2200" b="1" dirty="0"/>
              <a:t>Neurale netværk </a:t>
            </a:r>
            <a:r>
              <a:rPr lang="en-GB" sz="2200" dirty="0"/>
              <a:t>- AI-modeller, der er inspireret af den menneskelige hjerne, og som bruges til at behandle data og træffe beslutninger.</a:t>
            </a:r>
          </a:p>
          <a:p>
            <a:pPr marL="571500" indent="-342900">
              <a:buFont typeface="Arial" panose="020B0604020202020204" pitchFamily="34" charset="0"/>
              <a:buChar char="•"/>
            </a:pPr>
            <a:r>
              <a:rPr lang="en-GB" sz="2200" b="1" dirty="0"/>
              <a:t>Generative Adversarial Networks </a:t>
            </a:r>
            <a:r>
              <a:rPr lang="en-GB" sz="2200" dirty="0"/>
              <a:t>(GANs) - AI-modeller, hvor to neurale netværk konkurrerer om at skabe realistiske billeder og videoer.</a:t>
            </a:r>
          </a:p>
          <a:p>
            <a:pPr marL="571500" indent="-342900">
              <a:buFont typeface="Arial" panose="020B0604020202020204" pitchFamily="34" charset="0"/>
              <a:buChar char="•"/>
            </a:pPr>
            <a:r>
              <a:rPr lang="en-GB" sz="2200" b="1" dirty="0"/>
              <a:t>Transformers </a:t>
            </a:r>
            <a:r>
              <a:rPr lang="en-GB" sz="2200" dirty="0"/>
              <a:t>- AI-modeller, der bruges i chatbots, sprogoversættelse og tekstgenerering (f.eks. ChatGPT). </a:t>
            </a:r>
          </a:p>
          <a:p>
            <a:pPr marL="571500" indent="-342900">
              <a:buFont typeface="Arial" panose="020B0604020202020204" pitchFamily="34" charset="0"/>
              <a:buChar char="•"/>
            </a:pPr>
            <a:r>
              <a:rPr lang="en-GB" sz="2200" b="1" dirty="0"/>
              <a:t>Deep Learning </a:t>
            </a:r>
            <a:r>
              <a:rPr lang="en-GB" sz="2200" dirty="0"/>
              <a:t>- En type maskinlæring, der behandler komplekse data ved hjælp af flere lag af neurale netværk.</a:t>
            </a:r>
          </a:p>
          <a:p>
            <a:pPr marL="571500" indent="-342900">
              <a:buFont typeface="Arial" panose="020B0604020202020204" pitchFamily="34" charset="0"/>
              <a:buChar char="•"/>
            </a:pPr>
            <a:r>
              <a:rPr lang="en-GB" sz="2200" b="1" dirty="0"/>
              <a:t>Natural Language Processing </a:t>
            </a:r>
            <a:r>
              <a:rPr lang="en-GB" sz="2200" dirty="0"/>
              <a:t>(NLP) - AI's evne til at forstå og generere menneskeligt sprog (f.eks. Siri, Alexa, ChatGPT).</a:t>
            </a:r>
          </a:p>
          <a:p>
            <a:pPr marL="685800" indent="-457200">
              <a:buFont typeface="+mj-lt"/>
              <a:buAutoNum type="arabicPeriod"/>
            </a:pPr>
            <a:endParaRPr lang="en-GB" dirty="0"/>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Vigtige begreber at huske!!!</a:t>
            </a:r>
          </a:p>
        </p:txBody>
      </p:sp>
    </p:spTree>
    <p:extLst>
      <p:ext uri="{BB962C8B-B14F-4D97-AF65-F5344CB8AC3E}">
        <p14:creationId xmlns:p14="http://schemas.microsoft.com/office/powerpoint/2010/main" val="2286779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fontScale="62500" lnSpcReduction="20000"/>
          </a:bodyPr>
          <a:lstStyle/>
          <a:p>
            <a:pPr>
              <a:lnSpc>
                <a:spcPct val="120000"/>
              </a:lnSpc>
            </a:pPr>
            <a:r>
              <a:rPr lang="en-US" b="1" dirty="0"/>
              <a:t>Godt gået!!!</a:t>
            </a:r>
          </a:p>
          <a:p>
            <a:pPr>
              <a:lnSpc>
                <a:spcPct val="120000"/>
              </a:lnSpc>
            </a:pPr>
            <a:r>
              <a:rPr lang="en-US" dirty="0"/>
              <a:t>Du har lige afsluttet modul 3 ... fortsæt på din læringsrejse ... Modul 4 diskuterer </a:t>
            </a:r>
          </a:p>
          <a:p>
            <a:pPr>
              <a:lnSpc>
                <a:spcPct val="120000"/>
              </a:lnSpc>
            </a:pPr>
            <a:r>
              <a:rPr lang="en-US" dirty="0"/>
              <a:t>Morgendagens tech-jobs - hvordan AI former karrierer</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b="1" dirty="0"/>
              <a:t>www.headstart-ai.eu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433478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3071933" cy="3066422"/>
          </a:xfrm>
        </p:spPr>
        <p:txBody>
          <a:bodyPr/>
          <a:lstStyle/>
          <a:p>
            <a:r>
              <a:rPr lang="en-US" dirty="0"/>
              <a:t>Udforskning af AI-værktøjer</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641363" y="1410077"/>
            <a:ext cx="6138128" cy="3849918"/>
          </a:xfrm>
        </p:spPr>
        <p:txBody>
          <a:bodyPr/>
          <a:lstStyle/>
          <a:p>
            <a:r>
              <a:rPr lang="en-US" b="1" dirty="0"/>
              <a:t>Hvad er AI-værktøjer?</a:t>
            </a:r>
          </a:p>
          <a:p>
            <a:pPr marL="342900" indent="-342900">
              <a:buFont typeface="Arial" panose="020B0604020202020204" pitchFamily="34" charset="0"/>
              <a:buChar char="•"/>
            </a:pPr>
            <a:r>
              <a:rPr lang="en-US" dirty="0"/>
              <a:t>AI-værktøjer er </a:t>
            </a:r>
            <a:r>
              <a:rPr lang="en-US" b="1" dirty="0">
                <a:solidFill>
                  <a:srgbClr val="ED8623"/>
                </a:solidFill>
              </a:rPr>
              <a:t>softwareapplikationer</a:t>
            </a:r>
            <a:r>
              <a:rPr lang="en-US" dirty="0"/>
              <a:t>, der bruger kunstig intelligens til at udføre opgaver som tekstgenerering, billedskabelse og automatisering af opgaver.</a:t>
            </a:r>
          </a:p>
          <a:p>
            <a:pPr marL="0" indent="0"/>
            <a:r>
              <a:rPr lang="en-US" sz="2200" dirty="0"/>
              <a:t>Eksempler: ChatGPT (tekstbaseret AI), Canva AI (designfokuseret AI).</a:t>
            </a:r>
          </a:p>
          <a:p>
            <a:pPr marL="0" indent="0"/>
            <a:endParaRPr lang="en-US" sz="600" dirty="0"/>
          </a:p>
          <a:p>
            <a:pPr marL="0" indent="0"/>
            <a:r>
              <a:rPr lang="en-US" b="1" dirty="0"/>
              <a:t>Hvorfor er AI-værktøjer vigtige?</a:t>
            </a:r>
          </a:p>
          <a:p>
            <a:pPr marL="342900" indent="-342900">
              <a:buFont typeface="Arial" panose="020B0604020202020204" pitchFamily="34" charset="0"/>
              <a:buChar char="•"/>
            </a:pPr>
            <a:r>
              <a:rPr lang="en-US" dirty="0"/>
              <a:t>Forbedrer kreativiteten og produktiviteten.</a:t>
            </a:r>
          </a:p>
          <a:p>
            <a:pPr marL="342900" indent="-342900">
              <a:buFont typeface="Arial" panose="020B0604020202020204" pitchFamily="34" charset="0"/>
              <a:buChar char="•"/>
            </a:pPr>
            <a:r>
              <a:rPr lang="en-US" dirty="0"/>
              <a:t>Gør komplekse opgaver mere tilgængelige og håndterbare.</a:t>
            </a:r>
          </a:p>
          <a:p>
            <a:pPr marL="342900" indent="-342900">
              <a:buFont typeface="Arial" panose="020B0604020202020204" pitchFamily="34" charset="0"/>
              <a:buChar char="•"/>
            </a:pPr>
            <a:r>
              <a:rPr lang="en-US" dirty="0"/>
              <a:t>Hjælper med problemløsning og idégenerering.</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641363" y="496926"/>
            <a:ext cx="10614687" cy="803654"/>
          </a:xfrm>
        </p:spPr>
        <p:txBody>
          <a:bodyPr/>
          <a:lstStyle/>
          <a:p>
            <a:r>
              <a:rPr lang="en-US" dirty="0"/>
              <a:t>Introduktion til grundlæggende AI-værktøjer</a:t>
            </a:r>
          </a:p>
        </p:txBody>
      </p:sp>
      <p:pic>
        <p:nvPicPr>
          <p:cNvPr id="6" name="Picture 5">
            <a:extLst>
              <a:ext uri="{FF2B5EF4-FFF2-40B4-BE49-F238E27FC236}">
                <a16:creationId xmlns:a16="http://schemas.microsoft.com/office/drawing/2014/main" id="{54EED352-2C2B-0AC7-82DD-AA3B6C2898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07833" y="174187"/>
            <a:ext cx="7684167" cy="4894769"/>
          </a:xfrm>
          <a:prstGeom prst="rect">
            <a:avLst/>
          </a:prstGeom>
        </p:spPr>
      </p:pic>
      <p:sp>
        <p:nvSpPr>
          <p:cNvPr id="8" name="Rectangle 7">
            <a:extLst>
              <a:ext uri="{FF2B5EF4-FFF2-40B4-BE49-F238E27FC236}">
                <a16:creationId xmlns:a16="http://schemas.microsoft.com/office/drawing/2014/main" id="{94242EBE-5BEC-E175-2DA5-BE8C058DE739}"/>
              </a:ext>
            </a:extLst>
          </p:cNvPr>
          <p:cNvSpPr/>
          <p:nvPr/>
        </p:nvSpPr>
        <p:spPr>
          <a:xfrm>
            <a:off x="7454104" y="387429"/>
            <a:ext cx="4737896" cy="3471253"/>
          </a:xfrm>
          <a:prstGeom prst="rect">
            <a:avLst/>
          </a:prstGeom>
          <a:blipFill>
            <a:blip r:embed="rId3" cstate="screen">
              <a:extLst>
                <a:ext uri="{28A0092B-C50C-407E-A947-70E740481C1C}">
                  <a14:useLocalDpi xmlns:a14="http://schemas.microsoft.com/office/drawing/2010/main"/>
                </a:ext>
              </a:extLst>
            </a:blip>
            <a:srcRect/>
            <a:stretch>
              <a:fillRect l="-4966" r="-4966"/>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7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BAC7A0-9107-AB8C-9338-D66C4BD8F25D}"/>
              </a:ext>
            </a:extLst>
          </p:cNvPr>
          <p:cNvSpPr>
            <a:spLocks noGrp="1"/>
          </p:cNvSpPr>
          <p:nvPr>
            <p:ph type="body" sz="quarter" idx="18"/>
          </p:nvPr>
        </p:nvSpPr>
        <p:spPr>
          <a:xfrm>
            <a:off x="528133" y="1876698"/>
            <a:ext cx="3147573" cy="1049221"/>
          </a:xfrm>
        </p:spPr>
        <p:txBody>
          <a:bodyPr/>
          <a:lstStyle/>
          <a:p>
            <a:r>
              <a:rPr lang="en-IE" dirty="0"/>
              <a:t>En oversigt</a:t>
            </a:r>
          </a:p>
        </p:txBody>
      </p:sp>
      <p:sp>
        <p:nvSpPr>
          <p:cNvPr id="3" name="Text Placeholder 2">
            <a:extLst>
              <a:ext uri="{FF2B5EF4-FFF2-40B4-BE49-F238E27FC236}">
                <a16:creationId xmlns:a16="http://schemas.microsoft.com/office/drawing/2014/main" id="{8C0207D1-187E-3EB7-6105-1D30115042E5}"/>
              </a:ext>
            </a:extLst>
          </p:cNvPr>
          <p:cNvSpPr>
            <a:spLocks noGrp="1"/>
          </p:cNvSpPr>
          <p:nvPr>
            <p:ph type="body" sz="quarter" idx="19"/>
          </p:nvPr>
        </p:nvSpPr>
        <p:spPr>
          <a:xfrm>
            <a:off x="544933" y="941779"/>
            <a:ext cx="3067400" cy="385564"/>
          </a:xfrm>
        </p:spPr>
        <p:txBody>
          <a:bodyPr/>
          <a:lstStyle/>
          <a:p>
            <a:r>
              <a:rPr lang="en-IE" dirty="0"/>
              <a:t>Chat GPT</a:t>
            </a:r>
          </a:p>
        </p:txBody>
      </p:sp>
      <p:sp>
        <p:nvSpPr>
          <p:cNvPr id="4" name="Text Placeholder 3">
            <a:extLst>
              <a:ext uri="{FF2B5EF4-FFF2-40B4-BE49-F238E27FC236}">
                <a16:creationId xmlns:a16="http://schemas.microsoft.com/office/drawing/2014/main" id="{315CDD5A-D20D-3E0A-433D-00E24D471732}"/>
              </a:ext>
            </a:extLst>
          </p:cNvPr>
          <p:cNvSpPr>
            <a:spLocks noGrp="1"/>
          </p:cNvSpPr>
          <p:nvPr>
            <p:ph type="body" sz="quarter" idx="20"/>
          </p:nvPr>
        </p:nvSpPr>
        <p:spPr>
          <a:xfrm>
            <a:off x="4268544" y="1504041"/>
            <a:ext cx="7627709" cy="3849918"/>
          </a:xfrm>
        </p:spPr>
        <p:txBody>
          <a:bodyPr/>
          <a:lstStyle/>
          <a:p>
            <a:r>
              <a:rPr lang="en-IE" b="1" dirty="0">
                <a:hlinkClick r:id="rId2"/>
              </a:rPr>
              <a:t>ChatGPT </a:t>
            </a:r>
            <a:r>
              <a:rPr lang="en-IE" dirty="0"/>
              <a:t>er en chatbot, der bruger GPT.</a:t>
            </a:r>
          </a:p>
          <a:p>
            <a:pPr marL="0" indent="0"/>
            <a:r>
              <a:rPr lang="en-IE" dirty="0"/>
              <a:t>GPT står for </a:t>
            </a:r>
            <a:r>
              <a:rPr lang="en-IE" b="1" dirty="0"/>
              <a:t>Generative Pre-trained Transformer</a:t>
            </a:r>
            <a:r>
              <a:rPr lang="en-IE" dirty="0"/>
              <a:t>, som er en type maskinlæringsalgoritme (omtalt i modul 1), der bruger dyb læring og en stor database med træningstekst til at generere ny tekst som svar på en brugers prompt.</a:t>
            </a:r>
          </a:p>
          <a:p>
            <a:pPr marL="0" indent="0"/>
            <a:r>
              <a:rPr lang="en-IE" dirty="0"/>
              <a:t>GPT er en familie af AI-modeller, der er bygget af </a:t>
            </a:r>
            <a:r>
              <a:rPr lang="en-IE" b="1" dirty="0">
                <a:hlinkClick r:id="rId3"/>
              </a:rPr>
              <a:t>OpenAI </a:t>
            </a:r>
            <a:r>
              <a:rPr lang="en-IE" dirty="0"/>
              <a:t>(et AI-forskningsfirma).</a:t>
            </a:r>
          </a:p>
          <a:p>
            <a:pPr marL="0" indent="0"/>
            <a:r>
              <a:rPr lang="en-US" dirty="0"/>
              <a:t>GPT-modeller er designet til at generere menneskelignende svar på en GPT-prompt. Oprindeligt skulle disse beskeder være tekstbaserede, men de seneste versioner af GPT (GPT-4.5, GPT-4o og GPT-4o mini) kan også arbejde med billeder og lydinput, fordi de er multimodale (</a:t>
            </a:r>
            <a:r>
              <a:rPr lang="en-US" dirty="0">
                <a:hlinkClick r:id="rId4"/>
              </a:rPr>
              <a:t>LMM </a:t>
            </a:r>
            <a:r>
              <a:rPr lang="en-US" dirty="0"/>
              <a:t>eller </a:t>
            </a:r>
            <a:r>
              <a:rPr lang="en-US" dirty="0">
                <a:hlinkClick r:id="rId5"/>
              </a:rPr>
              <a:t>SLM</a:t>
            </a:r>
            <a:r>
              <a:rPr lang="en-US" dirty="0"/>
              <a:t>).</a:t>
            </a:r>
            <a:endParaRPr lang="en-IE" dirty="0"/>
          </a:p>
        </p:txBody>
      </p:sp>
      <p:sp>
        <p:nvSpPr>
          <p:cNvPr id="5" name="Text Placeholder 4">
            <a:extLst>
              <a:ext uri="{FF2B5EF4-FFF2-40B4-BE49-F238E27FC236}">
                <a16:creationId xmlns:a16="http://schemas.microsoft.com/office/drawing/2014/main" id="{7BD9DD37-1A42-5219-7A66-22BE319C68A1}"/>
              </a:ext>
            </a:extLst>
          </p:cNvPr>
          <p:cNvSpPr>
            <a:spLocks noGrp="1"/>
          </p:cNvSpPr>
          <p:nvPr>
            <p:ph type="body" sz="quarter" idx="16"/>
          </p:nvPr>
        </p:nvSpPr>
        <p:spPr>
          <a:xfrm>
            <a:off x="4268544" y="643908"/>
            <a:ext cx="6961476" cy="803654"/>
          </a:xfrm>
        </p:spPr>
        <p:txBody>
          <a:bodyPr/>
          <a:lstStyle/>
          <a:p>
            <a:r>
              <a:rPr lang="en-IE" dirty="0"/>
              <a:t>Hvad er ChatGPT?</a:t>
            </a:r>
          </a:p>
        </p:txBody>
      </p:sp>
      <p:pic>
        <p:nvPicPr>
          <p:cNvPr id="1026" name="Picture 2" descr="Hero image with the OpenAI logo">
            <a:extLst>
              <a:ext uri="{FF2B5EF4-FFF2-40B4-BE49-F238E27FC236}">
                <a16:creationId xmlns:a16="http://schemas.microsoft.com/office/drawing/2014/main" id="{9DB038B4-935D-520D-DD8F-95757851194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4019739"/>
            <a:ext cx="3954856" cy="197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415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E31BC-E589-6B74-86C6-509C178264BC}"/>
            </a:ext>
          </a:extLst>
        </p:cNvPr>
        <p:cNvGrpSpPr/>
        <p:nvPr/>
      </p:nvGrpSpPr>
      <p:grpSpPr>
        <a:xfrm>
          <a:off x="0" y="0"/>
          <a:ext cx="0" cy="0"/>
          <a:chOff x="0" y="0"/>
          <a:chExt cx="0" cy="0"/>
        </a:xfrm>
      </p:grpSpPr>
      <p:sp>
        <p:nvSpPr>
          <p:cNvPr id="5" name="Freeform 171">
            <a:extLst>
              <a:ext uri="{FF2B5EF4-FFF2-40B4-BE49-F238E27FC236}">
                <a16:creationId xmlns:a16="http://schemas.microsoft.com/office/drawing/2014/main" id="{A7104D91-9ABB-7194-4A5E-733DB8094AE8}"/>
              </a:ext>
            </a:extLst>
          </p:cNvPr>
          <p:cNvSpPr>
            <a:spLocks noChangeArrowheads="1"/>
          </p:cNvSpPr>
          <p:nvPr/>
        </p:nvSpPr>
        <p:spPr bwMode="auto">
          <a:xfrm>
            <a:off x="487016" y="410182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2">
            <a:extLst>
              <a:ext uri="{FF2B5EF4-FFF2-40B4-BE49-F238E27FC236}">
                <a16:creationId xmlns:a16="http://schemas.microsoft.com/office/drawing/2014/main" id="{2CB7B055-FF79-A2D0-D944-18F807718218}"/>
              </a:ext>
            </a:extLst>
          </p:cNvPr>
          <p:cNvSpPr>
            <a:spLocks noChangeArrowheads="1"/>
          </p:cNvSpPr>
          <p:nvPr/>
        </p:nvSpPr>
        <p:spPr bwMode="auto">
          <a:xfrm>
            <a:off x="594730" y="417107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4">
            <a:extLst>
              <a:ext uri="{FF2B5EF4-FFF2-40B4-BE49-F238E27FC236}">
                <a16:creationId xmlns:a16="http://schemas.microsoft.com/office/drawing/2014/main" id="{B91511F4-80A2-A7C0-E276-1F1114141734}"/>
              </a:ext>
            </a:extLst>
          </p:cNvPr>
          <p:cNvSpPr>
            <a:spLocks noChangeArrowheads="1"/>
          </p:cNvSpPr>
          <p:nvPr/>
        </p:nvSpPr>
        <p:spPr bwMode="auto">
          <a:xfrm>
            <a:off x="658423" y="1378326"/>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5">
            <a:extLst>
              <a:ext uri="{FF2B5EF4-FFF2-40B4-BE49-F238E27FC236}">
                <a16:creationId xmlns:a16="http://schemas.microsoft.com/office/drawing/2014/main" id="{0C720B3F-7632-5FE2-4BB4-10C9AC19F62D}"/>
              </a:ext>
            </a:extLst>
          </p:cNvPr>
          <p:cNvSpPr>
            <a:spLocks noChangeArrowheads="1"/>
          </p:cNvSpPr>
          <p:nvPr/>
        </p:nvSpPr>
        <p:spPr bwMode="auto">
          <a:xfrm>
            <a:off x="766137" y="1447571"/>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7">
            <a:extLst>
              <a:ext uri="{FF2B5EF4-FFF2-40B4-BE49-F238E27FC236}">
                <a16:creationId xmlns:a16="http://schemas.microsoft.com/office/drawing/2014/main" id="{8B52B566-AC21-E6BA-F4B4-98530D020832}"/>
              </a:ext>
            </a:extLst>
          </p:cNvPr>
          <p:cNvSpPr>
            <a:spLocks noChangeArrowheads="1"/>
          </p:cNvSpPr>
          <p:nvPr/>
        </p:nvSpPr>
        <p:spPr bwMode="auto">
          <a:xfrm>
            <a:off x="3605257" y="1434382"/>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8">
            <a:extLst>
              <a:ext uri="{FF2B5EF4-FFF2-40B4-BE49-F238E27FC236}">
                <a16:creationId xmlns:a16="http://schemas.microsoft.com/office/drawing/2014/main" id="{84012FD8-AD84-7306-F91D-4398EA44D36C}"/>
              </a:ext>
            </a:extLst>
          </p:cNvPr>
          <p:cNvSpPr>
            <a:spLocks noChangeArrowheads="1"/>
          </p:cNvSpPr>
          <p:nvPr/>
        </p:nvSpPr>
        <p:spPr bwMode="auto">
          <a:xfrm>
            <a:off x="3710405" y="1503628"/>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0">
            <a:extLst>
              <a:ext uri="{FF2B5EF4-FFF2-40B4-BE49-F238E27FC236}">
                <a16:creationId xmlns:a16="http://schemas.microsoft.com/office/drawing/2014/main" id="{BE1BED34-0EBE-B13C-CEEC-9AC666CF7530}"/>
              </a:ext>
            </a:extLst>
          </p:cNvPr>
          <p:cNvSpPr>
            <a:spLocks noChangeArrowheads="1"/>
          </p:cNvSpPr>
          <p:nvPr/>
        </p:nvSpPr>
        <p:spPr bwMode="auto">
          <a:xfrm>
            <a:off x="9259371" y="1324471"/>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81">
            <a:extLst>
              <a:ext uri="{FF2B5EF4-FFF2-40B4-BE49-F238E27FC236}">
                <a16:creationId xmlns:a16="http://schemas.microsoft.com/office/drawing/2014/main" id="{F2AB6F1C-278B-044E-F43D-CF7FED9BA1AB}"/>
              </a:ext>
            </a:extLst>
          </p:cNvPr>
          <p:cNvSpPr>
            <a:spLocks noChangeArrowheads="1"/>
          </p:cNvSpPr>
          <p:nvPr/>
        </p:nvSpPr>
        <p:spPr bwMode="auto">
          <a:xfrm>
            <a:off x="9364521" y="1393716"/>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6">
            <a:extLst>
              <a:ext uri="{FF2B5EF4-FFF2-40B4-BE49-F238E27FC236}">
                <a16:creationId xmlns:a16="http://schemas.microsoft.com/office/drawing/2014/main" id="{E90984F3-1B09-8940-C85D-01F380671913}"/>
              </a:ext>
            </a:extLst>
          </p:cNvPr>
          <p:cNvSpPr>
            <a:spLocks noChangeArrowheads="1"/>
          </p:cNvSpPr>
          <p:nvPr/>
        </p:nvSpPr>
        <p:spPr bwMode="auto">
          <a:xfrm>
            <a:off x="3774522" y="1488240"/>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2" name="CuadroTexto 553">
            <a:extLst>
              <a:ext uri="{FF2B5EF4-FFF2-40B4-BE49-F238E27FC236}">
                <a16:creationId xmlns:a16="http://schemas.microsoft.com/office/drawing/2014/main" id="{5C1175A4-0F04-320D-0E31-DF97773A4942}"/>
              </a:ext>
            </a:extLst>
          </p:cNvPr>
          <p:cNvSpPr txBox="1"/>
          <p:nvPr/>
        </p:nvSpPr>
        <p:spPr>
          <a:xfrm>
            <a:off x="3971781" y="1934720"/>
            <a:ext cx="1941844"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Generer blogindlæg og andre former for kort og langt indhold</a:t>
            </a:r>
          </a:p>
        </p:txBody>
      </p:sp>
      <p:sp>
        <p:nvSpPr>
          <p:cNvPr id="2" name="Freeform 170">
            <a:extLst>
              <a:ext uri="{FF2B5EF4-FFF2-40B4-BE49-F238E27FC236}">
                <a16:creationId xmlns:a16="http://schemas.microsoft.com/office/drawing/2014/main" id="{62AE03A5-2CE7-74A4-C9A3-A653C4C7E7A7}"/>
              </a:ext>
            </a:extLst>
          </p:cNvPr>
          <p:cNvSpPr>
            <a:spLocks noChangeArrowheads="1"/>
          </p:cNvSpPr>
          <p:nvPr/>
        </p:nvSpPr>
        <p:spPr bwMode="auto">
          <a:xfrm>
            <a:off x="656281" y="415568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CuadroTexto 553">
            <a:extLst>
              <a:ext uri="{FF2B5EF4-FFF2-40B4-BE49-F238E27FC236}">
                <a16:creationId xmlns:a16="http://schemas.microsoft.com/office/drawing/2014/main" id="{3713C417-0A26-717B-A0E2-52CC5834B314}"/>
              </a:ext>
            </a:extLst>
          </p:cNvPr>
          <p:cNvSpPr txBox="1"/>
          <p:nvPr/>
        </p:nvSpPr>
        <p:spPr>
          <a:xfrm>
            <a:off x="769923" y="4894555"/>
            <a:ext cx="216929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Oversætte tekst til forskellige sprog</a:t>
            </a:r>
          </a:p>
        </p:txBody>
      </p:sp>
      <p:sp>
        <p:nvSpPr>
          <p:cNvPr id="4" name="Freeform 173">
            <a:extLst>
              <a:ext uri="{FF2B5EF4-FFF2-40B4-BE49-F238E27FC236}">
                <a16:creationId xmlns:a16="http://schemas.microsoft.com/office/drawing/2014/main" id="{A36A3B91-F0E3-C085-6C75-8ABE2E0D376E}"/>
              </a:ext>
            </a:extLst>
          </p:cNvPr>
          <p:cNvSpPr>
            <a:spLocks noChangeArrowheads="1"/>
          </p:cNvSpPr>
          <p:nvPr/>
        </p:nvSpPr>
        <p:spPr bwMode="auto">
          <a:xfrm>
            <a:off x="827688" y="1432183"/>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B08383B4-A7C3-46CA-028B-C93B8D57FCD8}"/>
              </a:ext>
            </a:extLst>
          </p:cNvPr>
          <p:cNvSpPr txBox="1"/>
          <p:nvPr/>
        </p:nvSpPr>
        <p:spPr>
          <a:xfrm>
            <a:off x="986547" y="1975047"/>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Besvare spørgsmål på en samtaleagtig måde </a:t>
            </a:r>
          </a:p>
        </p:txBody>
      </p:sp>
      <p:sp>
        <p:nvSpPr>
          <p:cNvPr id="24" name="Freeform 179">
            <a:extLst>
              <a:ext uri="{FF2B5EF4-FFF2-40B4-BE49-F238E27FC236}">
                <a16:creationId xmlns:a16="http://schemas.microsoft.com/office/drawing/2014/main" id="{F2E81D6A-F18F-ED02-FBC6-4E93922360C1}"/>
              </a:ext>
            </a:extLst>
          </p:cNvPr>
          <p:cNvSpPr>
            <a:spLocks noChangeArrowheads="1"/>
          </p:cNvSpPr>
          <p:nvPr/>
        </p:nvSpPr>
        <p:spPr bwMode="auto">
          <a:xfrm>
            <a:off x="9426072" y="1378328"/>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5" name="CuadroTexto 553">
            <a:extLst>
              <a:ext uri="{FF2B5EF4-FFF2-40B4-BE49-F238E27FC236}">
                <a16:creationId xmlns:a16="http://schemas.microsoft.com/office/drawing/2014/main" id="{1895FAB6-3613-D53E-1864-27CD26F316A1}"/>
              </a:ext>
            </a:extLst>
          </p:cNvPr>
          <p:cNvSpPr txBox="1"/>
          <p:nvPr/>
        </p:nvSpPr>
        <p:spPr>
          <a:xfrm>
            <a:off x="9663515" y="1966120"/>
            <a:ext cx="186660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Opsummere lange tekstpassager</a:t>
            </a:r>
          </a:p>
        </p:txBody>
      </p:sp>
      <p:sp>
        <p:nvSpPr>
          <p:cNvPr id="13" name="Freeform 171">
            <a:extLst>
              <a:ext uri="{FF2B5EF4-FFF2-40B4-BE49-F238E27FC236}">
                <a16:creationId xmlns:a16="http://schemas.microsoft.com/office/drawing/2014/main" id="{FF0B5A96-7076-BB54-140B-8F01483654D4}"/>
              </a:ext>
            </a:extLst>
          </p:cNvPr>
          <p:cNvSpPr>
            <a:spLocks noChangeArrowheads="1"/>
          </p:cNvSpPr>
          <p:nvPr/>
        </p:nvSpPr>
        <p:spPr bwMode="auto">
          <a:xfrm>
            <a:off x="6275110" y="150795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2">
            <a:extLst>
              <a:ext uri="{FF2B5EF4-FFF2-40B4-BE49-F238E27FC236}">
                <a16:creationId xmlns:a16="http://schemas.microsoft.com/office/drawing/2014/main" id="{B93C38EA-E9A8-7C8E-48DC-56722F09E068}"/>
              </a:ext>
            </a:extLst>
          </p:cNvPr>
          <p:cNvSpPr>
            <a:spLocks noChangeArrowheads="1"/>
          </p:cNvSpPr>
          <p:nvPr/>
        </p:nvSpPr>
        <p:spPr bwMode="auto">
          <a:xfrm>
            <a:off x="6382824" y="157720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4">
            <a:extLst>
              <a:ext uri="{FF2B5EF4-FFF2-40B4-BE49-F238E27FC236}">
                <a16:creationId xmlns:a16="http://schemas.microsoft.com/office/drawing/2014/main" id="{ED476E1D-C5EC-3BBA-45C4-E3ED1095D0F3}"/>
              </a:ext>
            </a:extLst>
          </p:cNvPr>
          <p:cNvSpPr>
            <a:spLocks noChangeArrowheads="1"/>
          </p:cNvSpPr>
          <p:nvPr/>
        </p:nvSpPr>
        <p:spPr bwMode="auto">
          <a:xfrm>
            <a:off x="8779682" y="4332372"/>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Freeform 175">
            <a:extLst>
              <a:ext uri="{FF2B5EF4-FFF2-40B4-BE49-F238E27FC236}">
                <a16:creationId xmlns:a16="http://schemas.microsoft.com/office/drawing/2014/main" id="{42B7065C-B26E-ABB1-B823-4BA161B80A63}"/>
              </a:ext>
            </a:extLst>
          </p:cNvPr>
          <p:cNvSpPr>
            <a:spLocks noChangeArrowheads="1"/>
          </p:cNvSpPr>
          <p:nvPr/>
        </p:nvSpPr>
        <p:spPr bwMode="auto">
          <a:xfrm>
            <a:off x="8903734" y="4289318"/>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6" name="Freeform 177">
            <a:extLst>
              <a:ext uri="{FF2B5EF4-FFF2-40B4-BE49-F238E27FC236}">
                <a16:creationId xmlns:a16="http://schemas.microsoft.com/office/drawing/2014/main" id="{2F47A06F-D4FF-2E04-85CE-DD38EE4B85A9}"/>
              </a:ext>
            </a:extLst>
          </p:cNvPr>
          <p:cNvSpPr>
            <a:spLocks noChangeArrowheads="1"/>
          </p:cNvSpPr>
          <p:nvPr/>
        </p:nvSpPr>
        <p:spPr bwMode="auto">
          <a:xfrm>
            <a:off x="6239117" y="4258458"/>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7" name="Freeform 178">
            <a:extLst>
              <a:ext uri="{FF2B5EF4-FFF2-40B4-BE49-F238E27FC236}">
                <a16:creationId xmlns:a16="http://schemas.microsoft.com/office/drawing/2014/main" id="{25B5E696-A812-F0D6-9DBD-D05743109FD6}"/>
              </a:ext>
            </a:extLst>
          </p:cNvPr>
          <p:cNvSpPr>
            <a:spLocks noChangeArrowheads="1"/>
          </p:cNvSpPr>
          <p:nvPr/>
        </p:nvSpPr>
        <p:spPr bwMode="auto">
          <a:xfrm>
            <a:off x="6344265" y="4327704"/>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8" name="Freeform 180">
            <a:extLst>
              <a:ext uri="{FF2B5EF4-FFF2-40B4-BE49-F238E27FC236}">
                <a16:creationId xmlns:a16="http://schemas.microsoft.com/office/drawing/2014/main" id="{69F7CC6E-6CB1-6B04-949E-74CD25D4EBD1}"/>
              </a:ext>
            </a:extLst>
          </p:cNvPr>
          <p:cNvSpPr>
            <a:spLocks noChangeArrowheads="1"/>
          </p:cNvSpPr>
          <p:nvPr/>
        </p:nvSpPr>
        <p:spPr bwMode="auto">
          <a:xfrm>
            <a:off x="3263036" y="4179116"/>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9" name="Freeform 181">
            <a:extLst>
              <a:ext uri="{FF2B5EF4-FFF2-40B4-BE49-F238E27FC236}">
                <a16:creationId xmlns:a16="http://schemas.microsoft.com/office/drawing/2014/main" id="{9DA4A791-35E6-A0EA-D7BA-B3E86D921865}"/>
              </a:ext>
            </a:extLst>
          </p:cNvPr>
          <p:cNvSpPr>
            <a:spLocks noChangeArrowheads="1"/>
          </p:cNvSpPr>
          <p:nvPr/>
        </p:nvSpPr>
        <p:spPr bwMode="auto">
          <a:xfrm>
            <a:off x="3368186" y="4248361"/>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6">
            <a:extLst>
              <a:ext uri="{FF2B5EF4-FFF2-40B4-BE49-F238E27FC236}">
                <a16:creationId xmlns:a16="http://schemas.microsoft.com/office/drawing/2014/main" id="{272939F7-676D-4CF8-A19D-3390437ACA7D}"/>
              </a:ext>
            </a:extLst>
          </p:cNvPr>
          <p:cNvSpPr>
            <a:spLocks noChangeArrowheads="1"/>
          </p:cNvSpPr>
          <p:nvPr/>
        </p:nvSpPr>
        <p:spPr bwMode="auto">
          <a:xfrm>
            <a:off x="6408382" y="4312316"/>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CuadroTexto 553">
            <a:extLst>
              <a:ext uri="{FF2B5EF4-FFF2-40B4-BE49-F238E27FC236}">
                <a16:creationId xmlns:a16="http://schemas.microsoft.com/office/drawing/2014/main" id="{F7E59666-72D6-0BC7-1A39-27AD7AA41C07}"/>
              </a:ext>
            </a:extLst>
          </p:cNvPr>
          <p:cNvSpPr txBox="1"/>
          <p:nvPr/>
        </p:nvSpPr>
        <p:spPr>
          <a:xfrm>
            <a:off x="6605641" y="4502517"/>
            <a:ext cx="1941844"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Skabe og </a:t>
            </a:r>
            <a:r>
              <a:rPr lang="en-US" sz="2000" b="1" dirty="0" err="1">
                <a:solidFill>
                  <a:schemeClr val="bg1"/>
                </a:solidFill>
                <a:latin typeface="Calibri" panose="020F0502020204030204" pitchFamily="34" charset="0"/>
                <a:ea typeface="Lato" charset="0"/>
                <a:cs typeface="Calibri" panose="020F0502020204030204" pitchFamily="34" charset="0"/>
              </a:rPr>
              <a:t>analysere </a:t>
            </a:r>
            <a:r>
              <a:rPr lang="en-US" sz="2000" b="1" dirty="0">
                <a:solidFill>
                  <a:schemeClr val="bg1"/>
                </a:solidFill>
                <a:latin typeface="Calibri" panose="020F0502020204030204" pitchFamily="34" charset="0"/>
                <a:ea typeface="Lato" charset="0"/>
                <a:cs typeface="Calibri" panose="020F0502020204030204" pitchFamily="34" charset="0"/>
              </a:rPr>
              <a:t>billeder eller skrive kode baseret på designmockups</a:t>
            </a:r>
          </a:p>
        </p:txBody>
      </p:sp>
      <p:sp>
        <p:nvSpPr>
          <p:cNvPr id="32" name="Freeform 170">
            <a:extLst>
              <a:ext uri="{FF2B5EF4-FFF2-40B4-BE49-F238E27FC236}">
                <a16:creationId xmlns:a16="http://schemas.microsoft.com/office/drawing/2014/main" id="{3F572E11-6E18-F544-B26F-441260018CA5}"/>
              </a:ext>
            </a:extLst>
          </p:cNvPr>
          <p:cNvSpPr>
            <a:spLocks noChangeArrowheads="1"/>
          </p:cNvSpPr>
          <p:nvPr/>
        </p:nvSpPr>
        <p:spPr bwMode="auto">
          <a:xfrm>
            <a:off x="6444375" y="156181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3" name="CuadroTexto 553">
            <a:extLst>
              <a:ext uri="{FF2B5EF4-FFF2-40B4-BE49-F238E27FC236}">
                <a16:creationId xmlns:a16="http://schemas.microsoft.com/office/drawing/2014/main" id="{13F9465D-B7A6-7D1D-D3EB-25CCF2380846}"/>
              </a:ext>
            </a:extLst>
          </p:cNvPr>
          <p:cNvSpPr txBox="1"/>
          <p:nvPr/>
        </p:nvSpPr>
        <p:spPr>
          <a:xfrm>
            <a:off x="6524413" y="2282823"/>
            <a:ext cx="216929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Redigere indhold i forhold til tone, stil og grammatik</a:t>
            </a:r>
          </a:p>
        </p:txBody>
      </p:sp>
      <p:sp>
        <p:nvSpPr>
          <p:cNvPr id="34" name="Freeform 173">
            <a:extLst>
              <a:ext uri="{FF2B5EF4-FFF2-40B4-BE49-F238E27FC236}">
                <a16:creationId xmlns:a16="http://schemas.microsoft.com/office/drawing/2014/main" id="{610B421C-1744-C69B-C2C9-70BC12AF2E43}"/>
              </a:ext>
            </a:extLst>
          </p:cNvPr>
          <p:cNvSpPr>
            <a:spLocks noChangeArrowheads="1"/>
          </p:cNvSpPr>
          <p:nvPr/>
        </p:nvSpPr>
        <p:spPr bwMode="auto">
          <a:xfrm>
            <a:off x="8965285" y="4273930"/>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CuadroTexto 553">
            <a:extLst>
              <a:ext uri="{FF2B5EF4-FFF2-40B4-BE49-F238E27FC236}">
                <a16:creationId xmlns:a16="http://schemas.microsoft.com/office/drawing/2014/main" id="{A25A3B19-FDC3-5324-4AB7-EEA581524CF3}"/>
              </a:ext>
            </a:extLst>
          </p:cNvPr>
          <p:cNvSpPr txBox="1"/>
          <p:nvPr/>
        </p:nvSpPr>
        <p:spPr>
          <a:xfrm>
            <a:off x="9110048" y="4775999"/>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Besvare spørgsmål om diagrammer og grafer</a:t>
            </a:r>
          </a:p>
        </p:txBody>
      </p:sp>
      <p:sp>
        <p:nvSpPr>
          <p:cNvPr id="36" name="Freeform 179">
            <a:extLst>
              <a:ext uri="{FF2B5EF4-FFF2-40B4-BE49-F238E27FC236}">
                <a16:creationId xmlns:a16="http://schemas.microsoft.com/office/drawing/2014/main" id="{A81CF213-AE5C-6AB5-B662-4A15B8DB6650}"/>
              </a:ext>
            </a:extLst>
          </p:cNvPr>
          <p:cNvSpPr>
            <a:spLocks noChangeArrowheads="1"/>
          </p:cNvSpPr>
          <p:nvPr/>
        </p:nvSpPr>
        <p:spPr bwMode="auto">
          <a:xfrm>
            <a:off x="3429737" y="4232973"/>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7" name="CuadroTexto 553">
            <a:extLst>
              <a:ext uri="{FF2B5EF4-FFF2-40B4-BE49-F238E27FC236}">
                <a16:creationId xmlns:a16="http://schemas.microsoft.com/office/drawing/2014/main" id="{311B6395-A22E-BBA2-8567-77F766FD97B7}"/>
              </a:ext>
            </a:extLst>
          </p:cNvPr>
          <p:cNvSpPr txBox="1"/>
          <p:nvPr/>
        </p:nvSpPr>
        <p:spPr>
          <a:xfrm>
            <a:off x="3691797" y="4761497"/>
            <a:ext cx="1934113"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Brainstorme ideer og udtænke indholdsstruktur</a:t>
            </a:r>
          </a:p>
        </p:txBody>
      </p:sp>
      <p:sp>
        <p:nvSpPr>
          <p:cNvPr id="39" name="TextBox 38">
            <a:extLst>
              <a:ext uri="{FF2B5EF4-FFF2-40B4-BE49-F238E27FC236}">
                <a16:creationId xmlns:a16="http://schemas.microsoft.com/office/drawing/2014/main" id="{693957E2-7C15-2952-A271-D2F9BBE35DB3}"/>
              </a:ext>
            </a:extLst>
          </p:cNvPr>
          <p:cNvSpPr txBox="1"/>
          <p:nvPr/>
        </p:nvSpPr>
        <p:spPr>
          <a:xfrm>
            <a:off x="670905" y="350433"/>
            <a:ext cx="8176514" cy="646331"/>
          </a:xfrm>
          <a:prstGeom prst="rect">
            <a:avLst/>
          </a:prstGeom>
          <a:noFill/>
        </p:spPr>
        <p:txBody>
          <a:bodyPr wrap="square">
            <a:spAutoFit/>
          </a:bodyPr>
          <a:lstStyle/>
          <a:p>
            <a:r>
              <a:rPr lang="en-US" sz="3600" b="1" i="0" dirty="0">
                <a:solidFill>
                  <a:srgbClr val="653795"/>
                </a:solidFill>
                <a:effectLst/>
              </a:rPr>
              <a:t> GPT-baserede værktøjer kan gøre ting som:</a:t>
            </a:r>
            <a:endParaRPr lang="en-IE" sz="3600" b="1" dirty="0">
              <a:solidFill>
                <a:srgbClr val="653795"/>
              </a:solidFill>
            </a:endParaRPr>
          </a:p>
        </p:txBody>
      </p:sp>
    </p:spTree>
    <p:extLst>
      <p:ext uri="{BB962C8B-B14F-4D97-AF65-F5344CB8AC3E}">
        <p14:creationId xmlns:p14="http://schemas.microsoft.com/office/powerpoint/2010/main" val="1865210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69830A-661E-F553-258A-CD1CA6DAE0A2}"/>
              </a:ext>
            </a:extLst>
          </p:cNvPr>
          <p:cNvSpPr>
            <a:spLocks noGrp="1"/>
          </p:cNvSpPr>
          <p:nvPr>
            <p:ph type="body" sz="quarter" idx="18"/>
          </p:nvPr>
        </p:nvSpPr>
        <p:spPr>
          <a:xfrm>
            <a:off x="528133" y="1876698"/>
            <a:ext cx="2875969" cy="1049221"/>
          </a:xfrm>
        </p:spPr>
        <p:txBody>
          <a:bodyPr/>
          <a:lstStyle/>
          <a:p>
            <a:r>
              <a:rPr lang="en-IE" dirty="0"/>
              <a:t>En oversigt</a:t>
            </a:r>
          </a:p>
        </p:txBody>
      </p:sp>
      <p:sp>
        <p:nvSpPr>
          <p:cNvPr id="3" name="Text Placeholder 2">
            <a:extLst>
              <a:ext uri="{FF2B5EF4-FFF2-40B4-BE49-F238E27FC236}">
                <a16:creationId xmlns:a16="http://schemas.microsoft.com/office/drawing/2014/main" id="{FF56DC4D-0AA0-6D23-CC14-0E24CACE592A}"/>
              </a:ext>
            </a:extLst>
          </p:cNvPr>
          <p:cNvSpPr>
            <a:spLocks noGrp="1"/>
          </p:cNvSpPr>
          <p:nvPr>
            <p:ph type="body" sz="quarter" idx="19"/>
          </p:nvPr>
        </p:nvSpPr>
        <p:spPr>
          <a:xfrm>
            <a:off x="544933" y="941779"/>
            <a:ext cx="2225427" cy="385564"/>
          </a:xfrm>
        </p:spPr>
        <p:txBody>
          <a:bodyPr/>
          <a:lstStyle/>
          <a:p>
            <a:r>
              <a:rPr lang="en-IE" dirty="0"/>
              <a:t>Canva AI</a:t>
            </a:r>
          </a:p>
        </p:txBody>
      </p:sp>
      <p:sp>
        <p:nvSpPr>
          <p:cNvPr id="4" name="Text Placeholder 3">
            <a:extLst>
              <a:ext uri="{FF2B5EF4-FFF2-40B4-BE49-F238E27FC236}">
                <a16:creationId xmlns:a16="http://schemas.microsoft.com/office/drawing/2014/main" id="{52C713E5-B97F-B8B4-66DD-7DE76EC3E6E8}"/>
              </a:ext>
            </a:extLst>
          </p:cNvPr>
          <p:cNvSpPr>
            <a:spLocks noGrp="1"/>
          </p:cNvSpPr>
          <p:nvPr>
            <p:ph type="body" sz="quarter" idx="20"/>
          </p:nvPr>
        </p:nvSpPr>
        <p:spPr>
          <a:xfrm>
            <a:off x="4354717" y="2045704"/>
            <a:ext cx="7659231" cy="3849918"/>
          </a:xfrm>
        </p:spPr>
        <p:txBody>
          <a:bodyPr/>
          <a:lstStyle/>
          <a:p>
            <a:pPr marL="0" indent="0"/>
            <a:r>
              <a:rPr lang="en-US" dirty="0"/>
              <a:t>Canva AI er en avanceret funktion i </a:t>
            </a:r>
            <a:r>
              <a:rPr lang="en-US" b="1" dirty="0">
                <a:hlinkClick r:id="rId2"/>
              </a:rPr>
              <a:t>Canva </a:t>
            </a:r>
            <a:r>
              <a:rPr lang="en-US" dirty="0"/>
              <a:t>(den brugervenlige </a:t>
            </a:r>
            <a:r>
              <a:rPr lang="en-US" b="1" dirty="0"/>
              <a:t>designplatform</a:t>
            </a:r>
            <a:r>
              <a:rPr lang="en-US" dirty="0"/>
              <a:t>), hvor den integrerer kunstig intelligens for at hjælpe brugerne med at skabe billeder i professionel kvalitet med lethed og selvtillid.</a:t>
            </a:r>
          </a:p>
          <a:p>
            <a:endParaRPr lang="en-US" sz="600" dirty="0"/>
          </a:p>
          <a:p>
            <a:r>
              <a:rPr lang="en-US" b="1" dirty="0"/>
              <a:t>Den bruger AI til at:</a:t>
            </a:r>
          </a:p>
          <a:p>
            <a:pPr>
              <a:buFont typeface="Arial" panose="020B0604020202020204" pitchFamily="34" charset="0"/>
              <a:buChar char="•"/>
            </a:pPr>
            <a:r>
              <a:rPr lang="en-US" dirty="0"/>
              <a:t>Automatisere designopgaver som størrelsesændringer og layoutforslag.</a:t>
            </a:r>
          </a:p>
          <a:p>
            <a:pPr>
              <a:buFont typeface="Arial" panose="020B0604020202020204" pitchFamily="34" charset="0"/>
              <a:buChar char="•"/>
            </a:pPr>
            <a:r>
              <a:rPr lang="en-US" dirty="0"/>
              <a:t>Generere indhold som tekst, billeder eller animationer.</a:t>
            </a:r>
          </a:p>
          <a:p>
            <a:pPr>
              <a:buFont typeface="Arial" panose="020B0604020202020204" pitchFamily="34" charset="0"/>
              <a:buChar char="•"/>
            </a:pPr>
            <a:r>
              <a:rPr lang="en-US" dirty="0"/>
              <a:t>Tilvejebringe skabeloner og designideer til forskellige behov (f.eks. præsentationer, plakater, opslag på sociale medier).</a:t>
            </a:r>
          </a:p>
          <a:p>
            <a:endParaRPr lang="en-IE" dirty="0"/>
          </a:p>
        </p:txBody>
      </p:sp>
      <p:sp>
        <p:nvSpPr>
          <p:cNvPr id="5" name="Text Placeholder 4">
            <a:extLst>
              <a:ext uri="{FF2B5EF4-FFF2-40B4-BE49-F238E27FC236}">
                <a16:creationId xmlns:a16="http://schemas.microsoft.com/office/drawing/2014/main" id="{01170E6A-AC03-B0F5-AD48-6C12EC6FADEF}"/>
              </a:ext>
            </a:extLst>
          </p:cNvPr>
          <p:cNvSpPr>
            <a:spLocks noGrp="1"/>
          </p:cNvSpPr>
          <p:nvPr>
            <p:ph type="body" sz="quarter" idx="16"/>
          </p:nvPr>
        </p:nvSpPr>
        <p:spPr>
          <a:xfrm>
            <a:off x="4354717" y="761603"/>
            <a:ext cx="6961476" cy="803654"/>
          </a:xfrm>
        </p:spPr>
        <p:txBody>
          <a:bodyPr/>
          <a:lstStyle/>
          <a:p>
            <a:r>
              <a:rPr lang="en-IE" dirty="0"/>
              <a:t>Hvad er Canva AI?</a:t>
            </a:r>
          </a:p>
        </p:txBody>
      </p:sp>
      <p:sp>
        <p:nvSpPr>
          <p:cNvPr id="6" name="AutoShape 2">
            <a:extLst>
              <a:ext uri="{FF2B5EF4-FFF2-40B4-BE49-F238E27FC236}">
                <a16:creationId xmlns:a16="http://schemas.microsoft.com/office/drawing/2014/main" id="{5DE3A199-81EF-4B94-A82B-841BA88C285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7" name="Picture 6">
            <a:hlinkClick r:id="rId2"/>
            <a:extLst>
              <a:ext uri="{FF2B5EF4-FFF2-40B4-BE49-F238E27FC236}">
                <a16:creationId xmlns:a16="http://schemas.microsoft.com/office/drawing/2014/main" id="{8C86839F-280A-6644-E8DD-27DA717D625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 y="4646242"/>
            <a:ext cx="2648798" cy="1249380"/>
          </a:xfrm>
          <a:prstGeom prst="rect">
            <a:avLst/>
          </a:prstGeom>
        </p:spPr>
      </p:pic>
    </p:spTree>
    <p:extLst>
      <p:ext uri="{BB962C8B-B14F-4D97-AF65-F5344CB8AC3E}">
        <p14:creationId xmlns:p14="http://schemas.microsoft.com/office/powerpoint/2010/main" val="3566342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4DEEC-A609-728C-842A-57091004754E}"/>
            </a:ext>
          </a:extLst>
        </p:cNvPr>
        <p:cNvGrpSpPr/>
        <p:nvPr/>
      </p:nvGrpSpPr>
      <p:grpSpPr>
        <a:xfrm>
          <a:off x="0" y="0"/>
          <a:ext cx="0" cy="0"/>
          <a:chOff x="0" y="0"/>
          <a:chExt cx="0" cy="0"/>
        </a:xfrm>
      </p:grpSpPr>
      <p:sp>
        <p:nvSpPr>
          <p:cNvPr id="5" name="Freeform 171">
            <a:extLst>
              <a:ext uri="{FF2B5EF4-FFF2-40B4-BE49-F238E27FC236}">
                <a16:creationId xmlns:a16="http://schemas.microsoft.com/office/drawing/2014/main" id="{711FB9B9-53F5-C480-5BD6-BB7165C92BFA}"/>
              </a:ext>
            </a:extLst>
          </p:cNvPr>
          <p:cNvSpPr>
            <a:spLocks noChangeArrowheads="1"/>
          </p:cNvSpPr>
          <p:nvPr/>
        </p:nvSpPr>
        <p:spPr bwMode="auto">
          <a:xfrm>
            <a:off x="487016" y="410182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2">
            <a:extLst>
              <a:ext uri="{FF2B5EF4-FFF2-40B4-BE49-F238E27FC236}">
                <a16:creationId xmlns:a16="http://schemas.microsoft.com/office/drawing/2014/main" id="{A26C9DB9-732C-990C-0077-42EE498130CF}"/>
              </a:ext>
            </a:extLst>
          </p:cNvPr>
          <p:cNvSpPr>
            <a:spLocks noChangeArrowheads="1"/>
          </p:cNvSpPr>
          <p:nvPr/>
        </p:nvSpPr>
        <p:spPr bwMode="auto">
          <a:xfrm>
            <a:off x="594730" y="417107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4">
            <a:extLst>
              <a:ext uri="{FF2B5EF4-FFF2-40B4-BE49-F238E27FC236}">
                <a16:creationId xmlns:a16="http://schemas.microsoft.com/office/drawing/2014/main" id="{1E2957BA-74FF-00FD-BCF7-C2CAAD7DAA15}"/>
              </a:ext>
            </a:extLst>
          </p:cNvPr>
          <p:cNvSpPr>
            <a:spLocks noChangeArrowheads="1"/>
          </p:cNvSpPr>
          <p:nvPr/>
        </p:nvSpPr>
        <p:spPr bwMode="auto">
          <a:xfrm>
            <a:off x="658423" y="1378326"/>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5">
            <a:extLst>
              <a:ext uri="{FF2B5EF4-FFF2-40B4-BE49-F238E27FC236}">
                <a16:creationId xmlns:a16="http://schemas.microsoft.com/office/drawing/2014/main" id="{2053F014-647F-1AA7-FE48-E942DEAB9B5C}"/>
              </a:ext>
            </a:extLst>
          </p:cNvPr>
          <p:cNvSpPr>
            <a:spLocks noChangeArrowheads="1"/>
          </p:cNvSpPr>
          <p:nvPr/>
        </p:nvSpPr>
        <p:spPr bwMode="auto">
          <a:xfrm>
            <a:off x="766137" y="1447571"/>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7">
            <a:extLst>
              <a:ext uri="{FF2B5EF4-FFF2-40B4-BE49-F238E27FC236}">
                <a16:creationId xmlns:a16="http://schemas.microsoft.com/office/drawing/2014/main" id="{32F5C4F9-1DF8-D4BE-1716-37142430BC6D}"/>
              </a:ext>
            </a:extLst>
          </p:cNvPr>
          <p:cNvSpPr>
            <a:spLocks noChangeArrowheads="1"/>
          </p:cNvSpPr>
          <p:nvPr/>
        </p:nvSpPr>
        <p:spPr bwMode="auto">
          <a:xfrm>
            <a:off x="3605257" y="1434382"/>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8">
            <a:extLst>
              <a:ext uri="{FF2B5EF4-FFF2-40B4-BE49-F238E27FC236}">
                <a16:creationId xmlns:a16="http://schemas.microsoft.com/office/drawing/2014/main" id="{12B44546-24D6-B418-8CAF-F82766DEF648}"/>
              </a:ext>
            </a:extLst>
          </p:cNvPr>
          <p:cNvSpPr>
            <a:spLocks noChangeArrowheads="1"/>
          </p:cNvSpPr>
          <p:nvPr/>
        </p:nvSpPr>
        <p:spPr bwMode="auto">
          <a:xfrm>
            <a:off x="3710405" y="1503628"/>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0">
            <a:extLst>
              <a:ext uri="{FF2B5EF4-FFF2-40B4-BE49-F238E27FC236}">
                <a16:creationId xmlns:a16="http://schemas.microsoft.com/office/drawing/2014/main" id="{0AAA49CD-F16E-97D5-C7C9-C2E3FB3AACFC}"/>
              </a:ext>
            </a:extLst>
          </p:cNvPr>
          <p:cNvSpPr>
            <a:spLocks noChangeArrowheads="1"/>
          </p:cNvSpPr>
          <p:nvPr/>
        </p:nvSpPr>
        <p:spPr bwMode="auto">
          <a:xfrm>
            <a:off x="9259371" y="1324471"/>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81">
            <a:extLst>
              <a:ext uri="{FF2B5EF4-FFF2-40B4-BE49-F238E27FC236}">
                <a16:creationId xmlns:a16="http://schemas.microsoft.com/office/drawing/2014/main" id="{B55735F5-98AC-35D3-DEA0-64371A196856}"/>
              </a:ext>
            </a:extLst>
          </p:cNvPr>
          <p:cNvSpPr>
            <a:spLocks noChangeArrowheads="1"/>
          </p:cNvSpPr>
          <p:nvPr/>
        </p:nvSpPr>
        <p:spPr bwMode="auto">
          <a:xfrm>
            <a:off x="9364521" y="1393716"/>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6">
            <a:extLst>
              <a:ext uri="{FF2B5EF4-FFF2-40B4-BE49-F238E27FC236}">
                <a16:creationId xmlns:a16="http://schemas.microsoft.com/office/drawing/2014/main" id="{FE82A39B-A55A-8DC0-DF0F-1BCBC181E17C}"/>
              </a:ext>
            </a:extLst>
          </p:cNvPr>
          <p:cNvSpPr>
            <a:spLocks noChangeArrowheads="1"/>
          </p:cNvSpPr>
          <p:nvPr/>
        </p:nvSpPr>
        <p:spPr bwMode="auto">
          <a:xfrm>
            <a:off x="3774522" y="1488240"/>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2" name="CuadroTexto 553">
            <a:extLst>
              <a:ext uri="{FF2B5EF4-FFF2-40B4-BE49-F238E27FC236}">
                <a16:creationId xmlns:a16="http://schemas.microsoft.com/office/drawing/2014/main" id="{FAA20E11-5739-A6B5-FBD2-7E94B3DD37DB}"/>
              </a:ext>
            </a:extLst>
          </p:cNvPr>
          <p:cNvSpPr txBox="1"/>
          <p:nvPr/>
        </p:nvSpPr>
        <p:spPr>
          <a:xfrm>
            <a:off x="3930029" y="1919332"/>
            <a:ext cx="2058795"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Magic Write: </a:t>
            </a:r>
            <a:r>
              <a:rPr lang="en-US" sz="2000" dirty="0">
                <a:solidFill>
                  <a:schemeClr val="bg1"/>
                </a:solidFill>
                <a:latin typeface="Calibri" panose="020F0502020204030204" pitchFamily="34" charset="0"/>
                <a:ea typeface="Lato" charset="0"/>
                <a:cs typeface="Calibri" panose="020F0502020204030204" pitchFamily="34" charset="0"/>
              </a:rPr>
              <a:t>Generer skriftligt indhold i dokumenter eller designs.</a:t>
            </a:r>
          </a:p>
        </p:txBody>
      </p:sp>
      <p:sp>
        <p:nvSpPr>
          <p:cNvPr id="2" name="Freeform 170">
            <a:extLst>
              <a:ext uri="{FF2B5EF4-FFF2-40B4-BE49-F238E27FC236}">
                <a16:creationId xmlns:a16="http://schemas.microsoft.com/office/drawing/2014/main" id="{E336FAA5-0D20-31E0-B348-9EA83B55A0F8}"/>
              </a:ext>
            </a:extLst>
          </p:cNvPr>
          <p:cNvSpPr>
            <a:spLocks noChangeArrowheads="1"/>
          </p:cNvSpPr>
          <p:nvPr/>
        </p:nvSpPr>
        <p:spPr bwMode="auto">
          <a:xfrm>
            <a:off x="656281" y="415568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CuadroTexto 553">
            <a:extLst>
              <a:ext uri="{FF2B5EF4-FFF2-40B4-BE49-F238E27FC236}">
                <a16:creationId xmlns:a16="http://schemas.microsoft.com/office/drawing/2014/main" id="{07627913-7D8B-BBA8-28C8-9CC61F3AE1DE}"/>
              </a:ext>
            </a:extLst>
          </p:cNvPr>
          <p:cNvSpPr txBox="1"/>
          <p:nvPr/>
        </p:nvSpPr>
        <p:spPr>
          <a:xfrm>
            <a:off x="769923" y="4510177"/>
            <a:ext cx="2169295" cy="1938992"/>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Tilpas </a:t>
            </a:r>
            <a:r>
              <a:rPr lang="en-US" sz="2000" b="1" dirty="0">
                <a:solidFill>
                  <a:schemeClr val="bg1"/>
                </a:solidFill>
                <a:latin typeface="Calibri" panose="020F0502020204030204" pitchFamily="34" charset="0"/>
                <a:ea typeface="Lato" charset="0"/>
                <a:cs typeface="Calibri" panose="020F0502020204030204" pitchFamily="34" charset="0"/>
              </a:rPr>
              <a:t>dit design - </a:t>
            </a:r>
            <a:r>
              <a:rPr lang="en-US" sz="2000" dirty="0">
                <a:solidFill>
                  <a:schemeClr val="bg1"/>
                </a:solidFill>
                <a:latin typeface="Calibri" panose="020F0502020204030204" pitchFamily="34" charset="0"/>
                <a:ea typeface="Lato" charset="0"/>
                <a:cs typeface="Calibri" panose="020F0502020204030204" pitchFamily="34" charset="0"/>
              </a:rPr>
              <a:t>Juster </a:t>
            </a:r>
            <a:r>
              <a:rPr lang="en-US" sz="2000" dirty="0" err="1">
                <a:solidFill>
                  <a:schemeClr val="bg1"/>
                </a:solidFill>
                <a:latin typeface="Calibri" panose="020F0502020204030204" pitchFamily="34" charset="0"/>
                <a:ea typeface="Lato" charset="0"/>
                <a:cs typeface="Calibri" panose="020F0502020204030204" pitchFamily="34" charset="0"/>
              </a:rPr>
              <a:t>farver</a:t>
            </a:r>
            <a:r>
              <a:rPr lang="en-US" sz="2000" dirty="0">
                <a:solidFill>
                  <a:schemeClr val="bg1"/>
                </a:solidFill>
                <a:latin typeface="Calibri" panose="020F0502020204030204" pitchFamily="34" charset="0"/>
                <a:ea typeface="Lato" charset="0"/>
                <a:cs typeface="Calibri" panose="020F0502020204030204" pitchFamily="34" charset="0"/>
              </a:rPr>
              <a:t>, skrifttyper og layouts ved hjælp af Canvas intuitive brugerflade.</a:t>
            </a:r>
          </a:p>
        </p:txBody>
      </p:sp>
      <p:sp>
        <p:nvSpPr>
          <p:cNvPr id="4" name="Freeform 173">
            <a:extLst>
              <a:ext uri="{FF2B5EF4-FFF2-40B4-BE49-F238E27FC236}">
                <a16:creationId xmlns:a16="http://schemas.microsoft.com/office/drawing/2014/main" id="{099B6B41-7C03-290F-91AA-5444D4FCAD98}"/>
              </a:ext>
            </a:extLst>
          </p:cNvPr>
          <p:cNvSpPr>
            <a:spLocks noChangeArrowheads="1"/>
          </p:cNvSpPr>
          <p:nvPr/>
        </p:nvSpPr>
        <p:spPr bwMode="auto">
          <a:xfrm>
            <a:off x="827688" y="1432183"/>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0552D37F-1C89-3EF0-B685-702DCF2180B6}"/>
              </a:ext>
            </a:extLst>
          </p:cNvPr>
          <p:cNvSpPr txBox="1"/>
          <p:nvPr/>
        </p:nvSpPr>
        <p:spPr>
          <a:xfrm>
            <a:off x="986547" y="1975047"/>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Tekst-til-billede: </a:t>
            </a:r>
            <a:r>
              <a:rPr lang="en-US" sz="2000" dirty="0">
                <a:solidFill>
                  <a:schemeClr val="bg1"/>
                </a:solidFill>
                <a:latin typeface="Calibri" panose="020F0502020204030204" pitchFamily="34" charset="0"/>
                <a:ea typeface="Lato" charset="0"/>
                <a:cs typeface="Calibri" panose="020F0502020204030204" pitchFamily="34" charset="0"/>
              </a:rPr>
              <a:t>Skab billeder ud fra tekstbeskrivelser</a:t>
            </a:r>
          </a:p>
        </p:txBody>
      </p:sp>
      <p:sp>
        <p:nvSpPr>
          <p:cNvPr id="24" name="Freeform 179">
            <a:extLst>
              <a:ext uri="{FF2B5EF4-FFF2-40B4-BE49-F238E27FC236}">
                <a16:creationId xmlns:a16="http://schemas.microsoft.com/office/drawing/2014/main" id="{0BF3E5F0-DF62-D2D6-51D4-CDBA301D2807}"/>
              </a:ext>
            </a:extLst>
          </p:cNvPr>
          <p:cNvSpPr>
            <a:spLocks noChangeArrowheads="1"/>
          </p:cNvSpPr>
          <p:nvPr/>
        </p:nvSpPr>
        <p:spPr bwMode="auto">
          <a:xfrm>
            <a:off x="9426072" y="1378328"/>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5" name="CuadroTexto 553">
            <a:extLst>
              <a:ext uri="{FF2B5EF4-FFF2-40B4-BE49-F238E27FC236}">
                <a16:creationId xmlns:a16="http://schemas.microsoft.com/office/drawing/2014/main" id="{4ECB8787-AC56-27C5-EE38-F2D4A54FDB12}"/>
              </a:ext>
            </a:extLst>
          </p:cNvPr>
          <p:cNvSpPr txBox="1"/>
          <p:nvPr/>
        </p:nvSpPr>
        <p:spPr>
          <a:xfrm>
            <a:off x="9447870" y="1805579"/>
            <a:ext cx="2359447"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Fjernelse af baggrund </a:t>
            </a:r>
            <a:r>
              <a:rPr lang="en-US" sz="2000" dirty="0">
                <a:solidFill>
                  <a:schemeClr val="bg1"/>
                </a:solidFill>
                <a:latin typeface="Calibri" panose="020F0502020204030204" pitchFamily="34" charset="0"/>
                <a:ea typeface="Lato" charset="0"/>
                <a:cs typeface="Calibri" panose="020F0502020204030204" pitchFamily="34" charset="0"/>
              </a:rPr>
              <a:t>(Premium): Fjern uønskede baggrunde fra billeder</a:t>
            </a:r>
          </a:p>
        </p:txBody>
      </p:sp>
      <p:sp>
        <p:nvSpPr>
          <p:cNvPr id="13" name="Freeform 171">
            <a:extLst>
              <a:ext uri="{FF2B5EF4-FFF2-40B4-BE49-F238E27FC236}">
                <a16:creationId xmlns:a16="http://schemas.microsoft.com/office/drawing/2014/main" id="{5297BB4F-C4EB-F185-8D05-88B9ED10D4E6}"/>
              </a:ext>
            </a:extLst>
          </p:cNvPr>
          <p:cNvSpPr>
            <a:spLocks noChangeArrowheads="1"/>
          </p:cNvSpPr>
          <p:nvPr/>
        </p:nvSpPr>
        <p:spPr bwMode="auto">
          <a:xfrm>
            <a:off x="6275110" y="150795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2">
            <a:extLst>
              <a:ext uri="{FF2B5EF4-FFF2-40B4-BE49-F238E27FC236}">
                <a16:creationId xmlns:a16="http://schemas.microsoft.com/office/drawing/2014/main" id="{1B7C2BE4-BA5C-3A28-9067-4D692DABE131}"/>
              </a:ext>
            </a:extLst>
          </p:cNvPr>
          <p:cNvSpPr>
            <a:spLocks noChangeArrowheads="1"/>
          </p:cNvSpPr>
          <p:nvPr/>
        </p:nvSpPr>
        <p:spPr bwMode="auto">
          <a:xfrm>
            <a:off x="6382824" y="157720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4">
            <a:extLst>
              <a:ext uri="{FF2B5EF4-FFF2-40B4-BE49-F238E27FC236}">
                <a16:creationId xmlns:a16="http://schemas.microsoft.com/office/drawing/2014/main" id="{B16EAA5D-1498-A06D-3740-535CE79A81A7}"/>
              </a:ext>
            </a:extLst>
          </p:cNvPr>
          <p:cNvSpPr>
            <a:spLocks noChangeArrowheads="1"/>
          </p:cNvSpPr>
          <p:nvPr/>
        </p:nvSpPr>
        <p:spPr bwMode="auto">
          <a:xfrm>
            <a:off x="8779682" y="4332372"/>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Freeform 175">
            <a:extLst>
              <a:ext uri="{FF2B5EF4-FFF2-40B4-BE49-F238E27FC236}">
                <a16:creationId xmlns:a16="http://schemas.microsoft.com/office/drawing/2014/main" id="{B62E33BE-C129-4BA0-B51A-5F2756304FB6}"/>
              </a:ext>
            </a:extLst>
          </p:cNvPr>
          <p:cNvSpPr>
            <a:spLocks noChangeArrowheads="1"/>
          </p:cNvSpPr>
          <p:nvPr/>
        </p:nvSpPr>
        <p:spPr bwMode="auto">
          <a:xfrm>
            <a:off x="8903734" y="4289318"/>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6" name="Freeform 177">
            <a:extLst>
              <a:ext uri="{FF2B5EF4-FFF2-40B4-BE49-F238E27FC236}">
                <a16:creationId xmlns:a16="http://schemas.microsoft.com/office/drawing/2014/main" id="{772780E0-6ACD-04D4-7E7F-7EC62AE46D4F}"/>
              </a:ext>
            </a:extLst>
          </p:cNvPr>
          <p:cNvSpPr>
            <a:spLocks noChangeArrowheads="1"/>
          </p:cNvSpPr>
          <p:nvPr/>
        </p:nvSpPr>
        <p:spPr bwMode="auto">
          <a:xfrm>
            <a:off x="6239117" y="4258458"/>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7" name="Freeform 178">
            <a:extLst>
              <a:ext uri="{FF2B5EF4-FFF2-40B4-BE49-F238E27FC236}">
                <a16:creationId xmlns:a16="http://schemas.microsoft.com/office/drawing/2014/main" id="{DF884C2A-140F-9036-EFC8-2EC0AE02279D}"/>
              </a:ext>
            </a:extLst>
          </p:cNvPr>
          <p:cNvSpPr>
            <a:spLocks noChangeArrowheads="1"/>
          </p:cNvSpPr>
          <p:nvPr/>
        </p:nvSpPr>
        <p:spPr bwMode="auto">
          <a:xfrm>
            <a:off x="6344265" y="4327704"/>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8" name="Freeform 180">
            <a:extLst>
              <a:ext uri="{FF2B5EF4-FFF2-40B4-BE49-F238E27FC236}">
                <a16:creationId xmlns:a16="http://schemas.microsoft.com/office/drawing/2014/main" id="{DB55AD16-38AE-01B3-261D-B64BBA8F985A}"/>
              </a:ext>
            </a:extLst>
          </p:cNvPr>
          <p:cNvSpPr>
            <a:spLocks noChangeArrowheads="1"/>
          </p:cNvSpPr>
          <p:nvPr/>
        </p:nvSpPr>
        <p:spPr bwMode="auto">
          <a:xfrm>
            <a:off x="3263036" y="4179116"/>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9" name="Freeform 181">
            <a:extLst>
              <a:ext uri="{FF2B5EF4-FFF2-40B4-BE49-F238E27FC236}">
                <a16:creationId xmlns:a16="http://schemas.microsoft.com/office/drawing/2014/main" id="{22CBCB31-B500-2B90-D132-B1ECB1CB745C}"/>
              </a:ext>
            </a:extLst>
          </p:cNvPr>
          <p:cNvSpPr>
            <a:spLocks noChangeArrowheads="1"/>
          </p:cNvSpPr>
          <p:nvPr/>
        </p:nvSpPr>
        <p:spPr bwMode="auto">
          <a:xfrm>
            <a:off x="3368186" y="4248361"/>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6">
            <a:extLst>
              <a:ext uri="{FF2B5EF4-FFF2-40B4-BE49-F238E27FC236}">
                <a16:creationId xmlns:a16="http://schemas.microsoft.com/office/drawing/2014/main" id="{F87CB170-5C5C-C814-BD7E-4961010CC688}"/>
              </a:ext>
            </a:extLst>
          </p:cNvPr>
          <p:cNvSpPr>
            <a:spLocks noChangeArrowheads="1"/>
          </p:cNvSpPr>
          <p:nvPr/>
        </p:nvSpPr>
        <p:spPr bwMode="auto">
          <a:xfrm>
            <a:off x="6408382" y="4312316"/>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CuadroTexto 553">
            <a:extLst>
              <a:ext uri="{FF2B5EF4-FFF2-40B4-BE49-F238E27FC236}">
                <a16:creationId xmlns:a16="http://schemas.microsoft.com/office/drawing/2014/main" id="{C33CA69B-5980-0A27-5224-9E4D922BA61C}"/>
              </a:ext>
            </a:extLst>
          </p:cNvPr>
          <p:cNvSpPr txBox="1"/>
          <p:nvPr/>
        </p:nvSpPr>
        <p:spPr>
          <a:xfrm>
            <a:off x="6591052" y="4604908"/>
            <a:ext cx="1941844" cy="193899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Tilskynd til kreativitet og eksperimenter </a:t>
            </a:r>
            <a:r>
              <a:rPr lang="en-US" sz="2000" dirty="0">
                <a:solidFill>
                  <a:schemeClr val="bg1"/>
                </a:solidFill>
                <a:latin typeface="Calibri" panose="020F0502020204030204" pitchFamily="34" charset="0"/>
                <a:ea typeface="Lato" charset="0"/>
                <a:cs typeface="Calibri" panose="020F0502020204030204" pitchFamily="34" charset="0"/>
              </a:rPr>
              <a:t>uden behov for forudgående designerfaring</a:t>
            </a:r>
          </a:p>
        </p:txBody>
      </p:sp>
      <p:sp>
        <p:nvSpPr>
          <p:cNvPr id="32" name="Freeform 170">
            <a:extLst>
              <a:ext uri="{FF2B5EF4-FFF2-40B4-BE49-F238E27FC236}">
                <a16:creationId xmlns:a16="http://schemas.microsoft.com/office/drawing/2014/main" id="{5460EBEB-3EBE-CC0C-5C3B-EBB51F060600}"/>
              </a:ext>
            </a:extLst>
          </p:cNvPr>
          <p:cNvSpPr>
            <a:spLocks noChangeArrowheads="1"/>
          </p:cNvSpPr>
          <p:nvPr/>
        </p:nvSpPr>
        <p:spPr bwMode="auto">
          <a:xfrm>
            <a:off x="6444375" y="156181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3" name="CuadroTexto 553">
            <a:extLst>
              <a:ext uri="{FF2B5EF4-FFF2-40B4-BE49-F238E27FC236}">
                <a16:creationId xmlns:a16="http://schemas.microsoft.com/office/drawing/2014/main" id="{0B31A2C5-A159-470A-3650-72B69724D4FF}"/>
              </a:ext>
            </a:extLst>
          </p:cNvPr>
          <p:cNvSpPr txBox="1"/>
          <p:nvPr/>
        </p:nvSpPr>
        <p:spPr>
          <a:xfrm>
            <a:off x="6524413" y="2061804"/>
            <a:ext cx="216929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Forslag til design: </a:t>
            </a:r>
            <a:r>
              <a:rPr lang="en-US" sz="2000" dirty="0">
                <a:solidFill>
                  <a:schemeClr val="bg1"/>
                </a:solidFill>
                <a:latin typeface="Calibri" panose="020F0502020204030204" pitchFamily="34" charset="0"/>
                <a:ea typeface="Lato" charset="0"/>
                <a:cs typeface="Calibri" panose="020F0502020204030204" pitchFamily="34" charset="0"/>
              </a:rPr>
              <a:t>AI-drevne layoutanbefalinger</a:t>
            </a:r>
          </a:p>
        </p:txBody>
      </p:sp>
      <p:sp>
        <p:nvSpPr>
          <p:cNvPr id="34" name="Freeform 173">
            <a:extLst>
              <a:ext uri="{FF2B5EF4-FFF2-40B4-BE49-F238E27FC236}">
                <a16:creationId xmlns:a16="http://schemas.microsoft.com/office/drawing/2014/main" id="{9515D9AE-204F-7DAE-9C7B-B2FA11C9AB7D}"/>
              </a:ext>
            </a:extLst>
          </p:cNvPr>
          <p:cNvSpPr>
            <a:spLocks noChangeArrowheads="1"/>
          </p:cNvSpPr>
          <p:nvPr/>
        </p:nvSpPr>
        <p:spPr bwMode="auto">
          <a:xfrm>
            <a:off x="8965285" y="4273930"/>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CuadroTexto 553">
            <a:extLst>
              <a:ext uri="{FF2B5EF4-FFF2-40B4-BE49-F238E27FC236}">
                <a16:creationId xmlns:a16="http://schemas.microsoft.com/office/drawing/2014/main" id="{071D9FA0-FFB3-611E-0A00-6938760D9135}"/>
              </a:ext>
            </a:extLst>
          </p:cNvPr>
          <p:cNvSpPr txBox="1"/>
          <p:nvPr/>
        </p:nvSpPr>
        <p:spPr>
          <a:xfrm>
            <a:off x="9120945" y="4589520"/>
            <a:ext cx="2023775" cy="193899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One-Click Style Matching - </a:t>
            </a:r>
            <a:r>
              <a:rPr lang="en-US" sz="2000" dirty="0">
                <a:solidFill>
                  <a:schemeClr val="bg1"/>
                </a:solidFill>
                <a:latin typeface="Calibri" panose="020F0502020204030204" pitchFamily="34" charset="0"/>
                <a:ea typeface="Lato" charset="0"/>
                <a:cs typeface="Calibri" panose="020F0502020204030204" pitchFamily="34" charset="0"/>
              </a:rPr>
              <a:t>Giver brugerne mulighed for at anvende stilarter fra et design til et andet </a:t>
            </a:r>
          </a:p>
        </p:txBody>
      </p:sp>
      <p:sp>
        <p:nvSpPr>
          <p:cNvPr id="36" name="Freeform 179">
            <a:extLst>
              <a:ext uri="{FF2B5EF4-FFF2-40B4-BE49-F238E27FC236}">
                <a16:creationId xmlns:a16="http://schemas.microsoft.com/office/drawing/2014/main" id="{C9A0EEBC-1B09-6D2C-8D7F-EFE1A1519A30}"/>
              </a:ext>
            </a:extLst>
          </p:cNvPr>
          <p:cNvSpPr>
            <a:spLocks noChangeArrowheads="1"/>
          </p:cNvSpPr>
          <p:nvPr/>
        </p:nvSpPr>
        <p:spPr bwMode="auto">
          <a:xfrm>
            <a:off x="3429737" y="4232973"/>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7" name="CuadroTexto 553">
            <a:extLst>
              <a:ext uri="{FF2B5EF4-FFF2-40B4-BE49-F238E27FC236}">
                <a16:creationId xmlns:a16="http://schemas.microsoft.com/office/drawing/2014/main" id="{B97BC2F7-C5B5-94E7-1D51-08D57DEE76E4}"/>
              </a:ext>
            </a:extLst>
          </p:cNvPr>
          <p:cNvSpPr txBox="1"/>
          <p:nvPr/>
        </p:nvSpPr>
        <p:spPr>
          <a:xfrm>
            <a:off x="3527212" y="4473117"/>
            <a:ext cx="2143450" cy="193899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Vælg en færdiglavet skabelon </a:t>
            </a:r>
            <a:r>
              <a:rPr lang="en-US" sz="2000" dirty="0">
                <a:solidFill>
                  <a:schemeClr val="bg1"/>
                </a:solidFill>
                <a:latin typeface="Calibri" panose="020F0502020204030204" pitchFamily="34" charset="0"/>
                <a:ea typeface="Lato" charset="0"/>
                <a:cs typeface="Calibri" panose="020F0502020204030204" pitchFamily="34" charset="0"/>
              </a:rPr>
              <a:t>til et opslag på sociale medier, og ændr den med din egen tekst og dine egne billeder</a:t>
            </a:r>
          </a:p>
        </p:txBody>
      </p:sp>
      <p:sp>
        <p:nvSpPr>
          <p:cNvPr id="39" name="TextBox 38">
            <a:extLst>
              <a:ext uri="{FF2B5EF4-FFF2-40B4-BE49-F238E27FC236}">
                <a16:creationId xmlns:a16="http://schemas.microsoft.com/office/drawing/2014/main" id="{C0D4C0E1-CB21-B631-5DF8-8F384912118D}"/>
              </a:ext>
            </a:extLst>
          </p:cNvPr>
          <p:cNvSpPr txBox="1"/>
          <p:nvPr/>
        </p:nvSpPr>
        <p:spPr>
          <a:xfrm>
            <a:off x="670905" y="350433"/>
            <a:ext cx="8176514" cy="646331"/>
          </a:xfrm>
          <a:prstGeom prst="rect">
            <a:avLst/>
          </a:prstGeom>
          <a:noFill/>
        </p:spPr>
        <p:txBody>
          <a:bodyPr wrap="square">
            <a:spAutoFit/>
          </a:bodyPr>
          <a:lstStyle/>
          <a:p>
            <a:r>
              <a:rPr lang="en-US" sz="3600" b="1" i="0" dirty="0">
                <a:solidFill>
                  <a:srgbClr val="653795"/>
                </a:solidFill>
                <a:effectLst/>
              </a:rPr>
              <a:t> Canva AI kan gøre ting som:</a:t>
            </a:r>
            <a:endParaRPr lang="en-IE" sz="3600" b="1" dirty="0">
              <a:solidFill>
                <a:srgbClr val="653795"/>
              </a:solidFill>
            </a:endParaRPr>
          </a:p>
        </p:txBody>
      </p:sp>
    </p:spTree>
    <p:extLst>
      <p:ext uri="{BB962C8B-B14F-4D97-AF65-F5344CB8AC3E}">
        <p14:creationId xmlns:p14="http://schemas.microsoft.com/office/powerpoint/2010/main" val="369119337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TotalTime>
  <Words>2655</Words>
  <Application>Microsoft Office PowerPoint</Application>
  <PresentationFormat>Grand écran</PresentationFormat>
  <Paragraphs>230</Paragraphs>
  <Slides>34</Slides>
  <Notes>3</Notes>
  <HiddenSlides>0</HiddenSlides>
  <MMClips>5</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34</vt:i4>
      </vt:variant>
    </vt:vector>
  </HeadingPairs>
  <TitlesOfParts>
    <vt:vector size="39" baseType="lpstr">
      <vt:lpstr>Arial</vt:lpstr>
      <vt:lpstr>Calibri</vt:lpstr>
      <vt:lpstr>Montserrat</vt:lpstr>
      <vt:lpstr>Montserrat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docId:80CB18F5FB3952331BD9F0D3479E7D25</cp:keywords>
  <cp:lastModifiedBy>Emeline PETIT</cp:lastModifiedBy>
  <cp:revision>223</cp:revision>
  <dcterms:created xsi:type="dcterms:W3CDTF">2020-10-14T13:32:04Z</dcterms:created>
  <dcterms:modified xsi:type="dcterms:W3CDTF">2026-03-12T12:12:31Z</dcterms:modified>
</cp:coreProperties>
</file>