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ahyp="http://schemas.microsoft.com/office/drawing/2018/hyperlinkcolor" xmlns:go="http://customooxmlschemas.google.com/"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329" r:id="rId2"/>
    <p:sldId id="297" r:id="rId3"/>
    <p:sldId id="326" r:id="rId4"/>
    <p:sldId id="4307" r:id="rId5"/>
    <p:sldId id="260" r:id="rId6"/>
    <p:sldId id="261" r:id="rId7"/>
    <p:sldId id="4308" r:id="rId8"/>
    <p:sldId id="263" r:id="rId9"/>
    <p:sldId id="4347" r:id="rId10"/>
    <p:sldId id="4348" r:id="rId11"/>
    <p:sldId id="4349" r:id="rId12"/>
    <p:sldId id="4350" r:id="rId13"/>
    <p:sldId id="4351" r:id="rId14"/>
    <p:sldId id="4352" r:id="rId15"/>
    <p:sldId id="4353" r:id="rId16"/>
    <p:sldId id="4354" r:id="rId17"/>
    <p:sldId id="4355" r:id="rId18"/>
    <p:sldId id="4359" r:id="rId19"/>
    <p:sldId id="274" r:id="rId20"/>
    <p:sldId id="4356" r:id="rId21"/>
    <p:sldId id="276" r:id="rId22"/>
    <p:sldId id="4357" r:id="rId23"/>
    <p:sldId id="4358" r:id="rId24"/>
    <p:sldId id="279" r:id="rId25"/>
    <p:sldId id="4360" r:id="rId26"/>
    <p:sldId id="4361" r:id="rId27"/>
    <p:sldId id="282" r:id="rId28"/>
    <p:sldId id="283" r:id="rId29"/>
    <p:sldId id="284" r:id="rId30"/>
    <p:sldId id="4345" r:id="rId31"/>
    <p:sldId id="286" r:id="rId32"/>
    <p:sldId id="287" r:id="rId33"/>
    <p:sldId id="4344" r:id="rId34"/>
    <p:sldId id="289" r:id="rId35"/>
    <p:sldId id="290" r:id="rId36"/>
    <p:sldId id="4346" r:id="rId37"/>
    <p:sldId id="4362" r:id="rId38"/>
    <p:sldId id="293" r:id="rId39"/>
    <p:sldId id="294" r:id="rId40"/>
    <p:sldId id="4363" r:id="rId41"/>
    <p:sldId id="322" r:id="rId42"/>
    <p:sldId id="328" r:id="rId43"/>
    <p:sldId id="296" r:id="rId44"/>
  </p:sldIdLst>
  <p:sldSz cx="12192000" cy="6858000"/>
  <p:notesSz cx="6858000" cy="9144000"/>
  <p:embeddedFontLst>
    <p:embeddedFont>
      <p:font typeface="Montserrat" panose="00000500000000000000" pitchFamily="2" charset="0"/>
      <p:regular r:id="rId46"/>
      <p:bold r:id="rId47"/>
      <p:italic r:id="rId48"/>
      <p:boldItalic r:id="rId49"/>
    </p:embeddedFont>
    <p:embeddedFont>
      <p:font typeface="Montserrat Light" panose="000004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747775"/>
          </p15:clr>
        </p15:guide>
        <p15:guide id="2" pos="384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hzwJK0Q5ntKx7AGE8BC/g2UgJmr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54" y="348"/>
      </p:cViewPr>
      <p:guideLst>
        <p:guide orient="horz"/>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27d5f467c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327d5f467c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27e206b9af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g327e206b9af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27d5f467c9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327d5f467c9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27d5f467c9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g327d5f467c9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27d5f467c9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g327d5f467c9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2e8c1923c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g32e8c1923c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27e206b9af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327e206b9af_0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g327e206b9af_0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17.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A0826481-ACFA-D44C-074A-66F89D118097}"/>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EB8449E-7C0F-B0E3-14F2-AE29A03BA5C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19471712-EF99-918E-867F-06E87BA1B8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280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27d5f467c9_0_3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9" name="Google Shape;659;g327d5f467c9_0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27d5f467c9_0_4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5" name="Google Shape;665;g327d5f467c9_0_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F8840966-93B4-2AF4-66EB-521440B66023}"/>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6B7DCF84-8728-8959-7A7F-B0EE636EA6F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6749A9D6-9D7A-573D-43A1-9BA6A76A18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094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27d5f467c9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g327d5f467c9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55"/>
        <p:cNvGrpSpPr/>
        <p:nvPr/>
      </p:nvGrpSpPr>
      <p:grpSpPr>
        <a:xfrm>
          <a:off x="0" y="0"/>
          <a:ext cx="0" cy="0"/>
          <a:chOff x="0" y="0"/>
          <a:chExt cx="0" cy="0"/>
        </a:xfrm>
      </p:grpSpPr>
      <p:sp>
        <p:nvSpPr>
          <p:cNvPr id="56" name="Google Shape;56;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30"/>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149"/>
        <p:cNvGrpSpPr/>
        <p:nvPr/>
      </p:nvGrpSpPr>
      <p:grpSpPr>
        <a:xfrm>
          <a:off x="0" y="0"/>
          <a:ext cx="0" cy="0"/>
          <a:chOff x="0" y="0"/>
          <a:chExt cx="0" cy="0"/>
        </a:xfrm>
      </p:grpSpPr>
      <p:sp>
        <p:nvSpPr>
          <p:cNvPr id="150" name="Google Shape;150;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Google Shape;163;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64" name="Google Shape;164;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5" name="Google Shape;165;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6" name="Google Shape;166;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7" name="Google Shape;167;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69" name="Google Shape;169;p29"/>
          <p:cNvSpPr/>
          <p:nvPr/>
        </p:nvSpPr>
        <p:spPr>
          <a:xfrm>
            <a:off x="2423886" y="5934011"/>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u="none" strike="noStrike" cap="none"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u="none" strike="noStrike" cap="none" dirty="0">
              <a:solidFill>
                <a:srgbClr val="282666"/>
              </a:solidFill>
              <a:latin typeface="Calibri"/>
              <a:ea typeface="Calibri"/>
              <a:cs typeface="Calibri"/>
              <a:sym typeface="Calibri"/>
            </a:endParaRPr>
          </a:p>
        </p:txBody>
      </p:sp>
      <p:pic>
        <p:nvPicPr>
          <p:cNvPr id="2" name="Picture 2">
            <a:extLst>
              <a:ext uri="{FF2B5EF4-FFF2-40B4-BE49-F238E27FC236}">
                <a16:creationId xmlns:a16="http://schemas.microsoft.com/office/drawing/2014/main" id="{71ED5888-CE5D-BE53-CA12-12A7C01F76F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6219" y="6455591"/>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2;p29">
            <a:extLst>
              <a:ext uri="{FF2B5EF4-FFF2-40B4-BE49-F238E27FC236}">
                <a16:creationId xmlns:a16="http://schemas.microsoft.com/office/drawing/2014/main" id="{88BBF18E-9815-A974-8005-9EED64DDC3D5}"/>
              </a:ext>
            </a:extLst>
          </p:cNvPr>
          <p:cNvSpPr/>
          <p:nvPr userDrawn="1"/>
        </p:nvSpPr>
        <p:spPr>
          <a:xfrm>
            <a:off x="2466183" y="6526538"/>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6C2CB63-E245-E333-B1E0-F5A209FE54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6219" y="6004932"/>
            <a:ext cx="1466197" cy="30687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70"/>
        <p:cNvGrpSpPr/>
        <p:nvPr/>
      </p:nvGrpSpPr>
      <p:grpSpPr>
        <a:xfrm>
          <a:off x="0" y="0"/>
          <a:ext cx="0" cy="0"/>
          <a:chOff x="0" y="0"/>
          <a:chExt cx="0" cy="0"/>
        </a:xfrm>
      </p:grpSpPr>
      <p:sp>
        <p:nvSpPr>
          <p:cNvPr id="171" name="Google Shape;17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72" name="Google Shape;17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73" name="Google Shape;17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77"/>
        <p:cNvGrpSpPr/>
        <p:nvPr/>
      </p:nvGrpSpPr>
      <p:grpSpPr>
        <a:xfrm>
          <a:off x="0" y="0"/>
          <a:ext cx="0" cy="0"/>
          <a:chOff x="0" y="0"/>
          <a:chExt cx="0" cy="0"/>
        </a:xfrm>
      </p:grpSpPr>
      <p:sp>
        <p:nvSpPr>
          <p:cNvPr id="178" name="Google Shape;178;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9" name="Google Shape;179;p34"/>
          <p:cNvCxnSpPr/>
          <p:nvPr/>
        </p:nvCxnSpPr>
        <p:spPr>
          <a:xfrm>
            <a:off x="408890" y="1714806"/>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80" name="Google Shape;180;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9446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135345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610479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2232346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290861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Quote Slide 03">
  <p:cSld name="Quote Slide 03">
    <p:spTree>
      <p:nvGrpSpPr>
        <p:cNvPr id="1" name="Shape 63"/>
        <p:cNvGrpSpPr/>
        <p:nvPr/>
      </p:nvGrpSpPr>
      <p:grpSpPr>
        <a:xfrm>
          <a:off x="0" y="0"/>
          <a:ext cx="0" cy="0"/>
          <a:chOff x="0" y="0"/>
          <a:chExt cx="0" cy="0"/>
        </a:xfrm>
      </p:grpSpPr>
      <p:sp>
        <p:nvSpPr>
          <p:cNvPr id="64" name="Google Shape;64;p33"/>
          <p:cNvSpPr/>
          <p:nvPr/>
        </p:nvSpPr>
        <p:spPr>
          <a:xfrm rot="-5400000">
            <a:off x="1737711"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33"/>
          <p:cNvSpPr/>
          <p:nvPr/>
        </p:nvSpPr>
        <p:spPr>
          <a:xfrm rot="-5400000">
            <a:off x="208947"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33"/>
          <p:cNvSpPr txBox="1">
            <a:spLocks noGrp="1"/>
          </p:cNvSpPr>
          <p:nvPr>
            <p:ph type="body" idx="1"/>
          </p:nvPr>
        </p:nvSpPr>
        <p:spPr>
          <a:xfrm>
            <a:off x="640591" y="981987"/>
            <a:ext cx="4802284" cy="419393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33"/>
          <p:cNvSpPr>
            <a:spLocks noGrp="1"/>
          </p:cNvSpPr>
          <p:nvPr>
            <p:ph type="pic" idx="2"/>
          </p:nvPr>
        </p:nvSpPr>
        <p:spPr>
          <a:xfrm>
            <a:off x="5631688" y="1678929"/>
            <a:ext cx="6560312" cy="4556399"/>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68"/>
        <p:cNvGrpSpPr/>
        <p:nvPr/>
      </p:nvGrpSpPr>
      <p:grpSpPr>
        <a:xfrm>
          <a:off x="0" y="0"/>
          <a:ext cx="0" cy="0"/>
          <a:chOff x="0" y="0"/>
          <a:chExt cx="0" cy="0"/>
        </a:xfrm>
      </p:grpSpPr>
      <p:sp>
        <p:nvSpPr>
          <p:cNvPr id="69" name="Google Shape;69;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Text Slide 01">
  <p:cSld name="Photo/Text Slide 01">
    <p:spTree>
      <p:nvGrpSpPr>
        <p:cNvPr id="1" name="Shape 72"/>
        <p:cNvGrpSpPr/>
        <p:nvPr/>
      </p:nvGrpSpPr>
      <p:grpSpPr>
        <a:xfrm>
          <a:off x="0" y="0"/>
          <a:ext cx="0" cy="0"/>
          <a:chOff x="0" y="0"/>
          <a:chExt cx="0" cy="0"/>
        </a:xfrm>
      </p:grpSpPr>
      <p:sp>
        <p:nvSpPr>
          <p:cNvPr id="73" name="Google Shape;73;p36"/>
          <p:cNvSpPr/>
          <p:nvPr/>
        </p:nvSpPr>
        <p:spPr>
          <a:xfrm>
            <a:off x="391600" y="1650205"/>
            <a:ext cx="3423163" cy="4573986"/>
          </a:xfrm>
          <a:custGeom>
            <a:avLst/>
            <a:gdLst/>
            <a:ahLst/>
            <a:cxnLst/>
            <a:rect l="l" t="t" r="r" b="b"/>
            <a:pathLst>
              <a:path w="3998034" h="4950763" extrusionOk="0">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74" name="Google Shape;74;p36"/>
          <p:cNvCxnSpPr/>
          <p:nvPr/>
        </p:nvCxnSpPr>
        <p:spPr>
          <a:xfrm>
            <a:off x="555777" y="323013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75" name="Google Shape;75;p36"/>
          <p:cNvSpPr txBox="1">
            <a:spLocks noGrp="1"/>
          </p:cNvSpPr>
          <p:nvPr>
            <p:ph type="body" idx="1"/>
          </p:nvPr>
        </p:nvSpPr>
        <p:spPr>
          <a:xfrm>
            <a:off x="675021" y="339202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36"/>
          <p:cNvSpPr txBox="1">
            <a:spLocks noGrp="1"/>
          </p:cNvSpPr>
          <p:nvPr>
            <p:ph type="body" idx="2"/>
          </p:nvPr>
        </p:nvSpPr>
        <p:spPr>
          <a:xfrm>
            <a:off x="691820" y="245710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36"/>
          <p:cNvSpPr>
            <a:spLocks noGrp="1"/>
          </p:cNvSpPr>
          <p:nvPr>
            <p:ph type="pic" idx="3"/>
          </p:nvPr>
        </p:nvSpPr>
        <p:spPr>
          <a:xfrm>
            <a:off x="391600" y="0"/>
            <a:ext cx="3423163" cy="1945748"/>
          </a:xfrm>
          <a:prstGeom prst="rect">
            <a:avLst/>
          </a:prstGeom>
          <a:solidFill>
            <a:srgbClr val="F2F2F2"/>
          </a:solidFill>
          <a:ln>
            <a:noFill/>
          </a:ln>
        </p:spPr>
      </p:sp>
      <p:sp>
        <p:nvSpPr>
          <p:cNvPr id="78" name="Google Shape;78;p36"/>
          <p:cNvSpPr txBox="1">
            <a:spLocks noGrp="1"/>
          </p:cNvSpPr>
          <p:nvPr>
            <p:ph type="body" idx="4"/>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6"/>
          <p:cNvSpPr txBox="1">
            <a:spLocks noGrp="1"/>
          </p:cNvSpPr>
          <p:nvPr>
            <p:ph type="body" idx="5"/>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95"/>
        <p:cNvGrpSpPr/>
        <p:nvPr/>
      </p:nvGrpSpPr>
      <p:grpSpPr>
        <a:xfrm>
          <a:off x="0" y="0"/>
          <a:ext cx="0" cy="0"/>
          <a:chOff x="0" y="0"/>
          <a:chExt cx="0" cy="0"/>
        </a:xfrm>
      </p:grpSpPr>
      <p:sp>
        <p:nvSpPr>
          <p:cNvPr id="96" name="Google Shape;96;p41"/>
          <p:cNvSpPr/>
          <p:nvPr/>
        </p:nvSpPr>
        <p:spPr>
          <a:xfrm rot="5400000" flipH="1">
            <a:off x="5624598" y="19283"/>
            <a:ext cx="6315371" cy="6819433"/>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1"/>
          <p:cNvSpPr/>
          <p:nvPr/>
        </p:nvSpPr>
        <p:spPr>
          <a:xfrm>
            <a:off x="388233"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 name="Google Shape;98;p41"/>
          <p:cNvSpPr txBox="1">
            <a:spLocks noGrp="1"/>
          </p:cNvSpPr>
          <p:nvPr>
            <p:ph type="body" idx="1"/>
          </p:nvPr>
        </p:nvSpPr>
        <p:spPr>
          <a:xfrm>
            <a:off x="8542553" y="2258450"/>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41"/>
          <p:cNvSpPr txBox="1">
            <a:spLocks noGrp="1"/>
          </p:cNvSpPr>
          <p:nvPr>
            <p:ph type="body" idx="2"/>
          </p:nvPr>
        </p:nvSpPr>
        <p:spPr>
          <a:xfrm>
            <a:off x="8542553" y="1448874"/>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5000"/>
              <a:buFont typeface="Arial"/>
              <a:buNone/>
              <a:defRPr sz="5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0" name="Google Shape;100;p41"/>
          <p:cNvPicPr preferRelativeResize="0"/>
          <p:nvPr/>
        </p:nvPicPr>
        <p:blipFill rotWithShape="1">
          <a:blip r:embed="rId2">
            <a:alphaModFix/>
          </a:blip>
          <a:srcRect/>
          <a:stretch/>
        </p:blipFill>
        <p:spPr>
          <a:xfrm>
            <a:off x="350537" y="890990"/>
            <a:ext cx="5022030" cy="1316118"/>
          </a:xfrm>
          <a:prstGeom prst="rect">
            <a:avLst/>
          </a:prstGeom>
          <a:noFill/>
          <a:ln>
            <a:noFill/>
          </a:ln>
        </p:spPr>
      </p:pic>
      <p:sp>
        <p:nvSpPr>
          <p:cNvPr id="101" name="Google Shape;101;p41"/>
          <p:cNvSpPr/>
          <p:nvPr/>
        </p:nvSpPr>
        <p:spPr>
          <a:xfrm>
            <a:off x="-76381"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 name="Google Shape;102;p41"/>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41"/>
          <p:cNvSpPr/>
          <p:nvPr/>
        </p:nvSpPr>
        <p:spPr>
          <a:xfrm>
            <a:off x="2423887" y="5826190"/>
            <a:ext cx="3840214"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u="none" strike="noStrike" cap="none"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u="none" strike="noStrike" cap="none"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0591041-5F54-EAD6-5117-E4034594C0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0525" y="5967010"/>
            <a:ext cx="1466197" cy="30687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05"/>
        <p:cNvGrpSpPr/>
        <p:nvPr/>
      </p:nvGrpSpPr>
      <p:grpSpPr>
        <a:xfrm>
          <a:off x="0" y="0"/>
          <a:ext cx="0" cy="0"/>
          <a:chOff x="0" y="0"/>
          <a:chExt cx="0" cy="0"/>
        </a:xfrm>
      </p:grpSpPr>
      <p:sp>
        <p:nvSpPr>
          <p:cNvPr id="106" name="Google Shape;106;p24"/>
          <p:cNvSpPr/>
          <p:nvPr/>
        </p:nvSpPr>
        <p:spPr>
          <a:xfrm>
            <a:off x="0" y="0"/>
            <a:ext cx="12192000" cy="6858001"/>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24"/>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08" name="Google Shape;108;p24"/>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09" name="Google Shape;109;p24"/>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HeadStart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10" name="Google Shape;110;p24"/>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11" name="Google Shape;111;p24"/>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12" name="Google Shape;112;p2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13" name="Google Shape;113;p2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114"/>
        <p:cNvGrpSpPr/>
        <p:nvPr/>
      </p:nvGrpSpPr>
      <p:grpSpPr>
        <a:xfrm>
          <a:off x="0" y="0"/>
          <a:ext cx="0" cy="0"/>
          <a:chOff x="0" y="0"/>
          <a:chExt cx="0" cy="0"/>
        </a:xfrm>
      </p:grpSpPr>
      <p:sp>
        <p:nvSpPr>
          <p:cNvPr id="115" name="Google Shape;115;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117" name="Google Shape;117;p26"/>
          <p:cNvSpPr>
            <a:spLocks noGrp="1"/>
          </p:cNvSpPr>
          <p:nvPr>
            <p:ph type="pic" idx="2"/>
          </p:nvPr>
        </p:nvSpPr>
        <p:spPr>
          <a:xfrm>
            <a:off x="5274194" y="0"/>
            <a:ext cx="6917806" cy="3550043"/>
          </a:xfrm>
          <a:prstGeom prst="rect">
            <a:avLst/>
          </a:prstGeom>
          <a:solidFill>
            <a:srgbClr val="F2F2F2"/>
          </a:solidFill>
          <a:ln>
            <a:noFill/>
          </a:ln>
        </p:spPr>
      </p:sp>
      <p:sp>
        <p:nvSpPr>
          <p:cNvPr id="118" name="Google Shape;118;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2859A97A-731E-06DE-B564-7943DAF19C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385" y="6109167"/>
            <a:ext cx="1466197" cy="30687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ver Slide  Part 2">
  <p:cSld name="Cover Slide  Part 2">
    <p:spTree>
      <p:nvGrpSpPr>
        <p:cNvPr id="1" name="Shape 123"/>
        <p:cNvGrpSpPr/>
        <p:nvPr/>
      </p:nvGrpSpPr>
      <p:grpSpPr>
        <a:xfrm>
          <a:off x="0" y="0"/>
          <a:ext cx="0" cy="0"/>
          <a:chOff x="0" y="0"/>
          <a:chExt cx="0" cy="0"/>
        </a:xfrm>
      </p:grpSpPr>
      <p:sp>
        <p:nvSpPr>
          <p:cNvPr id="124" name="Google Shape;124;p28"/>
          <p:cNvSpPr/>
          <p:nvPr/>
        </p:nvSpPr>
        <p:spPr>
          <a:xfrm rot="10800000">
            <a:off x="676909" y="405325"/>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28"/>
          <p:cNvSpPr/>
          <p:nvPr/>
        </p:nvSpPr>
        <p:spPr>
          <a:xfrm rot="10800000">
            <a:off x="3130534" y="4038806"/>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352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28"/>
          <p:cNvSpPr/>
          <p:nvPr/>
        </p:nvSpPr>
        <p:spPr>
          <a:xfrm rot="10800000">
            <a:off x="5562616" y="183475"/>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28"/>
          <p:cNvSpPr/>
          <p:nvPr/>
        </p:nvSpPr>
        <p:spPr>
          <a:xfrm rot="10800000">
            <a:off x="8034688" y="3952509"/>
            <a:ext cx="2205305" cy="2882175"/>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28"/>
          <p:cNvSpPr>
            <a:spLocks noGrp="1"/>
          </p:cNvSpPr>
          <p:nvPr>
            <p:ph type="pic" idx="2"/>
          </p:nvPr>
        </p:nvSpPr>
        <p:spPr>
          <a:xfrm>
            <a:off x="5562616" y="3101832"/>
            <a:ext cx="2204214" cy="3732852"/>
          </a:xfrm>
          <a:prstGeom prst="rect">
            <a:avLst/>
          </a:prstGeom>
          <a:solidFill>
            <a:srgbClr val="F2F2F2"/>
          </a:solidFill>
          <a:ln>
            <a:noFill/>
          </a:ln>
        </p:spPr>
      </p:sp>
      <p:sp>
        <p:nvSpPr>
          <p:cNvPr id="129" name="Google Shape;129;p28"/>
          <p:cNvSpPr>
            <a:spLocks noGrp="1"/>
          </p:cNvSpPr>
          <p:nvPr>
            <p:ph type="pic" idx="3"/>
          </p:nvPr>
        </p:nvSpPr>
        <p:spPr>
          <a:xfrm>
            <a:off x="676908" y="3002671"/>
            <a:ext cx="2200054" cy="3855329"/>
          </a:xfrm>
          <a:prstGeom prst="rect">
            <a:avLst/>
          </a:prstGeom>
          <a:solidFill>
            <a:srgbClr val="F2F2F2"/>
          </a:solidFill>
          <a:ln>
            <a:noFill/>
          </a:ln>
        </p:spPr>
      </p:sp>
      <p:sp>
        <p:nvSpPr>
          <p:cNvPr id="130" name="Google Shape;130;p28"/>
          <p:cNvSpPr txBox="1">
            <a:spLocks noGrp="1"/>
          </p:cNvSpPr>
          <p:nvPr>
            <p:ph type="body" idx="1"/>
          </p:nvPr>
        </p:nvSpPr>
        <p:spPr>
          <a:xfrm rot="-5400000">
            <a:off x="8040727" y="2764577"/>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1" name="Google Shape;131;p28"/>
          <p:cNvCxnSpPr/>
          <p:nvPr/>
        </p:nvCxnSpPr>
        <p:spPr>
          <a:xfrm>
            <a:off x="744820" y="1704342"/>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32" name="Google Shape;132;p28"/>
          <p:cNvSpPr txBox="1">
            <a:spLocks noGrp="1"/>
          </p:cNvSpPr>
          <p:nvPr>
            <p:ph type="body" idx="4"/>
          </p:nvPr>
        </p:nvSpPr>
        <p:spPr>
          <a:xfrm>
            <a:off x="758260" y="1755557"/>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28"/>
          <p:cNvSpPr txBox="1">
            <a:spLocks noGrp="1"/>
          </p:cNvSpPr>
          <p:nvPr>
            <p:ph type="body" idx="5"/>
          </p:nvPr>
        </p:nvSpPr>
        <p:spPr>
          <a:xfrm>
            <a:off x="764611" y="1231430"/>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8"/>
          <p:cNvSpPr txBox="1">
            <a:spLocks noGrp="1"/>
          </p:cNvSpPr>
          <p:nvPr>
            <p:ph type="body" idx="6"/>
          </p:nvPr>
        </p:nvSpPr>
        <p:spPr>
          <a:xfrm>
            <a:off x="1640551" y="1440645"/>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5" name="Google Shape;135;p28"/>
          <p:cNvCxnSpPr/>
          <p:nvPr/>
        </p:nvCxnSpPr>
        <p:spPr>
          <a:xfrm>
            <a:off x="3221452" y="4917043"/>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36" name="Google Shape;136;p28"/>
          <p:cNvSpPr txBox="1">
            <a:spLocks noGrp="1"/>
          </p:cNvSpPr>
          <p:nvPr>
            <p:ph type="body" idx="7"/>
          </p:nvPr>
        </p:nvSpPr>
        <p:spPr>
          <a:xfrm>
            <a:off x="3234892" y="4968258"/>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28"/>
          <p:cNvSpPr txBox="1">
            <a:spLocks noGrp="1"/>
          </p:cNvSpPr>
          <p:nvPr>
            <p:ph type="body" idx="8"/>
          </p:nvPr>
        </p:nvSpPr>
        <p:spPr>
          <a:xfrm>
            <a:off x="3241243" y="4444131"/>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28"/>
          <p:cNvSpPr txBox="1">
            <a:spLocks noGrp="1"/>
          </p:cNvSpPr>
          <p:nvPr>
            <p:ph type="body" idx="9"/>
          </p:nvPr>
        </p:nvSpPr>
        <p:spPr>
          <a:xfrm>
            <a:off x="4117183" y="4653346"/>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9" name="Google Shape;139;p28"/>
          <p:cNvCxnSpPr/>
          <p:nvPr/>
        </p:nvCxnSpPr>
        <p:spPr>
          <a:xfrm>
            <a:off x="5617957" y="1724311"/>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40" name="Google Shape;140;p28"/>
          <p:cNvSpPr txBox="1">
            <a:spLocks noGrp="1"/>
          </p:cNvSpPr>
          <p:nvPr>
            <p:ph type="body" idx="13"/>
          </p:nvPr>
        </p:nvSpPr>
        <p:spPr>
          <a:xfrm>
            <a:off x="5631397" y="1775526"/>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28"/>
          <p:cNvSpPr txBox="1">
            <a:spLocks noGrp="1"/>
          </p:cNvSpPr>
          <p:nvPr>
            <p:ph type="body" idx="14"/>
          </p:nvPr>
        </p:nvSpPr>
        <p:spPr>
          <a:xfrm>
            <a:off x="5637748" y="1251399"/>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28"/>
          <p:cNvSpPr txBox="1">
            <a:spLocks noGrp="1"/>
          </p:cNvSpPr>
          <p:nvPr>
            <p:ph type="body" idx="15"/>
          </p:nvPr>
        </p:nvSpPr>
        <p:spPr>
          <a:xfrm>
            <a:off x="6513688" y="1460614"/>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43" name="Google Shape;143;p28"/>
          <p:cNvCxnSpPr/>
          <p:nvPr/>
        </p:nvCxnSpPr>
        <p:spPr>
          <a:xfrm>
            <a:off x="8116779" y="479381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44" name="Google Shape;144;p28"/>
          <p:cNvSpPr txBox="1">
            <a:spLocks noGrp="1"/>
          </p:cNvSpPr>
          <p:nvPr>
            <p:ph type="body" idx="16"/>
          </p:nvPr>
        </p:nvSpPr>
        <p:spPr>
          <a:xfrm>
            <a:off x="8130219" y="484503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28"/>
          <p:cNvSpPr txBox="1">
            <a:spLocks noGrp="1"/>
          </p:cNvSpPr>
          <p:nvPr>
            <p:ph type="body" idx="17"/>
          </p:nvPr>
        </p:nvSpPr>
        <p:spPr>
          <a:xfrm>
            <a:off x="8136570" y="432090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28"/>
          <p:cNvSpPr txBox="1">
            <a:spLocks noGrp="1"/>
          </p:cNvSpPr>
          <p:nvPr>
            <p:ph type="body" idx="18"/>
          </p:nvPr>
        </p:nvSpPr>
        <p:spPr>
          <a:xfrm>
            <a:off x="9012510" y="453012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28"/>
          <p:cNvSpPr>
            <a:spLocks noGrp="1"/>
          </p:cNvSpPr>
          <p:nvPr>
            <p:ph type="pic" idx="19"/>
          </p:nvPr>
        </p:nvSpPr>
        <p:spPr>
          <a:xfrm>
            <a:off x="3130533" y="939180"/>
            <a:ext cx="2204215" cy="3127986"/>
          </a:xfrm>
          <a:prstGeom prst="rect">
            <a:avLst/>
          </a:prstGeom>
          <a:solidFill>
            <a:srgbClr val="F2F2F2"/>
          </a:solidFill>
          <a:ln>
            <a:noFill/>
          </a:ln>
        </p:spPr>
      </p:sp>
      <p:sp>
        <p:nvSpPr>
          <p:cNvPr id="148" name="Google Shape;148;p28"/>
          <p:cNvSpPr>
            <a:spLocks noGrp="1"/>
          </p:cNvSpPr>
          <p:nvPr>
            <p:ph type="pic" idx="20"/>
          </p:nvPr>
        </p:nvSpPr>
        <p:spPr>
          <a:xfrm>
            <a:off x="8034688" y="756924"/>
            <a:ext cx="2204215" cy="3195585"/>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282666"/>
                </a:solidFill>
                <a:latin typeface="Calibri"/>
                <a:ea typeface="Calibri"/>
                <a:cs typeface="Calibri"/>
                <a:sym typeface="Calibri"/>
              </a:rPr>
              <a:t>HeadStart </a:t>
            </a:r>
            <a:r>
              <a:rPr lang="en-US" sz="800" b="0" i="0" u="none" strike="noStrike" cap="none">
                <a:solidFill>
                  <a:srgbClr val="282666"/>
                </a:solidFill>
                <a:latin typeface="Calibri"/>
                <a:ea typeface="Calibri"/>
                <a:cs typeface="Calibri"/>
                <a:sym typeface="Calibri"/>
              </a:rPr>
              <a:t>en fremtid i AI for piger </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gadgetstouse.com/blog/2023/03/01/ai-tools-benefits-applications/" TargetMode="External"/><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cnoneo.com/2018/" TargetMode="External"/><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hyperlink" Target="https://headstart-ai.eu/visual-resource-hub/" TargetMode="Externa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hyperlink" Target="https://headstart-ai.eu/visual-resource-hub/" TargetMode="Externa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headstart-ai.eu/visual-resource-hub/"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s://www.canva.com/design/DAGY5YW43U8/_JchoyeZyk0dZ0ie20yvaw/edit?utm_content=DAGY5YW43U8&amp;utm_campaign=designshare&amp;utm_medium=link2&amp;utm_source=sharebutt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slide1.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5274194" y="0"/>
            <a:ext cx="6917806" cy="3550043"/>
          </a:xfrm>
          <a:prstGeom prst="rect">
            <a:avLst/>
          </a:prstGeom>
          <a:solidFill>
            <a:srgbClr val="F2F2F2"/>
          </a:solidFill>
          <a:ln>
            <a:noFill/>
          </a:ln>
        </p:spPr>
      </p:pic>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b="1" dirty="0"/>
              <a:t>www.headstart-ai.eu</a:t>
            </a:r>
            <a:endParaRPr dirty="0"/>
          </a:p>
        </p:txBody>
      </p:sp>
      <p:sp>
        <p:nvSpPr>
          <p:cNvPr id="203" name="Google Shape;203;p3"/>
          <p:cNvSpPr txBox="1">
            <a:spLocks noGrp="1"/>
          </p:cNvSpPr>
          <p:nvPr>
            <p:ph type="body" idx="3"/>
          </p:nvPr>
        </p:nvSpPr>
        <p:spPr>
          <a:xfrm>
            <a:off x="6849870" y="4569894"/>
            <a:ext cx="5342129"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GB" dirty="0"/>
              <a:t>Morgendagens job - hvordan AI former karrierer</a:t>
            </a:r>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 4</a:t>
            </a:r>
            <a:endParaRPr dirty="0"/>
          </a:p>
        </p:txBody>
      </p:sp>
      <p:pic>
        <p:nvPicPr>
          <p:cNvPr id="2" name="Picture 2">
            <a:extLst>
              <a:ext uri="{FF2B5EF4-FFF2-40B4-BE49-F238E27FC236}">
                <a16:creationId xmlns:a16="http://schemas.microsoft.com/office/drawing/2014/main" id="{F34265FE-0D0A-D63D-99FC-E53C7E597FA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23821" y="6066131"/>
            <a:ext cx="1169885" cy="4093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12BB8-5FF1-DCD7-9DA9-E4376514431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50DBCF5-8FAA-2ADA-F5F0-1BAD1425D7B2}"/>
              </a:ext>
            </a:extLst>
          </p:cNvPr>
          <p:cNvSpPr>
            <a:spLocks noGrp="1"/>
          </p:cNvSpPr>
          <p:nvPr>
            <p:ph type="body" sz="quarter" idx="18"/>
          </p:nvPr>
        </p:nvSpPr>
        <p:spPr>
          <a:xfrm>
            <a:off x="599570" y="4919936"/>
            <a:ext cx="2641469" cy="1049221"/>
          </a:xfrm>
        </p:spPr>
        <p:txBody>
          <a:bodyPr/>
          <a:lstStyle/>
          <a:p>
            <a:r>
              <a:rPr lang="en-US" sz="2800" b="1" dirty="0"/>
              <a:t>Sundhed</a:t>
            </a:r>
          </a:p>
          <a:p>
            <a:endParaRPr lang="en-GB" b="1" dirty="0"/>
          </a:p>
        </p:txBody>
      </p:sp>
      <p:sp>
        <p:nvSpPr>
          <p:cNvPr id="5" name="Text Placeholder 4">
            <a:extLst>
              <a:ext uri="{FF2B5EF4-FFF2-40B4-BE49-F238E27FC236}">
                <a16:creationId xmlns:a16="http://schemas.microsoft.com/office/drawing/2014/main" id="{66A9E5B4-5D5E-1F39-A54E-4F4CF9F5E6D9}"/>
              </a:ext>
            </a:extLst>
          </p:cNvPr>
          <p:cNvSpPr>
            <a:spLocks noGrp="1"/>
          </p:cNvSpPr>
          <p:nvPr>
            <p:ph type="body" sz="quarter" idx="20"/>
          </p:nvPr>
        </p:nvSpPr>
        <p:spPr>
          <a:xfrm>
            <a:off x="7853680" y="515699"/>
            <a:ext cx="3869891" cy="545345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AI bliver udforsket som et værktøj til at fremskynde opdagelsen af nye lægemidler og forbedre patienternes sundhedsjournaler.</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AI hjælper læger med at opdage sygdomme tidligt ved at analysere medicinske billeder.</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Robotter hjælper kirurger med at operere med præcision.</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AI-drevne chatbots giver medicinsk rådgivning.</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Human hand and robot hand nearly touching">
            <a:extLst>
              <a:ext uri="{FF2B5EF4-FFF2-40B4-BE49-F238E27FC236}">
                <a16:creationId xmlns:a16="http://schemas.microsoft.com/office/drawing/2014/main" id="{082DD9FE-F552-1B8A-CB59-AE6B185A43C2}"/>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35665" y="242889"/>
            <a:ext cx="7575621" cy="4331221"/>
          </a:xfrm>
        </p:spPr>
      </p:pic>
    </p:spTree>
    <p:extLst>
      <p:ext uri="{BB962C8B-B14F-4D97-AF65-F5344CB8AC3E}">
        <p14:creationId xmlns:p14="http://schemas.microsoft.com/office/powerpoint/2010/main" val="3470097150"/>
      </p:ext>
    </p:extLst>
  </p:cSld>
  <p:clrMapOvr>
    <a:masterClrMapping/>
  </p:clrMapOvr>
</p:sld>
</file>

<file path=ppt/slides/slide11.xml><?xml version="1.0" encoding="utf-8"?>
<p:sld xmlns:a16="http://schemas.microsoft.com/office/drawing/2014/main" xmlns:a14="http://schemas.microsoft.com/office/drawing/2010/main" xmlns:a1611="http://schemas.microsoft.com/office/drawing/2016/11/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D2766-D06E-AE3F-5B2A-6C7D1C96B96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3B22455-57D9-EA4C-F6E9-1A94427BE488}"/>
              </a:ext>
            </a:extLst>
          </p:cNvPr>
          <p:cNvSpPr>
            <a:spLocks noGrp="1"/>
          </p:cNvSpPr>
          <p:nvPr>
            <p:ph type="body" sz="quarter" idx="18"/>
          </p:nvPr>
        </p:nvSpPr>
        <p:spPr>
          <a:xfrm>
            <a:off x="599570" y="4919936"/>
            <a:ext cx="2641469" cy="1049221"/>
          </a:xfrm>
        </p:spPr>
        <p:txBody>
          <a:bodyPr/>
          <a:lstStyle/>
          <a:p>
            <a:r>
              <a:rPr lang="en-US" sz="2800" b="1" dirty="0"/>
              <a:t>Uddannelse</a:t>
            </a:r>
          </a:p>
          <a:p>
            <a:endParaRPr lang="en-GB" b="1" dirty="0"/>
          </a:p>
        </p:txBody>
      </p:sp>
      <p:sp>
        <p:nvSpPr>
          <p:cNvPr id="5" name="Text Placeholder 4">
            <a:extLst>
              <a:ext uri="{FF2B5EF4-FFF2-40B4-BE49-F238E27FC236}">
                <a16:creationId xmlns:a16="http://schemas.microsoft.com/office/drawing/2014/main" id="{BD1EED42-5305-38E7-E585-C5E2F83E25DE}"/>
              </a:ext>
            </a:extLst>
          </p:cNvPr>
          <p:cNvSpPr>
            <a:spLocks noGrp="1"/>
          </p:cNvSpPr>
          <p:nvPr>
            <p:ph type="body" sz="quarter" idx="20"/>
          </p:nvPr>
        </p:nvSpPr>
        <p:spPr>
          <a:xfrm>
            <a:off x="7575621" y="528718"/>
            <a:ext cx="4102242" cy="5453458"/>
          </a:xfrm>
        </p:spPr>
        <p:txBody>
          <a:bodyPr/>
          <a:lstStyle/>
          <a:p>
            <a:pPr>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Der findes værktøjer, som giver dig mulighed for at udforme personlige læringsplaner for hver enkelt elev, der passer til deres behov og læringsstil. </a:t>
            </a:r>
          </a:p>
          <a:p>
            <a:pPr>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Personlige læringsapps (f.eks. Duolingo) tilpasser sig den enkelte elevs tempo.</a:t>
            </a:r>
          </a:p>
          <a:p>
            <a:pPr>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AI oversætter sprog med det samme og forbinder elever over hele verden.</a:t>
            </a:r>
          </a:p>
          <a:p>
            <a:pPr>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Værktøjer som AI-tutorer hjælper børn med at lære matematik, naturvidenskab og endda kodning!</a:t>
            </a:r>
          </a:p>
          <a:p>
            <a:pPr>
              <a:spcAft>
                <a:spcPts val="800"/>
              </a:spcAft>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A computer chip with a circuit board and symbols&#10;&#10;AI-generated content may be incorrect.">
            <a:extLst>
              <a:ext uri="{FF2B5EF4-FFF2-40B4-BE49-F238E27FC236}">
                <a16:creationId xmlns:a16="http://schemas.microsoft.com/office/drawing/2014/main" id="{E731BAE4-6967-C398-F986-85020AB35866}"/>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0" y="222250"/>
            <a:ext cx="7575550" cy="4332288"/>
          </a:xfrm>
        </p:spPr>
      </p:pic>
    </p:spTree>
    <p:extLst>
      <p:ext uri="{BB962C8B-B14F-4D97-AF65-F5344CB8AC3E}">
        <p14:creationId xmlns:p14="http://schemas.microsoft.com/office/powerpoint/2010/main" val="1973134267"/>
      </p:ext>
    </p:extLst>
  </p:cSld>
  <p:clrMapOvr>
    <a:masterClrMapping/>
  </p:clrMapOvr>
</p:sld>
</file>

<file path=ppt/slides/slide1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B6BF7-EFD2-A643-9C85-DE1268D4FD1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E3FC4FE-37F7-4E06-4785-ED90FA9179A5}"/>
              </a:ext>
            </a:extLst>
          </p:cNvPr>
          <p:cNvSpPr>
            <a:spLocks noGrp="1"/>
          </p:cNvSpPr>
          <p:nvPr>
            <p:ph type="body" sz="quarter" idx="18"/>
          </p:nvPr>
        </p:nvSpPr>
        <p:spPr>
          <a:xfrm>
            <a:off x="599570" y="4919936"/>
            <a:ext cx="2641469" cy="1049221"/>
          </a:xfrm>
        </p:spPr>
        <p:txBody>
          <a:bodyPr/>
          <a:lstStyle/>
          <a:p>
            <a:r>
              <a:rPr lang="en-US" sz="2800" b="1" dirty="0"/>
              <a:t>Finans</a:t>
            </a:r>
          </a:p>
          <a:p>
            <a:endParaRPr lang="en-GB" b="1" dirty="0"/>
          </a:p>
        </p:txBody>
      </p:sp>
      <p:sp>
        <p:nvSpPr>
          <p:cNvPr id="5" name="Text Placeholder 4">
            <a:extLst>
              <a:ext uri="{FF2B5EF4-FFF2-40B4-BE49-F238E27FC236}">
                <a16:creationId xmlns:a16="http://schemas.microsoft.com/office/drawing/2014/main" id="{5D633823-FBF9-2D22-EDCF-EBF7B53D6BB1}"/>
              </a:ext>
            </a:extLst>
          </p:cNvPr>
          <p:cNvSpPr>
            <a:spLocks noGrp="1"/>
          </p:cNvSpPr>
          <p:nvPr>
            <p:ph type="body" sz="quarter" idx="20"/>
          </p:nvPr>
        </p:nvSpPr>
        <p:spPr>
          <a:xfrm>
            <a:off x="7788984" y="2742249"/>
            <a:ext cx="4102242" cy="1626551"/>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Der findes værktøjer, som analyserer adfærdsmønstre og forudser tendenser på aktiemarkedet.</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Data displayed on screen">
            <a:extLst>
              <a:ext uri="{FF2B5EF4-FFF2-40B4-BE49-F238E27FC236}">
                <a16:creationId xmlns:a16="http://schemas.microsoft.com/office/drawing/2014/main" id="{4885B6D0-84A3-8541-D2FB-CA57B43969AF}"/>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70376"/>
            <a:ext cx="7575550" cy="4332288"/>
          </a:xfrm>
        </p:spPr>
      </p:pic>
    </p:spTree>
    <p:extLst>
      <p:ext uri="{BB962C8B-B14F-4D97-AF65-F5344CB8AC3E}">
        <p14:creationId xmlns:p14="http://schemas.microsoft.com/office/powerpoint/2010/main" val="4238414145"/>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08CB-3919-6873-8BCA-E39EDF96C4D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14262DA-67EE-9B8B-7865-9DE5456CA023}"/>
              </a:ext>
            </a:extLst>
          </p:cNvPr>
          <p:cNvSpPr>
            <a:spLocks noGrp="1"/>
          </p:cNvSpPr>
          <p:nvPr>
            <p:ph type="body" sz="quarter" idx="18"/>
          </p:nvPr>
        </p:nvSpPr>
        <p:spPr>
          <a:xfrm>
            <a:off x="637670" y="4553790"/>
            <a:ext cx="2641469" cy="1049221"/>
          </a:xfrm>
        </p:spPr>
        <p:txBody>
          <a:bodyPr/>
          <a:lstStyle/>
          <a:p>
            <a:r>
              <a:rPr lang="en-US" sz="2800" b="1" dirty="0"/>
              <a:t>Miljø og </a:t>
            </a:r>
            <a:r>
              <a:rPr lang="en-US" sz="2800" b="1" dirty="0"/>
              <a:t>klimaforandringer</a:t>
            </a:r>
          </a:p>
          <a:p>
            <a:endParaRPr lang="en-GB" b="1" dirty="0"/>
          </a:p>
        </p:txBody>
      </p:sp>
      <p:sp>
        <p:nvSpPr>
          <p:cNvPr id="5" name="Text Placeholder 4">
            <a:extLst>
              <a:ext uri="{FF2B5EF4-FFF2-40B4-BE49-F238E27FC236}">
                <a16:creationId xmlns:a16="http://schemas.microsoft.com/office/drawing/2014/main" id="{2A5EB82B-C18A-4DA2-E6F5-BE1555E739EF}"/>
              </a:ext>
            </a:extLst>
          </p:cNvPr>
          <p:cNvSpPr>
            <a:spLocks noGrp="1"/>
          </p:cNvSpPr>
          <p:nvPr>
            <p:ph type="body" sz="quarter" idx="20"/>
          </p:nvPr>
        </p:nvSpPr>
        <p:spPr>
          <a:xfrm>
            <a:off x="7900744" y="1970089"/>
            <a:ext cx="4102242" cy="3999068"/>
          </a:xfrm>
        </p:spPr>
        <p:txBody>
          <a:bodyPr/>
          <a:lstStyle/>
          <a:p>
            <a:pPr>
              <a:spcAft>
                <a:spcPts val="600"/>
              </a:spcAft>
            </a:pPr>
            <a:r>
              <a:rPr lang="en-GB" dirty="0">
                <a:latin typeface="Calibri" panose="020F0502020204030204" pitchFamily="34" charset="0"/>
                <a:ea typeface="Calibri" panose="020F0502020204030204" pitchFamily="34" charset="0"/>
                <a:cs typeface="Calibri" panose="020F0502020204030204" pitchFamily="34" charset="0"/>
              </a:rPr>
              <a:t>AI forudsiger vejrmønstre og hjælper med at tackle klimaproblemer.</a:t>
            </a:r>
          </a:p>
          <a:p>
            <a:pPr>
              <a:spcAft>
                <a:spcPts val="600"/>
              </a:spcAft>
            </a:pPr>
            <a:r>
              <a:rPr lang="en-GB" dirty="0">
                <a:latin typeface="Calibri" panose="020F0502020204030204" pitchFamily="34" charset="0"/>
                <a:ea typeface="Calibri" panose="020F0502020204030204" pitchFamily="34" charset="0"/>
                <a:cs typeface="Calibri" panose="020F0502020204030204" pitchFamily="34" charset="0"/>
              </a:rPr>
              <a:t>Det hjælper med at reducere energispild i byer.</a:t>
            </a:r>
          </a:p>
          <a:p>
            <a:pPr>
              <a:spcAft>
                <a:spcPts val="600"/>
              </a:spcAft>
            </a:pPr>
            <a:r>
              <a:rPr lang="en-GB" dirty="0">
                <a:latin typeface="Calibri" panose="020F0502020204030204" pitchFamily="34" charset="0"/>
                <a:ea typeface="Calibri" panose="020F0502020204030204" pitchFamily="34" charset="0"/>
                <a:cs typeface="Calibri" panose="020F0502020204030204" pitchFamily="34" charset="0"/>
              </a:rPr>
              <a:t>AI-drevne projekter beskytter truede arter ved at analysere data fra naturen.</a:t>
            </a:r>
          </a:p>
          <a:p>
            <a:pPr>
              <a:spcAft>
                <a:spcPts val="600"/>
              </a:spcAft>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Placeholder 6" descr="Person holding grassy sphere">
            <a:extLst>
              <a:ext uri="{FF2B5EF4-FFF2-40B4-BE49-F238E27FC236}">
                <a16:creationId xmlns:a16="http://schemas.microsoft.com/office/drawing/2014/main" id="{0DCCAB5C-23C1-6B8D-B8B0-0CAEE43B9EFF}"/>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2394139936"/>
      </p:ext>
    </p:extLst>
  </p:cSld>
  <p:clrMapOvr>
    <a:masterClrMapping/>
  </p:clrMapOvr>
</p:sld>
</file>

<file path=ppt/slides/slide14.xml><?xml version="1.0" encoding="utf-8"?>
<p:sld xmlns:a16="http://schemas.microsoft.com/office/drawing/2014/main" xmlns:a14="http://schemas.microsoft.com/office/drawing/2010/main" xmlns:a1611="http://schemas.microsoft.com/office/drawing/2016/11/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E25B-A00B-DA78-E349-E7822F7DC18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826C6BF-24AA-16B7-B1B0-7949A6216815}"/>
              </a:ext>
            </a:extLst>
          </p:cNvPr>
          <p:cNvSpPr>
            <a:spLocks noGrp="1"/>
          </p:cNvSpPr>
          <p:nvPr>
            <p:ph type="body" sz="quarter" idx="18"/>
          </p:nvPr>
        </p:nvSpPr>
        <p:spPr>
          <a:xfrm>
            <a:off x="599570" y="4919936"/>
            <a:ext cx="2641469" cy="1049221"/>
          </a:xfrm>
        </p:spPr>
        <p:txBody>
          <a:bodyPr/>
          <a:lstStyle/>
          <a:p>
            <a:r>
              <a:rPr lang="en-US" sz="2800" b="1" dirty="0"/>
              <a:t>Mode og detailhandel</a:t>
            </a:r>
          </a:p>
          <a:p>
            <a:endParaRPr lang="en-GB" b="1" dirty="0"/>
          </a:p>
        </p:txBody>
      </p:sp>
      <p:sp>
        <p:nvSpPr>
          <p:cNvPr id="5" name="Text Placeholder 4">
            <a:extLst>
              <a:ext uri="{FF2B5EF4-FFF2-40B4-BE49-F238E27FC236}">
                <a16:creationId xmlns:a16="http://schemas.microsoft.com/office/drawing/2014/main" id="{B1FAF270-9196-CD69-79AA-5040875E492B}"/>
              </a:ext>
            </a:extLst>
          </p:cNvPr>
          <p:cNvSpPr>
            <a:spLocks noGrp="1"/>
          </p:cNvSpPr>
          <p:nvPr>
            <p:ph type="body" sz="quarter" idx="20"/>
          </p:nvPr>
        </p:nvSpPr>
        <p:spPr>
          <a:xfrm>
            <a:off x="7910269" y="1265239"/>
            <a:ext cx="3834056"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AI designer tøj og forudsiger, hvad der er trendy.</a:t>
            </a:r>
          </a:p>
          <a:p>
            <a:r>
              <a:rPr lang="en-GB" dirty="0">
                <a:latin typeface="Calibri" panose="020F0502020204030204" pitchFamily="34" charset="0"/>
                <a:ea typeface="Calibri" panose="020F0502020204030204" pitchFamily="34" charset="0"/>
                <a:cs typeface="Calibri" panose="020F0502020204030204" pitchFamily="34" charset="0"/>
              </a:rPr>
              <a:t>Virtuelle prøverum giver dig mulighed for at "prøve" tøj online.</a:t>
            </a:r>
          </a:p>
          <a:p>
            <a:endParaRPr lang="en-GB"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Butikker og onlineplatforme bruger AI-algoritmer til at anbefale produkter, du måske kan lide.</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A person in a white dress looking at a screen&#10;&#10;AI-generated content may be incorrect.">
            <a:extLst>
              <a:ext uri="{FF2B5EF4-FFF2-40B4-BE49-F238E27FC236}">
                <a16:creationId xmlns:a16="http://schemas.microsoft.com/office/drawing/2014/main" id="{D2666917-2397-9EFD-2190-078D6D4840BD}"/>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0" y="222250"/>
            <a:ext cx="7575550" cy="4332288"/>
          </a:xfrm>
        </p:spPr>
      </p:pic>
    </p:spTree>
    <p:extLst>
      <p:ext uri="{BB962C8B-B14F-4D97-AF65-F5344CB8AC3E}">
        <p14:creationId xmlns:p14="http://schemas.microsoft.com/office/powerpoint/2010/main" val="1237349512"/>
      </p:ext>
    </p:extLst>
  </p:cSld>
  <p:clrMapOvr>
    <a:masterClrMapping/>
  </p:clrMapOvr>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59E51-4DD7-F7AF-8474-0B3A3FD7168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FD738B5-FD37-E9D8-73CC-6FADED57622D}"/>
              </a:ext>
            </a:extLst>
          </p:cNvPr>
          <p:cNvSpPr>
            <a:spLocks noGrp="1"/>
          </p:cNvSpPr>
          <p:nvPr>
            <p:ph type="body" sz="quarter" idx="18"/>
          </p:nvPr>
        </p:nvSpPr>
        <p:spPr>
          <a:xfrm>
            <a:off x="599570" y="4919936"/>
            <a:ext cx="2641469" cy="1049221"/>
          </a:xfrm>
        </p:spPr>
        <p:txBody>
          <a:bodyPr/>
          <a:lstStyle/>
          <a:p>
            <a:r>
              <a:rPr lang="en-US" sz="2800" b="1" dirty="0"/>
              <a:t>Udvikling af software</a:t>
            </a:r>
          </a:p>
          <a:p>
            <a:endParaRPr lang="en-GB" b="1" dirty="0"/>
          </a:p>
        </p:txBody>
      </p:sp>
      <p:sp>
        <p:nvSpPr>
          <p:cNvPr id="5" name="Text Placeholder 4">
            <a:extLst>
              <a:ext uri="{FF2B5EF4-FFF2-40B4-BE49-F238E27FC236}">
                <a16:creationId xmlns:a16="http://schemas.microsoft.com/office/drawing/2014/main" id="{E6B0EB9E-9DB0-8CAB-0001-F48C6F815AD9}"/>
              </a:ext>
            </a:extLst>
          </p:cNvPr>
          <p:cNvSpPr>
            <a:spLocks noGrp="1"/>
          </p:cNvSpPr>
          <p:nvPr>
            <p:ph type="body" sz="quarter" idx="20"/>
          </p:nvPr>
        </p:nvSpPr>
        <p:spPr>
          <a:xfrm>
            <a:off x="7900744" y="1970089"/>
            <a:ext cx="3620696"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Der findes værktøjer, som giver dig mulighed for at skrive kode mere effektivt og gennemgå koden hurtigt og foreslå måder at løse fejl på.</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Woman using cell phone at digital data science display">
            <a:extLst>
              <a:ext uri="{FF2B5EF4-FFF2-40B4-BE49-F238E27FC236}">
                <a16:creationId xmlns:a16="http://schemas.microsoft.com/office/drawing/2014/main" id="{020E4BEE-A00D-B158-28B8-E0CEA73C6E64}"/>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3296511435"/>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FBFF3-BCEC-C997-6C6F-3127B12B75E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93FA779-AC7F-2E02-1A65-9D049DA07055}"/>
              </a:ext>
            </a:extLst>
          </p:cNvPr>
          <p:cNvSpPr>
            <a:spLocks noGrp="1"/>
          </p:cNvSpPr>
          <p:nvPr>
            <p:ph type="body" sz="quarter" idx="18"/>
          </p:nvPr>
        </p:nvSpPr>
        <p:spPr>
          <a:xfrm>
            <a:off x="599570" y="4919936"/>
            <a:ext cx="2641469" cy="1049221"/>
          </a:xfrm>
        </p:spPr>
        <p:txBody>
          <a:bodyPr/>
          <a:lstStyle/>
          <a:p>
            <a:r>
              <a:rPr lang="en-US" sz="2800" b="1" dirty="0"/>
              <a:t>Skrivning</a:t>
            </a:r>
          </a:p>
          <a:p>
            <a:endParaRPr lang="en-GB" b="1" dirty="0"/>
          </a:p>
        </p:txBody>
      </p:sp>
      <p:sp>
        <p:nvSpPr>
          <p:cNvPr id="5" name="Text Placeholder 4">
            <a:extLst>
              <a:ext uri="{FF2B5EF4-FFF2-40B4-BE49-F238E27FC236}">
                <a16:creationId xmlns:a16="http://schemas.microsoft.com/office/drawing/2014/main" id="{E9EAB1DA-EFE3-65E4-E7E4-4AC289EEB2A4}"/>
              </a:ext>
            </a:extLst>
          </p:cNvPr>
          <p:cNvSpPr>
            <a:spLocks noGrp="1"/>
          </p:cNvSpPr>
          <p:nvPr>
            <p:ph type="body" sz="quarter" idx="20"/>
          </p:nvPr>
        </p:nvSpPr>
        <p:spPr>
          <a:xfrm>
            <a:off x="7900744" y="1970089"/>
            <a:ext cx="3870953"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AI-værktøjer giver dig mulighed for at planlægge, udarbejde, forbedre, opsummere og gennemgå skriftligt arbejde.</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Woman looking at monitor">
            <a:extLst>
              <a:ext uri="{FF2B5EF4-FFF2-40B4-BE49-F238E27FC236}">
                <a16:creationId xmlns:a16="http://schemas.microsoft.com/office/drawing/2014/main" id="{C88C490C-3C16-D501-00A8-46BC8E23A221}"/>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3488640476"/>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83E57-F0C0-D370-5957-BF1D92D815F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6A0EA43-15AC-27ED-715F-7079068710E1}"/>
              </a:ext>
            </a:extLst>
          </p:cNvPr>
          <p:cNvSpPr>
            <a:spLocks noGrp="1"/>
          </p:cNvSpPr>
          <p:nvPr>
            <p:ph type="body" sz="quarter" idx="18"/>
          </p:nvPr>
        </p:nvSpPr>
        <p:spPr>
          <a:xfrm>
            <a:off x="599570" y="4919936"/>
            <a:ext cx="2641469" cy="1049221"/>
          </a:xfrm>
        </p:spPr>
        <p:txBody>
          <a:bodyPr/>
          <a:lstStyle/>
          <a:p>
            <a:r>
              <a:rPr lang="en-US" sz="2800" b="1" dirty="0"/>
              <a:t>Kundeservice</a:t>
            </a:r>
          </a:p>
          <a:p>
            <a:endParaRPr lang="en-GB" b="1" dirty="0"/>
          </a:p>
        </p:txBody>
      </p:sp>
      <p:sp>
        <p:nvSpPr>
          <p:cNvPr id="5" name="Text Placeholder 4">
            <a:extLst>
              <a:ext uri="{FF2B5EF4-FFF2-40B4-BE49-F238E27FC236}">
                <a16:creationId xmlns:a16="http://schemas.microsoft.com/office/drawing/2014/main" id="{E7902A58-ED9B-1DF7-8841-24EE88108199}"/>
              </a:ext>
            </a:extLst>
          </p:cNvPr>
          <p:cNvSpPr>
            <a:spLocks noGrp="1"/>
          </p:cNvSpPr>
          <p:nvPr>
            <p:ph type="body" sz="quarter" idx="20"/>
          </p:nvPr>
        </p:nvSpPr>
        <p:spPr>
          <a:xfrm>
            <a:off x="7900745" y="1970089"/>
            <a:ext cx="3691686"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Chatbots, </a:t>
            </a:r>
            <a:r>
              <a:rPr lang="en-GB" dirty="0" err="1">
                <a:latin typeface="Calibri" panose="020F0502020204030204" pitchFamily="34" charset="0"/>
                <a:ea typeface="Calibri" panose="020F0502020204030204" pitchFamily="34" charset="0"/>
                <a:cs typeface="Calibri" panose="020F0502020204030204" pitchFamily="34" charset="0"/>
              </a:rPr>
              <a:t>voicebots </a:t>
            </a:r>
            <a:r>
              <a:rPr lang="en-GB" dirty="0">
                <a:latin typeface="Calibri" panose="020F0502020204030204" pitchFamily="34" charset="0"/>
                <a:ea typeface="Calibri" panose="020F0502020204030204" pitchFamily="34" charset="0"/>
                <a:cs typeface="Calibri" panose="020F0502020204030204" pitchFamily="34" charset="0"/>
              </a:rPr>
              <a:t>og virtuelle assistenter giver dig mulighed for at reducere svartiden og hurtigt besvare ofte stillede spørgsmål.</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Person holding smiling emoji">
            <a:extLst>
              <a:ext uri="{FF2B5EF4-FFF2-40B4-BE49-F238E27FC236}">
                <a16:creationId xmlns:a16="http://schemas.microsoft.com/office/drawing/2014/main" id="{53E7ABA0-821A-4571-F61A-9B3E2CDF3C28}"/>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2181471567"/>
      </p:ext>
    </p:extLst>
  </p:cSld>
  <p:clrMapOvr>
    <a:masterClrMapping/>
  </p:clrMapOvr>
</p:sld>
</file>

<file path=ppt/slides/slide1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79F665-E95E-0A08-EC64-5CC6956F52B7}"/>
              </a:ext>
            </a:extLst>
          </p:cNvPr>
          <p:cNvSpPr>
            <a:spLocks noGrp="1"/>
          </p:cNvSpPr>
          <p:nvPr>
            <p:ph type="body" sz="quarter" idx="13"/>
          </p:nvPr>
        </p:nvSpPr>
        <p:spPr/>
        <p:txBody>
          <a:bodyPr/>
          <a:lstStyle/>
          <a:p>
            <a:r>
              <a:rPr lang="en-GB" sz="2400" b="1" i="0" dirty="0">
                <a:latin typeface="Calibri" panose="020F0502020204030204" pitchFamily="34" charset="0"/>
                <a:cs typeface="Calibri" panose="020F0502020204030204" pitchFamily="34" charset="0"/>
              </a:rPr>
              <a:t>Lad os dele</a:t>
            </a:r>
          </a:p>
          <a:p>
            <a:endParaRPr lang="en-GB" sz="2400" b="1" i="0" dirty="0">
              <a:latin typeface="Calibri" panose="020F0502020204030204" pitchFamily="34" charset="0"/>
              <a:cs typeface="Calibri" panose="020F0502020204030204" pitchFamily="34" charset="0"/>
            </a:endParaRPr>
          </a:p>
          <a:p>
            <a:r>
              <a:rPr lang="en-GB" sz="2400" b="1" i="0" dirty="0">
                <a:latin typeface="Calibri" panose="020F0502020204030204" pitchFamily="34" charset="0"/>
                <a:cs typeface="Calibri" panose="020F0502020204030204" pitchFamily="34" charset="0"/>
              </a:rPr>
              <a:t>Hvilken branche begejstrer </a:t>
            </a:r>
            <a:br>
              <a:rPr lang="en-GB" sz="2400" b="1" i="0" dirty="0">
                <a:latin typeface="Calibri" panose="020F0502020204030204" pitchFamily="34" charset="0"/>
                <a:cs typeface="Calibri" panose="020F0502020204030204" pitchFamily="34" charset="0"/>
              </a:rPr>
            </a:br>
            <a:r>
              <a:rPr lang="en-GB" sz="2400" b="1" i="0" dirty="0">
                <a:latin typeface="Calibri" panose="020F0502020204030204" pitchFamily="34" charset="0"/>
                <a:cs typeface="Calibri" panose="020F0502020204030204" pitchFamily="34" charset="0"/>
              </a:rPr>
              <a:t>dig mest, og hvorfor?</a:t>
            </a:r>
          </a:p>
          <a:p>
            <a:endParaRPr lang="en-GB" dirty="0"/>
          </a:p>
        </p:txBody>
      </p:sp>
      <p:pic>
        <p:nvPicPr>
          <p:cNvPr id="5" name="Picture Placeholder 4">
            <a:extLst>
              <a:ext uri="{FF2B5EF4-FFF2-40B4-BE49-F238E27FC236}">
                <a16:creationId xmlns:a16="http://schemas.microsoft.com/office/drawing/2014/main" id="{6CB517DB-46F3-54AF-97AD-CBCEB45DC0BD}"/>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9460112"/>
      </p:ext>
    </p:extLst>
  </p:cSld>
  <p:clrMapOvr>
    <a:masterClrMapping/>
  </p:clrMapOvr>
</p:sld>
</file>

<file path=ppt/slides/slide19.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4"/>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Font typeface="Arial"/>
              <a:buNone/>
            </a:pPr>
            <a:r>
              <a:rPr lang="en-US" sz="2500" b="1"/>
              <a:t>Aktivitet</a:t>
            </a:r>
            <a:endParaRPr sz="2500" b="1"/>
          </a:p>
          <a:p>
            <a:pPr marL="0" lvl="0" indent="0" algn="l" rtl="0">
              <a:lnSpc>
                <a:spcPct val="90000"/>
              </a:lnSpc>
              <a:spcBef>
                <a:spcPts val="0"/>
              </a:spcBef>
              <a:spcAft>
                <a:spcPts val="0"/>
              </a:spcAft>
              <a:buClr>
                <a:schemeClr val="lt1"/>
              </a:buClr>
              <a:buSzPts val="2800"/>
              <a:buNone/>
            </a:pPr>
            <a:endParaRPr sz="1700"/>
          </a:p>
        </p:txBody>
      </p:sp>
      <p:sp>
        <p:nvSpPr>
          <p:cNvPr id="383" name="Google Shape;383;p14"/>
          <p:cNvSpPr txBox="1">
            <a:spLocks noGrp="1"/>
          </p:cNvSpPr>
          <p:nvPr>
            <p:ph type="body" idx="4"/>
          </p:nvPr>
        </p:nvSpPr>
        <p:spPr>
          <a:xfrm>
            <a:off x="4594475" y="2239600"/>
            <a:ext cx="3083100"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Lad os se et kort interview med en kvinde i en AI-relateret rolle og diskutere de færdigheder, hun bruger dagligt.</a:t>
            </a:r>
            <a:endParaRPr/>
          </a:p>
          <a:p>
            <a:pPr marL="228600" lvl="0" indent="-228600" algn="l" rtl="0">
              <a:lnSpc>
                <a:spcPct val="90000"/>
              </a:lnSpc>
              <a:spcBef>
                <a:spcPts val="1000"/>
              </a:spcBef>
              <a:spcAft>
                <a:spcPts val="0"/>
              </a:spcAft>
              <a:buClr>
                <a:srgbClr val="282666"/>
              </a:buClr>
              <a:buSzPts val="2400"/>
              <a:buNone/>
            </a:pPr>
            <a:endParaRPr/>
          </a:p>
        </p:txBody>
      </p:sp>
      <p:sp>
        <p:nvSpPr>
          <p:cNvPr id="384" name="Google Shape;384;p14"/>
          <p:cNvSpPr txBox="1">
            <a:spLocks noGrp="1"/>
          </p:cNvSpPr>
          <p:nvPr>
            <p:ph type="body" idx="5"/>
          </p:nvPr>
        </p:nvSpPr>
        <p:spPr>
          <a:xfrm>
            <a:off x="4594474" y="761600"/>
            <a:ext cx="5833200" cy="803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653795"/>
              </a:buClr>
              <a:buSzPts val="3600"/>
              <a:buFont typeface="Arial"/>
              <a:buNone/>
            </a:pPr>
            <a:r>
              <a:rPr lang="en-US">
                <a:solidFill>
                  <a:srgbClr val="282666"/>
                </a:solidFill>
              </a:rPr>
              <a:t>Line Noergaard</a:t>
            </a:r>
            <a:endParaRPr>
              <a:solidFill>
                <a:srgbClr val="282666"/>
              </a:solidFill>
            </a:endParaRPr>
          </a:p>
          <a:p>
            <a:pPr marL="0" lvl="0" indent="0" algn="l" rtl="0">
              <a:lnSpc>
                <a:spcPct val="115000"/>
              </a:lnSpc>
              <a:spcBef>
                <a:spcPts val="0"/>
              </a:spcBef>
              <a:spcAft>
                <a:spcPts val="0"/>
              </a:spcAft>
              <a:buSzPts val="3600"/>
              <a:buNone/>
            </a:pPr>
            <a:r>
              <a:rPr lang="en-US" sz="2400" b="0">
                <a:solidFill>
                  <a:srgbClr val="282666"/>
                </a:solidFill>
              </a:rPr>
              <a:t>Manager i NewTech, KPMG, Danmark</a:t>
            </a:r>
            <a:endParaRPr sz="2400" b="0">
              <a:solidFill>
                <a:srgbClr val="282666"/>
              </a:solidFill>
            </a:endParaRPr>
          </a:p>
          <a:p>
            <a:pPr marL="0" lvl="0" indent="0" algn="l" rtl="0">
              <a:lnSpc>
                <a:spcPct val="90000"/>
              </a:lnSpc>
              <a:spcBef>
                <a:spcPts val="0"/>
              </a:spcBef>
              <a:spcAft>
                <a:spcPts val="0"/>
              </a:spcAft>
              <a:buClr>
                <a:srgbClr val="653795"/>
              </a:buClr>
              <a:buSzPts val="3600"/>
              <a:buNone/>
            </a:pPr>
            <a:endParaRPr sz="2400" b="0">
              <a:solidFill>
                <a:srgbClr val="282666"/>
              </a:solidFill>
            </a:endParaRPr>
          </a:p>
        </p:txBody>
      </p:sp>
      <p:pic>
        <p:nvPicPr>
          <p:cNvPr id="385" name="Google Shape;385;p14"/>
          <p:cNvPicPr preferRelativeResize="0"/>
          <p:nvPr/>
        </p:nvPicPr>
        <p:blipFill rotWithShape="1">
          <a:blip r:embed="rId3" cstate="screen">
            <a:alphaModFix/>
            <a:extLst>
              <a:ext uri="{28A0092B-C50C-407E-A947-70E740481C1C}">
                <a14:useLocalDpi xmlns:a14="http://schemas.microsoft.com/office/drawing/2010/main"/>
              </a:ext>
            </a:extLst>
          </a:blip>
          <a:srcRect l="-32642"/>
          <a:stretch/>
        </p:blipFill>
        <p:spPr>
          <a:xfrm>
            <a:off x="7295875" y="3103030"/>
            <a:ext cx="5342148" cy="3896144"/>
          </a:xfrm>
          <a:prstGeom prst="rect">
            <a:avLst/>
          </a:prstGeom>
          <a:noFill/>
          <a:ln>
            <a:noFill/>
          </a:ln>
        </p:spPr>
      </p:pic>
      <p:pic>
        <p:nvPicPr>
          <p:cNvPr id="386" name="Google Shape;386;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48401" y="3272777"/>
            <a:ext cx="2889624" cy="2763142"/>
          </a:xfrm>
          <a:prstGeom prst="rect">
            <a:avLst/>
          </a:prstGeom>
          <a:noFill/>
          <a:ln>
            <a:noFill/>
          </a:ln>
        </p:spPr>
      </p:pic>
      <p:sp>
        <p:nvSpPr>
          <p:cNvPr id="387" name="Google Shape;387;p14"/>
          <p:cNvSpPr/>
          <p:nvPr/>
        </p:nvSpPr>
        <p:spPr>
          <a:xfrm>
            <a:off x="8293355" y="2731600"/>
            <a:ext cx="18588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388" name="Google Shape;388;p14"/>
          <p:cNvSpPr txBox="1"/>
          <p:nvPr/>
        </p:nvSpPr>
        <p:spPr>
          <a:xfrm>
            <a:off x="8280078" y="2966701"/>
            <a:ext cx="17907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Se </a:t>
            </a: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det her!</a:t>
            </a:r>
            <a:endParaRPr sz="2400" b="1" i="0" u="none" strike="noStrike" cap="none">
              <a:solidFill>
                <a:schemeClr val="lt1"/>
              </a:solidFill>
              <a:latin typeface="Calibri"/>
              <a:ea typeface="Calibri"/>
              <a:cs typeface="Calibri"/>
              <a:sym typeface="Calibri"/>
            </a:endParaRPr>
          </a:p>
        </p:txBody>
      </p:sp>
      <p:pic>
        <p:nvPicPr>
          <p:cNvPr id="389" name="Google Shape;389;p14"/>
          <p:cNvPicPr preferRelativeResize="0"/>
          <p:nvPr/>
        </p:nvPicPr>
        <p:blipFill rotWithShape="1">
          <a:blip r:embed="rId6" cstate="screen">
            <a:alphaModFix/>
            <a:extLst>
              <a:ext uri="{28A0092B-C50C-407E-A947-70E740481C1C}">
                <a14:useLocalDpi xmlns:a14="http://schemas.microsoft.com/office/drawing/2010/main"/>
              </a:ext>
            </a:extLst>
          </a:blip>
          <a:srcRect l="17586"/>
          <a:stretch/>
        </p:blipFill>
        <p:spPr>
          <a:xfrm>
            <a:off x="394375" y="-15275"/>
            <a:ext cx="3456265" cy="2357450"/>
          </a:xfrm>
          <a:prstGeom prst="rect">
            <a:avLst/>
          </a:prstGeom>
          <a:noFill/>
          <a:ln>
            <a:noFill/>
          </a:ln>
        </p:spPr>
      </p:pic>
    </p:spTree>
  </p:cSld>
  <p:clrMapOvr>
    <a:masterClrMapping/>
  </p:clrMapOvr>
</p:sld>
</file>

<file path=ppt/slides/slide2.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Hvorfor AI?</a:t>
            </a:r>
            <a:endParaRPr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i karrieren</a:t>
            </a:r>
            <a:endParaRPr dirty="0"/>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Stereotyper</a:t>
            </a:r>
            <a:endParaRPr dirty="0"/>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Iværksætteri og AI</a:t>
            </a:r>
            <a:endParaRPr dirty="0"/>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Opsummering og nøglebegreber</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Oversigt over modulet</a:t>
            </a:r>
            <a:endParaRPr dirty="0"/>
          </a:p>
        </p:txBody>
      </p:sp>
      <p:sp>
        <p:nvSpPr>
          <p:cNvPr id="2" name="Google Shape;252;p6">
            <a:extLst>
              <a:ext uri="{FF2B5EF4-FFF2-40B4-BE49-F238E27FC236}">
                <a16:creationId xmlns:a16="http://schemas.microsoft.com/office/drawing/2014/main" id="{FC6656B9-8DC0-9152-B81A-D8C591B54C4E}"/>
              </a:ext>
            </a:extLst>
          </p:cNvPr>
          <p:cNvSpPr txBox="1">
            <a:spLocks/>
          </p:cNvSpPr>
          <p:nvPr/>
        </p:nvSpPr>
        <p:spPr>
          <a:xfrm>
            <a:off x="864119" y="2020952"/>
            <a:ext cx="4608000" cy="2294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pPr>
            <a:r>
              <a:rPr lang="en-GB" sz="2400" dirty="0">
                <a:solidFill>
                  <a:schemeClr val="bg1"/>
                </a:solidFill>
              </a:rPr>
              <a:t>Dette modul har til formål at give dig en omfattende forståelse af, hvordan kunstig intelligens (AI) omformer jobmarkedet, og give dig værktøjer og inspiration til at udnytte AI til personlig og professionel succes.</a:t>
            </a:r>
          </a:p>
        </p:txBody>
      </p:sp>
    </p:spTree>
  </p:cSld>
  <p:clrMapOvr>
    <a:masterClrMapping/>
  </p:clrMapOvr>
</p:sld>
</file>

<file path=ppt/slides/slide2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1EC2D06D-637D-8DB1-9C05-BA026A1B38DC}"/>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E4BBE662-158E-1957-7867-6882FFEA6212}"/>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err="1"/>
              <a:t>Sterotyper</a:t>
            </a:r>
            <a:endParaRPr lang="en-US" dirty="0"/>
          </a:p>
        </p:txBody>
      </p:sp>
      <p:sp>
        <p:nvSpPr>
          <p:cNvPr id="268" name="Google Shape;268;p7">
            <a:extLst>
              <a:ext uri="{FF2B5EF4-FFF2-40B4-BE49-F238E27FC236}">
                <a16:creationId xmlns:a16="http://schemas.microsoft.com/office/drawing/2014/main" id="{6EF46EF3-02B0-003B-8DC6-2A10B4E9A5C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03</a:t>
            </a:r>
            <a:endParaRPr dirty="0"/>
          </a:p>
        </p:txBody>
      </p:sp>
      <p:pic>
        <p:nvPicPr>
          <p:cNvPr id="4" name="Picture Placeholder 7">
            <a:extLst>
              <a:ext uri="{FF2B5EF4-FFF2-40B4-BE49-F238E27FC236}">
                <a16:creationId xmlns:a16="http://schemas.microsoft.com/office/drawing/2014/main" id="{A8AC5262-B0A3-73DF-80FF-DD81242025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67752EF4-2FE0-4CAB-6C95-01154754204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2709300105"/>
      </p:ext>
    </p:extLst>
  </p:cSld>
  <p:clrMapOvr>
    <a:masterClrMapping/>
  </p:clrMapOvr>
</p:sld>
</file>

<file path=ppt/slides/slide21.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3"/>
          <p:cNvSpPr txBox="1">
            <a:spLocks noGrp="1"/>
          </p:cNvSpPr>
          <p:nvPr>
            <p:ph type="body" idx="1"/>
          </p:nvPr>
        </p:nvSpPr>
        <p:spPr>
          <a:xfrm>
            <a:off x="788651" y="2781150"/>
            <a:ext cx="7609200" cy="38499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SzPts val="2400"/>
              <a:buChar char="●"/>
            </a:pPr>
            <a:r>
              <a:rPr lang="en-US"/>
              <a:t>I mange år blev teknologiområder som AI betragtet som "for drenge" på grund af kulturelle stereotyper og mangel på synlige kvindelige rollemodeller;</a:t>
            </a:r>
            <a:endParaRPr/>
          </a:p>
          <a:p>
            <a:pPr marL="457200" lvl="0" indent="-381000" algn="l" rtl="0">
              <a:lnSpc>
                <a:spcPct val="90000"/>
              </a:lnSpc>
              <a:spcBef>
                <a:spcPts val="0"/>
              </a:spcBef>
              <a:spcAft>
                <a:spcPts val="0"/>
              </a:spcAft>
              <a:buSzPts val="2400"/>
              <a:buChar char="●"/>
            </a:pPr>
            <a:r>
              <a:rPr lang="en-US"/>
              <a:t>Disse stereotyper antyder, at: Piger er ikke gode til matematik, videnskab eller kodning;</a:t>
            </a:r>
            <a:endParaRPr/>
          </a:p>
          <a:p>
            <a:pPr marL="457200" lvl="0" indent="-381000" algn="l" rtl="0">
              <a:lnSpc>
                <a:spcPct val="90000"/>
              </a:lnSpc>
              <a:spcBef>
                <a:spcPts val="0"/>
              </a:spcBef>
              <a:spcAft>
                <a:spcPts val="0"/>
              </a:spcAft>
              <a:buSzPts val="2400"/>
              <a:buChar char="●"/>
            </a:pPr>
            <a:r>
              <a:rPr lang="en-US"/>
              <a:t>Tech-jobs er kedelige eller passer ikke til kreative eller sociale interesser.</a:t>
            </a:r>
            <a:endParaRPr/>
          </a:p>
        </p:txBody>
      </p:sp>
      <p:sp>
        <p:nvSpPr>
          <p:cNvPr id="403" name="Google Shape;403;p13"/>
          <p:cNvSpPr txBox="1">
            <a:spLocks noGrp="1"/>
          </p:cNvSpPr>
          <p:nvPr>
            <p:ph type="body" idx="2"/>
          </p:nvPr>
        </p:nvSpPr>
        <p:spPr>
          <a:xfrm>
            <a:off x="788656" y="149705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At bryde med stereotyper</a:t>
            </a:r>
            <a:endParaRPr/>
          </a:p>
        </p:txBody>
      </p:sp>
      <p:pic>
        <p:nvPicPr>
          <p:cNvPr id="404" name="Google Shape;404;p13" descr="iPhone6_mockup_front_white.png"/>
          <p:cNvPicPr preferRelativeResize="0"/>
          <p:nvPr/>
        </p:nvPicPr>
        <p:blipFill rotWithShape="1">
          <a:blip r:embed="rId3">
            <a:alphaModFix/>
          </a:blip>
          <a:srcRect/>
          <a:stretch/>
        </p:blipFill>
        <p:spPr>
          <a:xfrm>
            <a:off x="8097746" y="226918"/>
            <a:ext cx="4094254" cy="6404164"/>
          </a:xfrm>
          <a:prstGeom prst="rect">
            <a:avLst/>
          </a:prstGeom>
          <a:noFill/>
          <a:ln>
            <a:noFill/>
          </a:ln>
        </p:spPr>
      </p:pic>
      <p:sp>
        <p:nvSpPr>
          <p:cNvPr id="405" name="Google Shape;405;p13"/>
          <p:cNvSpPr/>
          <p:nvPr/>
        </p:nvSpPr>
        <p:spPr>
          <a:xfrm>
            <a:off x="8860972" y="1153887"/>
            <a:ext cx="2530200" cy="4441500"/>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5744DD-CBD2-535B-0809-841252B09AA3}"/>
              </a:ext>
            </a:extLst>
          </p:cNvPr>
          <p:cNvSpPr>
            <a:spLocks noGrp="1"/>
          </p:cNvSpPr>
          <p:nvPr>
            <p:ph type="body" sz="quarter" idx="13"/>
          </p:nvPr>
        </p:nvSpPr>
        <p:spPr>
          <a:xfrm>
            <a:off x="839787" y="467280"/>
            <a:ext cx="4386359" cy="3808175"/>
          </a:xfrm>
        </p:spPr>
        <p:txBody>
          <a:bodyPr>
            <a:normAutofit/>
          </a:bodyPr>
          <a:lstStyle/>
          <a:p>
            <a:r>
              <a:rPr lang="en-GB" sz="2400" i="0" dirty="0">
                <a:latin typeface="Calibri" panose="020F0502020204030204" pitchFamily="34" charset="0"/>
                <a:cs typeface="Calibri" panose="020F0502020204030204" pitchFamily="34" charset="0"/>
              </a:rPr>
              <a:t>AI er ikke kun for programmører - det er for alle, der ønsker at løse problemer, uanset om de elsker dyr, kunst eller at hjælpe mennesker.</a:t>
            </a:r>
          </a:p>
          <a:p>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AI er et værktøj, der kan bruges til at gøre verden til et bedre sted, og deres ideer og kreativitet er afgørende for at forme fremtiden.</a:t>
            </a:r>
          </a:p>
          <a:p>
            <a:endParaRPr lang="en-GB" dirty="0"/>
          </a:p>
        </p:txBody>
      </p:sp>
      <p:pic>
        <p:nvPicPr>
          <p:cNvPr id="5" name="Picture Placeholder 4">
            <a:extLst>
              <a:ext uri="{FF2B5EF4-FFF2-40B4-BE49-F238E27FC236}">
                <a16:creationId xmlns:a16="http://schemas.microsoft.com/office/drawing/2014/main" id="{BE6DCFEB-B973-F3DD-26F4-D4499CB2FF23}"/>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a:fillRect/>
          </a:stretch>
        </p:blipFill>
        <p:spPr>
          <a:xfrm>
            <a:off x="4613275" y="1930400"/>
            <a:ext cx="6738938" cy="4927600"/>
          </a:xfrm>
        </p:spPr>
      </p:pic>
    </p:spTree>
    <p:extLst>
      <p:ext uri="{BB962C8B-B14F-4D97-AF65-F5344CB8AC3E}">
        <p14:creationId xmlns:p14="http://schemas.microsoft.com/office/powerpoint/2010/main" val="152303389"/>
      </p:ext>
    </p:extLst>
  </p:cSld>
  <p:clrMapOvr>
    <a:masterClrMapping/>
  </p:clrMapOvr>
</p:sld>
</file>

<file path=ppt/slides/slide2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A27B82B-2A07-D4EA-2A49-C5FE75603E52}"/>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AF407690-F605-12CE-5FAF-BB5EFDD58472}"/>
              </a:ext>
            </a:extLst>
          </p:cNvPr>
          <p:cNvSpPr>
            <a:spLocks noGrp="1"/>
          </p:cNvSpPr>
          <p:nvPr>
            <p:ph type="body" sz="quarter" idx="13"/>
          </p:nvPr>
        </p:nvSpPr>
        <p:spPr/>
        <p:txBody>
          <a:bodyPr/>
          <a:lstStyle/>
          <a:p>
            <a:r>
              <a:rPr lang="en-GB" sz="2800" b="1" dirty="0">
                <a:latin typeface="Calibri" panose="020F0502020204030204" pitchFamily="34" charset="0"/>
                <a:cs typeface="Calibri" panose="020F0502020204030204" pitchFamily="34" charset="0"/>
              </a:rPr>
              <a:t>Du hører til her!</a:t>
            </a:r>
          </a:p>
          <a:p>
            <a:endParaRPr lang="en-GB" dirty="0"/>
          </a:p>
        </p:txBody>
      </p:sp>
      <p:sp>
        <p:nvSpPr>
          <p:cNvPr id="6" name="Google Shape;419;p19">
            <a:extLst>
              <a:ext uri="{FF2B5EF4-FFF2-40B4-BE49-F238E27FC236}">
                <a16:creationId xmlns:a16="http://schemas.microsoft.com/office/drawing/2014/main" id="{96EC0523-DAC6-7865-2B8C-0816704355D9}"/>
              </a:ext>
            </a:extLst>
          </p:cNvPr>
          <p:cNvSpPr txBox="1"/>
          <p:nvPr/>
        </p:nvSpPr>
        <p:spPr>
          <a:xfrm>
            <a:off x="8559300" y="4030725"/>
            <a:ext cx="2870700" cy="203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282666"/>
                </a:solidFill>
                <a:latin typeface="Calibri"/>
                <a:ea typeface="Calibri"/>
                <a:cs typeface="Calibri"/>
                <a:sym typeface="Calibri"/>
              </a:rPr>
              <a:t>Dit unikke perspektiv som pige kan bringe nye ideer til bordet ... </a:t>
            </a:r>
            <a:endParaRPr sz="2400" b="0" i="0" u="none" strike="noStrike" cap="none" dirty="0">
              <a:solidFill>
                <a:srgbClr val="282666"/>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400"/>
              <a:buFont typeface="Arial"/>
              <a:buNone/>
            </a:pPr>
            <a:r>
              <a:rPr lang="en-US" sz="2400" b="1" i="0" u="none" strike="noStrike" cap="none" dirty="0">
                <a:solidFill>
                  <a:srgbClr val="282666"/>
                </a:solidFill>
                <a:latin typeface="Calibri"/>
                <a:ea typeface="Calibri"/>
                <a:cs typeface="Calibri"/>
                <a:sym typeface="Calibri"/>
              </a:rPr>
              <a:t>AI har brug for DIG!</a:t>
            </a:r>
            <a:endParaRPr sz="2400" b="1" i="0" u="none" strike="noStrike" cap="none"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4283956337"/>
      </p:ext>
    </p:extLst>
  </p:cSld>
  <p:clrMapOvr>
    <a:masterClrMapping/>
  </p:clrMapOvr>
</p:sld>
</file>

<file path=ppt/slides/slide24.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327d5f467c9_0_89"/>
          <p:cNvSpPr txBox="1">
            <a:spLocks noGrp="1"/>
          </p:cNvSpPr>
          <p:nvPr>
            <p:ph type="body" idx="1"/>
          </p:nvPr>
        </p:nvSpPr>
        <p:spPr>
          <a:xfrm>
            <a:off x="798375" y="2382225"/>
            <a:ext cx="5279700" cy="24663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a:t>Hvis en gruppe, der kun består af mænd, designer en stemmeassistent, glemmer de måske at inkludere funktioner, som kvinder kunne finde nyttige.</a:t>
            </a:r>
            <a:endParaRPr/>
          </a:p>
          <a:p>
            <a:pPr marL="57150" lvl="0" indent="0" algn="l" rtl="0">
              <a:lnSpc>
                <a:spcPct val="90000"/>
              </a:lnSpc>
              <a:spcBef>
                <a:spcPts val="0"/>
              </a:spcBef>
              <a:spcAft>
                <a:spcPts val="0"/>
              </a:spcAft>
              <a:buClr>
                <a:srgbClr val="282666"/>
              </a:buClr>
              <a:buSzPts val="2400"/>
              <a:buNone/>
            </a:pPr>
            <a:endParaRPr/>
          </a:p>
          <a:p>
            <a:pPr marL="57150" lvl="0" indent="0" algn="l" rtl="0">
              <a:lnSpc>
                <a:spcPct val="90000"/>
              </a:lnSpc>
              <a:spcBef>
                <a:spcPts val="0"/>
              </a:spcBef>
              <a:spcAft>
                <a:spcPts val="0"/>
              </a:spcAft>
              <a:buClr>
                <a:srgbClr val="282666"/>
              </a:buClr>
              <a:buSzPts val="2400"/>
              <a:buNone/>
            </a:pPr>
            <a:r>
              <a:rPr lang="en-US"/>
              <a:t>AI-systemer til ansættelse har vist </a:t>
            </a:r>
            <a:r>
              <a:rPr lang="en-US" b="1"/>
              <a:t>bias</a:t>
            </a:r>
            <a:r>
              <a:rPr lang="en-US"/>
              <a:t>, fordi de </a:t>
            </a:r>
            <a:r>
              <a:rPr lang="en-US" b="1"/>
              <a:t>blev trænet ved hjælp af data fra hovedsageligt mandlige ansøgere</a:t>
            </a:r>
            <a:r>
              <a:rPr lang="en-US"/>
              <a:t>.</a:t>
            </a:r>
            <a:endParaRPr/>
          </a:p>
        </p:txBody>
      </p:sp>
      <p:sp>
        <p:nvSpPr>
          <p:cNvPr id="425" name="Google Shape;425;g327d5f467c9_0_89"/>
          <p:cNvSpPr txBox="1">
            <a:spLocks noGrp="1"/>
          </p:cNvSpPr>
          <p:nvPr>
            <p:ph type="body" idx="2"/>
          </p:nvPr>
        </p:nvSpPr>
        <p:spPr>
          <a:xfrm>
            <a:off x="798378" y="761600"/>
            <a:ext cx="49605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Hvad sker der, når </a:t>
            </a:r>
            <a:endParaRPr/>
          </a:p>
          <a:p>
            <a:pPr marL="0" lvl="0" indent="0" algn="l" rtl="0">
              <a:lnSpc>
                <a:spcPct val="90000"/>
              </a:lnSpc>
              <a:spcBef>
                <a:spcPts val="0"/>
              </a:spcBef>
              <a:spcAft>
                <a:spcPts val="0"/>
              </a:spcAft>
              <a:buClr>
                <a:srgbClr val="653795"/>
              </a:buClr>
              <a:buSzPts val="3600"/>
              <a:buNone/>
            </a:pPr>
            <a:r>
              <a:rPr lang="en-US"/>
              <a:t>AI mangler mangfoldighed?</a:t>
            </a:r>
            <a:endParaRPr/>
          </a:p>
          <a:p>
            <a:pPr marL="0" lvl="0" indent="0" algn="l" rtl="0">
              <a:lnSpc>
                <a:spcPct val="90000"/>
              </a:lnSpc>
              <a:spcBef>
                <a:spcPts val="0"/>
              </a:spcBef>
              <a:spcAft>
                <a:spcPts val="0"/>
              </a:spcAft>
              <a:buClr>
                <a:srgbClr val="653795"/>
              </a:buClr>
              <a:buSzPts val="3600"/>
              <a:buNone/>
            </a:pPr>
            <a:endParaRPr/>
          </a:p>
        </p:txBody>
      </p:sp>
      <p:pic>
        <p:nvPicPr>
          <p:cNvPr id="426" name="Google Shape;426;g327d5f467c9_0_89"/>
          <p:cNvPicPr preferRelativeResize="0"/>
          <p:nvPr/>
        </p:nvPicPr>
        <p:blipFill rotWithShape="1">
          <a:blip r:embed="rId3" cstate="screen">
            <a:alphaModFix/>
            <a:extLst>
              <a:ext uri="{28A0092B-C50C-407E-A947-70E740481C1C}">
                <a14:useLocalDpi xmlns:a14="http://schemas.microsoft.com/office/drawing/2010/main"/>
              </a:ext>
            </a:extLst>
          </a:blip>
          <a:srcRect l="-25863"/>
          <a:stretch/>
        </p:blipFill>
        <p:spPr>
          <a:xfrm>
            <a:off x="4507833" y="631387"/>
            <a:ext cx="7684166" cy="4894769"/>
          </a:xfrm>
          <a:prstGeom prst="rect">
            <a:avLst/>
          </a:prstGeom>
          <a:noFill/>
          <a:ln>
            <a:noFill/>
          </a:ln>
        </p:spPr>
      </p:pic>
      <p:sp>
        <p:nvSpPr>
          <p:cNvPr id="427" name="Google Shape;427;g327d5f467c9_0_89"/>
          <p:cNvSpPr/>
          <p:nvPr/>
        </p:nvSpPr>
        <p:spPr>
          <a:xfrm>
            <a:off x="7454104" y="844629"/>
            <a:ext cx="4737900" cy="3471300"/>
          </a:xfrm>
          <a:prstGeom prst="rect">
            <a:avLst/>
          </a:prstGeom>
          <a:blipFill rotWithShape="1">
            <a:blip r:embed="rId4" cstate="screen">
              <a:alphaModFix/>
              <a:extLst>
                <a:ext uri="{28A0092B-C50C-407E-A947-70E740481C1C}">
                  <a14:useLocalDpi xmlns:a14="http://schemas.microsoft.com/office/drawing/2010/main"/>
                </a:ext>
              </a:extLst>
            </a:blip>
            <a:stretch>
              <a:fillRect l="-4956" r="-4966"/>
            </a:stretch>
          </a:blipFill>
          <a:ln w="12700" cap="flat" cmpd="sng">
            <a:solidFill>
              <a:srgbClr val="032E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7BBC8-BC34-E556-044D-3D56D608AF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6F73F2-4C72-0435-96C6-20CF66DF757D}"/>
              </a:ext>
            </a:extLst>
          </p:cNvPr>
          <p:cNvSpPr>
            <a:spLocks noGrp="1"/>
          </p:cNvSpPr>
          <p:nvPr>
            <p:ph type="body" sz="quarter" idx="13"/>
          </p:nvPr>
        </p:nvSpPr>
        <p:spPr>
          <a:xfrm>
            <a:off x="839787" y="467280"/>
            <a:ext cx="4386359" cy="3808175"/>
          </a:xfrm>
        </p:spPr>
        <p:txBody>
          <a:bodyPr>
            <a:normAutofit/>
          </a:bodyPr>
          <a:lstStyle/>
          <a:p>
            <a:r>
              <a:rPr lang="en-GB" sz="2400" b="1" i="0" dirty="0">
                <a:latin typeface="Calibri" panose="020F0502020204030204" pitchFamily="34" charset="0"/>
                <a:cs typeface="Calibri" panose="020F0502020204030204" pitchFamily="34" charset="0"/>
              </a:rPr>
              <a:t>Flere stemmer betyder </a:t>
            </a:r>
          </a:p>
          <a:p>
            <a:r>
              <a:rPr lang="en-GB" sz="2400" b="1" i="0" dirty="0">
                <a:latin typeface="Calibri" panose="020F0502020204030204" pitchFamily="34" charset="0"/>
                <a:cs typeface="Calibri" panose="020F0502020204030204" pitchFamily="34" charset="0"/>
              </a:rPr>
              <a:t>færre blinde vinkler. </a:t>
            </a:r>
            <a:br>
              <a:rPr lang="en-GB" sz="2400" i="0" dirty="0">
                <a:latin typeface="Calibri" panose="020F0502020204030204" pitchFamily="34" charset="0"/>
                <a:cs typeface="Calibri" panose="020F0502020204030204" pitchFamily="34" charset="0"/>
              </a:rPr>
            </a:br>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Kvinder i AI er med til at skabe bedre værktøjer </a:t>
            </a:r>
          </a:p>
          <a:p>
            <a:r>
              <a:rPr lang="en-GB" sz="2400" i="0" dirty="0">
                <a:latin typeface="Calibri" panose="020F0502020204030204" pitchFamily="34" charset="0"/>
                <a:cs typeface="Calibri" panose="020F0502020204030204" pitchFamily="34" charset="0"/>
              </a:rPr>
              <a:t>for kvinder.</a:t>
            </a:r>
          </a:p>
          <a:p>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Et mangfoldigt team kan spotte og rette op på disse fordomme, hvilket gør AI'en mere retfærdig for alle.</a:t>
            </a:r>
          </a:p>
          <a:p>
            <a:endParaRPr lang="en-GB" dirty="0"/>
          </a:p>
        </p:txBody>
      </p:sp>
      <p:pic>
        <p:nvPicPr>
          <p:cNvPr id="5" name="Picture Placeholder 4">
            <a:extLst>
              <a:ext uri="{FF2B5EF4-FFF2-40B4-BE49-F238E27FC236}">
                <a16:creationId xmlns:a16="http://schemas.microsoft.com/office/drawing/2014/main" id="{5243B03F-10D2-9823-904E-CE7EFA088569}"/>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613275" y="1930400"/>
            <a:ext cx="6738938" cy="4927600"/>
          </a:xfrm>
        </p:spPr>
      </p:pic>
    </p:spTree>
    <p:extLst>
      <p:ext uri="{BB962C8B-B14F-4D97-AF65-F5344CB8AC3E}">
        <p14:creationId xmlns:p14="http://schemas.microsoft.com/office/powerpoint/2010/main" val="291167948"/>
      </p:ext>
    </p:extLst>
  </p:cSld>
  <p:clrMapOvr>
    <a:masterClrMapping/>
  </p:clrMapOvr>
</p:sld>
</file>

<file path=ppt/slides/slide2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EC4F4-ADCD-55B5-00EA-B9AE343C630E}"/>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8CCC72E-9F5B-410A-652D-05CDDCB09C2A}"/>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19B4CE25-571A-B97E-E452-33B7919268FB}"/>
              </a:ext>
            </a:extLst>
          </p:cNvPr>
          <p:cNvSpPr>
            <a:spLocks noGrp="1"/>
          </p:cNvSpPr>
          <p:nvPr>
            <p:ph type="body" sz="quarter" idx="13"/>
          </p:nvPr>
        </p:nvSpPr>
        <p:spPr/>
        <p:txBody>
          <a:bodyPr/>
          <a:lstStyle/>
          <a:p>
            <a:r>
              <a:rPr lang="en-GB" sz="2800" b="1" dirty="0">
                <a:latin typeface="Calibri" panose="020F0502020204030204" pitchFamily="34" charset="0"/>
                <a:cs typeface="Calibri" panose="020F0502020204030204" pitchFamily="34" charset="0"/>
              </a:rPr>
              <a:t>Drøm stort</a:t>
            </a:r>
          </a:p>
          <a:p>
            <a:r>
              <a:rPr lang="en-GB" sz="2800" b="1" dirty="0">
                <a:latin typeface="Calibri" panose="020F0502020204030204" pitchFamily="34" charset="0"/>
                <a:cs typeface="Calibri" panose="020F0502020204030204" pitchFamily="34" charset="0"/>
              </a:rPr>
              <a:t>AI for en bedre verden</a:t>
            </a:r>
          </a:p>
          <a:p>
            <a:endParaRPr lang="en-GB" dirty="0"/>
          </a:p>
        </p:txBody>
      </p:sp>
    </p:spTree>
    <p:extLst>
      <p:ext uri="{BB962C8B-B14F-4D97-AF65-F5344CB8AC3E}">
        <p14:creationId xmlns:p14="http://schemas.microsoft.com/office/powerpoint/2010/main" val="2144720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327d5f467c9_0_20"/>
          <p:cNvSpPr/>
          <p:nvPr/>
        </p:nvSpPr>
        <p:spPr>
          <a:xfrm>
            <a:off x="979941" y="2706702"/>
            <a:ext cx="2572308" cy="2459470"/>
          </a:xfrm>
          <a:custGeom>
            <a:avLst/>
            <a:gdLst/>
            <a:ahLst/>
            <a:cxnLst/>
            <a:rect l="l" t="t" r="r" b="b"/>
            <a:pathLst>
              <a:path w="4425" h="4231" extrusionOk="0">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9525"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7" name="Google Shape;447;g327d5f467c9_0_20"/>
          <p:cNvSpPr/>
          <p:nvPr/>
        </p:nvSpPr>
        <p:spPr>
          <a:xfrm>
            <a:off x="1087655" y="2775948"/>
            <a:ext cx="2572308" cy="2459470"/>
          </a:xfrm>
          <a:custGeom>
            <a:avLst/>
            <a:gdLst/>
            <a:ahLst/>
            <a:cxnLst/>
            <a:rect l="l" t="t" r="r" b="b"/>
            <a:pathLst>
              <a:path w="4425" h="4230" extrusionOk="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9525"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8" name="Google Shape;448;g327d5f467c9_0_20"/>
          <p:cNvSpPr/>
          <p:nvPr/>
        </p:nvSpPr>
        <p:spPr>
          <a:xfrm>
            <a:off x="4536015" y="2095415"/>
            <a:ext cx="2572308" cy="2459470"/>
          </a:xfrm>
          <a:custGeom>
            <a:avLst/>
            <a:gdLst/>
            <a:ahLst/>
            <a:cxnLst/>
            <a:rect l="l" t="t" r="r" b="b"/>
            <a:pathLst>
              <a:path w="4425" h="4230" extrusionOk="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9525"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9" name="Google Shape;449;g327d5f467c9_0_20"/>
          <p:cNvSpPr/>
          <p:nvPr/>
        </p:nvSpPr>
        <p:spPr>
          <a:xfrm>
            <a:off x="4643729" y="2164660"/>
            <a:ext cx="2572308" cy="2459470"/>
          </a:xfrm>
          <a:custGeom>
            <a:avLst/>
            <a:gdLst/>
            <a:ahLst/>
            <a:cxnLst/>
            <a:rect l="l" t="t" r="r" b="b"/>
            <a:pathLst>
              <a:path w="4425" h="4230" extrusionOk="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9525"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50" name="Google Shape;450;g327d5f467c9_0_20"/>
          <p:cNvSpPr/>
          <p:nvPr/>
        </p:nvSpPr>
        <p:spPr>
          <a:xfrm>
            <a:off x="8303815" y="2744377"/>
            <a:ext cx="2572313" cy="2459470"/>
          </a:xfrm>
          <a:custGeom>
            <a:avLst/>
            <a:gdLst/>
            <a:ahLst/>
            <a:cxnLst/>
            <a:rect l="l" t="t" r="r" b="b"/>
            <a:pathLst>
              <a:path w="4424" h="4230" extrusionOk="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9525" cap="flat" cmpd="sng">
            <a:solidFill>
              <a:srgbClr val="282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51" name="Google Shape;451;g327d5f467c9_0_20"/>
          <p:cNvSpPr/>
          <p:nvPr/>
        </p:nvSpPr>
        <p:spPr>
          <a:xfrm>
            <a:off x="8408965" y="2813622"/>
            <a:ext cx="2572313" cy="2459470"/>
          </a:xfrm>
          <a:custGeom>
            <a:avLst/>
            <a:gdLst/>
            <a:ahLst/>
            <a:cxnLst/>
            <a:rect l="l" t="t" r="r" b="b"/>
            <a:pathLst>
              <a:path w="4424" h="4230" extrusionOk="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9525" cap="flat" cmpd="sng">
            <a:solidFill>
              <a:srgbClr val="282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grpSp>
        <p:nvGrpSpPr>
          <p:cNvPr id="452" name="Google Shape;452;g327d5f467c9_0_20"/>
          <p:cNvGrpSpPr/>
          <p:nvPr/>
        </p:nvGrpSpPr>
        <p:grpSpPr>
          <a:xfrm>
            <a:off x="5616834" y="1019110"/>
            <a:ext cx="749201" cy="845429"/>
            <a:chOff x="4643578" y="432838"/>
            <a:chExt cx="1028134" cy="1160188"/>
          </a:xfrm>
        </p:grpSpPr>
        <p:sp>
          <p:nvSpPr>
            <p:cNvPr id="453" name="Google Shape;453;g327d5f467c9_0_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54" name="Google Shape;454;g327d5f467c9_0_20"/>
            <p:cNvGrpSpPr/>
            <p:nvPr/>
          </p:nvGrpSpPr>
          <p:grpSpPr>
            <a:xfrm>
              <a:off x="4643578" y="432838"/>
              <a:ext cx="1028134" cy="1160188"/>
              <a:chOff x="4643578" y="432838"/>
              <a:chExt cx="1028134" cy="1160188"/>
            </a:xfrm>
          </p:grpSpPr>
          <p:sp>
            <p:nvSpPr>
              <p:cNvPr id="455" name="Google Shape;455;g327d5f467c9_0_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 name="Google Shape;456;g327d5f467c9_0_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457" name="Google Shape;457;g327d5f467c9_0_20"/>
          <p:cNvGrpSpPr/>
          <p:nvPr/>
        </p:nvGrpSpPr>
        <p:grpSpPr>
          <a:xfrm>
            <a:off x="9367172" y="1864554"/>
            <a:ext cx="655923" cy="655810"/>
            <a:chOff x="3258209" y="1217582"/>
            <a:chExt cx="4712093" cy="4711281"/>
          </a:xfrm>
        </p:grpSpPr>
        <p:sp>
          <p:nvSpPr>
            <p:cNvPr id="458" name="Google Shape;458;g327d5f467c9_0_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 name="Google Shape;459;g327d5f467c9_0_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 name="Google Shape;460;g327d5f467c9_0_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 name="Google Shape;461;g327d5f467c9_0_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 name="Google Shape;462;g327d5f467c9_0_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 name="Google Shape;463;g327d5f467c9_0_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4" name="Google Shape;464;g327d5f467c9_0_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5" name="Google Shape;465;g327d5f467c9_0_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 name="Google Shape;466;g327d5f467c9_0_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 name="Google Shape;467;g327d5f467c9_0_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 name="Google Shape;468;g327d5f467c9_0_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 name="Google Shape;469;g327d5f467c9_0_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 name="Google Shape;470;g327d5f467c9_0_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 name="Google Shape;471;g327d5f467c9_0_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72" name="Google Shape;472;g327d5f467c9_0_20"/>
          <p:cNvGrpSpPr/>
          <p:nvPr/>
        </p:nvGrpSpPr>
        <p:grpSpPr>
          <a:xfrm>
            <a:off x="2012147" y="1538063"/>
            <a:ext cx="846420" cy="982322"/>
            <a:chOff x="2403525" y="3625384"/>
            <a:chExt cx="853935" cy="991043"/>
          </a:xfrm>
        </p:grpSpPr>
        <p:sp>
          <p:nvSpPr>
            <p:cNvPr id="473" name="Google Shape;473;g327d5f467c9_0_20"/>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 name="Google Shape;474;g327d5f467c9_0_20"/>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5" name="Google Shape;475;g327d5f467c9_0_20"/>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6" name="Google Shape;476;g327d5f467c9_0_20"/>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77" name="Google Shape;477;g327d5f467c9_0_20"/>
          <p:cNvSpPr/>
          <p:nvPr/>
        </p:nvSpPr>
        <p:spPr>
          <a:xfrm>
            <a:off x="1149206" y="2760560"/>
            <a:ext cx="2572311" cy="2459469"/>
          </a:xfrm>
          <a:custGeom>
            <a:avLst/>
            <a:gdLst/>
            <a:ahLst/>
            <a:cxnLst/>
            <a:rect l="l" t="t" r="r" b="b"/>
            <a:pathLst>
              <a:path w="4422" h="4227" extrusionOk="0">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78" name="Google Shape;478;g327d5f467c9_0_20"/>
          <p:cNvSpPr txBox="1"/>
          <p:nvPr/>
        </p:nvSpPr>
        <p:spPr>
          <a:xfrm>
            <a:off x="1252936" y="3554676"/>
            <a:ext cx="226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AI kan </a:t>
            </a:r>
            <a:br>
              <a:rPr lang="en-US" sz="2000" b="1" i="0" u="none" strike="noStrike" cap="none">
                <a:solidFill>
                  <a:schemeClr val="lt1"/>
                </a:solidFill>
                <a:latin typeface="Calibri"/>
                <a:ea typeface="Calibri"/>
                <a:cs typeface="Calibri"/>
                <a:sym typeface="Calibri"/>
              </a:rPr>
            </a:br>
            <a:r>
              <a:rPr lang="en-US" sz="2000" b="1" i="0" u="none" strike="noStrike" cap="none">
                <a:solidFill>
                  <a:schemeClr val="lt1"/>
                </a:solidFill>
                <a:latin typeface="Calibri"/>
                <a:ea typeface="Calibri"/>
                <a:cs typeface="Calibri"/>
                <a:sym typeface="Calibri"/>
              </a:rPr>
              <a:t>Forandre liv</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479" name="Google Shape;479;g327d5f467c9_0_20"/>
          <p:cNvSpPr/>
          <p:nvPr/>
        </p:nvSpPr>
        <p:spPr>
          <a:xfrm>
            <a:off x="4705280" y="2149272"/>
            <a:ext cx="2572311" cy="2459469"/>
          </a:xfrm>
          <a:custGeom>
            <a:avLst/>
            <a:gdLst/>
            <a:ahLst/>
            <a:cxnLst/>
            <a:rect l="l" t="t" r="r" b="b"/>
            <a:pathLst>
              <a:path w="4422" h="4227" extrusionOk="0">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80" name="Google Shape;480;g327d5f467c9_0_20"/>
          <p:cNvSpPr/>
          <p:nvPr/>
        </p:nvSpPr>
        <p:spPr>
          <a:xfrm>
            <a:off x="8470516" y="2798234"/>
            <a:ext cx="2572304" cy="2459469"/>
          </a:xfrm>
          <a:custGeom>
            <a:avLst/>
            <a:gdLst/>
            <a:ahLst/>
            <a:cxnLst/>
            <a:rect l="l" t="t" r="r" b="b"/>
            <a:pathLst>
              <a:path w="4421" h="4227" extrusionOk="0">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81" name="Google Shape;481;g327d5f467c9_0_20"/>
          <p:cNvSpPr txBox="1"/>
          <p:nvPr/>
        </p:nvSpPr>
        <p:spPr>
          <a:xfrm>
            <a:off x="8638964" y="3051934"/>
            <a:ext cx="21123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Vi er nødt til at give DIG mulighed for at drømme om at lede disse innovationer!</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482" name="Google Shape;482;g327d5f467c9_0_20"/>
          <p:cNvSpPr txBox="1"/>
          <p:nvPr/>
        </p:nvSpPr>
        <p:spPr>
          <a:xfrm>
            <a:off x="4839435" y="2520386"/>
            <a:ext cx="22182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AI for det gode: </a:t>
            </a:r>
            <a:r>
              <a:rPr lang="en-US" sz="2000" b="0" i="0" u="none" strike="noStrike" cap="none">
                <a:solidFill>
                  <a:schemeClr val="lt1"/>
                </a:solidFill>
                <a:latin typeface="Calibri"/>
                <a:ea typeface="Calibri"/>
                <a:cs typeface="Calibri"/>
                <a:sym typeface="Calibri"/>
              </a:rPr>
              <a:t>Projekter, der tackler klimaforandringer, uddannelse og sundhedspleje</a:t>
            </a:r>
            <a:endParaRPr sz="20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327e206b9af_0_140"/>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sz="2500" b="1"/>
              <a:t>Aktivitet</a:t>
            </a:r>
            <a:endParaRPr sz="2500" b="1"/>
          </a:p>
          <a:p>
            <a:pPr marL="0" lvl="0" indent="0" algn="l" rtl="0">
              <a:lnSpc>
                <a:spcPct val="90000"/>
              </a:lnSpc>
              <a:spcBef>
                <a:spcPts val="0"/>
              </a:spcBef>
              <a:spcAft>
                <a:spcPts val="0"/>
              </a:spcAft>
              <a:buClr>
                <a:schemeClr val="lt1"/>
              </a:buClr>
              <a:buSzPts val="2800"/>
              <a:buNone/>
            </a:pPr>
            <a:endParaRPr sz="1700"/>
          </a:p>
        </p:txBody>
      </p:sp>
      <p:sp>
        <p:nvSpPr>
          <p:cNvPr id="489" name="Google Shape;489;g327e206b9af_0_140"/>
          <p:cNvSpPr txBox="1">
            <a:spLocks noGrp="1"/>
          </p:cNvSpPr>
          <p:nvPr>
            <p:ph type="body" idx="4"/>
          </p:nvPr>
        </p:nvSpPr>
        <p:spPr>
          <a:xfrm>
            <a:off x="4652475" y="3211025"/>
            <a:ext cx="3083100"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Lad os se endnu et interview med en kvinde i en AI-relateret rolle og diskutere de færdigheder, hun bruger dagligt.</a:t>
            </a:r>
            <a:endParaRPr/>
          </a:p>
          <a:p>
            <a:pPr marL="228600" lvl="0" indent="-228600" algn="l" rtl="0">
              <a:lnSpc>
                <a:spcPct val="90000"/>
              </a:lnSpc>
              <a:spcBef>
                <a:spcPts val="1000"/>
              </a:spcBef>
              <a:spcAft>
                <a:spcPts val="0"/>
              </a:spcAft>
              <a:buClr>
                <a:srgbClr val="282666"/>
              </a:buClr>
              <a:buSzPts val="2400"/>
              <a:buNone/>
            </a:pPr>
            <a:endParaRPr/>
          </a:p>
        </p:txBody>
      </p:sp>
      <p:sp>
        <p:nvSpPr>
          <p:cNvPr id="490" name="Google Shape;490;g327e206b9af_0_140"/>
          <p:cNvSpPr txBox="1">
            <a:spLocks noGrp="1"/>
          </p:cNvSpPr>
          <p:nvPr>
            <p:ph type="body" idx="5"/>
          </p:nvPr>
        </p:nvSpPr>
        <p:spPr>
          <a:xfrm>
            <a:off x="4594475" y="761600"/>
            <a:ext cx="6587100" cy="1375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600"/>
              <a:buNone/>
            </a:pPr>
            <a:r>
              <a:rPr lang="en-US">
                <a:solidFill>
                  <a:srgbClr val="282666"/>
                </a:solidFill>
              </a:rPr>
              <a:t>Adebola Olomo Irland </a:t>
            </a:r>
            <a:r>
              <a:rPr lang="en-US" sz="2400" b="0">
                <a:solidFill>
                  <a:srgbClr val="282666"/>
                </a:solidFill>
              </a:rPr>
              <a:t>(Nigeria)</a:t>
            </a:r>
            <a:endParaRPr sz="2400" b="0">
              <a:solidFill>
                <a:srgbClr val="282666"/>
              </a:solidFill>
            </a:endParaRPr>
          </a:p>
          <a:p>
            <a:pPr marL="0" lvl="0" indent="0" algn="l" rtl="0">
              <a:lnSpc>
                <a:spcPct val="115000"/>
              </a:lnSpc>
              <a:spcBef>
                <a:spcPts val="0"/>
              </a:spcBef>
              <a:spcAft>
                <a:spcPts val="0"/>
              </a:spcAft>
              <a:buSzPts val="3600"/>
              <a:buNone/>
            </a:pPr>
            <a:r>
              <a:rPr lang="en-US" sz="2400" b="0">
                <a:solidFill>
                  <a:srgbClr val="282666"/>
                </a:solidFill>
              </a:rPr>
              <a:t>CEO, Deeferent Marketing Agency, Technology Adoption Consultant | Forfatter, Marketing with AI.</a:t>
            </a:r>
            <a:endParaRPr sz="2400" b="0">
              <a:solidFill>
                <a:srgbClr val="282666"/>
              </a:solidFill>
            </a:endParaRPr>
          </a:p>
          <a:p>
            <a:pPr marL="0" lvl="0" indent="0" algn="l" rtl="0">
              <a:lnSpc>
                <a:spcPct val="90000"/>
              </a:lnSpc>
              <a:spcBef>
                <a:spcPts val="0"/>
              </a:spcBef>
              <a:spcAft>
                <a:spcPts val="0"/>
              </a:spcAft>
              <a:buClr>
                <a:srgbClr val="653795"/>
              </a:buClr>
              <a:buSzPts val="3600"/>
              <a:buNone/>
            </a:pPr>
            <a:endParaRPr sz="2400" b="0">
              <a:solidFill>
                <a:srgbClr val="282666"/>
              </a:solidFill>
            </a:endParaRPr>
          </a:p>
        </p:txBody>
      </p:sp>
      <p:pic>
        <p:nvPicPr>
          <p:cNvPr id="491" name="Google Shape;491;g327e206b9af_0_140"/>
          <p:cNvPicPr preferRelativeResize="0"/>
          <p:nvPr/>
        </p:nvPicPr>
        <p:blipFill rotWithShape="1">
          <a:blip r:embed="rId3" cstate="screen">
            <a:alphaModFix/>
            <a:extLst>
              <a:ext uri="{28A0092B-C50C-407E-A947-70E740481C1C}">
                <a14:useLocalDpi xmlns:a14="http://schemas.microsoft.com/office/drawing/2010/main"/>
              </a:ext>
            </a:extLst>
          </a:blip>
          <a:srcRect l="-32642"/>
          <a:stretch/>
        </p:blipFill>
        <p:spPr>
          <a:xfrm>
            <a:off x="7295875" y="3103030"/>
            <a:ext cx="5342148" cy="3896144"/>
          </a:xfrm>
          <a:prstGeom prst="rect">
            <a:avLst/>
          </a:prstGeom>
          <a:noFill/>
          <a:ln>
            <a:noFill/>
          </a:ln>
        </p:spPr>
      </p:pic>
      <p:pic>
        <p:nvPicPr>
          <p:cNvPr id="492" name="Google Shape;492;g327e206b9af_0_1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48401" y="3272777"/>
            <a:ext cx="2889624" cy="2763142"/>
          </a:xfrm>
          <a:prstGeom prst="rect">
            <a:avLst/>
          </a:prstGeom>
          <a:noFill/>
          <a:ln>
            <a:noFill/>
          </a:ln>
        </p:spPr>
      </p:pic>
      <p:sp>
        <p:nvSpPr>
          <p:cNvPr id="493" name="Google Shape;493;g327e206b9af_0_140"/>
          <p:cNvSpPr/>
          <p:nvPr/>
        </p:nvSpPr>
        <p:spPr>
          <a:xfrm>
            <a:off x="8293355" y="2731600"/>
            <a:ext cx="18588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494" name="Google Shape;494;g327e206b9af_0_140"/>
          <p:cNvSpPr txBox="1"/>
          <p:nvPr/>
        </p:nvSpPr>
        <p:spPr>
          <a:xfrm>
            <a:off x="8280078" y="2966701"/>
            <a:ext cx="17907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Se </a:t>
            </a: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det her!</a:t>
            </a:r>
            <a:endParaRPr sz="2400" b="1" i="0" u="none" strike="noStrike" cap="none">
              <a:solidFill>
                <a:schemeClr val="lt1"/>
              </a:solidFill>
              <a:latin typeface="Calibri"/>
              <a:ea typeface="Calibri"/>
              <a:cs typeface="Calibri"/>
              <a:sym typeface="Calibri"/>
            </a:endParaRPr>
          </a:p>
        </p:txBody>
      </p:sp>
      <p:pic>
        <p:nvPicPr>
          <p:cNvPr id="495" name="Google Shape;495;g327e206b9af_0_140"/>
          <p:cNvPicPr preferRelativeResize="0"/>
          <p:nvPr/>
        </p:nvPicPr>
        <p:blipFill rotWithShape="1">
          <a:blip r:embed="rId6" cstate="screen">
            <a:alphaModFix/>
            <a:extLst>
              <a:ext uri="{28A0092B-C50C-407E-A947-70E740481C1C}">
                <a14:useLocalDpi xmlns:a14="http://schemas.microsoft.com/office/drawing/2010/main"/>
              </a:ext>
            </a:extLst>
          </a:blip>
          <a:srcRect l="18039"/>
          <a:stretch/>
        </p:blipFill>
        <p:spPr>
          <a:xfrm>
            <a:off x="394374" y="0"/>
            <a:ext cx="3438950" cy="2357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327d5f467c9_0_185"/>
          <p:cNvSpPr/>
          <p:nvPr/>
        </p:nvSpPr>
        <p:spPr>
          <a:xfrm>
            <a:off x="567459" y="2883127"/>
            <a:ext cx="2272735" cy="2740487"/>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1" name="Google Shape;501;g327d5f467c9_0_185"/>
          <p:cNvSpPr/>
          <p:nvPr/>
        </p:nvSpPr>
        <p:spPr>
          <a:xfrm>
            <a:off x="550950" y="1499125"/>
            <a:ext cx="2305749" cy="1807729"/>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2" name="Google Shape;502;g327d5f467c9_0_185"/>
          <p:cNvSpPr/>
          <p:nvPr/>
        </p:nvSpPr>
        <p:spPr>
          <a:xfrm>
            <a:off x="3431991" y="1515634"/>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3" name="Google Shape;503;g327d5f467c9_0_185"/>
          <p:cNvSpPr/>
          <p:nvPr/>
        </p:nvSpPr>
        <p:spPr>
          <a:xfrm>
            <a:off x="3415483" y="3829641"/>
            <a:ext cx="2305749" cy="1810485"/>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4" name="Google Shape;504;g327d5f467c9_0_185"/>
          <p:cNvSpPr/>
          <p:nvPr/>
        </p:nvSpPr>
        <p:spPr>
          <a:xfrm>
            <a:off x="6369973" y="2883127"/>
            <a:ext cx="2272731" cy="2740487"/>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725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5" name="Google Shape;505;g327d5f467c9_0_185"/>
          <p:cNvSpPr/>
          <p:nvPr/>
        </p:nvSpPr>
        <p:spPr>
          <a:xfrm>
            <a:off x="6353464" y="1499125"/>
            <a:ext cx="2305749" cy="1807729"/>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6" name="Google Shape;506;g327d5f467c9_0_185"/>
          <p:cNvSpPr txBox="1"/>
          <p:nvPr/>
        </p:nvSpPr>
        <p:spPr>
          <a:xfrm>
            <a:off x="894539" y="3715825"/>
            <a:ext cx="1618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Lær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digitale færdigheder</a:t>
            </a:r>
            <a:endParaRPr sz="1700" b="0" i="0" u="none" strike="noStrike" cap="none">
              <a:solidFill>
                <a:schemeClr val="lt1"/>
              </a:solidFill>
              <a:latin typeface="Calibri"/>
              <a:ea typeface="Calibri"/>
              <a:cs typeface="Calibri"/>
              <a:sym typeface="Calibri"/>
            </a:endParaRPr>
          </a:p>
        </p:txBody>
      </p:sp>
      <p:grpSp>
        <p:nvGrpSpPr>
          <p:cNvPr id="507" name="Google Shape;507;g327d5f467c9_0_185"/>
          <p:cNvGrpSpPr/>
          <p:nvPr/>
        </p:nvGrpSpPr>
        <p:grpSpPr>
          <a:xfrm>
            <a:off x="4208804" y="4424960"/>
            <a:ext cx="749201" cy="845429"/>
            <a:chOff x="4643578" y="432838"/>
            <a:chExt cx="1028134" cy="1160188"/>
          </a:xfrm>
        </p:grpSpPr>
        <p:sp>
          <p:nvSpPr>
            <p:cNvPr id="508" name="Google Shape;508;g327d5f467c9_0_185"/>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09" name="Google Shape;509;g327d5f467c9_0_185"/>
            <p:cNvGrpSpPr/>
            <p:nvPr/>
          </p:nvGrpSpPr>
          <p:grpSpPr>
            <a:xfrm>
              <a:off x="4643578" y="432838"/>
              <a:ext cx="1028134" cy="1160188"/>
              <a:chOff x="4643578" y="432838"/>
              <a:chExt cx="1028134" cy="1160188"/>
            </a:xfrm>
          </p:grpSpPr>
          <p:sp>
            <p:nvSpPr>
              <p:cNvPr id="510" name="Google Shape;510;g327d5f467c9_0_185"/>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1" name="Google Shape;511;g327d5f467c9_0_185"/>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512" name="Google Shape;512;g327d5f467c9_0_185"/>
          <p:cNvGrpSpPr/>
          <p:nvPr/>
        </p:nvGrpSpPr>
        <p:grpSpPr>
          <a:xfrm>
            <a:off x="7065573" y="1849412"/>
            <a:ext cx="812364" cy="762243"/>
            <a:chOff x="6615628" y="2116894"/>
            <a:chExt cx="1066935" cy="1001107"/>
          </a:xfrm>
        </p:grpSpPr>
        <p:sp>
          <p:nvSpPr>
            <p:cNvPr id="513" name="Google Shape;513;g327d5f467c9_0_185"/>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4" name="Google Shape;514;g327d5f467c9_0_185"/>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5" name="Google Shape;515;g327d5f467c9_0_185"/>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6" name="Google Shape;516;g327d5f467c9_0_185"/>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7" name="Google Shape;517;g327d5f467c9_0_185"/>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8" name="Google Shape;518;g327d5f467c9_0_185"/>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9" name="Google Shape;519;g327d5f467c9_0_185"/>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0" name="Google Shape;520;g327d5f467c9_0_185"/>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1" name="Google Shape;521;g327d5f467c9_0_185"/>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2" name="Google Shape;522;g327d5f467c9_0_185"/>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3" name="Google Shape;523;g327d5f467c9_0_185"/>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4" name="Google Shape;524;g327d5f467c9_0_185"/>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25" name="Google Shape;525;g327d5f467c9_0_185"/>
          <p:cNvGrpSpPr/>
          <p:nvPr/>
        </p:nvGrpSpPr>
        <p:grpSpPr>
          <a:xfrm>
            <a:off x="1375681" y="1979134"/>
            <a:ext cx="655923" cy="655810"/>
            <a:chOff x="3258209" y="1217582"/>
            <a:chExt cx="4712093" cy="4711281"/>
          </a:xfrm>
        </p:grpSpPr>
        <p:sp>
          <p:nvSpPr>
            <p:cNvPr id="526" name="Google Shape;526;g327d5f467c9_0_185"/>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7" name="Google Shape;527;g327d5f467c9_0_185"/>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8" name="Google Shape;528;g327d5f467c9_0_185"/>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g327d5f467c9_0_185"/>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0" name="Google Shape;530;g327d5f467c9_0_185"/>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1" name="Google Shape;531;g327d5f467c9_0_185"/>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2" name="Google Shape;532;g327d5f467c9_0_185"/>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3" name="Google Shape;533;g327d5f467c9_0_185"/>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4" name="Google Shape;534;g327d5f467c9_0_185"/>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5" name="Google Shape;535;g327d5f467c9_0_185"/>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6" name="Google Shape;536;g327d5f467c9_0_185"/>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7" name="Google Shape;537;g327d5f467c9_0_185"/>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8" name="Google Shape;538;g327d5f467c9_0_185"/>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9" name="Google Shape;539;g327d5f467c9_0_185"/>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40" name="Google Shape;540;g327d5f467c9_0_185"/>
          <p:cNvSpPr txBox="1"/>
          <p:nvPr/>
        </p:nvSpPr>
        <p:spPr>
          <a:xfrm>
            <a:off x="3468488" y="2684275"/>
            <a:ext cx="22641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Vær nysgerrig på AI</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541" name="Google Shape;541;g327d5f467c9_0_185"/>
          <p:cNvSpPr txBox="1"/>
          <p:nvPr/>
        </p:nvSpPr>
        <p:spPr>
          <a:xfrm>
            <a:off x="6353438" y="3715825"/>
            <a:ext cx="23058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Følg med i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AI-tendenser</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542" name="Google Shape;542;g327d5f467c9_0_185"/>
          <p:cNvSpPr txBox="1"/>
          <p:nvPr/>
        </p:nvSpPr>
        <p:spPr>
          <a:xfrm>
            <a:off x="550950" y="317125"/>
            <a:ext cx="4729500" cy="1182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a:solidFill>
                  <a:srgbClr val="653795"/>
                </a:solidFill>
                <a:latin typeface="Calibri"/>
                <a:ea typeface="Calibri"/>
                <a:cs typeface="Calibri"/>
                <a:sym typeface="Calibri"/>
              </a:rPr>
              <a:t>VÆR PARAT</a:t>
            </a:r>
            <a:endParaRPr sz="3600" b="1" i="0" u="none" strike="noStrike" cap="none">
              <a:solidFill>
                <a:srgbClr val="653795"/>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600"/>
              <a:buFont typeface="Arial"/>
              <a:buNone/>
            </a:pPr>
            <a:endParaRPr sz="3600" b="1" i="0" u="none" strike="noStrike" cap="none">
              <a:solidFill>
                <a:srgbClr val="653795"/>
              </a:solidFill>
              <a:latin typeface="Calibri"/>
              <a:ea typeface="Calibri"/>
              <a:cs typeface="Calibri"/>
              <a:sym typeface="Calibri"/>
            </a:endParaRPr>
          </a:p>
        </p:txBody>
      </p:sp>
      <p:sp>
        <p:nvSpPr>
          <p:cNvPr id="543" name="Google Shape;543;g327d5f467c9_0_185"/>
          <p:cNvSpPr/>
          <p:nvPr/>
        </p:nvSpPr>
        <p:spPr>
          <a:xfrm>
            <a:off x="9394766" y="1501134"/>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4" name="Google Shape;544;g327d5f467c9_0_185"/>
          <p:cNvSpPr/>
          <p:nvPr/>
        </p:nvSpPr>
        <p:spPr>
          <a:xfrm>
            <a:off x="9378258" y="3815141"/>
            <a:ext cx="2305749" cy="1810485"/>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45" name="Google Shape;545;g327d5f467c9_0_185"/>
          <p:cNvGrpSpPr/>
          <p:nvPr/>
        </p:nvGrpSpPr>
        <p:grpSpPr>
          <a:xfrm>
            <a:off x="10171579" y="4410460"/>
            <a:ext cx="749201" cy="845429"/>
            <a:chOff x="4643578" y="432838"/>
            <a:chExt cx="1028134" cy="1160188"/>
          </a:xfrm>
        </p:grpSpPr>
        <p:sp>
          <p:nvSpPr>
            <p:cNvPr id="546" name="Google Shape;546;g327d5f467c9_0_185"/>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47" name="Google Shape;547;g327d5f467c9_0_185"/>
            <p:cNvGrpSpPr/>
            <p:nvPr/>
          </p:nvGrpSpPr>
          <p:grpSpPr>
            <a:xfrm>
              <a:off x="4643578" y="432838"/>
              <a:ext cx="1028134" cy="1160188"/>
              <a:chOff x="4643578" y="432838"/>
              <a:chExt cx="1028134" cy="1160188"/>
            </a:xfrm>
          </p:grpSpPr>
          <p:sp>
            <p:nvSpPr>
              <p:cNvPr id="548" name="Google Shape;548;g327d5f467c9_0_185"/>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9" name="Google Shape;549;g327d5f467c9_0_185"/>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50" name="Google Shape;550;g327d5f467c9_0_185"/>
          <p:cNvSpPr txBox="1"/>
          <p:nvPr/>
        </p:nvSpPr>
        <p:spPr>
          <a:xfrm>
            <a:off x="9399075" y="2377975"/>
            <a:ext cx="226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Bevar et mindset om livslang læring</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7EF9-82E9-1059-FD98-BE5E278316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FF16F9-743B-95B1-EC0C-6C29C0BCE970}"/>
              </a:ext>
            </a:extLst>
          </p:cNvPr>
          <p:cNvSpPr>
            <a:spLocks noGrp="1"/>
          </p:cNvSpPr>
          <p:nvPr>
            <p:ph type="body" idx="1"/>
          </p:nvPr>
        </p:nvSpPr>
        <p:spPr>
          <a:xfrm>
            <a:off x="428100" y="1791681"/>
            <a:ext cx="2523411" cy="1049221"/>
          </a:xfrm>
        </p:spPr>
        <p:txBody>
          <a:bodyPr/>
          <a:lstStyle/>
          <a:p>
            <a:pPr marL="228600" indent="0"/>
            <a:r>
              <a:rPr lang="en-GB" sz="3600" b="1" dirty="0"/>
              <a:t>Læringsmål Modul 4</a:t>
            </a:r>
          </a:p>
        </p:txBody>
      </p:sp>
      <p:sp>
        <p:nvSpPr>
          <p:cNvPr id="4" name="Text Placeholder 3">
            <a:extLst>
              <a:ext uri="{FF2B5EF4-FFF2-40B4-BE49-F238E27FC236}">
                <a16:creationId xmlns:a16="http://schemas.microsoft.com/office/drawing/2014/main" id="{5DC806D5-2319-6B5D-0A7E-B080AD8C0CA0}"/>
              </a:ext>
            </a:extLst>
          </p:cNvPr>
          <p:cNvSpPr>
            <a:spLocks noGrp="1"/>
          </p:cNvSpPr>
          <p:nvPr>
            <p:ph type="body" idx="3"/>
          </p:nvPr>
        </p:nvSpPr>
        <p:spPr>
          <a:xfrm>
            <a:off x="4376326" y="637953"/>
            <a:ext cx="6961476" cy="6220047"/>
          </a:xfrm>
        </p:spPr>
        <p:txBody>
          <a:bodyPr/>
          <a:lstStyle/>
          <a:p>
            <a:r>
              <a:rPr lang="en-GB" b="1" i="1" dirty="0"/>
              <a:t>Ved afslutningen af dette modul vil deltagerne være i stand til at:</a:t>
            </a:r>
          </a:p>
          <a:p>
            <a:pPr marL="571500" indent="-342900">
              <a:buFont typeface="Arial" panose="020B0604020202020204" pitchFamily="34" charset="0"/>
              <a:buChar char="•"/>
            </a:pPr>
            <a:r>
              <a:rPr lang="en-GB" dirty="0"/>
              <a:t>Forstå, hvordan AI transformerer forskellige brancher og jobroller</a:t>
            </a:r>
          </a:p>
          <a:p>
            <a:pPr marL="571500" indent="-342900">
              <a:buFont typeface="Arial" panose="020B0604020202020204" pitchFamily="34" charset="0"/>
              <a:buChar char="•"/>
            </a:pPr>
            <a:r>
              <a:rPr lang="en-GB" dirty="0"/>
              <a:t>Anerkende, hvordan AI-relaterede færdigheder understøtter kreativitet, beskæftigelsesegnethed og iværksætteri</a:t>
            </a:r>
          </a:p>
          <a:p>
            <a:pPr marL="571500" indent="-342900">
              <a:buFont typeface="Arial" panose="020B0604020202020204" pitchFamily="34" charset="0"/>
              <a:buChar char="•"/>
            </a:pPr>
            <a:r>
              <a:rPr lang="en-GB" dirty="0"/>
              <a:t>Identificere og udfordre kønsstereotyper inden for teknologi og AI</a:t>
            </a:r>
          </a:p>
          <a:p>
            <a:pPr marL="571500" indent="-342900">
              <a:buFont typeface="Arial" panose="020B0604020202020204" pitchFamily="34" charset="0"/>
              <a:buChar char="•"/>
            </a:pPr>
            <a:r>
              <a:rPr lang="en-GB" dirty="0"/>
              <a:t>Lære af rigtige kvinder, der arbejder med AI, og udforske, hvordan værdibaserede opfordringer kan fremme retfærdighed og inklusion</a:t>
            </a:r>
          </a:p>
          <a:p>
            <a:pPr marL="571500" indent="-342900">
              <a:buFont typeface="Arial" panose="020B0604020202020204" pitchFamily="34" charset="0"/>
              <a:buChar char="•"/>
            </a:pPr>
            <a:r>
              <a:rPr lang="en-GB" dirty="0"/>
              <a:t>Udforsk, hvordan AI kan bruges til at understøtte eller udvikle en forretningsidé</a:t>
            </a:r>
          </a:p>
        </p:txBody>
      </p:sp>
    </p:spTree>
    <p:extLst>
      <p:ext uri="{BB962C8B-B14F-4D97-AF65-F5344CB8AC3E}">
        <p14:creationId xmlns:p14="http://schemas.microsoft.com/office/powerpoint/2010/main" val="123893857"/>
      </p:ext>
    </p:extLst>
  </p:cSld>
  <p:clrMapOvr>
    <a:masterClrMapping/>
  </p:clrMapOvr>
</p:sld>
</file>

<file path=ppt/slides/slide3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D4A3-33CE-37A0-C11A-60F0164E23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4E67190-0A44-EBA8-F8EE-F3AA09D967DE}"/>
              </a:ext>
            </a:extLst>
          </p:cNvPr>
          <p:cNvSpPr>
            <a:spLocks noGrp="1"/>
          </p:cNvSpPr>
          <p:nvPr>
            <p:ph type="body" sz="quarter" idx="13"/>
          </p:nvPr>
        </p:nvSpPr>
        <p:spPr>
          <a:xfrm>
            <a:off x="8182196" y="881975"/>
            <a:ext cx="3816764" cy="2547025"/>
          </a:xfrm>
        </p:spPr>
        <p:txBody>
          <a:bodyPr/>
          <a:lstStyle/>
          <a:p>
            <a:r>
              <a:rPr lang="en-GB" dirty="0">
                <a:latin typeface="Calibri" panose="020F0502020204030204" pitchFamily="34" charset="0"/>
                <a:cs typeface="Calibri" panose="020F0502020204030204" pitchFamily="34" charset="0"/>
              </a:rPr>
              <a:t>Kraften i opfordringer</a:t>
            </a:r>
          </a:p>
          <a:p>
            <a:r>
              <a:rPr lang="en-GB" b="1" dirty="0">
                <a:latin typeface="Calibri" panose="020F0502020204030204" pitchFamily="34" charset="0"/>
                <a:cs typeface="Calibri" panose="020F0502020204030204" pitchFamily="34" charset="0"/>
              </a:rPr>
              <a:t>Bekæmpelse af bias i AI</a:t>
            </a:r>
          </a:p>
          <a:p>
            <a:endParaRPr lang="en-GB" dirty="0"/>
          </a:p>
        </p:txBody>
      </p:sp>
      <p:pic>
        <p:nvPicPr>
          <p:cNvPr id="8" name="Picture Placeholder 7">
            <a:extLst>
              <a:ext uri="{FF2B5EF4-FFF2-40B4-BE49-F238E27FC236}">
                <a16:creationId xmlns:a16="http://schemas.microsoft.com/office/drawing/2014/main" id="{4A707846-1FEB-FCB8-4C84-EF6CF4D0F5F6}"/>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066921723"/>
      </p:ext>
    </p:extLst>
  </p:cSld>
  <p:clrMapOvr>
    <a:masterClrMapping/>
  </p:clrMapOvr>
</p:sld>
</file>

<file path=ppt/slides/slide31.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327d5f467c9_0_108"/>
          <p:cNvSpPr txBox="1">
            <a:spLocks noGrp="1"/>
          </p:cNvSpPr>
          <p:nvPr>
            <p:ph type="body" idx="1"/>
          </p:nvPr>
        </p:nvSpPr>
        <p:spPr>
          <a:xfrm>
            <a:off x="798378" y="2045700"/>
            <a:ext cx="5279700" cy="38499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a:t>AI tænker ikke selv - den lærer af de data, vi giver den. </a:t>
            </a:r>
            <a:endParaRPr/>
          </a:p>
          <a:p>
            <a:pPr marL="57150" lvl="0" indent="0" algn="l" rtl="0">
              <a:lnSpc>
                <a:spcPct val="90000"/>
              </a:lnSpc>
              <a:spcBef>
                <a:spcPts val="0"/>
              </a:spcBef>
              <a:spcAft>
                <a:spcPts val="0"/>
              </a:spcAft>
              <a:buClr>
                <a:srgbClr val="282666"/>
              </a:buClr>
              <a:buSzPts val="2400"/>
              <a:buNone/>
            </a:pPr>
            <a:endParaRPr/>
          </a:p>
          <a:p>
            <a:pPr marL="57150" lvl="0" indent="0" algn="l" rtl="0">
              <a:lnSpc>
                <a:spcPct val="90000"/>
              </a:lnSpc>
              <a:spcBef>
                <a:spcPts val="0"/>
              </a:spcBef>
              <a:spcAft>
                <a:spcPts val="0"/>
              </a:spcAft>
              <a:buClr>
                <a:srgbClr val="282666"/>
              </a:buClr>
              <a:buSzPts val="2400"/>
              <a:buNone/>
            </a:pPr>
            <a:r>
              <a:rPr lang="en-US"/>
              <a:t>Hvis dataene er forudindtagede (som stereotyper om køn, race eller kultur), </a:t>
            </a:r>
            <a:r>
              <a:rPr lang="en-US" b="1"/>
              <a:t>kan AI'en ved et uheld komme til at gentage disse forudindtagede holdninger i sine svar...</a:t>
            </a:r>
            <a:endParaRPr b="1"/>
          </a:p>
        </p:txBody>
      </p:sp>
      <p:sp>
        <p:nvSpPr>
          <p:cNvPr id="563" name="Google Shape;563;g327d5f467c9_0_108"/>
          <p:cNvSpPr txBox="1">
            <a:spLocks noGrp="1"/>
          </p:cNvSpPr>
          <p:nvPr>
            <p:ph type="body" idx="2"/>
          </p:nvPr>
        </p:nvSpPr>
        <p:spPr>
          <a:xfrm>
            <a:off x="798381" y="7616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Kraften i opfordringer</a:t>
            </a:r>
            <a:endParaRPr dirty="0"/>
          </a:p>
          <a:p>
            <a:pPr marL="0" lvl="0" indent="0" algn="l" rtl="0">
              <a:lnSpc>
                <a:spcPct val="90000"/>
              </a:lnSpc>
              <a:spcBef>
                <a:spcPts val="0"/>
              </a:spcBef>
              <a:spcAft>
                <a:spcPts val="0"/>
              </a:spcAft>
              <a:buClr>
                <a:srgbClr val="653795"/>
              </a:buClr>
              <a:buSzPts val="3600"/>
              <a:buNone/>
            </a:pPr>
            <a:endParaRPr dirty="0"/>
          </a:p>
        </p:txBody>
      </p:sp>
      <p:pic>
        <p:nvPicPr>
          <p:cNvPr id="564" name="Google Shape;564;g327d5f467c9_0_108"/>
          <p:cNvPicPr preferRelativeResize="0"/>
          <p:nvPr/>
        </p:nvPicPr>
        <p:blipFill rotWithShape="1">
          <a:blip r:embed="rId3" cstate="screen">
            <a:alphaModFix/>
            <a:extLst>
              <a:ext uri="{28A0092B-C50C-407E-A947-70E740481C1C}">
                <a14:useLocalDpi xmlns:a14="http://schemas.microsoft.com/office/drawing/2010/main"/>
              </a:ext>
            </a:extLst>
          </a:blip>
          <a:srcRect l="-25863"/>
          <a:stretch/>
        </p:blipFill>
        <p:spPr>
          <a:xfrm>
            <a:off x="4507833" y="631387"/>
            <a:ext cx="7684166" cy="4894769"/>
          </a:xfrm>
          <a:prstGeom prst="rect">
            <a:avLst/>
          </a:prstGeom>
          <a:noFill/>
          <a:ln>
            <a:noFill/>
          </a:ln>
        </p:spPr>
      </p:pic>
      <p:pic>
        <p:nvPicPr>
          <p:cNvPr id="565" name="Google Shape;565;g327d5f467c9_0_10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484325" y="765902"/>
            <a:ext cx="4707676" cy="3721998"/>
          </a:xfrm>
          <a:prstGeom prst="rect">
            <a:avLst/>
          </a:prstGeom>
          <a:noFill/>
          <a:ln>
            <a:noFill/>
          </a:ln>
        </p:spPr>
      </p:pic>
    </p:spTree>
  </p:cSld>
  <p:clrMapOvr>
    <a:masterClrMapping/>
  </p:clrMapOvr>
</p:sld>
</file>

<file path=ppt/slides/slide32.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327d5f467c9_0_129"/>
          <p:cNvSpPr txBox="1">
            <a:spLocks noGrp="1"/>
          </p:cNvSpPr>
          <p:nvPr>
            <p:ph type="body" idx="1"/>
          </p:nvPr>
        </p:nvSpPr>
        <p:spPr>
          <a:xfrm>
            <a:off x="798375" y="1588500"/>
            <a:ext cx="7773300" cy="384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dirty="0"/>
              <a:t>Hvis en AI blev trænet i historier, hvor kun </a:t>
            </a:r>
            <a:r>
              <a:rPr lang="en-US" b="1" dirty="0"/>
              <a:t>mænd er forskere, </a:t>
            </a:r>
            <a:r>
              <a:rPr lang="en-US" dirty="0"/>
              <a:t>ville den måske tro, at kun mænd kan lave videnskab. Men vi ved, at det ikke er sandt! </a:t>
            </a:r>
            <a:r>
              <a:rPr lang="en-US" b="1" dirty="0"/>
              <a:t>Kvinder og piger kan - og gør - fantastiske ting inden for videnskab, teknologi og AI.</a:t>
            </a:r>
            <a:endParaRPr b="1" dirty="0"/>
          </a:p>
          <a:p>
            <a:pPr marL="0" lvl="0" indent="0" algn="l" rtl="0">
              <a:lnSpc>
                <a:spcPct val="90000"/>
              </a:lnSpc>
              <a:spcBef>
                <a:spcPts val="0"/>
              </a:spcBef>
              <a:spcAft>
                <a:spcPts val="0"/>
              </a:spcAft>
              <a:buSzPts val="2400"/>
              <a:buNone/>
            </a:pPr>
            <a:endParaRPr dirty="0"/>
          </a:p>
          <a:p>
            <a:pPr marL="0" lvl="0" indent="0" algn="l" rtl="0">
              <a:lnSpc>
                <a:spcPct val="90000"/>
              </a:lnSpc>
              <a:spcBef>
                <a:spcPts val="0"/>
              </a:spcBef>
              <a:spcAft>
                <a:spcPts val="0"/>
              </a:spcAft>
              <a:buSzPts val="2400"/>
              <a:buNone/>
            </a:pPr>
            <a:r>
              <a:rPr lang="en-US" dirty="0"/>
              <a:t>Ved at </a:t>
            </a:r>
            <a:r>
              <a:rPr lang="en-US" b="1" dirty="0"/>
              <a:t>stille de rigtige spørgsmål </a:t>
            </a:r>
            <a:r>
              <a:rPr lang="en-US" dirty="0"/>
              <a:t>kan du </a:t>
            </a:r>
            <a:r>
              <a:rPr lang="en-US" b="1" dirty="0"/>
              <a:t>guide AI'en til at udfordre stereotyper og skabe mere retfærdige svar.</a:t>
            </a:r>
            <a:endParaRPr b="1" dirty="0"/>
          </a:p>
          <a:p>
            <a:pPr marL="0" lvl="0" indent="0" algn="l" rtl="0">
              <a:lnSpc>
                <a:spcPct val="90000"/>
              </a:lnSpc>
              <a:spcBef>
                <a:spcPts val="0"/>
              </a:spcBef>
              <a:spcAft>
                <a:spcPts val="0"/>
              </a:spcAft>
              <a:buSzPts val="2400"/>
              <a:buNone/>
            </a:pPr>
            <a:endParaRPr dirty="0"/>
          </a:p>
        </p:txBody>
      </p:sp>
      <p:sp>
        <p:nvSpPr>
          <p:cNvPr id="571" name="Google Shape;571;g327d5f467c9_0_129"/>
          <p:cNvSpPr txBox="1">
            <a:spLocks noGrp="1"/>
          </p:cNvSpPr>
          <p:nvPr>
            <p:ph type="body" idx="2"/>
          </p:nvPr>
        </p:nvSpPr>
        <p:spPr>
          <a:xfrm>
            <a:off x="798381" y="7616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Kraften i spørgsmål</a:t>
            </a:r>
            <a:endParaRPr dirty="0"/>
          </a:p>
          <a:p>
            <a:pPr marL="0" lvl="0" indent="0" algn="l" rtl="0">
              <a:lnSpc>
                <a:spcPct val="90000"/>
              </a:lnSpc>
              <a:spcBef>
                <a:spcPts val="0"/>
              </a:spcBef>
              <a:spcAft>
                <a:spcPts val="0"/>
              </a:spcAft>
              <a:buClr>
                <a:srgbClr val="653795"/>
              </a:buClr>
              <a:buSzPts val="3600"/>
              <a:buNone/>
            </a:pPr>
            <a:endParaRPr dirty="0"/>
          </a:p>
        </p:txBody>
      </p:sp>
      <p:pic>
        <p:nvPicPr>
          <p:cNvPr id="572" name="Google Shape;572;g327d5f467c9_0_129" descr="iPhone6_mockup_front_white.png"/>
          <p:cNvPicPr preferRelativeResize="0"/>
          <p:nvPr/>
        </p:nvPicPr>
        <p:blipFill rotWithShape="1">
          <a:blip r:embed="rId3">
            <a:alphaModFix/>
          </a:blip>
          <a:srcRect/>
          <a:stretch/>
        </p:blipFill>
        <p:spPr>
          <a:xfrm>
            <a:off x="8097746" y="226918"/>
            <a:ext cx="4094254" cy="6404165"/>
          </a:xfrm>
          <a:prstGeom prst="rect">
            <a:avLst/>
          </a:prstGeom>
          <a:noFill/>
          <a:ln>
            <a:noFill/>
          </a:ln>
        </p:spPr>
      </p:pic>
      <p:pic>
        <p:nvPicPr>
          <p:cNvPr id="573" name="Google Shape;573;g327d5f467c9_0_1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890752" y="1235901"/>
            <a:ext cx="2493227" cy="4357201"/>
          </a:xfrm>
          <a:prstGeom prst="rect">
            <a:avLst/>
          </a:prstGeom>
          <a:noFill/>
          <a:ln>
            <a:noFill/>
          </a:ln>
        </p:spPr>
      </p:pic>
    </p:spTree>
  </p:cSld>
  <p:clrMapOvr>
    <a:masterClrMapping/>
  </p:clrMapOvr>
</p:sld>
</file>

<file path=ppt/slides/slide3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B192CF-A693-B91F-6C32-CDFB3C30F2F2}"/>
              </a:ext>
            </a:extLst>
          </p:cNvPr>
          <p:cNvSpPr>
            <a:spLocks noGrp="1"/>
          </p:cNvSpPr>
          <p:nvPr>
            <p:ph type="body" sz="quarter" idx="13"/>
          </p:nvPr>
        </p:nvSpPr>
        <p:spPr>
          <a:xfrm>
            <a:off x="8182196" y="881975"/>
            <a:ext cx="3816764" cy="2547025"/>
          </a:xfrm>
        </p:spPr>
        <p:txBody>
          <a:bodyPr/>
          <a:lstStyle/>
          <a:p>
            <a:r>
              <a:rPr lang="en-GB" dirty="0">
                <a:latin typeface="Calibri" panose="020F0502020204030204" pitchFamily="34" charset="0"/>
                <a:cs typeface="Calibri" panose="020F0502020204030204" pitchFamily="34" charset="0"/>
              </a:rPr>
              <a:t>Prompts hjælper dig med at lære AI at tænke på en mere afbalanceret måde.</a:t>
            </a:r>
          </a:p>
          <a:p>
            <a:endParaRPr lang="en-GB" dirty="0"/>
          </a:p>
        </p:txBody>
      </p:sp>
      <p:pic>
        <p:nvPicPr>
          <p:cNvPr id="8" name="Picture Placeholder 7">
            <a:extLst>
              <a:ext uri="{FF2B5EF4-FFF2-40B4-BE49-F238E27FC236}">
                <a16:creationId xmlns:a16="http://schemas.microsoft.com/office/drawing/2014/main" id="{AEEC82DC-DB2D-E6C1-6EE2-6291D5DC7855}"/>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l="3025" r="3025"/>
          <a:stretch>
            <a:fillRect/>
          </a:stretch>
        </p:blipFill>
        <p:spPr/>
      </p:pic>
    </p:spTree>
    <p:extLst>
      <p:ext uri="{BB962C8B-B14F-4D97-AF65-F5344CB8AC3E}">
        <p14:creationId xmlns:p14="http://schemas.microsoft.com/office/powerpoint/2010/main" val="445304719"/>
      </p:ext>
    </p:extLst>
  </p:cSld>
  <p:clrMapOvr>
    <a:masterClrMapping/>
  </p:clrMapOvr>
</p:sld>
</file>

<file path=ppt/slides/slide34.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32e8c1923c7_0_0"/>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sz="2500" b="1"/>
              <a:t>Aktivitet</a:t>
            </a:r>
            <a:endParaRPr sz="2500" b="1"/>
          </a:p>
          <a:p>
            <a:pPr marL="0" lvl="0" indent="0" algn="l" rtl="0">
              <a:lnSpc>
                <a:spcPct val="90000"/>
              </a:lnSpc>
              <a:spcBef>
                <a:spcPts val="0"/>
              </a:spcBef>
              <a:spcAft>
                <a:spcPts val="0"/>
              </a:spcAft>
              <a:buClr>
                <a:schemeClr val="lt1"/>
              </a:buClr>
              <a:buSzPts val="2800"/>
              <a:buNone/>
            </a:pPr>
            <a:endParaRPr sz="1700"/>
          </a:p>
        </p:txBody>
      </p:sp>
      <p:sp>
        <p:nvSpPr>
          <p:cNvPr id="587" name="Google Shape;587;g32e8c1923c7_0_0"/>
          <p:cNvSpPr txBox="1">
            <a:spLocks noGrp="1"/>
          </p:cNvSpPr>
          <p:nvPr>
            <p:ph type="body" idx="4"/>
          </p:nvPr>
        </p:nvSpPr>
        <p:spPr>
          <a:xfrm>
            <a:off x="4319000" y="1307200"/>
            <a:ext cx="6282600"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Find på en måde at lære en AI om mangfoldighed og retfærdighed. </a:t>
            </a:r>
            <a:endParaRPr/>
          </a:p>
          <a:p>
            <a:pPr marL="0" lvl="0" indent="0" algn="l" rtl="0">
              <a:lnSpc>
                <a:spcPct val="90000"/>
              </a:lnSpc>
              <a:spcBef>
                <a:spcPts val="0"/>
              </a:spcBef>
              <a:spcAft>
                <a:spcPts val="0"/>
              </a:spcAft>
              <a:buClr>
                <a:srgbClr val="282666"/>
              </a:buClr>
              <a:buSzPts val="2400"/>
              <a:buNone/>
            </a:pPr>
            <a:endParaRPr/>
          </a:p>
          <a:p>
            <a:pPr marL="0" lvl="0" indent="0" algn="l" rtl="0">
              <a:lnSpc>
                <a:spcPct val="90000"/>
              </a:lnSpc>
              <a:spcBef>
                <a:spcPts val="0"/>
              </a:spcBef>
              <a:spcAft>
                <a:spcPts val="0"/>
              </a:spcAft>
              <a:buClr>
                <a:srgbClr val="282666"/>
              </a:buClr>
              <a:buSzPts val="2400"/>
              <a:buNone/>
            </a:pPr>
            <a:r>
              <a:rPr lang="en-US" b="1"/>
              <a:t>Her er nogle ideer:</a:t>
            </a:r>
            <a:endParaRPr b="1"/>
          </a:p>
          <a:p>
            <a:pPr marL="0" lvl="0" indent="0" algn="l" rtl="0">
              <a:lnSpc>
                <a:spcPct val="90000"/>
              </a:lnSpc>
              <a:spcBef>
                <a:spcPts val="0"/>
              </a:spcBef>
              <a:spcAft>
                <a:spcPts val="0"/>
              </a:spcAft>
              <a:buClr>
                <a:srgbClr val="282666"/>
              </a:buClr>
              <a:buSzPts val="2400"/>
              <a:buNone/>
            </a:pPr>
            <a:r>
              <a:rPr lang="en-US" i="1"/>
              <a:t>"Skriv en historie, hvor hovedpersonen er en pige, der bliver robotingeniør."</a:t>
            </a:r>
            <a:endParaRPr i="1"/>
          </a:p>
          <a:p>
            <a:pPr marL="0" lvl="0" indent="0" algn="l" rtl="0">
              <a:lnSpc>
                <a:spcPct val="90000"/>
              </a:lnSpc>
              <a:spcBef>
                <a:spcPts val="0"/>
              </a:spcBef>
              <a:spcAft>
                <a:spcPts val="0"/>
              </a:spcAft>
              <a:buClr>
                <a:srgbClr val="282666"/>
              </a:buClr>
              <a:buSzPts val="2400"/>
              <a:buNone/>
            </a:pPr>
            <a:endParaRPr i="1"/>
          </a:p>
          <a:p>
            <a:pPr marL="0" lvl="0" indent="0" algn="l" rtl="0">
              <a:lnSpc>
                <a:spcPct val="90000"/>
              </a:lnSpc>
              <a:spcBef>
                <a:spcPts val="0"/>
              </a:spcBef>
              <a:spcAft>
                <a:spcPts val="0"/>
              </a:spcAft>
              <a:buClr>
                <a:srgbClr val="282666"/>
              </a:buClr>
              <a:buSzPts val="2400"/>
              <a:buNone/>
            </a:pPr>
            <a:r>
              <a:rPr lang="en-US" i="1"/>
              <a:t>"Nævn fem inspirerende kvinder fra forskellige lande, som arbejder med AI."</a:t>
            </a:r>
            <a:endParaRPr i="1"/>
          </a:p>
          <a:p>
            <a:pPr marL="0" lvl="0" indent="0" algn="l" rtl="0">
              <a:lnSpc>
                <a:spcPct val="90000"/>
              </a:lnSpc>
              <a:spcBef>
                <a:spcPts val="0"/>
              </a:spcBef>
              <a:spcAft>
                <a:spcPts val="0"/>
              </a:spcAft>
              <a:buClr>
                <a:srgbClr val="282666"/>
              </a:buClr>
              <a:buSzPts val="2400"/>
              <a:buNone/>
            </a:pPr>
            <a:endParaRPr i="1"/>
          </a:p>
          <a:p>
            <a:pPr marL="0" lvl="0" indent="0" algn="l" rtl="0">
              <a:lnSpc>
                <a:spcPct val="90000"/>
              </a:lnSpc>
              <a:spcBef>
                <a:spcPts val="0"/>
              </a:spcBef>
              <a:spcAft>
                <a:spcPts val="0"/>
              </a:spcAft>
              <a:buClr>
                <a:srgbClr val="282666"/>
              </a:buClr>
              <a:buSzPts val="2400"/>
              <a:buNone/>
            </a:pPr>
            <a:r>
              <a:rPr lang="en-US" i="1"/>
              <a:t>"Forklar, hvorfor mangfoldighed i AI-team gør teknologien bedre."</a:t>
            </a:r>
            <a:endParaRPr i="1"/>
          </a:p>
          <a:p>
            <a:pPr marL="0" lvl="0" indent="0" algn="l" rtl="0">
              <a:lnSpc>
                <a:spcPct val="90000"/>
              </a:lnSpc>
              <a:spcBef>
                <a:spcPts val="0"/>
              </a:spcBef>
              <a:spcAft>
                <a:spcPts val="0"/>
              </a:spcAft>
              <a:buClr>
                <a:srgbClr val="282666"/>
              </a:buClr>
              <a:buSzPts val="2400"/>
              <a:buNone/>
            </a:pPr>
            <a:endParaRPr/>
          </a:p>
          <a:p>
            <a:pPr marL="0" lvl="0" indent="0" algn="l" rtl="0">
              <a:lnSpc>
                <a:spcPct val="90000"/>
              </a:lnSpc>
              <a:spcBef>
                <a:spcPts val="0"/>
              </a:spcBef>
              <a:spcAft>
                <a:spcPts val="0"/>
              </a:spcAft>
              <a:buClr>
                <a:srgbClr val="282666"/>
              </a:buClr>
              <a:buSzPts val="2400"/>
              <a:buNone/>
            </a:pPr>
            <a:r>
              <a:rPr lang="en-US"/>
              <a:t>Prøv din opfordring, og se, hvordan </a:t>
            </a:r>
            <a:br>
              <a:rPr lang="en-US"/>
            </a:br>
            <a:r>
              <a:rPr lang="en-US"/>
              <a:t>AI'en reagerer!</a:t>
            </a:r>
            <a:endParaRPr/>
          </a:p>
          <a:p>
            <a:pPr marL="228600" lvl="0" indent="-228600" algn="l" rtl="0">
              <a:lnSpc>
                <a:spcPct val="90000"/>
              </a:lnSpc>
              <a:spcBef>
                <a:spcPts val="1000"/>
              </a:spcBef>
              <a:spcAft>
                <a:spcPts val="0"/>
              </a:spcAft>
              <a:buClr>
                <a:srgbClr val="282666"/>
              </a:buClr>
              <a:buSzPts val="2400"/>
              <a:buNone/>
            </a:pPr>
            <a:endParaRPr/>
          </a:p>
        </p:txBody>
      </p:sp>
      <p:sp>
        <p:nvSpPr>
          <p:cNvPr id="588" name="Google Shape;588;g32e8c1923c7_0_0"/>
          <p:cNvSpPr txBox="1">
            <a:spLocks noGrp="1"/>
          </p:cNvSpPr>
          <p:nvPr>
            <p:ph type="body" idx="5"/>
          </p:nvPr>
        </p:nvSpPr>
        <p:spPr>
          <a:xfrm>
            <a:off x="4253900" y="456800"/>
            <a:ext cx="7181700" cy="1375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600"/>
              <a:buNone/>
            </a:pPr>
            <a:r>
              <a:rPr lang="en-US">
                <a:solidFill>
                  <a:srgbClr val="282666"/>
                </a:solidFill>
              </a:rPr>
              <a:t>Udfordring: Skab din egen opfordring</a:t>
            </a:r>
            <a:endParaRPr sz="2400" b="0">
              <a:solidFill>
                <a:srgbClr val="282666"/>
              </a:solidFill>
            </a:endParaRPr>
          </a:p>
          <a:p>
            <a:pPr marL="0" lvl="0" indent="0" algn="l" rtl="0">
              <a:lnSpc>
                <a:spcPct val="115000"/>
              </a:lnSpc>
              <a:spcBef>
                <a:spcPts val="0"/>
              </a:spcBef>
              <a:spcAft>
                <a:spcPts val="0"/>
              </a:spcAft>
              <a:buSzPts val="3600"/>
              <a:buNone/>
            </a:pPr>
            <a:endParaRPr sz="2400" b="0">
              <a:solidFill>
                <a:srgbClr val="282666"/>
              </a:solidFill>
            </a:endParaRPr>
          </a:p>
          <a:p>
            <a:pPr marL="0" lvl="0" indent="0" algn="l" rtl="0">
              <a:lnSpc>
                <a:spcPct val="90000"/>
              </a:lnSpc>
              <a:spcBef>
                <a:spcPts val="0"/>
              </a:spcBef>
              <a:spcAft>
                <a:spcPts val="0"/>
              </a:spcAft>
              <a:buClr>
                <a:srgbClr val="653795"/>
              </a:buClr>
              <a:buSzPts val="3600"/>
              <a:buNone/>
            </a:pPr>
            <a:endParaRPr sz="2400" b="0">
              <a:solidFill>
                <a:srgbClr val="282666"/>
              </a:solidFill>
            </a:endParaRPr>
          </a:p>
        </p:txBody>
      </p:sp>
      <p:sp>
        <p:nvSpPr>
          <p:cNvPr id="589" name="Google Shape;589;g32e8c1923c7_0_0"/>
          <p:cNvSpPr/>
          <p:nvPr/>
        </p:nvSpPr>
        <p:spPr>
          <a:xfrm>
            <a:off x="9902776" y="3896900"/>
            <a:ext cx="15735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590" name="Google Shape;590;g32e8c1923c7_0_0"/>
          <p:cNvSpPr txBox="1"/>
          <p:nvPr/>
        </p:nvSpPr>
        <p:spPr>
          <a:xfrm>
            <a:off x="9972826" y="4227050"/>
            <a:ext cx="14334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Script </a:t>
            </a:r>
            <a:r>
              <a:rPr lang="en-US" sz="2400" b="1" i="0" u="sng" strike="noStrike" cap="none">
                <a:solidFill>
                  <a:schemeClr val="hlink"/>
                </a:solidFill>
                <a:latin typeface="Calibri"/>
                <a:ea typeface="Calibri"/>
                <a:cs typeface="Calibri"/>
                <a:sym typeface="Calibri"/>
                <a:hlinkClick r:id="rId3"/>
              </a:rPr>
              <a:t>her!</a:t>
            </a:r>
            <a:endParaRPr sz="2400" b="1" i="0" u="none" strike="noStrike" cap="none">
              <a:solidFill>
                <a:schemeClr val="lt1"/>
              </a:solidFill>
              <a:latin typeface="Calibri"/>
              <a:ea typeface="Calibri"/>
              <a:cs typeface="Calibri"/>
              <a:sym typeface="Calibri"/>
            </a:endParaRPr>
          </a:p>
        </p:txBody>
      </p:sp>
      <p:pic>
        <p:nvPicPr>
          <p:cNvPr id="591" name="Google Shape;591;g32e8c1923c7_0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7276" y="-22900"/>
            <a:ext cx="3432451" cy="22876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327e206b9af_0_170"/>
          <p:cNvSpPr txBox="1">
            <a:spLocks noGrp="1"/>
          </p:cNvSpPr>
          <p:nvPr>
            <p:ph type="body" idx="2"/>
          </p:nvPr>
        </p:nvSpPr>
        <p:spPr>
          <a:xfrm>
            <a:off x="788706" y="4464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Du gør AI ...</a:t>
            </a:r>
            <a:endParaRPr/>
          </a:p>
          <a:p>
            <a:pPr marL="0" lvl="0" indent="0" algn="l" rtl="0">
              <a:lnSpc>
                <a:spcPct val="90000"/>
              </a:lnSpc>
              <a:spcBef>
                <a:spcPts val="1000"/>
              </a:spcBef>
              <a:spcAft>
                <a:spcPts val="0"/>
              </a:spcAft>
              <a:buSzPts val="3600"/>
              <a:buNone/>
            </a:pPr>
            <a:endParaRPr/>
          </a:p>
        </p:txBody>
      </p:sp>
      <p:grpSp>
        <p:nvGrpSpPr>
          <p:cNvPr id="598" name="Google Shape;598;g327e206b9af_0_170"/>
          <p:cNvGrpSpPr/>
          <p:nvPr/>
        </p:nvGrpSpPr>
        <p:grpSpPr>
          <a:xfrm>
            <a:off x="2806233" y="1618766"/>
            <a:ext cx="6770306" cy="2644721"/>
            <a:chOff x="679300" y="2389352"/>
            <a:chExt cx="10835959" cy="4461405"/>
          </a:xfrm>
        </p:grpSpPr>
        <p:sp>
          <p:nvSpPr>
            <p:cNvPr id="599" name="Google Shape;599;g327e206b9af_0_170"/>
            <p:cNvSpPr/>
            <p:nvPr/>
          </p:nvSpPr>
          <p:spPr>
            <a:xfrm>
              <a:off x="679300" y="2421467"/>
              <a:ext cx="3223907" cy="3223907"/>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0" name="Google Shape;600;g327e206b9af_0_170"/>
            <p:cNvSpPr/>
            <p:nvPr/>
          </p:nvSpPr>
          <p:spPr>
            <a:xfrm>
              <a:off x="4466742" y="3626850"/>
              <a:ext cx="3221037" cy="3223907"/>
            </a:xfrm>
            <a:custGeom>
              <a:avLst/>
              <a:gdLst/>
              <a:ahLst/>
              <a:cxnLst/>
              <a:rect l="l" t="t" r="r" b="b"/>
              <a:pathLst>
                <a:path w="4963" h="4964" extrusionOk="0">
                  <a:moveTo>
                    <a:pt x="2258" y="4839"/>
                  </a:moveTo>
                  <a:lnTo>
                    <a:pt x="124" y="2705"/>
                  </a:lnTo>
                  <a:lnTo>
                    <a:pt x="124" y="2705"/>
                  </a:lnTo>
                  <a:cubicBezTo>
                    <a:pt x="0" y="2581"/>
                    <a:pt x="0" y="2381"/>
                    <a:pt x="124" y="2257"/>
                  </a:cubicBezTo>
                  <a:lnTo>
                    <a:pt x="2258" y="124"/>
                  </a:lnTo>
                  <a:lnTo>
                    <a:pt x="2258" y="124"/>
                  </a:lnTo>
                  <a:cubicBezTo>
                    <a:pt x="2382" y="0"/>
                    <a:pt x="2582" y="0"/>
                    <a:pt x="2705" y="124"/>
                  </a:cubicBezTo>
                  <a:lnTo>
                    <a:pt x="4839" y="2257"/>
                  </a:lnTo>
                  <a:lnTo>
                    <a:pt x="4839" y="2257"/>
                  </a:lnTo>
                  <a:cubicBezTo>
                    <a:pt x="4962" y="2381"/>
                    <a:pt x="4962" y="2581"/>
                    <a:pt x="4839" y="2705"/>
                  </a:cubicBezTo>
                  <a:lnTo>
                    <a:pt x="2705" y="4839"/>
                  </a:lnTo>
                  <a:lnTo>
                    <a:pt x="2705" y="4839"/>
                  </a:lnTo>
                  <a:cubicBezTo>
                    <a:pt x="2582" y="4963"/>
                    <a:pt x="2382"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1" name="Google Shape;601;g327e206b9af_0_170"/>
            <p:cNvSpPr/>
            <p:nvPr/>
          </p:nvSpPr>
          <p:spPr>
            <a:xfrm>
              <a:off x="8294222" y="2389352"/>
              <a:ext cx="3221037" cy="3223907"/>
            </a:xfrm>
            <a:custGeom>
              <a:avLst/>
              <a:gdLst/>
              <a:ahLst/>
              <a:cxnLst/>
              <a:rect l="l" t="t" r="r" b="b"/>
              <a:pathLst>
                <a:path w="4963" h="4964" extrusionOk="0">
                  <a:moveTo>
                    <a:pt x="2257" y="4839"/>
                  </a:moveTo>
                  <a:lnTo>
                    <a:pt x="123" y="2705"/>
                  </a:lnTo>
                  <a:lnTo>
                    <a:pt x="123" y="2705"/>
                  </a:lnTo>
                  <a:cubicBezTo>
                    <a:pt x="0" y="2581"/>
                    <a:pt x="0" y="2381"/>
                    <a:pt x="123" y="2257"/>
                  </a:cubicBezTo>
                  <a:lnTo>
                    <a:pt x="2257" y="124"/>
                  </a:lnTo>
                  <a:lnTo>
                    <a:pt x="2257" y="124"/>
                  </a:lnTo>
                  <a:cubicBezTo>
                    <a:pt x="2380" y="0"/>
                    <a:pt x="2581" y="0"/>
                    <a:pt x="2704" y="124"/>
                  </a:cubicBezTo>
                  <a:lnTo>
                    <a:pt x="4839" y="2257"/>
                  </a:lnTo>
                  <a:lnTo>
                    <a:pt x="4839" y="2257"/>
                  </a:lnTo>
                  <a:cubicBezTo>
                    <a:pt x="4962" y="2381"/>
                    <a:pt x="4962" y="2581"/>
                    <a:pt x="4839" y="2705"/>
                  </a:cubicBezTo>
                  <a:lnTo>
                    <a:pt x="2704" y="4839"/>
                  </a:lnTo>
                  <a:lnTo>
                    <a:pt x="2704" y="4839"/>
                  </a:lnTo>
                  <a:cubicBezTo>
                    <a:pt x="2581" y="4963"/>
                    <a:pt x="2380" y="4963"/>
                    <a:pt x="2257" y="4839"/>
                  </a:cubicBezTo>
                </a:path>
              </a:pathLst>
            </a:custGeom>
            <a:noFill/>
            <a:ln w="11150" cap="flat" cmpd="sng">
              <a:solidFill>
                <a:srgbClr val="41296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2" name="Google Shape;602;g327e206b9af_0_170"/>
            <p:cNvSpPr/>
            <p:nvPr/>
          </p:nvSpPr>
          <p:spPr>
            <a:xfrm>
              <a:off x="882584" y="2624749"/>
              <a:ext cx="2820201" cy="2820203"/>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3" name="Google Shape;603;g327e206b9af_0_170"/>
            <p:cNvSpPr/>
            <p:nvPr/>
          </p:nvSpPr>
          <p:spPr>
            <a:xfrm>
              <a:off x="4667161" y="3832996"/>
              <a:ext cx="2820194" cy="2820203"/>
            </a:xfrm>
            <a:custGeom>
              <a:avLst/>
              <a:gdLst/>
              <a:ahLst/>
              <a:cxnLst/>
              <a:rect l="l" t="t" r="r" b="b"/>
              <a:pathLst>
                <a:path w="4342" h="4343" extrusionOk="0">
                  <a:moveTo>
                    <a:pt x="1947" y="123"/>
                  </a:moveTo>
                  <a:lnTo>
                    <a:pt x="123" y="1948"/>
                  </a:lnTo>
                  <a:lnTo>
                    <a:pt x="123" y="1948"/>
                  </a:lnTo>
                  <a:cubicBezTo>
                    <a:pt x="0" y="2071"/>
                    <a:pt x="0" y="2272"/>
                    <a:pt x="123" y="2395"/>
                  </a:cubicBezTo>
                  <a:lnTo>
                    <a:pt x="1947" y="4219"/>
                  </a:lnTo>
                  <a:lnTo>
                    <a:pt x="1947" y="4219"/>
                  </a:lnTo>
                  <a:cubicBezTo>
                    <a:pt x="2071" y="4342"/>
                    <a:pt x="2271" y="4342"/>
                    <a:pt x="2394" y="4219"/>
                  </a:cubicBezTo>
                  <a:lnTo>
                    <a:pt x="4219" y="2395"/>
                  </a:lnTo>
                  <a:lnTo>
                    <a:pt x="4219" y="2395"/>
                  </a:lnTo>
                  <a:cubicBezTo>
                    <a:pt x="4341" y="2272"/>
                    <a:pt x="4341" y="2071"/>
                    <a:pt x="4219" y="1948"/>
                  </a:cubicBezTo>
                  <a:lnTo>
                    <a:pt x="2394" y="123"/>
                  </a:lnTo>
                  <a:lnTo>
                    <a:pt x="2394" y="123"/>
                  </a:lnTo>
                  <a:cubicBezTo>
                    <a:pt x="2271" y="0"/>
                    <a:pt x="2071" y="0"/>
                    <a:pt x="1947" y="123"/>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4" name="Google Shape;604;g327e206b9af_0_170"/>
            <p:cNvSpPr/>
            <p:nvPr/>
          </p:nvSpPr>
          <p:spPr>
            <a:xfrm>
              <a:off x="8494637" y="2607539"/>
              <a:ext cx="2820204" cy="2820202"/>
            </a:xfrm>
            <a:custGeom>
              <a:avLst/>
              <a:gdLst/>
              <a:ahLst/>
              <a:cxnLst/>
              <a:rect l="l" t="t" r="r" b="b"/>
              <a:pathLst>
                <a:path w="4343" h="4343" extrusionOk="0">
                  <a:moveTo>
                    <a:pt x="1946" y="4218"/>
                  </a:moveTo>
                  <a:lnTo>
                    <a:pt x="123" y="2394"/>
                  </a:lnTo>
                  <a:lnTo>
                    <a:pt x="123" y="2394"/>
                  </a:lnTo>
                  <a:cubicBezTo>
                    <a:pt x="0" y="2270"/>
                    <a:pt x="0" y="2070"/>
                    <a:pt x="123" y="1946"/>
                  </a:cubicBezTo>
                  <a:lnTo>
                    <a:pt x="1946" y="123"/>
                  </a:lnTo>
                  <a:lnTo>
                    <a:pt x="1946" y="123"/>
                  </a:lnTo>
                  <a:cubicBezTo>
                    <a:pt x="2070" y="0"/>
                    <a:pt x="2271" y="0"/>
                    <a:pt x="2394" y="123"/>
                  </a:cubicBezTo>
                  <a:lnTo>
                    <a:pt x="4218" y="1946"/>
                  </a:lnTo>
                  <a:lnTo>
                    <a:pt x="4218" y="1946"/>
                  </a:lnTo>
                  <a:cubicBezTo>
                    <a:pt x="4342" y="2070"/>
                    <a:pt x="4342" y="2270"/>
                    <a:pt x="4218" y="2394"/>
                  </a:cubicBezTo>
                  <a:lnTo>
                    <a:pt x="2394" y="4218"/>
                  </a:lnTo>
                  <a:lnTo>
                    <a:pt x="2394" y="4218"/>
                  </a:lnTo>
                  <a:cubicBezTo>
                    <a:pt x="2271" y="4342"/>
                    <a:pt x="2070" y="4342"/>
                    <a:pt x="1946" y="4218"/>
                  </a:cubicBezTo>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5" name="Google Shape;605;g327e206b9af_0_170"/>
            <p:cNvSpPr txBox="1"/>
            <p:nvPr/>
          </p:nvSpPr>
          <p:spPr>
            <a:xfrm>
              <a:off x="1159198" y="3769050"/>
              <a:ext cx="2264100" cy="54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a:solidFill>
                    <a:schemeClr val="lt1"/>
                  </a:solidFill>
                  <a:latin typeface="Calibri"/>
                  <a:ea typeface="Calibri"/>
                  <a:cs typeface="Calibri"/>
                  <a:sym typeface="Calibri"/>
                </a:rPr>
                <a:t>SMARTER</a:t>
              </a:r>
              <a:endParaRPr sz="1500" b="1" i="0" u="none" strike="noStrike" cap="none">
                <a:solidFill>
                  <a:schemeClr val="lt1"/>
                </a:solidFill>
                <a:latin typeface="Calibri"/>
                <a:ea typeface="Calibri"/>
                <a:cs typeface="Calibri"/>
                <a:sym typeface="Calibri"/>
              </a:endParaRPr>
            </a:p>
          </p:txBody>
        </p:sp>
        <p:grpSp>
          <p:nvGrpSpPr>
            <p:cNvPr id="606" name="Google Shape;606;g327e206b9af_0_170"/>
            <p:cNvGrpSpPr/>
            <p:nvPr/>
          </p:nvGrpSpPr>
          <p:grpSpPr>
            <a:xfrm>
              <a:off x="5718954" y="2567912"/>
              <a:ext cx="749201" cy="845429"/>
              <a:chOff x="4643578" y="432838"/>
              <a:chExt cx="1028134" cy="1160188"/>
            </a:xfrm>
          </p:grpSpPr>
          <p:sp>
            <p:nvSpPr>
              <p:cNvPr id="607" name="Google Shape;607;g327e206b9af_0_17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nvGrpSpPr>
              <p:cNvPr id="608" name="Google Shape;608;g327e206b9af_0_170"/>
              <p:cNvGrpSpPr/>
              <p:nvPr/>
            </p:nvGrpSpPr>
            <p:grpSpPr>
              <a:xfrm>
                <a:off x="4643578" y="432838"/>
                <a:ext cx="1028134" cy="1160188"/>
                <a:chOff x="4643578" y="432838"/>
                <a:chExt cx="1028134" cy="1160188"/>
              </a:xfrm>
            </p:grpSpPr>
            <p:sp>
              <p:nvSpPr>
                <p:cNvPr id="609" name="Google Shape;609;g327e206b9af_0_17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0" name="Google Shape;610;g327e206b9af_0_17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grpSp>
        <p:grpSp>
          <p:nvGrpSpPr>
            <p:cNvPr id="611" name="Google Shape;611;g327e206b9af_0_170"/>
            <p:cNvGrpSpPr/>
            <p:nvPr/>
          </p:nvGrpSpPr>
          <p:grpSpPr>
            <a:xfrm>
              <a:off x="9224464" y="5820952"/>
              <a:ext cx="812364" cy="762243"/>
              <a:chOff x="6615628" y="2116894"/>
              <a:chExt cx="1066935" cy="1001107"/>
            </a:xfrm>
          </p:grpSpPr>
          <p:sp>
            <p:nvSpPr>
              <p:cNvPr id="612" name="Google Shape;612;g327e206b9af_0_17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3" name="Google Shape;613;g327e206b9af_0_17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4" name="Google Shape;614;g327e206b9af_0_17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5" name="Google Shape;615;g327e206b9af_0_17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6" name="Google Shape;616;g327e206b9af_0_17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7" name="Google Shape;617;g327e206b9af_0_17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8" name="Google Shape;618;g327e206b9af_0_17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9" name="Google Shape;619;g327e206b9af_0_17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0" name="Google Shape;620;g327e206b9af_0_17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1" name="Google Shape;621;g327e206b9af_0_17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2" name="Google Shape;622;g327e206b9af_0_17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3" name="Google Shape;623;g327e206b9af_0_17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grpSp>
          <p:nvGrpSpPr>
            <p:cNvPr id="624" name="Google Shape;624;g327e206b9af_0_170"/>
            <p:cNvGrpSpPr/>
            <p:nvPr/>
          </p:nvGrpSpPr>
          <p:grpSpPr>
            <a:xfrm>
              <a:off x="1978437" y="5968864"/>
              <a:ext cx="655923" cy="655810"/>
              <a:chOff x="3258209" y="1217582"/>
              <a:chExt cx="4712093" cy="4711281"/>
            </a:xfrm>
          </p:grpSpPr>
          <p:sp>
            <p:nvSpPr>
              <p:cNvPr id="625" name="Google Shape;625;g327e206b9af_0_17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6" name="Google Shape;626;g327e206b9af_0_17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7" name="Google Shape;627;g327e206b9af_0_17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8" name="Google Shape;628;g327e206b9af_0_17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9" name="Google Shape;629;g327e206b9af_0_17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0" name="Google Shape;630;g327e206b9af_0_17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1" name="Google Shape;631;g327e206b9af_0_17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2" name="Google Shape;632;g327e206b9af_0_17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3" name="Google Shape;633;g327e206b9af_0_17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4" name="Google Shape;634;g327e206b9af_0_17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5" name="Google Shape;635;g327e206b9af_0_17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6" name="Google Shape;636;g327e206b9af_0_17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7" name="Google Shape;637;g327e206b9af_0_17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8" name="Google Shape;638;g327e206b9af_0_17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sp>
          <p:nvSpPr>
            <p:cNvPr id="639" name="Google Shape;639;g327e206b9af_0_170"/>
            <p:cNvSpPr txBox="1"/>
            <p:nvPr/>
          </p:nvSpPr>
          <p:spPr>
            <a:xfrm>
              <a:off x="5005590" y="4977302"/>
              <a:ext cx="2112300" cy="54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a:solidFill>
                    <a:schemeClr val="lt1"/>
                  </a:solidFill>
                  <a:latin typeface="Calibri"/>
                  <a:ea typeface="Calibri"/>
                  <a:cs typeface="Calibri"/>
                  <a:sym typeface="Calibri"/>
                </a:rPr>
                <a:t>KINDER</a:t>
              </a:r>
              <a:endParaRPr sz="1500" b="0" i="0" u="none" strike="noStrike" cap="none">
                <a:solidFill>
                  <a:srgbClr val="000000"/>
                </a:solidFill>
                <a:latin typeface="Arial"/>
                <a:ea typeface="Arial"/>
                <a:cs typeface="Arial"/>
                <a:sym typeface="Arial"/>
              </a:endParaRPr>
            </a:p>
          </p:txBody>
        </p:sp>
        <p:sp>
          <p:nvSpPr>
            <p:cNvPr id="640" name="Google Shape;640;g327e206b9af_0_170"/>
            <p:cNvSpPr txBox="1"/>
            <p:nvPr/>
          </p:nvSpPr>
          <p:spPr>
            <a:xfrm>
              <a:off x="8933088" y="3531607"/>
              <a:ext cx="2026799" cy="9347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dirty="0">
                  <a:solidFill>
                    <a:schemeClr val="lt1"/>
                  </a:solidFill>
                  <a:latin typeface="Calibri"/>
                  <a:ea typeface="Calibri"/>
                  <a:cs typeface="Calibri"/>
                  <a:sym typeface="Calibri"/>
                </a:rPr>
                <a:t>MERE</a:t>
              </a:r>
              <a:br>
                <a:rPr lang="en-US" sz="1500" b="1" i="0" u="none" strike="noStrike" cap="none" dirty="0">
                  <a:solidFill>
                    <a:schemeClr val="lt1"/>
                  </a:solidFill>
                  <a:latin typeface="Calibri"/>
                  <a:ea typeface="Calibri"/>
                  <a:cs typeface="Calibri"/>
                  <a:sym typeface="Calibri"/>
                </a:rPr>
              </a:br>
              <a:r>
                <a:rPr lang="en-US" sz="1500" b="1" i="0" u="none" strike="noStrike" cap="none" dirty="0">
                  <a:solidFill>
                    <a:schemeClr val="lt1"/>
                  </a:solidFill>
                  <a:latin typeface="Calibri"/>
                  <a:ea typeface="Calibri"/>
                  <a:cs typeface="Calibri"/>
                  <a:sym typeface="Calibri"/>
                </a:rPr>
                <a:t>INKLUDERENDE</a:t>
              </a:r>
              <a:endParaRPr sz="1500" b="0" i="0" u="none" strike="noStrike" cap="none" dirty="0">
                <a:solidFill>
                  <a:srgbClr val="000000"/>
                </a:solidFill>
                <a:latin typeface="Arial"/>
                <a:ea typeface="Arial"/>
                <a:cs typeface="Arial"/>
                <a:sym typeface="Arial"/>
              </a:endParaRPr>
            </a:p>
          </p:txBody>
        </p:sp>
      </p:grpSp>
      <p:sp>
        <p:nvSpPr>
          <p:cNvPr id="641" name="Google Shape;641;g327e206b9af_0_170"/>
          <p:cNvSpPr txBox="1"/>
          <p:nvPr/>
        </p:nvSpPr>
        <p:spPr>
          <a:xfrm>
            <a:off x="654550" y="4581700"/>
            <a:ext cx="11135400" cy="2401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282666"/>
                </a:solidFill>
                <a:latin typeface="Calibri"/>
                <a:ea typeface="Calibri"/>
                <a:cs typeface="Calibri"/>
                <a:sym typeface="Calibri"/>
              </a:rPr>
              <a:t>Hver gang du:</a:t>
            </a:r>
            <a:endParaRPr sz="2400" b="1"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82666"/>
                </a:solidFill>
                <a:latin typeface="Calibri"/>
                <a:ea typeface="Calibri"/>
                <a:cs typeface="Calibri"/>
                <a:sym typeface="Calibri"/>
              </a:rPr>
              <a:t>Fremhæv fantastiske kvinder i historien,</a:t>
            </a:r>
            <a:endParaRPr sz="2400" b="0"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82666"/>
                </a:solidFill>
                <a:latin typeface="Calibri"/>
                <a:ea typeface="Calibri"/>
                <a:cs typeface="Calibri"/>
                <a:sym typeface="Calibri"/>
              </a:rPr>
              <a:t>Inkluderer historier fra forskellige kulturer,</a:t>
            </a:r>
            <a:endParaRPr sz="2400" b="0"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82666"/>
                </a:solidFill>
                <a:latin typeface="Calibri"/>
                <a:ea typeface="Calibri"/>
                <a:cs typeface="Calibri"/>
                <a:sym typeface="Calibri"/>
              </a:rPr>
              <a:t>Og bruger et sprog, der hylder mangfoldighed...</a:t>
            </a:r>
            <a:endParaRPr sz="2400" b="0"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82666"/>
                </a:solidFill>
                <a:latin typeface="Calibri"/>
                <a:ea typeface="Calibri"/>
                <a:cs typeface="Calibri"/>
                <a:sym typeface="Calibri"/>
              </a:rPr>
              <a:t>Du er med til at skabe AI, der repræsenterer alle, ikke kun nogle få stemmer.</a:t>
            </a:r>
            <a:endParaRPr sz="2400" b="0"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282666"/>
              </a:solidFill>
              <a:latin typeface="Calibri"/>
              <a:ea typeface="Calibri"/>
              <a:cs typeface="Calibri"/>
              <a:sym typeface="Calibri"/>
            </a:endParaRPr>
          </a:p>
        </p:txBody>
      </p:sp>
    </p:spTree>
  </p:cSld>
  <p:clrMapOvr>
    <a:masterClrMapping/>
  </p:clrMapOvr>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1EE44E79-5502-00F6-E467-FB0F8E23C135}"/>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8EE5F791-55D9-8142-3238-3847A450FBD7}"/>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Iværksætteri og kunstig intelligens</a:t>
            </a:r>
          </a:p>
        </p:txBody>
      </p:sp>
      <p:sp>
        <p:nvSpPr>
          <p:cNvPr id="268" name="Google Shape;268;p7">
            <a:extLst>
              <a:ext uri="{FF2B5EF4-FFF2-40B4-BE49-F238E27FC236}">
                <a16:creationId xmlns:a16="http://schemas.microsoft.com/office/drawing/2014/main" id="{FA9A523D-7B00-61FB-887F-59F71E2A7C4F}"/>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04</a:t>
            </a:r>
            <a:endParaRPr dirty="0"/>
          </a:p>
        </p:txBody>
      </p:sp>
      <p:pic>
        <p:nvPicPr>
          <p:cNvPr id="4" name="Picture Placeholder 7">
            <a:extLst>
              <a:ext uri="{FF2B5EF4-FFF2-40B4-BE49-F238E27FC236}">
                <a16:creationId xmlns:a16="http://schemas.microsoft.com/office/drawing/2014/main" id="{0F2B2DF2-5921-9EB2-5374-21DB65CC94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04E25AED-915D-3E87-96DF-7675F97E9E3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3447115833"/>
      </p:ext>
    </p:extLst>
  </p:cSld>
  <p:clrMapOvr>
    <a:masterClrMapping/>
  </p:clrMapOvr>
</p:sld>
</file>

<file path=ppt/slides/slide3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71142-689E-9648-243E-38ED60F8EB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54F3855-67AD-A751-40AA-0BFAC3FCBA4B}"/>
              </a:ext>
            </a:extLst>
          </p:cNvPr>
          <p:cNvSpPr>
            <a:spLocks noGrp="1"/>
          </p:cNvSpPr>
          <p:nvPr>
            <p:ph type="body" sz="quarter" idx="13"/>
          </p:nvPr>
        </p:nvSpPr>
        <p:spPr>
          <a:xfrm>
            <a:off x="8182196" y="881975"/>
            <a:ext cx="3816764" cy="2547025"/>
          </a:xfrm>
        </p:spPr>
        <p:txBody>
          <a:bodyPr/>
          <a:lstStyle/>
          <a:p>
            <a:r>
              <a:rPr lang="en-GB" dirty="0">
                <a:latin typeface="Calibri" panose="020F0502020204030204" pitchFamily="34" charset="0"/>
                <a:cs typeface="Calibri" panose="020F0502020204030204" pitchFamily="34" charset="0"/>
              </a:rPr>
              <a:t>AI er som en supersmart hjælper for virksomheder! </a:t>
            </a:r>
          </a:p>
          <a:p>
            <a:endParaRPr lang="en-GB" dirty="0"/>
          </a:p>
        </p:txBody>
      </p:sp>
      <p:pic>
        <p:nvPicPr>
          <p:cNvPr id="8" name="Picture Placeholder 7">
            <a:extLst>
              <a:ext uri="{FF2B5EF4-FFF2-40B4-BE49-F238E27FC236}">
                <a16:creationId xmlns:a16="http://schemas.microsoft.com/office/drawing/2014/main" id="{0D25C89D-15FD-FE6D-4352-F6E45A51C3E9}"/>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a:xfrm>
            <a:off x="0" y="655053"/>
            <a:ext cx="8902586" cy="5921497"/>
          </a:xfrm>
        </p:spPr>
      </p:pic>
      <p:sp>
        <p:nvSpPr>
          <p:cNvPr id="2" name="Google Shape;656;g327d5f467c9_0_438">
            <a:extLst>
              <a:ext uri="{FF2B5EF4-FFF2-40B4-BE49-F238E27FC236}">
                <a16:creationId xmlns:a16="http://schemas.microsoft.com/office/drawing/2014/main" id="{6CB72FC9-3D44-4EB7-E657-BD42ED3F18E1}"/>
              </a:ext>
            </a:extLst>
          </p:cNvPr>
          <p:cNvSpPr txBox="1"/>
          <p:nvPr/>
        </p:nvSpPr>
        <p:spPr>
          <a:xfrm>
            <a:off x="8635288" y="4038967"/>
            <a:ext cx="2910580" cy="2400627"/>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282666"/>
                </a:solidFill>
                <a:latin typeface="Calibri"/>
                <a:ea typeface="Calibri"/>
                <a:cs typeface="Calibri"/>
                <a:sym typeface="Calibri"/>
              </a:rPr>
              <a:t>Den kan gøre ting </a:t>
            </a:r>
            <a:r>
              <a:rPr lang="en-US" sz="2400" b="1" i="0" u="none" strike="noStrike" cap="none" dirty="0">
                <a:solidFill>
                  <a:srgbClr val="282666"/>
                </a:solidFill>
                <a:latin typeface="Calibri"/>
                <a:ea typeface="Calibri"/>
                <a:cs typeface="Calibri"/>
                <a:sym typeface="Calibri"/>
              </a:rPr>
              <a:t>hurtigere, smartere og nogle gange endda bedre end mennesker - og </a:t>
            </a:r>
            <a:r>
              <a:rPr lang="en-US" sz="2400" b="0" i="0" u="none" strike="noStrike" cap="none" dirty="0">
                <a:solidFill>
                  <a:srgbClr val="282666"/>
                </a:solidFill>
                <a:latin typeface="Calibri"/>
                <a:ea typeface="Calibri"/>
                <a:cs typeface="Calibri"/>
                <a:sym typeface="Calibri"/>
              </a:rPr>
              <a:t>hjælpe virksomheder med </a:t>
            </a:r>
            <a:r>
              <a:rPr lang="en-US" sz="2400" b="1" i="0" u="none" strike="noStrike" cap="none" dirty="0">
                <a:solidFill>
                  <a:srgbClr val="282666"/>
                </a:solidFill>
                <a:latin typeface="Calibri"/>
                <a:ea typeface="Calibri"/>
                <a:cs typeface="Calibri"/>
                <a:sym typeface="Calibri"/>
              </a:rPr>
              <a:t>at vokse og få succes.</a:t>
            </a:r>
            <a:endParaRPr sz="2400" b="1" i="0" u="none" strike="noStrike" cap="none"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1057714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327d5f467c9_0_343"/>
          <p:cNvSpPr/>
          <p:nvPr/>
        </p:nvSpPr>
        <p:spPr>
          <a:xfrm>
            <a:off x="3005849" y="2171005"/>
            <a:ext cx="6030306" cy="4445485"/>
          </a:xfrm>
          <a:custGeom>
            <a:avLst/>
            <a:gdLst/>
            <a:ahLst/>
            <a:cxnLst/>
            <a:rect l="l" t="t" r="r" b="b"/>
            <a:pathLst>
              <a:path w="3235" h="8984" extrusionOk="0">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p:spPr>
        <p:txBody>
          <a:bodyPr spcFirstLastPara="1" wrap="square" lIns="91425" tIns="45700" rIns="91425" bIns="45700" anchor="ctr" anchorCtr="0">
            <a:noAutofit/>
          </a:bodyPr>
          <a:lstStyle/>
          <a:p>
            <a:pPr marL="457200" marR="0" lvl="0" indent="-342900" algn="l" rtl="0">
              <a:lnSpc>
                <a:spcPct val="115000"/>
              </a:lnSpc>
              <a:spcBef>
                <a:spcPts val="0"/>
              </a:spcBef>
              <a:spcAft>
                <a:spcPts val="0"/>
              </a:spcAft>
              <a:buClr>
                <a:schemeClr val="lt1"/>
              </a:buClr>
              <a:buSzPts val="1800"/>
              <a:buFont typeface="Calibri"/>
              <a:buChar char="●"/>
            </a:pPr>
            <a:r>
              <a:rPr lang="en-US" sz="2400" b="1" i="0" u="none" strike="noStrike" cap="none" dirty="0">
                <a:solidFill>
                  <a:schemeClr val="lt1"/>
                </a:solidFill>
                <a:latin typeface="Calibri"/>
                <a:ea typeface="Calibri"/>
                <a:cs typeface="Calibri"/>
                <a:sym typeface="Calibri"/>
              </a:rPr>
              <a:t>Sparer tid </a:t>
            </a:r>
            <a:r>
              <a:rPr lang="en-US" sz="2400" b="0" i="0" u="none" strike="noStrike" cap="none" dirty="0">
                <a:solidFill>
                  <a:schemeClr val="lt1"/>
                </a:solidFill>
                <a:latin typeface="Calibri"/>
                <a:ea typeface="Calibri"/>
                <a:cs typeface="Calibri"/>
                <a:sym typeface="Calibri"/>
              </a:rPr>
              <a:t>ved at udføre gentagne opgaver</a:t>
            </a:r>
            <a:endParaRPr sz="2400" b="0" i="0" u="none" strike="noStrike" cap="none"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24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400" b="0" i="0" u="none" strike="noStrike" cap="none" dirty="0">
                <a:solidFill>
                  <a:schemeClr val="lt1"/>
                </a:solidFill>
                <a:latin typeface="Calibri"/>
                <a:ea typeface="Calibri"/>
                <a:cs typeface="Calibri"/>
                <a:sym typeface="Calibri"/>
              </a:rPr>
              <a:t>Hjælper med at træffe </a:t>
            </a:r>
            <a:r>
              <a:rPr lang="en-US" sz="2400" b="1" i="0" u="none" strike="noStrike" cap="none" dirty="0">
                <a:solidFill>
                  <a:schemeClr val="lt1"/>
                </a:solidFill>
                <a:latin typeface="Calibri"/>
                <a:ea typeface="Calibri"/>
                <a:cs typeface="Calibri"/>
                <a:sym typeface="Calibri"/>
              </a:rPr>
              <a:t>smarte beslutninger</a:t>
            </a:r>
            <a:endParaRPr sz="2400" b="1" i="0" u="none" strike="noStrike" cap="none"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24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400" b="0" i="0" u="none" strike="noStrike" cap="none" dirty="0">
                <a:solidFill>
                  <a:schemeClr val="lt1"/>
                </a:solidFill>
                <a:latin typeface="Calibri"/>
                <a:ea typeface="Calibri"/>
                <a:cs typeface="Calibri"/>
                <a:sym typeface="Calibri"/>
              </a:rPr>
              <a:t>Skaber </a:t>
            </a:r>
            <a:r>
              <a:rPr lang="en-US" sz="2400" b="1" i="0" u="none" strike="noStrike" cap="none" dirty="0">
                <a:solidFill>
                  <a:schemeClr val="lt1"/>
                </a:solidFill>
                <a:latin typeface="Calibri"/>
                <a:ea typeface="Calibri"/>
                <a:cs typeface="Calibri"/>
                <a:sym typeface="Calibri"/>
              </a:rPr>
              <a:t>særlige oplevelser </a:t>
            </a:r>
            <a:r>
              <a:rPr lang="en-US" sz="2400" b="0" i="0" u="none" strike="noStrike" cap="none" dirty="0">
                <a:solidFill>
                  <a:schemeClr val="lt1"/>
                </a:solidFill>
                <a:latin typeface="Calibri"/>
                <a:ea typeface="Calibri"/>
                <a:cs typeface="Calibri"/>
                <a:sym typeface="Calibri"/>
              </a:rPr>
              <a:t>for kunderne</a:t>
            </a:r>
            <a:endParaRPr sz="2400" b="0" i="0" u="none" strike="noStrike" cap="none" dirty="0">
              <a:solidFill>
                <a:schemeClr val="lt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endParaRPr sz="24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400" b="0" i="0" u="none" strike="noStrike" cap="none" dirty="0">
                <a:solidFill>
                  <a:schemeClr val="lt1"/>
                </a:solidFill>
                <a:latin typeface="Calibri"/>
                <a:ea typeface="Calibri"/>
                <a:cs typeface="Calibri"/>
                <a:sym typeface="Calibri"/>
              </a:rPr>
              <a:t>Kommer med </a:t>
            </a:r>
            <a:r>
              <a:rPr lang="en-US" sz="2400" b="1" i="0" u="none" strike="noStrike" cap="none" dirty="0">
                <a:solidFill>
                  <a:schemeClr val="lt1"/>
                </a:solidFill>
                <a:latin typeface="Calibri"/>
                <a:ea typeface="Calibri"/>
                <a:cs typeface="Calibri"/>
                <a:sym typeface="Calibri"/>
              </a:rPr>
              <a:t>seje ideer</a:t>
            </a:r>
            <a:endParaRPr sz="2400" b="1" i="0" u="none" strike="noStrike" cap="none"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24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400" b="1" i="0" u="none" strike="noStrike" cap="none" dirty="0">
                <a:solidFill>
                  <a:schemeClr val="lt1"/>
                </a:solidFill>
                <a:latin typeface="Calibri"/>
                <a:ea typeface="Calibri"/>
                <a:cs typeface="Calibri"/>
                <a:sym typeface="Calibri"/>
              </a:rPr>
              <a:t>Sparer penge</a:t>
            </a:r>
            <a:endParaRPr sz="2400" b="1" i="0" u="none" strike="noStrike" cap="none" dirty="0">
              <a:solidFill>
                <a:schemeClr val="lt1"/>
              </a:solidFill>
              <a:latin typeface="Calibri"/>
              <a:ea typeface="Calibri"/>
              <a:cs typeface="Calibri"/>
              <a:sym typeface="Calibri"/>
            </a:endParaRPr>
          </a:p>
        </p:txBody>
      </p:sp>
      <p:sp>
        <p:nvSpPr>
          <p:cNvPr id="662" name="Google Shape;662;g327d5f467c9_0_343"/>
          <p:cNvSpPr txBox="1">
            <a:spLocks noGrp="1"/>
          </p:cNvSpPr>
          <p:nvPr>
            <p:ph type="body" idx="2"/>
          </p:nvPr>
        </p:nvSpPr>
        <p:spPr>
          <a:xfrm>
            <a:off x="798381" y="7616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Du kan bruge AI til at starte din egen virksomhed og føre dine ideer ud i livet!</a:t>
            </a:r>
            <a:endParaRPr/>
          </a:p>
          <a:p>
            <a:pPr marL="0" lvl="0" indent="0" algn="l" rtl="0">
              <a:lnSpc>
                <a:spcPct val="90000"/>
              </a:lnSpc>
              <a:spcBef>
                <a:spcPts val="1000"/>
              </a:spcBef>
              <a:spcAft>
                <a:spcPts val="0"/>
              </a:spcAft>
              <a:buSzPts val="3600"/>
              <a:buNone/>
            </a:pPr>
            <a:endParaRPr/>
          </a:p>
        </p:txBody>
      </p:sp>
    </p:spTree>
  </p:cSld>
  <p:clrMapOvr>
    <a:masterClrMapping/>
  </p:clrMapOvr>
</p:sld>
</file>

<file path=ppt/slides/slide39.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327d5f467c9_0_410"/>
          <p:cNvSpPr txBox="1">
            <a:spLocks noGrp="1"/>
          </p:cNvSpPr>
          <p:nvPr>
            <p:ph type="body" idx="1"/>
          </p:nvPr>
        </p:nvSpPr>
        <p:spPr>
          <a:xfrm>
            <a:off x="675021" y="3392026"/>
            <a:ext cx="1532400" cy="104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a:t>Aktivitet</a:t>
            </a:r>
            <a:endParaRPr/>
          </a:p>
        </p:txBody>
      </p:sp>
      <p:sp>
        <p:nvSpPr>
          <p:cNvPr id="669" name="Google Shape;669;g327d5f467c9_0_410"/>
          <p:cNvSpPr txBox="1">
            <a:spLocks noGrp="1"/>
          </p:cNvSpPr>
          <p:nvPr>
            <p:ph type="body" idx="4"/>
          </p:nvPr>
        </p:nvSpPr>
        <p:spPr>
          <a:xfrm>
            <a:off x="4594475" y="1654228"/>
            <a:ext cx="6961500" cy="104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Find på en forretningsidé, og undersøg, hvordan AI kan understøtte den.</a:t>
            </a:r>
            <a:endParaRPr/>
          </a:p>
          <a:p>
            <a:pPr marL="0" lvl="0" indent="0" algn="l" rtl="0">
              <a:lnSpc>
                <a:spcPct val="90000"/>
              </a:lnSpc>
              <a:spcBef>
                <a:spcPts val="0"/>
              </a:spcBef>
              <a:spcAft>
                <a:spcPts val="0"/>
              </a:spcAft>
              <a:buClr>
                <a:srgbClr val="282666"/>
              </a:buClr>
              <a:buSzPts val="2400"/>
              <a:buNone/>
            </a:pPr>
            <a:endParaRPr/>
          </a:p>
          <a:p>
            <a:pPr marL="228600" lvl="0" indent="-228600" algn="l" rtl="0">
              <a:lnSpc>
                <a:spcPct val="90000"/>
              </a:lnSpc>
              <a:spcBef>
                <a:spcPts val="1000"/>
              </a:spcBef>
              <a:spcAft>
                <a:spcPts val="0"/>
              </a:spcAft>
              <a:buClr>
                <a:srgbClr val="282666"/>
              </a:buClr>
              <a:buSzPts val="2400"/>
              <a:buNone/>
            </a:pPr>
            <a:endParaRPr/>
          </a:p>
        </p:txBody>
      </p:sp>
      <p:sp>
        <p:nvSpPr>
          <p:cNvPr id="670" name="Google Shape;670;g327d5f467c9_0_410"/>
          <p:cNvSpPr txBox="1">
            <a:spLocks noGrp="1"/>
          </p:cNvSpPr>
          <p:nvPr>
            <p:ph type="body" idx="5"/>
          </p:nvPr>
        </p:nvSpPr>
        <p:spPr>
          <a:xfrm>
            <a:off x="4594475" y="761600"/>
            <a:ext cx="71382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Brainstorm</a:t>
            </a:r>
            <a:endParaRPr/>
          </a:p>
        </p:txBody>
      </p:sp>
      <p:pic>
        <p:nvPicPr>
          <p:cNvPr id="671" name="Google Shape;671;g327d5f467c9_0_4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3950" y="0"/>
            <a:ext cx="3415251" cy="2238625"/>
          </a:xfrm>
          <a:prstGeom prst="rect">
            <a:avLst/>
          </a:prstGeom>
          <a:noFill/>
          <a:ln>
            <a:noFill/>
          </a:ln>
        </p:spPr>
      </p:pic>
      <p:sp>
        <p:nvSpPr>
          <p:cNvPr id="672" name="Google Shape;672;g327d5f467c9_0_410"/>
          <p:cNvSpPr/>
          <p:nvPr/>
        </p:nvSpPr>
        <p:spPr>
          <a:xfrm>
            <a:off x="6307026" y="3124725"/>
            <a:ext cx="15735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673" name="Google Shape;673;g327d5f467c9_0_410"/>
          <p:cNvSpPr txBox="1"/>
          <p:nvPr/>
        </p:nvSpPr>
        <p:spPr>
          <a:xfrm>
            <a:off x="6377076" y="3454875"/>
            <a:ext cx="14334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4"/>
              </a:rPr>
              <a:t>Script her!</a:t>
            </a: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Hvorfor AI?</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A96C1-B28F-1EC5-4FB1-A0F578A0E26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F184028-4890-F6C7-0F09-4A8B422F9187}"/>
              </a:ext>
            </a:extLst>
          </p:cNvPr>
          <p:cNvSpPr>
            <a:spLocks noGrp="1"/>
          </p:cNvSpPr>
          <p:nvPr>
            <p:ph type="body" sz="quarter" idx="13"/>
          </p:nvPr>
        </p:nvSpPr>
        <p:spPr>
          <a:xfrm>
            <a:off x="8182196" y="881975"/>
            <a:ext cx="3816764" cy="2547025"/>
          </a:xfrm>
        </p:spPr>
        <p:txBody>
          <a:bodyPr>
            <a:normAutofit fontScale="77500" lnSpcReduction="20000"/>
          </a:bodyPr>
          <a:lstStyle/>
          <a:p>
            <a:r>
              <a:rPr lang="en-GB" sz="3100" i="0" dirty="0">
                <a:latin typeface="Calibri" panose="020F0502020204030204" pitchFamily="34" charset="0"/>
                <a:cs typeface="Calibri" panose="020F0502020204030204" pitchFamily="34" charset="0"/>
              </a:rPr>
              <a:t>Verden har brug for din kreativitet, dit perspektiv og dine ideer.</a:t>
            </a:r>
          </a:p>
          <a:p>
            <a:r>
              <a:rPr lang="en-GB" sz="3100" i="0" dirty="0">
                <a:latin typeface="Calibri" panose="020F0502020204030204" pitchFamily="34" charset="0"/>
                <a:cs typeface="Calibri" panose="020F0502020204030204" pitchFamily="34" charset="0"/>
              </a:rPr>
              <a:t> </a:t>
            </a:r>
          </a:p>
          <a:p>
            <a:r>
              <a:rPr lang="en-GB" sz="3100" i="0" dirty="0">
                <a:latin typeface="Calibri" panose="020F0502020204030204" pitchFamily="34" charset="0"/>
                <a:cs typeface="Calibri" panose="020F0502020204030204" pitchFamily="34" charset="0"/>
              </a:rPr>
              <a:t>Sammen kan vi bevise, at teknologi ikke kun er for drenge eller nørder - det er for alle. Og hvem ved?</a:t>
            </a:r>
          </a:p>
          <a:p>
            <a:endParaRPr lang="en-GB" dirty="0"/>
          </a:p>
        </p:txBody>
      </p:sp>
      <p:pic>
        <p:nvPicPr>
          <p:cNvPr id="8" name="Picture Placeholder 7">
            <a:extLst>
              <a:ext uri="{FF2B5EF4-FFF2-40B4-BE49-F238E27FC236}">
                <a16:creationId xmlns:a16="http://schemas.microsoft.com/office/drawing/2014/main" id="{EFD3F9B9-CB9C-F13C-E730-824F2F0F334A}"/>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a:xfrm>
            <a:off x="0" y="655053"/>
            <a:ext cx="8902586" cy="5921497"/>
          </a:xfrm>
        </p:spPr>
      </p:pic>
      <p:sp>
        <p:nvSpPr>
          <p:cNvPr id="2" name="Google Shape;656;g327d5f467c9_0_438">
            <a:extLst>
              <a:ext uri="{FF2B5EF4-FFF2-40B4-BE49-F238E27FC236}">
                <a16:creationId xmlns:a16="http://schemas.microsoft.com/office/drawing/2014/main" id="{E3AE3A9C-4386-88B8-DDC0-6DC1BC593214}"/>
              </a:ext>
            </a:extLst>
          </p:cNvPr>
          <p:cNvSpPr txBox="1"/>
          <p:nvPr/>
        </p:nvSpPr>
        <p:spPr>
          <a:xfrm>
            <a:off x="8635288" y="4038967"/>
            <a:ext cx="2910580" cy="2031295"/>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GB" sz="2400" b="0" i="0" u="none" strike="noStrike" cap="none" dirty="0">
                <a:solidFill>
                  <a:srgbClr val="282666"/>
                </a:solidFill>
                <a:latin typeface="Calibri"/>
                <a:ea typeface="Calibri"/>
                <a:cs typeface="Calibri"/>
                <a:sym typeface="Calibri"/>
              </a:rPr>
              <a:t>Måske skaber du </a:t>
            </a:r>
            <a:br>
              <a:rPr lang="en-GB" sz="2400" b="0" i="0" u="none" strike="noStrike" cap="none" dirty="0">
                <a:solidFill>
                  <a:srgbClr val="282666"/>
                </a:solidFill>
                <a:latin typeface="Calibri"/>
                <a:ea typeface="Calibri"/>
                <a:cs typeface="Calibri"/>
                <a:sym typeface="Calibri"/>
              </a:rPr>
            </a:br>
            <a:r>
              <a:rPr lang="en-GB" sz="2400" b="0" i="0" u="none" strike="noStrike" cap="none" dirty="0">
                <a:solidFill>
                  <a:srgbClr val="282666"/>
                </a:solidFill>
                <a:latin typeface="Calibri"/>
                <a:ea typeface="Calibri"/>
                <a:cs typeface="Calibri"/>
                <a:sym typeface="Calibri"/>
              </a:rPr>
              <a:t>det næste AI-gennembrud </a:t>
            </a:r>
          </a:p>
          <a:p>
            <a:pPr marL="0" marR="0" lvl="0" indent="0" algn="r" rtl="0">
              <a:lnSpc>
                <a:spcPct val="100000"/>
              </a:lnSpc>
              <a:spcBef>
                <a:spcPts val="0"/>
              </a:spcBef>
              <a:spcAft>
                <a:spcPts val="0"/>
              </a:spcAft>
              <a:buClr>
                <a:srgbClr val="000000"/>
              </a:buClr>
              <a:buSzPts val="2400"/>
              <a:buFont typeface="Arial"/>
              <a:buNone/>
            </a:pPr>
            <a:r>
              <a:rPr lang="en-GB" sz="2400" b="0" i="0" u="none" strike="noStrike" cap="none" dirty="0">
                <a:solidFill>
                  <a:srgbClr val="282666"/>
                </a:solidFill>
                <a:latin typeface="Calibri"/>
                <a:ea typeface="Calibri"/>
                <a:cs typeface="Calibri"/>
                <a:sym typeface="Calibri"/>
              </a:rPr>
              <a:t>der forandrer verden!</a:t>
            </a:r>
          </a:p>
        </p:txBody>
      </p:sp>
    </p:spTree>
    <p:extLst>
      <p:ext uri="{BB962C8B-B14F-4D97-AF65-F5344CB8AC3E}">
        <p14:creationId xmlns:p14="http://schemas.microsoft.com/office/powerpoint/2010/main" val="3909841716"/>
      </p:ext>
    </p:extLst>
  </p:cSld>
  <p:clrMapOvr>
    <a:masterClrMapping/>
  </p:clrMapOvr>
</p:sld>
</file>

<file path=ppt/slides/slide4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Nøglebegreber</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4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0AC4D6-0B71-66F0-AF47-307767B7DBF3}"/>
              </a:ext>
            </a:extLst>
          </p:cNvPr>
          <p:cNvSpPr>
            <a:spLocks noGrp="1"/>
          </p:cNvSpPr>
          <p:nvPr>
            <p:ph type="body" idx="1"/>
          </p:nvPr>
        </p:nvSpPr>
        <p:spPr>
          <a:xfrm>
            <a:off x="574644" y="1102120"/>
            <a:ext cx="10614687" cy="5940705"/>
          </a:xfrm>
        </p:spPr>
        <p:txBody>
          <a:bodyPr/>
          <a:lstStyle/>
          <a:p>
            <a:pPr marL="571500" indent="-342900">
              <a:buFont typeface="Arial" panose="020B0604020202020204" pitchFamily="34" charset="0"/>
              <a:buChar char="•"/>
            </a:pPr>
            <a:r>
              <a:rPr lang="en-GB" sz="1600" dirty="0"/>
              <a:t>Kunstig intelligens (AI) - En type teknologi, der gør det muligt for computere og maskiner at lære, løse problemer og træffe beslutninger som mennesker.</a:t>
            </a:r>
          </a:p>
          <a:p>
            <a:pPr marL="571500" indent="-342900">
              <a:buFont typeface="Arial" panose="020B0604020202020204" pitchFamily="34" charset="0"/>
              <a:buChar char="•"/>
            </a:pPr>
            <a:r>
              <a:rPr lang="en-GB" sz="1600" dirty="0"/>
              <a:t>AI-færdigheder - Evner, der hjælper folk med at arbejde med AI-værktøjer, f.eks. at skrive beskeder, analysere data eller bruge AI i kreative eller forretningsmæssige opgaver.</a:t>
            </a:r>
          </a:p>
          <a:p>
            <a:pPr marL="571500" indent="-342900">
              <a:buFont typeface="Arial" panose="020B0604020202020204" pitchFamily="34" charset="0"/>
              <a:buChar char="•"/>
            </a:pPr>
            <a:r>
              <a:rPr lang="en-GB" sz="1600" dirty="0"/>
              <a:t>Jobmarked - Arbejdsverdenen, herunder de typer job, der er tilgængelige, og de færdigheder, arbejdsgiverne leder efter.</a:t>
            </a:r>
          </a:p>
          <a:p>
            <a:pPr marL="571500" indent="-342900">
              <a:buFont typeface="Arial" panose="020B0604020202020204" pitchFamily="34" charset="0"/>
              <a:buChar char="•"/>
            </a:pPr>
            <a:r>
              <a:rPr lang="en-GB" sz="1600" dirty="0"/>
              <a:t>Bias - Når beslutninger eller resultater er uretfærdige på grund af stereotyper eller ubalancerede data. AI kan lære bias, hvis den trænes med forudindtaget information.</a:t>
            </a:r>
          </a:p>
          <a:p>
            <a:pPr marL="571500" indent="-342900">
              <a:buFont typeface="Arial" panose="020B0604020202020204" pitchFamily="34" charset="0"/>
              <a:buChar char="•"/>
            </a:pPr>
            <a:r>
              <a:rPr lang="en-GB" sz="1600" dirty="0"/>
              <a:t>Stereotyper - Oversimplificerede ideer om mennesker, såsom "kun mænd arbejder inden for teknologi" - disse kan påvirke, hvordan AI opfører sig, hvis de ikke udfordres.</a:t>
            </a:r>
          </a:p>
          <a:p>
            <a:pPr marL="571500" indent="-342900">
              <a:buFont typeface="Arial" panose="020B0604020202020204" pitchFamily="34" charset="0"/>
              <a:buChar char="•"/>
            </a:pPr>
            <a:r>
              <a:rPr lang="en-GB" sz="1600" dirty="0"/>
              <a:t>Prompt - Et spørgsmål eller en instruktion, du giver til et AI-værktøj for at få et svar. Kvaliteten af din prompt kan påvirke svarets retfærdighed og nøjagtighed.</a:t>
            </a:r>
          </a:p>
          <a:p>
            <a:pPr marL="571500" indent="-342900">
              <a:buFont typeface="Arial" panose="020B0604020202020204" pitchFamily="34" charset="0"/>
              <a:buChar char="•"/>
            </a:pPr>
            <a:r>
              <a:rPr lang="en-GB" sz="1600" dirty="0"/>
              <a:t>Iværksætteri - Processen med at starte og drive egen virksomhed - AI kan hjælpe ved at spare tid, analysere data og skabe indhold.</a:t>
            </a:r>
          </a:p>
          <a:p>
            <a:pPr marL="571500" indent="-342900">
              <a:buFont typeface="Arial" panose="020B0604020202020204" pitchFamily="34" charset="0"/>
              <a:buChar char="•"/>
            </a:pPr>
            <a:r>
              <a:rPr lang="en-GB" sz="1600" dirty="0"/>
              <a:t>Digitale værktøjer - Online-apps eller -platforme, der bruger teknologi (herunder AI) til at hjælpe folk med at arbejde, lære eller skabe.</a:t>
            </a:r>
          </a:p>
          <a:p>
            <a:pPr marL="571500" indent="-342900">
              <a:buFont typeface="Arial" panose="020B0604020202020204" pitchFamily="34" charset="0"/>
              <a:buChar char="•"/>
            </a:pPr>
            <a:r>
              <a:rPr lang="en-GB" sz="1600" dirty="0"/>
              <a:t>Innovation - At komme med nye ideer eller måder at gøre tingene på, især ved hjælp af teknologi som AI.</a:t>
            </a:r>
          </a:p>
          <a:p>
            <a:pPr marL="571500" indent="-342900">
              <a:buFont typeface="Arial" panose="020B0604020202020204" pitchFamily="34" charset="0"/>
              <a:buChar char="•"/>
            </a:pPr>
            <a:r>
              <a:rPr lang="en-GB" sz="1600" dirty="0"/>
              <a:t>Mangfoldighed - At inkludere mennesker med forskellige baggrunde, kulturer og erfaringer. Mangfoldighed i AI-teams fører til bedre og mere retfærdige teknologier.</a:t>
            </a:r>
          </a:p>
        </p:txBody>
      </p:sp>
      <p:sp>
        <p:nvSpPr>
          <p:cNvPr id="3" name="Text Placeholder 2">
            <a:extLst>
              <a:ext uri="{FF2B5EF4-FFF2-40B4-BE49-F238E27FC236}">
                <a16:creationId xmlns:a16="http://schemas.microsoft.com/office/drawing/2014/main" id="{0B2877E1-C1E2-7A6D-0C3F-BC3909953734}"/>
              </a:ext>
            </a:extLst>
          </p:cNvPr>
          <p:cNvSpPr>
            <a:spLocks noGrp="1"/>
          </p:cNvSpPr>
          <p:nvPr>
            <p:ph type="body" idx="2"/>
          </p:nvPr>
        </p:nvSpPr>
        <p:spPr>
          <a:xfrm>
            <a:off x="710832" y="158724"/>
            <a:ext cx="10614687" cy="803654"/>
          </a:xfrm>
        </p:spPr>
        <p:txBody>
          <a:bodyPr/>
          <a:lstStyle/>
          <a:p>
            <a:r>
              <a:rPr lang="en-GB" dirty="0"/>
              <a:t>Nøgleord</a:t>
            </a:r>
          </a:p>
        </p:txBody>
      </p:sp>
    </p:spTree>
    <p:extLst>
      <p:ext uri="{BB962C8B-B14F-4D97-AF65-F5344CB8AC3E}">
        <p14:creationId xmlns:p14="http://schemas.microsoft.com/office/powerpoint/2010/main" val="1535039097"/>
      </p:ext>
    </p:extLst>
  </p:cSld>
  <p:clrMapOvr>
    <a:masterClrMapping/>
  </p:clrMapOvr>
</p:sld>
</file>

<file path=ppt/slides/slide43.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7" name="Google Shape;687;p22"/>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b="1" dirty="0"/>
              <a:t>www.headstart-ai.eu</a:t>
            </a:r>
            <a:endParaRPr dirty="0"/>
          </a:p>
        </p:txBody>
      </p:sp>
      <p:grpSp>
        <p:nvGrpSpPr>
          <p:cNvPr id="688" name="Google Shape;688;p22"/>
          <p:cNvGrpSpPr/>
          <p:nvPr/>
        </p:nvGrpSpPr>
        <p:grpSpPr>
          <a:xfrm>
            <a:off x="10460162" y="4708721"/>
            <a:ext cx="429017" cy="429017"/>
            <a:chOff x="1950027" y="2499889"/>
            <a:chExt cx="850463" cy="850463"/>
          </a:xfrm>
        </p:grpSpPr>
        <p:sp>
          <p:nvSpPr>
            <p:cNvPr id="689" name="Google Shape;689;p2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90" name="Google Shape;690;p22"/>
            <p:cNvGrpSpPr/>
            <p:nvPr/>
          </p:nvGrpSpPr>
          <p:grpSpPr>
            <a:xfrm>
              <a:off x="2107521" y="2657382"/>
              <a:ext cx="535476" cy="535477"/>
              <a:chOff x="2107521" y="2657382"/>
              <a:chExt cx="535476" cy="535477"/>
            </a:xfrm>
          </p:grpSpPr>
          <p:sp>
            <p:nvSpPr>
              <p:cNvPr id="691" name="Google Shape;691;p2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p2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p2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94" name="Google Shape;694;p22"/>
          <p:cNvGrpSpPr/>
          <p:nvPr/>
        </p:nvGrpSpPr>
        <p:grpSpPr>
          <a:xfrm>
            <a:off x="9401920" y="4708721"/>
            <a:ext cx="429017" cy="429017"/>
            <a:chOff x="-147782" y="2499889"/>
            <a:chExt cx="850463" cy="850463"/>
          </a:xfrm>
        </p:grpSpPr>
        <p:sp>
          <p:nvSpPr>
            <p:cNvPr id="695" name="Google Shape;695;p2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p22"/>
            <p:cNvSpPr/>
            <p:nvPr/>
          </p:nvSpPr>
          <p:spPr>
            <a:xfrm>
              <a:off x="18529" y="2722898"/>
              <a:ext cx="549967" cy="447282"/>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97" name="Google Shape;697;p22"/>
          <p:cNvGrpSpPr/>
          <p:nvPr/>
        </p:nvGrpSpPr>
        <p:grpSpPr>
          <a:xfrm>
            <a:off x="10988966" y="4708721"/>
            <a:ext cx="429017" cy="429017"/>
            <a:chOff x="2998302" y="2499889"/>
            <a:chExt cx="850463" cy="850463"/>
          </a:xfrm>
        </p:grpSpPr>
        <p:sp>
          <p:nvSpPr>
            <p:cNvPr id="698" name="Google Shape;698;p2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9" name="Google Shape;699;p2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00" name="Google Shape;700;p22"/>
          <p:cNvGrpSpPr/>
          <p:nvPr/>
        </p:nvGrpSpPr>
        <p:grpSpPr>
          <a:xfrm>
            <a:off x="8873117" y="4708721"/>
            <a:ext cx="429017" cy="429334"/>
            <a:chOff x="-1196056" y="2499889"/>
            <a:chExt cx="850463" cy="851092"/>
          </a:xfrm>
        </p:grpSpPr>
        <p:sp>
          <p:nvSpPr>
            <p:cNvPr id="701" name="Google Shape;701;p2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2" name="Google Shape;702;p2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3" name="Google Shape;703;p22"/>
          <p:cNvSpPr/>
          <p:nvPr/>
        </p:nvSpPr>
        <p:spPr>
          <a:xfrm>
            <a:off x="9931042" y="4708721"/>
            <a:ext cx="429017" cy="429017"/>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4" name="Google Shape;704;p22" descr="World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53814" y="4733863"/>
            <a:ext cx="376188" cy="376188"/>
          </a:xfrm>
          <a:prstGeom prst="rect">
            <a:avLst/>
          </a:prstGeom>
          <a:noFill/>
          <a:ln>
            <a:noFill/>
          </a:ln>
        </p:spPr>
      </p:pic>
      <p:pic>
        <p:nvPicPr>
          <p:cNvPr id="705" name="Google Shape;705;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140275">
            <a:off x="5110733" y="5208550"/>
            <a:ext cx="5127676" cy="4367161"/>
          </a:xfrm>
          <a:prstGeom prst="rect">
            <a:avLst/>
          </a:prstGeom>
          <a:noFill/>
          <a:ln>
            <a:noFill/>
          </a:ln>
        </p:spPr>
      </p:pic>
      <p:sp>
        <p:nvSpPr>
          <p:cNvPr id="5" name="Text Placeholder 4">
            <a:extLst>
              <a:ext uri="{FF2B5EF4-FFF2-40B4-BE49-F238E27FC236}">
                <a16:creationId xmlns:a16="http://schemas.microsoft.com/office/drawing/2014/main" id="{24F07FE2-7914-2E07-2558-3A40A4CE7CFF}"/>
              </a:ext>
            </a:extLst>
          </p:cNvPr>
          <p:cNvSpPr>
            <a:spLocks noGrp="1"/>
          </p:cNvSpPr>
          <p:nvPr>
            <p:ph type="body" idx="1"/>
          </p:nvPr>
        </p:nvSpPr>
        <p:spPr/>
        <p:txBody>
          <a:bodyPr/>
          <a:lstStyle/>
          <a:p>
            <a:endParaRPr lang="en-I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0"/>
          <p:cNvSpPr/>
          <p:nvPr/>
        </p:nvSpPr>
        <p:spPr>
          <a:xfrm>
            <a:off x="1591309" y="2971102"/>
            <a:ext cx="2272735" cy="2885466"/>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 name="Google Shape;233;p20"/>
          <p:cNvSpPr/>
          <p:nvPr/>
        </p:nvSpPr>
        <p:spPr>
          <a:xfrm>
            <a:off x="1574800" y="1587100"/>
            <a:ext cx="2305749" cy="1807729"/>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 name="Google Shape;234;p20"/>
          <p:cNvSpPr/>
          <p:nvPr/>
        </p:nvSpPr>
        <p:spPr>
          <a:xfrm>
            <a:off x="4989241" y="1603609"/>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 name="Google Shape;235;p20"/>
          <p:cNvSpPr/>
          <p:nvPr/>
        </p:nvSpPr>
        <p:spPr>
          <a:xfrm>
            <a:off x="4972733" y="3917616"/>
            <a:ext cx="2305749" cy="1938952"/>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20"/>
          <p:cNvSpPr/>
          <p:nvPr/>
        </p:nvSpPr>
        <p:spPr>
          <a:xfrm>
            <a:off x="8308223" y="2971102"/>
            <a:ext cx="2272731" cy="2892173"/>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686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 name="Google Shape;237;p20"/>
          <p:cNvSpPr/>
          <p:nvPr/>
        </p:nvSpPr>
        <p:spPr>
          <a:xfrm>
            <a:off x="8291714" y="1587100"/>
            <a:ext cx="2305749" cy="1807729"/>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 name="Google Shape;238;p20"/>
          <p:cNvSpPr txBox="1"/>
          <p:nvPr/>
        </p:nvSpPr>
        <p:spPr>
          <a:xfrm>
            <a:off x="1583432" y="3560905"/>
            <a:ext cx="2264100"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lt1"/>
                </a:solidFill>
                <a:latin typeface="Calibri"/>
                <a:ea typeface="Calibri"/>
                <a:cs typeface="Calibri"/>
                <a:sym typeface="Calibri"/>
              </a:rPr>
              <a:t>Vidste du, at når du får et job, kommer du sandsynligvis til at arbejde med AI?</a:t>
            </a:r>
            <a:endParaRPr sz="1800" b="0" i="0" u="none" strike="noStrike" cap="none" dirty="0">
              <a:solidFill>
                <a:schemeClr val="lt1"/>
              </a:solidFill>
              <a:latin typeface="Calibri"/>
              <a:ea typeface="Calibri"/>
              <a:cs typeface="Calibri"/>
              <a:sym typeface="Calibri"/>
            </a:endParaRPr>
          </a:p>
        </p:txBody>
      </p:sp>
      <p:grpSp>
        <p:nvGrpSpPr>
          <p:cNvPr id="239" name="Google Shape;239;p20"/>
          <p:cNvGrpSpPr/>
          <p:nvPr/>
        </p:nvGrpSpPr>
        <p:grpSpPr>
          <a:xfrm>
            <a:off x="5766053" y="4512935"/>
            <a:ext cx="749201" cy="845429"/>
            <a:chOff x="4643578" y="432838"/>
            <a:chExt cx="1028134" cy="1160188"/>
          </a:xfrm>
        </p:grpSpPr>
        <p:sp>
          <p:nvSpPr>
            <p:cNvPr id="240" name="Google Shape;240;p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41" name="Google Shape;241;p20"/>
            <p:cNvGrpSpPr/>
            <p:nvPr/>
          </p:nvGrpSpPr>
          <p:grpSpPr>
            <a:xfrm>
              <a:off x="4643578" y="432838"/>
              <a:ext cx="1028134" cy="1160188"/>
              <a:chOff x="4643578" y="432838"/>
              <a:chExt cx="1028134" cy="1160188"/>
            </a:xfrm>
          </p:grpSpPr>
          <p:sp>
            <p:nvSpPr>
              <p:cNvPr id="242" name="Google Shape;242;p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 name="Google Shape;243;p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244" name="Google Shape;244;p20"/>
          <p:cNvGrpSpPr/>
          <p:nvPr/>
        </p:nvGrpSpPr>
        <p:grpSpPr>
          <a:xfrm>
            <a:off x="9003821" y="1937387"/>
            <a:ext cx="812364" cy="762243"/>
            <a:chOff x="6615628" y="2116894"/>
            <a:chExt cx="1066935" cy="1001107"/>
          </a:xfrm>
        </p:grpSpPr>
        <p:sp>
          <p:nvSpPr>
            <p:cNvPr id="245" name="Google Shape;245;p2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 name="Google Shape;246;p2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 name="Google Shape;247;p2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 name="Google Shape;248;p2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2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2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 name="Google Shape;251;p2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 name="Google Shape;252;p2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2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 name="Google Shape;254;p2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 name="Google Shape;255;p2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 name="Google Shape;256;p2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57" name="Google Shape;257;p20"/>
          <p:cNvGrpSpPr/>
          <p:nvPr/>
        </p:nvGrpSpPr>
        <p:grpSpPr>
          <a:xfrm>
            <a:off x="2399531" y="2067109"/>
            <a:ext cx="655923" cy="655810"/>
            <a:chOff x="3258209" y="1217582"/>
            <a:chExt cx="4712093" cy="4711281"/>
          </a:xfrm>
        </p:grpSpPr>
        <p:sp>
          <p:nvSpPr>
            <p:cNvPr id="258" name="Google Shape;258;p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 name="Google Shape;259;p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 name="Google Shape;260;p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 name="Google Shape;261;p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 name="Google Shape;262;p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 name="Google Shape;263;p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 name="Google Shape;264;p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 name="Google Shape;265;p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 name="Google Shape;266;p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 name="Google Shape;268;p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 name="Google Shape;269;p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 name="Google Shape;270;p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 name="Google Shape;271;p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72" name="Google Shape;272;p20"/>
          <p:cNvSpPr txBox="1"/>
          <p:nvPr/>
        </p:nvSpPr>
        <p:spPr>
          <a:xfrm>
            <a:off x="4929153" y="1937387"/>
            <a:ext cx="2361335"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lt1"/>
                </a:solidFill>
                <a:latin typeface="Calibri"/>
                <a:ea typeface="Calibri"/>
                <a:cs typeface="Calibri"/>
                <a:sym typeface="Calibri"/>
              </a:rPr>
              <a:t>AI ændrer den måde, vi arbejder på, og har direkte indflydelse på flere brancher</a:t>
            </a:r>
            <a:r>
              <a:rPr lang="en-US" sz="2000" b="1" i="0" u="none" strike="noStrike" cap="none" dirty="0">
                <a:solidFill>
                  <a:schemeClr val="lt1"/>
                </a:solidFill>
                <a:latin typeface="Calibri"/>
                <a:ea typeface="Calibri"/>
                <a:cs typeface="Calibri"/>
                <a:sym typeface="Calibri"/>
              </a:rPr>
              <a:t>.</a:t>
            </a:r>
            <a:endParaRPr sz="1800" b="0" i="0" u="none" strike="noStrike" cap="none" dirty="0">
              <a:solidFill>
                <a:schemeClr val="lt1"/>
              </a:solidFill>
              <a:latin typeface="Calibri"/>
              <a:ea typeface="Calibri"/>
              <a:cs typeface="Calibri"/>
              <a:sym typeface="Calibri"/>
            </a:endParaRPr>
          </a:p>
        </p:txBody>
      </p:sp>
      <p:sp>
        <p:nvSpPr>
          <p:cNvPr id="273" name="Google Shape;273;p20"/>
          <p:cNvSpPr txBox="1"/>
          <p:nvPr/>
        </p:nvSpPr>
        <p:spPr>
          <a:xfrm>
            <a:off x="8291663" y="3185659"/>
            <a:ext cx="2361334" cy="26776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lt1"/>
                </a:solidFill>
                <a:latin typeface="Calibri"/>
                <a:ea typeface="Calibri"/>
                <a:cs typeface="Calibri"/>
                <a:sym typeface="Calibri"/>
              </a:rPr>
              <a:t>Det er vigtigt, at vi lærer at arbejde med AI, kender fordelene, men også risiciene.</a:t>
            </a:r>
            <a:endParaRPr sz="2400" b="1" i="0" u="none" strike="noStrike" cap="none" dirty="0">
              <a:solidFill>
                <a:schemeClr val="lt1"/>
              </a:solidFill>
              <a:latin typeface="Calibri"/>
              <a:ea typeface="Calibri"/>
              <a:cs typeface="Calibri"/>
              <a:sym typeface="Calibri"/>
            </a:endParaRPr>
          </a:p>
        </p:txBody>
      </p:sp>
      <p:sp>
        <p:nvSpPr>
          <p:cNvPr id="274" name="Google Shape;274;p20"/>
          <p:cNvSpPr txBox="1"/>
          <p:nvPr/>
        </p:nvSpPr>
        <p:spPr>
          <a:xfrm>
            <a:off x="550950" y="317125"/>
            <a:ext cx="7740900" cy="6834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dirty="0">
                <a:solidFill>
                  <a:srgbClr val="653795"/>
                </a:solidFill>
                <a:latin typeface="Calibri"/>
                <a:ea typeface="Calibri"/>
                <a:cs typeface="Calibri"/>
                <a:sym typeface="Calibri"/>
              </a:rPr>
              <a:t>Hvorfor er det vigtigt for mig?</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0"/>
          <p:cNvSpPr txBox="1">
            <a:spLocks noGrp="1"/>
          </p:cNvSpPr>
          <p:nvPr>
            <p:ph type="body" idx="1"/>
          </p:nvPr>
        </p:nvSpPr>
        <p:spPr>
          <a:xfrm>
            <a:off x="618819" y="1982908"/>
            <a:ext cx="4802400" cy="267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en-US" sz="2800" dirty="0"/>
              <a:t>Lad os tage en snak:</a:t>
            </a:r>
            <a:endParaRPr sz="2800" dirty="0"/>
          </a:p>
          <a:p>
            <a:pPr marL="0" lvl="0" indent="0" algn="ctr" rtl="0">
              <a:lnSpc>
                <a:spcPct val="90000"/>
              </a:lnSpc>
              <a:spcBef>
                <a:spcPts val="0"/>
              </a:spcBef>
              <a:spcAft>
                <a:spcPts val="0"/>
              </a:spcAft>
              <a:buClr>
                <a:schemeClr val="lt1"/>
              </a:buClr>
              <a:buSzPts val="2800"/>
              <a:buNone/>
            </a:pPr>
            <a:endParaRPr sz="2800" dirty="0"/>
          </a:p>
          <a:p>
            <a:pPr marL="0" lvl="0" indent="0" algn="ctr" rtl="0">
              <a:lnSpc>
                <a:spcPct val="90000"/>
              </a:lnSpc>
              <a:spcBef>
                <a:spcPts val="0"/>
              </a:spcBef>
              <a:spcAft>
                <a:spcPts val="0"/>
              </a:spcAft>
              <a:buClr>
                <a:schemeClr val="lt1"/>
              </a:buClr>
              <a:buSzPts val="2800"/>
              <a:buNone/>
            </a:pPr>
            <a:r>
              <a:rPr lang="en-US" sz="2800" b="1" dirty="0"/>
              <a:t>Hvordan tror du, at AI påvirker jobs i dag?</a:t>
            </a:r>
            <a:endParaRPr sz="2800" b="1" dirty="0"/>
          </a:p>
          <a:p>
            <a:pPr marL="0" lvl="0" indent="0" algn="ctr" rtl="0">
              <a:lnSpc>
                <a:spcPct val="90000"/>
              </a:lnSpc>
              <a:spcBef>
                <a:spcPts val="1000"/>
              </a:spcBef>
              <a:spcAft>
                <a:spcPts val="0"/>
              </a:spcAft>
              <a:buClr>
                <a:schemeClr val="lt1"/>
              </a:buClr>
              <a:buSzPts val="2800"/>
              <a:buNone/>
            </a:pPr>
            <a:endParaRPr sz="2800" dirty="0"/>
          </a:p>
          <a:p>
            <a:pPr marL="0" lvl="0" indent="0" algn="ctr" rtl="0">
              <a:lnSpc>
                <a:spcPct val="90000"/>
              </a:lnSpc>
              <a:spcBef>
                <a:spcPts val="1000"/>
              </a:spcBef>
              <a:spcAft>
                <a:spcPts val="0"/>
              </a:spcAft>
              <a:buClr>
                <a:schemeClr val="lt1"/>
              </a:buClr>
              <a:buSzPts val="2800"/>
              <a:buNone/>
            </a:pPr>
            <a:endParaRPr sz="2800" dirty="0"/>
          </a:p>
        </p:txBody>
      </p:sp>
      <p:pic>
        <p:nvPicPr>
          <p:cNvPr id="3" name="Picture Placeholder 14">
            <a:extLst>
              <a:ext uri="{FF2B5EF4-FFF2-40B4-BE49-F238E27FC236}">
                <a16:creationId xmlns:a16="http://schemas.microsoft.com/office/drawing/2014/main" id="{B91F2646-D453-B6BF-E6C5-9B8984E3A27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
        <p:nvSpPr>
          <p:cNvPr id="281" name="Google Shape;281;p10"/>
          <p:cNvSpPr/>
          <p:nvPr/>
        </p:nvSpPr>
        <p:spPr>
          <a:xfrm>
            <a:off x="9063067" y="3352800"/>
            <a:ext cx="4577473" cy="4607324"/>
          </a:xfrm>
          <a:custGeom>
            <a:avLst/>
            <a:gdLst/>
            <a:ahLst/>
            <a:cxnLst/>
            <a:rect l="l" t="t" r="r" b="b"/>
            <a:pathLst>
              <a:path w="722854" h="727568" extrusionOk="0">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408D9-CE05-E3F0-CE4B-6CDEFB8A631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24A8CDF-1F1A-92C4-EC1F-6D4FBC7BB2EA}"/>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AI-karrierer</a:t>
            </a:r>
          </a:p>
        </p:txBody>
      </p:sp>
      <p:sp>
        <p:nvSpPr>
          <p:cNvPr id="5" name="Text Placeholder 4">
            <a:extLst>
              <a:ext uri="{FF2B5EF4-FFF2-40B4-BE49-F238E27FC236}">
                <a16:creationId xmlns:a16="http://schemas.microsoft.com/office/drawing/2014/main" id="{5D6D8F81-7672-9F1A-1DAE-C06FCF0B9E20}"/>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02</a:t>
            </a:r>
          </a:p>
        </p:txBody>
      </p:sp>
      <p:pic>
        <p:nvPicPr>
          <p:cNvPr id="8" name="Picture Placeholder 7">
            <a:extLst>
              <a:ext uri="{FF2B5EF4-FFF2-40B4-BE49-F238E27FC236}">
                <a16:creationId xmlns:a16="http://schemas.microsoft.com/office/drawing/2014/main" id="{84421C7D-E579-D462-8F5E-B012B3D3C282}"/>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pic>
        <p:nvPicPr>
          <p:cNvPr id="9" name="Picture 8">
            <a:extLst>
              <a:ext uri="{FF2B5EF4-FFF2-40B4-BE49-F238E27FC236}">
                <a16:creationId xmlns:a16="http://schemas.microsoft.com/office/drawing/2014/main" id="{BAC679A3-127A-0A33-B0C7-6E1C7D8616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723397518"/>
      </p:ext>
    </p:extLst>
  </p:cSld>
  <p:clrMapOvr>
    <a:masterClrMapping/>
  </p:clrMapOvr>
</p:sld>
</file>

<file path=ppt/slides/slide8.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9"/>
          <p:cNvSpPr txBox="1">
            <a:spLocks noGrp="1"/>
          </p:cNvSpPr>
          <p:nvPr>
            <p:ph type="body" idx="1"/>
          </p:nvPr>
        </p:nvSpPr>
        <p:spPr>
          <a:xfrm>
            <a:off x="798378" y="1717700"/>
            <a:ext cx="5279700" cy="38499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dirty="0"/>
              <a:t>Kunstig intelligens (AI) </a:t>
            </a:r>
            <a:r>
              <a:rPr lang="en-US" b="1" dirty="0" err="1"/>
              <a:t>revolutionerer </a:t>
            </a:r>
            <a:r>
              <a:rPr lang="en-US" b="1" dirty="0"/>
              <a:t>industrier </a:t>
            </a:r>
            <a:r>
              <a:rPr lang="en-US" dirty="0"/>
              <a:t>verden over og bliver en integreret del af forskellige </a:t>
            </a:r>
            <a:r>
              <a:rPr lang="en-US" b="1" dirty="0"/>
              <a:t>sektorer </a:t>
            </a:r>
            <a:r>
              <a:rPr lang="en-US" dirty="0"/>
              <a:t>og</a:t>
            </a:r>
            <a:r>
              <a:rPr lang="en-US" b="1" dirty="0"/>
              <a:t> erhverv. </a:t>
            </a:r>
            <a:endParaRPr dirty="0"/>
          </a:p>
          <a:p>
            <a:pPr marL="57150" lvl="0" indent="0" algn="l" rtl="0">
              <a:lnSpc>
                <a:spcPct val="90000"/>
              </a:lnSpc>
              <a:spcBef>
                <a:spcPts val="0"/>
              </a:spcBef>
              <a:spcAft>
                <a:spcPts val="0"/>
              </a:spcAft>
              <a:buClr>
                <a:srgbClr val="282666"/>
              </a:buClr>
              <a:buSzPts val="2400"/>
              <a:buNone/>
            </a:pPr>
            <a:endParaRPr dirty="0"/>
          </a:p>
          <a:p>
            <a:pPr marL="57150" lvl="0" indent="0" algn="l" rtl="0">
              <a:lnSpc>
                <a:spcPct val="90000"/>
              </a:lnSpc>
              <a:spcBef>
                <a:spcPts val="0"/>
              </a:spcBef>
              <a:spcAft>
                <a:spcPts val="0"/>
              </a:spcAft>
              <a:buClr>
                <a:srgbClr val="282666"/>
              </a:buClr>
              <a:buSzPts val="2400"/>
              <a:buNone/>
            </a:pPr>
            <a:r>
              <a:rPr lang="en-US" dirty="0"/>
              <a:t>For </a:t>
            </a:r>
            <a:r>
              <a:rPr lang="en-US" b="1" dirty="0"/>
              <a:t>piger og unge kvinder åbner erhvervelse af AI-relaterede færdigheder forskellige karrieremuligheder </a:t>
            </a:r>
            <a:r>
              <a:rPr lang="en-US" dirty="0"/>
              <a:t>og giver dem mulighed for at være på </a:t>
            </a:r>
            <a:r>
              <a:rPr lang="en-US" b="1" dirty="0"/>
              <a:t>forkant med innovation og lederskab i den udviklende arbejdsstyrke</a:t>
            </a:r>
            <a:r>
              <a:rPr lang="en-US" dirty="0"/>
              <a:t>.</a:t>
            </a:r>
            <a:endParaRPr dirty="0"/>
          </a:p>
        </p:txBody>
      </p:sp>
      <p:sp>
        <p:nvSpPr>
          <p:cNvPr id="295" name="Google Shape;295;p9"/>
          <p:cNvSpPr txBox="1">
            <a:spLocks noGrp="1"/>
          </p:cNvSpPr>
          <p:nvPr>
            <p:ph type="body" idx="2"/>
          </p:nvPr>
        </p:nvSpPr>
        <p:spPr>
          <a:xfrm>
            <a:off x="788706" y="9140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Brancher og AI</a:t>
            </a:r>
            <a:endParaRPr dirty="0"/>
          </a:p>
          <a:p>
            <a:pPr marL="0" lvl="0" indent="0" algn="l" rtl="0">
              <a:lnSpc>
                <a:spcPct val="90000"/>
              </a:lnSpc>
              <a:spcBef>
                <a:spcPts val="0"/>
              </a:spcBef>
              <a:spcAft>
                <a:spcPts val="0"/>
              </a:spcAft>
              <a:buClr>
                <a:srgbClr val="653795"/>
              </a:buClr>
              <a:buSzPts val="3600"/>
              <a:buNone/>
            </a:pPr>
            <a:endParaRPr dirty="0"/>
          </a:p>
        </p:txBody>
      </p:sp>
      <p:pic>
        <p:nvPicPr>
          <p:cNvPr id="296" name="Google Shape;296;p9"/>
          <p:cNvPicPr preferRelativeResize="0"/>
          <p:nvPr/>
        </p:nvPicPr>
        <p:blipFill rotWithShape="1">
          <a:blip r:embed="rId3" cstate="screen">
            <a:alphaModFix/>
            <a:extLst>
              <a:ext uri="{28A0092B-C50C-407E-A947-70E740481C1C}">
                <a14:useLocalDpi xmlns:a14="http://schemas.microsoft.com/office/drawing/2010/main"/>
              </a:ext>
            </a:extLst>
          </a:blip>
          <a:srcRect l="-25867"/>
          <a:stretch/>
        </p:blipFill>
        <p:spPr>
          <a:xfrm>
            <a:off x="4507833" y="464162"/>
            <a:ext cx="7684166" cy="4894769"/>
          </a:xfrm>
          <a:prstGeom prst="rect">
            <a:avLst/>
          </a:prstGeom>
          <a:noFill/>
          <a:ln>
            <a:noFill/>
          </a:ln>
        </p:spPr>
      </p:pic>
      <p:pic>
        <p:nvPicPr>
          <p:cNvPr id="297" name="Google Shape;297;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24375" y="618400"/>
            <a:ext cx="4667625" cy="3580951"/>
          </a:xfrm>
          <a:prstGeom prst="rect">
            <a:avLst/>
          </a:prstGeom>
          <a:noFill/>
          <a:ln>
            <a:noFill/>
          </a:ln>
        </p:spPr>
      </p:pic>
    </p:spTree>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A2B142-214C-3F7C-2765-B2F57E2420B5}"/>
              </a:ext>
            </a:extLst>
          </p:cNvPr>
          <p:cNvSpPr>
            <a:spLocks noGrp="1"/>
          </p:cNvSpPr>
          <p:nvPr>
            <p:ph type="body" sz="quarter" idx="18"/>
          </p:nvPr>
        </p:nvSpPr>
        <p:spPr>
          <a:xfrm>
            <a:off x="599570" y="4919936"/>
            <a:ext cx="2641469" cy="1049221"/>
          </a:xfrm>
        </p:spPr>
        <p:txBody>
          <a:bodyPr/>
          <a:lstStyle/>
          <a:p>
            <a:r>
              <a:rPr lang="en-US" sz="2800" b="1" dirty="0"/>
              <a:t>Digital markedsføring</a:t>
            </a:r>
          </a:p>
          <a:p>
            <a:endParaRPr lang="en-GB" b="1" dirty="0"/>
          </a:p>
        </p:txBody>
      </p:sp>
      <p:sp>
        <p:nvSpPr>
          <p:cNvPr id="5" name="Text Placeholder 4">
            <a:extLst>
              <a:ext uri="{FF2B5EF4-FFF2-40B4-BE49-F238E27FC236}">
                <a16:creationId xmlns:a16="http://schemas.microsoft.com/office/drawing/2014/main" id="{A41A09DB-BAE5-F85C-9CE1-23EF46799854}"/>
              </a:ext>
            </a:extLst>
          </p:cNvPr>
          <p:cNvSpPr>
            <a:spLocks noGrp="1"/>
          </p:cNvSpPr>
          <p:nvPr>
            <p:ph type="body" sz="quarter" idx="20"/>
          </p:nvPr>
        </p:nvSpPr>
        <p:spPr>
          <a:xfrm>
            <a:off x="7772400" y="1765379"/>
            <a:ext cx="3824183" cy="3080941"/>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Inden for marketing, e-handel og reklame er det muligt at bruge disse værktøjer til at skabe kampagner, billeder, videoer og nye måder at komme i kontakt med sit publikum på.</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Pink neon hashtag notification">
            <a:extLst>
              <a:ext uri="{FF2B5EF4-FFF2-40B4-BE49-F238E27FC236}">
                <a16:creationId xmlns:a16="http://schemas.microsoft.com/office/drawing/2014/main" id="{A2A60278-4021-EA91-ECA2-8A8AB006A971}"/>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p:blipFill>
        <p:spPr>
          <a:xfrm>
            <a:off x="0" y="281391"/>
            <a:ext cx="7575621" cy="4331221"/>
          </a:xfrm>
        </p:spPr>
      </p:pic>
    </p:spTree>
    <p:extLst>
      <p:ext uri="{BB962C8B-B14F-4D97-AF65-F5344CB8AC3E}">
        <p14:creationId xmlns:p14="http://schemas.microsoft.com/office/powerpoint/2010/main" val="58857109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1602</Words>
  <Application>Microsoft Office PowerPoint</Application>
  <PresentationFormat>Widescreen</PresentationFormat>
  <Paragraphs>190</Paragraphs>
  <Slides>43</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Montserrat Light</vt:lpstr>
      <vt:lpstr>Calibri</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creator>Gillian Keane</dc:creator>
  <lastModifiedBy>Paula Whyte ( Momentum Consulting )</lastModifiedBy>
  <revision>8</revision>
  <dcterms:created xsi:type="dcterms:W3CDTF">2020-10-14T13:32:04.0000000Z</dcterms:created>
  <dcterms:modified xsi:type="dcterms:W3CDTF">2025-07-24T09:31:33.0000000Z</dcterms:modified>
  <keywords>, docId:7C26C1AC567C4B40FC03B0A164E8485C</keywords>
</coreProperties>
</file>