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5="http://schemas.microsoft.com/office/powerpoint/2012/main"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ahyp="http://schemas.microsoft.com/office/drawing/2018/hyperlinkcolor" xmlns:go="http://customooxmlschemas.google.com/"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8" r:id="rId2"/>
    <p:sldId id="261" r:id="rId3"/>
    <p:sldId id="325" r:id="rId4"/>
    <p:sldId id="4307" r:id="rId5"/>
    <p:sldId id="286" r:id="rId6"/>
    <p:sldId id="263" r:id="rId7"/>
    <p:sldId id="4308" r:id="rId8"/>
    <p:sldId id="331" r:id="rId9"/>
    <p:sldId id="332" r:id="rId10"/>
    <p:sldId id="334" r:id="rId11"/>
    <p:sldId id="333" r:id="rId12"/>
    <p:sldId id="335" r:id="rId13"/>
    <p:sldId id="336" r:id="rId14"/>
    <p:sldId id="337" r:id="rId15"/>
    <p:sldId id="4309" r:id="rId16"/>
    <p:sldId id="338" r:id="rId17"/>
    <p:sldId id="4344" r:id="rId18"/>
    <p:sldId id="4345" r:id="rId19"/>
    <p:sldId id="340" r:id="rId20"/>
    <p:sldId id="341" r:id="rId21"/>
    <p:sldId id="342" r:id="rId22"/>
    <p:sldId id="344" r:id="rId23"/>
    <p:sldId id="346" r:id="rId24"/>
    <p:sldId id="4346" r:id="rId25"/>
    <p:sldId id="4347" r:id="rId26"/>
    <p:sldId id="348" r:id="rId27"/>
    <p:sldId id="355" r:id="rId28"/>
    <p:sldId id="349" r:id="rId29"/>
    <p:sldId id="350" r:id="rId30"/>
    <p:sldId id="356" r:id="rId31"/>
    <p:sldId id="4348" r:id="rId32"/>
    <p:sldId id="351" r:id="rId33"/>
    <p:sldId id="352" r:id="rId34"/>
    <p:sldId id="353" r:id="rId35"/>
    <p:sldId id="357" r:id="rId36"/>
    <p:sldId id="296" r:id="rId37"/>
    <p:sldId id="358" r:id="rId38"/>
    <p:sldId id="4349" r:id="rId39"/>
    <p:sldId id="323" r:id="rId40"/>
    <p:sldId id="4314" r:id="rId41"/>
  </p:sldIdLst>
  <p:sldSz cx="12192000" cy="6858000"/>
  <p:notesSz cx="6858000" cy="9144000"/>
  <p:embeddedFontLst>
    <p:embeddedFont>
      <p:font typeface="Montserrat" panose="00000500000000000000" pitchFamily="2" charset="0"/>
      <p:regular r:id="rId43"/>
      <p:bold r:id="rId44"/>
      <p:italic r:id="rId45"/>
      <p:boldItalic r:id="rId46"/>
    </p:embeddedFont>
    <p:embeddedFont>
      <p:font typeface="Montserrat Light" panose="000004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gcYPFvc+RDk1lOWoY+vjso1TUtf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8623"/>
    <a:srgbClr val="653795"/>
    <a:srgbClr val="282666"/>
    <a:srgbClr val="BC8FDD"/>
    <a:srgbClr val="291D4A"/>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692" autoAdjust="0"/>
  </p:normalViewPr>
  <p:slideViewPr>
    <p:cSldViewPr snapToGrid="0">
      <p:cViewPr varScale="1">
        <p:scale>
          <a:sx n="91" d="100"/>
          <a:sy n="91" d="100"/>
        </p:scale>
        <p:origin x="110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ired.co.uk/article/cancer-risk-ai-mammogram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https://school-education.ec.europa.eu/en/learn/courses/etwinning-inclusion-example-neurodiversity-classrooms#:~:text=Scientific%20studies%20show%20that%20around,span%20to%20astounding%20spontaneous%20creativity.</a:t>
            </a:r>
          </a:p>
          <a:p>
            <a:endParaRPr lang="en-GB" dirty="0"/>
          </a:p>
          <a:p>
            <a:r>
              <a:rPr lang="en-GB" dirty="0"/>
              <a:t>https://reciteme.com/news/neurodiversity-and-online-barriers/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0961391"/>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https://www.ted.com/talks/joy_buolamwini_how_i_m_fighting_bias_in_algorithms?language=en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1066783"/>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https://magazine.columbia.edu/article/how-gro-intelligence-fighting-world-hunger-tech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5188857"/>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dirty="0"/>
              <a:t>Output </a:t>
            </a:r>
            <a:r>
              <a:rPr lang="en-GB" dirty="0"/>
              <a:t>-Plakater kan deles i en kort gruppevandring eller hurtige præsentationer. Dette understøtter også digital historiefortælling eller visuel tænkning, hvis du bruger Canva eller </a:t>
            </a:r>
            <a:r>
              <a:rPr lang="en-GB" dirty="0" err="1"/>
              <a:t>Jamboard</a:t>
            </a:r>
            <a:r>
              <a:rPr lang="en-GB" dirty="0"/>
              <a:t>.</a:t>
            </a:r>
          </a:p>
          <a:p>
            <a:pPr>
              <a:buNone/>
            </a:pPr>
            <a:r>
              <a:rPr lang="en-GB" b="1" dirty="0"/>
              <a:t>Hvorfor det virker - </a:t>
            </a:r>
            <a:r>
              <a:rPr lang="en-GB" dirty="0"/>
              <a:t>Det skaber forbindelser, hylder kvindelige rollemodeller og giver eleverne en let måde at forestille sig selv som en del af AI-rummet.</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2372455"/>
      </p:ext>
    </p:extLst>
  </p:cSld>
  <p:clrMapOvr>
    <a:masterClrMapping/>
  </p:clrMapOvr>
</p:notes>
</file>

<file path=ppt/notesSlides/notesSlide14.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4F4E0-122A-1640-4614-E3CD5BF83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28F24-DF55-366D-9290-F78B571D1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7825F-5237-8F8B-BFC8-DCC294620029}"/>
              </a:ext>
            </a:extLst>
          </p:cNvPr>
          <p:cNvSpPr>
            <a:spLocks noGrp="1"/>
          </p:cNvSpPr>
          <p:nvPr>
            <p:ph type="body" idx="1"/>
          </p:nvPr>
        </p:nvSpPr>
        <p:spPr/>
        <p:txBody>
          <a:bodyPr/>
          <a:lstStyle/>
          <a:p>
            <a:pPr>
              <a:buNone/>
            </a:pPr>
            <a:r>
              <a:rPr lang="en-GB" b="1" dirty="0"/>
              <a:t>Hvorfor det virker</a:t>
            </a:r>
          </a:p>
          <a:p>
            <a:r>
              <a:rPr lang="en-GB" dirty="0"/>
              <a:t>Denne aktivitet giver unge kvinder mulighed for at forbinde deres personlige værdier med teknologi og øve sig i at pitche eller præsentere - nøglefærdigheder i digitale karrierer.</a:t>
            </a:r>
          </a:p>
          <a:p>
            <a:endParaRPr lang="en-GB" dirty="0"/>
          </a:p>
        </p:txBody>
      </p:sp>
      <p:sp>
        <p:nvSpPr>
          <p:cNvPr id="4" name="Slide Number Placeholder 3">
            <a:extLst>
              <a:ext uri="{FF2B5EF4-FFF2-40B4-BE49-F238E27FC236}">
                <a16:creationId xmlns:a16="http://schemas.microsoft.com/office/drawing/2014/main" id="{5CF81B3A-D0DC-5085-AFE0-57E6F604957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615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p:txBody>
      </p:sp>
      <p:sp>
        <p:nvSpPr>
          <p:cNvPr id="273" name="Google Shape;2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https://www.pwc.com/gx/en/industries/healthcare/publications/ai-robotics-new-health/transforming-healthcare.html</a:t>
            </a:r>
          </a:p>
          <a:p>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6436377"/>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D2D2D"/>
                </a:solidFill>
                <a:effectLst/>
                <a:latin typeface="PwC Helvetica Neue"/>
              </a:rPr>
              <a:t>Wired (2016). </a:t>
            </a:r>
            <a:r>
              <a:rPr lang="en-GB" b="1" i="0" u="none" strike="noStrike" dirty="0">
                <a:effectLst/>
                <a:latin typeface="PwC Helvetica Neue"/>
                <a:hlinkClick r:id="rId3"/>
              </a:rPr>
              <a:t>http://www.wired.co.uk/article/cancer-risk-ai-mammograms</a:t>
            </a:r>
            <a:endParaRPr lang="en-GB" b="1" i="0" u="none" strike="noStrike" dirty="0">
              <a:effectLst/>
              <a:latin typeface="PwC Helvetica Neue"/>
            </a:endParaRPr>
          </a:p>
          <a:p>
            <a:r>
              <a:rPr lang="en-GB" dirty="0"/>
              <a:t>https://www.pwc.com/gx/en/industries/healthcare/publications/ai-robotics-new-health/transforming-healthcare.html </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7381189"/>
      </p:ext>
    </p:extLst>
  </p:cSld>
  <p:clrMapOvr>
    <a:masterClrMapping/>
  </p:clrMapOvr>
</p:notes>
</file>

<file path=ppt/notesSlides/notesSlide6.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3EFF-A21D-9A60-C8EA-AA234DE3D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01F3C-F82F-887B-74C2-71372F21C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41C3B-F11D-552A-96E4-D39D58C0CD6D}"/>
              </a:ext>
            </a:extLst>
          </p:cNvPr>
          <p:cNvSpPr>
            <a:spLocks noGrp="1"/>
          </p:cNvSpPr>
          <p:nvPr>
            <p:ph type="body" idx="1"/>
          </p:nvPr>
        </p:nvSpPr>
        <p:spPr/>
        <p:txBody>
          <a:bodyPr/>
          <a:lstStyle/>
          <a:p>
            <a:r>
              <a:rPr lang="en-GB" dirty="0"/>
              <a:t>https://www.pwc.com/gx/en/industries/healthcare/publications/ai-robotics-new-health/transforming-healthcare.html</a:t>
            </a:r>
          </a:p>
        </p:txBody>
      </p:sp>
      <p:sp>
        <p:nvSpPr>
          <p:cNvPr id="4" name="Slide Number Placeholder 3">
            <a:extLst>
              <a:ext uri="{FF2B5EF4-FFF2-40B4-BE49-F238E27FC236}">
                <a16:creationId xmlns:a16="http://schemas.microsoft.com/office/drawing/2014/main" id="{A818CEDE-B860-D9BE-A3C1-542B9F230D5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0374249"/>
      </p:ext>
    </p:extLst>
  </p:cSld>
  <p:clrMapOvr>
    <a:masterClrMapping/>
  </p:clrMapOvr>
</p:notes>
</file>

<file path=ppt/notesSlides/notesSlide7.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3A15D-7499-F9BC-C3BF-817E34C40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8B7DE-A33A-B08D-F28F-AB3D47218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800BE-E055-1D13-489F-F130743AB792}"/>
              </a:ext>
            </a:extLst>
          </p:cNvPr>
          <p:cNvSpPr>
            <a:spLocks noGrp="1"/>
          </p:cNvSpPr>
          <p:nvPr>
            <p:ph type="body" idx="1"/>
          </p:nvPr>
        </p:nvSpPr>
        <p:spPr/>
        <p:txBody>
          <a:bodyPr/>
          <a:lstStyle/>
          <a:p>
            <a:r>
              <a:rPr lang="en-GB" b="0" i="0" dirty="0">
                <a:solidFill>
                  <a:srgbClr val="2D2D2D"/>
                </a:solidFill>
                <a:effectLst/>
                <a:latin typeface="PwC Helvetica Neue"/>
              </a:rPr>
              <a:t>https://www.jetlearn.com/blog/ai-and-mental-health-tools</a:t>
            </a:r>
            <a:endParaRPr lang="en-GB" dirty="0"/>
          </a:p>
        </p:txBody>
      </p:sp>
      <p:sp>
        <p:nvSpPr>
          <p:cNvPr id="4" name="Slide Number Placeholder 3">
            <a:extLst>
              <a:ext uri="{FF2B5EF4-FFF2-40B4-BE49-F238E27FC236}">
                <a16:creationId xmlns:a16="http://schemas.microsoft.com/office/drawing/2014/main" id="{8443B703-B3D0-F2A4-24F6-DBED5E7D352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2963455"/>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https://neuronav.org/self-determination-blog/how-ai-can-help-people-with-disabilities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7803269"/>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https://www.ironhack.com/gb/blog/ai-s-role-in-multilingual-communication-breaking-language-barriers</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4630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463F987B-DD0E-B280-5BCD-354058EC8C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910" y="6165181"/>
            <a:ext cx="2410023" cy="50442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933499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707886"/>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GB"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0B62680-554C-F3F2-B5AD-19A30DA655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534" y="5764849"/>
            <a:ext cx="2278560" cy="476908"/>
          </a:xfrm>
          <a:prstGeom prst="rect">
            <a:avLst/>
          </a:prstGeom>
        </p:spPr>
      </p:pic>
    </p:spTree>
    <p:extLst>
      <p:ext uri="{BB962C8B-B14F-4D97-AF65-F5344CB8AC3E}">
        <p14:creationId xmlns:p14="http://schemas.microsoft.com/office/powerpoint/2010/main" val="4122348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402183" y="6008856"/>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13D51DB-CD4D-2C9F-DA3D-3B5900741E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385" y="6109167"/>
            <a:ext cx="1466197" cy="306878"/>
          </a:xfrm>
          <a:prstGeom prst="rect">
            <a:avLst/>
          </a:prstGeom>
        </p:spPr>
      </p:pic>
      <p:sp>
        <p:nvSpPr>
          <p:cNvPr id="3" name="Google Shape;112;p29">
            <a:extLst>
              <a:ext uri="{FF2B5EF4-FFF2-40B4-BE49-F238E27FC236}">
                <a16:creationId xmlns:a16="http://schemas.microsoft.com/office/drawing/2014/main" id="{3A841061-0D31-BB17-A19F-AC7A7EA06336}"/>
              </a:ext>
            </a:extLst>
          </p:cNvPr>
          <p:cNvSpPr/>
          <p:nvPr userDrawn="1"/>
        </p:nvSpPr>
        <p:spPr>
          <a:xfrm>
            <a:off x="2466183" y="6605622"/>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3074" name="Picture 2">
            <a:extLst>
              <a:ext uri="{FF2B5EF4-FFF2-40B4-BE49-F238E27FC236}">
                <a16:creationId xmlns:a16="http://schemas.microsoft.com/office/drawing/2014/main" id="{1456BBB4-9A6C-E83A-75B2-3A7F2D4B9D39}"/>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77385" y="6462962"/>
            <a:ext cx="876630" cy="306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20"/>
        <p:cNvGrpSpPr/>
        <p:nvPr/>
      </p:nvGrpSpPr>
      <p:grpSpPr>
        <a:xfrm>
          <a:off x="0" y="0"/>
          <a:ext cx="0" cy="0"/>
          <a:chOff x="0" y="0"/>
          <a:chExt cx="0" cy="0"/>
        </a:xfrm>
      </p:grpSpPr>
      <p:sp>
        <p:nvSpPr>
          <p:cNvPr id="121" name="Google Shape;12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2" name="Google Shape;12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23" name="Google Shape;12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Text Slide 03">
  <p:cSld name="Photo/Text Slide 03">
    <p:spTree>
      <p:nvGrpSpPr>
        <p:cNvPr id="1" name="Shape 162"/>
        <p:cNvGrpSpPr/>
        <p:nvPr/>
      </p:nvGrpSpPr>
      <p:grpSpPr>
        <a:xfrm>
          <a:off x="0" y="0"/>
          <a:ext cx="0" cy="0"/>
          <a:chOff x="0" y="0"/>
          <a:chExt cx="0" cy="0"/>
        </a:xfrm>
      </p:grpSpPr>
      <p:sp>
        <p:nvSpPr>
          <p:cNvPr id="163" name="Google Shape;163;p38"/>
          <p:cNvSpPr/>
          <p:nvPr/>
        </p:nvSpPr>
        <p:spPr>
          <a:xfrm rot="-5400000">
            <a:off x="726440" y="2939340"/>
            <a:ext cx="2792171" cy="4245051"/>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38"/>
          <p:cNvSpPr>
            <a:spLocks noGrp="1"/>
          </p:cNvSpPr>
          <p:nvPr>
            <p:ph type="pic" idx="2"/>
          </p:nvPr>
        </p:nvSpPr>
        <p:spPr>
          <a:xfrm>
            <a:off x="35665" y="242889"/>
            <a:ext cx="7575621" cy="4331221"/>
          </a:xfrm>
          <a:prstGeom prst="rect">
            <a:avLst/>
          </a:prstGeom>
          <a:solidFill>
            <a:srgbClr val="F2F2F2"/>
          </a:solidFill>
          <a:ln>
            <a:noFill/>
          </a:ln>
        </p:spPr>
      </p:sp>
      <p:cxnSp>
        <p:nvCxnSpPr>
          <p:cNvPr id="165" name="Google Shape;165;p38"/>
          <p:cNvCxnSpPr/>
          <p:nvPr/>
        </p:nvCxnSpPr>
        <p:spPr>
          <a:xfrm>
            <a:off x="480327" y="475804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66" name="Google Shape;166;p38"/>
          <p:cNvSpPr txBox="1">
            <a:spLocks noGrp="1"/>
          </p:cNvSpPr>
          <p:nvPr>
            <p:ph type="body" idx="1"/>
          </p:nvPr>
        </p:nvSpPr>
        <p:spPr>
          <a:xfrm>
            <a:off x="599571" y="491993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38"/>
          <p:cNvSpPr txBox="1">
            <a:spLocks noGrp="1"/>
          </p:cNvSpPr>
          <p:nvPr>
            <p:ph type="body" idx="3"/>
          </p:nvPr>
        </p:nvSpPr>
        <p:spPr>
          <a:xfrm>
            <a:off x="616370" y="398501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8"/>
          <p:cNvSpPr txBox="1">
            <a:spLocks noGrp="1"/>
          </p:cNvSpPr>
          <p:nvPr>
            <p:ph type="body" idx="4"/>
          </p:nvPr>
        </p:nvSpPr>
        <p:spPr>
          <a:xfrm>
            <a:off x="7946950" y="642939"/>
            <a:ext cx="3608993" cy="54534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496442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Freeform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382004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i="0" u="none" strike="noStrike" cap="none">
                <a:solidFill>
                  <a:srgbClr val="282666"/>
                </a:solidFill>
                <a:latin typeface="Calibri"/>
                <a:ea typeface="Calibri"/>
                <a:cs typeface="Calibri"/>
                <a:sym typeface="Calibri"/>
              </a:rPr>
              <a:t>HeadStart </a:t>
            </a:r>
            <a:r>
              <a:rPr lang="en-US" sz="800" b="0" i="0" u="none" strike="noStrike" cap="none">
                <a:solidFill>
                  <a:srgbClr val="282666"/>
                </a:solidFill>
                <a:latin typeface="Calibri"/>
                <a:ea typeface="Calibri"/>
                <a:cs typeface="Calibri"/>
                <a:sym typeface="Calibri"/>
              </a:rPr>
              <a:t>en fremtid i AI for piger </a:t>
            </a:r>
            <a:endParaRPr/>
          </a:p>
        </p:txBody>
      </p:sp>
    </p:spTree>
  </p:cSld>
  <p:clrMap bg1="lt1" tx1="dk1" bg2="dk2" tx2="lt2" accent1="accent1" accent2="accent2" accent3="accent3" accent4="accent4" accent5="accent5" accent6="accent6" hlink="hlink" folHlink="folHlink"/>
  <p:sldLayoutIdLst>
    <p:sldLayoutId id="2147483651" r:id="rId1"/>
    <p:sldLayoutId id="2147483654" r:id="rId2"/>
    <p:sldLayoutId id="2147483656" r:id="rId3"/>
    <p:sldLayoutId id="2147483657" r:id="rId4"/>
    <p:sldLayoutId id="2147483659" r:id="rId5"/>
    <p:sldLayoutId id="2147483663"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video" Target="https://www.youtube.com/embed/JDYI9PT07Js?feature=oembed" TargetMode="Externa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video" Target="https://www.youtube.com/embed/LJYWRTRJThY?feature=oembed" TargetMode="Externa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www.youtube.com/watch?v=qi7GfVDYyEQ" TargetMode="External"/><Relationship Id="rId2" Type="http://schemas.openxmlformats.org/officeDocument/2006/relationships/slideLayout" Target="../slideLayouts/slideLayout6.xml"/><Relationship Id="rId1" Type="http://schemas.openxmlformats.org/officeDocument/2006/relationships/video" Target="https://www.youtube.com/embed/qi7GfVDYyEQ?feature=oembed"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ideo" Target="https://www.youtube.com/embed/ARYjC8pwiWw?feature=oembed" TargetMode="External"/><Relationship Id="rId5" Type="http://schemas.openxmlformats.org/officeDocument/2006/relationships/hyperlink" Target="https://www.wysa.com/" TargetMode="Externa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video" Target="https://www.youtube.com/embed/1Lkfb8MZDBo?start=40&amp;feature=oembed" TargetMode="Externa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hyperlink" Target="https://er.educause.edu/articles/2024/9/the-impact-of-ai-in-advancing-accessibility-for-learners-with-disabilities" TargetMode="External"/><Relationship Id="rId7" Type="http://schemas.openxmlformats.org/officeDocument/2006/relationships/image" Target="../media/image13.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hyperlink" Target="https://support.microsoft.com/en-gb/office/use-immersive-reader-in-word-a857949f-c91e-4c97-977c-a4efcaf9b3c1" TargetMode="Externa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video" Target="https://www.youtube.com/embed/zbopAjDAOsA?feature=oembed" TargetMode="External"/><Relationship Id="rId6" Type="http://schemas.openxmlformats.org/officeDocument/2006/relationships/image" Target="../media/image16.png"/><Relationship Id="rId5" Type="http://schemas.openxmlformats.org/officeDocument/2006/relationships/hyperlink" Target="https://deepl.com/" TargetMode="External"/><Relationship Id="rId4" Type="http://schemas.openxmlformats.org/officeDocument/2006/relationships/hyperlink" Target="https://translate.google.co.uk/"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4.jpeg"/><Relationship Id="rId2" Type="http://schemas.openxmlformats.org/officeDocument/2006/relationships/slideLayout" Target="../slideLayouts/slideLayout6.xml"/><Relationship Id="rId1" Type="http://schemas.openxmlformats.org/officeDocument/2006/relationships/video" Target="https://www.youtube.com/embed/_nSmkyDNulk?feature=oembed" TargetMode="External"/><Relationship Id="rId6" Type="http://schemas.openxmlformats.org/officeDocument/2006/relationships/image" Target="../media/image16.png"/><Relationship Id="rId5" Type="http://schemas.openxmlformats.org/officeDocument/2006/relationships/hyperlink" Target="https://khanmigo.ai/" TargetMode="External"/><Relationship Id="rId4" Type="http://schemas.openxmlformats.org/officeDocument/2006/relationships/hyperlink" Target="https://support.microsoft.com/en-gb/office/use-immersive-reader-in-word-a857949f-c91e-4c97-977c-a4efcaf9b3c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ideo" Target="https://www.youtube.com/embed/UG_X_7g63rY?feature=oembed" TargetMode="External"/><Relationship Id="rId6" Type="http://schemas.openxmlformats.org/officeDocument/2006/relationships/hyperlink" Target="https://www.youtube.com/watch?v=UG_X_7g63rY" TargetMode="External"/><Relationship Id="rId5" Type="http://schemas.openxmlformats.org/officeDocument/2006/relationships/image" Target="../media/image36.jpe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video" Target="https://www.youtube.com/embed/0jMgskLxw3s?feature=oembed" TargetMode="External"/><Relationship Id="rId5" Type="http://schemas.openxmlformats.org/officeDocument/2006/relationships/hyperlink" Target="https://youtu.be/0jMgskLxw3s?si=UTE1_BUGeQCUSHV7" TargetMode="Externa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video" Target="https://www.youtube.com/embed/A_CBVYCeceU?feature=oembed" TargetMode="External"/><Relationship Id="rId5" Type="http://schemas.openxmlformats.org/officeDocument/2006/relationships/hyperlink" Target="https://youtu.be/A_CBVYCeceU?si=PA4yBmz42E9ac2bR" TargetMode="Externa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ideo" Target="https://www.youtube.com/embed/OzA6jRYjVQs?feature=oembed" TargetMode="External"/><Relationship Id="rId6" Type="http://schemas.openxmlformats.org/officeDocument/2006/relationships/hyperlink" Target="https://youtu.be/OzA6jRYjVQs?si=ELmvpi93mF3aOjTJ" TargetMode="External"/><Relationship Id="rId5" Type="http://schemas.openxmlformats.org/officeDocument/2006/relationships/image" Target="../media/image39.jpe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3.xml"/><Relationship Id="rId7" Type="http://schemas.openxmlformats.org/officeDocument/2006/relationships/image" Target="../media/image13.svg"/><Relationship Id="rId2" Type="http://schemas.openxmlformats.org/officeDocument/2006/relationships/video" Target="https://www.youtube.com/embed/1EBw5dfsRj0?feature=oembed" TargetMode="External"/><Relationship Id="rId1" Type="http://schemas.openxmlformats.org/officeDocument/2006/relationships/video" Target="https://www.youtube.com/embed/ZT9BQkGq85s?feature=oembed" TargetMode="Externa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video" Target="https://www.youtube.com/embed/AFmALj2eGsM?feature=oembed" TargetMode="External"/><Relationship Id="rId5" Type="http://schemas.openxmlformats.org/officeDocument/2006/relationships/image" Target="../media/image17.jpeg"/><Relationship Id="rId4" Type="http://schemas.openxmlformats.org/officeDocument/2006/relationships/hyperlink" Target="http://www.climatetrace.org/" TargetMode="External"/></Relationships>
</file>

<file path=ppt/slides/slide1.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5274194" y="0"/>
            <a:ext cx="6917806" cy="3550043"/>
          </a:xfrm>
          <a:prstGeom prst="rect">
            <a:avLst/>
          </a:prstGeom>
          <a:solidFill>
            <a:srgbClr val="F2F2F2"/>
          </a:solidFill>
          <a:ln>
            <a:noFill/>
          </a:ln>
        </p:spPr>
      </p:pic>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b="1" dirty="0"/>
              <a:t>www.headstart-ai.eu</a:t>
            </a:r>
            <a:endParaRPr dirty="0"/>
          </a:p>
        </p:txBody>
      </p:sp>
      <p:sp>
        <p:nvSpPr>
          <p:cNvPr id="203" name="Google Shape;203;p3"/>
          <p:cNvSpPr txBox="1">
            <a:spLocks noGrp="1"/>
          </p:cNvSpPr>
          <p:nvPr>
            <p:ph type="body" idx="3"/>
          </p:nvPr>
        </p:nvSpPr>
        <p:spPr>
          <a:xfrm>
            <a:off x="6849871" y="4569894"/>
            <a:ext cx="5089964"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US" dirty="0"/>
              <a:t>Be the Change - AI for Social Good</a:t>
            </a:r>
            <a:endParaRPr dirty="0"/>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 5</a:t>
            </a:r>
            <a:endParaRPr dirty="0"/>
          </a:p>
        </p:txBody>
      </p:sp>
      <p:pic>
        <p:nvPicPr>
          <p:cNvPr id="1026" name="Picture 2">
            <a:extLst>
              <a:ext uri="{FF2B5EF4-FFF2-40B4-BE49-F238E27FC236}">
                <a16:creationId xmlns:a16="http://schemas.microsoft.com/office/drawing/2014/main" id="{0F5D9F19-5730-EA76-B6BC-A842F29650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3591" y="6191166"/>
            <a:ext cx="1240113" cy="4338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D9701-F682-E728-CA8D-095B6B94D2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39C468-9188-ABCD-0DA9-A1929DC1962A}"/>
              </a:ext>
            </a:extLst>
          </p:cNvPr>
          <p:cNvSpPr>
            <a:spLocks noGrp="1"/>
          </p:cNvSpPr>
          <p:nvPr>
            <p:ph type="body" idx="1"/>
          </p:nvPr>
        </p:nvSpPr>
        <p:spPr>
          <a:xfrm>
            <a:off x="560030" y="1334437"/>
            <a:ext cx="3214527" cy="1049221"/>
          </a:xfrm>
        </p:spPr>
        <p:txBody>
          <a:bodyPr/>
          <a:lstStyle/>
          <a:p>
            <a:pPr marL="228600" indent="0"/>
            <a:r>
              <a:rPr lang="en-GB" sz="3600" b="1" dirty="0"/>
              <a:t>AI-drevet bevaringsindsats</a:t>
            </a:r>
          </a:p>
        </p:txBody>
      </p:sp>
      <p:sp>
        <p:nvSpPr>
          <p:cNvPr id="4" name="Text Placeholder 3">
            <a:extLst>
              <a:ext uri="{FF2B5EF4-FFF2-40B4-BE49-F238E27FC236}">
                <a16:creationId xmlns:a16="http://schemas.microsoft.com/office/drawing/2014/main" id="{1712532D-5585-2472-5D95-911609A80C5F}"/>
              </a:ext>
            </a:extLst>
          </p:cNvPr>
          <p:cNvSpPr>
            <a:spLocks noGrp="1"/>
          </p:cNvSpPr>
          <p:nvPr>
            <p:ph type="body" idx="3"/>
          </p:nvPr>
        </p:nvSpPr>
        <p:spPr>
          <a:xfrm>
            <a:off x="4551938" y="791062"/>
            <a:ext cx="6961476" cy="5726696"/>
          </a:xfrm>
        </p:spPr>
        <p:txBody>
          <a:bodyPr/>
          <a:lstStyle/>
          <a:p>
            <a:pPr marL="228600" indent="0"/>
            <a:r>
              <a:rPr lang="en-GB" b="1" dirty="0"/>
              <a:t>Bevarelse </a:t>
            </a:r>
            <a:r>
              <a:rPr lang="en-GB" dirty="0"/>
              <a:t>af </a:t>
            </a:r>
            <a:r>
              <a:rPr lang="en-GB" b="1" dirty="0"/>
              <a:t>vilde dyr </a:t>
            </a:r>
            <a:r>
              <a:rPr lang="en-GB" dirty="0"/>
              <a:t>er et andet område, hvor AI gør en betydelig forskel. AI-drevne værktøjer overvåger truede arter, sporer krybskytteri og genopretter naturlige levesteder.</a:t>
            </a:r>
          </a:p>
          <a:p>
            <a:pPr marL="228600" indent="0"/>
            <a:r>
              <a:rPr lang="en-GB" b="1" dirty="0">
                <a:solidFill>
                  <a:srgbClr val="ED8623"/>
                </a:solidFill>
              </a:rPr>
              <a:t>AI kan f</a:t>
            </a:r>
            <a:r>
              <a:rPr lang="en-GB" dirty="0"/>
              <a:t>.eks. </a:t>
            </a:r>
            <a:r>
              <a:rPr lang="en-GB" b="1" dirty="0">
                <a:solidFill>
                  <a:srgbClr val="ED8623"/>
                </a:solidFill>
              </a:rPr>
              <a:t>behandle billeder fra kamerafælder for at identificere dyr, overvåge deres bevægelser og vurdere økosystemernes sundhed uden at forstyrre dem.</a:t>
            </a:r>
          </a:p>
          <a:p>
            <a:pPr marL="228600" indent="0"/>
            <a:r>
              <a:rPr lang="en-GB" dirty="0"/>
              <a:t>Unge kvinder med interesse for dyreliv kan udforske AI-projekter, der bidrager til bevaringsindsatsen. Du kan lære at bygge enkle AI-modeller, der genkender forskellige dyrearter, eller analysere data fra sensorer, der er placeret i skove eller oceaner.</a:t>
            </a:r>
          </a:p>
        </p:txBody>
      </p:sp>
    </p:spTree>
    <p:extLst>
      <p:ext uri="{BB962C8B-B14F-4D97-AF65-F5344CB8AC3E}">
        <p14:creationId xmlns:p14="http://schemas.microsoft.com/office/powerpoint/2010/main" val="1474835242"/>
      </p:ext>
    </p:extLst>
  </p:cSld>
  <p:clrMapOvr>
    <a:masterClrMapping/>
  </p:clrMapOvr>
</p:sld>
</file>

<file path=ppt/slides/slide1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DE2D7-043D-6473-0846-502ABBB5DE6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D3F3B26-4354-F196-2C19-DC55F8FB4834}"/>
              </a:ext>
            </a:extLst>
          </p:cNvPr>
          <p:cNvSpPr>
            <a:spLocks noGrp="1"/>
          </p:cNvSpPr>
          <p:nvPr>
            <p:ph type="body" idx="2"/>
          </p:nvPr>
        </p:nvSpPr>
        <p:spPr>
          <a:xfrm>
            <a:off x="7783034" y="1124222"/>
            <a:ext cx="4015762" cy="1140511"/>
          </a:xfrm>
        </p:spPr>
        <p:txBody>
          <a:bodyPr/>
          <a:lstStyle/>
          <a:p>
            <a:r>
              <a:rPr lang="en-GB" sz="3600" dirty="0"/>
              <a:t>Eksempler på AI i bevaringsindsatsen</a:t>
            </a:r>
          </a:p>
        </p:txBody>
      </p:sp>
      <p:sp>
        <p:nvSpPr>
          <p:cNvPr id="4" name="Text Placeholder 3">
            <a:extLst>
              <a:ext uri="{FF2B5EF4-FFF2-40B4-BE49-F238E27FC236}">
                <a16:creationId xmlns:a16="http://schemas.microsoft.com/office/drawing/2014/main" id="{86F11A32-EAE3-D020-8890-DB339499525A}"/>
              </a:ext>
            </a:extLst>
          </p:cNvPr>
          <p:cNvSpPr>
            <a:spLocks noGrp="1"/>
          </p:cNvSpPr>
          <p:nvPr>
            <p:ph type="body" idx="3"/>
          </p:nvPr>
        </p:nvSpPr>
        <p:spPr>
          <a:xfrm>
            <a:off x="718078" y="4323785"/>
            <a:ext cx="10755843" cy="2328534"/>
          </a:xfrm>
        </p:spPr>
        <p:txBody>
          <a:bodyPr/>
          <a:lstStyle/>
          <a:p>
            <a:pPr marL="228600" indent="0"/>
            <a:r>
              <a:rPr lang="en-GB" dirty="0" err="1"/>
              <a:t>Wildbook </a:t>
            </a:r>
            <a:r>
              <a:rPr lang="en-GB" dirty="0"/>
              <a:t>er en open source-platform i udvikling til forskning i vilde dyr. Den støtter feltbiologer i at indsamle flere data om vilde dyr gennem borgervidenskab, anvender kunstig intelligens til at fremskynde kuratering og finde skjulte tendenser og deler sikkert data mellem grupper, der er dedikeret til artsbevarelse. </a:t>
            </a:r>
            <a:r>
              <a:rPr lang="en-GB" dirty="0" err="1"/>
              <a:t>Wildbook </a:t>
            </a:r>
            <a:r>
              <a:rPr lang="en-GB" dirty="0"/>
              <a:t>er en vigtig innovation, der fremmer nye partnerskaber mellem intelligente maskiner og mennesker, der arbejder sammen om at beskytte vores svindende dyreliv og forhindre en "sjette masseudryddelse".</a:t>
            </a:r>
          </a:p>
        </p:txBody>
      </p:sp>
      <p:pic>
        <p:nvPicPr>
          <p:cNvPr id="6" name="Picture 5">
            <a:extLst>
              <a:ext uri="{FF2B5EF4-FFF2-40B4-BE49-F238E27FC236}">
                <a16:creationId xmlns:a16="http://schemas.microsoft.com/office/drawing/2014/main" id="{994F7464-EE10-4F06-3723-0AC757EA83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7770" y="205681"/>
            <a:ext cx="6756890" cy="4118104"/>
          </a:xfrm>
          <a:prstGeom prst="rect">
            <a:avLst/>
          </a:prstGeom>
          <a:effectLst>
            <a:outerShdw blurRad="63500" sx="102000" sy="102000" algn="ctr" rotWithShape="0">
              <a:prstClr val="black">
                <a:alpha val="40000"/>
              </a:prstClr>
            </a:outerShdw>
          </a:effectLst>
        </p:spPr>
      </p:pic>
      <p:pic>
        <p:nvPicPr>
          <p:cNvPr id="2" name="Online Media 1" title="Wildbook: Our Vision in One Minute">
            <a:hlinkClick r:id="" action="ppaction://media"/>
            <a:extLst>
              <a:ext uri="{FF2B5EF4-FFF2-40B4-BE49-F238E27FC236}">
                <a16:creationId xmlns:a16="http://schemas.microsoft.com/office/drawing/2014/main" id="{A7E834A0-6992-4085-AC2A-D8363C0471C6}"/>
              </a:ext>
            </a:extLst>
          </p:cNvPr>
          <p:cNvPicPr>
            <a:picLocks noRot="1" noChangeAspect="1"/>
          </p:cNvPicPr>
          <p:nvPr>
            <a:videoFile r:link="rId1"/>
          </p:nvPr>
        </p:nvPicPr>
        <p:blipFill>
          <a:blip r:embed="rId4"/>
          <a:stretch>
            <a:fillRect/>
          </a:stretch>
        </p:blipFill>
        <p:spPr>
          <a:xfrm>
            <a:off x="1750338" y="532723"/>
            <a:ext cx="4872101" cy="3029184"/>
          </a:xfrm>
          <a:prstGeom prst="rect">
            <a:avLst/>
          </a:prstGeom>
        </p:spPr>
      </p:pic>
    </p:spTree>
    <p:extLst>
      <p:ext uri="{BB962C8B-B14F-4D97-AF65-F5344CB8AC3E}">
        <p14:creationId xmlns:p14="http://schemas.microsoft.com/office/powerpoint/2010/main" val="21360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1F71C-6933-CDF8-D1EE-79A8B47222F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2F7D8EE-95C4-AB88-C733-A96E47EBCC5A}"/>
              </a:ext>
            </a:extLst>
          </p:cNvPr>
          <p:cNvSpPr>
            <a:spLocks noGrp="1"/>
          </p:cNvSpPr>
          <p:nvPr>
            <p:ph type="body" idx="1"/>
          </p:nvPr>
        </p:nvSpPr>
        <p:spPr>
          <a:xfrm>
            <a:off x="560030" y="1334437"/>
            <a:ext cx="3214527" cy="1049221"/>
          </a:xfrm>
        </p:spPr>
        <p:txBody>
          <a:bodyPr/>
          <a:lstStyle/>
          <a:p>
            <a:pPr marL="228600" indent="0"/>
            <a:r>
              <a:rPr lang="en-GB" sz="3600" b="1" dirty="0"/>
              <a:t>AI i affaldshåndtering og genbrug</a:t>
            </a:r>
          </a:p>
        </p:txBody>
      </p:sp>
      <p:sp>
        <p:nvSpPr>
          <p:cNvPr id="4" name="Text Placeholder 3">
            <a:extLst>
              <a:ext uri="{FF2B5EF4-FFF2-40B4-BE49-F238E27FC236}">
                <a16:creationId xmlns:a16="http://schemas.microsoft.com/office/drawing/2014/main" id="{1D3D2540-6A91-E0C6-5323-42D0C9795E0D}"/>
              </a:ext>
            </a:extLst>
          </p:cNvPr>
          <p:cNvSpPr>
            <a:spLocks noGrp="1"/>
          </p:cNvSpPr>
          <p:nvPr>
            <p:ph type="body" idx="3"/>
          </p:nvPr>
        </p:nvSpPr>
        <p:spPr>
          <a:xfrm>
            <a:off x="4551938" y="791062"/>
            <a:ext cx="6961476" cy="5726696"/>
          </a:xfrm>
        </p:spPr>
        <p:txBody>
          <a:bodyPr/>
          <a:lstStyle/>
          <a:p>
            <a:pPr marL="228600" indent="0"/>
            <a:r>
              <a:rPr lang="en-GB" b="1" dirty="0"/>
              <a:t>Affaldsproblemet </a:t>
            </a:r>
            <a:r>
              <a:rPr lang="en-GB" dirty="0"/>
              <a:t>vokser på verdensplan, men kunstig intelligens tilbyder lovende løsninger til at håndtere og reducere det. AI-systemer kan optimere affaldsindsamlingsruter, identificere genanvendelige materialer og endda sortere affald mere effektivt end mennesker.</a:t>
            </a:r>
          </a:p>
          <a:p>
            <a:pPr marL="228600" indent="0"/>
            <a:r>
              <a:rPr lang="en-GB" dirty="0"/>
              <a:t>Disse teknologier er afgørende for at reducere affaldets miljøpåvirkning og fremme en cirkulær økonomi.</a:t>
            </a:r>
          </a:p>
          <a:p>
            <a:pPr marL="228600" indent="0"/>
            <a:r>
              <a:rPr lang="en-GB" dirty="0"/>
              <a:t>Unge kvinder kan deltage ved at skabe AI-drevne projekter med fokus på affaldshåndtering. For eksempel kan DU bruge billedgenkendelse til at udvikle AI-modeller, der kategoriserer affald i genanvendelige og ikke-genanvendelige materialer.</a:t>
            </a:r>
          </a:p>
        </p:txBody>
      </p:sp>
    </p:spTree>
    <p:extLst>
      <p:ext uri="{BB962C8B-B14F-4D97-AF65-F5344CB8AC3E}">
        <p14:creationId xmlns:p14="http://schemas.microsoft.com/office/powerpoint/2010/main" val="1016953783"/>
      </p:ext>
    </p:extLst>
  </p:cSld>
  <p:clrMapOvr>
    <a:masterClrMapping/>
  </p:clrMapOvr>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591AE-6574-C789-AAB9-A2773F5C52F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4042A3A-3C87-17A2-952D-2F60250B0A90}"/>
              </a:ext>
            </a:extLst>
          </p:cNvPr>
          <p:cNvSpPr>
            <a:spLocks noGrp="1"/>
          </p:cNvSpPr>
          <p:nvPr>
            <p:ph type="body" idx="2"/>
          </p:nvPr>
        </p:nvSpPr>
        <p:spPr>
          <a:xfrm>
            <a:off x="7783034" y="1124222"/>
            <a:ext cx="4015762" cy="1140511"/>
          </a:xfrm>
        </p:spPr>
        <p:txBody>
          <a:bodyPr/>
          <a:lstStyle/>
          <a:p>
            <a:r>
              <a:rPr lang="en-GB" sz="3600" dirty="0"/>
              <a:t>Eksempler på AI i affaldshåndtering</a:t>
            </a:r>
          </a:p>
        </p:txBody>
      </p:sp>
      <p:sp>
        <p:nvSpPr>
          <p:cNvPr id="4" name="Text Placeholder 3">
            <a:extLst>
              <a:ext uri="{FF2B5EF4-FFF2-40B4-BE49-F238E27FC236}">
                <a16:creationId xmlns:a16="http://schemas.microsoft.com/office/drawing/2014/main" id="{292DC37D-3304-BC92-69E8-66D14DF2693C}"/>
              </a:ext>
            </a:extLst>
          </p:cNvPr>
          <p:cNvSpPr>
            <a:spLocks noGrp="1"/>
          </p:cNvSpPr>
          <p:nvPr>
            <p:ph type="body" idx="3"/>
          </p:nvPr>
        </p:nvSpPr>
        <p:spPr/>
        <p:txBody>
          <a:bodyPr/>
          <a:lstStyle/>
          <a:p>
            <a:pPr marL="228600" indent="0"/>
            <a:r>
              <a:rPr lang="en-GB" dirty="0"/>
              <a:t>Bin-e er en AI-baseret intelligent affaldsspand, der er designet til offentlige steder, så de kan forenkle genbrug. Den sorterer og komprimerer affaldet automatisk, kontrollerer fyldningsniveauet og behandler data til praktisk affaldshåndtering.</a:t>
            </a:r>
          </a:p>
          <a:p>
            <a:endParaRPr lang="en-GB" dirty="0"/>
          </a:p>
        </p:txBody>
      </p:sp>
      <p:pic>
        <p:nvPicPr>
          <p:cNvPr id="6" name="Picture 5">
            <a:extLst>
              <a:ext uri="{FF2B5EF4-FFF2-40B4-BE49-F238E27FC236}">
                <a16:creationId xmlns:a16="http://schemas.microsoft.com/office/drawing/2014/main" id="{F78B8374-53E2-CBC7-0E55-D09AC7C6CB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8405" y="373250"/>
            <a:ext cx="7395141" cy="4507097"/>
          </a:xfrm>
          <a:prstGeom prst="rect">
            <a:avLst/>
          </a:prstGeom>
          <a:effectLst>
            <a:outerShdw blurRad="63500" sx="102000" sy="102000" algn="ctr" rotWithShape="0">
              <a:prstClr val="black">
                <a:alpha val="40000"/>
              </a:prstClr>
            </a:outerShdw>
          </a:effectLst>
        </p:spPr>
      </p:pic>
      <p:pic>
        <p:nvPicPr>
          <p:cNvPr id="2" name="Online Media 1" title="Bin-e - the smartest waste bin worldwide">
            <a:hlinkClick r:id="" action="ppaction://media"/>
            <a:extLst>
              <a:ext uri="{FF2B5EF4-FFF2-40B4-BE49-F238E27FC236}">
                <a16:creationId xmlns:a16="http://schemas.microsoft.com/office/drawing/2014/main" id="{E02A4E48-9B76-061A-9F16-D3E49296445C}"/>
              </a:ext>
            </a:extLst>
          </p:cNvPr>
          <p:cNvPicPr>
            <a:picLocks noRot="1" noChangeAspect="1"/>
          </p:cNvPicPr>
          <p:nvPr>
            <a:videoFile r:link="rId1"/>
          </p:nvPr>
        </p:nvPicPr>
        <p:blipFill>
          <a:blip r:embed="rId4"/>
          <a:stretch>
            <a:fillRect/>
          </a:stretch>
        </p:blipFill>
        <p:spPr>
          <a:xfrm>
            <a:off x="1462568" y="759041"/>
            <a:ext cx="5342269" cy="3291964"/>
          </a:xfrm>
          <a:prstGeom prst="rect">
            <a:avLst/>
          </a:prstGeom>
        </p:spPr>
      </p:pic>
    </p:spTree>
    <p:extLst>
      <p:ext uri="{BB962C8B-B14F-4D97-AF65-F5344CB8AC3E}">
        <p14:creationId xmlns:p14="http://schemas.microsoft.com/office/powerpoint/2010/main" val="33234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62C38-5BF8-8A1E-79E9-04586DDA996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8EB4D53-527D-7C54-EEBC-E97AE86D2D5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33F93DD2-CAF4-5F73-E4EE-F7BFD716AB35}"/>
              </a:ext>
            </a:extLst>
          </p:cNvPr>
          <p:cNvSpPr txBox="1">
            <a:spLocks/>
          </p:cNvSpPr>
          <p:nvPr/>
        </p:nvSpPr>
        <p:spPr>
          <a:xfrm>
            <a:off x="813771" y="5149210"/>
            <a:ext cx="10755843" cy="123594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dirty="0">
                <a:solidFill>
                  <a:schemeClr val="bg1"/>
                </a:solidFill>
                <a:latin typeface="Calibri" panose="020F0502020204030204" pitchFamily="34" charset="0"/>
                <a:cs typeface="Calibri" panose="020F0502020204030204" pitchFamily="34" charset="0"/>
              </a:rPr>
              <a:t>Brug </a:t>
            </a:r>
            <a:r>
              <a:rPr lang="en-GB" sz="2400" b="1" dirty="0">
                <a:solidFill>
                  <a:srgbClr val="ED8623"/>
                </a:solidFill>
                <a:latin typeface="Calibri" panose="020F0502020204030204" pitchFamily="34" charset="0"/>
                <a:cs typeface="Calibri" panose="020F0502020204030204" pitchFamily="34" charset="0"/>
              </a:rPr>
              <a:t>10 minutter nu, </a:t>
            </a:r>
            <a:r>
              <a:rPr lang="en-GB" sz="2400" b="1" dirty="0">
                <a:solidFill>
                  <a:schemeClr val="bg1"/>
                </a:solidFill>
                <a:latin typeface="Calibri" panose="020F0502020204030204" pitchFamily="34" charset="0"/>
                <a:cs typeface="Calibri" panose="020F0502020204030204" pitchFamily="34" charset="0"/>
              </a:rPr>
              <a:t>og brainstorm i grupper om, hvordan AI kan bruges i bæredygtighedsarbejdet.</a:t>
            </a:r>
            <a:endParaRPr lang="en-GB" dirty="0">
              <a:solidFill>
                <a:schemeClr val="bg1"/>
              </a:solidFill>
            </a:endParaRPr>
          </a:p>
        </p:txBody>
      </p:sp>
    </p:spTree>
    <p:extLst>
      <p:ext uri="{BB962C8B-B14F-4D97-AF65-F5344CB8AC3E}">
        <p14:creationId xmlns:p14="http://schemas.microsoft.com/office/powerpoint/2010/main" val="3581410818"/>
      </p:ext>
    </p:extLst>
  </p:cSld>
  <p:clrMapOvr>
    <a:masterClrMapping/>
  </p:clrMapOvr>
</p:sld>
</file>

<file path=ppt/slides/slide1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EDBCF-848A-A03C-CD90-2BCE5243A05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676AF4B-8854-3D56-8466-C9836B51933A}"/>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AI i </a:t>
            </a:r>
          </a:p>
          <a:p>
            <a:r>
              <a:rPr lang="en-GB" dirty="0">
                <a:latin typeface="Calibri" panose="020F0502020204030204" pitchFamily="34" charset="0"/>
                <a:cs typeface="Calibri" panose="020F0502020204030204" pitchFamily="34" charset="0"/>
              </a:rPr>
              <a:t>sundhedspleje</a:t>
            </a:r>
          </a:p>
        </p:txBody>
      </p:sp>
      <p:sp>
        <p:nvSpPr>
          <p:cNvPr id="5" name="Text Placeholder 4">
            <a:extLst>
              <a:ext uri="{FF2B5EF4-FFF2-40B4-BE49-F238E27FC236}">
                <a16:creationId xmlns:a16="http://schemas.microsoft.com/office/drawing/2014/main" id="{D12949C0-C8A3-44D8-485D-F0581B6328AD}"/>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03</a:t>
            </a:r>
          </a:p>
        </p:txBody>
      </p:sp>
      <p:pic>
        <p:nvPicPr>
          <p:cNvPr id="8" name="Picture Placeholder 7">
            <a:extLst>
              <a:ext uri="{FF2B5EF4-FFF2-40B4-BE49-F238E27FC236}">
                <a16:creationId xmlns:a16="http://schemas.microsoft.com/office/drawing/2014/main" id="{C0758093-C3B5-9665-054E-D8BE64D742A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pic>
        <p:nvPicPr>
          <p:cNvPr id="9" name="Picture 8">
            <a:extLst>
              <a:ext uri="{FF2B5EF4-FFF2-40B4-BE49-F238E27FC236}">
                <a16:creationId xmlns:a16="http://schemas.microsoft.com/office/drawing/2014/main" id="{B53BEE73-2557-19C2-6463-42AADEE0C9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1446208733"/>
      </p:ext>
    </p:extLst>
  </p:cSld>
  <p:clrMapOvr>
    <a:masterClrMapping/>
  </p:clrMapOvr>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3B1A08-DA57-A855-91C7-F93E3B3D9009}"/>
              </a:ext>
            </a:extLst>
          </p:cNvPr>
          <p:cNvSpPr>
            <a:spLocks noGrp="1"/>
          </p:cNvSpPr>
          <p:nvPr>
            <p:ph type="body" idx="2"/>
          </p:nvPr>
        </p:nvSpPr>
        <p:spPr>
          <a:xfrm>
            <a:off x="7910625" y="1076563"/>
            <a:ext cx="4093534" cy="1438223"/>
          </a:xfrm>
        </p:spPr>
        <p:txBody>
          <a:bodyPr/>
          <a:lstStyle/>
          <a:p>
            <a:r>
              <a:rPr lang="en-GB" sz="3600" dirty="0"/>
              <a:t>Lad os se på AI's rolle i sundhedsvæsenet</a:t>
            </a:r>
          </a:p>
        </p:txBody>
      </p:sp>
      <p:sp>
        <p:nvSpPr>
          <p:cNvPr id="4" name="Text Placeholder 3">
            <a:extLst>
              <a:ext uri="{FF2B5EF4-FFF2-40B4-BE49-F238E27FC236}">
                <a16:creationId xmlns:a16="http://schemas.microsoft.com/office/drawing/2014/main" id="{36B3D333-66C5-CF7E-2F93-51F95690B47B}"/>
              </a:ext>
            </a:extLst>
          </p:cNvPr>
          <p:cNvSpPr>
            <a:spLocks noGrp="1"/>
          </p:cNvSpPr>
          <p:nvPr>
            <p:ph type="body" idx="3"/>
          </p:nvPr>
        </p:nvSpPr>
        <p:spPr>
          <a:xfrm>
            <a:off x="787770" y="4966628"/>
            <a:ext cx="10755843" cy="1561763"/>
          </a:xfrm>
        </p:spPr>
        <p:txBody>
          <a:bodyPr/>
          <a:lstStyle/>
          <a:p>
            <a:pPr marL="228600" indent="0"/>
            <a:r>
              <a:rPr lang="en-GB" dirty="0"/>
              <a:t>AI bliver stadig mere sofistikeret til at gøre, hvad mennesker gør, men mere effektivt, hurtigere og til en lavere pris. Potentialet for både AI og robotteknologi i sundhedsvæsenet er enormt. Ligesom i vores hverdag bliver AI og robotteknologi i stigende grad en del af vores økosystem i sundhedsvæsenet.</a:t>
            </a:r>
          </a:p>
        </p:txBody>
      </p:sp>
      <p:pic>
        <p:nvPicPr>
          <p:cNvPr id="7" name="Picture Placeholder 6">
            <a:extLst>
              <a:ext uri="{FF2B5EF4-FFF2-40B4-BE49-F238E27FC236}">
                <a16:creationId xmlns:a16="http://schemas.microsoft.com/office/drawing/2014/main" id="{936BB3C0-2F8E-6414-66DC-FE7251249D14}"/>
              </a:ext>
            </a:extLst>
          </p:cNvPr>
          <p:cNvPicPr>
            <a:picLocks noGrp="1" noChangeAspect="1"/>
          </p:cNvPicPr>
          <p:nvPr>
            <p:ph type="pic" idx="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90305060"/>
      </p:ext>
    </p:extLst>
  </p:cSld>
  <p:clrMapOvr>
    <a:masterClrMapping/>
  </p:clrMapOvr>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725794-484B-EF3B-B6F9-FE365F8739E8}"/>
              </a:ext>
            </a:extLst>
          </p:cNvPr>
          <p:cNvSpPr>
            <a:spLocks noGrp="1"/>
          </p:cNvSpPr>
          <p:nvPr>
            <p:ph type="body" sz="quarter" idx="18"/>
          </p:nvPr>
        </p:nvSpPr>
        <p:spPr>
          <a:xfrm>
            <a:off x="8637105" y="1054216"/>
            <a:ext cx="3130825" cy="1049221"/>
          </a:xfrm>
        </p:spPr>
        <p:txBody>
          <a:bodyPr/>
          <a:lstStyle/>
          <a:p>
            <a:pPr>
              <a:lnSpc>
                <a:spcPct val="100000"/>
              </a:lnSpc>
            </a:pPr>
            <a:r>
              <a:rPr lang="en-GB" sz="3600" dirty="0"/>
              <a:t>Lad os se på AI's rolle i sundhedsvæsenet</a:t>
            </a:r>
          </a:p>
          <a:p>
            <a:endParaRPr lang="en-GB" dirty="0"/>
          </a:p>
        </p:txBody>
      </p:sp>
      <p:sp>
        <p:nvSpPr>
          <p:cNvPr id="4" name="Text Placeholder 3">
            <a:extLst>
              <a:ext uri="{FF2B5EF4-FFF2-40B4-BE49-F238E27FC236}">
                <a16:creationId xmlns:a16="http://schemas.microsoft.com/office/drawing/2014/main" id="{3ED1177C-842C-5B4D-9274-D96143B42AAD}"/>
              </a:ext>
            </a:extLst>
          </p:cNvPr>
          <p:cNvSpPr>
            <a:spLocks noGrp="1"/>
          </p:cNvSpPr>
          <p:nvPr>
            <p:ph type="body" sz="quarter" idx="21"/>
          </p:nvPr>
        </p:nvSpPr>
        <p:spPr>
          <a:xfrm>
            <a:off x="857344" y="4843660"/>
            <a:ext cx="10755843" cy="1235941"/>
          </a:xfrm>
        </p:spPr>
        <p:txBody>
          <a:bodyPr/>
          <a:lstStyle/>
          <a:p>
            <a:r>
              <a:rPr lang="en-GB" dirty="0">
                <a:latin typeface="Calibri" panose="020F0502020204030204" pitchFamily="34" charset="0"/>
                <a:cs typeface="Calibri" panose="020F0502020204030204" pitchFamily="34" charset="0"/>
              </a:rPr>
              <a:t>AI bliver stadig mere sofistikeret til at gøre, hvad mennesker gør, men mere effektivt, hurtigere og til en lavere pris. Potentialet for både AI og robotteknologi i sundhedsvæsenet er enormt. Ligesom i vores hverdag bliver AI og robotteknologi i stigende grad en del af vores økosystem i sundhedsvæsenet.</a:t>
            </a:r>
          </a:p>
          <a:p>
            <a:endParaRPr lang="en-GB" dirty="0"/>
          </a:p>
        </p:txBody>
      </p:sp>
      <p:pic>
        <p:nvPicPr>
          <p:cNvPr id="7" name="Picture Placeholder 6">
            <a:extLst>
              <a:ext uri="{FF2B5EF4-FFF2-40B4-BE49-F238E27FC236}">
                <a16:creationId xmlns:a16="http://schemas.microsoft.com/office/drawing/2014/main" id="{FA5CA947-DE10-E606-4326-7997EDE17091}"/>
              </a:ext>
            </a:extLst>
          </p:cNvPr>
          <p:cNvPicPr>
            <a:picLocks noGrp="1" noChangeAspect="1"/>
          </p:cNvPicPr>
          <p:nvPr>
            <p:ph type="pic" sz="quarter" idx="22"/>
          </p:nvPr>
        </p:nvPicPr>
        <p:blipFill>
          <a:blip r:embed="rId2"/>
          <a:srcRect t="8640" b="8640"/>
          <a:stretch>
            <a:fillRect/>
          </a:stretch>
        </p:blipFill>
        <p:spPr/>
      </p:pic>
    </p:spTree>
    <p:extLst>
      <p:ext uri="{BB962C8B-B14F-4D97-AF65-F5344CB8AC3E}">
        <p14:creationId xmlns:p14="http://schemas.microsoft.com/office/powerpoint/2010/main" val="8209891"/>
      </p:ext>
    </p:extLst>
  </p:cSld>
  <p:clrMapOvr>
    <a:masterClrMapping/>
  </p:clrMapOvr>
</p:sld>
</file>

<file path=ppt/slides/slide1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9C1C99-8CE3-018C-D309-3AAF313ABB85}"/>
              </a:ext>
            </a:extLst>
          </p:cNvPr>
          <p:cNvSpPr>
            <a:spLocks noGrp="1"/>
          </p:cNvSpPr>
          <p:nvPr>
            <p:ph type="body" sz="quarter" idx="18"/>
          </p:nvPr>
        </p:nvSpPr>
        <p:spPr>
          <a:xfrm>
            <a:off x="887805" y="4363345"/>
            <a:ext cx="1532272" cy="1049221"/>
          </a:xfrm>
        </p:spPr>
        <p:txBody>
          <a:bodyPr/>
          <a:lstStyle/>
          <a:p>
            <a:pPr>
              <a:lnSpc>
                <a:spcPct val="100000"/>
              </a:lnSpc>
            </a:pPr>
            <a:r>
              <a:rPr lang="en-GB" b="1" dirty="0"/>
              <a:t>At holde sig sund og rask</a:t>
            </a:r>
          </a:p>
          <a:p>
            <a:endParaRPr lang="en-GB" dirty="0"/>
          </a:p>
        </p:txBody>
      </p:sp>
      <p:sp>
        <p:nvSpPr>
          <p:cNvPr id="5" name="Text Placeholder 4">
            <a:extLst>
              <a:ext uri="{FF2B5EF4-FFF2-40B4-BE49-F238E27FC236}">
                <a16:creationId xmlns:a16="http://schemas.microsoft.com/office/drawing/2014/main" id="{D3BE16C9-0024-B2BB-5129-276D96513026}"/>
              </a:ext>
            </a:extLst>
          </p:cNvPr>
          <p:cNvSpPr>
            <a:spLocks noGrp="1"/>
          </p:cNvSpPr>
          <p:nvPr>
            <p:ph type="body" sz="quarter" idx="20"/>
          </p:nvPr>
        </p:nvSpPr>
        <p:spPr>
          <a:xfrm>
            <a:off x="5423495" y="177660"/>
            <a:ext cx="6254983" cy="5453458"/>
          </a:xfrm>
        </p:spPr>
        <p:txBody>
          <a:bodyPr/>
          <a:lstStyle/>
          <a:p>
            <a:r>
              <a:rPr lang="en-GB" dirty="0">
                <a:latin typeface="Calibri" panose="020F0502020204030204" pitchFamily="34" charset="0"/>
                <a:cs typeface="Calibri" panose="020F0502020204030204" pitchFamily="34" charset="0"/>
              </a:rPr>
              <a:t>En af AI's største potentielle fordele er at hjælpe folk med at holde sig sunde, så de ikke har brug for en læge, eller i det mindste ikke så ofte. Brugen af AI og </a:t>
            </a:r>
            <a:r>
              <a:rPr lang="en-GB" b="1" dirty="0">
                <a:latin typeface="Calibri" panose="020F0502020204030204" pitchFamily="34" charset="0"/>
                <a:cs typeface="Calibri" panose="020F0502020204030204" pitchFamily="34" charset="0"/>
              </a:rPr>
              <a:t>Internet of Medical Things (IoMT) </a:t>
            </a:r>
            <a:r>
              <a:rPr lang="en-GB" dirty="0">
                <a:latin typeface="Calibri" panose="020F0502020204030204" pitchFamily="34" charset="0"/>
                <a:cs typeface="Calibri" panose="020F0502020204030204" pitchFamily="34" charset="0"/>
              </a:rPr>
              <a:t>i sundhedsapplikationer til forbrugere hjælper allerede folk.</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Teknologiske applikationer og apps tilskynder til sundere adfærd hos enkeltpersoner og hjælper med proaktiv styring af en sund livsstil. Det giver forbrugerne kontrol over sundhed og velvære.</a:t>
            </a:r>
          </a:p>
          <a:p>
            <a:r>
              <a:rPr lang="en-GB" dirty="0">
                <a:latin typeface="Calibri" panose="020F0502020204030204" pitchFamily="34" charset="0"/>
                <a:cs typeface="Calibri" panose="020F0502020204030204" pitchFamily="34" charset="0"/>
              </a:rPr>
              <a:t>Derudover øger AI sundhedspersonalets evne til bedre at forstå de daglige mønstre og behov hos de mennesker, de tager sig af, og med den forståelse kan de give bedre feedback, vejledning og støtte til at forblive sunde.</a:t>
            </a:r>
          </a:p>
          <a:p>
            <a:endParaRPr lang="en-GB" dirty="0"/>
          </a:p>
        </p:txBody>
      </p:sp>
      <p:pic>
        <p:nvPicPr>
          <p:cNvPr id="9" name="Picture Placeholder 8">
            <a:extLst>
              <a:ext uri="{FF2B5EF4-FFF2-40B4-BE49-F238E27FC236}">
                <a16:creationId xmlns:a16="http://schemas.microsoft.com/office/drawing/2014/main" id="{E962EE0D-F59E-69DE-1699-30ADEE1F8B19}"/>
              </a:ext>
            </a:extLst>
          </p:cNvPr>
          <p:cNvPicPr>
            <a:picLocks noGrp="1" noChangeAspect="1"/>
          </p:cNvPicPr>
          <p:nvPr>
            <p:ph type="pic" sz="quarter" idx="34"/>
          </p:nvPr>
        </p:nvPicPr>
        <p:blipFill>
          <a:blip r:embed="rId3" cstate="screen">
            <a:extLst>
              <a:ext uri="{28A0092B-C50C-407E-A947-70E740481C1C}">
                <a14:useLocalDpi xmlns:a14="http://schemas.microsoft.com/office/drawing/2010/main"/>
              </a:ext>
            </a:extLst>
          </a:blip>
          <a:srcRect/>
          <a:stretch>
            <a:fillRect/>
          </a:stretch>
        </p:blipFill>
        <p:spPr>
          <a:xfrm>
            <a:off x="0" y="1445434"/>
            <a:ext cx="5103639" cy="2917911"/>
          </a:xfrm>
        </p:spPr>
      </p:pic>
    </p:spTree>
    <p:extLst>
      <p:ext uri="{BB962C8B-B14F-4D97-AF65-F5344CB8AC3E}">
        <p14:creationId xmlns:p14="http://schemas.microsoft.com/office/powerpoint/2010/main" val="4204046561"/>
      </p:ext>
    </p:extLst>
  </p:cSld>
  <p:clrMapOvr>
    <a:masterClrMapping/>
  </p:clrMapOvr>
</p:sld>
</file>

<file path=ppt/slides/slide1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9B1EC3-07C0-5721-4551-FD5811FE8CAD}"/>
              </a:ext>
            </a:extLst>
          </p:cNvPr>
          <p:cNvSpPr>
            <a:spLocks noGrp="1"/>
          </p:cNvSpPr>
          <p:nvPr>
            <p:ph type="body" idx="1"/>
          </p:nvPr>
        </p:nvSpPr>
        <p:spPr>
          <a:xfrm>
            <a:off x="528133" y="1366335"/>
            <a:ext cx="2502145" cy="1049221"/>
          </a:xfrm>
        </p:spPr>
        <p:txBody>
          <a:bodyPr/>
          <a:lstStyle/>
          <a:p>
            <a:pPr marL="228600" indent="0"/>
            <a:r>
              <a:rPr lang="en-GB" sz="3600" b="1" dirty="0"/>
              <a:t>Tidlig opdagelse</a:t>
            </a:r>
          </a:p>
        </p:txBody>
      </p:sp>
      <p:sp>
        <p:nvSpPr>
          <p:cNvPr id="4" name="Text Placeholder 3">
            <a:extLst>
              <a:ext uri="{FF2B5EF4-FFF2-40B4-BE49-F238E27FC236}">
                <a16:creationId xmlns:a16="http://schemas.microsoft.com/office/drawing/2014/main" id="{A6B26C65-E28F-AC1E-50FA-5ADD09B1DE7B}"/>
              </a:ext>
            </a:extLst>
          </p:cNvPr>
          <p:cNvSpPr>
            <a:spLocks noGrp="1"/>
          </p:cNvSpPr>
          <p:nvPr>
            <p:ph type="body" idx="3"/>
          </p:nvPr>
        </p:nvSpPr>
        <p:spPr>
          <a:xfrm>
            <a:off x="4583835" y="431416"/>
            <a:ext cx="6961476" cy="5809895"/>
          </a:xfrm>
        </p:spPr>
        <p:txBody>
          <a:bodyPr/>
          <a:lstStyle/>
          <a:p>
            <a:pPr marL="228600" indent="0"/>
            <a:r>
              <a:rPr lang="en-GB" dirty="0"/>
              <a:t>AI bruges allerede til at opdage sygdomme som f.eks. kræft mere præcist og i de tidlige stadier. Ifølge American Cancer Society giver en stor del af mammografierne falske resultater, hvilket fører til, at 1 ud af 2 raske kvinder får at vide, at de har kræft. </a:t>
            </a:r>
            <a:r>
              <a:rPr lang="en-GB" b="1" dirty="0"/>
              <a:t>Brugen af kunstig intelligens gør det muligt at gennemgå og oversætte mammografier 30 gange hurtigere med 99 % nøjagtighed, hvilket reducerer behovet for unødvendige biopsier.</a:t>
            </a:r>
          </a:p>
          <a:p>
            <a:pPr marL="228600" indent="0"/>
            <a:endParaRPr lang="en-GB" dirty="0"/>
          </a:p>
          <a:p>
            <a:pPr marL="228600" indent="0"/>
            <a:r>
              <a:rPr lang="en-GB" dirty="0"/>
              <a:t>Udbredelsen af wearables til forbrugere og andet medicinsk udstyr kombineret med AI anvendes også til at overvåge hjertesygdomme i tidlige stadier, hvilket gør det muligt for læger og andet plejepersonale bedre at overvåge og opdage potentielt livstruende episoder i tidligere, mere behandlingsvenlige stadier.</a:t>
            </a:r>
          </a:p>
          <a:p>
            <a:endParaRPr lang="en-GB" dirty="0"/>
          </a:p>
          <a:p>
            <a:r>
              <a:rPr lang="en-GB" dirty="0"/>
              <a:t> </a:t>
            </a:r>
          </a:p>
        </p:txBody>
      </p:sp>
      <p:pic>
        <p:nvPicPr>
          <p:cNvPr id="8" name="Picture 7">
            <a:extLst>
              <a:ext uri="{FF2B5EF4-FFF2-40B4-BE49-F238E27FC236}">
                <a16:creationId xmlns:a16="http://schemas.microsoft.com/office/drawing/2014/main" id="{564CAB66-B4C3-AE0F-FD41-0E3D4FE0D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111" y="3785189"/>
            <a:ext cx="4104167" cy="4104167"/>
          </a:xfrm>
          <a:prstGeom prst="rect">
            <a:avLst/>
          </a:prstGeom>
        </p:spPr>
      </p:pic>
    </p:spTree>
    <p:extLst>
      <p:ext uri="{BB962C8B-B14F-4D97-AF65-F5344CB8AC3E}">
        <p14:creationId xmlns:p14="http://schemas.microsoft.com/office/powerpoint/2010/main" val="332198269"/>
      </p:ext>
    </p:extLst>
  </p:cSld>
  <p:clrMapOvr>
    <a:masterClrMapping/>
  </p:clrMapOvr>
</p:sld>
</file>

<file path=ppt/slides/slide2.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965738"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Hvad ligger der bag AI's negative omdømme?</a:t>
            </a:r>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for bæredygtighed</a:t>
            </a:r>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i sundhedssektoren</a:t>
            </a:r>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for inklusion og tilgængelighed</a:t>
            </a:r>
            <a:endParaRPr dirty="0"/>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Opsummering og nøglebegreber</a:t>
            </a:r>
            <a:endParaRPr dirty="0">
              <a:solidFill>
                <a:srgbClr val="282666"/>
              </a:solidFill>
            </a:endParaRPr>
          </a:p>
        </p:txBody>
      </p:sp>
      <p:sp>
        <p:nvSpPr>
          <p:cNvPr id="262" name="Google Shape;262;p6"/>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Oversigt over modulet</a:t>
            </a:r>
            <a:endParaRPr dirty="0"/>
          </a:p>
        </p:txBody>
      </p:sp>
      <p:sp>
        <p:nvSpPr>
          <p:cNvPr id="2" name="Google Shape;252;p6">
            <a:extLst>
              <a:ext uri="{FF2B5EF4-FFF2-40B4-BE49-F238E27FC236}">
                <a16:creationId xmlns:a16="http://schemas.microsoft.com/office/drawing/2014/main" id="{35FA0309-37DC-3E57-2AAF-FCDC42D11812}"/>
              </a:ext>
            </a:extLst>
          </p:cNvPr>
          <p:cNvSpPr txBox="1">
            <a:spLocks/>
          </p:cNvSpPr>
          <p:nvPr/>
        </p:nvSpPr>
        <p:spPr>
          <a:xfrm>
            <a:off x="783938" y="2942496"/>
            <a:ext cx="4965738" cy="6895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chemeClr val="bg1"/>
                </a:solidFill>
              </a:rPr>
              <a:t>Dette modul introducerer eleverne til den positive indvirkning, som kunstig intelligens kan have på mennesker, samfund og planeten. Gennem eksempler fra den virkelige verden, kreative opgaver og inspirerende rollemodeller udforsker eleverne, hvordan AI bruges inden for områder som bæredygtighed, sundhedspleje og tilgængelighed. Modulet fremhæver også kvinders rolle inden for AI og opfordrer unge til at tænke kritisk, samarbejde og designe deres egne ideer til at bruge AI til at løse sociale udfordringer.</a:t>
            </a:r>
            <a:endParaRPr lang="en-US" dirty="0">
              <a:solidFill>
                <a:schemeClr val="bg1"/>
              </a:solidFill>
            </a:endParaRPr>
          </a:p>
        </p:txBody>
      </p:sp>
    </p:spTree>
  </p:cSld>
  <p:clrMapOvr>
    <a:masterClrMapping/>
  </p:clrMapOvr>
</p:sld>
</file>

<file path=ppt/slides/slide20.xml><?xml version="1.0" encoding="utf-8"?>
<p:sld xmlns:a16="http://schemas.microsoft.com/office/drawing/2014/main" xmlns:a14="http://schemas.microsoft.com/office/drawing/2010/main" xmlns:ahyp="http://schemas.microsoft.com/office/drawing/2018/hyperlinkcolor"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78BEF-17DD-F9C3-6C22-94BB191396E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9A47D85-7A8D-19C8-A804-DC36C8376A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0601" y="71966"/>
            <a:ext cx="6778950" cy="3506119"/>
          </a:xfrm>
          <a:prstGeom prst="rect">
            <a:avLst/>
          </a:prstGeom>
          <a:effectLst>
            <a:outerShdw blurRad="63500" sx="102000" sy="102000" algn="ctr" rotWithShape="0">
              <a:prstClr val="black">
                <a:alpha val="40000"/>
              </a:prstClr>
            </a:outerShdw>
          </a:effectLst>
        </p:spPr>
      </p:pic>
      <p:sp>
        <p:nvSpPr>
          <p:cNvPr id="4" name="Text Placeholder 3">
            <a:extLst>
              <a:ext uri="{FF2B5EF4-FFF2-40B4-BE49-F238E27FC236}">
                <a16:creationId xmlns:a16="http://schemas.microsoft.com/office/drawing/2014/main" id="{E8CA38E1-D271-B39F-CD71-E49F9B08BCAC}"/>
              </a:ext>
            </a:extLst>
          </p:cNvPr>
          <p:cNvSpPr>
            <a:spLocks noGrp="1"/>
          </p:cNvSpPr>
          <p:nvPr>
            <p:ph type="body" idx="3"/>
          </p:nvPr>
        </p:nvSpPr>
        <p:spPr>
          <a:xfrm>
            <a:off x="350165" y="4114223"/>
            <a:ext cx="3434635" cy="479065"/>
          </a:xfrm>
        </p:spPr>
        <p:txBody>
          <a:bodyPr/>
          <a:lstStyle/>
          <a:p>
            <a:pPr marL="228600" indent="0"/>
            <a:r>
              <a:rPr lang="en-GB" sz="2800" dirty="0"/>
              <a:t>Behandling</a:t>
            </a:r>
          </a:p>
        </p:txBody>
      </p:sp>
      <p:sp>
        <p:nvSpPr>
          <p:cNvPr id="5" name="Text Placeholder 4">
            <a:extLst>
              <a:ext uri="{FF2B5EF4-FFF2-40B4-BE49-F238E27FC236}">
                <a16:creationId xmlns:a16="http://schemas.microsoft.com/office/drawing/2014/main" id="{48DF27B6-05EB-607D-40DE-FA56CB2C3D04}"/>
              </a:ext>
            </a:extLst>
          </p:cNvPr>
          <p:cNvSpPr>
            <a:spLocks noGrp="1"/>
          </p:cNvSpPr>
          <p:nvPr>
            <p:ph type="body" idx="4"/>
          </p:nvPr>
        </p:nvSpPr>
        <p:spPr>
          <a:xfrm>
            <a:off x="5301138" y="264984"/>
            <a:ext cx="6371151" cy="6328031"/>
          </a:xfrm>
        </p:spPr>
        <p:txBody>
          <a:bodyPr/>
          <a:lstStyle/>
          <a:p>
            <a:pPr marL="228600" indent="0"/>
            <a:r>
              <a:rPr lang="en-GB" dirty="0"/>
              <a:t>Ud over at scanne sundhedsjournaler for at hjælpe udbydere med at identificere kronisk syge personer, der </a:t>
            </a:r>
            <a:r>
              <a:rPr lang="en-GB" b="1" dirty="0"/>
              <a:t>kan være </a:t>
            </a:r>
            <a:r>
              <a:rPr lang="en-GB" dirty="0"/>
              <a:t>i risiko for en negativ episode, </a:t>
            </a:r>
            <a:r>
              <a:rPr lang="en-GB" b="1" dirty="0"/>
              <a:t>kan AI hjælpe klinikere med at tage en mere omfattende tilgang til sygdomshåndtering</a:t>
            </a:r>
            <a:r>
              <a:rPr lang="en-GB" dirty="0"/>
              <a:t>, bedre koordinere plejeplaner og hjælpe patienter med bedre at håndtere og overholde deres langsigtede behandlingsprogrammer. </a:t>
            </a:r>
          </a:p>
          <a:p>
            <a:pPr marL="228600" indent="0"/>
            <a:endParaRPr lang="en-GB" dirty="0"/>
          </a:p>
          <a:p>
            <a:pPr marL="228600" indent="0"/>
            <a:r>
              <a:rPr lang="en-GB" dirty="0"/>
              <a:t>Robotter har været brugt inden for medicin i mere end 30 år. De spænder fra simple laboratorierobotter til meget komplekse kirurgiske robotter, der enten kan hjælpe en menneskelig kirurg eller udføre operationer alene. Ud over kirurgi bruges de på hospitaler og i laboratorier til gentagne opgaver, til genoptræning, fysioterapi og som støtte til personer med langvarige lidelser. </a:t>
            </a:r>
          </a:p>
        </p:txBody>
      </p:sp>
      <p:pic>
        <p:nvPicPr>
          <p:cNvPr id="3" name="Online Media 2" title="Health Catalyst Overview">
            <a:hlinkClick r:id="" action="ppaction://media"/>
            <a:extLst>
              <a:ext uri="{FF2B5EF4-FFF2-40B4-BE49-F238E27FC236}">
                <a16:creationId xmlns:a16="http://schemas.microsoft.com/office/drawing/2014/main" id="{4225AB07-94D3-2941-7BDD-208B64AB0D85}"/>
              </a:ext>
            </a:extLst>
          </p:cNvPr>
          <p:cNvPicPr>
            <a:picLocks noRot="1" noChangeAspect="1"/>
          </p:cNvPicPr>
          <p:nvPr>
            <a:videoFile r:link="rId1"/>
          </p:nvPr>
        </p:nvPicPr>
        <p:blipFill>
          <a:blip r:embed="rId5"/>
          <a:stretch>
            <a:fillRect/>
          </a:stretch>
        </p:blipFill>
        <p:spPr>
          <a:xfrm>
            <a:off x="0" y="264984"/>
            <a:ext cx="4901223" cy="2769191"/>
          </a:xfrm>
          <a:prstGeom prst="rect">
            <a:avLst/>
          </a:prstGeom>
          <a:effectLst>
            <a:outerShdw blurRad="63500" sx="102000" sy="102000" algn="ctr" rotWithShape="0">
              <a:prstClr val="black">
                <a:alpha val="40000"/>
              </a:prstClr>
            </a:outerShdw>
          </a:effectLst>
        </p:spPr>
      </p:pic>
      <p:pic>
        <p:nvPicPr>
          <p:cNvPr id="2050" name="Picture 2" descr="Support">
            <a:extLst>
              <a:ext uri="{FF2B5EF4-FFF2-40B4-BE49-F238E27FC236}">
                <a16:creationId xmlns:a16="http://schemas.microsoft.com/office/drawing/2014/main" id="{B1FB52AA-D425-D29A-88C2-6FE04D7328E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264984"/>
            <a:ext cx="1682712" cy="628151"/>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Stored Data 5">
            <a:extLst>
              <a:ext uri="{FF2B5EF4-FFF2-40B4-BE49-F238E27FC236}">
                <a16:creationId xmlns:a16="http://schemas.microsoft.com/office/drawing/2014/main" id="{2BF5A4CC-B1BA-E12B-097A-0C25B207F1FA}"/>
              </a:ext>
            </a:extLst>
          </p:cNvPr>
          <p:cNvSpPr/>
          <p:nvPr/>
        </p:nvSpPr>
        <p:spPr>
          <a:xfrm rot="10800000">
            <a:off x="-1" y="2162304"/>
            <a:ext cx="1315769" cy="1043411"/>
          </a:xfrm>
          <a:prstGeom prst="flowChartOnlineStorag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653795"/>
              </a:solidFill>
            </a:endParaRPr>
          </a:p>
        </p:txBody>
      </p:sp>
      <p:sp>
        <p:nvSpPr>
          <p:cNvPr id="7" name="Text Placeholder 3">
            <a:extLst>
              <a:ext uri="{FF2B5EF4-FFF2-40B4-BE49-F238E27FC236}">
                <a16:creationId xmlns:a16="http://schemas.microsoft.com/office/drawing/2014/main" id="{07C47BA6-D557-43A8-56F1-C41028548C64}"/>
              </a:ext>
            </a:extLst>
          </p:cNvPr>
          <p:cNvSpPr txBox="1">
            <a:spLocks/>
          </p:cNvSpPr>
          <p:nvPr/>
        </p:nvSpPr>
        <p:spPr>
          <a:xfrm>
            <a:off x="0" y="2444476"/>
            <a:ext cx="3434635" cy="4790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sz="2000" dirty="0">
                <a:solidFill>
                  <a:schemeClr val="bg1"/>
                </a:solidFill>
                <a:hlinkClick r:id="rId7">
                  <a:extLst>
                    <a:ext uri="{A12FA001-AC4F-418D-AE19-62706E023703}">
                      <ahyp:hlinkClr xmlns:ahyp="http://schemas.microsoft.com/office/drawing/2018/hyperlinkcolor" val="tx"/>
                    </a:ext>
                  </a:extLst>
                </a:hlinkClick>
              </a:rPr>
              <a:t>Eksempel</a:t>
            </a:r>
            <a:endParaRPr lang="en-GB" sz="2000" dirty="0">
              <a:solidFill>
                <a:schemeClr val="bg1"/>
              </a:solidFill>
            </a:endParaRPr>
          </a:p>
        </p:txBody>
      </p:sp>
    </p:spTree>
    <p:extLst>
      <p:ext uri="{BB962C8B-B14F-4D97-AF65-F5344CB8AC3E}">
        <p14:creationId xmlns:p14="http://schemas.microsoft.com/office/powerpoint/2010/main" val="302301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7C7FC-05BD-6776-052B-910F079CDA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9DBCDE-1C4B-20C8-1545-0EE467A0F9D7}"/>
              </a:ext>
            </a:extLst>
          </p:cNvPr>
          <p:cNvSpPr>
            <a:spLocks noGrp="1"/>
          </p:cNvSpPr>
          <p:nvPr>
            <p:ph type="body" idx="1"/>
          </p:nvPr>
        </p:nvSpPr>
        <p:spPr>
          <a:xfrm>
            <a:off x="528133" y="1366335"/>
            <a:ext cx="2502145" cy="1049221"/>
          </a:xfrm>
        </p:spPr>
        <p:txBody>
          <a:bodyPr/>
          <a:lstStyle/>
          <a:p>
            <a:pPr marL="228600" indent="0"/>
            <a:r>
              <a:rPr lang="en-GB" sz="3600" b="1" dirty="0"/>
              <a:t>Rolle i mental sundhed </a:t>
            </a:r>
          </a:p>
        </p:txBody>
      </p:sp>
      <p:sp>
        <p:nvSpPr>
          <p:cNvPr id="4" name="Text Placeholder 3">
            <a:extLst>
              <a:ext uri="{FF2B5EF4-FFF2-40B4-BE49-F238E27FC236}">
                <a16:creationId xmlns:a16="http://schemas.microsoft.com/office/drawing/2014/main" id="{8E7BB6AD-567C-568B-EE2B-5A5D0EAFCEEC}"/>
              </a:ext>
            </a:extLst>
          </p:cNvPr>
          <p:cNvSpPr>
            <a:spLocks noGrp="1"/>
          </p:cNvSpPr>
          <p:nvPr>
            <p:ph type="body" idx="3"/>
          </p:nvPr>
        </p:nvSpPr>
        <p:spPr>
          <a:xfrm>
            <a:off x="4583835" y="431416"/>
            <a:ext cx="6961476" cy="5809895"/>
          </a:xfrm>
        </p:spPr>
        <p:txBody>
          <a:bodyPr/>
          <a:lstStyle/>
          <a:p>
            <a:pPr marL="228600" indent="0"/>
            <a:r>
              <a:rPr lang="en-GB" dirty="0"/>
              <a:t>AI-anvendelser inden for mental sundhed spænder fra diagnostiske værktøjer til terapeutiske indgreb.</a:t>
            </a:r>
          </a:p>
          <a:p>
            <a:pPr marL="228600" indent="0"/>
            <a:r>
              <a:rPr lang="en-GB" dirty="0"/>
              <a:t>Maskinlæringsalgoritmer kan evaluere store datasæt for at identificere mønstre og forudsige mentale sundhedsproblemer, mens AI-drevne chatbots tilbyder følelsesmæssig støtte og rådgivning i realtid. AI kan f.eks. analysere tekstdata fra indlæg på sociale medier eller online-interaktioner for at identificere tegn på depression eller angst.</a:t>
            </a:r>
          </a:p>
          <a:p>
            <a:pPr marL="228600" indent="0"/>
            <a:r>
              <a:rPr lang="en-GB" dirty="0"/>
              <a:t>Computersyn kan analysere ansigtsudtryk og kropssprog for at opdage følelsesmæssige tilstande, mens forudsigende analyser kan forudsige potentielle psykiske kriser baseret på historiske data.</a:t>
            </a:r>
          </a:p>
          <a:p>
            <a:pPr marL="228600" indent="0"/>
            <a:r>
              <a:rPr lang="en-GB" dirty="0"/>
              <a:t>På næste slide har vi eksempler på, hvordan AI-teknologi behandler mental sundhed....</a:t>
            </a:r>
          </a:p>
          <a:p>
            <a:r>
              <a:rPr lang="en-GB" dirty="0"/>
              <a:t> </a:t>
            </a:r>
          </a:p>
        </p:txBody>
      </p:sp>
      <p:pic>
        <p:nvPicPr>
          <p:cNvPr id="5" name="Picture 4">
            <a:extLst>
              <a:ext uri="{FF2B5EF4-FFF2-40B4-BE49-F238E27FC236}">
                <a16:creationId xmlns:a16="http://schemas.microsoft.com/office/drawing/2014/main" id="{CABDD43B-33A6-EDBF-3F5E-0D2A10462A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689" y="2626242"/>
            <a:ext cx="4361314" cy="4361314"/>
          </a:xfrm>
          <a:prstGeom prst="rect">
            <a:avLst/>
          </a:prstGeom>
        </p:spPr>
      </p:pic>
    </p:spTree>
    <p:extLst>
      <p:ext uri="{BB962C8B-B14F-4D97-AF65-F5344CB8AC3E}">
        <p14:creationId xmlns:p14="http://schemas.microsoft.com/office/powerpoint/2010/main" val="2742173759"/>
      </p:ext>
    </p:extLst>
  </p:cSld>
  <p:clrMapOvr>
    <a:masterClrMapping/>
  </p:clrMapOvr>
</p:sld>
</file>

<file path=ppt/slides/slide2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05F910C-472B-4841-936C-6EE7386CF600}"/>
              </a:ext>
            </a:extLst>
          </p:cNvPr>
          <p:cNvSpPr txBox="1">
            <a:spLocks/>
          </p:cNvSpPr>
          <p:nvPr/>
        </p:nvSpPr>
        <p:spPr>
          <a:xfrm>
            <a:off x="151637" y="0"/>
            <a:ext cx="6610537" cy="592233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dirty="0">
                <a:solidFill>
                  <a:srgbClr val="653795"/>
                </a:solidFill>
                <a:latin typeface="Calibri" panose="020F0502020204030204" pitchFamily="34" charset="0"/>
                <a:cs typeface="Calibri" panose="020F0502020204030204" pitchFamily="34" charset="0"/>
              </a:rPr>
              <a:t>F.eks. chatbots og virtuelle terapeuter</a:t>
            </a:r>
          </a:p>
          <a:p>
            <a:pPr marL="228600"/>
            <a:endParaRPr lang="en-GB" sz="2400" dirty="0">
              <a:solidFill>
                <a:srgbClr val="282666"/>
              </a:solidFill>
              <a:latin typeface="Calibri" panose="020F0502020204030204" pitchFamily="34" charset="0"/>
              <a:cs typeface="Calibri" panose="020F0502020204030204" pitchFamily="34" charset="0"/>
            </a:endParaRPr>
          </a:p>
          <a:p>
            <a:pPr marL="514350" indent="-285750">
              <a:buFontTx/>
              <a:buChar char="-"/>
            </a:pPr>
            <a:r>
              <a:rPr lang="en-GB" sz="2400" b="1" dirty="0">
                <a:solidFill>
                  <a:srgbClr val="ED8623"/>
                </a:solidFill>
                <a:latin typeface="Calibri" panose="020F0502020204030204" pitchFamily="34" charset="0"/>
                <a:cs typeface="Calibri" panose="020F0502020204030204" pitchFamily="34" charset="0"/>
              </a:rPr>
              <a:t>AI-chatbots </a:t>
            </a:r>
            <a:r>
              <a:rPr lang="en-GB" sz="2400" dirty="0">
                <a:solidFill>
                  <a:srgbClr val="282666"/>
                </a:solidFill>
                <a:latin typeface="Calibri" panose="020F0502020204030204" pitchFamily="34" charset="0"/>
                <a:cs typeface="Calibri" panose="020F0502020204030204" pitchFamily="34" charset="0"/>
              </a:rPr>
              <a:t>er blevet designet til at give følelsesmæssig støtte, teknikker til kognitiv adfærdsterapi (CBT) og mindfulness-øvelser.</a:t>
            </a:r>
          </a:p>
          <a:p>
            <a:pPr marL="514350" indent="-285750">
              <a:buFontTx/>
              <a:buChar char="-"/>
            </a:pPr>
            <a:r>
              <a:rPr lang="en-GB" sz="2400" b="1" dirty="0">
                <a:solidFill>
                  <a:srgbClr val="ED8623"/>
                </a:solidFill>
                <a:latin typeface="Calibri" panose="020F0502020204030204" pitchFamily="34" charset="0"/>
                <a:cs typeface="Calibri" panose="020F0502020204030204" pitchFamily="34" charset="0"/>
              </a:rPr>
              <a:t>Virtuelle terapeuter </a:t>
            </a:r>
            <a:r>
              <a:rPr lang="en-GB" sz="2400" dirty="0">
                <a:solidFill>
                  <a:srgbClr val="282666"/>
                </a:solidFill>
                <a:latin typeface="Calibri" panose="020F0502020204030204" pitchFamily="34" charset="0"/>
                <a:cs typeface="Calibri" panose="020F0502020204030204" pitchFamily="34" charset="0"/>
              </a:rPr>
              <a:t>kan simulere menneskelige interaktioner og give en følelse af fællesskab og forståelse.</a:t>
            </a:r>
          </a:p>
          <a:p>
            <a:endParaRPr lang="en-GB" sz="2400" dirty="0">
              <a:solidFill>
                <a:srgbClr val="282666"/>
              </a:solidFill>
              <a:latin typeface="Calibri" panose="020F0502020204030204" pitchFamily="34" charset="0"/>
              <a:cs typeface="Calibri" panose="020F0502020204030204" pitchFamily="34" charset="0"/>
            </a:endParaRPr>
          </a:p>
          <a:p>
            <a:pPr marL="228600"/>
            <a:r>
              <a:rPr lang="en-GB" sz="2400" dirty="0">
                <a:solidFill>
                  <a:srgbClr val="282666"/>
                </a:solidFill>
                <a:latin typeface="Calibri" panose="020F0502020204030204" pitchFamily="34" charset="0"/>
                <a:cs typeface="Calibri" panose="020F0502020204030204" pitchFamily="34" charset="0"/>
              </a:rPr>
              <a:t>Disse AI-værktøjer kan hjælpe brugerne med at udtrykke deres følelser, udforske mestringsmekanismer og få vejledning i at håndtere deres mentale sundhed. Chatbotternes anonymitet og tilgængelighed gør dem særligt tiltalende for unge, som måske tøver med at søge traditionel terapi.</a:t>
            </a:r>
          </a:p>
          <a:p>
            <a:endParaRPr lang="en-GB" dirty="0"/>
          </a:p>
          <a:p>
            <a:endParaRPr lang="en-GB" dirty="0"/>
          </a:p>
        </p:txBody>
      </p:sp>
      <p:pic>
        <p:nvPicPr>
          <p:cNvPr id="4" name="Picture 3">
            <a:extLst>
              <a:ext uri="{FF2B5EF4-FFF2-40B4-BE49-F238E27FC236}">
                <a16:creationId xmlns:a16="http://schemas.microsoft.com/office/drawing/2014/main" id="{8A866979-6AFB-E687-9135-5E04938A8C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283558"/>
            <a:ext cx="6254241" cy="3234736"/>
          </a:xfrm>
          <a:prstGeom prst="rect">
            <a:avLst/>
          </a:prstGeom>
          <a:effectLst>
            <a:outerShdw blurRad="63500" sx="102000" sy="102000" algn="ctr" rotWithShape="0">
              <a:prstClr val="black">
                <a:alpha val="40000"/>
              </a:prstClr>
            </a:outerShdw>
          </a:effectLst>
        </p:spPr>
      </p:pic>
      <p:pic>
        <p:nvPicPr>
          <p:cNvPr id="5" name="Online Media 4" title="Wysa: The AI bot that delivers mental health support at scale [Uplink | World Economic Forum 2023]">
            <a:hlinkClick r:id="" action="ppaction://media"/>
            <a:extLst>
              <a:ext uri="{FF2B5EF4-FFF2-40B4-BE49-F238E27FC236}">
                <a16:creationId xmlns:a16="http://schemas.microsoft.com/office/drawing/2014/main" id="{2F12BEB3-21DE-AD8C-AD0C-91B1DC53D372}"/>
              </a:ext>
            </a:extLst>
          </p:cNvPr>
          <p:cNvPicPr>
            <a:picLocks noRot="1" noChangeAspect="1"/>
          </p:cNvPicPr>
          <p:nvPr>
            <a:videoFile r:link="rId1"/>
          </p:nvPr>
        </p:nvPicPr>
        <p:blipFill>
          <a:blip r:embed="rId4"/>
          <a:stretch>
            <a:fillRect/>
          </a:stretch>
        </p:blipFill>
        <p:spPr>
          <a:xfrm>
            <a:off x="6974955" y="1528724"/>
            <a:ext cx="4561368" cy="2409925"/>
          </a:xfrm>
          <a:prstGeom prst="rect">
            <a:avLst/>
          </a:prstGeom>
        </p:spPr>
      </p:pic>
      <p:sp>
        <p:nvSpPr>
          <p:cNvPr id="6" name="TextBox 5">
            <a:hlinkClick r:id="rId5"/>
            <a:extLst>
              <a:ext uri="{FF2B5EF4-FFF2-40B4-BE49-F238E27FC236}">
                <a16:creationId xmlns:a16="http://schemas.microsoft.com/office/drawing/2014/main" id="{8C2FA7D2-286E-7608-A03B-C0BF627B081A}"/>
              </a:ext>
            </a:extLst>
          </p:cNvPr>
          <p:cNvSpPr txBox="1"/>
          <p:nvPr/>
        </p:nvSpPr>
        <p:spPr>
          <a:xfrm>
            <a:off x="7208872" y="4404860"/>
            <a:ext cx="4093534" cy="1323439"/>
          </a:xfrm>
          <a:prstGeom prst="rect">
            <a:avLst/>
          </a:prstGeom>
          <a:solidFill>
            <a:srgbClr val="653795"/>
          </a:solidFill>
          <a:ln>
            <a:solidFill>
              <a:srgbClr val="653795"/>
            </a:solidFill>
          </a:ln>
        </p:spPr>
        <p:txBody>
          <a:bodyPr wrap="square" rtlCol="0">
            <a:spAutoFit/>
          </a:bodyPr>
          <a:lstStyle/>
          <a:p>
            <a:r>
              <a:rPr lang="en-GB" sz="1600" i="1" dirty="0" err="1">
                <a:solidFill>
                  <a:schemeClr val="bg1"/>
                </a:solidFill>
                <a:latin typeface="Calibri" panose="020F0502020204030204" pitchFamily="34" charset="0"/>
                <a:cs typeface="Calibri" panose="020F0502020204030204" pitchFamily="34" charset="0"/>
              </a:rPr>
              <a:t>Wysa</a:t>
            </a:r>
            <a:r>
              <a:rPr lang="en-GB" sz="1600" i="1" dirty="0">
                <a:solidFill>
                  <a:schemeClr val="bg1"/>
                </a:solidFill>
                <a:latin typeface="Calibri" panose="020F0502020204030204" pitchFamily="34" charset="0"/>
                <a:cs typeface="Calibri" panose="020F0502020204030204" pitchFamily="34" charset="0"/>
              </a:rPr>
              <a:t>, der er udviklet af </a:t>
            </a:r>
            <a:r>
              <a:rPr lang="en-GB" sz="1600" i="1" dirty="0" err="1">
                <a:solidFill>
                  <a:schemeClr val="bg1"/>
                </a:solidFill>
                <a:latin typeface="Calibri" panose="020F0502020204030204" pitchFamily="34" charset="0"/>
                <a:cs typeface="Calibri" panose="020F0502020204030204" pitchFamily="34" charset="0"/>
              </a:rPr>
              <a:t>Touchkin</a:t>
            </a:r>
            <a:r>
              <a:rPr lang="en-GB" sz="1600" i="1" dirty="0">
                <a:solidFill>
                  <a:schemeClr val="bg1"/>
                </a:solidFill>
                <a:latin typeface="Calibri" panose="020F0502020204030204" pitchFamily="34" charset="0"/>
                <a:cs typeface="Calibri" panose="020F0502020204030204" pitchFamily="34" charset="0"/>
              </a:rPr>
              <a:t>, er en AI-baseret følelsesmæssigt intelligent mobil chatbot-app, der har til formål at opbygge mental modstandskraft og fremme mental trivsel ved hjælp af en tekstbaseret samtalegrænseflade.</a:t>
            </a:r>
          </a:p>
        </p:txBody>
      </p:sp>
    </p:spTree>
    <p:extLst>
      <p:ext uri="{BB962C8B-B14F-4D97-AF65-F5344CB8AC3E}">
        <p14:creationId xmlns:p14="http://schemas.microsoft.com/office/powerpoint/2010/main" val="344508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5FDC0-8707-3C2D-35E5-5A4403F73C1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424D891-B237-76AF-E480-A7BBF324128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1A0B880D-A853-B4F9-31D0-C9BC91F2E41F}"/>
              </a:ext>
            </a:extLst>
          </p:cNvPr>
          <p:cNvSpPr txBox="1">
            <a:spLocks/>
          </p:cNvSpPr>
          <p:nvPr/>
        </p:nvSpPr>
        <p:spPr>
          <a:xfrm>
            <a:off x="813771" y="5149210"/>
            <a:ext cx="10755843" cy="142171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GB" sz="2400" b="1" dirty="0">
              <a:solidFill>
                <a:schemeClr val="bg1"/>
              </a:solidFill>
              <a:latin typeface="Calibri" panose="020F0502020204030204" pitchFamily="34" charset="0"/>
              <a:cs typeface="Calibri" panose="020F0502020204030204" pitchFamily="34" charset="0"/>
            </a:endParaRPr>
          </a:p>
          <a:p>
            <a:pPr algn="ctr"/>
            <a:r>
              <a:rPr lang="en-GB" sz="2400" b="1" dirty="0">
                <a:solidFill>
                  <a:schemeClr val="bg1"/>
                </a:solidFill>
                <a:latin typeface="Calibri" panose="020F0502020204030204" pitchFamily="34" charset="0"/>
                <a:cs typeface="Calibri" panose="020F0502020204030204" pitchFamily="34" charset="0"/>
              </a:rPr>
              <a:t>Brug </a:t>
            </a:r>
            <a:r>
              <a:rPr lang="en-GB" sz="2400" b="1" dirty="0">
                <a:solidFill>
                  <a:srgbClr val="ED8623"/>
                </a:solidFill>
                <a:latin typeface="Calibri" panose="020F0502020204030204" pitchFamily="34" charset="0"/>
                <a:cs typeface="Calibri" panose="020F0502020204030204" pitchFamily="34" charset="0"/>
              </a:rPr>
              <a:t>10 minutter nu, </a:t>
            </a:r>
            <a:r>
              <a:rPr lang="en-GB" sz="2400" b="1" dirty="0">
                <a:solidFill>
                  <a:schemeClr val="bg1"/>
                </a:solidFill>
                <a:latin typeface="Calibri" panose="020F0502020204030204" pitchFamily="34" charset="0"/>
                <a:cs typeface="Calibri" panose="020F0502020204030204" pitchFamily="34" charset="0"/>
              </a:rPr>
              <a:t>og brainstorm i grupper om, hvordan AI kan bruges i sundhedsvæsenet.</a:t>
            </a:r>
          </a:p>
          <a:p>
            <a:pPr algn="ctr"/>
            <a:endParaRPr lang="en-GB" sz="2400" b="1" dirty="0">
              <a:solidFill>
                <a:schemeClr val="bg1"/>
              </a:solidFill>
              <a:latin typeface="Calibri" panose="020F0502020204030204" pitchFamily="34" charset="0"/>
              <a:cs typeface="Calibri" panose="020F0502020204030204" pitchFamily="34" charset="0"/>
            </a:endParaRPr>
          </a:p>
          <a:p>
            <a:pPr algn="ctr"/>
            <a:endParaRPr lang="en-GB" sz="2400" b="1" dirty="0">
              <a:solidFill>
                <a:schemeClr val="bg1"/>
              </a:solidFill>
              <a:latin typeface="Calibri" panose="020F0502020204030204" pitchFamily="34" charset="0"/>
              <a:cs typeface="Calibri" panose="020F0502020204030204" pitchFamily="34" charset="0"/>
            </a:endParaRPr>
          </a:p>
          <a:p>
            <a:pPr algn="ctr"/>
            <a:endParaRPr lang="en-GB" dirty="0">
              <a:solidFill>
                <a:schemeClr val="bg1"/>
              </a:solidFill>
            </a:endParaRPr>
          </a:p>
        </p:txBody>
      </p:sp>
    </p:spTree>
    <p:extLst>
      <p:ext uri="{BB962C8B-B14F-4D97-AF65-F5344CB8AC3E}">
        <p14:creationId xmlns:p14="http://schemas.microsoft.com/office/powerpoint/2010/main" val="2222198800"/>
      </p:ext>
    </p:extLst>
  </p:cSld>
  <p:clrMapOvr>
    <a:masterClrMapping/>
  </p:clrMapOvr>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78F2D-89E7-1F4D-6DBF-FD66EC5135F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490BA54-D9EA-39B6-74E7-12EB975775EC}"/>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AI til fremme af inklusion og tilgængelighed</a:t>
            </a:r>
          </a:p>
        </p:txBody>
      </p:sp>
      <p:sp>
        <p:nvSpPr>
          <p:cNvPr id="5" name="Text Placeholder 4">
            <a:extLst>
              <a:ext uri="{FF2B5EF4-FFF2-40B4-BE49-F238E27FC236}">
                <a16:creationId xmlns:a16="http://schemas.microsoft.com/office/drawing/2014/main" id="{06459445-383F-DF7B-B2A6-6BE58BB1ECB1}"/>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04</a:t>
            </a:r>
          </a:p>
        </p:txBody>
      </p:sp>
      <p:pic>
        <p:nvPicPr>
          <p:cNvPr id="8" name="Picture Placeholder 7">
            <a:extLst>
              <a:ext uri="{FF2B5EF4-FFF2-40B4-BE49-F238E27FC236}">
                <a16:creationId xmlns:a16="http://schemas.microsoft.com/office/drawing/2014/main" id="{1F6DADBD-0991-F263-CE93-D93057780D0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5631688" y="1795230"/>
            <a:ext cx="6560312" cy="4556399"/>
          </a:xfrm>
        </p:spPr>
      </p:pic>
      <p:pic>
        <p:nvPicPr>
          <p:cNvPr id="9" name="Picture 8">
            <a:extLst>
              <a:ext uri="{FF2B5EF4-FFF2-40B4-BE49-F238E27FC236}">
                <a16:creationId xmlns:a16="http://schemas.microsoft.com/office/drawing/2014/main" id="{7EFAF9D1-D771-86B2-ABBB-006045A11C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1054286376"/>
      </p:ext>
    </p:extLst>
  </p:cSld>
  <p:clrMapOvr>
    <a:masterClrMapping/>
  </p:clrMapOvr>
</p:sld>
</file>

<file path=ppt/slides/slide2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F0CA0-F0B7-918C-CFC7-816917122C1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2AB6F15-6AAE-9D1F-D831-CBCB99C6698A}"/>
              </a:ext>
            </a:extLst>
          </p:cNvPr>
          <p:cNvSpPr>
            <a:spLocks noGrp="1"/>
          </p:cNvSpPr>
          <p:nvPr>
            <p:ph type="body" sz="quarter" idx="21"/>
          </p:nvPr>
        </p:nvSpPr>
        <p:spPr>
          <a:xfrm>
            <a:off x="857344" y="4843660"/>
            <a:ext cx="10755843" cy="1235941"/>
          </a:xfrm>
        </p:spPr>
        <p:txBody>
          <a:bodyPr/>
          <a:lstStyle/>
          <a:p>
            <a:r>
              <a:rPr lang="en-GB" dirty="0">
                <a:latin typeface="Calibri" panose="020F0502020204030204" pitchFamily="34" charset="0"/>
                <a:cs typeface="Calibri" panose="020F0502020204030204" pitchFamily="34" charset="0"/>
              </a:rPr>
              <a:t>Teknologi bør fungere for alle, uanset deres baggrund, evner eller sprog. AI gør dette mere muligt.</a:t>
            </a:r>
          </a:p>
          <a:p>
            <a:endParaRPr lang="en-GB" dirty="0"/>
          </a:p>
        </p:txBody>
      </p:sp>
      <p:pic>
        <p:nvPicPr>
          <p:cNvPr id="7" name="Picture Placeholder 6">
            <a:extLst>
              <a:ext uri="{FF2B5EF4-FFF2-40B4-BE49-F238E27FC236}">
                <a16:creationId xmlns:a16="http://schemas.microsoft.com/office/drawing/2014/main" id="{2CAF05FD-EC99-F10E-CF05-52686AF14234}"/>
              </a:ext>
            </a:extLst>
          </p:cNvPr>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A258F975-4CB9-6910-A943-E04DC1FFDBBB}"/>
              </a:ext>
            </a:extLst>
          </p:cNvPr>
          <p:cNvSpPr>
            <a:spLocks noGrp="1"/>
          </p:cNvSpPr>
          <p:nvPr>
            <p:ph type="body" sz="quarter" idx="18"/>
          </p:nvPr>
        </p:nvSpPr>
        <p:spPr/>
        <p:txBody>
          <a:bodyPr/>
          <a:lstStyle/>
          <a:p>
            <a:endParaRPr lang="en-GB"/>
          </a:p>
        </p:txBody>
      </p:sp>
    </p:spTree>
    <p:extLst>
      <p:ext uri="{BB962C8B-B14F-4D97-AF65-F5344CB8AC3E}">
        <p14:creationId xmlns:p14="http://schemas.microsoft.com/office/powerpoint/2010/main" val="1351341981"/>
      </p:ext>
    </p:extLst>
  </p:cSld>
  <p:clrMapOvr>
    <a:masterClrMapping/>
  </p:clrMapOvr>
</p:sld>
</file>

<file path=ppt/slides/slide2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A39060-7070-3A19-5134-46471E5B48C7}"/>
              </a:ext>
            </a:extLst>
          </p:cNvPr>
          <p:cNvSpPr>
            <a:spLocks noGrp="1"/>
          </p:cNvSpPr>
          <p:nvPr>
            <p:ph type="body" idx="4"/>
          </p:nvPr>
        </p:nvSpPr>
        <p:spPr>
          <a:xfrm>
            <a:off x="5922336" y="642939"/>
            <a:ext cx="6103088" cy="5453458"/>
          </a:xfrm>
        </p:spPr>
        <p:txBody>
          <a:bodyPr/>
          <a:lstStyle/>
          <a:p>
            <a:pPr marL="228600" indent="0"/>
            <a:r>
              <a:rPr lang="en-GB" b="1" dirty="0"/>
              <a:t>For mennesker med handicap</a:t>
            </a:r>
          </a:p>
          <a:p>
            <a:pPr marL="228600" indent="0"/>
            <a:r>
              <a:rPr lang="en-GB" dirty="0"/>
              <a:t>Mange AI-værktøjer fjerner barrierer mellem mennesker med handicap og det, de ønsker eller har brug for at gøre. For eksempel kan AI-drevet talegenkendelsessoftware hjælpe mennesker med begrænset mobilitet med at bevæge sig rundt eller styre enheder. Ligeledes kan proteser og exoskeletter bruge AI til at være mere intuitive og responsive. </a:t>
            </a:r>
          </a:p>
          <a:p>
            <a:pPr marL="228600" indent="0"/>
            <a:r>
              <a:rPr lang="en-GB" dirty="0"/>
              <a:t>AI understøtter kommunikation, da den hjælper med at oversætte tanker og følelser til ord, selv om den person, der bruger den, kommunikerer anderledes. Tænk på ting som prædiktiv tekst og sprogbehandlingsværktøjer, som kan generere tale ud fra tekst eller symboler.</a:t>
            </a:r>
          </a:p>
        </p:txBody>
      </p:sp>
      <p:pic>
        <p:nvPicPr>
          <p:cNvPr id="2" name="Picture 1">
            <a:extLst>
              <a:ext uri="{FF2B5EF4-FFF2-40B4-BE49-F238E27FC236}">
                <a16:creationId xmlns:a16="http://schemas.microsoft.com/office/drawing/2014/main" id="{FDCD4998-3E05-1638-4231-1A40067E1A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241" y="1895699"/>
            <a:ext cx="6254241" cy="3234736"/>
          </a:xfrm>
          <a:prstGeom prst="rect">
            <a:avLst/>
          </a:prstGeom>
          <a:effectLst>
            <a:outerShdw blurRad="63500" sx="102000" sy="102000" algn="ctr" rotWithShape="0">
              <a:prstClr val="black">
                <a:alpha val="40000"/>
              </a:prstClr>
            </a:outerShdw>
          </a:effectLst>
        </p:spPr>
      </p:pic>
      <p:pic>
        <p:nvPicPr>
          <p:cNvPr id="6" name="Online Media 5" title="AI and accessibility">
            <a:hlinkClick r:id="" action="ppaction://media"/>
            <a:extLst>
              <a:ext uri="{FF2B5EF4-FFF2-40B4-BE49-F238E27FC236}">
                <a16:creationId xmlns:a16="http://schemas.microsoft.com/office/drawing/2014/main" id="{32537C40-11A0-42B9-260E-1C09494AF539}"/>
              </a:ext>
            </a:extLst>
          </p:cNvPr>
          <p:cNvPicPr>
            <a:picLocks noRot="1" noChangeAspect="1"/>
          </p:cNvPicPr>
          <p:nvPr>
            <a:videoFile r:link="rId1"/>
          </p:nvPr>
        </p:nvPicPr>
        <p:blipFill>
          <a:blip r:embed="rId4"/>
          <a:stretch>
            <a:fillRect/>
          </a:stretch>
        </p:blipFill>
        <p:spPr>
          <a:xfrm>
            <a:off x="746674" y="2178529"/>
            <a:ext cx="4505810" cy="2382278"/>
          </a:xfrm>
          <a:prstGeom prst="rect">
            <a:avLst/>
          </a:prstGeom>
        </p:spPr>
      </p:pic>
    </p:spTree>
    <p:extLst>
      <p:ext uri="{BB962C8B-B14F-4D97-AF65-F5344CB8AC3E}">
        <p14:creationId xmlns:p14="http://schemas.microsoft.com/office/powerpoint/2010/main" val="31113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180F36DB-572C-53DE-53ED-A3026FA005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2041" y="2573079"/>
            <a:ext cx="1875310" cy="3817088"/>
          </a:xfrm>
          <a:prstGeom prst="rect">
            <a:avLst/>
          </a:prstGeom>
        </p:spPr>
      </p:pic>
      <p:sp>
        <p:nvSpPr>
          <p:cNvPr id="3" name="Text Placeholder 2">
            <a:extLst>
              <a:ext uri="{FF2B5EF4-FFF2-40B4-BE49-F238E27FC236}">
                <a16:creationId xmlns:a16="http://schemas.microsoft.com/office/drawing/2014/main" id="{E9664885-D817-2D0E-3698-7312BD8AD8DC}"/>
              </a:ext>
            </a:extLst>
          </p:cNvPr>
          <p:cNvSpPr>
            <a:spLocks noGrp="1"/>
          </p:cNvSpPr>
          <p:nvPr>
            <p:ph type="body" idx="2"/>
          </p:nvPr>
        </p:nvSpPr>
        <p:spPr>
          <a:xfrm>
            <a:off x="300384" y="1743740"/>
            <a:ext cx="3048872" cy="446567"/>
          </a:xfrm>
        </p:spPr>
        <p:txBody>
          <a:bodyPr/>
          <a:lstStyle/>
          <a:p>
            <a:r>
              <a:rPr lang="en-GB" dirty="0"/>
              <a:t>Eksempler på</a:t>
            </a:r>
          </a:p>
        </p:txBody>
      </p:sp>
      <p:sp>
        <p:nvSpPr>
          <p:cNvPr id="4" name="Text Placeholder 3">
            <a:extLst>
              <a:ext uri="{FF2B5EF4-FFF2-40B4-BE49-F238E27FC236}">
                <a16:creationId xmlns:a16="http://schemas.microsoft.com/office/drawing/2014/main" id="{540E7871-61A4-4C91-1286-8695A0DD21AB}"/>
              </a:ext>
            </a:extLst>
          </p:cNvPr>
          <p:cNvSpPr>
            <a:spLocks noGrp="1"/>
          </p:cNvSpPr>
          <p:nvPr>
            <p:ph type="body" idx="3"/>
          </p:nvPr>
        </p:nvSpPr>
        <p:spPr>
          <a:xfrm>
            <a:off x="4456245" y="206271"/>
            <a:ext cx="6961476" cy="6024407"/>
          </a:xfrm>
        </p:spPr>
        <p:txBody>
          <a:bodyPr/>
          <a:lstStyle/>
          <a:p>
            <a:r>
              <a:rPr lang="en-GB" b="1" dirty="0"/>
              <a:t>Brug stemmeaktiverede enheder som personlige assistenter</a:t>
            </a:r>
          </a:p>
          <a:p>
            <a:pPr marL="228600" indent="0"/>
            <a:r>
              <a:rPr lang="en-GB" dirty="0"/>
              <a:t>Hvis din mobilitet er begrænset, kan du prøve at bruge stemmeaktiverede AI-assistenter som Amazons Alexa eller Siri. Nogle få ord er alt, hvad der skal til for at styre lys, apparater, låse, termostater osv.</a:t>
            </a:r>
          </a:p>
          <a:p>
            <a:pPr marL="228600" indent="0"/>
            <a:r>
              <a:rPr lang="en-GB" b="1" dirty="0"/>
              <a:t>Brug AI til at gøre det lettere at læse, skrive og lære</a:t>
            </a:r>
          </a:p>
          <a:p>
            <a:pPr marL="228600" indent="0"/>
            <a:r>
              <a:rPr lang="en-GB" dirty="0"/>
              <a:t>Hvis du har synshandicap</a:t>
            </a:r>
            <a:r>
              <a:rPr lang="en-GB" dirty="0"/>
              <a:t>, bruger </a:t>
            </a:r>
            <a:r>
              <a:rPr lang="en-GB" dirty="0"/>
              <a:t>applikationer som </a:t>
            </a:r>
            <a:r>
              <a:rPr lang="en-GB" dirty="0">
                <a:hlinkClick r:id="rId5"/>
              </a:rPr>
              <a:t>Microsofts Immersive Reader </a:t>
            </a:r>
            <a:r>
              <a:rPr lang="en-GB" dirty="0"/>
              <a:t>AI til at justere tekststørrelsen, læse tekst højt og give visuelle hjælpemidler, når du læser. </a:t>
            </a:r>
          </a:p>
          <a:p>
            <a:r>
              <a:rPr lang="en-GB" b="1" dirty="0"/>
              <a:t>Brug AI til at overvåge helbredsændringer</a:t>
            </a:r>
          </a:p>
          <a:p>
            <a:pPr marL="228600" indent="0"/>
            <a:r>
              <a:rPr lang="en-GB" dirty="0"/>
              <a:t>AI i ting som smartwatches hjælper dig med at holde styr på ting som søvndata eller din puls. Disse oplysninger kan videregives til sundhedsudbydere eller bruges til at hjælpe dig med at justere dine rutiner.</a:t>
            </a:r>
          </a:p>
        </p:txBody>
      </p:sp>
      <p:sp>
        <p:nvSpPr>
          <p:cNvPr id="6" name="Freeform 3">
            <a:extLst>
              <a:ext uri="{FF2B5EF4-FFF2-40B4-BE49-F238E27FC236}">
                <a16:creationId xmlns:a16="http://schemas.microsoft.com/office/drawing/2014/main" id="{49DA2C7A-7E7B-AE0C-7D20-70ACE8BF5DF9}"/>
              </a:ext>
            </a:extLst>
          </p:cNvPr>
          <p:cNvSpPr/>
          <p:nvPr/>
        </p:nvSpPr>
        <p:spPr>
          <a:xfrm>
            <a:off x="1658679" y="2445488"/>
            <a:ext cx="2202035" cy="4085260"/>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9" name="Rectangle: Rounded Corners 8">
            <a:hlinkClick r:id="rId3"/>
            <a:extLst>
              <a:ext uri="{FF2B5EF4-FFF2-40B4-BE49-F238E27FC236}">
                <a16:creationId xmlns:a16="http://schemas.microsoft.com/office/drawing/2014/main" id="{9733A180-B634-2287-A388-39053C17E4CD}"/>
              </a:ext>
            </a:extLst>
          </p:cNvPr>
          <p:cNvSpPr/>
          <p:nvPr/>
        </p:nvSpPr>
        <p:spPr>
          <a:xfrm>
            <a:off x="988828" y="5688419"/>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0C09F6E-BB4B-2773-9B56-FCE9127757C4}"/>
              </a:ext>
            </a:extLst>
          </p:cNvPr>
          <p:cNvSpPr txBox="1"/>
          <p:nvPr/>
        </p:nvSpPr>
        <p:spPr>
          <a:xfrm>
            <a:off x="1308191" y="5845800"/>
            <a:ext cx="921267"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hlinkClick r:id="rId3"/>
              </a:rPr>
              <a:t>LÆS</a:t>
            </a:r>
            <a:endParaRPr lang="en-GB"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9879012"/>
      </p:ext>
    </p:extLst>
  </p:cSld>
  <p:clrMapOvr>
    <a:masterClrMapping/>
  </p:clrMapOvr>
</p:sld>
</file>

<file path=ppt/slides/slide2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88CE3-0630-1DEA-F1A0-627A078F24B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D8F16F7-614B-5F19-674F-6DAEAE8A8A44}"/>
              </a:ext>
            </a:extLst>
          </p:cNvPr>
          <p:cNvSpPr>
            <a:spLocks noGrp="1"/>
          </p:cNvSpPr>
          <p:nvPr>
            <p:ph type="body" idx="4"/>
          </p:nvPr>
        </p:nvSpPr>
        <p:spPr>
          <a:xfrm>
            <a:off x="5993219" y="1007268"/>
            <a:ext cx="5989674" cy="4843463"/>
          </a:xfrm>
        </p:spPr>
        <p:txBody>
          <a:bodyPr/>
          <a:lstStyle/>
          <a:p>
            <a:pPr marL="228600" indent="0"/>
            <a:r>
              <a:rPr lang="en-GB" b="1" dirty="0"/>
              <a:t>For mennesker, der taler forskellige sprog</a:t>
            </a:r>
          </a:p>
          <a:p>
            <a:pPr marL="228600" indent="0"/>
            <a:r>
              <a:rPr lang="en-GB" dirty="0"/>
              <a:t>Du er sikkert godt klar over, at den største barriere, folk tænker på, når de tænker på kulturforskelle, er sprog - og det er der en god grund til. Hvis en persons simple evne til at kommunikere kompliceres af sprogbarrierer, er det svært at få selv det mest basale sprog igennem.</a:t>
            </a:r>
          </a:p>
          <a:p>
            <a:pPr marL="228600" indent="0"/>
            <a:r>
              <a:rPr lang="en-GB" dirty="0"/>
              <a:t>AI-oversættere som </a:t>
            </a:r>
            <a:r>
              <a:rPr lang="en-GB" b="1" dirty="0">
                <a:hlinkClick r:id="rId4"/>
              </a:rPr>
              <a:t>Google Translate </a:t>
            </a:r>
            <a:r>
              <a:rPr lang="en-GB" dirty="0"/>
              <a:t>eller </a:t>
            </a:r>
            <a:r>
              <a:rPr lang="en-GB" b="1" dirty="0" err="1">
                <a:hlinkClick r:id="rId5"/>
              </a:rPr>
              <a:t>DeepL </a:t>
            </a:r>
            <a:r>
              <a:rPr lang="en-GB" dirty="0"/>
              <a:t>hjælper folk med at forstå skolearbejde, dokumenter og endda vittigheder på et andet sprog.</a:t>
            </a:r>
          </a:p>
          <a:p>
            <a:pPr marL="228600" indent="0"/>
            <a:endParaRPr lang="en-GB" dirty="0"/>
          </a:p>
        </p:txBody>
      </p:sp>
      <p:pic>
        <p:nvPicPr>
          <p:cNvPr id="9" name="Picture 8">
            <a:extLst>
              <a:ext uri="{FF2B5EF4-FFF2-40B4-BE49-F238E27FC236}">
                <a16:creationId xmlns:a16="http://schemas.microsoft.com/office/drawing/2014/main" id="{976BBE86-E713-6C46-FF42-A94E2D7BEB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948861"/>
            <a:ext cx="6254241" cy="3234736"/>
          </a:xfrm>
          <a:prstGeom prst="rect">
            <a:avLst/>
          </a:prstGeom>
          <a:effectLst>
            <a:outerShdw blurRad="63500" sx="102000" sy="102000" algn="ctr" rotWithShape="0">
              <a:prstClr val="black">
                <a:alpha val="40000"/>
              </a:prstClr>
            </a:outerShdw>
          </a:effectLst>
        </p:spPr>
      </p:pic>
      <p:pic>
        <p:nvPicPr>
          <p:cNvPr id="7" name="Online Media 6" title="How AI is Revolutionizing Language Learning: Practice Anytime, Anywhere! 🌍🤖">
            <a:hlinkClick r:id="" action="ppaction://media"/>
            <a:extLst>
              <a:ext uri="{FF2B5EF4-FFF2-40B4-BE49-F238E27FC236}">
                <a16:creationId xmlns:a16="http://schemas.microsoft.com/office/drawing/2014/main" id="{723EB60E-CC6D-44B0-DB77-42580B9BB455}"/>
              </a:ext>
            </a:extLst>
          </p:cNvPr>
          <p:cNvPicPr>
            <a:picLocks noRot="1" noChangeAspect="1"/>
          </p:cNvPicPr>
          <p:nvPr>
            <a:videoFile r:link="rId1"/>
          </p:nvPr>
        </p:nvPicPr>
        <p:blipFill>
          <a:blip r:embed="rId7"/>
          <a:stretch>
            <a:fillRect/>
          </a:stretch>
        </p:blipFill>
        <p:spPr>
          <a:xfrm>
            <a:off x="912061" y="2185634"/>
            <a:ext cx="4457381" cy="2486732"/>
          </a:xfrm>
          <a:prstGeom prst="rect">
            <a:avLst/>
          </a:prstGeom>
        </p:spPr>
      </p:pic>
    </p:spTree>
    <p:extLst>
      <p:ext uri="{BB962C8B-B14F-4D97-AF65-F5344CB8AC3E}">
        <p14:creationId xmlns:p14="http://schemas.microsoft.com/office/powerpoint/2010/main" val="339531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D4975-5DA3-C844-4ACC-142B8C584D5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FF0B461-2E8D-55DC-C62B-D7F461272C84}"/>
              </a:ext>
            </a:extLst>
          </p:cNvPr>
          <p:cNvSpPr>
            <a:spLocks noGrp="1"/>
          </p:cNvSpPr>
          <p:nvPr>
            <p:ph type="body" idx="4"/>
          </p:nvPr>
        </p:nvSpPr>
        <p:spPr>
          <a:xfrm>
            <a:off x="4763386" y="323963"/>
            <a:ext cx="7262037" cy="5453458"/>
          </a:xfrm>
        </p:spPr>
        <p:txBody>
          <a:bodyPr/>
          <a:lstStyle/>
          <a:p>
            <a:pPr marL="228600" indent="0"/>
            <a:r>
              <a:rPr lang="en-GB" b="1" dirty="0"/>
              <a:t>For studerende med indlæringsvanskeligheder</a:t>
            </a:r>
          </a:p>
          <a:p>
            <a:pPr marL="228600" indent="0"/>
            <a:r>
              <a:rPr lang="en-GB" dirty="0"/>
              <a:t>Neurodiversitet omfatter en bred vifte af tilstande, herunder autisme, ADHD, dysleksi, dyspraksi og dyskalkuli. Det anslås, at omkring 15-20% af befolkningen i Europa er neurodiverse. </a:t>
            </a:r>
          </a:p>
          <a:p>
            <a:pPr marL="228600" indent="0"/>
            <a:r>
              <a:rPr lang="en-GB" dirty="0"/>
              <a:t>Det anslås, at mellem 9 og 12 % af den europæiske befolkning lider af ordblindhed, hvilket betyder, at millioner af mennesker på hele kontinentet kan have denne specifikke indlæringsvanskelighed. </a:t>
            </a:r>
          </a:p>
          <a:p>
            <a:pPr marL="228600" indent="0"/>
            <a:r>
              <a:rPr lang="en-GB" dirty="0"/>
              <a:t>Værktøjer som </a:t>
            </a:r>
            <a:r>
              <a:rPr lang="en-GB" b="1" dirty="0">
                <a:hlinkClick r:id="rId4"/>
              </a:rPr>
              <a:t>Microsoft Immersive Reader </a:t>
            </a:r>
            <a:r>
              <a:rPr lang="en-GB" dirty="0"/>
              <a:t>opdeler tekst i lettere bidder og læser den højt.</a:t>
            </a:r>
          </a:p>
          <a:p>
            <a:pPr marL="228600" indent="0"/>
            <a:r>
              <a:rPr lang="en-GB" dirty="0"/>
              <a:t>Personlige læringskompagnoner </a:t>
            </a:r>
            <a:r>
              <a:rPr lang="en-GB" dirty="0"/>
              <a:t>som </a:t>
            </a:r>
            <a:r>
              <a:rPr lang="en-GB" b="1" dirty="0">
                <a:hlinkClick r:id="rId5"/>
              </a:rPr>
              <a:t>Khanamigo </a:t>
            </a:r>
            <a:r>
              <a:rPr lang="en-GB" dirty="0"/>
              <a:t>(se video), der er formet af adaptive algoritmer, fremmer et støttende miljø for udvikling af færdigheder og viden.</a:t>
            </a:r>
          </a:p>
        </p:txBody>
      </p:sp>
      <p:pic>
        <p:nvPicPr>
          <p:cNvPr id="6" name="Picture 5">
            <a:extLst>
              <a:ext uri="{FF2B5EF4-FFF2-40B4-BE49-F238E27FC236}">
                <a16:creationId xmlns:a16="http://schemas.microsoft.com/office/drawing/2014/main" id="{F583B49F-50EF-CAA1-2EDE-3B75F45DF6B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6577" y="2349796"/>
            <a:ext cx="4809069" cy="2687796"/>
          </a:xfrm>
          <a:prstGeom prst="rect">
            <a:avLst/>
          </a:prstGeom>
          <a:effectLst>
            <a:outerShdw blurRad="63500" sx="102000" sy="102000" algn="ctr" rotWithShape="0">
              <a:prstClr val="black">
                <a:alpha val="40000"/>
              </a:prstClr>
            </a:outerShdw>
          </a:effectLst>
        </p:spPr>
      </p:pic>
      <p:pic>
        <p:nvPicPr>
          <p:cNvPr id="8" name="Online Media 7" title="Math problems with GPT-4o">
            <a:hlinkClick r:id="" action="ppaction://media"/>
            <a:extLst>
              <a:ext uri="{FF2B5EF4-FFF2-40B4-BE49-F238E27FC236}">
                <a16:creationId xmlns:a16="http://schemas.microsoft.com/office/drawing/2014/main" id="{CB96F9E3-28D1-2AA7-9A46-AC1346125AB7}"/>
              </a:ext>
            </a:extLst>
          </p:cNvPr>
          <p:cNvPicPr>
            <a:picLocks noRot="1" noChangeAspect="1"/>
          </p:cNvPicPr>
          <p:nvPr>
            <a:videoFile r:link="rId1"/>
          </p:nvPr>
        </p:nvPicPr>
        <p:blipFill>
          <a:blip r:embed="rId7"/>
          <a:stretch>
            <a:fillRect/>
          </a:stretch>
        </p:blipFill>
        <p:spPr>
          <a:xfrm>
            <a:off x="883088" y="2568842"/>
            <a:ext cx="3465628" cy="1971260"/>
          </a:xfrm>
          <a:prstGeom prst="rect">
            <a:avLst/>
          </a:prstGeom>
        </p:spPr>
      </p:pic>
    </p:spTree>
    <p:extLst>
      <p:ext uri="{BB962C8B-B14F-4D97-AF65-F5344CB8AC3E}">
        <p14:creationId xmlns:p14="http://schemas.microsoft.com/office/powerpoint/2010/main" val="258616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549398" y="1521093"/>
            <a:ext cx="2523411" cy="1049221"/>
          </a:xfrm>
        </p:spPr>
        <p:txBody>
          <a:bodyPr/>
          <a:lstStyle/>
          <a:p>
            <a:pPr marL="228600" indent="0"/>
            <a:r>
              <a:rPr lang="en-GB" sz="3600" b="1" dirty="0"/>
              <a:t>Læringsmål Modul 5</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104861" y="318976"/>
            <a:ext cx="7438350" cy="6220047"/>
          </a:xfrm>
        </p:spPr>
        <p:txBody>
          <a:bodyPr/>
          <a:lstStyle/>
          <a:p>
            <a:r>
              <a:rPr lang="en-GB" b="1" i="1" dirty="0"/>
              <a:t>Ved afslutningen af dette modul vil eleverne være i stand til at:</a:t>
            </a:r>
          </a:p>
          <a:p>
            <a:pPr marL="571500" indent="-342900">
              <a:buFont typeface="Arial" panose="020B0604020202020204" pitchFamily="34" charset="0"/>
              <a:buChar char="•"/>
            </a:pPr>
            <a:r>
              <a:rPr lang="en-GB" dirty="0"/>
              <a:t>Udforske både risici og fordele ved kunstig intelligens og udfordre almindelige misforståelser.</a:t>
            </a:r>
          </a:p>
          <a:p>
            <a:pPr marL="571500" indent="-342900">
              <a:buFont typeface="Arial" panose="020B0604020202020204" pitchFamily="34" charset="0"/>
              <a:buChar char="•"/>
            </a:pPr>
            <a:r>
              <a:rPr lang="en-GB" dirty="0"/>
              <a:t>Identificere, hvordan AI understøtter bæredygtighed gennem klimaforudsigelse, bevarelse og affaldsreduktion.</a:t>
            </a:r>
          </a:p>
          <a:p>
            <a:pPr marL="571500" indent="-342900">
              <a:buFont typeface="Arial" panose="020B0604020202020204" pitchFamily="34" charset="0"/>
              <a:buChar char="•"/>
            </a:pPr>
            <a:r>
              <a:rPr lang="en-GB" dirty="0"/>
              <a:t>Beskrive, hvordan AI bruges i sundhedsvæsenet til forebyggelse, diagnosticering, behandling og støtte til mental sundhed.</a:t>
            </a:r>
          </a:p>
          <a:p>
            <a:pPr marL="571500" indent="-342900">
              <a:buFont typeface="Arial" panose="020B0604020202020204" pitchFamily="34" charset="0"/>
              <a:buChar char="•"/>
            </a:pPr>
            <a:r>
              <a:rPr lang="en-GB" dirty="0"/>
              <a:t>Forstå, hvordan AI fremmer inklusion og tilgængelighed for mennesker med forskellige evner og behov.</a:t>
            </a:r>
          </a:p>
          <a:p>
            <a:pPr marL="571500" indent="-342900">
              <a:buFont typeface="Arial" panose="020B0604020202020204" pitchFamily="34" charset="0"/>
              <a:buChar char="•"/>
            </a:pPr>
            <a:r>
              <a:rPr lang="en-GB" dirty="0"/>
              <a:t>Anerkende inspirerende kvinder, der bruger AI til noget godt, og reflektere over deres eget potentiale til at gøre en forskel.</a:t>
            </a:r>
          </a:p>
          <a:p>
            <a:pPr marL="571500" indent="-342900">
              <a:buFont typeface="Arial" panose="020B0604020202020204" pitchFamily="34" charset="0"/>
              <a:buChar char="•"/>
            </a:pPr>
            <a:r>
              <a:rPr lang="en-GB" dirty="0"/>
              <a:t>Arbejde kreativt og kollaborativt med at designe eller pitche en AI-for-good-løsning.</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88123-0E08-EE47-EB98-C0203856B1B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EAE81F-2802-4FAD-B46F-C6D23BDCA62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39939325-ACE5-351E-BA5B-3D9E705BA009}"/>
              </a:ext>
            </a:extLst>
          </p:cNvPr>
          <p:cNvSpPr txBox="1">
            <a:spLocks/>
          </p:cNvSpPr>
          <p:nvPr/>
        </p:nvSpPr>
        <p:spPr>
          <a:xfrm>
            <a:off x="813771" y="5149210"/>
            <a:ext cx="10755843" cy="142171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GB" sz="2400" b="1" dirty="0">
              <a:solidFill>
                <a:schemeClr val="bg1"/>
              </a:solidFill>
              <a:latin typeface="Calibri" panose="020F0502020204030204" pitchFamily="34" charset="0"/>
              <a:cs typeface="Calibri" panose="020F0502020204030204" pitchFamily="34" charset="0"/>
            </a:endParaRPr>
          </a:p>
          <a:p>
            <a:pPr algn="ctr"/>
            <a:r>
              <a:rPr lang="en-GB" sz="2400" b="1" dirty="0">
                <a:solidFill>
                  <a:schemeClr val="bg1"/>
                </a:solidFill>
                <a:latin typeface="Calibri" panose="020F0502020204030204" pitchFamily="34" charset="0"/>
                <a:cs typeface="Calibri" panose="020F0502020204030204" pitchFamily="34" charset="0"/>
              </a:rPr>
              <a:t>Brug </a:t>
            </a:r>
            <a:r>
              <a:rPr lang="en-GB" sz="2400" b="1" dirty="0">
                <a:solidFill>
                  <a:srgbClr val="ED8623"/>
                </a:solidFill>
                <a:latin typeface="Calibri" panose="020F0502020204030204" pitchFamily="34" charset="0"/>
                <a:cs typeface="Calibri" panose="020F0502020204030204" pitchFamily="34" charset="0"/>
              </a:rPr>
              <a:t>10 minutter på </a:t>
            </a:r>
            <a:r>
              <a:rPr lang="en-GB" sz="2400" b="1" dirty="0">
                <a:solidFill>
                  <a:schemeClr val="bg1"/>
                </a:solidFill>
                <a:latin typeface="Calibri" panose="020F0502020204030204" pitchFamily="34" charset="0"/>
                <a:cs typeface="Calibri" panose="020F0502020204030204" pitchFamily="34" charset="0"/>
              </a:rPr>
              <a:t>at undersøge apps, software, hardware eller projekter, der </a:t>
            </a:r>
            <a:r>
              <a:rPr lang="en-GB" sz="2400" b="1" dirty="0" err="1">
                <a:solidFill>
                  <a:schemeClr val="bg1"/>
                </a:solidFill>
                <a:latin typeface="Calibri" panose="020F0502020204030204" pitchFamily="34" charset="0"/>
                <a:cs typeface="Calibri" panose="020F0502020204030204" pitchFamily="34" charset="0"/>
              </a:rPr>
              <a:t>udnytter </a:t>
            </a:r>
            <a:r>
              <a:rPr lang="en-GB" sz="2400" b="1" dirty="0">
                <a:solidFill>
                  <a:schemeClr val="bg1"/>
                </a:solidFill>
                <a:latin typeface="Calibri" panose="020F0502020204030204" pitchFamily="34" charset="0"/>
                <a:cs typeface="Calibri" panose="020F0502020204030204" pitchFamily="34" charset="0"/>
              </a:rPr>
              <a:t>AI til at bidrage til </a:t>
            </a:r>
            <a:r>
              <a:rPr lang="en-GB" sz="2400" b="1" dirty="0">
                <a:solidFill>
                  <a:srgbClr val="ED8623"/>
                </a:solidFill>
                <a:latin typeface="Calibri" panose="020F0502020204030204" pitchFamily="34" charset="0"/>
                <a:cs typeface="Calibri" panose="020F0502020204030204" pitchFamily="34" charset="0"/>
              </a:rPr>
              <a:t>tilgængelighed </a:t>
            </a:r>
            <a:r>
              <a:rPr lang="en-GB" sz="2400" b="1" dirty="0">
                <a:solidFill>
                  <a:srgbClr val="ED8623"/>
                </a:solidFill>
                <a:latin typeface="Calibri" panose="020F0502020204030204" pitchFamily="34" charset="0"/>
                <a:cs typeface="Calibri" panose="020F0502020204030204" pitchFamily="34" charset="0"/>
              </a:rPr>
              <a:t>og inklusion. </a:t>
            </a:r>
          </a:p>
          <a:p>
            <a:pPr algn="ctr"/>
            <a:endParaRPr lang="en-GB" sz="2400" b="1" dirty="0">
              <a:solidFill>
                <a:schemeClr val="bg1"/>
              </a:solidFill>
              <a:latin typeface="Calibri" panose="020F0502020204030204" pitchFamily="34" charset="0"/>
              <a:cs typeface="Calibri" panose="020F0502020204030204" pitchFamily="34" charset="0"/>
            </a:endParaRPr>
          </a:p>
          <a:p>
            <a:pPr algn="ctr"/>
            <a:endParaRPr lang="en-GB" dirty="0">
              <a:solidFill>
                <a:schemeClr val="bg1"/>
              </a:solidFill>
            </a:endParaRPr>
          </a:p>
        </p:txBody>
      </p:sp>
    </p:spTree>
    <p:extLst>
      <p:ext uri="{BB962C8B-B14F-4D97-AF65-F5344CB8AC3E}">
        <p14:creationId xmlns:p14="http://schemas.microsoft.com/office/powerpoint/2010/main" val="4076530942"/>
      </p:ext>
    </p:extLst>
  </p:cSld>
  <p:clrMapOvr>
    <a:masterClrMapping/>
  </p:clrMapOvr>
</p:sld>
</file>

<file path=ppt/slides/slide3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1F35B-31C7-BE50-3722-8DF90B5740C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53E23C4-9B93-AB7B-E457-0A6F7CF155FA}"/>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Piger og kvinder bruger AI til noget godt</a:t>
            </a:r>
          </a:p>
        </p:txBody>
      </p:sp>
      <p:sp>
        <p:nvSpPr>
          <p:cNvPr id="5" name="Text Placeholder 4">
            <a:extLst>
              <a:ext uri="{FF2B5EF4-FFF2-40B4-BE49-F238E27FC236}">
                <a16:creationId xmlns:a16="http://schemas.microsoft.com/office/drawing/2014/main" id="{6A65A706-57B5-5B55-77AA-FB5661D3239B}"/>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05</a:t>
            </a:r>
          </a:p>
        </p:txBody>
      </p:sp>
      <p:pic>
        <p:nvPicPr>
          <p:cNvPr id="8" name="Picture Placeholder 7">
            <a:extLst>
              <a:ext uri="{FF2B5EF4-FFF2-40B4-BE49-F238E27FC236}">
                <a16:creationId xmlns:a16="http://schemas.microsoft.com/office/drawing/2014/main" id="{8D665192-DDB9-3DBB-9C57-FF912E191EE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5631688" y="1795230"/>
            <a:ext cx="6560312" cy="4556399"/>
          </a:xfrm>
        </p:spPr>
      </p:pic>
      <p:pic>
        <p:nvPicPr>
          <p:cNvPr id="9" name="Picture 8">
            <a:extLst>
              <a:ext uri="{FF2B5EF4-FFF2-40B4-BE49-F238E27FC236}">
                <a16:creationId xmlns:a16="http://schemas.microsoft.com/office/drawing/2014/main" id="{EEE8579B-8927-D3A9-CB7C-6F52D4E367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17945422"/>
      </p:ext>
    </p:extLst>
  </p:cSld>
  <p:clrMapOvr>
    <a:masterClrMapping/>
  </p:clrMapOvr>
</p:sld>
</file>

<file path=ppt/slides/slide3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170876-9942-FEBB-0A21-E87D9BB2FC27}"/>
              </a:ext>
            </a:extLst>
          </p:cNvPr>
          <p:cNvSpPr>
            <a:spLocks noGrp="1"/>
          </p:cNvSpPr>
          <p:nvPr>
            <p:ph type="body" idx="1"/>
          </p:nvPr>
        </p:nvSpPr>
        <p:spPr>
          <a:xfrm>
            <a:off x="218773" y="2045704"/>
            <a:ext cx="4297533" cy="3000664"/>
          </a:xfrm>
        </p:spPr>
        <p:txBody>
          <a:bodyPr/>
          <a:lstStyle/>
          <a:p>
            <a:pPr marL="228600" indent="0"/>
            <a:r>
              <a:rPr lang="en-GB" dirty="0"/>
              <a:t>Joy er en datalog, der bemærkede, at ansigtsgenkendelsessoftware fungerede dårligt på mennesker med mørk hud - især kvinder. Hun startede et projekt kaldet Algorithmic Justice League for at afsløre og løse disse problemer. Takket være hendes arbejde har store virksomheder været nødt til at ændre deres systemer.</a:t>
            </a:r>
          </a:p>
        </p:txBody>
      </p:sp>
      <p:sp>
        <p:nvSpPr>
          <p:cNvPr id="3" name="Text Placeholder 2">
            <a:extLst>
              <a:ext uri="{FF2B5EF4-FFF2-40B4-BE49-F238E27FC236}">
                <a16:creationId xmlns:a16="http://schemas.microsoft.com/office/drawing/2014/main" id="{95F6C87A-7212-BF35-9F13-713EF36D504E}"/>
              </a:ext>
            </a:extLst>
          </p:cNvPr>
          <p:cNvSpPr>
            <a:spLocks noGrp="1"/>
          </p:cNvSpPr>
          <p:nvPr>
            <p:ph type="body" idx="2"/>
          </p:nvPr>
        </p:nvSpPr>
        <p:spPr/>
        <p:txBody>
          <a:bodyPr/>
          <a:lstStyle/>
          <a:p>
            <a:r>
              <a:rPr lang="en-GB" dirty="0"/>
              <a:t>Joy </a:t>
            </a:r>
            <a:r>
              <a:rPr lang="en-GB" dirty="0" err="1"/>
              <a:t>Buolamwini </a:t>
            </a:r>
            <a:r>
              <a:rPr lang="en-GB" dirty="0"/>
              <a:t>- Bekæmpelse af bias i AI</a:t>
            </a:r>
          </a:p>
        </p:txBody>
      </p:sp>
      <p:pic>
        <p:nvPicPr>
          <p:cNvPr id="4" name="Picture 3">
            <a:extLst>
              <a:ext uri="{FF2B5EF4-FFF2-40B4-BE49-F238E27FC236}">
                <a16:creationId xmlns:a16="http://schemas.microsoft.com/office/drawing/2014/main" id="{6B6FB99E-BA81-5AB1-A0F2-1FD376A62E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6306" y="1768060"/>
            <a:ext cx="7927332" cy="4100070"/>
          </a:xfrm>
          <a:prstGeom prst="rect">
            <a:avLst/>
          </a:prstGeom>
          <a:effectLst>
            <a:outerShdw blurRad="63500" sx="102000" sy="102000" algn="ctr" rotWithShape="0">
              <a:prstClr val="black">
                <a:alpha val="40000"/>
              </a:prstClr>
            </a:outerShdw>
          </a:effectLst>
        </p:spPr>
      </p:pic>
      <p:pic>
        <p:nvPicPr>
          <p:cNvPr id="5" name="Online Media 4" title="How I'm fighting bias in algorithms | Joy Buolamwini">
            <a:hlinkClick r:id="" action="ppaction://media"/>
            <a:extLst>
              <a:ext uri="{FF2B5EF4-FFF2-40B4-BE49-F238E27FC236}">
                <a16:creationId xmlns:a16="http://schemas.microsoft.com/office/drawing/2014/main" id="{6B91A3BA-02E9-0BFF-B452-6365145075F8}"/>
              </a:ext>
            </a:extLst>
          </p:cNvPr>
          <p:cNvPicPr>
            <a:picLocks noRot="1" noChangeAspect="1"/>
          </p:cNvPicPr>
          <p:nvPr>
            <a:videoFile r:link="rId1"/>
          </p:nvPr>
        </p:nvPicPr>
        <p:blipFill>
          <a:blip r:embed="rId5"/>
          <a:stretch>
            <a:fillRect/>
          </a:stretch>
        </p:blipFill>
        <p:spPr>
          <a:xfrm>
            <a:off x="5628167" y="2018827"/>
            <a:ext cx="5727406" cy="3235984"/>
          </a:xfrm>
          <a:prstGeom prst="rect">
            <a:avLst/>
          </a:prstGeom>
        </p:spPr>
      </p:pic>
      <p:sp>
        <p:nvSpPr>
          <p:cNvPr id="6" name="Rectangle: Rounded Corners 5">
            <a:hlinkClick r:id="rId6"/>
            <a:extLst>
              <a:ext uri="{FF2B5EF4-FFF2-40B4-BE49-F238E27FC236}">
                <a16:creationId xmlns:a16="http://schemas.microsoft.com/office/drawing/2014/main" id="{84BDFE88-0FF6-E76F-E6B4-CCDD96BCFE88}"/>
              </a:ext>
            </a:extLst>
          </p:cNvPr>
          <p:cNvSpPr/>
          <p:nvPr/>
        </p:nvSpPr>
        <p:spPr>
          <a:xfrm>
            <a:off x="4688958" y="5090908"/>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D83CB9E-00EF-A1A4-D140-9DF08D8CE650}"/>
              </a:ext>
            </a:extLst>
          </p:cNvPr>
          <p:cNvSpPr txBox="1"/>
          <p:nvPr/>
        </p:nvSpPr>
        <p:spPr>
          <a:xfrm>
            <a:off x="4858280" y="5254811"/>
            <a:ext cx="1247444"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FØLG MED</a:t>
            </a:r>
          </a:p>
        </p:txBody>
      </p:sp>
    </p:spTree>
    <p:extLst>
      <p:ext uri="{BB962C8B-B14F-4D97-AF65-F5344CB8AC3E}">
        <p14:creationId xmlns:p14="http://schemas.microsoft.com/office/powerpoint/2010/main" val="269510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1602F-49EA-38B8-EC7F-E5A9C0C4AC0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B52580-D862-0C27-39B3-4084295182B3}"/>
              </a:ext>
            </a:extLst>
          </p:cNvPr>
          <p:cNvSpPr>
            <a:spLocks noGrp="1"/>
          </p:cNvSpPr>
          <p:nvPr>
            <p:ph type="body" idx="1"/>
          </p:nvPr>
        </p:nvSpPr>
        <p:spPr>
          <a:xfrm>
            <a:off x="798381" y="2045704"/>
            <a:ext cx="5297620" cy="3849918"/>
          </a:xfrm>
        </p:spPr>
        <p:txBody>
          <a:bodyPr/>
          <a:lstStyle/>
          <a:p>
            <a:pPr marL="228600" indent="0"/>
            <a:r>
              <a:rPr lang="en-GB" dirty="0"/>
              <a:t>Fei-Fei er førende inden for AI-forskning og har været med til at skabe billedgenkendelsessystemer. Men hun leder også projekter, der bringer AI ud i skolerne og bruger det til at løse sociale problemer - ikke kun forretningsmæssige.</a:t>
            </a:r>
          </a:p>
        </p:txBody>
      </p:sp>
      <p:sp>
        <p:nvSpPr>
          <p:cNvPr id="3" name="Text Placeholder 2">
            <a:extLst>
              <a:ext uri="{FF2B5EF4-FFF2-40B4-BE49-F238E27FC236}">
                <a16:creationId xmlns:a16="http://schemas.microsoft.com/office/drawing/2014/main" id="{04D18279-9C68-3BA5-87A5-942C6C715DE8}"/>
              </a:ext>
            </a:extLst>
          </p:cNvPr>
          <p:cNvSpPr>
            <a:spLocks noGrp="1"/>
          </p:cNvSpPr>
          <p:nvPr>
            <p:ph type="body" idx="2"/>
          </p:nvPr>
        </p:nvSpPr>
        <p:spPr/>
        <p:txBody>
          <a:bodyPr/>
          <a:lstStyle/>
          <a:p>
            <a:r>
              <a:rPr lang="en-GB" dirty="0"/>
              <a:t> Fei-Fei Li - AI til gavn for sundhed og uddannelse </a:t>
            </a:r>
          </a:p>
        </p:txBody>
      </p:sp>
      <p:pic>
        <p:nvPicPr>
          <p:cNvPr id="4" name="Picture 3">
            <a:extLst>
              <a:ext uri="{FF2B5EF4-FFF2-40B4-BE49-F238E27FC236}">
                <a16:creationId xmlns:a16="http://schemas.microsoft.com/office/drawing/2014/main" id="{5F9F5CC4-F6EE-48EA-BA22-ACD999331D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7192" y="1768060"/>
            <a:ext cx="6716445" cy="3473791"/>
          </a:xfrm>
          <a:prstGeom prst="rect">
            <a:avLst/>
          </a:prstGeom>
          <a:effectLst>
            <a:outerShdw blurRad="63500" sx="102000" sy="102000" algn="ctr" rotWithShape="0">
              <a:prstClr val="black">
                <a:alpha val="40000"/>
              </a:prstClr>
            </a:outerShdw>
          </a:effectLst>
        </p:spPr>
      </p:pic>
      <p:pic>
        <p:nvPicPr>
          <p:cNvPr id="5" name="Online Media 4" title="The Godmother of AI on what AGI means for humanity">
            <a:hlinkClick r:id="" action="ppaction://media"/>
            <a:extLst>
              <a:ext uri="{FF2B5EF4-FFF2-40B4-BE49-F238E27FC236}">
                <a16:creationId xmlns:a16="http://schemas.microsoft.com/office/drawing/2014/main" id="{6B4A00E9-52EE-79EF-198F-054F3FE689FB}"/>
              </a:ext>
            </a:extLst>
          </p:cNvPr>
          <p:cNvPicPr>
            <a:picLocks noRot="1" noChangeAspect="1"/>
          </p:cNvPicPr>
          <p:nvPr>
            <a:videoFile r:link="rId1"/>
          </p:nvPr>
        </p:nvPicPr>
        <p:blipFill>
          <a:blip r:embed="rId4"/>
          <a:stretch>
            <a:fillRect/>
          </a:stretch>
        </p:blipFill>
        <p:spPr>
          <a:xfrm>
            <a:off x="6719778" y="2047191"/>
            <a:ext cx="4795283" cy="2524809"/>
          </a:xfrm>
          <a:prstGeom prst="rect">
            <a:avLst/>
          </a:prstGeom>
        </p:spPr>
      </p:pic>
      <p:sp>
        <p:nvSpPr>
          <p:cNvPr id="6" name="Rectangle: Rounded Corners 5">
            <a:hlinkClick r:id="rId5"/>
            <a:extLst>
              <a:ext uri="{FF2B5EF4-FFF2-40B4-BE49-F238E27FC236}">
                <a16:creationId xmlns:a16="http://schemas.microsoft.com/office/drawing/2014/main" id="{0189C55E-C18C-1C69-26B1-CC48C96B6211}"/>
              </a:ext>
            </a:extLst>
          </p:cNvPr>
          <p:cNvSpPr/>
          <p:nvPr/>
        </p:nvSpPr>
        <p:spPr>
          <a:xfrm>
            <a:off x="5472223" y="4324728"/>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58762BA-8B46-2ACA-4E89-C8671C14F6B2}"/>
              </a:ext>
            </a:extLst>
          </p:cNvPr>
          <p:cNvSpPr txBox="1"/>
          <p:nvPr/>
        </p:nvSpPr>
        <p:spPr>
          <a:xfrm>
            <a:off x="5695293" y="4502378"/>
            <a:ext cx="1247444"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SE</a:t>
            </a:r>
          </a:p>
        </p:txBody>
      </p:sp>
    </p:spTree>
    <p:extLst>
      <p:ext uri="{BB962C8B-B14F-4D97-AF65-F5344CB8AC3E}">
        <p14:creationId xmlns:p14="http://schemas.microsoft.com/office/powerpoint/2010/main" val="376081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12469-9D88-7EBB-3676-1230658B50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91C1AF-3584-63FB-8093-EEF99559A5E1}"/>
              </a:ext>
            </a:extLst>
          </p:cNvPr>
          <p:cNvSpPr>
            <a:spLocks noGrp="1"/>
          </p:cNvSpPr>
          <p:nvPr>
            <p:ph type="body" idx="1"/>
          </p:nvPr>
        </p:nvSpPr>
        <p:spPr>
          <a:xfrm>
            <a:off x="798381" y="2045704"/>
            <a:ext cx="5297620" cy="3849918"/>
          </a:xfrm>
        </p:spPr>
        <p:txBody>
          <a:bodyPr/>
          <a:lstStyle/>
          <a:p>
            <a:pPr marL="228600" indent="0"/>
            <a:r>
              <a:rPr lang="en-GB" dirty="0"/>
              <a:t>Abeba er en kognitiv forsker fra Etiopien, som har taget sin ph.d. ved University College Dubin. Abeba studerer, hvordan AI-systemer afspejler sociale værdier - og hvordan de nogle gange kan gøre skadelige antagelser. Hun arbejder for, at AI skal udvikles på en etisk og inkluderende måde.</a:t>
            </a:r>
          </a:p>
        </p:txBody>
      </p:sp>
      <p:sp>
        <p:nvSpPr>
          <p:cNvPr id="3" name="Text Placeholder 2">
            <a:extLst>
              <a:ext uri="{FF2B5EF4-FFF2-40B4-BE49-F238E27FC236}">
                <a16:creationId xmlns:a16="http://schemas.microsoft.com/office/drawing/2014/main" id="{BCD50BA8-A48F-AAAC-A34D-30661CE30CBE}"/>
              </a:ext>
            </a:extLst>
          </p:cNvPr>
          <p:cNvSpPr>
            <a:spLocks noGrp="1"/>
          </p:cNvSpPr>
          <p:nvPr>
            <p:ph type="body" idx="2"/>
          </p:nvPr>
        </p:nvSpPr>
        <p:spPr/>
        <p:txBody>
          <a:bodyPr/>
          <a:lstStyle/>
          <a:p>
            <a:r>
              <a:rPr lang="en-GB" dirty="0"/>
              <a:t>Abeba Birhane - Etik og retfærdighed i AI</a:t>
            </a:r>
          </a:p>
        </p:txBody>
      </p:sp>
      <p:pic>
        <p:nvPicPr>
          <p:cNvPr id="4" name="Picture 3">
            <a:extLst>
              <a:ext uri="{FF2B5EF4-FFF2-40B4-BE49-F238E27FC236}">
                <a16:creationId xmlns:a16="http://schemas.microsoft.com/office/drawing/2014/main" id="{474D7A3A-E607-8CB3-B91C-0E94B06190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2402" y="1839437"/>
            <a:ext cx="6716445" cy="3473791"/>
          </a:xfrm>
          <a:prstGeom prst="rect">
            <a:avLst/>
          </a:prstGeom>
          <a:effectLst>
            <a:outerShdw blurRad="63500" sx="102000" sy="102000" algn="ctr" rotWithShape="0">
              <a:prstClr val="black">
                <a:alpha val="40000"/>
              </a:prstClr>
            </a:outerShdw>
          </a:effectLst>
        </p:spPr>
      </p:pic>
      <p:pic>
        <p:nvPicPr>
          <p:cNvPr id="5" name="Online Media 4" title="Algorithmic Injustices and Relational Ethics with Abeba Birhane - #348">
            <a:hlinkClick r:id="" action="ppaction://media"/>
            <a:extLst>
              <a:ext uri="{FF2B5EF4-FFF2-40B4-BE49-F238E27FC236}">
                <a16:creationId xmlns:a16="http://schemas.microsoft.com/office/drawing/2014/main" id="{B51BDEB2-A5BE-1962-F8D2-1147AB0076C7}"/>
              </a:ext>
            </a:extLst>
          </p:cNvPr>
          <p:cNvPicPr>
            <a:picLocks noRot="1" noChangeAspect="1"/>
          </p:cNvPicPr>
          <p:nvPr>
            <a:videoFile r:link="rId1"/>
          </p:nvPr>
        </p:nvPicPr>
        <p:blipFill>
          <a:blip r:embed="rId4"/>
          <a:stretch>
            <a:fillRect/>
          </a:stretch>
        </p:blipFill>
        <p:spPr>
          <a:xfrm>
            <a:off x="6105724" y="2143083"/>
            <a:ext cx="4898974" cy="2492712"/>
          </a:xfrm>
          <a:prstGeom prst="rect">
            <a:avLst/>
          </a:prstGeom>
        </p:spPr>
      </p:pic>
      <p:sp>
        <p:nvSpPr>
          <p:cNvPr id="6" name="Rectangle: Rounded Corners 5">
            <a:hlinkClick r:id="rId5"/>
            <a:extLst>
              <a:ext uri="{FF2B5EF4-FFF2-40B4-BE49-F238E27FC236}">
                <a16:creationId xmlns:a16="http://schemas.microsoft.com/office/drawing/2014/main" id="{FD583004-B00A-73C7-6127-97C50B8A0B32}"/>
              </a:ext>
            </a:extLst>
          </p:cNvPr>
          <p:cNvSpPr/>
          <p:nvPr/>
        </p:nvSpPr>
        <p:spPr>
          <a:xfrm>
            <a:off x="5472223" y="4324728"/>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23E01A9-8A18-A20B-D613-1BAF517A39C0}"/>
              </a:ext>
            </a:extLst>
          </p:cNvPr>
          <p:cNvSpPr txBox="1"/>
          <p:nvPr/>
        </p:nvSpPr>
        <p:spPr>
          <a:xfrm>
            <a:off x="5695293" y="4502378"/>
            <a:ext cx="1247444"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WATCH</a:t>
            </a:r>
          </a:p>
        </p:txBody>
      </p:sp>
    </p:spTree>
    <p:extLst>
      <p:ext uri="{BB962C8B-B14F-4D97-AF65-F5344CB8AC3E}">
        <p14:creationId xmlns:p14="http://schemas.microsoft.com/office/powerpoint/2010/main" val="283871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17354-E17C-5827-7868-DA1BA1C8511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D8C498-5483-8830-FF10-DCC6E82CA817}"/>
              </a:ext>
            </a:extLst>
          </p:cNvPr>
          <p:cNvSpPr>
            <a:spLocks noGrp="1"/>
          </p:cNvSpPr>
          <p:nvPr>
            <p:ph type="body" idx="1"/>
          </p:nvPr>
        </p:nvSpPr>
        <p:spPr>
          <a:xfrm>
            <a:off x="305076" y="1781813"/>
            <a:ext cx="5747438" cy="3849918"/>
          </a:xfrm>
        </p:spPr>
        <p:txBody>
          <a:bodyPr/>
          <a:lstStyle/>
          <a:p>
            <a:pPr marL="228600" indent="0"/>
            <a:r>
              <a:rPr lang="en-GB" dirty="0"/>
              <a:t>Sara Menker er med på Time's liste over de hundrede "mest indflydelsesrige personer" for sit arbejde som grundlægger og CEO for Gro Intelligence. Teknologivirksomheden, der blev lanceret i 2014, bruger kunstig intelligens til at analysere og forudsige landbrugsaktiviteter rundt om i verden - hvilket giver indsigt i alt fra El Niños effekt på Elfenbenskystens kakaohøst til den globale prisforskel mellem palme- og sojabønneolie. Målet er at tackle udfordringen med sult i verden i en tid med klimaforandringer og hjælpe beslutningstagere med at opbygge mere modstandsdygtige fødevare- og økonomiske systemer.</a:t>
            </a:r>
          </a:p>
        </p:txBody>
      </p:sp>
      <p:sp>
        <p:nvSpPr>
          <p:cNvPr id="3" name="Text Placeholder 2">
            <a:extLst>
              <a:ext uri="{FF2B5EF4-FFF2-40B4-BE49-F238E27FC236}">
                <a16:creationId xmlns:a16="http://schemas.microsoft.com/office/drawing/2014/main" id="{E54E18F1-BE63-481B-DAEF-54CD36C71C7C}"/>
              </a:ext>
            </a:extLst>
          </p:cNvPr>
          <p:cNvSpPr>
            <a:spLocks noGrp="1"/>
          </p:cNvSpPr>
          <p:nvPr>
            <p:ph type="body" idx="2"/>
          </p:nvPr>
        </p:nvSpPr>
        <p:spPr>
          <a:xfrm>
            <a:off x="387949" y="517511"/>
            <a:ext cx="11329130" cy="803654"/>
          </a:xfrm>
        </p:spPr>
        <p:txBody>
          <a:bodyPr/>
          <a:lstStyle/>
          <a:p>
            <a:r>
              <a:rPr lang="en-GB" dirty="0"/>
              <a:t>Sara Menker - Gro Intelligence bekæmper sult i verden med teknologi</a:t>
            </a:r>
          </a:p>
        </p:txBody>
      </p:sp>
      <p:pic>
        <p:nvPicPr>
          <p:cNvPr id="4" name="Picture 3">
            <a:extLst>
              <a:ext uri="{FF2B5EF4-FFF2-40B4-BE49-F238E27FC236}">
                <a16:creationId xmlns:a16="http://schemas.microsoft.com/office/drawing/2014/main" id="{87FAB835-8B32-693F-8C03-DF2942A014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5555" y="1818952"/>
            <a:ext cx="6716445" cy="3473791"/>
          </a:xfrm>
          <a:prstGeom prst="rect">
            <a:avLst/>
          </a:prstGeom>
          <a:effectLst>
            <a:outerShdw blurRad="63500" sx="102000" sy="102000" algn="ctr" rotWithShape="0">
              <a:prstClr val="black">
                <a:alpha val="40000"/>
              </a:prstClr>
            </a:outerShdw>
          </a:effectLst>
        </p:spPr>
      </p:pic>
      <p:pic>
        <p:nvPicPr>
          <p:cNvPr id="8" name="Online Media 7" title="A global food crisis may be less than a decade away | Sara Menker">
            <a:hlinkClick r:id="" action="ppaction://media"/>
            <a:extLst>
              <a:ext uri="{FF2B5EF4-FFF2-40B4-BE49-F238E27FC236}">
                <a16:creationId xmlns:a16="http://schemas.microsoft.com/office/drawing/2014/main" id="{33213A22-77C8-1382-C941-A3384A742796}"/>
              </a:ext>
            </a:extLst>
          </p:cNvPr>
          <p:cNvPicPr>
            <a:picLocks noRot="1" noChangeAspect="1"/>
          </p:cNvPicPr>
          <p:nvPr>
            <a:videoFile r:link="rId1"/>
          </p:nvPr>
        </p:nvPicPr>
        <p:blipFill>
          <a:blip r:embed="rId5"/>
          <a:stretch>
            <a:fillRect/>
          </a:stretch>
        </p:blipFill>
        <p:spPr>
          <a:xfrm>
            <a:off x="6400800" y="2060704"/>
            <a:ext cx="4901609" cy="2631907"/>
          </a:xfrm>
          <a:prstGeom prst="rect">
            <a:avLst/>
          </a:prstGeom>
        </p:spPr>
      </p:pic>
      <p:sp>
        <p:nvSpPr>
          <p:cNvPr id="6" name="Rectangle: Rounded Corners 5">
            <a:hlinkClick r:id="rId6"/>
            <a:extLst>
              <a:ext uri="{FF2B5EF4-FFF2-40B4-BE49-F238E27FC236}">
                <a16:creationId xmlns:a16="http://schemas.microsoft.com/office/drawing/2014/main" id="{2CA62F63-6AE3-00FD-E031-C44F35CADE0F}"/>
              </a:ext>
            </a:extLst>
          </p:cNvPr>
          <p:cNvSpPr/>
          <p:nvPr/>
        </p:nvSpPr>
        <p:spPr>
          <a:xfrm>
            <a:off x="10001692" y="4534862"/>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046B9EB-87A2-B623-C5D0-8390D2C65A5D}"/>
              </a:ext>
            </a:extLst>
          </p:cNvPr>
          <p:cNvSpPr txBox="1"/>
          <p:nvPr/>
        </p:nvSpPr>
        <p:spPr>
          <a:xfrm>
            <a:off x="10164779" y="4718698"/>
            <a:ext cx="1247444"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SE</a:t>
            </a:r>
          </a:p>
        </p:txBody>
      </p:sp>
    </p:spTree>
    <p:extLst>
      <p:ext uri="{BB962C8B-B14F-4D97-AF65-F5344CB8AC3E}">
        <p14:creationId xmlns:p14="http://schemas.microsoft.com/office/powerpoint/2010/main" val="22897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CAEE87A-F122-B8FC-DDE9-992384940138}"/>
              </a:ext>
            </a:extLst>
          </p:cNvPr>
          <p:cNvSpPr txBox="1"/>
          <p:nvPr/>
        </p:nvSpPr>
        <p:spPr>
          <a:xfrm>
            <a:off x="502489" y="279686"/>
            <a:ext cx="11469772" cy="584775"/>
          </a:xfrm>
          <a:prstGeom prst="rect">
            <a:avLst/>
          </a:prstGeom>
          <a:noFill/>
        </p:spPr>
        <p:txBody>
          <a:bodyPr wrap="square">
            <a:spAutoFit/>
          </a:bodyPr>
          <a:lstStyle/>
          <a:p>
            <a:r>
              <a:rPr lang="en-GB" sz="3200" b="1" dirty="0">
                <a:solidFill>
                  <a:srgbClr val="653795"/>
                </a:solidFill>
                <a:latin typeface="Calibri" panose="020F0502020204030204" pitchFamily="34" charset="0"/>
                <a:cs typeface="Calibri" panose="020F0502020204030204" pitchFamily="34" charset="0"/>
              </a:rPr>
              <a:t>AKTIVITET...Mulighed 1: Inspirer og skab - AI Changemakers Poster</a:t>
            </a:r>
          </a:p>
        </p:txBody>
      </p:sp>
      <p:sp>
        <p:nvSpPr>
          <p:cNvPr id="9" name="TextBox 8">
            <a:extLst>
              <a:ext uri="{FF2B5EF4-FFF2-40B4-BE49-F238E27FC236}">
                <a16:creationId xmlns:a16="http://schemas.microsoft.com/office/drawing/2014/main" id="{725C4D41-A407-02A4-A104-DBBB31BFEE4A}"/>
              </a:ext>
            </a:extLst>
          </p:cNvPr>
          <p:cNvSpPr txBox="1"/>
          <p:nvPr/>
        </p:nvSpPr>
        <p:spPr>
          <a:xfrm>
            <a:off x="425852" y="1748295"/>
            <a:ext cx="8664985" cy="1200329"/>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Målet med aktiviteten er;</a:t>
            </a:r>
          </a:p>
          <a:p>
            <a:r>
              <a:rPr lang="en-GB" sz="2400" dirty="0">
                <a:solidFill>
                  <a:srgbClr val="ED8623"/>
                </a:solidFill>
                <a:latin typeface="Calibri" panose="020F0502020204030204" pitchFamily="34" charset="0"/>
                <a:cs typeface="Calibri" panose="020F0502020204030204" pitchFamily="34" charset="0"/>
              </a:rPr>
              <a:t>At udforske kvinders arbejde med at bruge AI til sociale formål og reflektere over, hvordan eleverne kan anvende lignende tankegang i deres eget liv.</a:t>
            </a:r>
          </a:p>
        </p:txBody>
      </p:sp>
      <p:sp>
        <p:nvSpPr>
          <p:cNvPr id="10" name="TextBox 9">
            <a:extLst>
              <a:ext uri="{FF2B5EF4-FFF2-40B4-BE49-F238E27FC236}">
                <a16:creationId xmlns:a16="http://schemas.microsoft.com/office/drawing/2014/main" id="{44DF45E3-8397-8C52-F9E0-69ACB71E85FB}"/>
              </a:ext>
            </a:extLst>
          </p:cNvPr>
          <p:cNvSpPr txBox="1"/>
          <p:nvPr/>
        </p:nvSpPr>
        <p:spPr>
          <a:xfrm>
            <a:off x="425852" y="3340015"/>
            <a:ext cx="11340296" cy="3046988"/>
          </a:xfrm>
          <a:prstGeom prst="rect">
            <a:avLst/>
          </a:prstGeom>
          <a:solidFill>
            <a:srgbClr val="653795"/>
          </a:solidFill>
          <a:ln>
            <a:solidFill>
              <a:srgbClr val="653795"/>
            </a:solidFill>
          </a:ln>
        </p:spPr>
        <p:txBody>
          <a:bodyPr wrap="square">
            <a:spAutoFit/>
          </a:bodyPr>
          <a:lstStyle/>
          <a:p>
            <a:r>
              <a:rPr lang="en-GB" sz="2400" dirty="0">
                <a:solidFill>
                  <a:schemeClr val="bg1"/>
                </a:solidFill>
                <a:latin typeface="Calibri" panose="020F0502020204030204" pitchFamily="34" charset="0"/>
                <a:cs typeface="Calibri" panose="020F0502020204030204" pitchFamily="34" charset="0"/>
              </a:rPr>
              <a:t>1. Vælg en af kvinderne på diasene (Joy, Fei-Fei, Abeba eller Sara), eller undersøg en anden inspirerende kvinde, der arbejder med AI.</a:t>
            </a:r>
          </a:p>
          <a:p>
            <a:r>
              <a:rPr lang="en-GB" sz="2400" dirty="0">
                <a:solidFill>
                  <a:schemeClr val="bg1"/>
                </a:solidFill>
                <a:latin typeface="Calibri" panose="020F0502020204030204" pitchFamily="34" charset="0"/>
                <a:cs typeface="Calibri" panose="020F0502020204030204" pitchFamily="34" charset="0"/>
              </a:rPr>
              <a:t>2. I par eller små grupper skal I designe en enkel "AI Changemaker Poster" (kan være digital eller på papir), der inkluderer:</a:t>
            </a:r>
          </a:p>
          <a:p>
            <a:r>
              <a:rPr lang="en-GB" sz="2400" dirty="0">
                <a:solidFill>
                  <a:schemeClr val="bg1"/>
                </a:solidFill>
                <a:latin typeface="Calibri" panose="020F0502020204030204" pitchFamily="34" charset="0"/>
                <a:cs typeface="Calibri" panose="020F0502020204030204" pitchFamily="34" charset="0"/>
              </a:rPr>
              <a:t>Hendes navn og rolle</a:t>
            </a:r>
          </a:p>
          <a:p>
            <a:r>
              <a:rPr lang="en-GB" sz="2400" dirty="0">
                <a:solidFill>
                  <a:schemeClr val="bg1"/>
                </a:solidFill>
                <a:latin typeface="Calibri" panose="020F0502020204030204" pitchFamily="34" charset="0"/>
                <a:cs typeface="Calibri" panose="020F0502020204030204" pitchFamily="34" charset="0"/>
              </a:rPr>
              <a:t>Det problem, hun løser med AI</a:t>
            </a:r>
          </a:p>
          <a:p>
            <a:r>
              <a:rPr lang="en-GB" sz="2400" dirty="0">
                <a:solidFill>
                  <a:schemeClr val="bg1"/>
                </a:solidFill>
                <a:latin typeface="Calibri" panose="020F0502020204030204" pitchFamily="34" charset="0"/>
                <a:cs typeface="Calibri" panose="020F0502020204030204" pitchFamily="34" charset="0"/>
              </a:rPr>
              <a:t>Hvorfor hendes arbejde er inspirerende</a:t>
            </a:r>
          </a:p>
          <a:p>
            <a:r>
              <a:rPr lang="en-GB" sz="2400" dirty="0">
                <a:solidFill>
                  <a:schemeClr val="bg1"/>
                </a:solidFill>
                <a:latin typeface="Calibri" panose="020F0502020204030204" pitchFamily="34" charset="0"/>
                <a:cs typeface="Calibri" panose="020F0502020204030204" pitchFamily="34" charset="0"/>
              </a:rPr>
              <a:t>En idé til, hvordan du ville bruge AI til noget godt, hvis du havde chancen</a:t>
            </a:r>
            <a:endParaRPr lang="en-GB" sz="2400" i="1" dirty="0">
              <a:solidFill>
                <a:schemeClr val="bg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2359CC1-6172-75A9-28D9-C57E34F5C0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7944" y="986234"/>
            <a:ext cx="2626243" cy="2626243"/>
          </a:xfrm>
          <a:prstGeom prst="rect">
            <a:avLst/>
          </a:prstGeom>
        </p:spPr>
      </p:pic>
    </p:spTree>
    <p:extLst>
      <p:ext uri="{BB962C8B-B14F-4D97-AF65-F5344CB8AC3E}">
        <p14:creationId xmlns:p14="http://schemas.microsoft.com/office/powerpoint/2010/main" val="2319971342"/>
      </p:ext>
    </p:extLst>
  </p:cSld>
  <p:clrMapOvr>
    <a:masterClrMapping/>
  </p:clrMapOvr>
</p:sld>
</file>

<file path=ppt/slides/slide3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7E449-AC7F-5401-C795-A9008F0505B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9965261-C29E-5FFD-9AD7-883F3E868E95}"/>
              </a:ext>
            </a:extLst>
          </p:cNvPr>
          <p:cNvSpPr txBox="1"/>
          <p:nvPr/>
        </p:nvSpPr>
        <p:spPr>
          <a:xfrm>
            <a:off x="502489" y="279686"/>
            <a:ext cx="11469772" cy="584775"/>
          </a:xfrm>
          <a:prstGeom prst="rect">
            <a:avLst/>
          </a:prstGeom>
          <a:noFill/>
        </p:spPr>
        <p:txBody>
          <a:bodyPr wrap="square">
            <a:spAutoFit/>
          </a:bodyPr>
          <a:lstStyle/>
          <a:p>
            <a:r>
              <a:rPr lang="en-GB" sz="3200" b="1" dirty="0">
                <a:solidFill>
                  <a:srgbClr val="653795"/>
                </a:solidFill>
                <a:latin typeface="Calibri" panose="020F0502020204030204" pitchFamily="34" charset="0"/>
                <a:cs typeface="Calibri" panose="020F0502020204030204" pitchFamily="34" charset="0"/>
              </a:rPr>
              <a:t>AKTIVITET...Mulighed 2: Pitch din AI for en god idé</a:t>
            </a:r>
          </a:p>
        </p:txBody>
      </p:sp>
      <p:sp>
        <p:nvSpPr>
          <p:cNvPr id="9" name="TextBox 8">
            <a:extLst>
              <a:ext uri="{FF2B5EF4-FFF2-40B4-BE49-F238E27FC236}">
                <a16:creationId xmlns:a16="http://schemas.microsoft.com/office/drawing/2014/main" id="{F51EEABF-5492-5424-EDEE-BFED096FA50A}"/>
              </a:ext>
            </a:extLst>
          </p:cNvPr>
          <p:cNvSpPr txBox="1"/>
          <p:nvPr/>
        </p:nvSpPr>
        <p:spPr>
          <a:xfrm>
            <a:off x="425852" y="1045147"/>
            <a:ext cx="8664985" cy="1200329"/>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Målet med aktiviteten er;</a:t>
            </a:r>
          </a:p>
          <a:p>
            <a:r>
              <a:rPr lang="en-GB" sz="2400" dirty="0">
                <a:solidFill>
                  <a:srgbClr val="ED8623"/>
                </a:solidFill>
                <a:latin typeface="Calibri" panose="020F0502020204030204" pitchFamily="34" charset="0"/>
                <a:cs typeface="Calibri" panose="020F0502020204030204" pitchFamily="34" charset="0"/>
              </a:rPr>
              <a:t>At hjælpe eleverne med at se sig selv som potentielle skabere, ikke bare forbrugere, af AI-teknologier, der hjælper mennesker og samfund.</a:t>
            </a:r>
          </a:p>
        </p:txBody>
      </p:sp>
      <p:sp>
        <p:nvSpPr>
          <p:cNvPr id="10" name="TextBox 9">
            <a:extLst>
              <a:ext uri="{FF2B5EF4-FFF2-40B4-BE49-F238E27FC236}">
                <a16:creationId xmlns:a16="http://schemas.microsoft.com/office/drawing/2014/main" id="{46BD4007-23E7-21F0-8C3D-162AAB3C1D01}"/>
              </a:ext>
            </a:extLst>
          </p:cNvPr>
          <p:cNvSpPr txBox="1"/>
          <p:nvPr/>
        </p:nvSpPr>
        <p:spPr>
          <a:xfrm>
            <a:off x="502489" y="2426162"/>
            <a:ext cx="11340296" cy="4154984"/>
          </a:xfrm>
          <a:prstGeom prst="rect">
            <a:avLst/>
          </a:prstGeom>
          <a:solidFill>
            <a:srgbClr val="653795"/>
          </a:solidFill>
          <a:ln>
            <a:solidFill>
              <a:srgbClr val="653795"/>
            </a:solidFill>
          </a:ln>
        </p:spPr>
        <p:txBody>
          <a:bodyPr wrap="square">
            <a:spAutoFit/>
          </a:bodyPr>
          <a:lstStyle/>
          <a:p>
            <a:r>
              <a:rPr lang="en-GB" sz="2400" dirty="0">
                <a:solidFill>
                  <a:schemeClr val="bg1"/>
                </a:solidFill>
                <a:latin typeface="Calibri" panose="020F0502020204030204" pitchFamily="34" charset="0"/>
                <a:cs typeface="Calibri" panose="020F0502020204030204" pitchFamily="34" charset="0"/>
              </a:rPr>
              <a:t>1. Eleverne danner små hold (2-4 personer), og hvert hold brainstormer på et problem, de er optaget af - det kan være miljø, uddannelse, trivsel eller ligestilling.</a:t>
            </a:r>
          </a:p>
          <a:p>
            <a:r>
              <a:rPr lang="en-GB" sz="2400" dirty="0">
                <a:solidFill>
                  <a:schemeClr val="bg1"/>
                </a:solidFill>
                <a:latin typeface="Calibri" panose="020F0502020204030204" pitchFamily="34" charset="0"/>
                <a:cs typeface="Calibri" panose="020F0502020204030204" pitchFamily="34" charset="0"/>
              </a:rPr>
              <a:t>2. De kommer med en idé til en AI-drevet løsning på det problem. Spørg ind til det:</a:t>
            </a:r>
          </a:p>
          <a:p>
            <a:r>
              <a:rPr lang="en-GB" sz="2000" i="1" dirty="0">
                <a:solidFill>
                  <a:schemeClr val="bg1"/>
                </a:solidFill>
                <a:latin typeface="Calibri" panose="020F0502020204030204" pitchFamily="34" charset="0"/>
                <a:cs typeface="Calibri" panose="020F0502020204030204" pitchFamily="34" charset="0"/>
              </a:rPr>
              <a:t>Hvem hjælper det?</a:t>
            </a:r>
          </a:p>
          <a:p>
            <a:r>
              <a:rPr lang="en-GB" sz="2000" i="1" dirty="0">
                <a:solidFill>
                  <a:schemeClr val="bg1"/>
                </a:solidFill>
                <a:latin typeface="Calibri" panose="020F0502020204030204" pitchFamily="34" charset="0"/>
                <a:cs typeface="Calibri" panose="020F0502020204030204" pitchFamily="34" charset="0"/>
              </a:rPr>
              <a:t>Hvad gør den kunstige intelligens?</a:t>
            </a:r>
          </a:p>
          <a:p>
            <a:r>
              <a:rPr lang="en-GB" sz="2000" i="1" dirty="0">
                <a:solidFill>
                  <a:schemeClr val="bg1"/>
                </a:solidFill>
                <a:latin typeface="Calibri" panose="020F0502020204030204" pitchFamily="34" charset="0"/>
                <a:cs typeface="Calibri" panose="020F0502020204030204" pitchFamily="34" charset="0"/>
              </a:rPr>
              <a:t>Hvordan adskiller den sig fra det, der allerede findes?</a:t>
            </a:r>
          </a:p>
          <a:p>
            <a:r>
              <a:rPr lang="en-GB" sz="2400" dirty="0">
                <a:solidFill>
                  <a:schemeClr val="bg1"/>
                </a:solidFill>
                <a:latin typeface="Calibri" panose="020F0502020204030204" pitchFamily="34" charset="0"/>
                <a:cs typeface="Calibri" panose="020F0502020204030204" pitchFamily="34" charset="0"/>
              </a:rPr>
              <a:t>3. valgfrit - brug et simpelt lærred/arbejdsark med sektioner til:</a:t>
            </a:r>
          </a:p>
          <a:p>
            <a:r>
              <a:rPr lang="en-GB" sz="2000" i="1" dirty="0">
                <a:solidFill>
                  <a:schemeClr val="bg1"/>
                </a:solidFill>
                <a:latin typeface="Calibri" panose="020F0502020204030204" pitchFamily="34" charset="0"/>
                <a:cs typeface="Calibri" panose="020F0502020204030204" pitchFamily="34" charset="0"/>
              </a:rPr>
              <a:t>ProblemMålgruppe</a:t>
            </a:r>
          </a:p>
          <a:p>
            <a:r>
              <a:rPr lang="en-GB" sz="2000" i="1" dirty="0">
                <a:solidFill>
                  <a:schemeClr val="bg1"/>
                </a:solidFill>
                <a:latin typeface="Calibri" panose="020F0502020204030204" pitchFamily="34" charset="0"/>
                <a:cs typeface="Calibri" panose="020F0502020204030204" pitchFamily="34" charset="0"/>
              </a:rPr>
              <a:t>AI-værktøj/tilgang</a:t>
            </a:r>
          </a:p>
          <a:p>
            <a:r>
              <a:rPr lang="en-GB" sz="2000" i="1" dirty="0">
                <a:solidFill>
                  <a:schemeClr val="bg1"/>
                </a:solidFill>
                <a:latin typeface="Calibri" panose="020F0502020204030204" pitchFamily="34" charset="0"/>
                <a:cs typeface="Calibri" panose="020F0502020204030204" pitchFamily="34" charset="0"/>
              </a:rPr>
              <a:t>Ønsket effekt</a:t>
            </a:r>
          </a:p>
          <a:p>
            <a:r>
              <a:rPr lang="en-GB" sz="2400" dirty="0">
                <a:solidFill>
                  <a:schemeClr val="bg1"/>
                </a:solidFill>
                <a:latin typeface="Calibri" panose="020F0502020204030204" pitchFamily="34" charset="0"/>
                <a:cs typeface="Calibri" panose="020F0502020204030204" pitchFamily="34" charset="0"/>
              </a:rPr>
              <a:t>4. holdene præsenterer deres ideer på 2-3 minutter (kan være mundtlige, skitserede eller visuelle, hvis de er online).</a:t>
            </a:r>
            <a:endParaRPr lang="en-GB" sz="2000" i="1" dirty="0">
              <a:solidFill>
                <a:schemeClr val="bg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E0D6124-42D2-3A99-9EC8-2F0D381EFF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1985" y="-148856"/>
            <a:ext cx="3340015" cy="3340015"/>
          </a:xfrm>
          <a:prstGeom prst="rect">
            <a:avLst/>
          </a:prstGeom>
        </p:spPr>
      </p:pic>
    </p:spTree>
    <p:extLst>
      <p:ext uri="{BB962C8B-B14F-4D97-AF65-F5344CB8AC3E}">
        <p14:creationId xmlns:p14="http://schemas.microsoft.com/office/powerpoint/2010/main" val="2329555553"/>
      </p:ext>
    </p:extLst>
  </p:cSld>
  <p:clrMapOvr>
    <a:masterClrMapping/>
  </p:clrMapOvr>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B6A98-2D0C-B351-9BC0-EDCE48823B7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F018828-E0FE-6C99-30D3-53E1314A7FC7}"/>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Nøglebegreber</a:t>
            </a:r>
          </a:p>
        </p:txBody>
      </p:sp>
      <p:sp>
        <p:nvSpPr>
          <p:cNvPr id="5" name="Text Placeholder 4">
            <a:extLst>
              <a:ext uri="{FF2B5EF4-FFF2-40B4-BE49-F238E27FC236}">
                <a16:creationId xmlns:a16="http://schemas.microsoft.com/office/drawing/2014/main" id="{3947F8F5-951A-D848-1931-4829CE1A6E6E}"/>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06</a:t>
            </a:r>
          </a:p>
        </p:txBody>
      </p:sp>
      <p:pic>
        <p:nvPicPr>
          <p:cNvPr id="8" name="Picture Placeholder 7">
            <a:extLst>
              <a:ext uri="{FF2B5EF4-FFF2-40B4-BE49-F238E27FC236}">
                <a16:creationId xmlns:a16="http://schemas.microsoft.com/office/drawing/2014/main" id="{BEA297BF-47FE-2F56-8DC6-2964F497BED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5631688" y="1795230"/>
            <a:ext cx="6560312" cy="4556399"/>
          </a:xfrm>
        </p:spPr>
      </p:pic>
      <p:pic>
        <p:nvPicPr>
          <p:cNvPr id="9" name="Picture 8">
            <a:extLst>
              <a:ext uri="{FF2B5EF4-FFF2-40B4-BE49-F238E27FC236}">
                <a16:creationId xmlns:a16="http://schemas.microsoft.com/office/drawing/2014/main" id="{0AB657FB-502D-8C55-BADA-68BB01D0D1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836909535"/>
      </p:ext>
    </p:extLst>
  </p:cSld>
  <p:clrMapOvr>
    <a:masterClrMapping/>
  </p:clrMapOvr>
</p:sld>
</file>

<file path=ppt/slides/slide3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41181" y="904902"/>
            <a:ext cx="11158765" cy="6303971"/>
          </a:xfrm>
        </p:spPr>
        <p:txBody>
          <a:bodyPr/>
          <a:lstStyle/>
          <a:p>
            <a:pPr marL="228600" indent="0"/>
            <a:r>
              <a:rPr lang="en-GB" sz="1800" b="1" dirty="0"/>
              <a:t>AI (kunstig intelligens) - Teknologi, der </a:t>
            </a:r>
            <a:r>
              <a:rPr lang="en-GB" sz="1800" dirty="0"/>
              <a:t>gør det muligt for maskiner at efterligne menneskelig tænkning og beslutningstagning.</a:t>
            </a:r>
          </a:p>
          <a:p>
            <a:pPr marL="228600" indent="0"/>
            <a:r>
              <a:rPr lang="en-GB" sz="1800" b="1" dirty="0"/>
              <a:t>Bæredygtighed </a:t>
            </a:r>
            <a:r>
              <a:rPr lang="en-GB" sz="1800" dirty="0"/>
              <a:t>- Brug af ressourcer på en måde, der beskytter planeten for fremtidige generationer.</a:t>
            </a:r>
          </a:p>
          <a:p>
            <a:pPr marL="228600" indent="0"/>
            <a:r>
              <a:rPr lang="en-GB" sz="1800" b="1" dirty="0"/>
              <a:t>Klimamodellering </a:t>
            </a:r>
            <a:r>
              <a:rPr lang="en-GB" sz="1800" dirty="0"/>
              <a:t>- Brug af data og AI til at forudsige fremtidige vejrmønstre og miljøforandringer.</a:t>
            </a:r>
          </a:p>
          <a:p>
            <a:pPr marL="228600" indent="0"/>
            <a:r>
              <a:rPr lang="en-GB" sz="1800" b="1" dirty="0"/>
              <a:t>Bevarelse </a:t>
            </a:r>
            <a:r>
              <a:rPr lang="en-GB" sz="1800" dirty="0"/>
              <a:t>af dyreliv - Beskyttelse af dyr og natur - ofte understøttet af AI-værktøjer til at spore arter og overvåge levesteder.</a:t>
            </a:r>
          </a:p>
          <a:p>
            <a:pPr marL="228600" indent="0"/>
            <a:r>
              <a:rPr lang="en-GB" sz="1800" b="1" dirty="0"/>
              <a:t>Affaldshåndtering </a:t>
            </a:r>
            <a:r>
              <a:rPr lang="en-GB" sz="1800" dirty="0"/>
              <a:t>- Håndtering af affald og genbrug. AI hjælper med at sortere affald og reducere forurening.</a:t>
            </a:r>
          </a:p>
          <a:p>
            <a:pPr marL="228600" indent="0"/>
            <a:r>
              <a:rPr lang="en-GB" sz="1800" b="1" dirty="0"/>
              <a:t>Internet of Medical Things (IoMT) - </a:t>
            </a:r>
            <a:r>
              <a:rPr lang="en-GB" sz="1800" dirty="0"/>
              <a:t>Smart sundhedsudstyr (som ure eller sensorer), der indsamler data for at understøtte bedre sundhedspleje.</a:t>
            </a:r>
          </a:p>
          <a:p>
            <a:pPr marL="228600" indent="0"/>
            <a:r>
              <a:rPr lang="en-GB" sz="1800" b="1" dirty="0"/>
              <a:t>Tidlig opsporing </a:t>
            </a:r>
            <a:r>
              <a:rPr lang="en-GB" sz="1800" dirty="0"/>
              <a:t>- At finde tegn på sygdom tidligt, ofte ved hjælp af AI til at scanne billeder eller spore sundhedsdata.</a:t>
            </a:r>
          </a:p>
          <a:p>
            <a:pPr marL="228600" indent="0"/>
            <a:r>
              <a:rPr lang="en-GB" sz="1800" b="1" dirty="0"/>
              <a:t>Chatbot til mental sundhed - </a:t>
            </a:r>
            <a:r>
              <a:rPr lang="en-GB" sz="1800" dirty="0"/>
              <a:t>AI-værktøjer, der tilbyder støtte eller mestringsstrategier til følelsesmæssig trivsel.</a:t>
            </a:r>
          </a:p>
          <a:p>
            <a:pPr marL="228600" indent="0"/>
            <a:r>
              <a:rPr lang="en-GB" sz="1800" b="1" dirty="0"/>
              <a:t>Inklusion </a:t>
            </a:r>
            <a:r>
              <a:rPr lang="en-GB" sz="1800" dirty="0"/>
              <a:t>- At sikre, at alle har adgang, uanset deres baggrund, evner eller sprog.</a:t>
            </a:r>
          </a:p>
          <a:p>
            <a:pPr marL="228600" indent="0"/>
            <a:r>
              <a:rPr lang="en-GB" sz="1800" b="1" dirty="0"/>
              <a:t>Tilgængelighed </a:t>
            </a:r>
            <a:r>
              <a:rPr lang="en-GB" sz="1800" dirty="0"/>
              <a:t>- At designe teknologi, der fungerer for mennesker med handicap eller indlæringsvanskeligheder.</a:t>
            </a:r>
          </a:p>
          <a:p>
            <a:pPr marL="228600" indent="0"/>
            <a:r>
              <a:rPr lang="en-GB" sz="1800" b="1" dirty="0"/>
              <a:t>Stemmeassistent </a:t>
            </a:r>
            <a:r>
              <a:rPr lang="en-GB" sz="1800" dirty="0"/>
              <a:t>- Et AI-værktøj som Alexa eller Siri, der reagerer på talte kommandoer.</a:t>
            </a:r>
          </a:p>
          <a:p>
            <a:pPr marL="228600" indent="0"/>
            <a:r>
              <a:rPr lang="en-GB" sz="1800" b="1" dirty="0"/>
              <a:t>Etisk </a:t>
            </a:r>
            <a:r>
              <a:rPr lang="en-GB" sz="1800" dirty="0"/>
              <a:t>AI - AI, der er retfærdig, inkluderende og bruges ansvarligt for at undgå skade eller partiskhed.</a:t>
            </a:r>
          </a:p>
          <a:p>
            <a:pPr marL="228600" indent="0"/>
            <a:r>
              <a:rPr lang="en-GB" sz="1800" b="1" dirty="0"/>
              <a:t>Changemaker </a:t>
            </a:r>
            <a:r>
              <a:rPr lang="en-GB" sz="1800" dirty="0"/>
              <a:t>- En person, der bruger ideer og handlinger (som AI) til at gøre en positiv forskel i verden.</a:t>
            </a:r>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341181" y="91750"/>
            <a:ext cx="10614687" cy="803654"/>
          </a:xfrm>
        </p:spPr>
        <p:txBody>
          <a:bodyPr/>
          <a:lstStyle/>
          <a:p>
            <a:r>
              <a:rPr lang="en-GB" dirty="0"/>
              <a:t>Vigtige begreber at huske!</a:t>
            </a:r>
          </a:p>
        </p:txBody>
      </p:sp>
    </p:spTree>
    <p:extLst>
      <p:ext uri="{BB962C8B-B14F-4D97-AF65-F5344CB8AC3E}">
        <p14:creationId xmlns:p14="http://schemas.microsoft.com/office/powerpoint/2010/main" val="2996506852"/>
      </p:ext>
    </p:extLst>
  </p:cSld>
  <p:clrMapOvr>
    <a:masterClrMapping/>
  </p:clrMapOvr>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Hvad ligger der bag AI's negative omdømme?</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50" r="1950"/>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5668004" y="1207683"/>
            <a:ext cx="6063103" cy="3284990"/>
          </a:xfrm>
        </p:spPr>
        <p:txBody>
          <a:bodyPr>
            <a:normAutofit/>
          </a:bodyPr>
          <a:lstStyle/>
          <a:p>
            <a:pPr>
              <a:lnSpc>
                <a:spcPct val="120000"/>
              </a:lnSpc>
            </a:pPr>
            <a:r>
              <a:rPr lang="en-US" b="1" dirty="0">
                <a:latin typeface="Calibri" panose="020F0502020204030204" pitchFamily="34" charset="0"/>
                <a:ea typeface="Calibri" panose="020F0502020204030204" pitchFamily="34" charset="0"/>
                <a:cs typeface="Calibri" panose="020F0502020204030204" pitchFamily="34" charset="0"/>
              </a:rPr>
              <a:t>Godt gået!!!</a:t>
            </a:r>
          </a:p>
          <a:p>
            <a:pPr>
              <a:lnSpc>
                <a:spcPct val="120000"/>
              </a:lnSpc>
            </a:pPr>
            <a:r>
              <a:rPr lang="en-US" dirty="0">
                <a:latin typeface="Calibri" panose="020F0502020204030204" pitchFamily="34" charset="0"/>
                <a:ea typeface="Calibri" panose="020F0502020204030204" pitchFamily="34" charset="0"/>
                <a:cs typeface="Calibri" panose="020F0502020204030204" pitchFamily="34" charset="0"/>
              </a:rPr>
              <a:t>Du har netop afsluttet modul 5</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b="1" dirty="0"/>
              <a:t>www.headstart-AI.eu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F9112112-8539-84D4-BC26-F59DC1DE36FA}"/>
              </a:ext>
            </a:extLst>
          </p:cNvPr>
          <p:cNvGrpSpPr/>
          <p:nvPr/>
        </p:nvGrpSpPr>
        <p:grpSpPr>
          <a:xfrm>
            <a:off x="9401920" y="4708721"/>
            <a:ext cx="429017" cy="429017"/>
            <a:chOff x="-147782" y="2499889"/>
            <a:chExt cx="850463" cy="850463"/>
          </a:xfrm>
        </p:grpSpPr>
        <p:sp>
          <p:nvSpPr>
            <p:cNvPr id="16" name="Freeform 15">
              <a:extLst>
                <a:ext uri="{FF2B5EF4-FFF2-40B4-BE49-F238E27FC236}">
                  <a16:creationId xmlns:a16="http://schemas.microsoft.com/office/drawing/2014/main" id="{541B49D2-3497-C6D2-ADC7-4BE02FA415A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2DC9BBAB-7B60-F398-042B-C99F7808DC97}"/>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459725">
            <a:off x="5110733" y="5208550"/>
            <a:ext cx="5127676" cy="4367161"/>
          </a:xfrm>
          <a:prstGeom prst="rect">
            <a:avLst/>
          </a:prstGeom>
        </p:spPr>
      </p:pic>
    </p:spTree>
    <p:extLst>
      <p:ext uri="{BB962C8B-B14F-4D97-AF65-F5344CB8AC3E}">
        <p14:creationId xmlns:p14="http://schemas.microsoft.com/office/powerpoint/2010/main" val="433478518"/>
      </p:ext>
    </p:extLst>
  </p:cSld>
  <p:clrMapOvr>
    <a:masterClrMapping/>
  </p:clrMapOvr>
</p:sld>
</file>

<file path=ppt/slides/slide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EB74D2-D589-25B7-49FD-FCFA7B2B172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54531C8A-51DF-5989-95C4-A01C5199165E}"/>
              </a:ext>
            </a:extLst>
          </p:cNvPr>
          <p:cNvSpPr txBox="1">
            <a:spLocks/>
          </p:cNvSpPr>
          <p:nvPr/>
        </p:nvSpPr>
        <p:spPr>
          <a:xfrm>
            <a:off x="813771" y="5149210"/>
            <a:ext cx="10755843" cy="123594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dirty="0">
                <a:solidFill>
                  <a:schemeClr val="bg1"/>
                </a:solidFill>
                <a:latin typeface="Calibri" panose="020F0502020204030204" pitchFamily="34" charset="0"/>
                <a:cs typeface="Calibri" panose="020F0502020204030204" pitchFamily="34" charset="0"/>
              </a:rPr>
              <a:t>Når </a:t>
            </a:r>
            <a:r>
              <a:rPr lang="en-GB" sz="2400" b="1" dirty="0">
                <a:solidFill>
                  <a:srgbClr val="ED8623"/>
                </a:solidFill>
                <a:latin typeface="Calibri" panose="020F0502020204030204" pitchFamily="34" charset="0"/>
                <a:cs typeface="Calibri" panose="020F0502020204030204" pitchFamily="34" charset="0"/>
              </a:rPr>
              <a:t>DU </a:t>
            </a:r>
            <a:r>
              <a:rPr lang="en-GB" sz="2400" b="1" dirty="0">
                <a:solidFill>
                  <a:schemeClr val="bg1"/>
                </a:solidFill>
                <a:latin typeface="Calibri" panose="020F0502020204030204" pitchFamily="34" charset="0"/>
                <a:cs typeface="Calibri" panose="020F0502020204030204" pitchFamily="34" charset="0"/>
              </a:rPr>
              <a:t>tænker på AI, hvad har du så hørt? Er det </a:t>
            </a:r>
            <a:r>
              <a:rPr lang="en-GB" sz="2400" b="1" dirty="0">
                <a:solidFill>
                  <a:srgbClr val="ED8623"/>
                </a:solidFill>
                <a:latin typeface="Calibri" panose="020F0502020204030204" pitchFamily="34" charset="0"/>
                <a:cs typeface="Calibri" panose="020F0502020204030204" pitchFamily="34" charset="0"/>
              </a:rPr>
              <a:t>godt? </a:t>
            </a:r>
            <a:r>
              <a:rPr lang="en-GB" sz="2400" b="1" dirty="0">
                <a:solidFill>
                  <a:schemeClr val="bg1"/>
                </a:solidFill>
                <a:latin typeface="Calibri" panose="020F0502020204030204" pitchFamily="34" charset="0"/>
                <a:cs typeface="Calibri" panose="020F0502020204030204" pitchFamily="34" charset="0"/>
              </a:rPr>
              <a:t>Er det </a:t>
            </a:r>
            <a:r>
              <a:rPr lang="en-GB" sz="2400" b="1" dirty="0">
                <a:solidFill>
                  <a:srgbClr val="ED8623"/>
                </a:solidFill>
                <a:latin typeface="Calibri" panose="020F0502020204030204" pitchFamily="34" charset="0"/>
                <a:cs typeface="Calibri" panose="020F0502020204030204" pitchFamily="34" charset="0"/>
              </a:rPr>
              <a:t>dårligt?</a:t>
            </a:r>
          </a:p>
          <a:p>
            <a:pPr algn="ctr"/>
            <a:r>
              <a:rPr lang="en-GB" sz="2400" b="1" dirty="0">
                <a:solidFill>
                  <a:schemeClr val="bg1"/>
                </a:solidFill>
                <a:latin typeface="Calibri" panose="020F0502020204030204" pitchFamily="34" charset="0"/>
                <a:cs typeface="Calibri" panose="020F0502020204030204" pitchFamily="34" charset="0"/>
              </a:rPr>
              <a:t>Tænk på </a:t>
            </a:r>
            <a:r>
              <a:rPr lang="en-GB" sz="2400" b="1" dirty="0">
                <a:solidFill>
                  <a:srgbClr val="ED8623"/>
                </a:solidFill>
                <a:latin typeface="Calibri" panose="020F0502020204030204" pitchFamily="34" charset="0"/>
                <a:cs typeface="Calibri" panose="020F0502020204030204" pitchFamily="34" charset="0"/>
              </a:rPr>
              <a:t>eksempler </a:t>
            </a:r>
            <a:r>
              <a:rPr lang="en-GB" sz="2400" b="1" dirty="0">
                <a:solidFill>
                  <a:schemeClr val="bg1"/>
                </a:solidFill>
                <a:latin typeface="Calibri" panose="020F0502020204030204" pitchFamily="34" charset="0"/>
                <a:cs typeface="Calibri" panose="020F0502020204030204" pitchFamily="34" charset="0"/>
              </a:rPr>
              <a:t>fra begge sider af spektret.</a:t>
            </a:r>
            <a:endParaRPr lang="en-GB" dirty="0">
              <a:solidFill>
                <a:schemeClr val="bg1"/>
              </a:solidFill>
            </a:endParaRPr>
          </a:p>
        </p:txBody>
      </p:sp>
    </p:spTree>
    <p:extLst>
      <p:ext uri="{BB962C8B-B14F-4D97-AF65-F5344CB8AC3E}">
        <p14:creationId xmlns:p14="http://schemas.microsoft.com/office/powerpoint/2010/main" val="1143552643"/>
      </p:ext>
    </p:extLst>
  </p:cSld>
  <p:clrMapOvr>
    <a:masterClrMapping/>
  </p:clrMapOvr>
</p:sld>
</file>

<file path=ppt/slides/slide6.xml><?xml version="1.0" encoding="utf-8"?>
<p:sld xmlns:a16="http://schemas.microsoft.com/office/drawing/2014/main" xmlns:asvg="http://schemas.microsoft.com/office/drawing/2016/SVG/main"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5" name="Online Media 4" title="AI for Diversity and Social Good">
            <a:hlinkClick r:id="" action="ppaction://media"/>
            <a:extLst>
              <a:ext uri="{FF2B5EF4-FFF2-40B4-BE49-F238E27FC236}">
                <a16:creationId xmlns:a16="http://schemas.microsoft.com/office/drawing/2014/main" id="{99B61149-0770-7253-17AB-70EEE67DDBE8}"/>
              </a:ext>
            </a:extLst>
          </p:cNvPr>
          <p:cNvPicPr>
            <a:picLocks noRot="1" noChangeAspect="1"/>
          </p:cNvPicPr>
          <p:nvPr>
            <a:videoFile r:link="rId1"/>
          </p:nvPr>
        </p:nvPicPr>
        <p:blipFill>
          <a:blip r:embed="rId5"/>
          <a:srcRect l="30081" r="29418"/>
          <a:stretch/>
        </p:blipFill>
        <p:spPr>
          <a:xfrm>
            <a:off x="372935" y="515830"/>
            <a:ext cx="3234375" cy="5842000"/>
          </a:xfrm>
          <a:prstGeom prst="rect">
            <a:avLst/>
          </a:prstGeom>
        </p:spPr>
      </p:pic>
      <p:sp>
        <p:nvSpPr>
          <p:cNvPr id="275" name="Google Shape;275;p8"/>
          <p:cNvSpPr txBox="1">
            <a:spLocks noGrp="1"/>
          </p:cNvSpPr>
          <p:nvPr>
            <p:ph type="body" idx="1"/>
          </p:nvPr>
        </p:nvSpPr>
        <p:spPr>
          <a:xfrm>
            <a:off x="8698092" y="1936514"/>
            <a:ext cx="3120973" cy="1049221"/>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800"/>
              <a:buNone/>
            </a:pPr>
            <a:r>
              <a:rPr lang="en-GB" dirty="0"/>
              <a:t>Måske er det på tide at se på AI med nye </a:t>
            </a:r>
            <a:r>
              <a:rPr lang="en-GB" dirty="0" err="1"/>
              <a:t>øjne</a:t>
            </a:r>
            <a:r>
              <a:rPr lang="en-GB" dirty="0"/>
              <a:t>?</a:t>
            </a:r>
            <a:endParaRPr dirty="0"/>
          </a:p>
          <a:p>
            <a:pPr marL="0" lvl="0" indent="0" algn="r" rtl="0">
              <a:lnSpc>
                <a:spcPct val="90000"/>
              </a:lnSpc>
              <a:spcBef>
                <a:spcPts val="0"/>
              </a:spcBef>
              <a:spcAft>
                <a:spcPts val="0"/>
              </a:spcAft>
              <a:buClr>
                <a:schemeClr val="lt1"/>
              </a:buClr>
              <a:buSzPts val="2800"/>
              <a:buNone/>
            </a:pPr>
            <a:endParaRPr dirty="0"/>
          </a:p>
        </p:txBody>
      </p:sp>
      <p:sp>
        <p:nvSpPr>
          <p:cNvPr id="9" name="Google Shape;275;p8">
            <a:extLst>
              <a:ext uri="{FF2B5EF4-FFF2-40B4-BE49-F238E27FC236}">
                <a16:creationId xmlns:a16="http://schemas.microsoft.com/office/drawing/2014/main" id="{AE67AC46-9EFA-9854-A4F5-6B2F87A5B818}"/>
              </a:ext>
            </a:extLst>
          </p:cNvPr>
          <p:cNvSpPr txBox="1">
            <a:spLocks/>
          </p:cNvSpPr>
          <p:nvPr/>
        </p:nvSpPr>
        <p:spPr>
          <a:xfrm>
            <a:off x="8446455" y="1047898"/>
            <a:ext cx="3120973" cy="10492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GB" b="1" dirty="0"/>
              <a:t>WATCH</a:t>
            </a:r>
          </a:p>
          <a:p>
            <a:pPr marL="0" indent="0"/>
            <a:endParaRPr lang="en-GB" dirty="0"/>
          </a:p>
        </p:txBody>
      </p:sp>
      <p:sp>
        <p:nvSpPr>
          <p:cNvPr id="10" name="Freeform 3">
            <a:extLst>
              <a:ext uri="{FF2B5EF4-FFF2-40B4-BE49-F238E27FC236}">
                <a16:creationId xmlns:a16="http://schemas.microsoft.com/office/drawing/2014/main" id="{DF48C086-B339-582D-4003-055F4C089FEB}"/>
              </a:ext>
            </a:extLst>
          </p:cNvPr>
          <p:cNvSpPr/>
          <p:nvPr/>
        </p:nvSpPr>
        <p:spPr>
          <a:xfrm>
            <a:off x="247125" y="406685"/>
            <a:ext cx="3613589" cy="6124063"/>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pic>
        <p:nvPicPr>
          <p:cNvPr id="12" name="Online Media 11" title="How AI is Changing Social Good Projects!">
            <a:hlinkClick r:id="" action="ppaction://media"/>
            <a:extLst>
              <a:ext uri="{FF2B5EF4-FFF2-40B4-BE49-F238E27FC236}">
                <a16:creationId xmlns:a16="http://schemas.microsoft.com/office/drawing/2014/main" id="{7CD8A23A-2F5B-9C2A-B728-D33E117EF2A3}"/>
              </a:ext>
            </a:extLst>
          </p:cNvPr>
          <p:cNvPicPr>
            <a:picLocks noRot="1" noChangeAspect="1"/>
          </p:cNvPicPr>
          <p:nvPr>
            <a:videoFile r:link="rId2"/>
          </p:nvPr>
        </p:nvPicPr>
        <p:blipFill>
          <a:blip r:embed="rId8"/>
          <a:stretch>
            <a:fillRect/>
          </a:stretch>
        </p:blipFill>
        <p:spPr>
          <a:xfrm>
            <a:off x="4708617" y="530391"/>
            <a:ext cx="3265802" cy="5779708"/>
          </a:xfrm>
          <a:prstGeom prst="rect">
            <a:avLst/>
          </a:prstGeom>
        </p:spPr>
      </p:pic>
      <p:sp>
        <p:nvSpPr>
          <p:cNvPr id="4" name="Freeform 3">
            <a:extLst>
              <a:ext uri="{FF2B5EF4-FFF2-40B4-BE49-F238E27FC236}">
                <a16:creationId xmlns:a16="http://schemas.microsoft.com/office/drawing/2014/main" id="{5908467E-25EB-BB20-1FE2-EFF7F16E1A6E}"/>
              </a:ext>
            </a:extLst>
          </p:cNvPr>
          <p:cNvSpPr/>
          <p:nvPr/>
        </p:nvSpPr>
        <p:spPr>
          <a:xfrm>
            <a:off x="4510345" y="366968"/>
            <a:ext cx="3613589" cy="6124063"/>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13024-E319-354B-6323-4C358DCAD1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78683F8-C6F7-1DE4-57BA-C276F7B66A2D}"/>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AI for bæredygtighed</a:t>
            </a:r>
          </a:p>
        </p:txBody>
      </p:sp>
      <p:sp>
        <p:nvSpPr>
          <p:cNvPr id="5" name="Text Placeholder 4">
            <a:extLst>
              <a:ext uri="{FF2B5EF4-FFF2-40B4-BE49-F238E27FC236}">
                <a16:creationId xmlns:a16="http://schemas.microsoft.com/office/drawing/2014/main" id="{F63C9059-1A0B-FA5F-2682-676323DAB9C4}"/>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02</a:t>
            </a:r>
          </a:p>
        </p:txBody>
      </p:sp>
      <p:pic>
        <p:nvPicPr>
          <p:cNvPr id="8" name="Picture Placeholder 7">
            <a:extLst>
              <a:ext uri="{FF2B5EF4-FFF2-40B4-BE49-F238E27FC236}">
                <a16:creationId xmlns:a16="http://schemas.microsoft.com/office/drawing/2014/main" id="{E6998E88-6AA6-4028-0348-502FAB4E6315}"/>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pic>
        <p:nvPicPr>
          <p:cNvPr id="9" name="Picture 8">
            <a:extLst>
              <a:ext uri="{FF2B5EF4-FFF2-40B4-BE49-F238E27FC236}">
                <a16:creationId xmlns:a16="http://schemas.microsoft.com/office/drawing/2014/main" id="{CA1EE968-0D18-1939-B785-02E1F898DF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400847171"/>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17DB1F-9239-D3F5-F04B-E42779DFE125}"/>
              </a:ext>
            </a:extLst>
          </p:cNvPr>
          <p:cNvSpPr>
            <a:spLocks noGrp="1"/>
          </p:cNvSpPr>
          <p:nvPr>
            <p:ph type="body" idx="1"/>
          </p:nvPr>
        </p:nvSpPr>
        <p:spPr>
          <a:xfrm>
            <a:off x="560031" y="1334437"/>
            <a:ext cx="2268229" cy="1049221"/>
          </a:xfrm>
        </p:spPr>
        <p:txBody>
          <a:bodyPr/>
          <a:lstStyle/>
          <a:p>
            <a:pPr marL="228600" indent="0"/>
            <a:r>
              <a:rPr lang="en-GB" sz="3600" b="1" dirty="0"/>
              <a:t>AI og klimaforandringer</a:t>
            </a:r>
          </a:p>
        </p:txBody>
      </p:sp>
      <p:sp>
        <p:nvSpPr>
          <p:cNvPr id="4" name="Text Placeholder 3">
            <a:extLst>
              <a:ext uri="{FF2B5EF4-FFF2-40B4-BE49-F238E27FC236}">
                <a16:creationId xmlns:a16="http://schemas.microsoft.com/office/drawing/2014/main" id="{0D30D585-1B18-1772-AE13-A39451D727A6}"/>
              </a:ext>
            </a:extLst>
          </p:cNvPr>
          <p:cNvSpPr>
            <a:spLocks noGrp="1"/>
          </p:cNvSpPr>
          <p:nvPr>
            <p:ph type="body" idx="3"/>
          </p:nvPr>
        </p:nvSpPr>
        <p:spPr>
          <a:xfrm>
            <a:off x="4551938" y="791062"/>
            <a:ext cx="6961476" cy="4546482"/>
          </a:xfrm>
        </p:spPr>
        <p:txBody>
          <a:bodyPr/>
          <a:lstStyle/>
          <a:p>
            <a:pPr marL="228600" indent="0"/>
            <a:r>
              <a:rPr lang="en-GB" b="1" dirty="0"/>
              <a:t>Klimaforandringer </a:t>
            </a:r>
            <a:r>
              <a:rPr lang="en-GB" dirty="0"/>
              <a:t>er en af vor tids største udfordringer, og AI tilbyder innovative løsninger, der kan hjælpe med at bekæmpe dem.</a:t>
            </a:r>
          </a:p>
          <a:p>
            <a:pPr marL="228600" indent="0"/>
            <a:r>
              <a:rPr lang="en-GB" dirty="0"/>
              <a:t>AI-algoritmer kan analysere klimadata fra hele verden, forudsige tendenser og hjælpe forskere med at forstå konsekvenserne af forskellige miljøfaktorer. </a:t>
            </a:r>
            <a:r>
              <a:rPr lang="en-GB" b="1" dirty="0">
                <a:solidFill>
                  <a:srgbClr val="ED8623"/>
                </a:solidFill>
              </a:rPr>
              <a:t>AI kan </a:t>
            </a:r>
            <a:r>
              <a:rPr lang="en-GB" dirty="0"/>
              <a:t>f.eks. </a:t>
            </a:r>
            <a:r>
              <a:rPr lang="en-GB" b="1" dirty="0">
                <a:solidFill>
                  <a:srgbClr val="ED8623"/>
                </a:solidFill>
              </a:rPr>
              <a:t>forudsige ekstreme vejrbegivenheder</a:t>
            </a:r>
            <a:r>
              <a:rPr lang="en-GB" dirty="0"/>
              <a:t>, så lokalsamfund kan forberede sig på forhånd og minimere skaderne.</a:t>
            </a:r>
          </a:p>
          <a:p>
            <a:pPr marL="228600" indent="0"/>
            <a:r>
              <a:rPr lang="en-GB" dirty="0"/>
              <a:t>Unge kvinder kan blive involveret ved at lære, hvordan AI-modeller forudsiger CO2-udledninger og identificerer de mest effektive strategier til at reducere dem.</a:t>
            </a:r>
          </a:p>
        </p:txBody>
      </p:sp>
    </p:spTree>
    <p:extLst>
      <p:ext uri="{BB962C8B-B14F-4D97-AF65-F5344CB8AC3E}">
        <p14:creationId xmlns:p14="http://schemas.microsoft.com/office/powerpoint/2010/main" val="1736819746"/>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EE7926-A383-DDE0-8993-B2730ABD37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224" y="261290"/>
            <a:ext cx="7107810" cy="4331978"/>
          </a:xfrm>
          <a:prstGeom prst="rect">
            <a:avLst/>
          </a:prstGeom>
          <a:effectLst>
            <a:outerShdw blurRad="63500" sx="102000" sy="102000" algn="ctr" rotWithShape="0">
              <a:prstClr val="black">
                <a:alpha val="40000"/>
              </a:prstClr>
            </a:outerShdw>
          </a:effectLst>
        </p:spPr>
      </p:pic>
      <p:sp>
        <p:nvSpPr>
          <p:cNvPr id="3" name="Text Placeholder 2">
            <a:extLst>
              <a:ext uri="{FF2B5EF4-FFF2-40B4-BE49-F238E27FC236}">
                <a16:creationId xmlns:a16="http://schemas.microsoft.com/office/drawing/2014/main" id="{B2D516D8-FC7E-39F6-4C74-0FB1595C6AE2}"/>
              </a:ext>
            </a:extLst>
          </p:cNvPr>
          <p:cNvSpPr>
            <a:spLocks noGrp="1"/>
          </p:cNvSpPr>
          <p:nvPr>
            <p:ph type="body" idx="2"/>
          </p:nvPr>
        </p:nvSpPr>
        <p:spPr>
          <a:xfrm>
            <a:off x="7783034" y="1124222"/>
            <a:ext cx="4015762" cy="1140511"/>
          </a:xfrm>
        </p:spPr>
        <p:txBody>
          <a:bodyPr/>
          <a:lstStyle/>
          <a:p>
            <a:r>
              <a:rPr lang="en-GB" sz="3600" dirty="0"/>
              <a:t>Eksempler på AI til overvågning af klimaet</a:t>
            </a:r>
          </a:p>
        </p:txBody>
      </p:sp>
      <p:sp>
        <p:nvSpPr>
          <p:cNvPr id="4" name="Text Placeholder 3">
            <a:extLst>
              <a:ext uri="{FF2B5EF4-FFF2-40B4-BE49-F238E27FC236}">
                <a16:creationId xmlns:a16="http://schemas.microsoft.com/office/drawing/2014/main" id="{2DE2A7F5-B982-F4C4-176C-658787E3C526}"/>
              </a:ext>
            </a:extLst>
          </p:cNvPr>
          <p:cNvSpPr>
            <a:spLocks noGrp="1"/>
          </p:cNvSpPr>
          <p:nvPr>
            <p:ph type="body" idx="3"/>
          </p:nvPr>
        </p:nvSpPr>
        <p:spPr>
          <a:xfrm>
            <a:off x="303408" y="4497837"/>
            <a:ext cx="10755843" cy="2243205"/>
          </a:xfrm>
        </p:spPr>
        <p:txBody>
          <a:bodyPr/>
          <a:lstStyle/>
          <a:p>
            <a:pPr marL="228600" indent="0"/>
            <a:r>
              <a:rPr lang="en-GB" dirty="0"/>
              <a:t>Lær </a:t>
            </a:r>
            <a:r>
              <a:rPr lang="en-GB" b="1" dirty="0">
                <a:hlinkClick r:id="rId4"/>
              </a:rPr>
              <a:t>Climate TRACE at </a:t>
            </a:r>
            <a:r>
              <a:rPr lang="en-GB" dirty="0"/>
              <a:t>kende </a:t>
            </a:r>
            <a:r>
              <a:rPr lang="en-GB" dirty="0"/>
              <a:t>- en global nonprofit-koalition, der bruger satellitter, andre fjernmålingsteknikker og kunstig intelligens til at give et detaljeret overblik over de globale udledninger. Climate TRACE gør meningsfuld klimaindsats hurtigere og nemmere ved at mobilisere det globale teknologisamfund til at spore udledninger med hidtil usete detaljer og hastighed og stille disse data frit til rådighed for offentligheden. </a:t>
            </a:r>
          </a:p>
        </p:txBody>
      </p:sp>
      <p:pic>
        <p:nvPicPr>
          <p:cNvPr id="7" name="Online Media 6" title="This is Climate TRACE: comprehensive emissions tracking for the world's largest open database">
            <a:hlinkClick r:id="" action="ppaction://media"/>
            <a:extLst>
              <a:ext uri="{FF2B5EF4-FFF2-40B4-BE49-F238E27FC236}">
                <a16:creationId xmlns:a16="http://schemas.microsoft.com/office/drawing/2014/main" id="{A9DF3CA6-E0CA-1128-8723-E5FE2DF2AF71}"/>
              </a:ext>
            </a:extLst>
          </p:cNvPr>
          <p:cNvPicPr>
            <a:picLocks noRot="1" noChangeAspect="1"/>
          </p:cNvPicPr>
          <p:nvPr>
            <a:videoFile r:link="rId1"/>
          </p:nvPr>
        </p:nvPicPr>
        <p:blipFill>
          <a:blip r:embed="rId5"/>
          <a:stretch>
            <a:fillRect/>
          </a:stretch>
        </p:blipFill>
        <p:spPr>
          <a:xfrm>
            <a:off x="1667284" y="581962"/>
            <a:ext cx="5123690" cy="3181964"/>
          </a:xfrm>
          <a:prstGeom prst="rect">
            <a:avLst/>
          </a:prstGeom>
        </p:spPr>
      </p:pic>
    </p:spTree>
    <p:extLst>
      <p:ext uri="{BB962C8B-B14F-4D97-AF65-F5344CB8AC3E}">
        <p14:creationId xmlns:p14="http://schemas.microsoft.com/office/powerpoint/2010/main" val="203056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3459</TotalTime>
  <Words>3117</Words>
  <Application>Microsoft Office PowerPoint</Application>
  <PresentationFormat>Widescreen</PresentationFormat>
  <Paragraphs>195</Paragraphs>
  <Slides>40</Slides>
  <Notes>14</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PwC Helvetica Neue</vt:lpstr>
      <vt:lpstr>Montserrat Light</vt:lpstr>
      <vt:lpstr>Calibri</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creator>Gillian Keane</dc:creator>
  <lastModifiedBy>Paula Whyte ( Momentum Consulting )</lastModifiedBy>
  <revision>46</revision>
  <dcterms:created xsi:type="dcterms:W3CDTF">2020-10-14T13:32:04.0000000Z</dcterms:created>
  <dcterms:modified xsi:type="dcterms:W3CDTF">2025-07-24T09:09:46.0000000Z</dcterms:modified>
  <keywords>, docId:A77A41F9A6F609E44C83C0A154B27155</keywords>
</coreProperties>
</file>