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1"/>
  </p:notesMasterIdLst>
  <p:sldIdLst>
    <p:sldId id="4334" r:id="rId2"/>
    <p:sldId id="4303" r:id="rId3"/>
    <p:sldId id="4307" r:id="rId4"/>
    <p:sldId id="4313" r:id="rId5"/>
    <p:sldId id="4317" r:id="rId6"/>
    <p:sldId id="4308" r:id="rId7"/>
    <p:sldId id="4318" r:id="rId8"/>
    <p:sldId id="4309" r:id="rId9"/>
    <p:sldId id="4319" r:id="rId10"/>
    <p:sldId id="4320" r:id="rId11"/>
    <p:sldId id="4321" r:id="rId12"/>
    <p:sldId id="4306" r:id="rId13"/>
    <p:sldId id="4322" r:id="rId14"/>
    <p:sldId id="4316" r:id="rId15"/>
    <p:sldId id="4312" r:id="rId16"/>
    <p:sldId id="4311" r:id="rId17"/>
    <p:sldId id="4323" r:id="rId18"/>
    <p:sldId id="4324" r:id="rId19"/>
    <p:sldId id="4325" r:id="rId20"/>
    <p:sldId id="4326" r:id="rId21"/>
    <p:sldId id="4327" r:id="rId22"/>
    <p:sldId id="4328" r:id="rId23"/>
    <p:sldId id="4329" r:id="rId24"/>
    <p:sldId id="4330" r:id="rId25"/>
    <p:sldId id="4310" r:id="rId26"/>
    <p:sldId id="4331" r:id="rId27"/>
    <p:sldId id="4332" r:id="rId28"/>
    <p:sldId id="4333" r:id="rId29"/>
    <p:sldId id="4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3795"/>
    <a:srgbClr val="ED8623"/>
    <a:srgbClr val="282666"/>
    <a:srgbClr val="F7C99B"/>
    <a:srgbClr val="FDBD22"/>
    <a:srgbClr val="595959"/>
    <a:srgbClr val="F2A72C"/>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5"/>
    <p:restoredTop sz="95082"/>
  </p:normalViewPr>
  <p:slideViewPr>
    <p:cSldViewPr snapToGrid="0" snapToObjects="1">
      <p:cViewPr varScale="1">
        <p:scale>
          <a:sx n="106" d="100"/>
          <a:sy n="106" d="100"/>
        </p:scale>
        <p:origin x="24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principaux</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BF9AF05-E2B6-B13A-9CD9-B6211F9301E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5903577"/>
            <a:ext cx="1895977" cy="396832"/>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3" name="Picture 2">
            <a:extLst>
              <a:ext uri="{FF2B5EF4-FFF2-40B4-BE49-F238E27FC236}">
                <a16:creationId xmlns:a16="http://schemas.microsoft.com/office/drawing/2014/main" id="{0188CE50-FD9B-4222-D9B3-B020C4BF9B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57783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376358" y="131747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8211654" y="1317472"/>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398061" y="2232460"/>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8233357" y="2232460"/>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404640" y="3147447"/>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8239936" y="3147447"/>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426343" y="4062435"/>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8261639" y="4062435"/>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404640" y="497742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8239936" y="4977422"/>
            <a:ext cx="3679906"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7171522" y="483145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7171522" y="3942154"/>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7171522" y="3061363"/>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7171522" y="208256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2" name="Google Shape;112;p29">
            <a:extLst>
              <a:ext uri="{FF2B5EF4-FFF2-40B4-BE49-F238E27FC236}">
                <a16:creationId xmlns:a16="http://schemas.microsoft.com/office/drawing/2014/main" id="{5915C859-7B7A-9018-6A91-D09F322DDBA7}"/>
              </a:ext>
            </a:extLst>
          </p:cNvPr>
          <p:cNvSpPr/>
          <p:nvPr userDrawn="1"/>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8B05C91-5572-3395-C52D-E3DD2B16F5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3145" y="6037769"/>
            <a:ext cx="1593744" cy="333574"/>
          </a:xfrm>
          <a:prstGeom prst="rect">
            <a:avLst/>
          </a:prstGeom>
        </p:spPr>
      </p:pic>
      <p:pic>
        <p:nvPicPr>
          <p:cNvPr id="4" name="Picture 3">
            <a:extLst>
              <a:ext uri="{FF2B5EF4-FFF2-40B4-BE49-F238E27FC236}">
                <a16:creationId xmlns:a16="http://schemas.microsoft.com/office/drawing/2014/main" id="{8D146A54-A90B-FB4C-7AB2-132FD4EE0BB7}"/>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10D7E434-2C91-DFAB-1787-CA3D4A39D7C0}"/>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un avenir dans l'IA pour les filles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hyperlink" Target="https://headstart-ai.eu/headstart-networking-mentorship-hub/" TargetMode="External"/><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meet-the-women-shaping-the-future-of-ai/"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21.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visual-resource-hub/"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8.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ai-toolbox/"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9.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laptop at home">
            <a:extLst>
              <a:ext uri="{FF2B5EF4-FFF2-40B4-BE49-F238E27FC236}">
                <a16:creationId xmlns:a16="http://schemas.microsoft.com/office/drawing/2014/main" id="{A1AFEF23-E47F-7061-5059-7E98F42D0A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18"/>
          </p:nvPr>
        </p:nvSpPr>
        <p:spPr/>
        <p:txBody>
          <a:bodyPr/>
          <a:lstStyle/>
          <a:p>
            <a:r>
              <a:rPr lang="en-US" dirty="0"/>
              <a:t>www.headstart-ai.eu</a:t>
            </a: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6437745" y="3852248"/>
            <a:ext cx="5502090" cy="697353"/>
          </a:xfrm>
        </p:spPr>
        <p:txBody>
          <a:bodyPr/>
          <a:lstStyle/>
          <a:p>
            <a:r>
              <a:rPr lang="en-US" dirty="0"/>
              <a:t>Ressources HeadStart</a:t>
            </a: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6543722" y="5157555"/>
            <a:ext cx="5089964" cy="1298610"/>
          </a:xfrm>
        </p:spPr>
        <p:txBody>
          <a:bodyPr>
            <a:normAutofit/>
          </a:bodyPr>
          <a:lstStyle/>
          <a:p>
            <a:r>
              <a:rPr lang="en-US" dirty="0"/>
              <a:t>Comment les utiliser dans vos ateliers</a:t>
            </a:r>
          </a:p>
        </p:txBody>
      </p:sp>
      <p:pic>
        <p:nvPicPr>
          <p:cNvPr id="2" name="Picture 1">
            <a:extLst>
              <a:ext uri="{FF2B5EF4-FFF2-40B4-BE49-F238E27FC236}">
                <a16:creationId xmlns:a16="http://schemas.microsoft.com/office/drawing/2014/main" id="{04E72FAA-C741-21D1-A738-8627E3BF7A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71673" y="6198466"/>
            <a:ext cx="1256757" cy="4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6C32E-04C4-67AE-B2FF-F634D6991533}"/>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7640650F-8325-4B5B-C620-26F3C8113C57}"/>
              </a:ext>
            </a:extLst>
          </p:cNvPr>
          <p:cNvSpPr/>
          <p:nvPr/>
        </p:nvSpPr>
        <p:spPr>
          <a:xfrm rot="16200000">
            <a:off x="2492115" y="-2104684"/>
            <a:ext cx="1177828" cy="61620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D71898C2-1F79-B3DA-7260-A025AEC15BD5}"/>
              </a:ext>
            </a:extLst>
          </p:cNvPr>
          <p:cNvSpPr>
            <a:spLocks noGrp="1"/>
          </p:cNvSpPr>
          <p:nvPr>
            <p:ph type="body" sz="quarter" idx="18"/>
          </p:nvPr>
        </p:nvSpPr>
        <p:spPr>
          <a:xfrm>
            <a:off x="797482" y="1685559"/>
            <a:ext cx="7292970" cy="2155946"/>
          </a:xfrm>
        </p:spPr>
        <p:txBody>
          <a:bodyPr/>
          <a:lstStyle/>
          <a:p>
            <a:r>
              <a:rPr lang="en-US" dirty="0"/>
              <a:t>Le guide de </a:t>
            </a:r>
            <a:r>
              <a:rPr lang="en-US" dirty="0" err="1"/>
              <a:t>réseautage</a:t>
            </a:r>
            <a:r>
              <a:rPr lang="en-US" dirty="0"/>
              <a:t> HeadStart est une ressource pratique pour toute personne souhaitant rapprocher les filles et les femmes du monde de l'IA. Il montre comment même une brève conversation informelle,  une discussion autour d'un café, une rencontre en ligne ou une visite scolaire peuvent renforcer la confiance, éveiller la curiosité et aider les filles à comprendre qu'elles ont leur place dans le domaine des technologies.</a:t>
            </a:r>
          </a:p>
        </p:txBody>
      </p:sp>
      <p:sp>
        <p:nvSpPr>
          <p:cNvPr id="4" name="Text Placeholder 3">
            <a:extLst>
              <a:ext uri="{FF2B5EF4-FFF2-40B4-BE49-F238E27FC236}">
                <a16:creationId xmlns:a16="http://schemas.microsoft.com/office/drawing/2014/main" id="{43FE85F2-F4E4-EA29-40FD-F38497D2AEC8}"/>
              </a:ext>
            </a:extLst>
          </p:cNvPr>
          <p:cNvSpPr>
            <a:spLocks noGrp="1"/>
          </p:cNvSpPr>
          <p:nvPr>
            <p:ph type="body" sz="quarter" idx="16"/>
          </p:nvPr>
        </p:nvSpPr>
        <p:spPr>
          <a:xfrm>
            <a:off x="828787" y="661097"/>
            <a:ext cx="10614687" cy="803654"/>
          </a:xfrm>
        </p:spPr>
        <p:txBody>
          <a:bodyPr/>
          <a:lstStyle/>
          <a:p>
            <a:r>
              <a:rPr lang="en-IE" dirty="0"/>
              <a:t>Le guide de réseautage</a:t>
            </a:r>
            <a:endParaRPr lang="en-US" dirty="0"/>
          </a:p>
        </p:txBody>
      </p:sp>
      <p:sp>
        <p:nvSpPr>
          <p:cNvPr id="3" name="TextBox 2">
            <a:extLst>
              <a:ext uri="{FF2B5EF4-FFF2-40B4-BE49-F238E27FC236}">
                <a16:creationId xmlns:a16="http://schemas.microsoft.com/office/drawing/2014/main" id="{75FC1AFF-7E4C-52E0-3BB3-7B1F91DAAAAC}"/>
              </a:ext>
            </a:extLst>
          </p:cNvPr>
          <p:cNvSpPr txBox="1"/>
          <p:nvPr/>
        </p:nvSpPr>
        <p:spPr>
          <a:xfrm>
            <a:off x="9088582" y="5056533"/>
            <a:ext cx="2558473" cy="369332"/>
          </a:xfrm>
          <a:prstGeom prst="rect">
            <a:avLst/>
          </a:prstGeom>
          <a:noFill/>
        </p:spPr>
        <p:txBody>
          <a:bodyPr wrap="square">
            <a:spAutoFit/>
          </a:bodyPr>
          <a:lstStyle/>
          <a:p>
            <a:r>
              <a:rPr lang="en-IE" dirty="0">
                <a:hlinkClick r:id="rId2"/>
              </a:rPr>
              <a:t>Accueil | Headstart</a:t>
            </a:r>
            <a:endParaRPr lang="en-IE" dirty="0"/>
          </a:p>
        </p:txBody>
      </p:sp>
      <p:sp>
        <p:nvSpPr>
          <p:cNvPr id="7" name="Freeform 23">
            <a:extLst>
              <a:ext uri="{FF2B5EF4-FFF2-40B4-BE49-F238E27FC236}">
                <a16:creationId xmlns:a16="http://schemas.microsoft.com/office/drawing/2014/main" id="{2343EFA6-09DC-333C-7320-0D1702EB043F}"/>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054F965-194C-C55D-DDFB-BFB0EED6B3B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5BDE270A-30F4-AF34-0B97-0AE378597520}"/>
              </a:ext>
            </a:extLst>
          </p:cNvPr>
          <p:cNvSpPr txBox="1"/>
          <p:nvPr/>
        </p:nvSpPr>
        <p:spPr>
          <a:xfrm>
            <a:off x="835063" y="4523394"/>
            <a:ext cx="7170914" cy="2215991"/>
          </a:xfrm>
          <a:prstGeom prst="rect">
            <a:avLst/>
          </a:prstGeom>
          <a:solidFill>
            <a:srgbClr val="F7C99B"/>
          </a:solidFill>
        </p:spPr>
        <p:txBody>
          <a:bodyPr wrap="square">
            <a:spAutoFit/>
          </a:bodyPr>
          <a:lstStyle/>
          <a:p>
            <a:r>
              <a:rPr lang="en-US" sz="2300" b="1" dirty="0">
                <a:solidFill>
                  <a:srgbClr val="282666"/>
                </a:solidFill>
              </a:rPr>
              <a:t>Pour les animateur</a:t>
            </a:r>
            <a:r>
              <a:rPr lang="fr-FR" sz="2300" b="1" dirty="0">
                <a:solidFill>
                  <a:srgbClr val="282666"/>
                </a:solidFill>
              </a:rPr>
              <a:t>·</a:t>
            </a:r>
            <a:r>
              <a:rPr lang="fr-FR" sz="2300" b="1" dirty="0" err="1">
                <a:solidFill>
                  <a:srgbClr val="282666"/>
                </a:solidFill>
              </a:rPr>
              <a:t>rice</a:t>
            </a:r>
            <a:r>
              <a:rPr lang="en-US" sz="2300" b="1" dirty="0">
                <a:solidFill>
                  <a:srgbClr val="282666"/>
                </a:solidFill>
              </a:rPr>
              <a:t>s : </a:t>
            </a:r>
            <a:r>
              <a:rPr lang="en-US" sz="2300" dirty="0">
                <a:solidFill>
                  <a:srgbClr val="282666"/>
                </a:solidFill>
              </a:rPr>
              <a:t>que vous </a:t>
            </a:r>
            <a:r>
              <a:rPr lang="en-US" sz="2300" dirty="0" err="1">
                <a:solidFill>
                  <a:srgbClr val="282666"/>
                </a:solidFill>
              </a:rPr>
              <a:t>soyez</a:t>
            </a:r>
            <a:r>
              <a:rPr lang="en-US" sz="2300" dirty="0">
                <a:solidFill>
                  <a:srgbClr val="282666"/>
                </a:solidFill>
              </a:rPr>
              <a:t> animateur</a:t>
            </a:r>
            <a:r>
              <a:rPr lang="fr-FR" sz="2300" dirty="0">
                <a:solidFill>
                  <a:srgbClr val="282666"/>
                </a:solidFill>
              </a:rPr>
              <a:t>·</a:t>
            </a:r>
            <a:r>
              <a:rPr lang="fr-FR" sz="2300" dirty="0" err="1">
                <a:solidFill>
                  <a:srgbClr val="282666"/>
                </a:solidFill>
              </a:rPr>
              <a:t>rice</a:t>
            </a:r>
            <a:r>
              <a:rPr lang="en-US" sz="2300" dirty="0">
                <a:solidFill>
                  <a:srgbClr val="282666"/>
                </a:solidFill>
              </a:rPr>
              <a:t> jeunesse, </a:t>
            </a:r>
            <a:r>
              <a:rPr lang="en-US" sz="2300" dirty="0" err="1">
                <a:solidFill>
                  <a:srgbClr val="282666"/>
                </a:solidFill>
              </a:rPr>
              <a:t>enseignant</a:t>
            </a:r>
            <a:r>
              <a:rPr lang="fr-FR" sz="2300" dirty="0">
                <a:solidFill>
                  <a:srgbClr val="282666"/>
                </a:solidFill>
              </a:rPr>
              <a:t>·e</a:t>
            </a:r>
            <a:r>
              <a:rPr lang="en-US" sz="2300" dirty="0">
                <a:solidFill>
                  <a:srgbClr val="282666"/>
                </a:solidFill>
              </a:rPr>
              <a:t> </a:t>
            </a:r>
            <a:r>
              <a:rPr lang="en-US" sz="2300" dirty="0" err="1">
                <a:solidFill>
                  <a:srgbClr val="282666"/>
                </a:solidFill>
              </a:rPr>
              <a:t>ou</a:t>
            </a:r>
            <a:r>
              <a:rPr lang="en-US" sz="2300" dirty="0">
                <a:solidFill>
                  <a:srgbClr val="282666"/>
                </a:solidFill>
              </a:rPr>
              <a:t> mentor</a:t>
            </a:r>
            <a:r>
              <a:rPr lang="fr-FR" sz="2300" dirty="0">
                <a:solidFill>
                  <a:srgbClr val="282666"/>
                </a:solidFill>
              </a:rPr>
              <a:t>·e</a:t>
            </a:r>
            <a:r>
              <a:rPr lang="en-US" sz="2300" dirty="0">
                <a:solidFill>
                  <a:srgbClr val="282666"/>
                </a:solidFill>
              </a:rPr>
              <a:t>, ce guide vous fournit tout ce dont vous avez besoin pour planifier et organiser des sessions qui ouvrent des portes, renforcent le sentiment d'appartenance et encouragent les jeunes femmes à imaginer leur avenir dans le domaine de l'IA.</a:t>
            </a:r>
            <a:endParaRPr lang="en-IE" sz="2300" dirty="0">
              <a:solidFill>
                <a:srgbClr val="282666"/>
              </a:solidFill>
            </a:endParaRPr>
          </a:p>
        </p:txBody>
      </p:sp>
      <p:grpSp>
        <p:nvGrpSpPr>
          <p:cNvPr id="15" name="Graphic 3">
            <a:extLst>
              <a:ext uri="{FF2B5EF4-FFF2-40B4-BE49-F238E27FC236}">
                <a16:creationId xmlns:a16="http://schemas.microsoft.com/office/drawing/2014/main" id="{BD12F8BB-59C6-15B7-C67D-7DE454E483EA}"/>
              </a:ext>
            </a:extLst>
          </p:cNvPr>
          <p:cNvGrpSpPr/>
          <p:nvPr/>
        </p:nvGrpSpPr>
        <p:grpSpPr>
          <a:xfrm>
            <a:off x="11456" y="4272796"/>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725AA9D6-34A9-D650-5A0C-0D6C51DF902B}"/>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E172390-D807-EDEE-04A3-7FCAEAE166DD}"/>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40D8DF90-000D-9DB6-8D4F-DE1EB201C70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B11EA9BF-89DE-0E57-1C7D-40415D22907B}"/>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B4AC3015-3E74-6BD2-95FC-5C6A2D47448E}"/>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20540DCB-0EA2-5FF8-5F0C-66C2B3A99407}"/>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BFB0FB45-9F76-D636-ECCF-DBA6CAEBFD42}"/>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AA7CEA93-C863-0D5E-B5E8-0A09326AAC62}"/>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B982F06-87D2-ED4B-6535-0B1734742D1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A5DFBA2-60BA-DAE9-FC72-DF930113C6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49068">
            <a:off x="7255131" y="3183258"/>
            <a:ext cx="914400" cy="914400"/>
          </a:xfrm>
          <a:prstGeom prst="rect">
            <a:avLst/>
          </a:prstGeom>
        </p:spPr>
      </p:pic>
      <p:pic>
        <p:nvPicPr>
          <p:cNvPr id="10" name="Picture 9">
            <a:hlinkClick r:id="rId7"/>
            <a:extLst>
              <a:ext uri="{FF2B5EF4-FFF2-40B4-BE49-F238E27FC236}">
                <a16:creationId xmlns:a16="http://schemas.microsoft.com/office/drawing/2014/main" id="{7CE8B06A-2494-F89B-B055-BB31B2152F94}"/>
              </a:ext>
            </a:extLst>
          </p:cNvPr>
          <p:cNvPicPr>
            <a:picLocks noChangeAspect="1"/>
          </p:cNvPicPr>
          <p:nvPr/>
        </p:nvPicPr>
        <p:blipFill>
          <a:blip r:embed="rId8"/>
          <a:stretch>
            <a:fillRect/>
          </a:stretch>
        </p:blipFill>
        <p:spPr>
          <a:xfrm>
            <a:off x="8355543" y="653485"/>
            <a:ext cx="2711589" cy="3778444"/>
          </a:xfrm>
          <a:prstGeom prst="rect">
            <a:avLst/>
          </a:prstGeom>
        </p:spPr>
      </p:pic>
    </p:spTree>
    <p:extLst>
      <p:ext uri="{BB962C8B-B14F-4D97-AF65-F5344CB8AC3E}">
        <p14:creationId xmlns:p14="http://schemas.microsoft.com/office/powerpoint/2010/main" val="195698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4765-C36E-8143-4DE1-E65690FE0B32}"/>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3D4022CC-C2FC-97C3-046A-C7CB03940F19}"/>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7D422065-300B-22BD-3653-3973F692C104}"/>
              </a:ext>
            </a:extLst>
          </p:cNvPr>
          <p:cNvSpPr>
            <a:spLocks noGrp="1"/>
          </p:cNvSpPr>
          <p:nvPr>
            <p:ph type="body" sz="quarter" idx="18"/>
          </p:nvPr>
        </p:nvSpPr>
        <p:spPr>
          <a:xfrm>
            <a:off x="797482" y="1658079"/>
            <a:ext cx="6336144" cy="2155946"/>
          </a:xfrm>
        </p:spPr>
        <p:txBody>
          <a:bodyPr/>
          <a:lstStyle/>
          <a:p>
            <a:r>
              <a:rPr lang="en-US" sz="2300" dirty="0"/>
              <a:t>Le répertoire HeadStart des femmes dans l'IA est une communauté grandissante de professionnelles qui brisent les barrières, partagent leurs connaissances et inspirent la prochaine génération de femmes dans le domaine des technologies. Cet espace a été créé pour faciliter les connexions et les rendre authentiques... ces femmes sont disposées à partager leurs conseils et à répondre aux questions.</a:t>
            </a:r>
          </a:p>
        </p:txBody>
      </p:sp>
      <p:sp>
        <p:nvSpPr>
          <p:cNvPr id="4" name="Text Placeholder 3">
            <a:extLst>
              <a:ext uri="{FF2B5EF4-FFF2-40B4-BE49-F238E27FC236}">
                <a16:creationId xmlns:a16="http://schemas.microsoft.com/office/drawing/2014/main" id="{44094378-54DA-D7BD-F80D-FC0D3CD30B41}"/>
              </a:ext>
            </a:extLst>
          </p:cNvPr>
          <p:cNvSpPr>
            <a:spLocks noGrp="1"/>
          </p:cNvSpPr>
          <p:nvPr>
            <p:ph type="body" sz="quarter" idx="16"/>
          </p:nvPr>
        </p:nvSpPr>
        <p:spPr>
          <a:xfrm>
            <a:off x="475109" y="653485"/>
            <a:ext cx="10614687" cy="803654"/>
          </a:xfrm>
        </p:spPr>
        <p:txBody>
          <a:bodyPr/>
          <a:lstStyle/>
          <a:p>
            <a:r>
              <a:rPr lang="en-IE" dirty="0"/>
              <a:t>Le centre de mentorat</a:t>
            </a:r>
          </a:p>
          <a:p>
            <a:endParaRPr lang="en-US" dirty="0"/>
          </a:p>
        </p:txBody>
      </p:sp>
      <p:pic>
        <p:nvPicPr>
          <p:cNvPr id="6" name="Picture 5">
            <a:extLst>
              <a:ext uri="{FF2B5EF4-FFF2-40B4-BE49-F238E27FC236}">
                <a16:creationId xmlns:a16="http://schemas.microsoft.com/office/drawing/2014/main" id="{6D37D91A-7568-90F3-6F30-1E12F0B5293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0B7AC335-77EE-DC4E-9075-F390AC8CC413}"/>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C040E50-2870-A2CE-80F0-AA13E8129045}"/>
              </a:ext>
            </a:extLst>
          </p:cNvPr>
          <p:cNvSpPr txBox="1"/>
          <p:nvPr/>
        </p:nvSpPr>
        <p:spPr>
          <a:xfrm>
            <a:off x="9088582" y="5056533"/>
            <a:ext cx="2558473" cy="369332"/>
          </a:xfrm>
          <a:prstGeom prst="rect">
            <a:avLst/>
          </a:prstGeom>
          <a:noFill/>
        </p:spPr>
        <p:txBody>
          <a:bodyPr wrap="square">
            <a:spAutoFit/>
          </a:bodyPr>
          <a:lstStyle/>
          <a:p>
            <a:r>
              <a:rPr lang="en-IE" dirty="0">
                <a:hlinkClick r:id="rId5"/>
              </a:rPr>
              <a:t>Accueil | Headstart</a:t>
            </a:r>
            <a:endParaRPr lang="en-IE" dirty="0"/>
          </a:p>
        </p:txBody>
      </p:sp>
      <p:sp>
        <p:nvSpPr>
          <p:cNvPr id="7" name="Freeform 23">
            <a:extLst>
              <a:ext uri="{FF2B5EF4-FFF2-40B4-BE49-F238E27FC236}">
                <a16:creationId xmlns:a16="http://schemas.microsoft.com/office/drawing/2014/main" id="{A43B3788-5640-C2E3-D866-DB3B4C6C86E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E1C6D656-806A-C15A-8637-1719E34CADB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1E897BCC-0456-B434-B512-89D8B86A9C9C}"/>
              </a:ext>
            </a:extLst>
          </p:cNvPr>
          <p:cNvSpPr txBox="1"/>
          <p:nvPr/>
        </p:nvSpPr>
        <p:spPr>
          <a:xfrm>
            <a:off x="835062" y="4602906"/>
            <a:ext cx="7467651" cy="2215991"/>
          </a:xfrm>
          <a:prstGeom prst="rect">
            <a:avLst/>
          </a:prstGeom>
          <a:solidFill>
            <a:srgbClr val="F7C99B"/>
          </a:solidFill>
        </p:spPr>
        <p:txBody>
          <a:bodyPr wrap="square">
            <a:spAutoFit/>
          </a:bodyPr>
          <a:lstStyle/>
          <a:p>
            <a:r>
              <a:rPr lang="en-US" sz="2300" b="1" dirty="0">
                <a:solidFill>
                  <a:srgbClr val="282666"/>
                </a:solidFill>
              </a:rPr>
              <a:t>Pour les animateur</a:t>
            </a:r>
            <a:r>
              <a:rPr lang="fr-FR" sz="2300" b="1" dirty="0">
                <a:solidFill>
                  <a:srgbClr val="282666"/>
                </a:solidFill>
              </a:rPr>
              <a:t>·</a:t>
            </a:r>
            <a:r>
              <a:rPr lang="fr-FR" sz="2300" b="1" dirty="0" err="1">
                <a:solidFill>
                  <a:srgbClr val="282666"/>
                </a:solidFill>
              </a:rPr>
              <a:t>rice</a:t>
            </a:r>
            <a:r>
              <a:rPr lang="en-US" sz="2300" b="1" dirty="0">
                <a:solidFill>
                  <a:srgbClr val="282666"/>
                </a:solidFill>
              </a:rPr>
              <a:t>s</a:t>
            </a:r>
            <a:r>
              <a:rPr lang="en-US" sz="2300" dirty="0">
                <a:solidFill>
                  <a:srgbClr val="282666"/>
                </a:solidFill>
              </a:rPr>
              <a:t>, le </a:t>
            </a:r>
            <a:r>
              <a:rPr lang="en-US" sz="2300" dirty="0" err="1">
                <a:solidFill>
                  <a:srgbClr val="282666"/>
                </a:solidFill>
              </a:rPr>
              <a:t>répertoire</a:t>
            </a:r>
            <a:r>
              <a:rPr lang="en-US" sz="2300" dirty="0">
                <a:solidFill>
                  <a:srgbClr val="282666"/>
                </a:solidFill>
              </a:rPr>
              <a:t> est un outil puissant qui permet d'introduire des modèles réels et accessibles dans les sessions d'apprentissage. Il peut être utilisé pour susciter des discussions sur les possibilités de carrière, remettre en question les stéréotypes et démontrer l'étendue des opportunités dans le secteur de l'IA.</a:t>
            </a:r>
            <a:endParaRPr lang="en-IE" sz="2300" dirty="0">
              <a:solidFill>
                <a:srgbClr val="282666"/>
              </a:solidFill>
            </a:endParaRPr>
          </a:p>
        </p:txBody>
      </p:sp>
      <p:grpSp>
        <p:nvGrpSpPr>
          <p:cNvPr id="15" name="Graphic 3">
            <a:extLst>
              <a:ext uri="{FF2B5EF4-FFF2-40B4-BE49-F238E27FC236}">
                <a16:creationId xmlns:a16="http://schemas.microsoft.com/office/drawing/2014/main" id="{7A9F24F4-A6F0-C8A7-1E16-400390FD0F6F}"/>
              </a:ext>
            </a:extLst>
          </p:cNvPr>
          <p:cNvGrpSpPr/>
          <p:nvPr/>
        </p:nvGrpSpPr>
        <p:grpSpPr>
          <a:xfrm>
            <a:off x="7462" y="4432396"/>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CCC52ADA-BD00-4262-9CB3-8B6C57E173DE}"/>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6A8B740-1A5A-04E0-C363-36AD52D8D69E}"/>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95EA7387-B640-0E31-9AFE-7F39FE0D86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615C4706-F386-50EB-FD6D-608DDBBD0B36}"/>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D5CE6A82-D14C-7962-4FE8-87D80A64C0EF}"/>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AB82532A-1C70-7711-7E7A-9960E909A1B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FCD0F278-760C-8D1E-3ACC-F0CE82E7DECA}"/>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0AE1D0A1-D948-6C65-9EF3-0C518797CF8D}"/>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144D334-0930-45FD-6BFB-D5391B5EC8D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33C73146-FF5C-05C3-3A11-F5ADA4463C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106395"/>
            <a:ext cx="914400" cy="914400"/>
          </a:xfrm>
          <a:prstGeom prst="rect">
            <a:avLst/>
          </a:prstGeom>
        </p:spPr>
      </p:pic>
    </p:spTree>
    <p:extLst>
      <p:ext uri="{BB962C8B-B14F-4D97-AF65-F5344CB8AC3E}">
        <p14:creationId xmlns:p14="http://schemas.microsoft.com/office/powerpoint/2010/main" val="3004497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La clé de l'intelligence artificielle a toujours été la représentation.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D47A51-39CB-2CC9-9833-F0E47A068480}"/>
              </a:ext>
            </a:extLst>
          </p:cNvPr>
          <p:cNvSpPr>
            <a:spLocks noGrp="1"/>
          </p:cNvSpPr>
          <p:nvPr>
            <p:ph type="body" sz="quarter" idx="17"/>
          </p:nvPr>
        </p:nvSpPr>
        <p:spPr/>
        <p:txBody>
          <a:bodyPr/>
          <a:lstStyle/>
          <a:p>
            <a:r>
              <a:rPr lang="en-IE" dirty="0"/>
              <a:t>03</a:t>
            </a:r>
          </a:p>
        </p:txBody>
      </p:sp>
      <p:pic>
        <p:nvPicPr>
          <p:cNvPr id="6" name="Picture Placeholder 5" descr="A person looking at a city&#10;&#10;AI-generated content may be incorrect.">
            <a:extLst>
              <a:ext uri="{FF2B5EF4-FFF2-40B4-BE49-F238E27FC236}">
                <a16:creationId xmlns:a16="http://schemas.microsoft.com/office/drawing/2014/main" id="{18E46B1D-B249-6F00-DAD7-3AACF88F815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F7A01516-5C35-1BCC-0DE8-B78D3B58F28A}"/>
              </a:ext>
            </a:extLst>
          </p:cNvPr>
          <p:cNvSpPr>
            <a:spLocks noGrp="1"/>
          </p:cNvSpPr>
          <p:nvPr>
            <p:ph type="body" sz="quarter" idx="16"/>
          </p:nvPr>
        </p:nvSpPr>
        <p:spPr>
          <a:xfrm>
            <a:off x="1431637" y="2361877"/>
            <a:ext cx="4664364" cy="3066422"/>
          </a:xfrm>
        </p:spPr>
        <p:txBody>
          <a:bodyPr>
            <a:normAutofit lnSpcReduction="10000"/>
          </a:bodyPr>
          <a:lstStyle/>
          <a:p>
            <a:r>
              <a:rPr lang="en-US" dirty="0"/>
              <a:t>Utilisation des ressources dans </a:t>
            </a:r>
            <a:br>
              <a:rPr lang="en-US" dirty="0"/>
            </a:br>
            <a:r>
              <a:rPr lang="en-US" dirty="0"/>
              <a:t>le cadre du travail </a:t>
            </a:r>
            <a:r>
              <a:rPr lang="en-US" dirty="0" err="1"/>
              <a:t>auprès</a:t>
            </a:r>
            <a:r>
              <a:rPr lang="en-US" dirty="0"/>
              <a:t> des</a:t>
            </a:r>
            <a:br>
              <a:rPr lang="en-US" dirty="0"/>
            </a:br>
            <a:r>
              <a:rPr lang="en-US" dirty="0"/>
              <a:t>jeunes</a:t>
            </a:r>
          </a:p>
          <a:p>
            <a:endParaRPr lang="en-IE" dirty="0"/>
          </a:p>
        </p:txBody>
      </p:sp>
    </p:spTree>
    <p:extLst>
      <p:ext uri="{BB962C8B-B14F-4D97-AF65-F5344CB8AC3E}">
        <p14:creationId xmlns:p14="http://schemas.microsoft.com/office/powerpoint/2010/main" val="48637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45339"/>
            <a:ext cx="7615946" cy="3849918"/>
          </a:xfrm>
        </p:spPr>
        <p:txBody>
          <a:bodyPr/>
          <a:lstStyle/>
          <a:p>
            <a:r>
              <a:rPr lang="en-US" dirty="0"/>
              <a:t>Les ressources HeadStart sont conçues pour être utilisées de manière flexible dans le cadre d'ateliers, de </a:t>
            </a:r>
            <a:r>
              <a:rPr lang="en-US" dirty="0" err="1"/>
              <a:t>programmes</a:t>
            </a:r>
            <a:r>
              <a:rPr lang="en-US" dirty="0"/>
              <a:t>, d'activités d'apprentissage informel et de mentorat. </a:t>
            </a:r>
          </a:p>
          <a:p>
            <a:r>
              <a:rPr lang="en-US" dirty="0">
                <a:highlight>
                  <a:srgbClr val="ED8623"/>
                </a:highlight>
              </a:rPr>
              <a:t>Les animateur</a:t>
            </a:r>
            <a:r>
              <a:rPr lang="fr-FR" dirty="0">
                <a:highlight>
                  <a:srgbClr val="ED8623"/>
                </a:highlight>
              </a:rPr>
              <a:t>·</a:t>
            </a:r>
            <a:r>
              <a:rPr lang="fr-FR" dirty="0" err="1">
                <a:highlight>
                  <a:srgbClr val="ED8623"/>
                </a:highlight>
              </a:rPr>
              <a:t>rice</a:t>
            </a:r>
            <a:r>
              <a:rPr lang="en-US" dirty="0">
                <a:highlight>
                  <a:srgbClr val="ED8623"/>
                </a:highlight>
              </a:rPr>
              <a:t>s jeunesse peuvent commencer par :</a:t>
            </a:r>
          </a:p>
          <a:p>
            <a:pPr marL="457200" indent="-457200">
              <a:buAutoNum type="arabicPeriod"/>
            </a:pPr>
            <a:r>
              <a:rPr lang="en-US" b="1" dirty="0"/>
              <a:t>Sélectionner un thème</a:t>
            </a:r>
            <a:r>
              <a:rPr lang="en-US" dirty="0"/>
              <a:t>, tel que les bases de l'IA, l'exploration de carrière ou la réflexion éthique, qui peut être intégré à vos sessions.</a:t>
            </a:r>
          </a:p>
          <a:p>
            <a:pPr marL="457200" indent="-457200">
              <a:buAutoNum type="arabicPeriod"/>
            </a:pPr>
            <a:r>
              <a:rPr lang="en-US" b="1" dirty="0"/>
              <a:t>Choisir des supports </a:t>
            </a:r>
            <a:r>
              <a:rPr lang="en-US" dirty="0"/>
              <a:t>dans </a:t>
            </a:r>
            <a:r>
              <a:rPr lang="en-US" dirty="0" err="1"/>
              <a:t>pôle</a:t>
            </a:r>
            <a:r>
              <a:rPr lang="en-US" dirty="0"/>
              <a:t> </a:t>
            </a:r>
            <a:r>
              <a:rPr lang="en-US" dirty="0" err="1"/>
              <a:t>vidéos</a:t>
            </a:r>
            <a:r>
              <a:rPr lang="en-US" dirty="0"/>
              <a:t> </a:t>
            </a:r>
            <a:r>
              <a:rPr lang="en-US" dirty="0" err="1"/>
              <a:t>ou</a:t>
            </a:r>
            <a:r>
              <a:rPr lang="en-US" dirty="0"/>
              <a:t> la boîte à outils IA pour présenter le sujet. De courtes interviews vidéo sont idéales pour briser la glace et aider les </a:t>
            </a:r>
            <a:r>
              <a:rPr lang="en-US" dirty="0" err="1"/>
              <a:t>participantes</a:t>
            </a:r>
            <a:r>
              <a:rPr lang="en-US" dirty="0"/>
              <a:t> à se familiariser avec des histoires réelles avant de passer aux activités guidées des modules.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Utiliser les outils et ressources HeadStart</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603F8BA-269E-4EC5-4C45-CB852EA624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3157617" cy="1049221"/>
          </a:xfrm>
        </p:spPr>
        <p:txBody>
          <a:bodyPr/>
          <a:lstStyle/>
          <a:p>
            <a:pPr>
              <a:lnSpc>
                <a:spcPct val="100000"/>
              </a:lnSpc>
            </a:pPr>
            <a:r>
              <a:rPr lang="en-US" dirty="0"/>
              <a:t>Utilisation du Guide de </a:t>
            </a:r>
            <a:r>
              <a:rPr lang="en-US" dirty="0" err="1"/>
              <a:t>l'animateur</a:t>
            </a:r>
            <a:r>
              <a:rPr lang="fr-FR" dirty="0"/>
              <a:t>·</a:t>
            </a:r>
            <a:r>
              <a:rPr lang="fr-FR" dirty="0" err="1"/>
              <a:t>rice</a:t>
            </a:r>
            <a:endParaRPr lang="en-US" dirty="0"/>
          </a:p>
          <a:p>
            <a:pPr>
              <a:lnSpc>
                <a:spcPct val="100000"/>
              </a:lnSpc>
            </a:pPr>
            <a:endParaRPr lang="en-US" dirty="0"/>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a:xfrm>
            <a:off x="7946950" y="642939"/>
            <a:ext cx="3745697" cy="5453458"/>
          </a:xfrm>
        </p:spPr>
        <p:txBody>
          <a:bodyPr/>
          <a:lstStyle/>
          <a:p>
            <a:r>
              <a:rPr lang="en-US" b="1" dirty="0"/>
              <a:t>Le guide de </a:t>
            </a:r>
            <a:r>
              <a:rPr lang="en-US" b="1" dirty="0" err="1"/>
              <a:t>l'animateur</a:t>
            </a:r>
            <a:r>
              <a:rPr lang="fr-FR" b="1" dirty="0"/>
              <a:t>·</a:t>
            </a:r>
            <a:r>
              <a:rPr lang="fr-FR" b="1" dirty="0" err="1"/>
              <a:t>rice</a:t>
            </a:r>
            <a:r>
              <a:rPr lang="en-US" b="1" dirty="0"/>
              <a:t> </a:t>
            </a:r>
            <a:r>
              <a:rPr lang="en-US" dirty="0" err="1"/>
              <a:t>fournit</a:t>
            </a:r>
            <a:r>
              <a:rPr lang="en-US" dirty="0"/>
              <a:t> aux </a:t>
            </a:r>
            <a:r>
              <a:rPr lang="en-US" dirty="0" err="1"/>
              <a:t>animateu</a:t>
            </a:r>
            <a:r>
              <a:rPr lang="fr-FR" dirty="0" err="1"/>
              <a:t>r·rice</a:t>
            </a:r>
            <a:r>
              <a:rPr lang="en-US" dirty="0"/>
              <a:t>s jeunesse une structure claire et détaillée leur permettant d'animer les modules de la boîte à outils IA en toute confiance, même sans expertise technique. </a:t>
            </a:r>
          </a:p>
          <a:p>
            <a:r>
              <a:rPr lang="en-US" dirty="0"/>
              <a:t>Il facilite la planification, l'animation inclusive et la mise en œuvre adaptable, aidant les éducateurs à créer des sessions sûres et attrayantes qui renforcent la confiance des jeunes femmes dans l'exploration de l'IA.</a:t>
            </a:r>
          </a:p>
        </p:txBody>
      </p:sp>
      <p:pic>
        <p:nvPicPr>
          <p:cNvPr id="7" name="Picture 6">
            <a:extLst>
              <a:ext uri="{FF2B5EF4-FFF2-40B4-BE49-F238E27FC236}">
                <a16:creationId xmlns:a16="http://schemas.microsoft.com/office/drawing/2014/main" id="{C2901080-DE23-0B4C-8D0C-220A9019F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3349" y="3468983"/>
            <a:ext cx="2067000" cy="2901906"/>
          </a:xfrm>
          <a:prstGeom prst="rect">
            <a:avLst/>
          </a:prstGeom>
        </p:spPr>
      </p:pic>
    </p:spTree>
    <p:extLst>
      <p:ext uri="{BB962C8B-B14F-4D97-AF65-F5344CB8AC3E}">
        <p14:creationId xmlns:p14="http://schemas.microsoft.com/office/powerpoint/2010/main" val="2505115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19492" y="812001"/>
            <a:ext cx="3238108" cy="1049221"/>
          </a:xfrm>
        </p:spPr>
        <p:txBody>
          <a:bodyPr/>
          <a:lstStyle/>
          <a:p>
            <a:pPr>
              <a:lnSpc>
                <a:spcPct val="100000"/>
              </a:lnSpc>
            </a:pPr>
            <a:r>
              <a:rPr lang="en-US" dirty="0"/>
              <a:t>Utilisation de la </a:t>
            </a:r>
            <a:r>
              <a:rPr lang="en-US" dirty="0" err="1"/>
              <a:t>boîte</a:t>
            </a:r>
            <a:r>
              <a:rPr lang="en-US" dirty="0"/>
              <a:t> à </a:t>
            </a:r>
            <a:r>
              <a:rPr lang="en-US" dirty="0" err="1"/>
              <a:t>outils</a:t>
            </a:r>
            <a:r>
              <a:rPr lang="en-US" dirty="0"/>
              <a:t> Quiz AI</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6608311" y="1366694"/>
            <a:ext cx="4853376" cy="3849918"/>
          </a:xfrm>
        </p:spPr>
        <p:txBody>
          <a:bodyPr/>
          <a:lstStyle/>
          <a:p>
            <a:r>
              <a:rPr lang="en-US" b="1" dirty="0"/>
              <a:t>La </a:t>
            </a:r>
            <a:r>
              <a:rPr lang="en-US" b="1" dirty="0" err="1"/>
              <a:t>boîte</a:t>
            </a:r>
            <a:r>
              <a:rPr lang="en-US" b="1" dirty="0"/>
              <a:t> à </a:t>
            </a:r>
            <a:r>
              <a:rPr lang="en-US" b="1" dirty="0" err="1"/>
              <a:t>outils</a:t>
            </a:r>
            <a:r>
              <a:rPr lang="en-US" b="1" dirty="0"/>
              <a:t> Quiz AI </a:t>
            </a:r>
            <a:r>
              <a:rPr lang="en-US" dirty="0" err="1"/>
              <a:t>peut</a:t>
            </a:r>
            <a:r>
              <a:rPr lang="en-US" dirty="0"/>
              <a:t> être utilisé au début d'une session pour susciter la curiosité et identifier les connaissances préalables des apprenants, ou à la fin pour renforcer les concepts clés et vérifier la compréhension. Il peut être réalisé individuellement ou en petits groupes, ce qui aide les animateur</a:t>
            </a:r>
            <a:r>
              <a:rPr lang="fr-FR" dirty="0"/>
              <a:t>·</a:t>
            </a:r>
            <a:r>
              <a:rPr lang="fr-FR" dirty="0" err="1"/>
              <a:t>rice</a:t>
            </a:r>
            <a:r>
              <a:rPr lang="en-US" dirty="0"/>
              <a:t>s à encourager la discussion, à renforcer la confiance et à évaluer les besoins d'apprentissage conformément au guide de </a:t>
            </a:r>
            <a:r>
              <a:rPr lang="en-US" dirty="0" err="1"/>
              <a:t>l'animateur</a:t>
            </a:r>
            <a:r>
              <a:rPr lang="fr-FR" dirty="0"/>
              <a:t>·</a:t>
            </a:r>
            <a:r>
              <a:rPr lang="fr-FR" dirty="0" err="1"/>
              <a:t>rice</a:t>
            </a:r>
            <a:r>
              <a:rPr lang="en-US" dirty="0"/>
              <a:t>.</a:t>
            </a:r>
          </a:p>
          <a:p>
            <a:endParaRPr lang="en-US" dirty="0"/>
          </a:p>
        </p:txBody>
      </p:sp>
      <p:pic>
        <p:nvPicPr>
          <p:cNvPr id="3" name="Picture 2">
            <a:extLst>
              <a:ext uri="{FF2B5EF4-FFF2-40B4-BE49-F238E27FC236}">
                <a16:creationId xmlns:a16="http://schemas.microsoft.com/office/drawing/2014/main" id="{3D86CDD9-6FC9-EA13-AEF7-C21C23C665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44" y="2453311"/>
            <a:ext cx="5392716" cy="3849918"/>
          </a:xfrm>
          <a:prstGeom prst="rect">
            <a:avLst/>
          </a:prstGeom>
          <a:ln>
            <a:solidFill>
              <a:srgbClr val="653795"/>
            </a:solidFill>
          </a:ln>
        </p:spPr>
      </p:pic>
    </p:spTree>
    <p:extLst>
      <p:ext uri="{BB962C8B-B14F-4D97-AF65-F5344CB8AC3E}">
        <p14:creationId xmlns:p14="http://schemas.microsoft.com/office/powerpoint/2010/main" val="323697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2F2C1-368B-A3C7-D76D-7415D1D9409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5A83280-AAD5-FBF5-CEA6-C1D2A9B43F7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7631CADB-E791-5F4F-4470-9E2D19081ED0}"/>
              </a:ext>
            </a:extLst>
          </p:cNvPr>
          <p:cNvSpPr>
            <a:spLocks noGrp="1"/>
          </p:cNvSpPr>
          <p:nvPr>
            <p:ph type="body" sz="quarter" idx="18"/>
          </p:nvPr>
        </p:nvSpPr>
        <p:spPr>
          <a:xfrm>
            <a:off x="599570" y="4919936"/>
            <a:ext cx="3157617" cy="1049221"/>
          </a:xfrm>
        </p:spPr>
        <p:txBody>
          <a:bodyPr/>
          <a:lstStyle/>
          <a:p>
            <a:pPr>
              <a:lnSpc>
                <a:spcPct val="100000"/>
              </a:lnSpc>
            </a:pPr>
            <a:r>
              <a:rPr lang="en-US" dirty="0"/>
              <a:t>Utilisation du Guide de réseautage</a:t>
            </a:r>
          </a:p>
          <a:p>
            <a:pPr>
              <a:lnSpc>
                <a:spcPct val="100000"/>
              </a:lnSpc>
            </a:pPr>
            <a:endParaRPr lang="en-US" dirty="0"/>
          </a:p>
        </p:txBody>
      </p:sp>
      <p:sp>
        <p:nvSpPr>
          <p:cNvPr id="6" name="Text Placeholder 5">
            <a:extLst>
              <a:ext uri="{FF2B5EF4-FFF2-40B4-BE49-F238E27FC236}">
                <a16:creationId xmlns:a16="http://schemas.microsoft.com/office/drawing/2014/main" id="{4877EF60-242D-77DF-A84A-519F9DE37E2F}"/>
              </a:ext>
            </a:extLst>
          </p:cNvPr>
          <p:cNvSpPr>
            <a:spLocks noGrp="1"/>
          </p:cNvSpPr>
          <p:nvPr>
            <p:ph type="body" sz="quarter" idx="20"/>
          </p:nvPr>
        </p:nvSpPr>
        <p:spPr>
          <a:xfrm>
            <a:off x="7611288" y="642939"/>
            <a:ext cx="4149452" cy="5453458"/>
          </a:xfrm>
        </p:spPr>
        <p:txBody>
          <a:bodyPr/>
          <a:lstStyle/>
          <a:p>
            <a:r>
              <a:rPr lang="en-US" sz="2200" b="1" dirty="0"/>
              <a:t>Le guide de réseautage </a:t>
            </a:r>
            <a:r>
              <a:rPr lang="en-US" sz="2200" dirty="0"/>
              <a:t>aide les animateur</a:t>
            </a:r>
            <a:r>
              <a:rPr lang="fr-FR" sz="2200" dirty="0"/>
              <a:t>·</a:t>
            </a:r>
            <a:r>
              <a:rPr lang="fr-FR" sz="2200" dirty="0" err="1"/>
              <a:t>rice</a:t>
            </a:r>
            <a:r>
              <a:rPr lang="en-US" sz="2200" dirty="0"/>
              <a:t>s à acquérir des méthodes pratiques pour </a:t>
            </a:r>
            <a:r>
              <a:rPr lang="en-US" sz="2200" dirty="0" err="1"/>
              <a:t>organiser</a:t>
            </a:r>
            <a:r>
              <a:rPr lang="en-US" sz="2200" dirty="0"/>
              <a:t> des expériences de réseautage et de mentorat et mettre les filles en relation avec des femmes qui travaillent réellement dans le domaine de l'IA. </a:t>
            </a:r>
          </a:p>
          <a:p>
            <a:r>
              <a:rPr lang="en-US" sz="2200" dirty="0"/>
              <a:t>Il renforce leur capacité à favoriser la visibilité, l'appartenance et l'inspiration, des avantages qui autonomisent directement les jeunes femmes en leur offrant des modèles auxquels elles peuvent s'identifier, des conversations qui renforcent leur confiance et une vision plus claire des opportunités futures dans le domaine de l'IA.</a:t>
            </a:r>
          </a:p>
        </p:txBody>
      </p:sp>
      <p:pic>
        <p:nvPicPr>
          <p:cNvPr id="7" name="Picture 6">
            <a:extLst>
              <a:ext uri="{FF2B5EF4-FFF2-40B4-BE49-F238E27FC236}">
                <a16:creationId xmlns:a16="http://schemas.microsoft.com/office/drawing/2014/main" id="{F84FE0C2-A4A5-39D2-EB50-61F9F16C2E6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43349" y="3476760"/>
            <a:ext cx="2067000" cy="2886351"/>
          </a:xfrm>
          <a:prstGeom prst="rect">
            <a:avLst/>
          </a:prstGeom>
        </p:spPr>
      </p:pic>
    </p:spTree>
    <p:extLst>
      <p:ext uri="{BB962C8B-B14F-4D97-AF65-F5344CB8AC3E}">
        <p14:creationId xmlns:p14="http://schemas.microsoft.com/office/powerpoint/2010/main" val="954403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68A-D8B5-AF74-F953-13991F3E36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0A8A93-F76A-C50F-C295-72656F5489B7}"/>
              </a:ext>
            </a:extLst>
          </p:cNvPr>
          <p:cNvSpPr>
            <a:spLocks noGrp="1"/>
          </p:cNvSpPr>
          <p:nvPr>
            <p:ph type="body" sz="quarter" idx="16"/>
          </p:nvPr>
        </p:nvSpPr>
        <p:spPr>
          <a:xfrm>
            <a:off x="1619810" y="2472714"/>
            <a:ext cx="4550081" cy="3066422"/>
          </a:xfrm>
          <a:prstGeom prst="rect">
            <a:avLst/>
          </a:prstGeom>
        </p:spPr>
        <p:txBody>
          <a:bodyPr/>
          <a:lstStyle/>
          <a:p>
            <a:r>
              <a:rPr lang="en-US" dirty="0"/>
              <a:t>Avantages pour les jeunes femmes</a:t>
            </a:r>
          </a:p>
        </p:txBody>
      </p:sp>
      <p:sp>
        <p:nvSpPr>
          <p:cNvPr id="5" name="Text Placeholder 4">
            <a:extLst>
              <a:ext uri="{FF2B5EF4-FFF2-40B4-BE49-F238E27FC236}">
                <a16:creationId xmlns:a16="http://schemas.microsoft.com/office/drawing/2014/main" id="{29E9CCC1-8695-C1E3-EEDB-37BCB4DEAE94}"/>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a:extLst>
              <a:ext uri="{FF2B5EF4-FFF2-40B4-BE49-F238E27FC236}">
                <a16:creationId xmlns:a16="http://schemas.microsoft.com/office/drawing/2014/main" id="{6918FDB3-20EB-0F0B-3708-BBE181C8848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07DF568-F1C3-A1AE-7BED-3FAA8100C1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126333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B19FE3-6894-4B9F-8747-B9DE8DE65C51}"/>
              </a:ext>
            </a:extLst>
          </p:cNvPr>
          <p:cNvSpPr>
            <a:spLocks noGrp="1"/>
          </p:cNvSpPr>
          <p:nvPr>
            <p:ph type="body" sz="quarter" idx="20"/>
          </p:nvPr>
        </p:nvSpPr>
        <p:spPr>
          <a:xfrm>
            <a:off x="4594468" y="2045704"/>
            <a:ext cx="7069398" cy="3849918"/>
          </a:xfrm>
        </p:spPr>
        <p:txBody>
          <a:bodyPr/>
          <a:lstStyle/>
          <a:p>
            <a:r>
              <a:rPr lang="en-US" sz="2300" b="1" dirty="0"/>
              <a:t>1. Confiance accrue dans la compréhension de l'IA</a:t>
            </a:r>
            <a:br>
              <a:rPr lang="en-US" sz="2300" dirty="0"/>
            </a:br>
            <a:r>
              <a:rPr lang="en-US" sz="2300" dirty="0"/>
              <a:t>Grâce aux explications simples, aux activités pratiques et aux sessions guidées de la boîte à outils IA, les jeunes femmes acquièrent une compréhension claire des concepts de l'IA, ce qui réduit </a:t>
            </a:r>
            <a:r>
              <a:rPr lang="en-US" sz="2300" dirty="0" err="1"/>
              <a:t>leur</a:t>
            </a:r>
            <a:r>
              <a:rPr lang="en-US" sz="2300" dirty="0"/>
              <a:t> </a:t>
            </a:r>
            <a:r>
              <a:rPr lang="en-US" sz="2300" dirty="0" err="1"/>
              <a:t>appréhension</a:t>
            </a:r>
            <a:r>
              <a:rPr lang="en-US" sz="2300" dirty="0"/>
              <a:t> et les aide à se sentir capables d'utiliser les outils numériques.</a:t>
            </a:r>
          </a:p>
          <a:p>
            <a:r>
              <a:rPr lang="en-US" sz="2300" b="1" dirty="0"/>
              <a:t>2. Exposition à de véritables modèles dans le domaine de l'IA</a:t>
            </a:r>
            <a:br>
              <a:rPr lang="en-US" sz="2300" dirty="0"/>
            </a:br>
            <a:r>
              <a:rPr lang="en-US" sz="2300" dirty="0"/>
              <a:t>Le </a:t>
            </a:r>
            <a:r>
              <a:rPr lang="en-US" sz="2300" dirty="0" err="1"/>
              <a:t>pôle</a:t>
            </a:r>
            <a:r>
              <a:rPr lang="en-US" sz="2300" dirty="0"/>
              <a:t> </a:t>
            </a:r>
            <a:r>
              <a:rPr lang="en-US" sz="2300" dirty="0" err="1"/>
              <a:t>vidéo</a:t>
            </a:r>
            <a:r>
              <a:rPr lang="en-US" sz="2300" dirty="0"/>
              <a:t> et le répertoire présentent aux jeunes femmes des femmes qui façonnent activement l'avenir de l'IA. Le fait de voir des professionnelles auxquelles elles peuvent s'identifier les aide </a:t>
            </a:r>
            <a:r>
              <a:rPr lang="en-US" sz="2300" dirty="0" err="1"/>
              <a:t>à reconnaître </a:t>
            </a:r>
            <a:r>
              <a:rPr lang="en-US" sz="2300" dirty="0"/>
              <a:t>qu'elles </a:t>
            </a:r>
            <a:r>
              <a:rPr lang="en-US" sz="2300" i="1" dirty="0"/>
              <a:t>ont leur place </a:t>
            </a:r>
            <a:r>
              <a:rPr lang="en-US" sz="2300" dirty="0"/>
              <a:t>dans ces domaines et qu'elles peuvent suivre des parcours similaires.</a:t>
            </a:r>
          </a:p>
          <a:p>
            <a:endParaRPr lang="en-IE" sz="2300" dirty="0"/>
          </a:p>
        </p:txBody>
      </p:sp>
      <p:sp>
        <p:nvSpPr>
          <p:cNvPr id="5" name="Text Placeholder 4">
            <a:extLst>
              <a:ext uri="{FF2B5EF4-FFF2-40B4-BE49-F238E27FC236}">
                <a16:creationId xmlns:a16="http://schemas.microsoft.com/office/drawing/2014/main" id="{9126ADA6-3884-DF93-C9F0-554F82AFCAB3}"/>
              </a:ext>
            </a:extLst>
          </p:cNvPr>
          <p:cNvSpPr>
            <a:spLocks noGrp="1"/>
          </p:cNvSpPr>
          <p:nvPr>
            <p:ph type="body" sz="quarter" idx="16"/>
          </p:nvPr>
        </p:nvSpPr>
        <p:spPr/>
        <p:txBody>
          <a:bodyPr/>
          <a:lstStyle/>
          <a:p>
            <a:r>
              <a:rPr lang="en-US" dirty="0"/>
              <a:t>Avantages concrets pour les jeunes femmes</a:t>
            </a:r>
            <a:endParaRPr lang="en-IE" dirty="0"/>
          </a:p>
        </p:txBody>
      </p:sp>
      <p:pic>
        <p:nvPicPr>
          <p:cNvPr id="8" name="Picture 7" descr="iPhone6_mockup_front_white.png">
            <a:extLst>
              <a:ext uri="{FF2B5EF4-FFF2-40B4-BE49-F238E27FC236}">
                <a16:creationId xmlns:a16="http://schemas.microsoft.com/office/drawing/2014/main" id="{24B59D25-1755-BAB8-CFEF-142834F6D6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with a triangle over her face&#10;&#10;AI-generated content may be incorrect.">
            <a:extLst>
              <a:ext uri="{FF2B5EF4-FFF2-40B4-BE49-F238E27FC236}">
                <a16:creationId xmlns:a16="http://schemas.microsoft.com/office/drawing/2014/main" id="{5BCF2BFE-C435-71EB-E065-CB12505A47B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5636" y="2616450"/>
            <a:ext cx="2571184" cy="4508627"/>
          </a:xfrm>
          <a:prstGeom prst="rect">
            <a:avLst/>
          </a:prstGeom>
        </p:spPr>
      </p:pic>
    </p:spTree>
    <p:extLst>
      <p:ext uri="{BB962C8B-B14F-4D97-AF65-F5344CB8AC3E}">
        <p14:creationId xmlns:p14="http://schemas.microsoft.com/office/powerpoint/2010/main" val="369359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7191464" y="1317471"/>
            <a:ext cx="700387" cy="689518"/>
          </a:xfrm>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863569" y="1317471"/>
            <a:ext cx="3843097" cy="689519"/>
          </a:xfrm>
        </p:spPr>
        <p:txBody>
          <a:bodyPr/>
          <a:lstStyle/>
          <a:p>
            <a:r>
              <a:rPr lang="en-US" dirty="0"/>
              <a:t>HeadStart et </a:t>
            </a:r>
            <a:r>
              <a:rPr lang="en-US" dirty="0" err="1"/>
              <a:t>sa</a:t>
            </a:r>
            <a:r>
              <a:rPr lang="en-US" dirty="0"/>
              <a:t> pertinence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942432" y="1245626"/>
            <a:ext cx="6085841" cy="4671588"/>
          </a:xfrm>
        </p:spPr>
        <p:txBody>
          <a:bodyPr/>
          <a:lstStyle/>
          <a:p>
            <a:pPr marL="0" indent="0">
              <a:spcBef>
                <a:spcPts val="400"/>
              </a:spcBef>
            </a:pPr>
            <a:r>
              <a:rPr lang="en-US" sz="2300" dirty="0"/>
              <a:t>Bienvenue dans le module d'introduction à HeadStart. Ce module est conçu pour aider et guider les animateur</a:t>
            </a:r>
            <a:r>
              <a:rPr lang="fr-FR" sz="2300" dirty="0"/>
              <a:t>·</a:t>
            </a:r>
            <a:r>
              <a:rPr lang="fr-FR" sz="2300" dirty="0" err="1"/>
              <a:t>rice</a:t>
            </a:r>
            <a:r>
              <a:rPr lang="en-US" sz="2300" dirty="0"/>
              <a:t>s et les </a:t>
            </a:r>
            <a:r>
              <a:rPr lang="en-US" sz="2300" dirty="0" err="1"/>
              <a:t>travailleur</a:t>
            </a:r>
            <a:r>
              <a:rPr lang="fr-FR" sz="2300" dirty="0"/>
              <a:t>·</a:t>
            </a:r>
            <a:r>
              <a:rPr lang="fr-FR" sz="2300" dirty="0" err="1"/>
              <a:t>euse</a:t>
            </a:r>
            <a:r>
              <a:rPr lang="en-US" sz="2300" dirty="0"/>
              <a:t>s jeunesse qui souhaitent utiliser efficacement les ressources et les outils HeadStart. Il vous aidera à comprendre comment les intégrer dans votre pratique et vos ateliers afin que vous puissiez mieux vous équiper et, à votre tour, donner aux jeunes femmes les moyens d'explorer l'IA avec confiance et détermination.</a:t>
            </a:r>
          </a:p>
          <a:p>
            <a:pPr marL="0" indent="0">
              <a:spcBef>
                <a:spcPts val="400"/>
              </a:spcBef>
            </a:pPr>
            <a:r>
              <a:rPr lang="en-US" sz="2300" dirty="0"/>
              <a:t>Ce module vous aidera également à comprendre le potentiel de transformation qu'ils offrent aux individus et aux communautés.</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7213167" y="2232459"/>
            <a:ext cx="700387" cy="689518"/>
          </a:xfrm>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901193" y="2257428"/>
            <a:ext cx="4134195" cy="689519"/>
          </a:xfrm>
        </p:spPr>
        <p:txBody>
          <a:bodyPr/>
          <a:lstStyle/>
          <a:p>
            <a:r>
              <a:rPr lang="en-US" dirty="0"/>
              <a:t>Aperçu des ressources HeadStart</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7219746" y="3147446"/>
            <a:ext cx="700387" cy="689518"/>
          </a:xfrm>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7891851" y="3147446"/>
            <a:ext cx="4134195" cy="689519"/>
          </a:xfrm>
        </p:spPr>
        <p:txBody>
          <a:bodyPr/>
          <a:lstStyle/>
          <a:p>
            <a:r>
              <a:rPr lang="en-US" dirty="0"/>
              <a:t>Utilisation des ressources dans le cadre du travail auprès des jeunes</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7241449" y="4062434"/>
            <a:ext cx="700387" cy="689518"/>
          </a:xfrm>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7913554" y="4062434"/>
            <a:ext cx="3843097" cy="689519"/>
          </a:xfrm>
        </p:spPr>
        <p:txBody>
          <a:bodyPr/>
          <a:lstStyle/>
          <a:p>
            <a:r>
              <a:rPr lang="en-US" dirty="0"/>
              <a:t>Avantages pour les jeunes femmes</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7219746" y="4977421"/>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7891851" y="4977421"/>
            <a:ext cx="3843097" cy="689519"/>
          </a:xfrm>
        </p:spPr>
        <p:txBody>
          <a:bodyPr/>
          <a:lstStyle/>
          <a:p>
            <a:r>
              <a:rPr lang="en-US" dirty="0">
                <a:solidFill>
                  <a:srgbClr val="282666"/>
                </a:solidFill>
              </a:rPr>
              <a:t>Exemples d'activités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Aperçu du module</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DD15-9065-F991-17BD-B0C219ECFA90}"/>
            </a:ext>
          </a:extLst>
        </p:cNvPr>
        <p:cNvGrpSpPr/>
        <p:nvPr/>
      </p:nvGrpSpPr>
      <p:grpSpPr>
        <a:xfrm>
          <a:off x="0" y="0"/>
          <a:ext cx="0" cy="0"/>
          <a:chOff x="0" y="0"/>
          <a:chExt cx="0" cy="0"/>
        </a:xfrm>
      </p:grpSpPr>
      <p:sp>
        <p:nvSpPr>
          <p:cNvPr id="8" name="Text Placeholder 4">
            <a:extLst>
              <a:ext uri="{FF2B5EF4-FFF2-40B4-BE49-F238E27FC236}">
                <a16:creationId xmlns:a16="http://schemas.microsoft.com/office/drawing/2014/main" id="{3B0C334E-AB83-A927-CC5C-CBA9B0FDDCA2}"/>
              </a:ext>
            </a:extLst>
          </p:cNvPr>
          <p:cNvSpPr txBox="1">
            <a:spLocks/>
          </p:cNvSpPr>
          <p:nvPr/>
        </p:nvSpPr>
        <p:spPr>
          <a:xfrm>
            <a:off x="4594468" y="761603"/>
            <a:ext cx="69614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65379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Avantages</a:t>
            </a:r>
            <a:r>
              <a:rPr lang="en-US" dirty="0"/>
              <a:t> </a:t>
            </a:r>
            <a:r>
              <a:rPr lang="en-US" dirty="0" err="1"/>
              <a:t>concrets</a:t>
            </a:r>
            <a:r>
              <a:rPr lang="en-US" dirty="0"/>
              <a:t> pour les jeunes femmes</a:t>
            </a:r>
            <a:endParaRPr lang="en-IE" dirty="0"/>
          </a:p>
        </p:txBody>
      </p:sp>
      <p:sp>
        <p:nvSpPr>
          <p:cNvPr id="2" name="Text Placeholder 1">
            <a:extLst>
              <a:ext uri="{FF2B5EF4-FFF2-40B4-BE49-F238E27FC236}">
                <a16:creationId xmlns:a16="http://schemas.microsoft.com/office/drawing/2014/main" id="{B0BFC51A-CB9A-6100-0924-97798723C9EB}"/>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E3609E07-82A0-2E17-233E-B480D6768BF8}"/>
              </a:ext>
            </a:extLst>
          </p:cNvPr>
          <p:cNvSpPr>
            <a:spLocks noGrp="1"/>
          </p:cNvSpPr>
          <p:nvPr>
            <p:ph type="body" sz="quarter" idx="20"/>
          </p:nvPr>
        </p:nvSpPr>
        <p:spPr>
          <a:xfrm>
            <a:off x="4594468" y="2045704"/>
            <a:ext cx="7069398" cy="3849918"/>
          </a:xfrm>
        </p:spPr>
        <p:txBody>
          <a:bodyPr/>
          <a:lstStyle/>
          <a:p>
            <a:r>
              <a:rPr lang="en-US" sz="2300" b="1" dirty="0"/>
              <a:t>3. Une vision plus claire des carrières futures</a:t>
            </a:r>
            <a:br>
              <a:rPr lang="en-US" sz="2300" dirty="0"/>
            </a:br>
            <a:r>
              <a:rPr lang="en-US" sz="2300" dirty="0"/>
              <a:t>Grâce aux modules axés sur les carrières dans le domaine de l'IA et aux possibilités de mentorat, les jeunes femmes découvrent les métiers réels, les secteurs émergents et les compétences nécessaires pour réussir... ce qui les aide à faire des choix éclairés en matière d'éducation ou de carrière.</a:t>
            </a:r>
          </a:p>
          <a:p>
            <a:r>
              <a:rPr lang="en-US" sz="2300" b="1" dirty="0"/>
              <a:t>4. Renforcement des compétences numériques</a:t>
            </a:r>
            <a:br>
              <a:rPr lang="en-US" sz="2300" dirty="0"/>
            </a:br>
            <a:r>
              <a:rPr lang="en-US" sz="2300" dirty="0"/>
              <a:t>Des sessions pratiques sur ChatGPT, Canva AI et la réflexion éthique renforcent les compétences numériques quotidiennes, permettant aux apprenantes d'utiliser les outils d'IA de manière sûre, créative et confiante à l'école, au travail ou dans le cadre de projets personnels.</a:t>
            </a:r>
          </a:p>
          <a:p>
            <a:endParaRPr lang="en-IE" sz="2300" dirty="0"/>
          </a:p>
        </p:txBody>
      </p:sp>
      <p:pic>
        <p:nvPicPr>
          <p:cNvPr id="6" name="Picture 5" descr="iPhone6_mockup_front_white.png">
            <a:extLst>
              <a:ext uri="{FF2B5EF4-FFF2-40B4-BE49-F238E27FC236}">
                <a16:creationId xmlns:a16="http://schemas.microsoft.com/office/drawing/2014/main" id="{C188D571-C949-9766-EDC3-FCBE7168DD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using a computer&#10;&#10;AI-generated content may be incorrect.">
            <a:extLst>
              <a:ext uri="{FF2B5EF4-FFF2-40B4-BE49-F238E27FC236}">
                <a16:creationId xmlns:a16="http://schemas.microsoft.com/office/drawing/2014/main" id="{EF429457-E322-02BA-4D3D-75B700AC446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2796" y="2679826"/>
            <a:ext cx="2562131" cy="4464714"/>
          </a:xfrm>
          <a:prstGeom prst="rect">
            <a:avLst/>
          </a:prstGeom>
        </p:spPr>
      </p:pic>
    </p:spTree>
    <p:extLst>
      <p:ext uri="{BB962C8B-B14F-4D97-AF65-F5344CB8AC3E}">
        <p14:creationId xmlns:p14="http://schemas.microsoft.com/office/powerpoint/2010/main" val="4140602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F9DAB-F6CF-4FFD-EC0D-C48BAFF703BA}"/>
              </a:ext>
            </a:extLst>
          </p:cNvPr>
          <p:cNvSpPr>
            <a:spLocks noGrp="1"/>
          </p:cNvSpPr>
          <p:nvPr>
            <p:ph type="body" sz="quarter" idx="20"/>
          </p:nvPr>
        </p:nvSpPr>
        <p:spPr>
          <a:xfrm>
            <a:off x="4458666" y="1837475"/>
            <a:ext cx="7097277" cy="3849918"/>
          </a:xfrm>
        </p:spPr>
        <p:txBody>
          <a:bodyPr/>
          <a:lstStyle/>
          <a:p>
            <a:r>
              <a:rPr lang="en-US" sz="2300" b="1" dirty="0"/>
              <a:t>5. Accès à des réseaux de soutien et à du mentorat</a:t>
            </a:r>
            <a:br>
              <a:rPr lang="en-US" sz="2300" dirty="0"/>
            </a:br>
            <a:r>
              <a:rPr lang="en-US" sz="2300" dirty="0"/>
              <a:t>Le guide de réseautage et le centre de mentorat aident les animateur</a:t>
            </a:r>
            <a:r>
              <a:rPr lang="fr-FR" dirty="0"/>
              <a:t>·</a:t>
            </a:r>
            <a:r>
              <a:rPr lang="fr-FR" dirty="0" err="1"/>
              <a:t>rice</a:t>
            </a:r>
            <a:r>
              <a:rPr lang="en-US" sz="2300" dirty="0"/>
              <a:t>s à mettre en relation les apprenantes avec des femmes travaillant dans le domaine de l'IA. Ces brèves interactions peuvent renforcer la confiance, ouvrir des portes et aider les jeunes femmes à envisager leur place dans le monde numérique.</a:t>
            </a:r>
          </a:p>
          <a:p>
            <a:r>
              <a:rPr lang="en-US" sz="2300" b="1" dirty="0"/>
              <a:t>6. Réduction des stéréotypes et des obstacles</a:t>
            </a:r>
            <a:br>
              <a:rPr lang="en-US" sz="2300" dirty="0"/>
            </a:br>
            <a:r>
              <a:rPr lang="en-US" sz="2300" dirty="0"/>
              <a:t>En mettant en avant des femmes issues de la diversité sur la plateforme et en proposant des expériences d'apprentissage inclusives, HeadStart remet en question le stéréotype selon lequel l'IA « n'est pas pour les filles », et encourage les jeunes femmes à considérer l'IA comme un domaine où leur voix compte.</a:t>
            </a:r>
          </a:p>
          <a:p>
            <a:endParaRPr lang="en-IE" sz="2300" dirty="0"/>
          </a:p>
        </p:txBody>
      </p:sp>
      <p:sp>
        <p:nvSpPr>
          <p:cNvPr id="5" name="Text Placeholder 4">
            <a:extLst>
              <a:ext uri="{FF2B5EF4-FFF2-40B4-BE49-F238E27FC236}">
                <a16:creationId xmlns:a16="http://schemas.microsoft.com/office/drawing/2014/main" id="{4542A6E2-3ED4-3013-D49E-1731774E4977}"/>
              </a:ext>
            </a:extLst>
          </p:cNvPr>
          <p:cNvSpPr>
            <a:spLocks noGrp="1"/>
          </p:cNvSpPr>
          <p:nvPr>
            <p:ph type="body" sz="quarter" idx="16"/>
          </p:nvPr>
        </p:nvSpPr>
        <p:spPr>
          <a:xfrm>
            <a:off x="4458667" y="560551"/>
            <a:ext cx="6961476" cy="803654"/>
          </a:xfrm>
        </p:spPr>
        <p:txBody>
          <a:bodyPr/>
          <a:lstStyle/>
          <a:p>
            <a:r>
              <a:rPr lang="en-US" dirty="0"/>
              <a:t>Comment HeadStart se traduit en opportunités réelles</a:t>
            </a:r>
            <a:endParaRPr lang="en-IE" dirty="0"/>
          </a:p>
        </p:txBody>
      </p:sp>
      <p:pic>
        <p:nvPicPr>
          <p:cNvPr id="6" name="Picture 5" descr="iPhone6_mockup_front_white.png">
            <a:extLst>
              <a:ext uri="{FF2B5EF4-FFF2-40B4-BE49-F238E27FC236}">
                <a16:creationId xmlns:a16="http://schemas.microsoft.com/office/drawing/2014/main" id="{3CEAB13D-9DD1-0F9A-938E-63E31C3942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Two women talking">
            <a:extLst>
              <a:ext uri="{FF2B5EF4-FFF2-40B4-BE49-F238E27FC236}">
                <a16:creationId xmlns:a16="http://schemas.microsoft.com/office/drawing/2014/main" id="{82ED9451-98A1-EE11-9589-AA62F025D0E9}"/>
              </a:ext>
            </a:extLst>
          </p:cNvPr>
          <p:cNvPicPr>
            <a:picLocks noChangeAspect="1"/>
          </p:cNvPicPr>
          <p:nvPr/>
        </p:nvPicPr>
        <p:blipFill>
          <a:blip r:embed="rId3" cstate="screen">
            <a:extLst>
              <a:ext uri="{28A0092B-C50C-407E-A947-70E740481C1C}">
                <a14:useLocalDpi xmlns:a14="http://schemas.microsoft.com/office/drawing/2010/main"/>
              </a:ext>
            </a:extLst>
          </a:blip>
          <a:srcRect l="8244" r="10412"/>
          <a:stretch>
            <a:fillRect/>
          </a:stretch>
        </p:blipFill>
        <p:spPr>
          <a:xfrm>
            <a:off x="636056" y="2677872"/>
            <a:ext cx="2544890" cy="4395457"/>
          </a:xfrm>
          <a:prstGeom prst="rect">
            <a:avLst/>
          </a:prstGeom>
        </p:spPr>
      </p:pic>
    </p:spTree>
    <p:extLst>
      <p:ext uri="{BB962C8B-B14F-4D97-AF65-F5344CB8AC3E}">
        <p14:creationId xmlns:p14="http://schemas.microsoft.com/office/powerpoint/2010/main" val="329449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255D-DD45-E687-0DF0-004D3BEEB0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82432-C0A0-97F6-803E-5E6765BFDEA8}"/>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0147D54F-B67B-4113-5BAF-6E7BE1655706}"/>
              </a:ext>
            </a:extLst>
          </p:cNvPr>
          <p:cNvSpPr>
            <a:spLocks noGrp="1"/>
          </p:cNvSpPr>
          <p:nvPr>
            <p:ph type="body" sz="quarter" idx="20"/>
          </p:nvPr>
        </p:nvSpPr>
        <p:spPr/>
        <p:txBody>
          <a:bodyPr/>
          <a:lstStyle/>
          <a:p>
            <a:r>
              <a:rPr lang="en-US" sz="2300" b="1" dirty="0"/>
              <a:t>7. Motivation à explorer l'IA de manière créative</a:t>
            </a:r>
            <a:br>
              <a:rPr lang="en-US" sz="2300" dirty="0"/>
            </a:br>
            <a:r>
              <a:rPr lang="en-US" sz="2300" dirty="0"/>
              <a:t>Des activités pratiques montrent aux </a:t>
            </a:r>
            <a:r>
              <a:rPr lang="en-US" sz="2300" dirty="0" err="1"/>
              <a:t>apprenantes</a:t>
            </a:r>
            <a:r>
              <a:rPr lang="en-US" sz="2300" dirty="0"/>
              <a:t> comment l'IA peut soutenir la créativité, la conception, la narration, la résolution de problèmes... les encourageant à utiliser la technologie comme un outil d'expression et d'innovation.</a:t>
            </a:r>
          </a:p>
          <a:p>
            <a:r>
              <a:rPr lang="en-US" sz="2300" b="1" dirty="0"/>
              <a:t>8. Sentiment d'appartenance aux espaces technologiques</a:t>
            </a:r>
            <a:br>
              <a:rPr lang="en-US" sz="2300" dirty="0"/>
            </a:br>
            <a:r>
              <a:rPr lang="en-US" sz="2300" dirty="0"/>
              <a:t>Comme indiqué dans le guide de réseautage, même une brève conversation avec une femme travaillant dans le domaine des technologies peut renforcer la confiance, éveiller la curiosité et confirmer que les jeunes femmes ont un rôle important à jouer dans l'avenir de l'IA.</a:t>
            </a:r>
          </a:p>
          <a:p>
            <a:endParaRPr lang="en-IE" sz="2300" dirty="0"/>
          </a:p>
        </p:txBody>
      </p:sp>
      <p:sp>
        <p:nvSpPr>
          <p:cNvPr id="5" name="Text Placeholder 4">
            <a:extLst>
              <a:ext uri="{FF2B5EF4-FFF2-40B4-BE49-F238E27FC236}">
                <a16:creationId xmlns:a16="http://schemas.microsoft.com/office/drawing/2014/main" id="{DB164795-2ECA-644B-9270-4160EA50656A}"/>
              </a:ext>
            </a:extLst>
          </p:cNvPr>
          <p:cNvSpPr>
            <a:spLocks noGrp="1"/>
          </p:cNvSpPr>
          <p:nvPr>
            <p:ph type="body" sz="quarter" idx="16"/>
          </p:nvPr>
        </p:nvSpPr>
        <p:spPr/>
        <p:txBody>
          <a:bodyPr/>
          <a:lstStyle/>
          <a:p>
            <a:r>
              <a:rPr lang="en-US" dirty="0"/>
              <a:t>Comment HeadStart se traduit en opportunités réelles</a:t>
            </a:r>
            <a:endParaRPr lang="en-IE" dirty="0"/>
          </a:p>
        </p:txBody>
      </p:sp>
      <p:pic>
        <p:nvPicPr>
          <p:cNvPr id="6" name="Picture 5" descr="iPhone6_mockup_front_white.png">
            <a:extLst>
              <a:ext uri="{FF2B5EF4-FFF2-40B4-BE49-F238E27FC236}">
                <a16:creationId xmlns:a16="http://schemas.microsoft.com/office/drawing/2014/main" id="{5FB3F550-6A06-9D69-C72C-6960C25E8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A person with short hair wearing glasses and a blue planet&#10;&#10;AI-generated content may be incorrect.">
            <a:extLst>
              <a:ext uri="{FF2B5EF4-FFF2-40B4-BE49-F238E27FC236}">
                <a16:creationId xmlns:a16="http://schemas.microsoft.com/office/drawing/2014/main" id="{D50E2C09-39A5-84A7-DA17-22FBFA38B3F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09971"/>
            <a:ext cx="2525918" cy="4531259"/>
          </a:xfrm>
          <a:prstGeom prst="rect">
            <a:avLst/>
          </a:prstGeom>
        </p:spPr>
      </p:pic>
    </p:spTree>
    <p:extLst>
      <p:ext uri="{BB962C8B-B14F-4D97-AF65-F5344CB8AC3E}">
        <p14:creationId xmlns:p14="http://schemas.microsoft.com/office/powerpoint/2010/main" val="351498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BEB3-25C8-41D3-E789-DE7FDBBB93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CA11C1-0BA6-D74A-5F82-833C6C603F8E}"/>
              </a:ext>
            </a:extLst>
          </p:cNvPr>
          <p:cNvSpPr>
            <a:spLocks noGrp="1"/>
          </p:cNvSpPr>
          <p:nvPr>
            <p:ph type="body" sz="quarter" idx="16"/>
          </p:nvPr>
        </p:nvSpPr>
        <p:spPr>
          <a:xfrm>
            <a:off x="1619811" y="2472714"/>
            <a:ext cx="4618028" cy="3066422"/>
          </a:xfrm>
        </p:spPr>
        <p:txBody>
          <a:bodyPr/>
          <a:lstStyle/>
          <a:p>
            <a:r>
              <a:rPr lang="en-US" dirty="0"/>
              <a:t>Exemples d'activités</a:t>
            </a:r>
          </a:p>
          <a:p>
            <a:endParaRPr lang="en-IE" dirty="0"/>
          </a:p>
        </p:txBody>
      </p:sp>
      <p:sp>
        <p:nvSpPr>
          <p:cNvPr id="3" name="Text Placeholder 2">
            <a:extLst>
              <a:ext uri="{FF2B5EF4-FFF2-40B4-BE49-F238E27FC236}">
                <a16:creationId xmlns:a16="http://schemas.microsoft.com/office/drawing/2014/main" id="{B11853AF-A92D-39B6-5EE2-8BD0FAC5DD9B}"/>
              </a:ext>
            </a:extLst>
          </p:cNvPr>
          <p:cNvSpPr>
            <a:spLocks noGrp="1"/>
          </p:cNvSpPr>
          <p:nvPr>
            <p:ph type="body" sz="quarter" idx="17"/>
          </p:nvPr>
        </p:nvSpPr>
        <p:spPr/>
        <p:txBody>
          <a:bodyPr/>
          <a:lstStyle/>
          <a:p>
            <a:r>
              <a:rPr lang="en-IE" dirty="0"/>
              <a:t>05</a:t>
            </a:r>
          </a:p>
        </p:txBody>
      </p:sp>
      <p:pic>
        <p:nvPicPr>
          <p:cNvPr id="6" name="Picture Placeholder 5">
            <a:extLst>
              <a:ext uri="{FF2B5EF4-FFF2-40B4-BE49-F238E27FC236}">
                <a16:creationId xmlns:a16="http://schemas.microsoft.com/office/drawing/2014/main" id="{E0F898DB-1DD1-C87E-A38D-8C00B04BF5E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655524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A7443-BB35-28CC-5A23-F6D331B1F17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103629-A6FC-E876-0216-BA806936B3E4}"/>
              </a:ext>
            </a:extLst>
          </p:cNvPr>
          <p:cNvSpPr>
            <a:spLocks noGrp="1"/>
          </p:cNvSpPr>
          <p:nvPr>
            <p:ph type="body" sz="quarter" idx="18"/>
          </p:nvPr>
        </p:nvSpPr>
        <p:spPr/>
        <p:txBody>
          <a:bodyPr/>
          <a:lstStyle/>
          <a:p>
            <a:r>
              <a:rPr lang="en-US" dirty="0"/>
              <a:t>Activité</a:t>
            </a:r>
          </a:p>
        </p:txBody>
      </p:sp>
      <p:sp>
        <p:nvSpPr>
          <p:cNvPr id="7" name="Text Placeholder 6">
            <a:extLst>
              <a:ext uri="{FF2B5EF4-FFF2-40B4-BE49-F238E27FC236}">
                <a16:creationId xmlns:a16="http://schemas.microsoft.com/office/drawing/2014/main" id="{BC325B35-ACE6-A855-171F-AA0BF92D98B4}"/>
              </a:ext>
            </a:extLst>
          </p:cNvPr>
          <p:cNvSpPr>
            <a:spLocks noGrp="1"/>
          </p:cNvSpPr>
          <p:nvPr>
            <p:ph type="body" sz="quarter" idx="19"/>
          </p:nvPr>
        </p:nvSpPr>
        <p:spPr/>
        <p:txBody>
          <a:bodyPr/>
          <a:lstStyle/>
          <a:p>
            <a:r>
              <a:rPr lang="en-US" dirty="0"/>
              <a:t>01</a:t>
            </a:r>
          </a:p>
        </p:txBody>
      </p:sp>
      <p:pic>
        <p:nvPicPr>
          <p:cNvPr id="10" name="Picture Placeholder 9">
            <a:extLst>
              <a:ext uri="{FF2B5EF4-FFF2-40B4-BE49-F238E27FC236}">
                <a16:creationId xmlns:a16="http://schemas.microsoft.com/office/drawing/2014/main" id="{9C0BDF0C-47D0-E2C8-32D6-4D28480C03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0A45FA2-0D5B-5EAC-EFC2-11FA4E9513E4}"/>
              </a:ext>
            </a:extLst>
          </p:cNvPr>
          <p:cNvSpPr>
            <a:spLocks noGrp="1"/>
          </p:cNvSpPr>
          <p:nvPr>
            <p:ph type="body" sz="quarter" idx="20"/>
          </p:nvPr>
        </p:nvSpPr>
        <p:spPr>
          <a:xfrm>
            <a:off x="4241384" y="1366053"/>
            <a:ext cx="7559016" cy="3849918"/>
          </a:xfrm>
        </p:spPr>
        <p:txBody>
          <a:bodyPr/>
          <a:lstStyle/>
          <a:p>
            <a:pPr>
              <a:spcBef>
                <a:spcPts val="0"/>
              </a:spcBef>
            </a:pPr>
            <a:r>
              <a:rPr lang="en-US" sz="2300" b="1" dirty="0"/>
              <a:t>Objectif : </a:t>
            </a:r>
            <a:r>
              <a:rPr lang="en-US" sz="2300" dirty="0" err="1"/>
              <a:t>Réduire</a:t>
            </a:r>
            <a:r>
              <a:rPr lang="en-US" sz="2300" dirty="0"/>
              <a:t> </a:t>
            </a:r>
            <a:r>
              <a:rPr lang="en-US" sz="2300" dirty="0" err="1"/>
              <a:t>l’appréhension</a:t>
            </a:r>
            <a:r>
              <a:rPr lang="en-US" sz="2300" dirty="0"/>
              <a:t> et activer les connaissances préalables</a:t>
            </a:r>
            <a:br>
              <a:rPr lang="en-US" sz="2300" dirty="0"/>
            </a:br>
            <a:r>
              <a:rPr lang="en-US" sz="2300" b="1" dirty="0"/>
              <a:t>Durée :</a:t>
            </a:r>
            <a:r>
              <a:rPr lang="en-US" sz="2300" dirty="0"/>
              <a:t> 5 à 10 minutes</a:t>
            </a:r>
          </a:p>
          <a:p>
            <a:pPr>
              <a:spcBef>
                <a:spcPts val="600"/>
              </a:spcBef>
            </a:pPr>
            <a:r>
              <a:rPr lang="en-US" b="1" dirty="0"/>
              <a:t>Comment ça marche :</a:t>
            </a:r>
            <a:endParaRPr lang="en-US" dirty="0"/>
          </a:p>
          <a:p>
            <a:pPr>
              <a:spcBef>
                <a:spcPts val="0"/>
              </a:spcBef>
            </a:pPr>
            <a:r>
              <a:rPr lang="en-US" dirty="0"/>
              <a:t>Diffusez une courte vidéo d'interview </a:t>
            </a:r>
            <a:r>
              <a:rPr lang="en-US" dirty="0" err="1"/>
              <a:t>tirée</a:t>
            </a:r>
            <a:r>
              <a:rPr lang="en-US" dirty="0"/>
              <a:t> </a:t>
            </a:r>
            <a:r>
              <a:rPr lang="en-US" b="1" dirty="0"/>
              <a:t>du </a:t>
            </a:r>
            <a:r>
              <a:rPr lang="en-US" b="1" dirty="0" err="1"/>
              <a:t>pôle</a:t>
            </a:r>
            <a:r>
              <a:rPr lang="en-US" b="1" dirty="0"/>
              <a:t> </a:t>
            </a:r>
            <a:r>
              <a:rPr lang="en-US" b="1" dirty="0" err="1"/>
              <a:t>vidéo</a:t>
            </a:r>
            <a:r>
              <a:rPr lang="en-US" dirty="0"/>
              <a:t>.</a:t>
            </a:r>
          </a:p>
          <a:p>
            <a:r>
              <a:rPr lang="en-US" dirty="0"/>
              <a:t>Demandez aux </a:t>
            </a:r>
            <a:r>
              <a:rPr lang="en-US" dirty="0" err="1"/>
              <a:t>apprenantes</a:t>
            </a:r>
            <a:r>
              <a:rPr lang="en-US" dirty="0"/>
              <a:t> :</a:t>
            </a:r>
          </a:p>
          <a:p>
            <a:pPr marL="800100" lvl="1" indent="-342900">
              <a:buFont typeface="Arial" panose="020B0604020202020204" pitchFamily="34" charset="0"/>
              <a:buChar char="•"/>
            </a:pPr>
            <a:r>
              <a:rPr lang="en-US" i="1" spc="0" dirty="0">
                <a:solidFill>
                  <a:srgbClr val="282666"/>
                </a:solidFill>
                <a:latin typeface="+mn-lt"/>
              </a:rPr>
              <a:t>« Quelle partie de son parcours vous a semblé familière ? »</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 Quelles compétences l'ont aidée à réussir ? »</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 Qu'est-ce qui vous a surpris ? »</a:t>
            </a:r>
            <a:endParaRPr lang="en-US" spc="0" dirty="0">
              <a:solidFill>
                <a:srgbClr val="282666"/>
              </a:solidFill>
              <a:latin typeface="+mn-lt"/>
            </a:endParaRPr>
          </a:p>
          <a:p>
            <a:r>
              <a:rPr lang="en-US" dirty="0"/>
              <a:t>Invitez les </a:t>
            </a:r>
            <a:r>
              <a:rPr lang="en-US" dirty="0" err="1"/>
              <a:t>apprenantes</a:t>
            </a:r>
            <a:r>
              <a:rPr lang="en-US" dirty="0"/>
              <a:t> à partager une leçon ou une aspiration.</a:t>
            </a:r>
          </a:p>
          <a:p>
            <a:r>
              <a:rPr lang="en-US" b="1" dirty="0"/>
              <a:t>Avantages : </a:t>
            </a:r>
            <a:r>
              <a:rPr lang="en-US" dirty="0"/>
              <a:t>encourage le sentiment d'appartenance, remet en question les stéréotypes et renforce la confiance en soi grâce à des exemples concrets.</a:t>
            </a:r>
          </a:p>
          <a:p>
            <a:endParaRPr lang="en-US" dirty="0"/>
          </a:p>
        </p:txBody>
      </p:sp>
      <p:sp>
        <p:nvSpPr>
          <p:cNvPr id="5" name="Text Placeholder 4">
            <a:extLst>
              <a:ext uri="{FF2B5EF4-FFF2-40B4-BE49-F238E27FC236}">
                <a16:creationId xmlns:a16="http://schemas.microsoft.com/office/drawing/2014/main" id="{D8CCEF6C-837D-60F9-DD59-F845246F4C5F}"/>
              </a:ext>
            </a:extLst>
          </p:cNvPr>
          <p:cNvSpPr>
            <a:spLocks noGrp="1"/>
          </p:cNvSpPr>
          <p:nvPr>
            <p:ph type="body" sz="quarter" idx="16"/>
          </p:nvPr>
        </p:nvSpPr>
        <p:spPr>
          <a:xfrm>
            <a:off x="4241384" y="571047"/>
            <a:ext cx="7844992" cy="803654"/>
          </a:xfrm>
        </p:spPr>
        <p:txBody>
          <a:bodyPr/>
          <a:lstStyle/>
          <a:p>
            <a:r>
              <a:rPr lang="en-US" dirty="0" err="1"/>
              <a:t>Découvrez</a:t>
            </a:r>
            <a:r>
              <a:rPr lang="en-US" dirty="0"/>
              <a:t> la </a:t>
            </a:r>
            <a:r>
              <a:rPr lang="en-US" dirty="0" err="1"/>
              <a:t>mentore</a:t>
            </a:r>
            <a:r>
              <a:rPr lang="en-US" dirty="0"/>
              <a:t> (</a:t>
            </a:r>
            <a:r>
              <a:rPr lang="en-US" dirty="0" err="1"/>
              <a:t>Pôle</a:t>
            </a:r>
            <a:r>
              <a:rPr lang="en-US" dirty="0"/>
              <a:t> </a:t>
            </a:r>
            <a:r>
              <a:rPr lang="en-US" dirty="0" err="1"/>
              <a:t>vidéo</a:t>
            </a:r>
            <a:r>
              <a:rPr lang="en-US" dirty="0"/>
              <a:t>)</a:t>
            </a:r>
          </a:p>
        </p:txBody>
      </p:sp>
    </p:spTree>
    <p:extLst>
      <p:ext uri="{BB962C8B-B14F-4D97-AF65-F5344CB8AC3E}">
        <p14:creationId xmlns:p14="http://schemas.microsoft.com/office/powerpoint/2010/main" val="95321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p:txBody>
          <a:bodyPr/>
          <a:lstStyle/>
          <a:p>
            <a:r>
              <a:rPr lang="en-US" dirty="0"/>
              <a:t>Activité</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41384" y="1467067"/>
            <a:ext cx="7559016" cy="3849918"/>
          </a:xfrm>
        </p:spPr>
        <p:txBody>
          <a:bodyPr/>
          <a:lstStyle/>
          <a:p>
            <a:pPr>
              <a:spcBef>
                <a:spcPts val="0"/>
              </a:spcBef>
            </a:pPr>
            <a:r>
              <a:rPr lang="en-US" sz="2300" b="1" dirty="0"/>
              <a:t>Objectif : </a:t>
            </a:r>
            <a:r>
              <a:rPr lang="en-US" sz="2300" dirty="0"/>
              <a:t>Inspirer et renforcer la confiance grâce à des histoires auxquelles les </a:t>
            </a:r>
            <a:r>
              <a:rPr lang="en-US" sz="2300" dirty="0" err="1"/>
              <a:t>apprenantes</a:t>
            </a:r>
            <a:r>
              <a:rPr lang="en-US" sz="2300" dirty="0"/>
              <a:t> peuvent s'identifier.</a:t>
            </a:r>
            <a:br>
              <a:rPr lang="en-US" sz="2300" dirty="0"/>
            </a:br>
            <a:r>
              <a:rPr lang="en-US" sz="2300" b="1" dirty="0"/>
              <a:t>Durée :</a:t>
            </a:r>
            <a:r>
              <a:rPr lang="en-US" sz="2300" dirty="0"/>
              <a:t> 10 à 15 minutes</a:t>
            </a:r>
          </a:p>
          <a:p>
            <a:pPr>
              <a:spcBef>
                <a:spcPts val="600"/>
              </a:spcBef>
            </a:pPr>
            <a:r>
              <a:rPr lang="en-US" b="1" dirty="0"/>
              <a:t>Comment ça marche :</a:t>
            </a:r>
            <a:endParaRPr lang="en-US" dirty="0"/>
          </a:p>
          <a:p>
            <a:pPr marL="457200" indent="-457200">
              <a:spcBef>
                <a:spcPts val="600"/>
              </a:spcBef>
              <a:buFont typeface="+mj-lt"/>
              <a:buAutoNum type="arabicPeriod"/>
            </a:pPr>
            <a:r>
              <a:rPr lang="en-US" dirty="0"/>
              <a:t>Utilisez le quiz AI Toolbox au début ou à la fin d'une session.</a:t>
            </a:r>
          </a:p>
          <a:p>
            <a:pPr marL="457200" indent="-457200">
              <a:spcBef>
                <a:spcPts val="600"/>
              </a:spcBef>
              <a:buFont typeface="+mj-lt"/>
              <a:buAutoNum type="arabicPeriod"/>
            </a:pPr>
            <a:r>
              <a:rPr lang="en-US" dirty="0"/>
              <a:t>Les </a:t>
            </a:r>
            <a:r>
              <a:rPr lang="en-US" dirty="0" err="1"/>
              <a:t>apprenantes</a:t>
            </a:r>
            <a:r>
              <a:rPr lang="en-US" dirty="0"/>
              <a:t> le remplissent individuellement ou par deux.</a:t>
            </a:r>
          </a:p>
          <a:p>
            <a:pPr marL="457200" indent="-457200">
              <a:spcBef>
                <a:spcPts val="600"/>
              </a:spcBef>
              <a:buFont typeface="+mj-lt"/>
              <a:buAutoNum type="arabicPeriod"/>
            </a:pPr>
            <a:r>
              <a:rPr lang="en-US" dirty="0"/>
              <a:t>Discutez ensemble de 2 à 3 réponses :</a:t>
            </a:r>
          </a:p>
          <a:p>
            <a:pPr marL="800100" lvl="1" indent="-342900">
              <a:buFont typeface="Arial" panose="020B0604020202020204" pitchFamily="34" charset="0"/>
              <a:buChar char="•"/>
            </a:pPr>
            <a:r>
              <a:rPr lang="en-US" i="1" spc="0" dirty="0">
                <a:solidFill>
                  <a:srgbClr val="282666"/>
                </a:solidFill>
                <a:latin typeface="+mn-lt"/>
              </a:rPr>
              <a:t>« Qu'avez-vous appris ? »</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 Qu'est-ce qui vous a surpris ? »</a:t>
            </a:r>
            <a:endParaRPr lang="en-US" spc="0" dirty="0">
              <a:solidFill>
                <a:srgbClr val="282666"/>
              </a:solidFill>
              <a:latin typeface="+mn-lt"/>
            </a:endParaRPr>
          </a:p>
          <a:p>
            <a:r>
              <a:rPr lang="en-US" b="1" dirty="0"/>
              <a:t>Avantages : </a:t>
            </a:r>
            <a:r>
              <a:rPr lang="en-US" dirty="0"/>
              <a:t>crée un environnement d'apprentissage amusant et sans pression, et aide les animateur</a:t>
            </a:r>
            <a:r>
              <a:rPr lang="fr-FR" dirty="0"/>
              <a:t>·</a:t>
            </a:r>
            <a:r>
              <a:rPr lang="fr-FR" dirty="0" err="1"/>
              <a:t>rice</a:t>
            </a:r>
            <a:r>
              <a:rPr lang="en-US" dirty="0"/>
              <a:t>s à évaluer le niveau de compréhension.</a:t>
            </a:r>
          </a:p>
          <a:p>
            <a:endParaRPr lang="en-US"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241384" y="308496"/>
            <a:ext cx="7844992" cy="803654"/>
          </a:xfrm>
        </p:spPr>
        <p:txBody>
          <a:bodyPr/>
          <a:lstStyle/>
          <a:p>
            <a:r>
              <a:rPr lang="en-IE" dirty="0"/>
              <a:t>Quiz d'échauffement sur les bases de l'IA (boîte à outils IA)</a:t>
            </a:r>
            <a:endParaRPr lang="en-US" dirty="0"/>
          </a:p>
        </p:txBody>
      </p:sp>
    </p:spTree>
    <p:extLst>
      <p:ext uri="{BB962C8B-B14F-4D97-AF65-F5344CB8AC3E}">
        <p14:creationId xmlns:p14="http://schemas.microsoft.com/office/powerpoint/2010/main" val="369799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926B-685E-EBBF-9B8D-1971D789DC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F018558-AD31-491A-B7D5-111E0186E57D}"/>
              </a:ext>
            </a:extLst>
          </p:cNvPr>
          <p:cNvSpPr>
            <a:spLocks noGrp="1"/>
          </p:cNvSpPr>
          <p:nvPr>
            <p:ph type="body" sz="quarter" idx="18"/>
          </p:nvPr>
        </p:nvSpPr>
        <p:spPr/>
        <p:txBody>
          <a:bodyPr/>
          <a:lstStyle/>
          <a:p>
            <a:r>
              <a:rPr lang="en-US" dirty="0"/>
              <a:t>Activité</a:t>
            </a:r>
          </a:p>
        </p:txBody>
      </p:sp>
      <p:sp>
        <p:nvSpPr>
          <p:cNvPr id="7" name="Text Placeholder 6">
            <a:extLst>
              <a:ext uri="{FF2B5EF4-FFF2-40B4-BE49-F238E27FC236}">
                <a16:creationId xmlns:a16="http://schemas.microsoft.com/office/drawing/2014/main" id="{E20C37E9-665A-58DB-DD01-57AFF27FC724}"/>
              </a:ext>
            </a:extLst>
          </p:cNvPr>
          <p:cNvSpPr>
            <a:spLocks noGrp="1"/>
          </p:cNvSpPr>
          <p:nvPr>
            <p:ph type="body" sz="quarter" idx="19"/>
          </p:nvPr>
        </p:nvSpPr>
        <p:spPr/>
        <p:txBody>
          <a:bodyPr/>
          <a:lstStyle/>
          <a:p>
            <a:r>
              <a:rPr lang="en-US" dirty="0"/>
              <a:t>03</a:t>
            </a:r>
          </a:p>
        </p:txBody>
      </p:sp>
      <p:pic>
        <p:nvPicPr>
          <p:cNvPr id="10" name="Picture Placeholder 9">
            <a:extLst>
              <a:ext uri="{FF2B5EF4-FFF2-40B4-BE49-F238E27FC236}">
                <a16:creationId xmlns:a16="http://schemas.microsoft.com/office/drawing/2014/main" id="{B3FB9603-4D21-5D18-D369-1C7B0B05948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529BA1E-AF75-7248-C56A-0257EC574BFB}"/>
              </a:ext>
            </a:extLst>
          </p:cNvPr>
          <p:cNvSpPr>
            <a:spLocks noGrp="1"/>
          </p:cNvSpPr>
          <p:nvPr>
            <p:ph type="body" sz="quarter" idx="20"/>
          </p:nvPr>
        </p:nvSpPr>
        <p:spPr>
          <a:xfrm>
            <a:off x="4241384" y="1488331"/>
            <a:ext cx="7645816" cy="3736287"/>
          </a:xfrm>
        </p:spPr>
        <p:txBody>
          <a:bodyPr/>
          <a:lstStyle/>
          <a:p>
            <a:pPr>
              <a:spcBef>
                <a:spcPts val="0"/>
              </a:spcBef>
            </a:pPr>
            <a:r>
              <a:rPr lang="en-US" sz="2300" b="1" dirty="0"/>
              <a:t>Objectif : </a:t>
            </a:r>
            <a:r>
              <a:rPr lang="en-US" sz="2300" dirty="0"/>
              <a:t>développer la confiance créative à l'aide d'outils d'IA.</a:t>
            </a:r>
            <a:br>
              <a:rPr lang="en-US" sz="2300" dirty="0"/>
            </a:br>
            <a:r>
              <a:rPr lang="en-US" sz="2300" b="1" dirty="0"/>
              <a:t>Durée :</a:t>
            </a:r>
            <a:r>
              <a:rPr lang="en-US" sz="2300" dirty="0"/>
              <a:t> 10 à 15 minutes</a:t>
            </a:r>
          </a:p>
          <a:p>
            <a:pPr>
              <a:spcBef>
                <a:spcPts val="600"/>
              </a:spcBef>
            </a:pPr>
            <a:r>
              <a:rPr lang="en-US" sz="2300" b="1" dirty="0"/>
              <a:t>Comment ça marche :</a:t>
            </a:r>
            <a:endParaRPr lang="en-US" sz="2300" dirty="0"/>
          </a:p>
          <a:p>
            <a:pPr marL="457200" indent="-457200">
              <a:lnSpc>
                <a:spcPct val="100000"/>
              </a:lnSpc>
              <a:spcBef>
                <a:spcPts val="0"/>
              </a:spcBef>
              <a:buFont typeface="+mj-lt"/>
              <a:buAutoNum type="arabicPeriod"/>
            </a:pPr>
            <a:r>
              <a:rPr lang="en-US" sz="2200" dirty="0"/>
              <a:t>Demandez à ChatGPT d'écrire une nouvelle (par exemple, « Une fille découvre un assistant IA sympathique »).</a:t>
            </a:r>
          </a:p>
          <a:p>
            <a:pPr marL="457200" indent="-457200">
              <a:lnSpc>
                <a:spcPct val="100000"/>
              </a:lnSpc>
              <a:spcBef>
                <a:spcPts val="0"/>
              </a:spcBef>
              <a:buFont typeface="+mj-lt"/>
              <a:buAutoNum type="arabicPeriod"/>
            </a:pPr>
            <a:r>
              <a:rPr lang="en-US" sz="2200" dirty="0"/>
              <a:t>Invitez les </a:t>
            </a:r>
            <a:r>
              <a:rPr lang="en-US" sz="2200" dirty="0" err="1"/>
              <a:t>apprenantes</a:t>
            </a:r>
            <a:r>
              <a:rPr lang="en-US" sz="2200" dirty="0"/>
              <a:t> à la remixer en modifiant la consigne :</a:t>
            </a:r>
          </a:p>
          <a:p>
            <a:pPr marL="799200" indent="-342900">
              <a:lnSpc>
                <a:spcPct val="100000"/>
              </a:lnSpc>
              <a:spcBef>
                <a:spcPts val="0"/>
              </a:spcBef>
              <a:buFont typeface="Arial" panose="020B0604020202020204" pitchFamily="34" charset="0"/>
              <a:buChar char="•"/>
            </a:pPr>
            <a:r>
              <a:rPr lang="en-US" sz="2200" i="1" spc="0" dirty="0">
                <a:solidFill>
                  <a:srgbClr val="282666"/>
                </a:solidFill>
                <a:latin typeface="+mn-lt"/>
              </a:rPr>
              <a:t>Ton, lieu ou personnage différents</a:t>
            </a:r>
          </a:p>
          <a:p>
            <a:pPr marL="799200" indent="-342900">
              <a:lnSpc>
                <a:spcPct val="100000"/>
              </a:lnSpc>
              <a:spcBef>
                <a:spcPts val="0"/>
              </a:spcBef>
              <a:buFont typeface="Arial" panose="020B0604020202020204" pitchFamily="34" charset="0"/>
              <a:buChar char="•"/>
            </a:pPr>
            <a:r>
              <a:rPr lang="en-US" sz="2200" i="1" spc="0" dirty="0">
                <a:solidFill>
                  <a:srgbClr val="282666"/>
                </a:solidFill>
                <a:latin typeface="+mn-lt"/>
              </a:rPr>
              <a:t>Différents éléments culturels ou créatifs</a:t>
            </a:r>
          </a:p>
          <a:p>
            <a:pPr marL="457200" indent="-457200">
              <a:lnSpc>
                <a:spcPct val="100000"/>
              </a:lnSpc>
              <a:spcBef>
                <a:spcPts val="0"/>
              </a:spcBef>
              <a:buFont typeface="+mj-lt"/>
              <a:buAutoNum type="arabicPeriod" startAt="3"/>
            </a:pPr>
            <a:r>
              <a:rPr lang="en-US" sz="2200" dirty="0"/>
              <a:t>Comparez les versions et discutez de l'impact de la suggestion.</a:t>
            </a:r>
          </a:p>
          <a:p>
            <a:r>
              <a:rPr lang="en-US" sz="2300" b="1" dirty="0"/>
              <a:t>Avantages : </a:t>
            </a:r>
            <a:r>
              <a:rPr lang="en-US" sz="2300" dirty="0"/>
              <a:t>montre aux </a:t>
            </a:r>
            <a:r>
              <a:rPr lang="en-US" sz="2300" dirty="0" err="1"/>
              <a:t>apprenantes</a:t>
            </a:r>
            <a:r>
              <a:rPr lang="en-US" sz="2300" dirty="0"/>
              <a:t> </a:t>
            </a:r>
            <a:r>
              <a:rPr lang="en-US" sz="2300" dirty="0" err="1"/>
              <a:t>qu’elles</a:t>
            </a:r>
            <a:r>
              <a:rPr lang="en-US" sz="2300" dirty="0"/>
              <a:t> peuvent contrôler les outils d'IA, et non l'inverse ; favorise la créativité et l'expérimentation numériques.</a:t>
            </a:r>
          </a:p>
          <a:p>
            <a:endParaRPr lang="en-US" sz="2300" dirty="0"/>
          </a:p>
        </p:txBody>
      </p:sp>
      <p:sp>
        <p:nvSpPr>
          <p:cNvPr id="5" name="Text Placeholder 4">
            <a:extLst>
              <a:ext uri="{FF2B5EF4-FFF2-40B4-BE49-F238E27FC236}">
                <a16:creationId xmlns:a16="http://schemas.microsoft.com/office/drawing/2014/main" id="{2D91CF1E-C4DE-0854-17A4-38EE4EB29035}"/>
              </a:ext>
            </a:extLst>
          </p:cNvPr>
          <p:cNvSpPr>
            <a:spLocks noGrp="1"/>
          </p:cNvSpPr>
          <p:nvPr>
            <p:ph type="body" sz="quarter" idx="16"/>
          </p:nvPr>
        </p:nvSpPr>
        <p:spPr>
          <a:xfrm>
            <a:off x="4241384" y="344710"/>
            <a:ext cx="7844992" cy="803654"/>
          </a:xfrm>
        </p:spPr>
        <p:txBody>
          <a:bodyPr/>
          <a:lstStyle/>
          <a:p>
            <a:r>
              <a:rPr lang="en-IE" dirty="0"/>
              <a:t>Remix d'histoire avec ChatGPT (boîte à outils IA)</a:t>
            </a:r>
            <a:endParaRPr lang="en-US" dirty="0"/>
          </a:p>
        </p:txBody>
      </p:sp>
    </p:spTree>
    <p:extLst>
      <p:ext uri="{BB962C8B-B14F-4D97-AF65-F5344CB8AC3E}">
        <p14:creationId xmlns:p14="http://schemas.microsoft.com/office/powerpoint/2010/main" val="1270788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A9335-2350-F711-D575-7B9B6D7D22A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CC382D-6CE9-1B37-ABDA-55DEDCE89EFB}"/>
              </a:ext>
            </a:extLst>
          </p:cNvPr>
          <p:cNvSpPr>
            <a:spLocks noGrp="1"/>
          </p:cNvSpPr>
          <p:nvPr>
            <p:ph type="body" sz="quarter" idx="18"/>
          </p:nvPr>
        </p:nvSpPr>
        <p:spPr/>
        <p:txBody>
          <a:bodyPr/>
          <a:lstStyle/>
          <a:p>
            <a:r>
              <a:rPr lang="en-US" dirty="0"/>
              <a:t>Activité</a:t>
            </a:r>
          </a:p>
        </p:txBody>
      </p:sp>
      <p:sp>
        <p:nvSpPr>
          <p:cNvPr id="7" name="Text Placeholder 6">
            <a:extLst>
              <a:ext uri="{FF2B5EF4-FFF2-40B4-BE49-F238E27FC236}">
                <a16:creationId xmlns:a16="http://schemas.microsoft.com/office/drawing/2014/main" id="{C179AA64-0358-1D50-785D-38187193C043}"/>
              </a:ext>
            </a:extLst>
          </p:cNvPr>
          <p:cNvSpPr>
            <a:spLocks noGrp="1"/>
          </p:cNvSpPr>
          <p:nvPr>
            <p:ph type="body" sz="quarter" idx="19"/>
          </p:nvPr>
        </p:nvSpPr>
        <p:spPr/>
        <p:txBody>
          <a:bodyPr/>
          <a:lstStyle/>
          <a:p>
            <a:r>
              <a:rPr lang="en-US" dirty="0"/>
              <a:t>04</a:t>
            </a:r>
          </a:p>
        </p:txBody>
      </p:sp>
      <p:pic>
        <p:nvPicPr>
          <p:cNvPr id="10" name="Picture Placeholder 9">
            <a:extLst>
              <a:ext uri="{FF2B5EF4-FFF2-40B4-BE49-F238E27FC236}">
                <a16:creationId xmlns:a16="http://schemas.microsoft.com/office/drawing/2014/main" id="{8BA6C465-6D1A-5367-39BD-1AA0B53E7C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402939C1-9730-0F32-D7E2-C3DC67AE794A}"/>
              </a:ext>
            </a:extLst>
          </p:cNvPr>
          <p:cNvSpPr>
            <a:spLocks noGrp="1"/>
          </p:cNvSpPr>
          <p:nvPr>
            <p:ph type="body" sz="quarter" idx="20"/>
          </p:nvPr>
        </p:nvSpPr>
        <p:spPr>
          <a:xfrm>
            <a:off x="4241384" y="1374701"/>
            <a:ext cx="7694454" cy="3849918"/>
          </a:xfrm>
        </p:spPr>
        <p:txBody>
          <a:bodyPr/>
          <a:lstStyle/>
          <a:p>
            <a:pPr>
              <a:spcBef>
                <a:spcPts val="0"/>
              </a:spcBef>
            </a:pPr>
            <a:r>
              <a:rPr lang="fr-FR" sz="2300" b="1" noProof="0" dirty="0"/>
              <a:t>Objectif : </a:t>
            </a:r>
            <a:r>
              <a:rPr lang="fr-FR" sz="2300" noProof="0" dirty="0"/>
              <a:t>Sensibiliser aux préjugés liés à l'IA et à la conception inclusive.</a:t>
            </a:r>
            <a:br>
              <a:rPr lang="fr-FR" sz="2300" noProof="0" dirty="0"/>
            </a:br>
            <a:r>
              <a:rPr lang="fr-FR" sz="2300" b="1" noProof="0" dirty="0"/>
              <a:t>Durée :</a:t>
            </a:r>
            <a:r>
              <a:rPr lang="fr-FR" sz="2300" noProof="0" dirty="0"/>
              <a:t> 10 à 15 minutes</a:t>
            </a:r>
          </a:p>
          <a:p>
            <a:pPr>
              <a:spcBef>
                <a:spcPts val="600"/>
              </a:spcBef>
            </a:pPr>
            <a:r>
              <a:rPr lang="fr-FR" sz="2300" b="1" noProof="0" dirty="0"/>
              <a:t>Comment ça marche :</a:t>
            </a:r>
            <a:endParaRPr lang="fr-FR" sz="2300" noProof="0" dirty="0"/>
          </a:p>
          <a:p>
            <a:pPr marL="457200" indent="-457200">
              <a:spcBef>
                <a:spcPts val="600"/>
              </a:spcBef>
              <a:buFont typeface="+mj-lt"/>
              <a:buAutoNum type="arabicPeriod"/>
            </a:pPr>
            <a:r>
              <a:rPr lang="fr-FR" sz="2200" noProof="0" dirty="0"/>
              <a:t>Les apprenantes rédigent une consigne simple (par exemple, </a:t>
            </a:r>
            <a:r>
              <a:rPr lang="fr-FR" sz="2200" i="1" noProof="0" dirty="0"/>
              <a:t>« Créez l'image d'un scientifique »</a:t>
            </a:r>
            <a:r>
              <a:rPr lang="fr-FR" sz="2200" noProof="0" dirty="0"/>
              <a:t>).</a:t>
            </a:r>
          </a:p>
          <a:p>
            <a:pPr marL="457200" indent="-457200">
              <a:spcBef>
                <a:spcPts val="600"/>
              </a:spcBef>
              <a:buFont typeface="+mj-lt"/>
              <a:buAutoNum type="arabicPeriod"/>
            </a:pPr>
            <a:r>
              <a:rPr lang="fr-FR" sz="2200" noProof="0" dirty="0"/>
              <a:t>Ils discutent de ce que l'IA pourrait produire.</a:t>
            </a:r>
          </a:p>
          <a:p>
            <a:pPr marL="457200" indent="-457200">
              <a:spcBef>
                <a:spcPts val="600"/>
              </a:spcBef>
              <a:buFont typeface="+mj-lt"/>
              <a:buAutoNum type="arabicPeriod"/>
            </a:pPr>
            <a:r>
              <a:rPr lang="fr-FR" sz="2200" noProof="0" dirty="0"/>
              <a:t>Les apprenants rédigent ensuite une version plus inclusive:</a:t>
            </a:r>
            <a:endParaRPr lang="fr-FR" sz="2200" i="1" spc="0" noProof="0" dirty="0">
              <a:solidFill>
                <a:srgbClr val="282666"/>
              </a:solidFill>
              <a:latin typeface="+mn-lt"/>
            </a:endParaRPr>
          </a:p>
          <a:p>
            <a:pPr marL="456300">
              <a:spcBef>
                <a:spcPts val="0"/>
              </a:spcBef>
            </a:pPr>
            <a:r>
              <a:rPr lang="fr-FR" sz="2200" i="1" spc="0" noProof="0" dirty="0">
                <a:solidFill>
                  <a:srgbClr val="282666"/>
                </a:solidFill>
                <a:latin typeface="+mn-lt"/>
              </a:rPr>
              <a:t>« Créez l'image d'une scientifique kenyane travaillant sur des solutions d'IA pour l'agriculture. »</a:t>
            </a:r>
          </a:p>
          <a:p>
            <a:pPr marL="457200" indent="-457200">
              <a:spcBef>
                <a:spcPts val="600"/>
              </a:spcBef>
              <a:buFont typeface="+mj-lt"/>
              <a:buAutoNum type="arabicPeriod" startAt="4"/>
            </a:pPr>
            <a:r>
              <a:rPr lang="fr-FR" sz="2200" noProof="0" dirty="0"/>
              <a:t>Comparez les versions et discutez de l'impact de la formulation</a:t>
            </a:r>
            <a:r>
              <a:rPr lang="fr-FR" sz="2300" noProof="0" dirty="0"/>
              <a:t>.</a:t>
            </a:r>
          </a:p>
          <a:p>
            <a:r>
              <a:rPr lang="fr-FR" sz="2300" b="1" noProof="0" dirty="0"/>
              <a:t>Avantages : </a:t>
            </a:r>
            <a:r>
              <a:rPr lang="fr-FR" sz="2300" noProof="0" dirty="0"/>
              <a:t>montre comment de petits changements dans la formulation peuvent remettre en question les stéréotypes, un thème important dans les sessions sur l'éthique de l'IA.</a:t>
            </a:r>
          </a:p>
        </p:txBody>
      </p:sp>
      <p:sp>
        <p:nvSpPr>
          <p:cNvPr id="5" name="Text Placeholder 4">
            <a:extLst>
              <a:ext uri="{FF2B5EF4-FFF2-40B4-BE49-F238E27FC236}">
                <a16:creationId xmlns:a16="http://schemas.microsoft.com/office/drawing/2014/main" id="{69BE051F-E7CB-A595-FBC9-41949C4AFA97}"/>
              </a:ext>
            </a:extLst>
          </p:cNvPr>
          <p:cNvSpPr>
            <a:spLocks noGrp="1"/>
          </p:cNvSpPr>
          <p:nvPr>
            <p:ph type="body" sz="quarter" idx="16"/>
          </p:nvPr>
        </p:nvSpPr>
        <p:spPr>
          <a:xfrm>
            <a:off x="4241384" y="571047"/>
            <a:ext cx="7844992" cy="803654"/>
          </a:xfrm>
        </p:spPr>
        <p:txBody>
          <a:bodyPr/>
          <a:lstStyle/>
          <a:p>
            <a:r>
              <a:rPr lang="en-US" dirty="0" err="1"/>
              <a:t>Concevoir</a:t>
            </a:r>
            <a:r>
              <a:rPr lang="en-US" dirty="0"/>
              <a:t> un prompt </a:t>
            </a:r>
            <a:r>
              <a:rPr lang="en-US" dirty="0" err="1"/>
              <a:t>inclusif</a:t>
            </a:r>
            <a:r>
              <a:rPr lang="en-US" dirty="0"/>
              <a:t> (éthique)</a:t>
            </a:r>
          </a:p>
        </p:txBody>
      </p:sp>
    </p:spTree>
    <p:extLst>
      <p:ext uri="{BB962C8B-B14F-4D97-AF65-F5344CB8AC3E}">
        <p14:creationId xmlns:p14="http://schemas.microsoft.com/office/powerpoint/2010/main" val="3479541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5E764-71E6-E786-FA0F-59F6B1B5485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8C9D86-B7C4-D21A-BEE0-746974D78852}"/>
              </a:ext>
            </a:extLst>
          </p:cNvPr>
          <p:cNvSpPr>
            <a:spLocks noGrp="1"/>
          </p:cNvSpPr>
          <p:nvPr>
            <p:ph type="body" sz="quarter" idx="18"/>
          </p:nvPr>
        </p:nvSpPr>
        <p:spPr/>
        <p:txBody>
          <a:bodyPr/>
          <a:lstStyle/>
          <a:p>
            <a:r>
              <a:rPr lang="en-US" dirty="0"/>
              <a:t>Activité</a:t>
            </a:r>
          </a:p>
        </p:txBody>
      </p:sp>
      <p:sp>
        <p:nvSpPr>
          <p:cNvPr id="7" name="Text Placeholder 6">
            <a:extLst>
              <a:ext uri="{FF2B5EF4-FFF2-40B4-BE49-F238E27FC236}">
                <a16:creationId xmlns:a16="http://schemas.microsoft.com/office/drawing/2014/main" id="{B68A9CD9-4287-74E8-C5D8-E2C5F3DCD6FD}"/>
              </a:ext>
            </a:extLst>
          </p:cNvPr>
          <p:cNvSpPr>
            <a:spLocks noGrp="1"/>
          </p:cNvSpPr>
          <p:nvPr>
            <p:ph type="body" sz="quarter" idx="19"/>
          </p:nvPr>
        </p:nvSpPr>
        <p:spPr/>
        <p:txBody>
          <a:bodyPr/>
          <a:lstStyle/>
          <a:p>
            <a:r>
              <a:rPr lang="en-US" dirty="0"/>
              <a:t>05</a:t>
            </a:r>
          </a:p>
        </p:txBody>
      </p:sp>
      <p:pic>
        <p:nvPicPr>
          <p:cNvPr id="10" name="Picture Placeholder 9">
            <a:extLst>
              <a:ext uri="{FF2B5EF4-FFF2-40B4-BE49-F238E27FC236}">
                <a16:creationId xmlns:a16="http://schemas.microsoft.com/office/drawing/2014/main" id="{4463D19E-1DC6-622F-E46E-652D5DDF44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CDD5EF78-6D8D-E8EB-075E-18643A705C29}"/>
              </a:ext>
            </a:extLst>
          </p:cNvPr>
          <p:cNvSpPr>
            <a:spLocks noGrp="1"/>
          </p:cNvSpPr>
          <p:nvPr>
            <p:ph type="body" sz="quarter" idx="20"/>
          </p:nvPr>
        </p:nvSpPr>
        <p:spPr>
          <a:xfrm>
            <a:off x="4241384" y="1189869"/>
            <a:ext cx="7559016" cy="3849918"/>
          </a:xfrm>
        </p:spPr>
        <p:txBody>
          <a:bodyPr/>
          <a:lstStyle/>
          <a:p>
            <a:pPr>
              <a:spcBef>
                <a:spcPts val="0"/>
              </a:spcBef>
            </a:pPr>
            <a:r>
              <a:rPr lang="en-US" sz="2300" b="1" dirty="0"/>
              <a:t>Objectif : </a:t>
            </a:r>
            <a:r>
              <a:rPr lang="en-US" sz="2300" dirty="0"/>
              <a:t>Établir de véritables liens avec des femmes travaillant dans le domaine de l'IA.</a:t>
            </a:r>
            <a:br>
              <a:rPr lang="en-US" sz="2300" dirty="0"/>
            </a:br>
            <a:r>
              <a:rPr lang="en-US" sz="2300" b="1" dirty="0"/>
              <a:t>Durée :</a:t>
            </a:r>
            <a:r>
              <a:rPr lang="en-US" sz="2300" dirty="0"/>
              <a:t> 20 minutes</a:t>
            </a:r>
          </a:p>
          <a:p>
            <a:pPr>
              <a:spcBef>
                <a:spcPts val="600"/>
              </a:spcBef>
            </a:pPr>
            <a:r>
              <a:rPr lang="en-US" sz="2300" b="1" dirty="0"/>
              <a:t>Comment ça marche :</a:t>
            </a:r>
            <a:endParaRPr lang="en-US" sz="2300" dirty="0"/>
          </a:p>
          <a:p>
            <a:pPr marL="457200" indent="-457200">
              <a:spcBef>
                <a:spcPts val="0"/>
              </a:spcBef>
              <a:buFont typeface="+mj-lt"/>
              <a:buAutoNum type="arabicPeriod"/>
            </a:pPr>
            <a:r>
              <a:rPr lang="en-US" sz="2200" dirty="0"/>
              <a:t>Invitez une femme de votre région travaillant dans le domaine de l'IA ou sélectionnez une personne dans </a:t>
            </a:r>
            <a:r>
              <a:rPr lang="en-US" sz="2200" b="1" dirty="0"/>
              <a:t>l'annuaire</a:t>
            </a:r>
            <a:r>
              <a:rPr lang="en-US" sz="2200" dirty="0"/>
              <a:t>.</a:t>
            </a:r>
          </a:p>
          <a:p>
            <a:pPr marL="457200" indent="-457200">
              <a:spcBef>
                <a:spcPts val="0"/>
              </a:spcBef>
              <a:buFont typeface="+mj-lt"/>
              <a:buAutoNum type="arabicPeriod"/>
            </a:pPr>
            <a:r>
              <a:rPr lang="en-US" sz="2200" dirty="0"/>
              <a:t>Les </a:t>
            </a:r>
            <a:r>
              <a:rPr lang="en-US" sz="2200" dirty="0" err="1"/>
              <a:t>apprenantes</a:t>
            </a:r>
            <a:r>
              <a:rPr lang="en-US" sz="2200" dirty="0"/>
              <a:t> la rencontrent en petits groupes pendant 5 à 7 minutes.</a:t>
            </a:r>
          </a:p>
          <a:p>
            <a:pPr marL="457200" indent="-457200">
              <a:spcBef>
                <a:spcPts val="0"/>
              </a:spcBef>
              <a:buFont typeface="+mj-lt"/>
              <a:buAutoNum type="arabicPeriod"/>
            </a:pPr>
            <a:r>
              <a:rPr lang="en-US" sz="2200" dirty="0"/>
              <a:t>Questions suggérées :</a:t>
            </a:r>
          </a:p>
          <a:p>
            <a:pPr marL="800100" lvl="1" indent="-342900">
              <a:buFont typeface="Arial" panose="020B0604020202020204" pitchFamily="34" charset="0"/>
              <a:buChar char="•"/>
            </a:pPr>
            <a:r>
              <a:rPr lang="en-US" sz="1800" i="1" spc="0" dirty="0">
                <a:solidFill>
                  <a:srgbClr val="282666"/>
                </a:solidFill>
                <a:latin typeface="+mn-lt"/>
              </a:rPr>
              <a:t>« Quel conseil donneriez-vous à votre jeune moi ? »</a:t>
            </a:r>
            <a:endParaRPr lang="en-US" sz="1800" spc="0" dirty="0">
              <a:solidFill>
                <a:srgbClr val="282666"/>
              </a:solidFill>
              <a:latin typeface="+mn-lt"/>
            </a:endParaRPr>
          </a:p>
          <a:p>
            <a:pPr marL="800100" lvl="1" indent="-342900">
              <a:buFont typeface="Arial" panose="020B0604020202020204" pitchFamily="34" charset="0"/>
              <a:buChar char="•"/>
            </a:pPr>
            <a:r>
              <a:rPr lang="en-US" sz="1800" i="1" spc="0" dirty="0">
                <a:solidFill>
                  <a:srgbClr val="282666"/>
                </a:solidFill>
                <a:latin typeface="+mn-lt"/>
              </a:rPr>
              <a:t>« Qu'appréciez-vous le plus dans votre travail ? »</a:t>
            </a:r>
            <a:endParaRPr lang="en-US" sz="1800" spc="0" dirty="0">
              <a:solidFill>
                <a:srgbClr val="282666"/>
              </a:solidFill>
              <a:latin typeface="+mn-lt"/>
            </a:endParaRPr>
          </a:p>
          <a:p>
            <a:pPr marL="457200" indent="-457200">
              <a:spcBef>
                <a:spcPts val="0"/>
              </a:spcBef>
              <a:buFont typeface="+mj-lt"/>
              <a:buAutoNum type="arabicPeriod"/>
            </a:pPr>
            <a:r>
              <a:rPr lang="en-US" sz="2200" dirty="0"/>
              <a:t>Terminez par </a:t>
            </a:r>
            <a:r>
              <a:rPr lang="en-US" sz="2200" dirty="0" err="1"/>
              <a:t>une</a:t>
            </a:r>
            <a:r>
              <a:rPr lang="en-US" sz="2200" dirty="0"/>
              <a:t> </a:t>
            </a:r>
            <a:r>
              <a:rPr lang="en-US" sz="2200" dirty="0" err="1"/>
              <a:t>réflexion</a:t>
            </a:r>
            <a:r>
              <a:rPr lang="en-US" sz="2200" dirty="0"/>
              <a:t>:</a:t>
            </a:r>
          </a:p>
          <a:p>
            <a:pPr marL="800100" lvl="1" indent="-342900">
              <a:buFont typeface="Arial" panose="020B0604020202020204" pitchFamily="34" charset="0"/>
              <a:buChar char="•"/>
            </a:pPr>
            <a:r>
              <a:rPr lang="en-US" sz="1800" i="1" spc="0" dirty="0">
                <a:solidFill>
                  <a:srgbClr val="282666"/>
                </a:solidFill>
                <a:latin typeface="+mn-lt"/>
              </a:rPr>
              <a:t>« Qu'est-ce qui vous a inspiré aujourd'hui ? »</a:t>
            </a:r>
            <a:endParaRPr lang="en-US" sz="1800" spc="0" dirty="0">
              <a:solidFill>
                <a:srgbClr val="282666"/>
              </a:solidFill>
              <a:latin typeface="+mn-lt"/>
            </a:endParaRPr>
          </a:p>
          <a:p>
            <a:pPr>
              <a:buNone/>
            </a:pPr>
            <a:r>
              <a:rPr lang="en-US" sz="2300" b="1" dirty="0"/>
              <a:t>Avantages : </a:t>
            </a:r>
            <a:r>
              <a:rPr lang="en-US" sz="2300" dirty="0"/>
              <a:t>renforce la confiance en soi, permet de créer des réseaux et donne vie aux carrières dans le domaine de l'IA, comme le</a:t>
            </a:r>
            <a:r>
              <a:rPr lang="en-US" sz="2300" dirty="0" err="1"/>
              <a:t> souligne </a:t>
            </a:r>
            <a:r>
              <a:rPr lang="en-US" sz="2300" dirty="0"/>
              <a:t>le guide de réseautage.</a:t>
            </a:r>
            <a:r>
              <a:rPr lang="en-US" sz="2000" dirty="0"/>
              <a:t> </a:t>
            </a:r>
          </a:p>
        </p:txBody>
      </p:sp>
      <p:sp>
        <p:nvSpPr>
          <p:cNvPr id="5" name="Text Placeholder 4">
            <a:extLst>
              <a:ext uri="{FF2B5EF4-FFF2-40B4-BE49-F238E27FC236}">
                <a16:creationId xmlns:a16="http://schemas.microsoft.com/office/drawing/2014/main" id="{45365E32-8961-67E6-5442-6BB22A4A8608}"/>
              </a:ext>
            </a:extLst>
          </p:cNvPr>
          <p:cNvSpPr>
            <a:spLocks noGrp="1"/>
          </p:cNvSpPr>
          <p:nvPr>
            <p:ph type="body" sz="quarter" idx="16"/>
          </p:nvPr>
        </p:nvSpPr>
        <p:spPr>
          <a:xfrm>
            <a:off x="4098396" y="273427"/>
            <a:ext cx="7844992" cy="946395"/>
          </a:xfrm>
        </p:spPr>
        <p:txBody>
          <a:bodyPr/>
          <a:lstStyle/>
          <a:p>
            <a:r>
              <a:rPr lang="en-US" dirty="0"/>
              <a:t>Mini-session de </a:t>
            </a:r>
            <a:r>
              <a:rPr lang="en-US" dirty="0" err="1"/>
              <a:t>speedmentoring</a:t>
            </a:r>
            <a:r>
              <a:rPr lang="en-US" dirty="0"/>
              <a:t> </a:t>
            </a:r>
            <a:r>
              <a:rPr lang="en-US" sz="3000" dirty="0"/>
              <a:t>(Centre de </a:t>
            </a:r>
            <a:r>
              <a:rPr lang="en-US" sz="3000" dirty="0" err="1"/>
              <a:t>Mentorat</a:t>
            </a:r>
            <a:r>
              <a:rPr lang="en-US" sz="3000" dirty="0"/>
              <a:t>)</a:t>
            </a:r>
          </a:p>
        </p:txBody>
      </p:sp>
    </p:spTree>
    <p:extLst>
      <p:ext uri="{BB962C8B-B14F-4D97-AF65-F5344CB8AC3E}">
        <p14:creationId xmlns:p14="http://schemas.microsoft.com/office/powerpoint/2010/main" val="60579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p:txBody>
          <a:bodyPr/>
          <a:lstStyle/>
          <a:p>
            <a:r>
              <a:rPr lang="en-US" dirty="0"/>
              <a:t>Merci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6" name="Freeform 15">
            <a:extLst>
              <a:ext uri="{FF2B5EF4-FFF2-40B4-BE49-F238E27FC236}">
                <a16:creationId xmlns:a16="http://schemas.microsoft.com/office/drawing/2014/main" id="{541B49D2-3497-C6D2-ADC7-4BE02FA415AF}"/>
              </a:ext>
            </a:extLst>
          </p:cNvPr>
          <p:cNvSpPr/>
          <p:nvPr/>
        </p:nvSpPr>
        <p:spPr>
          <a:xfrm>
            <a:off x="9401920"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grpSp>
        <p:nvGrpSpPr>
          <p:cNvPr id="7" name="Group 6">
            <a:extLst>
              <a:ext uri="{FF2B5EF4-FFF2-40B4-BE49-F238E27FC236}">
                <a16:creationId xmlns:a16="http://schemas.microsoft.com/office/drawing/2014/main" id="{15A2D615-D34B-AA61-111B-542C08A9952D}"/>
              </a:ext>
            </a:extLst>
          </p:cNvPr>
          <p:cNvGrpSpPr/>
          <p:nvPr/>
        </p:nvGrpSpPr>
        <p:grpSpPr>
          <a:xfrm>
            <a:off x="9367916" y="4685169"/>
            <a:ext cx="474268" cy="452277"/>
            <a:chOff x="3094393" y="4759137"/>
            <a:chExt cx="1074283" cy="1074283"/>
          </a:xfrm>
        </p:grpSpPr>
        <p:sp>
          <p:nvSpPr>
            <p:cNvPr id="8" name="Freeform 236">
              <a:extLst>
                <a:ext uri="{FF2B5EF4-FFF2-40B4-BE49-F238E27FC236}">
                  <a16:creationId xmlns:a16="http://schemas.microsoft.com/office/drawing/2014/main" id="{BD23A028-C2C3-183B-0C4A-78FB5F216782}"/>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27A7BA6-F3BE-C4F1-015C-C7453D1F16BA}"/>
                </a:ext>
              </a:extLst>
            </p:cNvPr>
            <p:cNvGrpSpPr/>
            <p:nvPr/>
          </p:nvGrpSpPr>
          <p:grpSpPr>
            <a:xfrm>
              <a:off x="3303016" y="4946695"/>
              <a:ext cx="685139" cy="655838"/>
              <a:chOff x="3303016" y="4946695"/>
              <a:chExt cx="685139" cy="655838"/>
            </a:xfrm>
          </p:grpSpPr>
          <p:sp>
            <p:nvSpPr>
              <p:cNvPr id="28" name="Freeform 238">
                <a:extLst>
                  <a:ext uri="{FF2B5EF4-FFF2-40B4-BE49-F238E27FC236}">
                    <a16:creationId xmlns:a16="http://schemas.microsoft.com/office/drawing/2014/main" id="{BF9575F5-9C85-8C90-274D-47FE76344100}"/>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9" name="Freeform 239">
                <a:extLst>
                  <a:ext uri="{FF2B5EF4-FFF2-40B4-BE49-F238E27FC236}">
                    <a16:creationId xmlns:a16="http://schemas.microsoft.com/office/drawing/2014/main" id="{B8D2324C-3955-D898-14D6-DFBB25AAB539}"/>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0" name="Freeform 240">
                <a:extLst>
                  <a:ext uri="{FF2B5EF4-FFF2-40B4-BE49-F238E27FC236}">
                    <a16:creationId xmlns:a16="http://schemas.microsoft.com/office/drawing/2014/main" id="{0F88897F-597C-1ADD-1F59-F738CE692B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347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476190" cy="3066422"/>
          </a:xfrm>
        </p:spPr>
        <p:txBody>
          <a:bodyPr/>
          <a:lstStyle/>
          <a:p>
            <a:r>
              <a:rPr lang="en-US" dirty="0"/>
              <a:t>HeadStart et </a:t>
            </a:r>
            <a:r>
              <a:rPr lang="en-US" dirty="0" err="1"/>
              <a:t>sa</a:t>
            </a:r>
            <a:r>
              <a:rPr lang="en-US" dirty="0"/>
              <a:t> pertinence</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9036996" y="1857124"/>
            <a:ext cx="2506617" cy="1049221"/>
          </a:xfrm>
        </p:spPr>
        <p:txBody>
          <a:bodyPr/>
          <a:lstStyle/>
          <a:p>
            <a:r>
              <a:rPr lang="en-US" dirty="0"/>
              <a:t>Qu'est-ce que HeadStart ?</a:t>
            </a:r>
          </a:p>
          <a:p>
            <a:endParaRPr lang="en-US" dirty="0"/>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443620" y="4426086"/>
            <a:ext cx="11253457" cy="1440656"/>
          </a:xfrm>
        </p:spPr>
        <p:txBody>
          <a:bodyPr/>
          <a:lstStyle/>
          <a:p>
            <a:pPr marL="0" indent="0">
              <a:spcBef>
                <a:spcPts val="0"/>
              </a:spcBef>
            </a:pPr>
            <a:r>
              <a:rPr lang="en-US" sz="2300" dirty="0"/>
              <a:t>HeadStart est une initiative européenne visant à </a:t>
            </a:r>
            <a:r>
              <a:rPr lang="en-US" sz="2300" b="1" dirty="0"/>
              <a:t>réduire l'écart entre les sexes dans le domaine de l'intelligence artificielle en dotant les jeunes femmes </a:t>
            </a:r>
            <a:r>
              <a:rPr lang="en-US" sz="2300" dirty="0"/>
              <a:t>des connaissances, de la confiance et des outils pratiques nécessaires pour s'engager dans les technologies émergentes. Fruit d'une collaboration avec des partenaires à travers l'Europe, le projet aide les animateur</a:t>
            </a:r>
            <a:r>
              <a:rPr lang="fr-FR" sz="2300" dirty="0"/>
              <a:t>·</a:t>
            </a:r>
            <a:r>
              <a:rPr lang="fr-FR" sz="2300" dirty="0" err="1"/>
              <a:t>rice</a:t>
            </a:r>
            <a:r>
              <a:rPr lang="en-US" sz="2300" dirty="0"/>
              <a:t>s et les </a:t>
            </a:r>
            <a:r>
              <a:rPr lang="en-US" sz="2300" dirty="0" err="1"/>
              <a:t>facilitateur</a:t>
            </a:r>
            <a:r>
              <a:rPr lang="fr-FR" sz="2300" dirty="0"/>
              <a:t>·</a:t>
            </a:r>
            <a:r>
              <a:rPr lang="fr-FR" sz="2300" dirty="0" err="1"/>
              <a:t>rice</a:t>
            </a:r>
            <a:r>
              <a:rPr lang="en-US" sz="2300" dirty="0"/>
              <a:t>s à guider les jeunes femmes vers un avenir où elles pourront participer pleinement et occuper des postes à responsabilité dans le domaine de l'IA.</a:t>
            </a:r>
          </a:p>
        </p:txBody>
      </p:sp>
      <p:pic>
        <p:nvPicPr>
          <p:cNvPr id="12" name="Picture Placeholder 11">
            <a:extLst>
              <a:ext uri="{FF2B5EF4-FFF2-40B4-BE49-F238E27FC236}">
                <a16:creationId xmlns:a16="http://schemas.microsoft.com/office/drawing/2014/main" id="{BC777EDE-D756-A5CD-4225-9A92A5CA97C2}"/>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a:xfrm>
            <a:off x="0" y="148452"/>
            <a:ext cx="8097183" cy="4277633"/>
          </a:xfrm>
        </p:spPr>
      </p:pic>
    </p:spTree>
    <p:extLst>
      <p:ext uri="{BB962C8B-B14F-4D97-AF65-F5344CB8AC3E}">
        <p14:creationId xmlns:p14="http://schemas.microsoft.com/office/powerpoint/2010/main" val="43327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3C94D-8974-4B0B-6C57-51CD30CF8369}"/>
              </a:ext>
            </a:extLst>
          </p:cNvPr>
          <p:cNvSpPr>
            <a:spLocks noGrp="1"/>
          </p:cNvSpPr>
          <p:nvPr>
            <p:ph type="body" sz="quarter" idx="18"/>
          </p:nvPr>
        </p:nvSpPr>
        <p:spPr>
          <a:xfrm>
            <a:off x="528134" y="1876698"/>
            <a:ext cx="2930290" cy="1049221"/>
          </a:xfrm>
        </p:spPr>
        <p:txBody>
          <a:bodyPr/>
          <a:lstStyle/>
          <a:p>
            <a:r>
              <a:rPr lang="en-IE" dirty="0"/>
              <a:t>Pourquoi est-ce important ?</a:t>
            </a:r>
          </a:p>
        </p:txBody>
      </p:sp>
      <p:sp>
        <p:nvSpPr>
          <p:cNvPr id="4" name="Text Placeholder 3">
            <a:extLst>
              <a:ext uri="{FF2B5EF4-FFF2-40B4-BE49-F238E27FC236}">
                <a16:creationId xmlns:a16="http://schemas.microsoft.com/office/drawing/2014/main" id="{5BC733EF-FA27-6949-F93C-32CAD307F759}"/>
              </a:ext>
            </a:extLst>
          </p:cNvPr>
          <p:cNvSpPr>
            <a:spLocks noGrp="1"/>
          </p:cNvSpPr>
          <p:nvPr>
            <p:ph type="body" sz="quarter" idx="20"/>
          </p:nvPr>
        </p:nvSpPr>
        <p:spPr>
          <a:xfrm>
            <a:off x="4284543" y="372513"/>
            <a:ext cx="7363470" cy="3849918"/>
          </a:xfrm>
        </p:spPr>
        <p:txBody>
          <a:bodyPr/>
          <a:lstStyle/>
          <a:p>
            <a:pPr marL="0" indent="0"/>
            <a:r>
              <a:rPr lang="en-US" dirty="0"/>
              <a:t>HeadStart fournit essentiellement une suite complète d'outils et de ressources accessibles qui combinent des histoires réelles, le développement de compétences numériques et des approches d'apprentissage inclusives. </a:t>
            </a:r>
          </a:p>
          <a:p>
            <a:pPr marL="900000" lvl="1" indent="0"/>
            <a:r>
              <a:rPr lang="en-US" sz="2400" spc="0" dirty="0">
                <a:solidFill>
                  <a:srgbClr val="282666"/>
                </a:solidFill>
                <a:latin typeface="+mn-lt"/>
              </a:rPr>
              <a:t>Ces ressources aident les jeunes femmes à comprendre l'IA, à explorer les parcours professionnels et à acquérir les compétences nécessaires dans un monde numérique en rapide évolution. </a:t>
            </a:r>
          </a:p>
          <a:p>
            <a:pPr marL="900000"/>
            <a:r>
              <a:rPr lang="en-US" dirty="0"/>
              <a:t>Pour les </a:t>
            </a:r>
            <a:r>
              <a:rPr lang="en-US" dirty="0" err="1"/>
              <a:t>éducateur</a:t>
            </a:r>
            <a:r>
              <a:rPr lang="fr-FR" dirty="0"/>
              <a:t>·</a:t>
            </a:r>
            <a:r>
              <a:rPr lang="fr-FR" dirty="0" err="1"/>
              <a:t>rice</a:t>
            </a:r>
            <a:r>
              <a:rPr lang="en-US" dirty="0"/>
              <a:t>s, elles offrent des supports prêts à l'emploi qui renforcent l'engagement, suscitent la curiosité et permettent des conversations constructives sur la technologie et les opportunités.</a:t>
            </a:r>
          </a:p>
        </p:txBody>
      </p:sp>
      <p:sp>
        <p:nvSpPr>
          <p:cNvPr id="7" name="TextBox 6">
            <a:extLst>
              <a:ext uri="{FF2B5EF4-FFF2-40B4-BE49-F238E27FC236}">
                <a16:creationId xmlns:a16="http://schemas.microsoft.com/office/drawing/2014/main" id="{95F4253F-4B01-35F8-8D78-100EA0281792}"/>
              </a:ext>
            </a:extLst>
          </p:cNvPr>
          <p:cNvSpPr txBox="1"/>
          <p:nvPr/>
        </p:nvSpPr>
        <p:spPr>
          <a:xfrm>
            <a:off x="726163" y="5403297"/>
            <a:ext cx="10739673" cy="1200329"/>
          </a:xfrm>
          <a:prstGeom prst="rect">
            <a:avLst/>
          </a:prstGeom>
          <a:solidFill>
            <a:srgbClr val="ED8623"/>
          </a:solidFill>
        </p:spPr>
        <p:txBody>
          <a:bodyPr wrap="square">
            <a:spAutoFit/>
          </a:bodyPr>
          <a:lstStyle/>
          <a:p>
            <a:pPr marL="0" indent="0"/>
            <a:r>
              <a:rPr lang="en-US" sz="2400" dirty="0">
                <a:solidFill>
                  <a:srgbClr val="282666"/>
                </a:solidFill>
              </a:rPr>
              <a:t>En intégrant ces outils dans les </a:t>
            </a:r>
            <a:r>
              <a:rPr lang="en-US" sz="2400" dirty="0" err="1">
                <a:solidFill>
                  <a:srgbClr val="282666"/>
                </a:solidFill>
              </a:rPr>
              <a:t>programmes</a:t>
            </a:r>
            <a:r>
              <a:rPr lang="en-US" sz="2400" dirty="0">
                <a:solidFill>
                  <a:srgbClr val="282666"/>
                </a:solidFill>
              </a:rPr>
              <a:t> destinés aux jeunes, HeadStart donne à la prochaine génération les moyens de façonner l'avenir de l'IA en mettant l'accent sur la diversité et l'innovation.</a:t>
            </a:r>
            <a:endParaRPr lang="en-IE" sz="2400" dirty="0">
              <a:solidFill>
                <a:srgbClr val="282666"/>
              </a:solidFill>
            </a:endParaRPr>
          </a:p>
        </p:txBody>
      </p:sp>
      <p:grpSp>
        <p:nvGrpSpPr>
          <p:cNvPr id="8" name="Group 7">
            <a:extLst>
              <a:ext uri="{FF2B5EF4-FFF2-40B4-BE49-F238E27FC236}">
                <a16:creationId xmlns:a16="http://schemas.microsoft.com/office/drawing/2014/main" id="{178AC682-D9CC-7C58-617C-32945DDA6461}"/>
              </a:ext>
            </a:extLst>
          </p:cNvPr>
          <p:cNvGrpSpPr/>
          <p:nvPr/>
        </p:nvGrpSpPr>
        <p:grpSpPr>
          <a:xfrm>
            <a:off x="4230974" y="3885301"/>
            <a:ext cx="851774" cy="830997"/>
            <a:chOff x="8420012" y="800946"/>
            <a:chExt cx="3121846" cy="3000578"/>
          </a:xfrm>
          <a:solidFill>
            <a:srgbClr val="282666"/>
          </a:solidFill>
        </p:grpSpPr>
        <p:grpSp>
          <p:nvGrpSpPr>
            <p:cNvPr id="9" name="Group 8">
              <a:extLst>
                <a:ext uri="{FF2B5EF4-FFF2-40B4-BE49-F238E27FC236}">
                  <a16:creationId xmlns:a16="http://schemas.microsoft.com/office/drawing/2014/main" id="{72CC2FDF-710E-83D6-4A94-F18CBA26E817}"/>
                </a:ext>
              </a:extLst>
            </p:cNvPr>
            <p:cNvGrpSpPr/>
            <p:nvPr/>
          </p:nvGrpSpPr>
          <p:grpSpPr>
            <a:xfrm>
              <a:off x="8904818" y="1383087"/>
              <a:ext cx="2056247" cy="1037658"/>
              <a:chOff x="8907189" y="1344210"/>
              <a:chExt cx="2056247" cy="1037658"/>
            </a:xfrm>
            <a:grpFill/>
          </p:grpSpPr>
          <p:sp>
            <p:nvSpPr>
              <p:cNvPr id="26" name="Freeform 60">
                <a:extLst>
                  <a:ext uri="{FF2B5EF4-FFF2-40B4-BE49-F238E27FC236}">
                    <a16:creationId xmlns:a16="http://schemas.microsoft.com/office/drawing/2014/main" id="{2A86BB75-C7AD-C6D2-061B-5A553C135F74}"/>
                  </a:ext>
                </a:extLst>
              </p:cNvPr>
              <p:cNvSpPr/>
              <p:nvPr/>
            </p:nvSpPr>
            <p:spPr>
              <a:xfrm>
                <a:off x="10640824" y="1968923"/>
                <a:ext cx="322612" cy="321723"/>
              </a:xfrm>
              <a:custGeom>
                <a:avLst/>
                <a:gdLst>
                  <a:gd name="connsiteX0" fmla="*/ 322613 w 322612"/>
                  <a:gd name="connsiteY0" fmla="*/ 96110 h 321723"/>
                  <a:gd name="connsiteX1" fmla="*/ 191449 w 322612"/>
                  <a:gd name="connsiteY1" fmla="*/ 149866 h 321723"/>
                  <a:gd name="connsiteX2" fmla="*/ 150715 w 322612"/>
                  <a:gd name="connsiteY2" fmla="*/ 190590 h 321723"/>
                  <a:gd name="connsiteX3" fmla="*/ 96947 w 322612"/>
                  <a:gd name="connsiteY3" fmla="*/ 321723 h 321723"/>
                  <a:gd name="connsiteX4" fmla="*/ 0 w 322612"/>
                  <a:gd name="connsiteY4" fmla="*/ 0 h 321723"/>
                  <a:gd name="connsiteX5" fmla="*/ 322613 w 322612"/>
                  <a:gd name="connsiteY5" fmla="*/ 96110 h 32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12" h="321723">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ED8623"/>
              </a:solidFill>
              <a:ln w="8132" cap="flat">
                <a:noFill/>
                <a:prstDash val="solid"/>
                <a:miter/>
              </a:ln>
            </p:spPr>
            <p:txBody>
              <a:bodyPr rtlCol="0" anchor="ctr"/>
              <a:lstStyle/>
              <a:p>
                <a:endParaRPr lang="en-US"/>
              </a:p>
            </p:txBody>
          </p:sp>
          <p:sp>
            <p:nvSpPr>
              <p:cNvPr id="27" name="Freeform 61">
                <a:extLst>
                  <a:ext uri="{FF2B5EF4-FFF2-40B4-BE49-F238E27FC236}">
                    <a16:creationId xmlns:a16="http://schemas.microsoft.com/office/drawing/2014/main" id="{C2CE796E-D3B6-40D8-6ED0-3F0361F0E8B2}"/>
                  </a:ext>
                </a:extLst>
              </p:cNvPr>
              <p:cNvSpPr/>
              <p:nvPr/>
            </p:nvSpPr>
            <p:spPr>
              <a:xfrm>
                <a:off x="8908819" y="2230374"/>
                <a:ext cx="186561" cy="151494"/>
              </a:xfrm>
              <a:custGeom>
                <a:avLst/>
                <a:gdLst>
                  <a:gd name="connsiteX0" fmla="*/ 186561 w 186561"/>
                  <a:gd name="connsiteY0" fmla="*/ 0 h 151494"/>
                  <a:gd name="connsiteX1" fmla="*/ 186561 w 186561"/>
                  <a:gd name="connsiteY1" fmla="*/ 151495 h 151494"/>
                  <a:gd name="connsiteX2" fmla="*/ 0 w 186561"/>
                  <a:gd name="connsiteY2" fmla="*/ 151495 h 151494"/>
                  <a:gd name="connsiteX3" fmla="*/ 0 w 186561"/>
                  <a:gd name="connsiteY3" fmla="*/ 0 h 151494"/>
                  <a:gd name="connsiteX4" fmla="*/ 186561 w 186561"/>
                  <a:gd name="connsiteY4" fmla="*/ 0 h 15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1" h="151494">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ED8623"/>
              </a:solidFill>
              <a:ln w="8132" cap="flat">
                <a:noFill/>
                <a:prstDash val="solid"/>
                <a:miter/>
              </a:ln>
            </p:spPr>
            <p:txBody>
              <a:bodyPr rtlCol="0" anchor="ctr"/>
              <a:lstStyle/>
              <a:p>
                <a:endParaRPr lang="en-US"/>
              </a:p>
            </p:txBody>
          </p:sp>
          <p:sp>
            <p:nvSpPr>
              <p:cNvPr id="28" name="Freeform 62">
                <a:extLst>
                  <a:ext uri="{FF2B5EF4-FFF2-40B4-BE49-F238E27FC236}">
                    <a16:creationId xmlns:a16="http://schemas.microsoft.com/office/drawing/2014/main" id="{FA49C631-7F8E-5313-4512-E5142C4B5713}"/>
                  </a:ext>
                </a:extLst>
              </p:cNvPr>
              <p:cNvSpPr/>
              <p:nvPr/>
            </p:nvSpPr>
            <p:spPr>
              <a:xfrm>
                <a:off x="8908004" y="1344210"/>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ED8623"/>
              </a:solidFill>
              <a:ln w="8132" cap="flat">
                <a:noFill/>
                <a:prstDash val="solid"/>
                <a:miter/>
              </a:ln>
            </p:spPr>
            <p:txBody>
              <a:bodyPr rtlCol="0" anchor="ctr"/>
              <a:lstStyle/>
              <a:p>
                <a:endParaRPr lang="en-US"/>
              </a:p>
            </p:txBody>
          </p:sp>
          <p:sp>
            <p:nvSpPr>
              <p:cNvPr id="29" name="Freeform 63">
                <a:extLst>
                  <a:ext uri="{FF2B5EF4-FFF2-40B4-BE49-F238E27FC236}">
                    <a16:creationId xmlns:a16="http://schemas.microsoft.com/office/drawing/2014/main" id="{E86A42D5-FDD1-0CFE-7778-C544B897E217}"/>
                  </a:ext>
                </a:extLst>
              </p:cNvPr>
              <p:cNvSpPr/>
              <p:nvPr/>
            </p:nvSpPr>
            <p:spPr>
              <a:xfrm>
                <a:off x="8907189" y="1788107"/>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ED8623"/>
              </a:solidFill>
              <a:ln w="8132"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34CFFFA7-23BF-A5FD-D13F-1F3B7A72A59D}"/>
                </a:ext>
              </a:extLst>
            </p:cNvPr>
            <p:cNvGrpSpPr/>
            <p:nvPr/>
          </p:nvGrpSpPr>
          <p:grpSpPr>
            <a:xfrm>
              <a:off x="8420012" y="800946"/>
              <a:ext cx="3121846" cy="3000578"/>
              <a:chOff x="8420012" y="800946"/>
              <a:chExt cx="3121846" cy="3000578"/>
            </a:xfrm>
            <a:grpFill/>
          </p:grpSpPr>
          <p:sp>
            <p:nvSpPr>
              <p:cNvPr id="11" name="Freeform 27">
                <a:extLst>
                  <a:ext uri="{FF2B5EF4-FFF2-40B4-BE49-F238E27FC236}">
                    <a16:creationId xmlns:a16="http://schemas.microsoft.com/office/drawing/2014/main" id="{4EA52BF1-DDFC-623D-B3D2-1B705CE94C46}"/>
                  </a:ext>
                </a:extLst>
              </p:cNvPr>
              <p:cNvSpPr/>
              <p:nvPr/>
            </p:nvSpPr>
            <p:spPr>
              <a:xfrm>
                <a:off x="8420012" y="800946"/>
                <a:ext cx="3121846" cy="3000578"/>
              </a:xfrm>
              <a:custGeom>
                <a:avLst/>
                <a:gdLst>
                  <a:gd name="connsiteX0" fmla="*/ 0 w 3121846"/>
                  <a:gd name="connsiteY0" fmla="*/ 139278 h 3000578"/>
                  <a:gd name="connsiteX1" fmla="*/ 8961 w 3121846"/>
                  <a:gd name="connsiteY1" fmla="*/ 114029 h 3000578"/>
                  <a:gd name="connsiteX2" fmla="*/ 166194 w 3121846"/>
                  <a:gd name="connsiteY2" fmla="*/ 0 h 3000578"/>
                  <a:gd name="connsiteX3" fmla="*/ 193893 w 3121846"/>
                  <a:gd name="connsiteY3" fmla="*/ 0 h 3000578"/>
                  <a:gd name="connsiteX4" fmla="*/ 2928767 w 3121846"/>
                  <a:gd name="connsiteY4" fmla="*/ 0 h 3000578"/>
                  <a:gd name="connsiteX5" fmla="*/ 3121846 w 3121846"/>
                  <a:gd name="connsiteY5" fmla="*/ 193848 h 3000578"/>
                  <a:gd name="connsiteX6" fmla="*/ 3121846 w 3121846"/>
                  <a:gd name="connsiteY6" fmla="*/ 2117672 h 3000578"/>
                  <a:gd name="connsiteX7" fmla="*/ 2930397 w 3121846"/>
                  <a:gd name="connsiteY7" fmla="*/ 2309892 h 3000578"/>
                  <a:gd name="connsiteX8" fmla="*/ 2018772 w 3121846"/>
                  <a:gd name="connsiteY8" fmla="*/ 2309892 h 3000578"/>
                  <a:gd name="connsiteX9" fmla="*/ 1978853 w 3121846"/>
                  <a:gd name="connsiteY9" fmla="*/ 2309892 h 3000578"/>
                  <a:gd name="connsiteX10" fmla="*/ 1994332 w 3121846"/>
                  <a:gd name="connsiteY10" fmla="*/ 2390526 h 3000578"/>
                  <a:gd name="connsiteX11" fmla="*/ 2150750 w 3121846"/>
                  <a:gd name="connsiteY11" fmla="*/ 2689444 h 3000578"/>
                  <a:gd name="connsiteX12" fmla="*/ 2200445 w 3121846"/>
                  <a:gd name="connsiteY12" fmla="*/ 2711435 h 3000578"/>
                  <a:gd name="connsiteX13" fmla="*/ 2316130 w 3121846"/>
                  <a:gd name="connsiteY13" fmla="*/ 2711435 h 3000578"/>
                  <a:gd name="connsiteX14" fmla="*/ 2408188 w 3121846"/>
                  <a:gd name="connsiteY14" fmla="*/ 2801843 h 3000578"/>
                  <a:gd name="connsiteX15" fmla="*/ 2408188 w 3121846"/>
                  <a:gd name="connsiteY15" fmla="*/ 2911800 h 3000578"/>
                  <a:gd name="connsiteX16" fmla="*/ 2320203 w 3121846"/>
                  <a:gd name="connsiteY16" fmla="*/ 2999764 h 3000578"/>
                  <a:gd name="connsiteX17" fmla="*/ 2155638 w 3121846"/>
                  <a:gd name="connsiteY17" fmla="*/ 2999764 h 3000578"/>
                  <a:gd name="connsiteX18" fmla="*/ 2104313 w 3121846"/>
                  <a:gd name="connsiteY18" fmla="*/ 2952524 h 3000578"/>
                  <a:gd name="connsiteX19" fmla="*/ 2155638 w 3121846"/>
                  <a:gd name="connsiteY19" fmla="*/ 2908541 h 3000578"/>
                  <a:gd name="connsiteX20" fmla="*/ 2315315 w 3121846"/>
                  <a:gd name="connsiteY20" fmla="*/ 2908541 h 3000578"/>
                  <a:gd name="connsiteX21" fmla="*/ 2315315 w 3121846"/>
                  <a:gd name="connsiteY21" fmla="*/ 2805101 h 3000578"/>
                  <a:gd name="connsiteX22" fmla="*/ 808161 w 3121846"/>
                  <a:gd name="connsiteY22" fmla="*/ 2805101 h 3000578"/>
                  <a:gd name="connsiteX23" fmla="*/ 808161 w 3121846"/>
                  <a:gd name="connsiteY23" fmla="*/ 2908541 h 3000578"/>
                  <a:gd name="connsiteX24" fmla="*/ 844821 w 3121846"/>
                  <a:gd name="connsiteY24" fmla="*/ 2908541 h 3000578"/>
                  <a:gd name="connsiteX25" fmla="*/ 1912049 w 3121846"/>
                  <a:gd name="connsiteY25" fmla="*/ 2908541 h 3000578"/>
                  <a:gd name="connsiteX26" fmla="*/ 1939748 w 3121846"/>
                  <a:gd name="connsiteY26" fmla="*/ 2908541 h 3000578"/>
                  <a:gd name="connsiteX27" fmla="*/ 1981297 w 3121846"/>
                  <a:gd name="connsiteY27" fmla="*/ 2953338 h 3000578"/>
                  <a:gd name="connsiteX28" fmla="*/ 1943822 w 3121846"/>
                  <a:gd name="connsiteY28" fmla="*/ 2998950 h 3000578"/>
                  <a:gd name="connsiteX29" fmla="*/ 1916123 w 3121846"/>
                  <a:gd name="connsiteY29" fmla="*/ 3000579 h 3000578"/>
                  <a:gd name="connsiteX30" fmla="*/ 818751 w 3121846"/>
                  <a:gd name="connsiteY30" fmla="*/ 3000579 h 3000578"/>
                  <a:gd name="connsiteX31" fmla="*/ 715287 w 3121846"/>
                  <a:gd name="connsiteY31" fmla="*/ 2897139 h 3000578"/>
                  <a:gd name="connsiteX32" fmla="*/ 715287 w 3121846"/>
                  <a:gd name="connsiteY32" fmla="*/ 2802658 h 3000578"/>
                  <a:gd name="connsiteX33" fmla="*/ 804087 w 3121846"/>
                  <a:gd name="connsiteY33" fmla="*/ 2713064 h 3000578"/>
                  <a:gd name="connsiteX34" fmla="*/ 928733 w 3121846"/>
                  <a:gd name="connsiteY34" fmla="*/ 2712250 h 3000578"/>
                  <a:gd name="connsiteX35" fmla="*/ 961320 w 3121846"/>
                  <a:gd name="connsiteY35" fmla="*/ 2701661 h 3000578"/>
                  <a:gd name="connsiteX36" fmla="*/ 1141364 w 3121846"/>
                  <a:gd name="connsiteY36" fmla="*/ 2326182 h 3000578"/>
                  <a:gd name="connsiteX37" fmla="*/ 1140549 w 3121846"/>
                  <a:gd name="connsiteY37" fmla="*/ 2311521 h 3000578"/>
                  <a:gd name="connsiteX38" fmla="*/ 1107147 w 3121846"/>
                  <a:gd name="connsiteY38" fmla="*/ 2311521 h 3000578"/>
                  <a:gd name="connsiteX39" fmla="*/ 674553 w 3121846"/>
                  <a:gd name="connsiteY39" fmla="*/ 2311521 h 3000578"/>
                  <a:gd name="connsiteX40" fmla="*/ 644410 w 3121846"/>
                  <a:gd name="connsiteY40" fmla="*/ 2309892 h 3000578"/>
                  <a:gd name="connsiteX41" fmla="*/ 609379 w 3121846"/>
                  <a:gd name="connsiteY41" fmla="*/ 2263466 h 3000578"/>
                  <a:gd name="connsiteX42" fmla="*/ 649298 w 3121846"/>
                  <a:gd name="connsiteY42" fmla="*/ 2221112 h 3000578"/>
                  <a:gd name="connsiteX43" fmla="*/ 685959 w 3121846"/>
                  <a:gd name="connsiteY43" fmla="*/ 2220298 h 3000578"/>
                  <a:gd name="connsiteX44" fmla="*/ 2927138 w 3121846"/>
                  <a:gd name="connsiteY44" fmla="*/ 2220298 h 3000578"/>
                  <a:gd name="connsiteX45" fmla="*/ 3032232 w 3121846"/>
                  <a:gd name="connsiteY45" fmla="*/ 2115229 h 3000578"/>
                  <a:gd name="connsiteX46" fmla="*/ 3032232 w 3121846"/>
                  <a:gd name="connsiteY46" fmla="*/ 197106 h 3000578"/>
                  <a:gd name="connsiteX47" fmla="*/ 2927953 w 3121846"/>
                  <a:gd name="connsiteY47" fmla="*/ 93666 h 3000578"/>
                  <a:gd name="connsiteX48" fmla="*/ 195523 w 3121846"/>
                  <a:gd name="connsiteY48" fmla="*/ 93666 h 3000578"/>
                  <a:gd name="connsiteX49" fmla="*/ 92059 w 3121846"/>
                  <a:gd name="connsiteY49" fmla="*/ 197921 h 3000578"/>
                  <a:gd name="connsiteX50" fmla="*/ 92059 w 3121846"/>
                  <a:gd name="connsiteY50" fmla="*/ 2118487 h 3000578"/>
                  <a:gd name="connsiteX51" fmla="*/ 194708 w 3121846"/>
                  <a:gd name="connsiteY51" fmla="*/ 2220298 h 3000578"/>
                  <a:gd name="connsiteX52" fmla="*/ 426077 w 3121846"/>
                  <a:gd name="connsiteY52" fmla="*/ 2220298 h 3000578"/>
                  <a:gd name="connsiteX53" fmla="*/ 483919 w 3121846"/>
                  <a:gd name="connsiteY53" fmla="*/ 2266724 h 3000578"/>
                  <a:gd name="connsiteX54" fmla="*/ 426891 w 3121846"/>
                  <a:gd name="connsiteY54" fmla="*/ 2311521 h 3000578"/>
                  <a:gd name="connsiteX55" fmla="*/ 183303 w 3121846"/>
                  <a:gd name="connsiteY55" fmla="*/ 2311521 h 3000578"/>
                  <a:gd name="connsiteX56" fmla="*/ 4888 w 3121846"/>
                  <a:gd name="connsiteY56" fmla="*/ 2180388 h 3000578"/>
                  <a:gd name="connsiteX57" fmla="*/ 0 w 3121846"/>
                  <a:gd name="connsiteY57" fmla="*/ 2172243 h 3000578"/>
                  <a:gd name="connsiteX58" fmla="*/ 0 w 3121846"/>
                  <a:gd name="connsiteY58" fmla="*/ 139278 h 3000578"/>
                  <a:gd name="connsiteX59" fmla="*/ 2043212 w 3121846"/>
                  <a:gd name="connsiteY59" fmla="*/ 2708991 h 3000578"/>
                  <a:gd name="connsiteX60" fmla="*/ 2039954 w 3121846"/>
                  <a:gd name="connsiteY60" fmla="*/ 2698403 h 3000578"/>
                  <a:gd name="connsiteX61" fmla="*/ 1889238 w 3121846"/>
                  <a:gd name="connsiteY61" fmla="*/ 2327811 h 3000578"/>
                  <a:gd name="connsiteX62" fmla="*/ 1864798 w 3121846"/>
                  <a:gd name="connsiteY62" fmla="*/ 2310706 h 3000578"/>
                  <a:gd name="connsiteX63" fmla="*/ 1257863 w 3121846"/>
                  <a:gd name="connsiteY63" fmla="*/ 2309892 h 3000578"/>
                  <a:gd name="connsiteX64" fmla="*/ 1231793 w 3121846"/>
                  <a:gd name="connsiteY64" fmla="*/ 2333512 h 3000578"/>
                  <a:gd name="connsiteX65" fmla="*/ 1101445 w 3121846"/>
                  <a:gd name="connsiteY65" fmla="*/ 2673969 h 3000578"/>
                  <a:gd name="connsiteX66" fmla="*/ 1077004 w 3121846"/>
                  <a:gd name="connsiteY66" fmla="*/ 2708991 h 3000578"/>
                  <a:gd name="connsiteX67" fmla="*/ 2043212 w 3121846"/>
                  <a:gd name="connsiteY67" fmla="*/ 2708991 h 300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121846" h="3000578">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grpFill/>
              <a:ln w="8132" cap="flat">
                <a:noFill/>
                <a:prstDash val="solid"/>
                <a:miter/>
              </a:ln>
            </p:spPr>
            <p:txBody>
              <a:bodyPr rtlCol="0" anchor="ctr"/>
              <a:lstStyle/>
              <a:p>
                <a:endParaRPr lang="en-US"/>
              </a:p>
            </p:txBody>
          </p:sp>
          <p:sp>
            <p:nvSpPr>
              <p:cNvPr id="12" name="Freeform 28">
                <a:extLst>
                  <a:ext uri="{FF2B5EF4-FFF2-40B4-BE49-F238E27FC236}">
                    <a16:creationId xmlns:a16="http://schemas.microsoft.com/office/drawing/2014/main" id="{53E871EF-188C-F9F6-2CB0-48BB6553BE5D}"/>
                  </a:ext>
                </a:extLst>
              </p:cNvPr>
              <p:cNvSpPr/>
              <p:nvPr/>
            </p:nvSpPr>
            <p:spPr>
              <a:xfrm>
                <a:off x="8616349" y="997238"/>
                <a:ext cx="2729171" cy="1730789"/>
              </a:xfrm>
              <a:custGeom>
                <a:avLst/>
                <a:gdLst>
                  <a:gd name="connsiteX0" fmla="*/ 2636298 w 2729171"/>
                  <a:gd name="connsiteY0" fmla="*/ 1639567 h 1730789"/>
                  <a:gd name="connsiteX1" fmla="*/ 2636298 w 2729171"/>
                  <a:gd name="connsiteY1" fmla="*/ 94481 h 1730789"/>
                  <a:gd name="connsiteX2" fmla="*/ 92873 w 2729171"/>
                  <a:gd name="connsiteY2" fmla="*/ 94481 h 1730789"/>
                  <a:gd name="connsiteX3" fmla="*/ 92873 w 2729171"/>
                  <a:gd name="connsiteY3" fmla="*/ 1639567 h 1730789"/>
                  <a:gd name="connsiteX4" fmla="*/ 131163 w 2729171"/>
                  <a:gd name="connsiteY4" fmla="*/ 1639567 h 1730789"/>
                  <a:gd name="connsiteX5" fmla="*/ 2137715 w 2729171"/>
                  <a:gd name="connsiteY5" fmla="*/ 1639567 h 1730789"/>
                  <a:gd name="connsiteX6" fmla="*/ 2171117 w 2729171"/>
                  <a:gd name="connsiteY6" fmla="*/ 1640382 h 1730789"/>
                  <a:gd name="connsiteX7" fmla="*/ 2210221 w 2729171"/>
                  <a:gd name="connsiteY7" fmla="*/ 1686807 h 1730789"/>
                  <a:gd name="connsiteX8" fmla="*/ 2167858 w 2729171"/>
                  <a:gd name="connsiteY8" fmla="*/ 1729975 h 1730789"/>
                  <a:gd name="connsiteX9" fmla="*/ 2140159 w 2729171"/>
                  <a:gd name="connsiteY9" fmla="*/ 1730790 h 1730789"/>
                  <a:gd name="connsiteX10" fmla="*/ 70062 w 2729171"/>
                  <a:gd name="connsiteY10" fmla="*/ 1730790 h 1730789"/>
                  <a:gd name="connsiteX11" fmla="*/ 0 w 2729171"/>
                  <a:gd name="connsiteY11" fmla="*/ 1659115 h 1730789"/>
                  <a:gd name="connsiteX12" fmla="*/ 0 w 2729171"/>
                  <a:gd name="connsiteY12" fmla="*/ 73304 h 1730789"/>
                  <a:gd name="connsiteX13" fmla="*/ 73321 w 2729171"/>
                  <a:gd name="connsiteY13" fmla="*/ 0 h 1730789"/>
                  <a:gd name="connsiteX14" fmla="*/ 2655850 w 2729171"/>
                  <a:gd name="connsiteY14" fmla="*/ 0 h 1730789"/>
                  <a:gd name="connsiteX15" fmla="*/ 2729171 w 2729171"/>
                  <a:gd name="connsiteY15" fmla="*/ 72490 h 1730789"/>
                  <a:gd name="connsiteX16" fmla="*/ 2729171 w 2729171"/>
                  <a:gd name="connsiteY16" fmla="*/ 1658300 h 1730789"/>
                  <a:gd name="connsiteX17" fmla="*/ 2655850 w 2729171"/>
                  <a:gd name="connsiteY17" fmla="*/ 1730790 h 1730789"/>
                  <a:gd name="connsiteX18" fmla="*/ 2390265 w 2729171"/>
                  <a:gd name="connsiteY18" fmla="*/ 1730790 h 1730789"/>
                  <a:gd name="connsiteX19" fmla="*/ 2333238 w 2729171"/>
                  <a:gd name="connsiteY19" fmla="*/ 1686807 h 1730789"/>
                  <a:gd name="connsiteX20" fmla="*/ 2391080 w 2729171"/>
                  <a:gd name="connsiteY20" fmla="*/ 1639567 h 1730789"/>
                  <a:gd name="connsiteX21" fmla="*/ 2636298 w 2729171"/>
                  <a:gd name="connsiteY21" fmla="*/ 1639567 h 173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29171" h="1730789">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grpFill/>
              <a:ln w="8132" cap="flat">
                <a:noFill/>
                <a:prstDash val="solid"/>
                <a:miter/>
              </a:ln>
            </p:spPr>
            <p:txBody>
              <a:bodyPr rtlCol="0" anchor="ctr"/>
              <a:lstStyle/>
              <a:p>
                <a:endParaRPr lang="en-US"/>
              </a:p>
            </p:txBody>
          </p:sp>
          <p:sp>
            <p:nvSpPr>
              <p:cNvPr id="13" name="Freeform 42">
                <a:extLst>
                  <a:ext uri="{FF2B5EF4-FFF2-40B4-BE49-F238E27FC236}">
                    <a16:creationId xmlns:a16="http://schemas.microsoft.com/office/drawing/2014/main" id="{1A0E2BC6-3EEB-4B7D-16EE-DA9FF42BB08F}"/>
                  </a:ext>
                </a:extLst>
              </p:cNvPr>
              <p:cNvSpPr/>
              <p:nvPr/>
            </p:nvSpPr>
            <p:spPr>
              <a:xfrm>
                <a:off x="10528905" y="1854383"/>
                <a:ext cx="618648" cy="620362"/>
              </a:xfrm>
              <a:custGeom>
                <a:avLst/>
                <a:gdLst>
                  <a:gd name="connsiteX0" fmla="*/ 618648 w 618648"/>
                  <a:gd name="connsiteY0" fmla="*/ 204948 h 620362"/>
                  <a:gd name="connsiteX1" fmla="*/ 581173 w 618648"/>
                  <a:gd name="connsiteY1" fmla="*/ 251374 h 620362"/>
                  <a:gd name="connsiteX2" fmla="*/ 369357 w 618648"/>
                  <a:gd name="connsiteY2" fmla="*/ 335267 h 620362"/>
                  <a:gd name="connsiteX3" fmla="*/ 333511 w 618648"/>
                  <a:gd name="connsiteY3" fmla="*/ 371919 h 620362"/>
                  <a:gd name="connsiteX4" fmla="*/ 252043 w 618648"/>
                  <a:gd name="connsiteY4" fmla="*/ 577985 h 620362"/>
                  <a:gd name="connsiteX5" fmla="*/ 203163 w 618648"/>
                  <a:gd name="connsiteY5" fmla="*/ 620338 h 620362"/>
                  <a:gd name="connsiteX6" fmla="*/ 155097 w 618648"/>
                  <a:gd name="connsiteY6" fmla="*/ 573098 h 620362"/>
                  <a:gd name="connsiteX7" fmla="*/ 6825 w 618648"/>
                  <a:gd name="connsiteY7" fmla="*/ 77888 h 620362"/>
                  <a:gd name="connsiteX8" fmla="*/ 13343 w 618648"/>
                  <a:gd name="connsiteY8" fmla="*/ 12729 h 620362"/>
                  <a:gd name="connsiteX9" fmla="*/ 76073 w 618648"/>
                  <a:gd name="connsiteY9" fmla="*/ 6213 h 620362"/>
                  <a:gd name="connsiteX10" fmla="*/ 573841 w 618648"/>
                  <a:gd name="connsiteY10" fmla="*/ 155265 h 620362"/>
                  <a:gd name="connsiteX11" fmla="*/ 618648 w 618648"/>
                  <a:gd name="connsiteY11" fmla="*/ 204948 h 620362"/>
                  <a:gd name="connsiteX12" fmla="*/ 434531 w 618648"/>
                  <a:gd name="connsiteY12" fmla="*/ 210650 h 620362"/>
                  <a:gd name="connsiteX13" fmla="*/ 111919 w 618648"/>
                  <a:gd name="connsiteY13" fmla="*/ 113726 h 620362"/>
                  <a:gd name="connsiteX14" fmla="*/ 208865 w 618648"/>
                  <a:gd name="connsiteY14" fmla="*/ 435449 h 620362"/>
                  <a:gd name="connsiteX15" fmla="*/ 262634 w 618648"/>
                  <a:gd name="connsiteY15" fmla="*/ 304316 h 620362"/>
                  <a:gd name="connsiteX16" fmla="*/ 303368 w 618648"/>
                  <a:gd name="connsiteY16" fmla="*/ 263592 h 620362"/>
                  <a:gd name="connsiteX17" fmla="*/ 434531 w 618648"/>
                  <a:gd name="connsiteY17" fmla="*/ 210650 h 6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8648" h="620362">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grpFill/>
              <a:ln w="8132" cap="flat">
                <a:noFill/>
                <a:prstDash val="solid"/>
                <a:miter/>
              </a:ln>
            </p:spPr>
            <p:txBody>
              <a:bodyPr rtlCol="0" anchor="ctr"/>
              <a:lstStyle/>
              <a:p>
                <a:endParaRPr lang="en-US"/>
              </a:p>
            </p:txBody>
          </p:sp>
          <p:sp>
            <p:nvSpPr>
              <p:cNvPr id="14" name="Freeform 43">
                <a:extLst>
                  <a:ext uri="{FF2B5EF4-FFF2-40B4-BE49-F238E27FC236}">
                    <a16:creationId xmlns:a16="http://schemas.microsoft.com/office/drawing/2014/main" id="{F0CC53A7-3DE3-660E-2A98-D01AFC87A440}"/>
                  </a:ext>
                </a:extLst>
              </p:cNvPr>
              <p:cNvSpPr/>
              <p:nvPr/>
            </p:nvSpPr>
            <p:spPr>
              <a:xfrm>
                <a:off x="8814520" y="2137161"/>
                <a:ext cx="374548" cy="339800"/>
              </a:xfrm>
              <a:custGeom>
                <a:avLst/>
                <a:gdLst>
                  <a:gd name="connsiteX0" fmla="*/ 188802 w 374548"/>
                  <a:gd name="connsiteY0" fmla="*/ 362 h 339800"/>
                  <a:gd name="connsiteX1" fmla="*/ 316706 w 374548"/>
                  <a:gd name="connsiteY1" fmla="*/ 362 h 339800"/>
                  <a:gd name="connsiteX2" fmla="*/ 374548 w 374548"/>
                  <a:gd name="connsiteY2" fmla="*/ 57376 h 339800"/>
                  <a:gd name="connsiteX3" fmla="*/ 374548 w 374548"/>
                  <a:gd name="connsiteY3" fmla="*/ 282990 h 339800"/>
                  <a:gd name="connsiteX4" fmla="*/ 319150 w 374548"/>
                  <a:gd name="connsiteY4" fmla="*/ 339190 h 339800"/>
                  <a:gd name="connsiteX5" fmla="*/ 56824 w 374548"/>
                  <a:gd name="connsiteY5" fmla="*/ 339190 h 339800"/>
                  <a:gd name="connsiteX6" fmla="*/ 611 w 374548"/>
                  <a:gd name="connsiteY6" fmla="*/ 283804 h 339800"/>
                  <a:gd name="connsiteX7" fmla="*/ 611 w 374548"/>
                  <a:gd name="connsiteY7" fmla="*/ 54933 h 339800"/>
                  <a:gd name="connsiteX8" fmla="*/ 54380 w 374548"/>
                  <a:gd name="connsiteY8" fmla="*/ 362 h 339800"/>
                  <a:gd name="connsiteX9" fmla="*/ 188802 w 374548"/>
                  <a:gd name="connsiteY9" fmla="*/ 362 h 339800"/>
                  <a:gd name="connsiteX10" fmla="*/ 280860 w 374548"/>
                  <a:gd name="connsiteY10" fmla="*/ 93214 h 339800"/>
                  <a:gd name="connsiteX11" fmla="*/ 94299 w 374548"/>
                  <a:gd name="connsiteY11" fmla="*/ 93214 h 339800"/>
                  <a:gd name="connsiteX12" fmla="*/ 94299 w 374548"/>
                  <a:gd name="connsiteY12" fmla="*/ 244709 h 339800"/>
                  <a:gd name="connsiteX13" fmla="*/ 280860 w 374548"/>
                  <a:gd name="connsiteY13" fmla="*/ 244709 h 339800"/>
                  <a:gd name="connsiteX14" fmla="*/ 280860 w 374548"/>
                  <a:gd name="connsiteY14" fmla="*/ 93214 h 33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980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grpFill/>
              <a:ln w="8132" cap="flat">
                <a:noFill/>
                <a:prstDash val="solid"/>
                <a:miter/>
              </a:ln>
            </p:spPr>
            <p:txBody>
              <a:bodyPr rtlCol="0" anchor="ctr"/>
              <a:lstStyle/>
              <a:p>
                <a:endParaRPr lang="en-US"/>
              </a:p>
            </p:txBody>
          </p:sp>
          <p:sp>
            <p:nvSpPr>
              <p:cNvPr id="15" name="Freeform 44">
                <a:extLst>
                  <a:ext uri="{FF2B5EF4-FFF2-40B4-BE49-F238E27FC236}">
                    <a16:creationId xmlns:a16="http://schemas.microsoft.com/office/drawing/2014/main" id="{5216DD41-65DD-BEEA-CD6B-D666695AF929}"/>
                  </a:ext>
                </a:extLst>
              </p:cNvPr>
              <p:cNvSpPr/>
              <p:nvPr/>
            </p:nvSpPr>
            <p:spPr>
              <a:xfrm>
                <a:off x="8814520" y="1250544"/>
                <a:ext cx="374548" cy="337560"/>
              </a:xfrm>
              <a:custGeom>
                <a:avLst/>
                <a:gdLst>
                  <a:gd name="connsiteX0" fmla="*/ 187987 w 374548"/>
                  <a:gd name="connsiteY0" fmla="*/ 337199 h 337560"/>
                  <a:gd name="connsiteX1" fmla="*/ 56824 w 374548"/>
                  <a:gd name="connsiteY1" fmla="*/ 337199 h 337560"/>
                  <a:gd name="connsiteX2" fmla="*/ 611 w 374548"/>
                  <a:gd name="connsiteY2" fmla="*/ 282628 h 337560"/>
                  <a:gd name="connsiteX3" fmla="*/ 611 w 374548"/>
                  <a:gd name="connsiteY3" fmla="*/ 53756 h 337560"/>
                  <a:gd name="connsiteX4" fmla="*/ 54380 w 374548"/>
                  <a:gd name="connsiteY4" fmla="*/ 0 h 337560"/>
                  <a:gd name="connsiteX5" fmla="*/ 319965 w 374548"/>
                  <a:gd name="connsiteY5" fmla="*/ 0 h 337560"/>
                  <a:gd name="connsiteX6" fmla="*/ 374548 w 374548"/>
                  <a:gd name="connsiteY6" fmla="*/ 56200 h 337560"/>
                  <a:gd name="connsiteX7" fmla="*/ 374548 w 374548"/>
                  <a:gd name="connsiteY7" fmla="*/ 281813 h 337560"/>
                  <a:gd name="connsiteX8" fmla="*/ 319150 w 374548"/>
                  <a:gd name="connsiteY8" fmla="*/ 337199 h 337560"/>
                  <a:gd name="connsiteX9" fmla="*/ 187987 w 374548"/>
                  <a:gd name="connsiteY9" fmla="*/ 337199 h 337560"/>
                  <a:gd name="connsiteX10" fmla="*/ 93484 w 374548"/>
                  <a:gd name="connsiteY10" fmla="*/ 243532 h 337560"/>
                  <a:gd name="connsiteX11" fmla="*/ 280860 w 374548"/>
                  <a:gd name="connsiteY11" fmla="*/ 243532 h 337560"/>
                  <a:gd name="connsiteX12" fmla="*/ 280860 w 374548"/>
                  <a:gd name="connsiteY12" fmla="*/ 93666 h 337560"/>
                  <a:gd name="connsiteX13" fmla="*/ 93484 w 374548"/>
                  <a:gd name="connsiteY13" fmla="*/ 93666 h 337560"/>
                  <a:gd name="connsiteX14" fmla="*/ 93484 w 374548"/>
                  <a:gd name="connsiteY14" fmla="*/ 243532 h 33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756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grpFill/>
              <a:ln w="8132" cap="flat">
                <a:noFill/>
                <a:prstDash val="solid"/>
                <a:miter/>
              </a:ln>
            </p:spPr>
            <p:txBody>
              <a:bodyPr rtlCol="0" anchor="ctr"/>
              <a:lstStyle/>
              <a:p>
                <a:endParaRPr lang="en-US"/>
              </a:p>
            </p:txBody>
          </p:sp>
          <p:sp>
            <p:nvSpPr>
              <p:cNvPr id="16" name="Freeform 50">
                <a:extLst>
                  <a:ext uri="{FF2B5EF4-FFF2-40B4-BE49-F238E27FC236}">
                    <a16:creationId xmlns:a16="http://schemas.microsoft.com/office/drawing/2014/main" id="{37724E00-8F5E-C0D7-F8CB-BE6543FF6B2A}"/>
                  </a:ext>
                </a:extLst>
              </p:cNvPr>
              <p:cNvSpPr/>
              <p:nvPr/>
            </p:nvSpPr>
            <p:spPr>
              <a:xfrm>
                <a:off x="8815334" y="1694078"/>
                <a:ext cx="374344" cy="338171"/>
              </a:xfrm>
              <a:custGeom>
                <a:avLst/>
                <a:gdLst>
                  <a:gd name="connsiteX0" fmla="*/ 187172 w 374344"/>
                  <a:gd name="connsiteY0" fmla="*/ 362 h 338171"/>
                  <a:gd name="connsiteX1" fmla="*/ 321594 w 374344"/>
                  <a:gd name="connsiteY1" fmla="*/ 362 h 338171"/>
                  <a:gd name="connsiteX2" fmla="*/ 373733 w 374344"/>
                  <a:gd name="connsiteY2" fmla="*/ 53304 h 338171"/>
                  <a:gd name="connsiteX3" fmla="*/ 373733 w 374344"/>
                  <a:gd name="connsiteY3" fmla="*/ 284619 h 338171"/>
                  <a:gd name="connsiteX4" fmla="*/ 321594 w 374344"/>
                  <a:gd name="connsiteY4" fmla="*/ 337561 h 338171"/>
                  <a:gd name="connsiteX5" fmla="*/ 53565 w 374344"/>
                  <a:gd name="connsiteY5" fmla="*/ 337561 h 338171"/>
                  <a:gd name="connsiteX6" fmla="*/ 611 w 374344"/>
                  <a:gd name="connsiteY6" fmla="*/ 285433 h 338171"/>
                  <a:gd name="connsiteX7" fmla="*/ 611 w 374344"/>
                  <a:gd name="connsiteY7" fmla="*/ 50860 h 338171"/>
                  <a:gd name="connsiteX8" fmla="*/ 51121 w 374344"/>
                  <a:gd name="connsiteY8" fmla="*/ 362 h 338171"/>
                  <a:gd name="connsiteX9" fmla="*/ 187172 w 374344"/>
                  <a:gd name="connsiteY9" fmla="*/ 362 h 338171"/>
                  <a:gd name="connsiteX10" fmla="*/ 91855 w 374344"/>
                  <a:gd name="connsiteY10" fmla="*/ 243894 h 338171"/>
                  <a:gd name="connsiteX11" fmla="*/ 279231 w 374344"/>
                  <a:gd name="connsiteY11" fmla="*/ 243894 h 338171"/>
                  <a:gd name="connsiteX12" fmla="*/ 279231 w 374344"/>
                  <a:gd name="connsiteY12" fmla="*/ 94028 h 338171"/>
                  <a:gd name="connsiteX13" fmla="*/ 91855 w 374344"/>
                  <a:gd name="connsiteY13" fmla="*/ 94028 h 338171"/>
                  <a:gd name="connsiteX14" fmla="*/ 91855 w 374344"/>
                  <a:gd name="connsiteY14" fmla="*/ 243894 h 33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344" h="338171">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grpFill/>
              <a:ln w="8132"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2F89C57B-5387-0F27-A2F1-7E1E9299E9E2}"/>
                  </a:ext>
                </a:extLst>
              </p:cNvPr>
              <p:cNvSpPr/>
              <p:nvPr/>
            </p:nvSpPr>
            <p:spPr>
              <a:xfrm>
                <a:off x="9345459" y="1940416"/>
                <a:ext cx="852094" cy="92764"/>
              </a:xfrm>
              <a:custGeom>
                <a:avLst/>
                <a:gdLst>
                  <a:gd name="connsiteX0" fmla="*/ 426103 w 852094"/>
                  <a:gd name="connsiteY0" fmla="*/ 0 h 92764"/>
                  <a:gd name="connsiteX1" fmla="*/ 795152 w 852094"/>
                  <a:gd name="connsiteY1" fmla="*/ 815 h 92764"/>
                  <a:gd name="connsiteX2" fmla="*/ 836701 w 852094"/>
                  <a:gd name="connsiteY2" fmla="*/ 13032 h 92764"/>
                  <a:gd name="connsiteX3" fmla="*/ 851365 w 852094"/>
                  <a:gd name="connsiteY3" fmla="*/ 55385 h 92764"/>
                  <a:gd name="connsiteX4" fmla="*/ 817963 w 852094"/>
                  <a:gd name="connsiteY4" fmla="*/ 90408 h 92764"/>
                  <a:gd name="connsiteX5" fmla="*/ 791079 w 852094"/>
                  <a:gd name="connsiteY5" fmla="*/ 92037 h 92764"/>
                  <a:gd name="connsiteX6" fmla="*/ 62757 w 852094"/>
                  <a:gd name="connsiteY6" fmla="*/ 92037 h 92764"/>
                  <a:gd name="connsiteX7" fmla="*/ 44834 w 852094"/>
                  <a:gd name="connsiteY7" fmla="*/ 92037 h 92764"/>
                  <a:gd name="connsiteX8" fmla="*/ 27 w 852094"/>
                  <a:gd name="connsiteY8" fmla="*/ 44797 h 92764"/>
                  <a:gd name="connsiteX9" fmla="*/ 45649 w 852094"/>
                  <a:gd name="connsiteY9" fmla="*/ 1629 h 92764"/>
                  <a:gd name="connsiteX10" fmla="*/ 133634 w 852094"/>
                  <a:gd name="connsiteY10" fmla="*/ 1629 h 92764"/>
                  <a:gd name="connsiteX11" fmla="*/ 426103 w 852094"/>
                  <a:gd name="connsiteY11" fmla="*/ 0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2094" h="9276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grpFill/>
              <a:ln w="8132"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D805F939-7A9E-1265-4CEB-6916A8A23170}"/>
                  </a:ext>
                </a:extLst>
              </p:cNvPr>
              <p:cNvSpPr/>
              <p:nvPr/>
            </p:nvSpPr>
            <p:spPr>
              <a:xfrm>
                <a:off x="9345887" y="2383951"/>
                <a:ext cx="849872" cy="92529"/>
              </a:xfrm>
              <a:custGeom>
                <a:avLst/>
                <a:gdLst>
                  <a:gd name="connsiteX0" fmla="*/ 428119 w 849872"/>
                  <a:gd name="connsiteY0" fmla="*/ 1177 h 92529"/>
                  <a:gd name="connsiteX1" fmla="*/ 802871 w 849872"/>
                  <a:gd name="connsiteY1" fmla="*/ 1177 h 92529"/>
                  <a:gd name="connsiteX2" fmla="*/ 849308 w 849872"/>
                  <a:gd name="connsiteY2" fmla="*/ 31313 h 92529"/>
                  <a:gd name="connsiteX3" fmla="*/ 836273 w 849872"/>
                  <a:gd name="connsiteY3" fmla="*/ 79367 h 92529"/>
                  <a:gd name="connsiteX4" fmla="*/ 791465 w 849872"/>
                  <a:gd name="connsiteY4" fmla="*/ 91585 h 92529"/>
                  <a:gd name="connsiteX5" fmla="*/ 544618 w 849872"/>
                  <a:gd name="connsiteY5" fmla="*/ 92399 h 92529"/>
                  <a:gd name="connsiteX6" fmla="*/ 69661 w 849872"/>
                  <a:gd name="connsiteY6" fmla="*/ 92399 h 92529"/>
                  <a:gd name="connsiteX7" fmla="*/ 39518 w 849872"/>
                  <a:gd name="connsiteY7" fmla="*/ 90770 h 92529"/>
                  <a:gd name="connsiteX8" fmla="*/ 413 w 849872"/>
                  <a:gd name="connsiteY8" fmla="*/ 41086 h 92529"/>
                  <a:gd name="connsiteX9" fmla="*/ 45220 w 849872"/>
                  <a:gd name="connsiteY9" fmla="*/ 362 h 92529"/>
                  <a:gd name="connsiteX10" fmla="*/ 167422 w 849872"/>
                  <a:gd name="connsiteY10" fmla="*/ 362 h 92529"/>
                  <a:gd name="connsiteX11" fmla="*/ 428119 w 849872"/>
                  <a:gd name="connsiteY11" fmla="*/ 1177 h 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9872" h="92529">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grpFill/>
              <a:ln w="8132"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C9F2ABC7-C8BD-6D61-0669-9FD1AA80DBEB}"/>
                  </a:ext>
                </a:extLst>
              </p:cNvPr>
              <p:cNvSpPr/>
              <p:nvPr/>
            </p:nvSpPr>
            <p:spPr>
              <a:xfrm>
                <a:off x="9344564" y="1496316"/>
                <a:ext cx="854727" cy="91629"/>
              </a:xfrm>
              <a:custGeom>
                <a:avLst/>
                <a:gdLst>
                  <a:gd name="connsiteX0" fmla="*/ 428628 w 854727"/>
                  <a:gd name="connsiteY0" fmla="*/ 91426 h 91629"/>
                  <a:gd name="connsiteX1" fmla="*/ 53876 w 854727"/>
                  <a:gd name="connsiteY1" fmla="*/ 91426 h 91629"/>
                  <a:gd name="connsiteX2" fmla="*/ 107 w 854727"/>
                  <a:gd name="connsiteY2" fmla="*/ 49888 h 91629"/>
                  <a:gd name="connsiteX3" fmla="*/ 43285 w 854727"/>
                  <a:gd name="connsiteY3" fmla="*/ 1018 h 91629"/>
                  <a:gd name="connsiteX4" fmla="*/ 85648 w 854727"/>
                  <a:gd name="connsiteY4" fmla="*/ 204 h 91629"/>
                  <a:gd name="connsiteX5" fmla="*/ 780568 w 854727"/>
                  <a:gd name="connsiteY5" fmla="*/ 204 h 91629"/>
                  <a:gd name="connsiteX6" fmla="*/ 805009 w 854727"/>
                  <a:gd name="connsiteY6" fmla="*/ 204 h 91629"/>
                  <a:gd name="connsiteX7" fmla="*/ 854704 w 854727"/>
                  <a:gd name="connsiteY7" fmla="*/ 46629 h 91629"/>
                  <a:gd name="connsiteX8" fmla="*/ 803380 w 854727"/>
                  <a:gd name="connsiteY8" fmla="*/ 90612 h 91629"/>
                  <a:gd name="connsiteX9" fmla="*/ 428628 w 854727"/>
                  <a:gd name="connsiteY9" fmla="*/ 91426 h 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727" h="91629">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grpFill/>
              <a:ln w="8132"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97A42387-3FC6-F221-E95D-351162B08638}"/>
                  </a:ext>
                </a:extLst>
              </p:cNvPr>
              <p:cNvSpPr/>
              <p:nvPr/>
            </p:nvSpPr>
            <p:spPr>
              <a:xfrm>
                <a:off x="9703107" y="1250544"/>
                <a:ext cx="718568" cy="92037"/>
              </a:xfrm>
              <a:custGeom>
                <a:avLst/>
                <a:gdLst>
                  <a:gd name="connsiteX0" fmla="*/ 360925 w 718568"/>
                  <a:gd name="connsiteY0" fmla="*/ 815 h 92037"/>
                  <a:gd name="connsiteX1" fmla="*/ 659912 w 718568"/>
                  <a:gd name="connsiteY1" fmla="*/ 815 h 92037"/>
                  <a:gd name="connsiteX2" fmla="*/ 718569 w 718568"/>
                  <a:gd name="connsiteY2" fmla="*/ 47241 h 92037"/>
                  <a:gd name="connsiteX3" fmla="*/ 661541 w 718568"/>
                  <a:gd name="connsiteY3" fmla="*/ 92037 h 92037"/>
                  <a:gd name="connsiteX4" fmla="*/ 55421 w 718568"/>
                  <a:gd name="connsiteY4" fmla="*/ 92037 h 92037"/>
                  <a:gd name="connsiteX5" fmla="*/ 23 w 718568"/>
                  <a:gd name="connsiteY5" fmla="*/ 44797 h 92037"/>
                  <a:gd name="connsiteX6" fmla="*/ 57865 w 718568"/>
                  <a:gd name="connsiteY6" fmla="*/ 0 h 92037"/>
                  <a:gd name="connsiteX7" fmla="*/ 75788 w 718568"/>
                  <a:gd name="connsiteY7" fmla="*/ 0 h 92037"/>
                  <a:gd name="connsiteX8" fmla="*/ 360925 w 718568"/>
                  <a:gd name="connsiteY8" fmla="*/ 815 h 92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68" h="92037">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grpFill/>
              <a:ln w="8132"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CA1DFB8A-5B6F-840F-FBAA-E535E808304A}"/>
                  </a:ext>
                </a:extLst>
              </p:cNvPr>
              <p:cNvSpPr/>
              <p:nvPr/>
            </p:nvSpPr>
            <p:spPr>
              <a:xfrm>
                <a:off x="9701474" y="2136505"/>
                <a:ext cx="719510" cy="92240"/>
              </a:xfrm>
              <a:custGeom>
                <a:avLst/>
                <a:gdLst>
                  <a:gd name="connsiteX0" fmla="*/ 362558 w 719510"/>
                  <a:gd name="connsiteY0" fmla="*/ 92241 h 92240"/>
                  <a:gd name="connsiteX1" fmla="*/ 73348 w 719510"/>
                  <a:gd name="connsiteY1" fmla="*/ 92241 h 92240"/>
                  <a:gd name="connsiteX2" fmla="*/ 45649 w 719510"/>
                  <a:gd name="connsiteY2" fmla="*/ 91426 h 92240"/>
                  <a:gd name="connsiteX3" fmla="*/ 27 w 719510"/>
                  <a:gd name="connsiteY3" fmla="*/ 47444 h 92240"/>
                  <a:gd name="connsiteX4" fmla="*/ 44019 w 719510"/>
                  <a:gd name="connsiteY4" fmla="*/ 1018 h 92240"/>
                  <a:gd name="connsiteX5" fmla="*/ 108379 w 719510"/>
                  <a:gd name="connsiteY5" fmla="*/ 204 h 92240"/>
                  <a:gd name="connsiteX6" fmla="*/ 650954 w 719510"/>
                  <a:gd name="connsiteY6" fmla="*/ 204 h 92240"/>
                  <a:gd name="connsiteX7" fmla="*/ 681097 w 719510"/>
                  <a:gd name="connsiteY7" fmla="*/ 1832 h 92240"/>
                  <a:gd name="connsiteX8" fmla="*/ 719387 w 719510"/>
                  <a:gd name="connsiteY8" fmla="*/ 49073 h 92240"/>
                  <a:gd name="connsiteX9" fmla="*/ 676209 w 719510"/>
                  <a:gd name="connsiteY9" fmla="*/ 91426 h 92240"/>
                  <a:gd name="connsiteX10" fmla="*/ 648510 w 719510"/>
                  <a:gd name="connsiteY10" fmla="*/ 92241 h 92240"/>
                  <a:gd name="connsiteX11" fmla="*/ 362558 w 719510"/>
                  <a:gd name="connsiteY11" fmla="*/ 92241 h 9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510" h="9224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grpFill/>
              <a:ln w="8132"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3B75129C-FF0C-3576-3ABE-6D03056FA900}"/>
                  </a:ext>
                </a:extLst>
              </p:cNvPr>
              <p:cNvSpPr/>
              <p:nvPr/>
            </p:nvSpPr>
            <p:spPr>
              <a:xfrm>
                <a:off x="9701500" y="1693264"/>
                <a:ext cx="719455" cy="91946"/>
              </a:xfrm>
              <a:custGeom>
                <a:avLst/>
                <a:gdLst>
                  <a:gd name="connsiteX0" fmla="*/ 359273 w 719455"/>
                  <a:gd name="connsiteY0" fmla="*/ 1176 h 91946"/>
                  <a:gd name="connsiteX1" fmla="*/ 667221 w 719455"/>
                  <a:gd name="connsiteY1" fmla="*/ 1176 h 91946"/>
                  <a:gd name="connsiteX2" fmla="*/ 719361 w 719455"/>
                  <a:gd name="connsiteY2" fmla="*/ 43530 h 91946"/>
                  <a:gd name="connsiteX3" fmla="*/ 668851 w 719455"/>
                  <a:gd name="connsiteY3" fmla="*/ 91585 h 91946"/>
                  <a:gd name="connsiteX4" fmla="*/ 641152 w 719455"/>
                  <a:gd name="connsiteY4" fmla="*/ 91585 h 91946"/>
                  <a:gd name="connsiteX5" fmla="*/ 178415 w 719455"/>
                  <a:gd name="connsiteY5" fmla="*/ 91585 h 91946"/>
                  <a:gd name="connsiteX6" fmla="*/ 47251 w 719455"/>
                  <a:gd name="connsiteY6" fmla="*/ 90770 h 91946"/>
                  <a:gd name="connsiteX7" fmla="*/ 0 w 719455"/>
                  <a:gd name="connsiteY7" fmla="*/ 44345 h 91946"/>
                  <a:gd name="connsiteX8" fmla="*/ 48066 w 719455"/>
                  <a:gd name="connsiteY8" fmla="*/ 362 h 91946"/>
                  <a:gd name="connsiteX9" fmla="*/ 72506 w 719455"/>
                  <a:gd name="connsiteY9" fmla="*/ 362 h 91946"/>
                  <a:gd name="connsiteX10" fmla="*/ 359273 w 719455"/>
                  <a:gd name="connsiteY10" fmla="*/ 1176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455" h="91946">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grpFill/>
              <a:ln w="8132" cap="flat">
                <a:noFill/>
                <a:prstDash val="solid"/>
                <a:miter/>
              </a:ln>
            </p:spPr>
            <p:txBody>
              <a:bodyPr rtlCol="0" anchor="ctr"/>
              <a:lstStyle/>
              <a:p>
                <a:endParaRPr lang="en-US"/>
              </a:p>
            </p:txBody>
          </p:sp>
          <p:sp>
            <p:nvSpPr>
              <p:cNvPr id="23" name="Freeform 57">
                <a:extLst>
                  <a:ext uri="{FF2B5EF4-FFF2-40B4-BE49-F238E27FC236}">
                    <a16:creationId xmlns:a16="http://schemas.microsoft.com/office/drawing/2014/main" id="{07504B62-CD9F-F90C-A1B9-E4FA98E996DF}"/>
                  </a:ext>
                </a:extLst>
              </p:cNvPr>
              <p:cNvSpPr/>
              <p:nvPr/>
            </p:nvSpPr>
            <p:spPr>
              <a:xfrm>
                <a:off x="9345363" y="2138133"/>
                <a:ext cx="231614" cy="90974"/>
              </a:xfrm>
              <a:custGeom>
                <a:avLst/>
                <a:gdLst>
                  <a:gd name="connsiteX0" fmla="*/ 114992 w 231614"/>
                  <a:gd name="connsiteY0" fmla="*/ 90612 h 90974"/>
                  <a:gd name="connsiteX1" fmla="*/ 42486 w 231614"/>
                  <a:gd name="connsiteY1" fmla="*/ 90612 h 90974"/>
                  <a:gd name="connsiteX2" fmla="*/ 123 w 231614"/>
                  <a:gd name="connsiteY2" fmla="*/ 48258 h 90974"/>
                  <a:gd name="connsiteX3" fmla="*/ 38413 w 231614"/>
                  <a:gd name="connsiteY3" fmla="*/ 1833 h 90974"/>
                  <a:gd name="connsiteX4" fmla="*/ 193202 w 231614"/>
                  <a:gd name="connsiteY4" fmla="*/ 1833 h 90974"/>
                  <a:gd name="connsiteX5" fmla="*/ 231491 w 231614"/>
                  <a:gd name="connsiteY5" fmla="*/ 48258 h 90974"/>
                  <a:gd name="connsiteX6" fmla="*/ 188313 w 231614"/>
                  <a:gd name="connsiteY6" fmla="*/ 90612 h 90974"/>
                  <a:gd name="connsiteX7" fmla="*/ 114992 w 231614"/>
                  <a:gd name="connsiteY7" fmla="*/ 90612 h 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4" h="9097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grpFill/>
              <a:ln w="8132"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A5CA2294-1A67-F3F3-0113-F45584676CDD}"/>
                  </a:ext>
                </a:extLst>
              </p:cNvPr>
              <p:cNvSpPr/>
              <p:nvPr/>
            </p:nvSpPr>
            <p:spPr>
              <a:xfrm>
                <a:off x="9346059" y="1250996"/>
                <a:ext cx="231610" cy="91788"/>
              </a:xfrm>
              <a:custGeom>
                <a:avLst/>
                <a:gdLst>
                  <a:gd name="connsiteX0" fmla="*/ 115926 w 231610"/>
                  <a:gd name="connsiteY0" fmla="*/ 362 h 91788"/>
                  <a:gd name="connsiteX1" fmla="*/ 185988 w 231610"/>
                  <a:gd name="connsiteY1" fmla="*/ 362 h 91788"/>
                  <a:gd name="connsiteX2" fmla="*/ 231610 w 231610"/>
                  <a:gd name="connsiteY2" fmla="*/ 44344 h 91788"/>
                  <a:gd name="connsiteX3" fmla="*/ 191691 w 231610"/>
                  <a:gd name="connsiteY3" fmla="*/ 89956 h 91788"/>
                  <a:gd name="connsiteX4" fmla="*/ 40161 w 231610"/>
                  <a:gd name="connsiteY4" fmla="*/ 89956 h 91788"/>
                  <a:gd name="connsiteX5" fmla="*/ 242 w 231610"/>
                  <a:gd name="connsiteY5" fmla="*/ 41901 h 91788"/>
                  <a:gd name="connsiteX6" fmla="*/ 43420 w 231610"/>
                  <a:gd name="connsiteY6" fmla="*/ 362 h 91788"/>
                  <a:gd name="connsiteX7" fmla="*/ 115926 w 231610"/>
                  <a:gd name="connsiteY7" fmla="*/ 362 h 9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0" h="91788">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grpFill/>
              <a:ln w="8132" cap="flat">
                <a:noFill/>
                <a:prstDash val="solid"/>
                <a:miter/>
              </a:ln>
            </p:spPr>
            <p:txBody>
              <a:bodyPr rtlCol="0" anchor="ctr"/>
              <a:lstStyle/>
              <a:p>
                <a:endParaRPr lang="en-US"/>
              </a:p>
            </p:txBody>
          </p:sp>
          <p:sp>
            <p:nvSpPr>
              <p:cNvPr id="25" name="Freeform 59">
                <a:extLst>
                  <a:ext uri="{FF2B5EF4-FFF2-40B4-BE49-F238E27FC236}">
                    <a16:creationId xmlns:a16="http://schemas.microsoft.com/office/drawing/2014/main" id="{AE4BDABC-405B-6E24-5072-82CB24F01849}"/>
                  </a:ext>
                </a:extLst>
              </p:cNvPr>
              <p:cNvSpPr/>
              <p:nvPr/>
            </p:nvSpPr>
            <p:spPr>
              <a:xfrm>
                <a:off x="9345384" y="1693829"/>
                <a:ext cx="232380" cy="92365"/>
              </a:xfrm>
              <a:custGeom>
                <a:avLst/>
                <a:gdLst>
                  <a:gd name="connsiteX0" fmla="*/ 114157 w 232380"/>
                  <a:gd name="connsiteY0" fmla="*/ 91834 h 92365"/>
                  <a:gd name="connsiteX1" fmla="*/ 47354 w 232380"/>
                  <a:gd name="connsiteY1" fmla="*/ 91834 h 92365"/>
                  <a:gd name="connsiteX2" fmla="*/ 102 w 232380"/>
                  <a:gd name="connsiteY2" fmla="*/ 43779 h 92365"/>
                  <a:gd name="connsiteX3" fmla="*/ 48983 w 232380"/>
                  <a:gd name="connsiteY3" fmla="*/ 611 h 92365"/>
                  <a:gd name="connsiteX4" fmla="*/ 182590 w 232380"/>
                  <a:gd name="connsiteY4" fmla="*/ 611 h 92365"/>
                  <a:gd name="connsiteX5" fmla="*/ 232286 w 232380"/>
                  <a:gd name="connsiteY5" fmla="*/ 42964 h 92365"/>
                  <a:gd name="connsiteX6" fmla="*/ 184219 w 232380"/>
                  <a:gd name="connsiteY6" fmla="*/ 91019 h 92365"/>
                  <a:gd name="connsiteX7" fmla="*/ 114157 w 232380"/>
                  <a:gd name="connsiteY7" fmla="*/ 91834 h 9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80" h="92365">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grpFill/>
              <a:ln w="8132"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A10E0D1E-5DD6-576D-FD70-286B1A79FEDE}"/>
              </a:ext>
            </a:extLst>
          </p:cNvPr>
          <p:cNvGrpSpPr/>
          <p:nvPr/>
        </p:nvGrpSpPr>
        <p:grpSpPr>
          <a:xfrm>
            <a:off x="4308406" y="2141179"/>
            <a:ext cx="740723" cy="746143"/>
            <a:chOff x="10641441" y="5322217"/>
            <a:chExt cx="740723" cy="746143"/>
          </a:xfrm>
          <a:solidFill>
            <a:srgbClr val="282666"/>
          </a:solidFill>
        </p:grpSpPr>
        <p:sp>
          <p:nvSpPr>
            <p:cNvPr id="31" name="Freeform 393">
              <a:extLst>
                <a:ext uri="{FF2B5EF4-FFF2-40B4-BE49-F238E27FC236}">
                  <a16:creationId xmlns:a16="http://schemas.microsoft.com/office/drawing/2014/main" id="{EF58973D-5FCF-4C26-B372-6ECB20BD508A}"/>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94">
              <a:extLst>
                <a:ext uri="{FF2B5EF4-FFF2-40B4-BE49-F238E27FC236}">
                  <a16:creationId xmlns:a16="http://schemas.microsoft.com/office/drawing/2014/main" id="{4DB87EF7-29EC-D86F-EB05-D004C1F76434}"/>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95">
              <a:extLst>
                <a:ext uri="{FF2B5EF4-FFF2-40B4-BE49-F238E27FC236}">
                  <a16:creationId xmlns:a16="http://schemas.microsoft.com/office/drawing/2014/main" id="{BB774169-CA10-998B-5466-2CCB236A940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96">
              <a:extLst>
                <a:ext uri="{FF2B5EF4-FFF2-40B4-BE49-F238E27FC236}">
                  <a16:creationId xmlns:a16="http://schemas.microsoft.com/office/drawing/2014/main" id="{B41EED14-45ED-66F7-861F-FF4164E1AFB3}"/>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97">
              <a:extLst>
                <a:ext uri="{FF2B5EF4-FFF2-40B4-BE49-F238E27FC236}">
                  <a16:creationId xmlns:a16="http://schemas.microsoft.com/office/drawing/2014/main" id="{A8D8CDF9-D900-F6DC-9D8B-9B18F79838F4}"/>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98">
              <a:extLst>
                <a:ext uri="{FF2B5EF4-FFF2-40B4-BE49-F238E27FC236}">
                  <a16:creationId xmlns:a16="http://schemas.microsoft.com/office/drawing/2014/main" id="{41C656AE-E765-75BA-D2EE-F03DB87E7DCC}"/>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99">
              <a:extLst>
                <a:ext uri="{FF2B5EF4-FFF2-40B4-BE49-F238E27FC236}">
                  <a16:creationId xmlns:a16="http://schemas.microsoft.com/office/drawing/2014/main" id="{C0964732-DA3E-2412-8A48-9BF215C4FD67}"/>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400">
              <a:extLst>
                <a:ext uri="{FF2B5EF4-FFF2-40B4-BE49-F238E27FC236}">
                  <a16:creationId xmlns:a16="http://schemas.microsoft.com/office/drawing/2014/main" id="{FE2A7C37-EAC3-4DC7-73FC-9824C78C62A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401">
              <a:extLst>
                <a:ext uri="{FF2B5EF4-FFF2-40B4-BE49-F238E27FC236}">
                  <a16:creationId xmlns:a16="http://schemas.microsoft.com/office/drawing/2014/main" id="{6C4B50C3-CAB8-DB82-AA04-1AF5495BCF75}"/>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774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864117" cy="3066422"/>
          </a:xfrm>
          <a:prstGeom prst="rect">
            <a:avLst/>
          </a:prstGeom>
        </p:spPr>
        <p:txBody>
          <a:bodyPr/>
          <a:lstStyle/>
          <a:p>
            <a:r>
              <a:rPr lang="en-US" dirty="0"/>
              <a:t>Aperçu des ressources HeadStart</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A50A-D5A0-5F10-A9D7-EF2E5D9A7F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ED1B0-4F9F-979A-9886-A5991D49FABF}"/>
              </a:ext>
            </a:extLst>
          </p:cNvPr>
          <p:cNvSpPr>
            <a:spLocks noGrp="1"/>
          </p:cNvSpPr>
          <p:nvPr>
            <p:ph type="body" sz="quarter" idx="18"/>
          </p:nvPr>
        </p:nvSpPr>
        <p:spPr>
          <a:xfrm>
            <a:off x="815190" y="1806454"/>
            <a:ext cx="5740965" cy="3849918"/>
          </a:xfrm>
        </p:spPr>
        <p:txBody>
          <a:bodyPr/>
          <a:lstStyle/>
          <a:p>
            <a:r>
              <a:rPr lang="en-US" dirty="0">
                <a:hlinkClick r:id="rId2"/>
              </a:rPr>
              <a:t>La </a:t>
            </a:r>
            <a:r>
              <a:rPr lang="en-US" dirty="0" err="1">
                <a:hlinkClick r:id="rId2"/>
              </a:rPr>
              <a:t>plateforme</a:t>
            </a:r>
            <a:r>
              <a:rPr lang="en-US" dirty="0">
                <a:hlinkClick r:id="rId2"/>
              </a:rPr>
              <a:t> HeadStart</a:t>
            </a:r>
            <a:r>
              <a:rPr lang="en-US" dirty="0"/>
              <a:t> </a:t>
            </a:r>
            <a:r>
              <a:rPr lang="en-US" dirty="0" err="1"/>
              <a:t>rassemble</a:t>
            </a:r>
            <a:r>
              <a:rPr lang="en-US" dirty="0"/>
              <a:t> un ensemble d'outils spécialement conçus pour aider les animateur</a:t>
            </a:r>
            <a:r>
              <a:rPr lang="fr-FR" dirty="0"/>
              <a:t>·</a:t>
            </a:r>
            <a:r>
              <a:rPr lang="fr-FR" dirty="0" err="1"/>
              <a:t>rice</a:t>
            </a:r>
            <a:r>
              <a:rPr lang="en-US" dirty="0"/>
              <a:t>s jeunesse, les </a:t>
            </a:r>
            <a:r>
              <a:rPr lang="en-US" dirty="0" err="1"/>
              <a:t>facilitateur</a:t>
            </a:r>
            <a:r>
              <a:rPr lang="fr-FR" dirty="0"/>
              <a:t>·</a:t>
            </a:r>
            <a:r>
              <a:rPr lang="fr-FR" dirty="0" err="1"/>
              <a:t>rice</a:t>
            </a:r>
            <a:r>
              <a:rPr lang="en-US" dirty="0"/>
              <a:t>s et les jeunes femmes à explorer les possibilités offertes par l'intelligence artificielle. Les ressources sont </a:t>
            </a:r>
            <a:r>
              <a:rPr lang="en-US" dirty="0" err="1"/>
              <a:t>organisées </a:t>
            </a:r>
            <a:r>
              <a:rPr lang="en-US" dirty="0"/>
              <a:t>en quatre domaines clés :</a:t>
            </a:r>
          </a:p>
          <a:p>
            <a:pPr marL="457200" indent="-457200">
              <a:buAutoNum type="arabicPeriod"/>
            </a:pPr>
            <a:r>
              <a:rPr lang="en-IE" b="1" dirty="0"/>
              <a:t>Centre de ressources visuelles</a:t>
            </a:r>
          </a:p>
          <a:p>
            <a:pPr marL="457200" indent="-457200">
              <a:buAutoNum type="arabicPeriod"/>
            </a:pPr>
            <a:r>
              <a:rPr lang="en-IE" b="1" dirty="0"/>
              <a:t>Boîte à outils IA</a:t>
            </a:r>
          </a:p>
          <a:p>
            <a:pPr marL="457200" indent="-457200">
              <a:buAutoNum type="arabicPeriod"/>
            </a:pPr>
            <a:r>
              <a:rPr lang="en-IE" b="1" dirty="0"/>
              <a:t>Centre de réseautage et de mentorat</a:t>
            </a:r>
          </a:p>
          <a:p>
            <a:pPr marL="457200" indent="-457200">
              <a:buAutoNum type="arabicPeriod"/>
            </a:pPr>
            <a:r>
              <a:rPr lang="en-IE" b="1" dirty="0"/>
              <a:t>Répertoire des femmes dans le domaine de l'IA</a:t>
            </a:r>
            <a:endParaRPr lang="en-US" b="1" dirty="0"/>
          </a:p>
        </p:txBody>
      </p:sp>
      <p:sp>
        <p:nvSpPr>
          <p:cNvPr id="4" name="Text Placeholder 3">
            <a:extLst>
              <a:ext uri="{FF2B5EF4-FFF2-40B4-BE49-F238E27FC236}">
                <a16:creationId xmlns:a16="http://schemas.microsoft.com/office/drawing/2014/main" id="{31300AB9-3B1E-E3C7-21A2-D1C9DAC2D90E}"/>
              </a:ext>
            </a:extLst>
          </p:cNvPr>
          <p:cNvSpPr>
            <a:spLocks noGrp="1"/>
          </p:cNvSpPr>
          <p:nvPr>
            <p:ph type="body" sz="quarter" idx="16"/>
          </p:nvPr>
        </p:nvSpPr>
        <p:spPr/>
        <p:txBody>
          <a:bodyPr/>
          <a:lstStyle/>
          <a:p>
            <a:r>
              <a:rPr lang="en-US" dirty="0"/>
              <a:t>Les ressources HeadStart</a:t>
            </a:r>
          </a:p>
        </p:txBody>
      </p:sp>
      <p:pic>
        <p:nvPicPr>
          <p:cNvPr id="6" name="Picture 5">
            <a:extLst>
              <a:ext uri="{FF2B5EF4-FFF2-40B4-BE49-F238E27FC236}">
                <a16:creationId xmlns:a16="http://schemas.microsoft.com/office/drawing/2014/main" id="{3E5F9411-3B5C-35AD-29A5-1BF497EEB7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hlinkClick r:id="rId2"/>
            <a:extLst>
              <a:ext uri="{FF2B5EF4-FFF2-40B4-BE49-F238E27FC236}">
                <a16:creationId xmlns:a16="http://schemas.microsoft.com/office/drawing/2014/main" id="{DA109996-352A-BE77-151E-9C0476FF8B3E}"/>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2935482-1FB3-3F82-F366-04C25713EE2F}"/>
              </a:ext>
            </a:extLst>
          </p:cNvPr>
          <p:cNvSpPr txBox="1"/>
          <p:nvPr/>
        </p:nvSpPr>
        <p:spPr>
          <a:xfrm>
            <a:off x="9088582" y="5056533"/>
            <a:ext cx="2558473" cy="369332"/>
          </a:xfrm>
          <a:prstGeom prst="rect">
            <a:avLst/>
          </a:prstGeom>
          <a:noFill/>
        </p:spPr>
        <p:txBody>
          <a:bodyPr wrap="square">
            <a:spAutoFit/>
          </a:bodyPr>
          <a:lstStyle/>
          <a:p>
            <a:r>
              <a:rPr lang="en-IE" dirty="0">
                <a:hlinkClick r:id="rId2"/>
              </a:rPr>
              <a:t>Accueil | Headstart</a:t>
            </a:r>
            <a:endParaRPr lang="en-IE" dirty="0"/>
          </a:p>
        </p:txBody>
      </p:sp>
      <p:sp>
        <p:nvSpPr>
          <p:cNvPr id="7" name="Freeform 23">
            <a:extLst>
              <a:ext uri="{FF2B5EF4-FFF2-40B4-BE49-F238E27FC236}">
                <a16:creationId xmlns:a16="http://schemas.microsoft.com/office/drawing/2014/main" id="{54A5DA18-26C7-6998-C168-E0798BB4D3A4}"/>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5055C98B-B881-8BB6-AD97-F829D2A55E2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55543" y="5083894"/>
            <a:ext cx="376188" cy="376188"/>
          </a:xfrm>
          <a:prstGeom prst="rect">
            <a:avLst/>
          </a:prstGeom>
        </p:spPr>
      </p:pic>
      <p:pic>
        <p:nvPicPr>
          <p:cNvPr id="11" name="Graphic 10" descr="Cursor outline">
            <a:extLst>
              <a:ext uri="{FF2B5EF4-FFF2-40B4-BE49-F238E27FC236}">
                <a16:creationId xmlns:a16="http://schemas.microsoft.com/office/drawing/2014/main" id="{74486CC7-B224-AD0D-FFBB-A187D4B7CD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49068">
            <a:off x="6905565" y="4824997"/>
            <a:ext cx="914400" cy="914400"/>
          </a:xfrm>
          <a:prstGeom prst="rect">
            <a:avLst/>
          </a:prstGeom>
        </p:spPr>
      </p:pic>
    </p:spTree>
    <p:extLst>
      <p:ext uri="{BB962C8B-B14F-4D97-AF65-F5344CB8AC3E}">
        <p14:creationId xmlns:p14="http://schemas.microsoft.com/office/powerpoint/2010/main" val="3158585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67E7FBB3-5EB1-BFA0-F2A3-B048DF73C538}"/>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576" y="1656874"/>
            <a:ext cx="5941248" cy="2155946"/>
          </a:xfrm>
        </p:spPr>
        <p:txBody>
          <a:bodyPr/>
          <a:lstStyle/>
          <a:p>
            <a:r>
              <a:rPr lang="en-US" sz="2300" dirty="0"/>
              <a:t>Le </a:t>
            </a:r>
            <a:r>
              <a:rPr lang="en-US" sz="2300" dirty="0" err="1"/>
              <a:t>pôle</a:t>
            </a:r>
            <a:r>
              <a:rPr lang="en-US" sz="2300" dirty="0"/>
              <a:t> </a:t>
            </a:r>
            <a:r>
              <a:rPr lang="en-US" sz="2300" dirty="0" err="1"/>
              <a:t>présente</a:t>
            </a:r>
            <a:r>
              <a:rPr lang="en-US" sz="2300" dirty="0"/>
              <a:t> une série d'entretiens vidéo mettant </a:t>
            </a:r>
            <a:r>
              <a:rPr lang="en-US" sz="2300" dirty="0" err="1"/>
              <a:t>en</a:t>
            </a:r>
            <a:r>
              <a:rPr lang="en-US" sz="2300" dirty="0"/>
              <a:t> avant des femmes qui travaillent déjà dans le domaine de l'IA et dans des fonctions numériques connexes. Ces témoignages mettent en lumière la diversité des parcours professionnels, des expériences personnelles, des défis et des opportunités émergentes dans ce secteur.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75109" y="653485"/>
            <a:ext cx="10614687" cy="803654"/>
          </a:xfrm>
        </p:spPr>
        <p:txBody>
          <a:bodyPr/>
          <a:lstStyle/>
          <a:p>
            <a:r>
              <a:rPr lang="en-IE" dirty="0"/>
              <a:t>Le </a:t>
            </a:r>
            <a:r>
              <a:rPr lang="en-IE" dirty="0" err="1"/>
              <a:t>pôle</a:t>
            </a:r>
            <a:r>
              <a:rPr lang="en-IE" dirty="0"/>
              <a:t> de </a:t>
            </a:r>
            <a:r>
              <a:rPr lang="en-IE" dirty="0" err="1"/>
              <a:t>ressources</a:t>
            </a:r>
            <a:r>
              <a:rPr lang="en-IE" dirty="0"/>
              <a:t> </a:t>
            </a:r>
            <a:r>
              <a:rPr lang="en-IE" dirty="0" err="1"/>
              <a:t>vidéos</a:t>
            </a:r>
            <a:endParaRPr lang="en-IE" dirty="0"/>
          </a:p>
          <a:p>
            <a:endParaRPr lang="en-US" dirty="0"/>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FB80A3A-0C75-F1D8-BF36-37E77F3CBA84}"/>
              </a:ext>
            </a:extLst>
          </p:cNvPr>
          <p:cNvSpPr txBox="1"/>
          <p:nvPr/>
        </p:nvSpPr>
        <p:spPr>
          <a:xfrm>
            <a:off x="9088582" y="5056533"/>
            <a:ext cx="2558473" cy="369332"/>
          </a:xfrm>
          <a:prstGeom prst="rect">
            <a:avLst/>
          </a:prstGeom>
          <a:noFill/>
        </p:spPr>
        <p:txBody>
          <a:bodyPr wrap="square">
            <a:spAutoFit/>
          </a:bodyPr>
          <a:lstStyle/>
          <a:p>
            <a:r>
              <a:rPr lang="en-IE" dirty="0">
                <a:hlinkClick r:id="rId5"/>
              </a:rPr>
              <a:t>Accueil | Headstart</a:t>
            </a:r>
            <a:endParaRPr lang="en-IE" dirty="0"/>
          </a:p>
        </p:txBody>
      </p:sp>
      <p:sp>
        <p:nvSpPr>
          <p:cNvPr id="7" name="Freeform 23">
            <a:extLst>
              <a:ext uri="{FF2B5EF4-FFF2-40B4-BE49-F238E27FC236}">
                <a16:creationId xmlns:a16="http://schemas.microsoft.com/office/drawing/2014/main" id="{41E6959B-12A9-ABEA-0EF6-7A54E945AE29}"/>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9D6E708-97E9-3050-3DDC-E14E4C1429F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A6B28945-1FFB-C6BE-183C-1E135D65E9A5}"/>
              </a:ext>
            </a:extLst>
          </p:cNvPr>
          <p:cNvSpPr txBox="1"/>
          <p:nvPr/>
        </p:nvSpPr>
        <p:spPr>
          <a:xfrm>
            <a:off x="853000" y="4521987"/>
            <a:ext cx="7316965" cy="2215991"/>
          </a:xfrm>
          <a:prstGeom prst="rect">
            <a:avLst/>
          </a:prstGeom>
          <a:solidFill>
            <a:srgbClr val="F7C99B"/>
          </a:solidFill>
        </p:spPr>
        <p:txBody>
          <a:bodyPr wrap="square">
            <a:spAutoFit/>
          </a:bodyPr>
          <a:lstStyle/>
          <a:p>
            <a:r>
              <a:rPr lang="en-US" sz="2300" b="1" dirty="0">
                <a:solidFill>
                  <a:srgbClr val="282666"/>
                </a:solidFill>
              </a:rPr>
              <a:t>Pour les animateur</a:t>
            </a:r>
            <a:r>
              <a:rPr lang="fr-FR" sz="2300" b="1" dirty="0">
                <a:solidFill>
                  <a:srgbClr val="282666"/>
                </a:solidFill>
              </a:rPr>
              <a:t>·</a:t>
            </a:r>
            <a:r>
              <a:rPr lang="fr-FR" sz="2300" b="1" dirty="0" err="1">
                <a:solidFill>
                  <a:srgbClr val="282666"/>
                </a:solidFill>
              </a:rPr>
              <a:t>rice</a:t>
            </a:r>
            <a:r>
              <a:rPr lang="en-US" sz="2300" b="1" dirty="0">
                <a:solidFill>
                  <a:srgbClr val="282666"/>
                </a:solidFill>
              </a:rPr>
              <a:t>s</a:t>
            </a:r>
            <a:r>
              <a:rPr lang="en-US" sz="2300" dirty="0">
                <a:solidFill>
                  <a:srgbClr val="282666"/>
                </a:solidFill>
              </a:rPr>
              <a:t>, le pole </a:t>
            </a:r>
            <a:r>
              <a:rPr lang="en-US" sz="2300" dirty="0" err="1">
                <a:solidFill>
                  <a:srgbClr val="282666"/>
                </a:solidFill>
              </a:rPr>
              <a:t>peut</a:t>
            </a:r>
            <a:r>
              <a:rPr lang="en-US" sz="2300" dirty="0">
                <a:solidFill>
                  <a:srgbClr val="282666"/>
                </a:solidFill>
              </a:rPr>
              <a:t> </a:t>
            </a:r>
            <a:r>
              <a:rPr lang="en-US" sz="2300" dirty="0" err="1">
                <a:solidFill>
                  <a:srgbClr val="282666"/>
                </a:solidFill>
              </a:rPr>
              <a:t>être</a:t>
            </a:r>
            <a:r>
              <a:rPr lang="en-US" sz="2300" dirty="0">
                <a:solidFill>
                  <a:srgbClr val="282666"/>
                </a:solidFill>
              </a:rPr>
              <a:t> </a:t>
            </a:r>
            <a:r>
              <a:rPr lang="en-US" sz="2300" dirty="0" err="1">
                <a:solidFill>
                  <a:srgbClr val="282666"/>
                </a:solidFill>
              </a:rPr>
              <a:t>utilisé</a:t>
            </a:r>
            <a:r>
              <a:rPr lang="en-US" sz="2300" dirty="0">
                <a:solidFill>
                  <a:srgbClr val="282666"/>
                </a:solidFill>
              </a:rPr>
              <a:t> pour </a:t>
            </a:r>
            <a:r>
              <a:rPr lang="en-US" sz="2300" dirty="0" err="1">
                <a:solidFill>
                  <a:srgbClr val="282666"/>
                </a:solidFill>
              </a:rPr>
              <a:t>susciter</a:t>
            </a:r>
            <a:r>
              <a:rPr lang="en-US" sz="2300" dirty="0">
                <a:solidFill>
                  <a:srgbClr val="282666"/>
                </a:solidFill>
              </a:rPr>
              <a:t> la discussion, </a:t>
            </a:r>
            <a:r>
              <a:rPr lang="en-US" sz="2300" dirty="0" err="1">
                <a:solidFill>
                  <a:srgbClr val="282666"/>
                </a:solidFill>
              </a:rPr>
              <a:t>présenter</a:t>
            </a:r>
            <a:r>
              <a:rPr lang="en-US" sz="2300" dirty="0">
                <a:solidFill>
                  <a:srgbClr val="282666"/>
                </a:solidFill>
              </a:rPr>
              <a:t> des </a:t>
            </a:r>
            <a:r>
              <a:rPr lang="en-US" sz="2300" dirty="0" err="1">
                <a:solidFill>
                  <a:srgbClr val="282666"/>
                </a:solidFill>
              </a:rPr>
              <a:t>modèles</a:t>
            </a:r>
            <a:r>
              <a:rPr lang="en-US" sz="2300" dirty="0">
                <a:solidFill>
                  <a:srgbClr val="282666"/>
                </a:solidFill>
              </a:rPr>
              <a:t> </a:t>
            </a:r>
            <a:r>
              <a:rPr lang="en-US" sz="2300" dirty="0" err="1">
                <a:solidFill>
                  <a:srgbClr val="282666"/>
                </a:solidFill>
              </a:rPr>
              <a:t>réels</a:t>
            </a:r>
            <a:r>
              <a:rPr lang="en-US" sz="2300" dirty="0">
                <a:solidFill>
                  <a:srgbClr val="282666"/>
                </a:solidFill>
              </a:rPr>
              <a:t> et inspirer les </a:t>
            </a:r>
            <a:r>
              <a:rPr lang="en-US" sz="2300" dirty="0" err="1">
                <a:solidFill>
                  <a:srgbClr val="282666"/>
                </a:solidFill>
              </a:rPr>
              <a:t>apprenantes</a:t>
            </a:r>
            <a:r>
              <a:rPr lang="en-US" sz="2300" dirty="0">
                <a:solidFill>
                  <a:srgbClr val="282666"/>
                </a:solidFill>
              </a:rPr>
              <a:t> à imaginer </a:t>
            </a:r>
            <a:r>
              <a:rPr lang="en-US" sz="2300" dirty="0" err="1">
                <a:solidFill>
                  <a:srgbClr val="282666"/>
                </a:solidFill>
              </a:rPr>
              <a:t>leur</a:t>
            </a:r>
            <a:r>
              <a:rPr lang="en-US" sz="2300" dirty="0">
                <a:solidFill>
                  <a:srgbClr val="282666"/>
                </a:solidFill>
              </a:rPr>
              <a:t> propre place dans le </a:t>
            </a:r>
            <a:r>
              <a:rPr lang="en-US" sz="2300" dirty="0" err="1">
                <a:solidFill>
                  <a:srgbClr val="282666"/>
                </a:solidFill>
              </a:rPr>
              <a:t>paysage</a:t>
            </a:r>
            <a:r>
              <a:rPr lang="en-US" sz="2300" dirty="0">
                <a:solidFill>
                  <a:srgbClr val="282666"/>
                </a:solidFill>
              </a:rPr>
              <a:t> de </a:t>
            </a:r>
            <a:r>
              <a:rPr lang="en-US" sz="2300" dirty="0" err="1">
                <a:solidFill>
                  <a:srgbClr val="282666"/>
                </a:solidFill>
              </a:rPr>
              <a:t>l'IA</a:t>
            </a:r>
            <a:r>
              <a:rPr lang="en-US" sz="2300" dirty="0">
                <a:solidFill>
                  <a:srgbClr val="282666"/>
                </a:solidFill>
              </a:rPr>
              <a:t>. Les interviews </a:t>
            </a:r>
            <a:r>
              <a:rPr lang="en-US" sz="2300" dirty="0" err="1">
                <a:solidFill>
                  <a:srgbClr val="282666"/>
                </a:solidFill>
              </a:rPr>
              <a:t>offrent</a:t>
            </a:r>
            <a:r>
              <a:rPr lang="en-US" sz="2300" dirty="0">
                <a:solidFill>
                  <a:srgbClr val="282666"/>
                </a:solidFill>
              </a:rPr>
              <a:t> </a:t>
            </a:r>
            <a:r>
              <a:rPr lang="en-US" sz="2300" dirty="0" err="1">
                <a:solidFill>
                  <a:srgbClr val="282666"/>
                </a:solidFill>
              </a:rPr>
              <a:t>également</a:t>
            </a:r>
            <a:r>
              <a:rPr lang="en-US" sz="2300" dirty="0">
                <a:solidFill>
                  <a:srgbClr val="282666"/>
                </a:solidFill>
              </a:rPr>
              <a:t> un point </a:t>
            </a:r>
            <a:r>
              <a:rPr lang="en-US" sz="2300" dirty="0" err="1">
                <a:solidFill>
                  <a:srgbClr val="282666"/>
                </a:solidFill>
              </a:rPr>
              <a:t>d'entrée</a:t>
            </a:r>
            <a:r>
              <a:rPr lang="en-US" sz="2300" dirty="0">
                <a:solidFill>
                  <a:srgbClr val="282666"/>
                </a:solidFill>
              </a:rPr>
              <a:t> accessible pour des sessions sur </a:t>
            </a:r>
            <a:r>
              <a:rPr lang="en-US" sz="2300" dirty="0" err="1">
                <a:solidFill>
                  <a:srgbClr val="282666"/>
                </a:solidFill>
              </a:rPr>
              <a:t>l'exploration</a:t>
            </a:r>
            <a:r>
              <a:rPr lang="en-US" sz="2300" dirty="0">
                <a:solidFill>
                  <a:srgbClr val="282666"/>
                </a:solidFill>
              </a:rPr>
              <a:t> de </a:t>
            </a:r>
            <a:r>
              <a:rPr lang="en-US" sz="2300" dirty="0" err="1">
                <a:solidFill>
                  <a:srgbClr val="282666"/>
                </a:solidFill>
              </a:rPr>
              <a:t>carrière</a:t>
            </a:r>
            <a:r>
              <a:rPr lang="en-US" sz="2300" dirty="0">
                <a:solidFill>
                  <a:srgbClr val="282666"/>
                </a:solidFill>
              </a:rPr>
              <a:t>, </a:t>
            </a:r>
            <a:r>
              <a:rPr lang="en-US" sz="2300" dirty="0" err="1">
                <a:solidFill>
                  <a:srgbClr val="282666"/>
                </a:solidFill>
              </a:rPr>
              <a:t>l'inclusion</a:t>
            </a:r>
            <a:r>
              <a:rPr lang="en-US" sz="2300" dirty="0">
                <a:solidFill>
                  <a:srgbClr val="282666"/>
                </a:solidFill>
              </a:rPr>
              <a:t> numérique et </a:t>
            </a:r>
            <a:r>
              <a:rPr lang="en-US" sz="2300" dirty="0" err="1">
                <a:solidFill>
                  <a:srgbClr val="282666"/>
                </a:solidFill>
              </a:rPr>
              <a:t>l'avenir</a:t>
            </a:r>
            <a:r>
              <a:rPr lang="en-US" sz="2300" dirty="0">
                <a:solidFill>
                  <a:srgbClr val="282666"/>
                </a:solidFill>
              </a:rPr>
              <a:t> du travail.</a:t>
            </a:r>
            <a:endParaRPr lang="en-IE" sz="2300" dirty="0">
              <a:solidFill>
                <a:srgbClr val="282666"/>
              </a:solidFill>
            </a:endParaRPr>
          </a:p>
        </p:txBody>
      </p:sp>
      <p:grpSp>
        <p:nvGrpSpPr>
          <p:cNvPr id="15" name="Graphic 3">
            <a:extLst>
              <a:ext uri="{FF2B5EF4-FFF2-40B4-BE49-F238E27FC236}">
                <a16:creationId xmlns:a16="http://schemas.microsoft.com/office/drawing/2014/main" id="{3EC20A74-E39F-00D1-A487-2073B9E77EE9}"/>
              </a:ext>
            </a:extLst>
          </p:cNvPr>
          <p:cNvGrpSpPr/>
          <p:nvPr/>
        </p:nvGrpSpPr>
        <p:grpSpPr>
          <a:xfrm>
            <a:off x="22707" y="4276343"/>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25D4377-3A5B-5DF4-8C27-83914DFE15FC}"/>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1FA2439C-196C-6835-DFEF-CDB04EAE456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14A29BE7-163A-66E2-D928-2C97DA464676}"/>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4E7B04C-4E64-1E53-2F5F-7DFA366FBE87}"/>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CDCC9FC7-EF99-E9B3-90A1-F087B7DA5551}"/>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4CF8CE4A-99F2-436F-9FC0-F5D6FEE20A0E}"/>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E94E65FC-8B58-1273-1562-D04FF6527321}"/>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F8F9F988-087C-463C-9AA7-7EBD3D94A079}"/>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D711822A-B3B8-10DF-883A-63029AC4A33C}"/>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BE8B9A5-4392-25A7-BAE7-9A2EC55360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437924" y="3198151"/>
            <a:ext cx="914400" cy="914400"/>
          </a:xfrm>
          <a:prstGeom prst="rect">
            <a:avLst/>
          </a:prstGeom>
        </p:spPr>
      </p:pic>
    </p:spTree>
    <p:extLst>
      <p:ext uri="{BB962C8B-B14F-4D97-AF65-F5344CB8AC3E}">
        <p14:creationId xmlns:p14="http://schemas.microsoft.com/office/powerpoint/2010/main" val="24397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B103-5C94-6A30-C558-CF440ACAEA3A}"/>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93DE2E77-9B73-59F2-0BC7-431083C98990}"/>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EDB1DA83-C90A-3BBF-6488-3FDEC79ED052}"/>
              </a:ext>
            </a:extLst>
          </p:cNvPr>
          <p:cNvSpPr>
            <a:spLocks noGrp="1"/>
          </p:cNvSpPr>
          <p:nvPr>
            <p:ph type="body" sz="quarter" idx="16"/>
          </p:nvPr>
        </p:nvSpPr>
        <p:spPr>
          <a:xfrm>
            <a:off x="475109" y="653485"/>
            <a:ext cx="10614687" cy="803654"/>
          </a:xfrm>
        </p:spPr>
        <p:txBody>
          <a:bodyPr/>
          <a:lstStyle/>
          <a:p>
            <a:r>
              <a:rPr lang="en-IE" dirty="0"/>
              <a:t>La boîte à outils IA</a:t>
            </a:r>
          </a:p>
          <a:p>
            <a:endParaRPr lang="en-US" dirty="0"/>
          </a:p>
        </p:txBody>
      </p:sp>
      <p:pic>
        <p:nvPicPr>
          <p:cNvPr id="6" name="Picture 5">
            <a:extLst>
              <a:ext uri="{FF2B5EF4-FFF2-40B4-BE49-F238E27FC236}">
                <a16:creationId xmlns:a16="http://schemas.microsoft.com/office/drawing/2014/main" id="{CFE48BF0-F505-68D3-32DB-52B3D79D35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A306BFB0-89DE-3EFF-E3C2-C6F31EC83F82}"/>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4B63D8E-EB3E-B5AA-51FF-0222504F88F4}"/>
              </a:ext>
            </a:extLst>
          </p:cNvPr>
          <p:cNvSpPr txBox="1"/>
          <p:nvPr/>
        </p:nvSpPr>
        <p:spPr>
          <a:xfrm>
            <a:off x="9088582" y="5056533"/>
            <a:ext cx="2558473" cy="369332"/>
          </a:xfrm>
          <a:prstGeom prst="rect">
            <a:avLst/>
          </a:prstGeom>
          <a:noFill/>
        </p:spPr>
        <p:txBody>
          <a:bodyPr wrap="square">
            <a:spAutoFit/>
          </a:bodyPr>
          <a:lstStyle/>
          <a:p>
            <a:r>
              <a:rPr lang="en-IE" dirty="0">
                <a:hlinkClick r:id="rId5"/>
              </a:rPr>
              <a:t>Accueil | Headstart</a:t>
            </a:r>
            <a:endParaRPr lang="en-IE" dirty="0"/>
          </a:p>
        </p:txBody>
      </p:sp>
      <p:sp>
        <p:nvSpPr>
          <p:cNvPr id="5" name="Text Placeholder 4">
            <a:extLst>
              <a:ext uri="{FF2B5EF4-FFF2-40B4-BE49-F238E27FC236}">
                <a16:creationId xmlns:a16="http://schemas.microsoft.com/office/drawing/2014/main" id="{59E8E45B-A893-B284-C638-F5213A1C3F13}"/>
              </a:ext>
            </a:extLst>
          </p:cNvPr>
          <p:cNvSpPr>
            <a:spLocks noGrp="1"/>
          </p:cNvSpPr>
          <p:nvPr>
            <p:ph type="body" sz="quarter" idx="18"/>
          </p:nvPr>
        </p:nvSpPr>
        <p:spPr>
          <a:xfrm>
            <a:off x="694947" y="1588506"/>
            <a:ext cx="6570557" cy="2155946"/>
          </a:xfrm>
        </p:spPr>
        <p:txBody>
          <a:bodyPr/>
          <a:lstStyle/>
          <a:p>
            <a:r>
              <a:rPr lang="en-US" sz="2300" dirty="0"/>
              <a:t>La boîte à outils IA contient les principaux supports pédagogiques du projet. Ses 5 modules comprennent des explications claires des concepts liés à l'IA, des activités interactives, des réflexions éthiques et des exercices de développement des compétences numériques. Elle comprend également un guide de </a:t>
            </a:r>
            <a:r>
              <a:rPr lang="en-US" sz="2300" dirty="0" err="1"/>
              <a:t>l'animateur</a:t>
            </a:r>
            <a:r>
              <a:rPr lang="fr-FR" sz="2300" dirty="0"/>
              <a:t>·</a:t>
            </a:r>
            <a:r>
              <a:rPr lang="fr-FR" sz="2300" dirty="0" err="1"/>
              <a:t>rice</a:t>
            </a:r>
            <a:r>
              <a:rPr lang="en-US" sz="2300" dirty="0"/>
              <a:t> qui </a:t>
            </a:r>
            <a:r>
              <a:rPr lang="en-US" sz="2300" dirty="0" err="1"/>
              <a:t>offre</a:t>
            </a:r>
            <a:r>
              <a:rPr lang="en-US" sz="2300" dirty="0"/>
              <a:t> des conseils pratiques sur la mise en œuvre des modules et la création d'environnements d'apprentissage inclusifs.</a:t>
            </a:r>
          </a:p>
        </p:txBody>
      </p:sp>
      <p:sp>
        <p:nvSpPr>
          <p:cNvPr id="7" name="Freeform 23">
            <a:extLst>
              <a:ext uri="{FF2B5EF4-FFF2-40B4-BE49-F238E27FC236}">
                <a16:creationId xmlns:a16="http://schemas.microsoft.com/office/drawing/2014/main" id="{0201880B-1CDE-283C-2C7F-4912CD0303F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C230C8C5-98FA-5333-3885-B02F001D8DE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FBEE5DC7-2C55-432C-F517-B18A9390001E}"/>
              </a:ext>
            </a:extLst>
          </p:cNvPr>
          <p:cNvSpPr txBox="1"/>
          <p:nvPr/>
        </p:nvSpPr>
        <p:spPr>
          <a:xfrm>
            <a:off x="835063" y="4553211"/>
            <a:ext cx="7400364" cy="2215991"/>
          </a:xfrm>
          <a:prstGeom prst="rect">
            <a:avLst/>
          </a:prstGeom>
          <a:solidFill>
            <a:srgbClr val="F7C99B"/>
          </a:solidFill>
        </p:spPr>
        <p:txBody>
          <a:bodyPr wrap="square">
            <a:spAutoFit/>
          </a:bodyPr>
          <a:lstStyle/>
          <a:p>
            <a:r>
              <a:rPr lang="en-US" sz="2300" b="1" dirty="0">
                <a:solidFill>
                  <a:srgbClr val="282666"/>
                </a:solidFill>
              </a:rPr>
              <a:t>Pour les animateur</a:t>
            </a:r>
            <a:r>
              <a:rPr lang="fr-FR" sz="2300" b="1" dirty="0">
                <a:solidFill>
                  <a:srgbClr val="282666"/>
                </a:solidFill>
              </a:rPr>
              <a:t>·</a:t>
            </a:r>
            <a:r>
              <a:rPr lang="fr-FR" sz="2300" b="1" dirty="0" err="1">
                <a:solidFill>
                  <a:srgbClr val="282666"/>
                </a:solidFill>
              </a:rPr>
              <a:t>rice</a:t>
            </a:r>
            <a:r>
              <a:rPr lang="en-US" sz="2300" b="1" dirty="0">
                <a:solidFill>
                  <a:srgbClr val="282666"/>
                </a:solidFill>
              </a:rPr>
              <a:t>s</a:t>
            </a:r>
            <a:r>
              <a:rPr lang="en-US" sz="2300" dirty="0">
                <a:solidFill>
                  <a:srgbClr val="282666"/>
                </a:solidFill>
              </a:rPr>
              <a:t>, la boîte à outils est une solution prête à l'emploi qui simplifie la planification, garantit une mise en œuvre de haute qualité et favorise des résultats d'apprentissage cohérents. Elle permet aux animateur</a:t>
            </a:r>
            <a:r>
              <a:rPr lang="fr-FR" sz="2300" dirty="0">
                <a:solidFill>
                  <a:srgbClr val="282666"/>
                </a:solidFill>
              </a:rPr>
              <a:t>·</a:t>
            </a:r>
            <a:r>
              <a:rPr lang="fr-FR" sz="2300" dirty="0" err="1">
                <a:solidFill>
                  <a:srgbClr val="282666"/>
                </a:solidFill>
              </a:rPr>
              <a:t>rice</a:t>
            </a:r>
            <a:r>
              <a:rPr lang="en-US" sz="2300" dirty="0">
                <a:solidFill>
                  <a:srgbClr val="282666"/>
                </a:solidFill>
              </a:rPr>
              <a:t>s jeunesse de mener des sessions en toute confiance, </a:t>
            </a:r>
            <a:r>
              <a:rPr lang="en-US" sz="2300" dirty="0" err="1">
                <a:solidFill>
                  <a:srgbClr val="282666"/>
                </a:solidFill>
              </a:rPr>
              <a:t>même</a:t>
            </a:r>
            <a:r>
              <a:rPr lang="en-US" sz="2300" dirty="0">
                <a:solidFill>
                  <a:srgbClr val="282666"/>
                </a:solidFill>
              </a:rPr>
              <a:t> </a:t>
            </a:r>
            <a:r>
              <a:rPr lang="en-US" sz="2300" dirty="0" err="1">
                <a:solidFill>
                  <a:srgbClr val="282666"/>
                </a:solidFill>
              </a:rPr>
              <a:t>s'ils</a:t>
            </a:r>
            <a:r>
              <a:rPr lang="fr-FR" sz="2300" dirty="0">
                <a:solidFill>
                  <a:srgbClr val="282666"/>
                </a:solidFill>
              </a:rPr>
              <a:t>·elles</a:t>
            </a:r>
            <a:r>
              <a:rPr lang="en-US" sz="2300" dirty="0">
                <a:solidFill>
                  <a:srgbClr val="282666"/>
                </a:solidFill>
              </a:rPr>
              <a:t> </a:t>
            </a:r>
            <a:r>
              <a:rPr lang="en-US" sz="2300" dirty="0" err="1">
                <a:solidFill>
                  <a:srgbClr val="282666"/>
                </a:solidFill>
              </a:rPr>
              <a:t>ont</a:t>
            </a:r>
            <a:r>
              <a:rPr lang="en-US" sz="2300" dirty="0">
                <a:solidFill>
                  <a:srgbClr val="282666"/>
                </a:solidFill>
              </a:rPr>
              <a:t> une expérience limitée de l'IA.</a:t>
            </a:r>
            <a:endParaRPr lang="en-IE" sz="2300" dirty="0">
              <a:solidFill>
                <a:srgbClr val="282666"/>
              </a:solidFill>
            </a:endParaRPr>
          </a:p>
        </p:txBody>
      </p:sp>
      <p:pic>
        <p:nvPicPr>
          <p:cNvPr id="25" name="Graphic 24" descr="Cursor outline">
            <a:extLst>
              <a:ext uri="{FF2B5EF4-FFF2-40B4-BE49-F238E27FC236}">
                <a16:creationId xmlns:a16="http://schemas.microsoft.com/office/drawing/2014/main" id="{82A3C2F3-9F3C-4414-19DA-EE9E3590C03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grpSp>
        <p:nvGrpSpPr>
          <p:cNvPr id="34" name="Graphic 3">
            <a:extLst>
              <a:ext uri="{FF2B5EF4-FFF2-40B4-BE49-F238E27FC236}">
                <a16:creationId xmlns:a16="http://schemas.microsoft.com/office/drawing/2014/main" id="{6B6ECD4C-9D0D-D4E9-4172-24D290B29034}"/>
              </a:ext>
            </a:extLst>
          </p:cNvPr>
          <p:cNvGrpSpPr/>
          <p:nvPr/>
        </p:nvGrpSpPr>
        <p:grpSpPr>
          <a:xfrm>
            <a:off x="22707" y="4475123"/>
            <a:ext cx="914407" cy="735059"/>
            <a:chOff x="4588722" y="5452092"/>
            <a:chExt cx="1160285" cy="927053"/>
          </a:xfrm>
          <a:solidFill>
            <a:srgbClr val="282666"/>
          </a:solidFill>
        </p:grpSpPr>
        <p:sp>
          <p:nvSpPr>
            <p:cNvPr id="35" name="Freeform 1093">
              <a:extLst>
                <a:ext uri="{FF2B5EF4-FFF2-40B4-BE49-F238E27FC236}">
                  <a16:creationId xmlns:a16="http://schemas.microsoft.com/office/drawing/2014/main" id="{1D525C18-BB45-EFB2-8B70-C0D40224D5BB}"/>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36" name="Freeform 1094">
              <a:extLst>
                <a:ext uri="{FF2B5EF4-FFF2-40B4-BE49-F238E27FC236}">
                  <a16:creationId xmlns:a16="http://schemas.microsoft.com/office/drawing/2014/main" id="{683C3E95-0261-C098-0ECD-EDA8D074A4C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37" name="Freeform 1095">
              <a:extLst>
                <a:ext uri="{FF2B5EF4-FFF2-40B4-BE49-F238E27FC236}">
                  <a16:creationId xmlns:a16="http://schemas.microsoft.com/office/drawing/2014/main" id="{97F2626D-A911-50CD-D04C-53D23534F27E}"/>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649BB699-7600-3B16-392C-1611C02B8479}"/>
                </a:ext>
              </a:extLst>
            </p:cNvPr>
            <p:cNvGrpSpPr/>
            <p:nvPr/>
          </p:nvGrpSpPr>
          <p:grpSpPr>
            <a:xfrm>
              <a:off x="4588722" y="5452092"/>
              <a:ext cx="1160285" cy="927053"/>
              <a:chOff x="4588722" y="5452092"/>
              <a:chExt cx="1160285" cy="927053"/>
            </a:xfrm>
            <a:grpFill/>
          </p:grpSpPr>
          <p:sp>
            <p:nvSpPr>
              <p:cNvPr id="39" name="Freeform 1097">
                <a:extLst>
                  <a:ext uri="{FF2B5EF4-FFF2-40B4-BE49-F238E27FC236}">
                    <a16:creationId xmlns:a16="http://schemas.microsoft.com/office/drawing/2014/main" id="{DCF18969-059A-6F77-0592-1342788FE6FC}"/>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40" name="Freeform 1098">
                <a:extLst>
                  <a:ext uri="{FF2B5EF4-FFF2-40B4-BE49-F238E27FC236}">
                    <a16:creationId xmlns:a16="http://schemas.microsoft.com/office/drawing/2014/main" id="{37823095-8940-07F3-4CA8-ED501B949953}"/>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41" name="Freeform 1099">
                <a:extLst>
                  <a:ext uri="{FF2B5EF4-FFF2-40B4-BE49-F238E27FC236}">
                    <a16:creationId xmlns:a16="http://schemas.microsoft.com/office/drawing/2014/main" id="{56BCB369-B188-1D5F-2D01-F04BC06081A6}"/>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42" name="Freeform 1100">
                <a:extLst>
                  <a:ext uri="{FF2B5EF4-FFF2-40B4-BE49-F238E27FC236}">
                    <a16:creationId xmlns:a16="http://schemas.microsoft.com/office/drawing/2014/main" id="{EF49C597-BB49-6E3D-AE9E-268B64939531}"/>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43" name="Freeform 1101">
                <a:extLst>
                  <a:ext uri="{FF2B5EF4-FFF2-40B4-BE49-F238E27FC236}">
                    <a16:creationId xmlns:a16="http://schemas.microsoft.com/office/drawing/2014/main" id="{81A7CB0B-285A-9C74-2AD6-93A4C0B8BF8B}"/>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970763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4937</TotalTime>
  <Words>2476</Words>
  <Application>Microsoft Office PowerPoint</Application>
  <PresentationFormat>Widescreen</PresentationFormat>
  <Paragraphs>142</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docId:5B4929AC8E7FFA64172AFDF18B8DF5E5</cp:keywords>
  <cp:lastModifiedBy>Paula Whyte ( Momentum Consulting )</cp:lastModifiedBy>
  <cp:revision>210</cp:revision>
  <dcterms:created xsi:type="dcterms:W3CDTF">2020-10-14T13:32:04Z</dcterms:created>
  <dcterms:modified xsi:type="dcterms:W3CDTF">2025-12-08T12:15:34Z</dcterms:modified>
</cp:coreProperties>
</file>