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1"/>
  </p:notesMasterIdLst>
  <p:sldIdLst>
    <p:sldId id="4334" r:id="rId2"/>
    <p:sldId id="4303" r:id="rId3"/>
    <p:sldId id="4307" r:id="rId4"/>
    <p:sldId id="4313" r:id="rId5"/>
    <p:sldId id="4317" r:id="rId6"/>
    <p:sldId id="4308" r:id="rId7"/>
    <p:sldId id="4318" r:id="rId8"/>
    <p:sldId id="4309" r:id="rId9"/>
    <p:sldId id="4319" r:id="rId10"/>
    <p:sldId id="4320" r:id="rId11"/>
    <p:sldId id="4321" r:id="rId12"/>
    <p:sldId id="4306" r:id="rId13"/>
    <p:sldId id="4322" r:id="rId14"/>
    <p:sldId id="4316" r:id="rId15"/>
    <p:sldId id="4312" r:id="rId16"/>
    <p:sldId id="4311" r:id="rId17"/>
    <p:sldId id="4323" r:id="rId18"/>
    <p:sldId id="4324" r:id="rId19"/>
    <p:sldId id="4325" r:id="rId20"/>
    <p:sldId id="4326" r:id="rId21"/>
    <p:sldId id="4327" r:id="rId22"/>
    <p:sldId id="4328" r:id="rId23"/>
    <p:sldId id="4329" r:id="rId24"/>
    <p:sldId id="4330" r:id="rId25"/>
    <p:sldId id="4310" r:id="rId26"/>
    <p:sldId id="4331" r:id="rId27"/>
    <p:sldId id="4332" r:id="rId28"/>
    <p:sldId id="4333" r:id="rId29"/>
    <p:sldId id="431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623"/>
    <a:srgbClr val="282666"/>
    <a:srgbClr val="653795"/>
    <a:srgbClr val="F7C99B"/>
    <a:srgbClr val="FDBD22"/>
    <a:srgbClr val="595959"/>
    <a:srgbClr val="F2A72C"/>
    <a:srgbClr val="D9552F"/>
    <a:srgbClr val="20376B"/>
    <a:srgbClr val="DE0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846"/>
    <p:restoredTop sz="95082"/>
  </p:normalViewPr>
  <p:slideViewPr>
    <p:cSldViewPr snapToGrid="0" snapToObjects="1">
      <p:cViewPr varScale="1">
        <p:scale>
          <a:sx n="106" d="100"/>
          <a:sy n="106" d="100"/>
        </p:scale>
        <p:origin x="168"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 para editar os estilos de texto principal</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creativecommons.org/licenses/by-sa/4.0/"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HeadStart</a:t>
            </a:r>
            <a:r>
              <a:rPr lang="en-IE" sz="2400" b="1" i="0" u="none" strike="noStrike" kern="1200" baseline="0" dirty="0">
                <a:solidFill>
                  <a:schemeClr val="bg1"/>
                </a:solidFill>
                <a:effectLst/>
                <a:latin typeface="+mn-lt"/>
                <a:ea typeface="+mn-ea"/>
                <a:cs typeface="+mn-cs"/>
                <a:sym typeface="Quattrocento Sans"/>
              </a:rPr>
              <a: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8F985243-4F6C-A070-216C-5735263B5FC7}"/>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653795"/>
          </a:solidFill>
          <a:ln w="24491" cap="flat">
            <a:solidFill>
              <a:srgbClr val="653795"/>
            </a:solidFill>
            <a:prstDash val="solid"/>
            <a:miter/>
          </a:ln>
        </p:spPr>
        <p:txBody>
          <a:bodyPr rtlCol="0" anchor="ctr"/>
          <a:lstStyle/>
          <a:p>
            <a:endParaRPr lang="en-US"/>
          </a:p>
        </p:txBody>
      </p:sp>
      <p:sp>
        <p:nvSpPr>
          <p:cNvPr id="4" name="Text Placeholder 23">
            <a:extLst>
              <a:ext uri="{FF2B5EF4-FFF2-40B4-BE49-F238E27FC236}">
                <a16:creationId xmlns:a16="http://schemas.microsoft.com/office/drawing/2014/main" id="{F477ED6B-B9CA-4285-3F4A-511E48974454}"/>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C984D0A3-69B0-7DDF-03C9-355EC6A9A056}"/>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9" name="Picture Placeholder 5">
            <a:extLst>
              <a:ext uri="{FF2B5EF4-FFF2-40B4-BE49-F238E27FC236}">
                <a16:creationId xmlns:a16="http://schemas.microsoft.com/office/drawing/2014/main" id="{C6D8C921-AF43-CAA0-DF5B-FB55DA9D4537}"/>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666349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marL="0" indent="0"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marL="0" indent="0"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marL="0" indent="0"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marL="0" indent="0"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584775"/>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a:t>
            </a:r>
            <a:r>
              <a:rPr lang="en-US" sz="800" b="0" i="0" dirty="0" err="1">
                <a:solidFill>
                  <a:srgbClr val="282666"/>
                </a:solidFill>
                <a:latin typeface="Calibri" panose="020F0502020204030204" pitchFamily="34" charset="0"/>
                <a:ea typeface="Open Sans" panose="020B0606030504020204" pitchFamily="34" charset="0"/>
                <a:cs typeface="Calibri" panose="020F0502020204030204" pitchFamily="34" charset="0"/>
              </a:rPr>
              <a:t>Anefore</a:t>
            </a:r>
            <a:r>
              <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 Neither the European Union nor the granting authority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BF9AF05-E2B6-B13A-9CD9-B6211F9301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7910" y="5903577"/>
            <a:ext cx="1895977" cy="396832"/>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3606070" y="2277872"/>
            <a:ext cx="3534828" cy="38169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a:extLst>
              <a:ext uri="{FF2B5EF4-FFF2-40B4-BE49-F238E27FC236}">
                <a16:creationId xmlns:a16="http://schemas.microsoft.com/office/drawing/2014/main" id="{9F145E96-8D40-3C66-6C2D-30FB22077E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40870" y="5929816"/>
            <a:ext cx="2411456" cy="505463"/>
          </a:xfrm>
          <a:prstGeom prst="rect">
            <a:avLst/>
          </a:prstGeom>
        </p:spPr>
      </p:pic>
      <p:sp>
        <p:nvSpPr>
          <p:cNvPr id="22" name="Rectangle 21">
            <a:extLst>
              <a:ext uri="{FF2B5EF4-FFF2-40B4-BE49-F238E27FC236}">
                <a16:creationId xmlns:a16="http://schemas.microsoft.com/office/drawing/2014/main" id="{A242E2CF-E84C-8E81-C8EA-4D5CC70E5736}"/>
              </a:ext>
            </a:extLst>
          </p:cNvPr>
          <p:cNvSpPr/>
          <p:nvPr userDrawn="1"/>
        </p:nvSpPr>
        <p:spPr>
          <a:xfrm>
            <a:off x="0" y="2418938"/>
            <a:ext cx="3816959" cy="3534827"/>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631688" y="3073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25" name="Freeform 24">
            <a:extLst>
              <a:ext uri="{FF2B5EF4-FFF2-40B4-BE49-F238E27FC236}">
                <a16:creationId xmlns:a16="http://schemas.microsoft.com/office/drawing/2014/main" id="{949EE7B9-0A52-681F-9A24-CED55CEF641C}"/>
              </a:ext>
            </a:extLst>
          </p:cNvPr>
          <p:cNvSpPr/>
          <p:nvPr userDrawn="1"/>
        </p:nvSpPr>
        <p:spPr>
          <a:xfrm>
            <a:off x="0" y="5739113"/>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65379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6" name="Text Placeholder 23">
            <a:extLst>
              <a:ext uri="{FF2B5EF4-FFF2-40B4-BE49-F238E27FC236}">
                <a16:creationId xmlns:a16="http://schemas.microsoft.com/office/drawing/2014/main" id="{84E3125C-118B-88A9-DDE9-54EFA0993307}"/>
              </a:ext>
            </a:extLst>
          </p:cNvPr>
          <p:cNvSpPr>
            <a:spLocks noGrp="1"/>
          </p:cNvSpPr>
          <p:nvPr>
            <p:ph type="body" sz="quarter" idx="18" hasCustomPrompt="1"/>
          </p:nvPr>
        </p:nvSpPr>
        <p:spPr>
          <a:xfrm>
            <a:off x="558314" y="5905960"/>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8314" y="4269122"/>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8314" y="3646396"/>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29" name="Picture 28">
            <a:extLst>
              <a:ext uri="{FF2B5EF4-FFF2-40B4-BE49-F238E27FC236}">
                <a16:creationId xmlns:a16="http://schemas.microsoft.com/office/drawing/2014/main" id="{247B1633-C907-4E95-676F-9B188CD496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538" y="822700"/>
            <a:ext cx="5022030" cy="1316118"/>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43C88785-5CB4-D6C1-5F48-052C57C50527}"/>
              </a:ext>
            </a:extLst>
          </p:cNvPr>
          <p:cNvSpPr/>
          <p:nvPr userDrawn="1"/>
        </p:nvSpPr>
        <p:spPr>
          <a:xfrm>
            <a:off x="5274194" y="1798390"/>
            <a:ext cx="6917806" cy="5059610"/>
          </a:xfrm>
          <a:custGeom>
            <a:avLst/>
            <a:gdLst>
              <a:gd name="connsiteX0" fmla="*/ 0 w 6917806"/>
              <a:gd name="connsiteY0" fmla="*/ 0 h 5059610"/>
              <a:gd name="connsiteX1" fmla="*/ 5615096 w 6917806"/>
              <a:gd name="connsiteY1" fmla="*/ 0 h 5059610"/>
              <a:gd name="connsiteX2" fmla="*/ 6917806 w 6917806"/>
              <a:gd name="connsiteY2" fmla="*/ 0 h 5059610"/>
              <a:gd name="connsiteX3" fmla="*/ 6917806 w 6917806"/>
              <a:gd name="connsiteY3" fmla="*/ 5059610 h 5059610"/>
              <a:gd name="connsiteX4" fmla="*/ 5937743 w 6917806"/>
              <a:gd name="connsiteY4" fmla="*/ 5059610 h 5059610"/>
              <a:gd name="connsiteX5" fmla="*/ 720168 w 6917806"/>
              <a:gd name="connsiteY5" fmla="*/ 5059610 h 5059610"/>
              <a:gd name="connsiteX6" fmla="*/ 605365 w 6917806"/>
              <a:gd name="connsiteY6" fmla="*/ 4868333 h 5059610"/>
              <a:gd name="connsiteX7" fmla="*/ 26206 w 6917806"/>
              <a:gd name="connsiteY7" fmla="*/ 3154262 h 5059610"/>
              <a:gd name="connsiteX8" fmla="*/ 10466 w 6917806"/>
              <a:gd name="connsiteY8" fmla="*/ 2988345 h 5059610"/>
              <a:gd name="connsiteX9" fmla="*/ 0 w 6917806"/>
              <a:gd name="connsiteY9" fmla="*/ 2988345 h 5059610"/>
              <a:gd name="connsiteX10" fmla="*/ 0 w 6917806"/>
              <a:gd name="connsiteY10" fmla="*/ 1798935 h 5059610"/>
              <a:gd name="connsiteX11" fmla="*/ 0 w 6917806"/>
              <a:gd name="connsiteY11" fmla="*/ 1189410 h 5059610"/>
              <a:gd name="connsiteX12" fmla="*/ 0 w 6917806"/>
              <a:gd name="connsiteY12" fmla="*/ 0 h 505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17806" h="505961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5A9475E5-1F0A-0894-2F78-DE9DE2604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082" y="1223066"/>
            <a:ext cx="5022030" cy="1316118"/>
          </a:xfrm>
          <a:prstGeom prst="rect">
            <a:avLst/>
          </a:prstGeom>
        </p:spPr>
      </p:pic>
      <p:sp>
        <p:nvSpPr>
          <p:cNvPr id="10" name="Picture Placeholder 19">
            <a:extLst>
              <a:ext uri="{FF2B5EF4-FFF2-40B4-BE49-F238E27FC236}">
                <a16:creationId xmlns:a16="http://schemas.microsoft.com/office/drawing/2014/main" id="{474AE6B5-76C7-55D2-3D41-B93ED9872627}"/>
              </a:ext>
            </a:extLst>
          </p:cNvPr>
          <p:cNvSpPr>
            <a:spLocks noGrp="1"/>
          </p:cNvSpPr>
          <p:nvPr>
            <p:ph type="pic" sz="quarter" idx="17"/>
          </p:nvPr>
        </p:nvSpPr>
        <p:spPr>
          <a:xfrm>
            <a:off x="5274194" y="0"/>
            <a:ext cx="6917806" cy="3550043"/>
          </a:xfrm>
          <a:custGeom>
            <a:avLst/>
            <a:gdLst>
              <a:gd name="connsiteX0" fmla="*/ 0 w 4817040"/>
              <a:gd name="connsiteY0" fmla="*/ 0 h 6357480"/>
              <a:gd name="connsiteX1" fmla="*/ 4817040 w 4817040"/>
              <a:gd name="connsiteY1" fmla="*/ 0 h 6357480"/>
              <a:gd name="connsiteX2" fmla="*/ 4817040 w 4817040"/>
              <a:gd name="connsiteY2" fmla="*/ 6357480 h 6357480"/>
              <a:gd name="connsiteX3" fmla="*/ 0 w 4817040"/>
              <a:gd name="connsiteY3" fmla="*/ 6357480 h 6357480"/>
            </a:gdLst>
            <a:ahLst/>
            <a:cxnLst>
              <a:cxn ang="0">
                <a:pos x="connsiteX0" y="connsiteY0"/>
              </a:cxn>
              <a:cxn ang="0">
                <a:pos x="connsiteX1" y="connsiteY1"/>
              </a:cxn>
              <a:cxn ang="0">
                <a:pos x="connsiteX2" y="connsiteY2"/>
              </a:cxn>
              <a:cxn ang="0">
                <a:pos x="connsiteX3" y="connsiteY3"/>
              </a:cxn>
            </a:cxnLst>
            <a:rect l="l" t="t" r="r" b="b"/>
            <a:pathLst>
              <a:path w="4817040" h="6357480">
                <a:moveTo>
                  <a:pt x="0" y="0"/>
                </a:moveTo>
                <a:lnTo>
                  <a:pt x="4817040" y="0"/>
                </a:lnTo>
                <a:lnTo>
                  <a:pt x="4817040" y="6357480"/>
                </a:lnTo>
                <a:lnTo>
                  <a:pt x="0" y="635748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3" name="Freeform 12">
            <a:extLst>
              <a:ext uri="{FF2B5EF4-FFF2-40B4-BE49-F238E27FC236}">
                <a16:creationId xmlns:a16="http://schemas.microsoft.com/office/drawing/2014/main" id="{A25130DE-8277-44F2-3CC2-2EA55D99B5DA}"/>
              </a:ext>
            </a:extLst>
          </p:cNvPr>
          <p:cNvSpPr/>
          <p:nvPr userDrawn="1"/>
        </p:nvSpPr>
        <p:spPr>
          <a:xfrm>
            <a:off x="0" y="454027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23">
            <a:extLst>
              <a:ext uri="{FF2B5EF4-FFF2-40B4-BE49-F238E27FC236}">
                <a16:creationId xmlns:a16="http://schemas.microsoft.com/office/drawing/2014/main" id="{2FE3392B-4533-2C4F-0EA9-E5C938F6A618}"/>
              </a:ext>
            </a:extLst>
          </p:cNvPr>
          <p:cNvSpPr>
            <a:spLocks noGrp="1"/>
          </p:cNvSpPr>
          <p:nvPr>
            <p:ph type="body" sz="quarter" idx="18" hasCustomPrompt="1"/>
          </p:nvPr>
        </p:nvSpPr>
        <p:spPr>
          <a:xfrm>
            <a:off x="558314" y="47071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4" name="Text Placeholder 23">
            <a:extLst>
              <a:ext uri="{FF2B5EF4-FFF2-40B4-BE49-F238E27FC236}">
                <a16:creationId xmlns:a16="http://schemas.microsoft.com/office/drawing/2014/main" id="{C6A2AC93-7ECA-4575-BD20-DA4F871FAD11}"/>
              </a:ext>
            </a:extLst>
          </p:cNvPr>
          <p:cNvSpPr>
            <a:spLocks noGrp="1"/>
          </p:cNvSpPr>
          <p:nvPr>
            <p:ph type="body" sz="quarter" idx="15" hasCustomPrompt="1"/>
          </p:nvPr>
        </p:nvSpPr>
        <p:spPr>
          <a:xfrm>
            <a:off x="6849871" y="4981171"/>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5" name="Text Placeholder 23">
            <a:extLst>
              <a:ext uri="{FF2B5EF4-FFF2-40B4-BE49-F238E27FC236}">
                <a16:creationId xmlns:a16="http://schemas.microsoft.com/office/drawing/2014/main" id="{D2BC7861-40D5-33E2-1BC4-05D829C960E7}"/>
              </a:ext>
            </a:extLst>
          </p:cNvPr>
          <p:cNvSpPr>
            <a:spLocks noGrp="1"/>
          </p:cNvSpPr>
          <p:nvPr>
            <p:ph type="body" sz="quarter" idx="16" hasCustomPrompt="1"/>
          </p:nvPr>
        </p:nvSpPr>
        <p:spPr>
          <a:xfrm>
            <a:off x="6849872" y="4358445"/>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3" name="Picture 2">
            <a:extLst>
              <a:ext uri="{FF2B5EF4-FFF2-40B4-BE49-F238E27FC236}">
                <a16:creationId xmlns:a16="http://schemas.microsoft.com/office/drawing/2014/main" id="{0188CE50-FD9B-4222-D9B3-B020C4BF9B2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7910" y="6165181"/>
            <a:ext cx="2410023" cy="504423"/>
          </a:xfrm>
          <a:prstGeom prst="rect">
            <a:avLst/>
          </a:prstGeom>
        </p:spPr>
      </p:pic>
    </p:spTree>
    <p:extLst>
      <p:ext uri="{BB962C8B-B14F-4D97-AF65-F5344CB8AC3E}">
        <p14:creationId xmlns:p14="http://schemas.microsoft.com/office/powerpoint/2010/main" val="369160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57783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7376358" y="1317472"/>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8211654" y="1317472"/>
            <a:ext cx="3679906"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7398061" y="2232460"/>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8233357" y="2232460"/>
            <a:ext cx="3679906"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7404640" y="3147447"/>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8239936" y="3147447"/>
            <a:ext cx="3679906"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7426343" y="4062435"/>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8261639" y="4062435"/>
            <a:ext cx="3679906"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7404640" y="4977422"/>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8239936" y="4977422"/>
            <a:ext cx="3679906"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7171522" y="4831452"/>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7171522" y="3942154"/>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7171522" y="3061363"/>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7171522" y="2082560"/>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2" name="Google Shape;112;p29">
            <a:extLst>
              <a:ext uri="{FF2B5EF4-FFF2-40B4-BE49-F238E27FC236}">
                <a16:creationId xmlns:a16="http://schemas.microsoft.com/office/drawing/2014/main" id="{5915C859-7B7A-9018-6A91-D09F322DDBA7}"/>
              </a:ext>
            </a:extLst>
          </p:cNvPr>
          <p:cNvSpPr/>
          <p:nvPr userDrawn="1"/>
        </p:nvSpPr>
        <p:spPr>
          <a:xfrm>
            <a:off x="2366889" y="5992659"/>
            <a:ext cx="4608000" cy="46162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800" b="0" i="0" dirty="0">
              <a:solidFill>
                <a:srgbClr val="282666"/>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E8B05C91-5572-3395-C52D-E3DD2B16F5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145" y="6037769"/>
            <a:ext cx="1593744" cy="333574"/>
          </a:xfrm>
          <a:prstGeom prst="rect">
            <a:avLst/>
          </a:prstGeom>
        </p:spPr>
      </p:pic>
      <p:pic>
        <p:nvPicPr>
          <p:cNvPr id="4" name="Picture 3">
            <a:extLst>
              <a:ext uri="{FF2B5EF4-FFF2-40B4-BE49-F238E27FC236}">
                <a16:creationId xmlns:a16="http://schemas.microsoft.com/office/drawing/2014/main" id="{8D146A54-A90B-FB4C-7AB2-132FD4EE0BB7}"/>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73145" y="6497805"/>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2;p29">
            <a:extLst>
              <a:ext uri="{FF2B5EF4-FFF2-40B4-BE49-F238E27FC236}">
                <a16:creationId xmlns:a16="http://schemas.microsoft.com/office/drawing/2014/main" id="{10D7E434-2C91-DFAB-1787-CA3D4A39D7C0}"/>
              </a:ext>
            </a:extLst>
          </p:cNvPr>
          <p:cNvSpPr/>
          <p:nvPr userDrawn="1"/>
        </p:nvSpPr>
        <p:spPr>
          <a:xfrm>
            <a:off x="2366889" y="6569720"/>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4"/>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B1DF4ED-120F-5185-DA64-F1079F463BE5}"/>
              </a:ext>
            </a:extLst>
          </p:cNvPr>
          <p:cNvCxnSpPr/>
          <p:nvPr userDrawn="1"/>
        </p:nvCxnSpPr>
        <p:spPr>
          <a:xfrm>
            <a:off x="11761235" y="6607509"/>
            <a:ext cx="265889" cy="0"/>
          </a:xfrm>
          <a:prstGeom prst="line">
            <a:avLst/>
          </a:prstGeom>
          <a:ln>
            <a:solidFill>
              <a:srgbClr val="ED862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40B0A15-D5FF-CB0D-6FCD-CA1C99A0FA52}"/>
              </a:ext>
            </a:extLst>
          </p:cNvPr>
          <p:cNvSpPr txBox="1"/>
          <p:nvPr userDrawn="1"/>
        </p:nvSpPr>
        <p:spPr>
          <a:xfrm rot="16200000">
            <a:off x="10158979" y="4764587"/>
            <a:ext cx="3470400" cy="215444"/>
          </a:xfrm>
          <a:prstGeom prst="rect">
            <a:avLst/>
          </a:prstGeom>
          <a:noFill/>
        </p:spPr>
        <p:txBody>
          <a:bodyPr wrap="square" rtlCol="0">
            <a:spAutoFit/>
          </a:bodyPr>
          <a:lstStyle/>
          <a:p>
            <a:r>
              <a:rPr lang="en-US" sz="800" b="1" dirty="0">
                <a:solidFill>
                  <a:srgbClr val="282666"/>
                </a:solidFill>
              </a:rPr>
              <a:t>HeadStart </a:t>
            </a:r>
            <a:r>
              <a:rPr lang="en-US" sz="800" dirty="0">
                <a:solidFill>
                  <a:srgbClr val="282666"/>
                </a:solidFill>
              </a:rPr>
              <a:t>  um futuro em IA para meninas </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87" r:id="rId3"/>
    <p:sldLayoutId id="2147483881" r:id="rId4"/>
    <p:sldLayoutId id="2147483888" r:id="rId5"/>
    <p:sldLayoutId id="2147483842" r:id="rId6"/>
    <p:sldLayoutId id="2147483840" r:id="rId7"/>
    <p:sldLayoutId id="2147483880" r:id="rId8"/>
    <p:sldLayoutId id="2147483889" r:id="rId9"/>
    <p:sldLayoutId id="2147483861" r:id="rId10"/>
    <p:sldLayoutId id="2147483890" r:id="rId11"/>
    <p:sldLayoutId id="2147483884" r:id="rId12"/>
    <p:sldLayoutId id="2147483841" r:id="rId13"/>
    <p:sldLayoutId id="2147483879" r:id="rId14"/>
    <p:sldLayoutId id="2147483878" r:id="rId15"/>
    <p:sldLayoutId id="2147483891"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hyperlink" Target="https://headstart-ai.eu/headstart-networking-mentorship-hub/" TargetMode="External"/><Relationship Id="rId2" Type="http://schemas.openxmlformats.org/officeDocument/2006/relationships/hyperlink" Target="https://headstart-ai.eu/" TargetMode="External"/><Relationship Id="rId1" Type="http://schemas.openxmlformats.org/officeDocument/2006/relationships/slideLayout" Target="../slideLayouts/slideLayout1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headstart-ai.eu/meet-the-women-shaping-the-future-of-ai/" TargetMode="External"/><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hyperlink" Target="https://headstart-ai.eu/" TargetMode="External"/><Relationship Id="rId4" Type="http://schemas.openxmlformats.org/officeDocument/2006/relationships/image" Target="../media/image21.png"/><Relationship Id="rId9" Type="http://schemas.openxmlformats.org/officeDocument/2006/relationships/image" Target="../media/image17.sv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hyperlink" Target="https://headstart-ai.eu/" TargetMode="External"/><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headstart-ai.eu/visual-resource-hub/" TargetMode="External"/><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hyperlink" Target="https://headstart-ai.eu/" TargetMode="External"/><Relationship Id="rId4" Type="http://schemas.openxmlformats.org/officeDocument/2006/relationships/image" Target="../media/image18.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headstart-ai.eu/ai-toolbox/" TargetMode="External"/><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hyperlink" Target="https://headstart-ai.eu/" TargetMode="External"/><Relationship Id="rId4" Type="http://schemas.openxmlformats.org/officeDocument/2006/relationships/image" Target="../media/image19.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rson using laptop at home">
            <a:extLst>
              <a:ext uri="{FF2B5EF4-FFF2-40B4-BE49-F238E27FC236}">
                <a16:creationId xmlns:a16="http://schemas.microsoft.com/office/drawing/2014/main" id="{A1AFEF23-E47F-7061-5059-7E98F42D0AAB}"/>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18"/>
          </p:nvPr>
        </p:nvSpPr>
        <p:spPr/>
        <p:txBody>
          <a:bodyPr/>
          <a:lstStyle/>
          <a:p>
            <a:r>
              <a:rPr lang="en-US" dirty="0"/>
              <a:t>www.headstart-ai.eu</a:t>
            </a:r>
          </a:p>
        </p:txBody>
      </p:sp>
      <p:sp>
        <p:nvSpPr>
          <p:cNvPr id="4" name="Text Placeholder 3">
            <a:extLst>
              <a:ext uri="{FF2B5EF4-FFF2-40B4-BE49-F238E27FC236}">
                <a16:creationId xmlns:a16="http://schemas.microsoft.com/office/drawing/2014/main" id="{6E33BAEA-711E-B832-1C6B-1B5DCE628D02}"/>
              </a:ext>
            </a:extLst>
          </p:cNvPr>
          <p:cNvSpPr>
            <a:spLocks noGrp="1"/>
          </p:cNvSpPr>
          <p:nvPr>
            <p:ph type="body" sz="quarter" idx="15"/>
          </p:nvPr>
        </p:nvSpPr>
        <p:spPr>
          <a:xfrm>
            <a:off x="6437745" y="3852248"/>
            <a:ext cx="5502090" cy="697353"/>
          </a:xfrm>
        </p:spPr>
        <p:txBody>
          <a:bodyPr/>
          <a:lstStyle/>
          <a:p>
            <a:r>
              <a:rPr lang="en-US" dirty="0"/>
              <a:t>Recursos HeadStart</a:t>
            </a:r>
          </a:p>
        </p:txBody>
      </p:sp>
      <p:sp>
        <p:nvSpPr>
          <p:cNvPr id="5" name="Text Placeholder 4">
            <a:extLst>
              <a:ext uri="{FF2B5EF4-FFF2-40B4-BE49-F238E27FC236}">
                <a16:creationId xmlns:a16="http://schemas.microsoft.com/office/drawing/2014/main" id="{77826572-DB69-2C37-5A47-E6D14F43985D}"/>
              </a:ext>
            </a:extLst>
          </p:cNvPr>
          <p:cNvSpPr>
            <a:spLocks noGrp="1"/>
          </p:cNvSpPr>
          <p:nvPr>
            <p:ph type="body" sz="quarter" idx="16"/>
          </p:nvPr>
        </p:nvSpPr>
        <p:spPr>
          <a:xfrm>
            <a:off x="6543722" y="4707122"/>
            <a:ext cx="5089964" cy="1298610"/>
          </a:xfrm>
        </p:spPr>
        <p:txBody>
          <a:bodyPr>
            <a:normAutofit/>
          </a:bodyPr>
          <a:lstStyle/>
          <a:p>
            <a:r>
              <a:rPr lang="en-US" dirty="0"/>
              <a:t>Como </a:t>
            </a:r>
            <a:r>
              <a:rPr lang="en-US" dirty="0" err="1"/>
              <a:t>utilizá-los</a:t>
            </a:r>
            <a:r>
              <a:rPr lang="en-US" dirty="0"/>
              <a:t> </a:t>
            </a:r>
            <a:r>
              <a:rPr lang="en-US" dirty="0" err="1"/>
              <a:t>nas</a:t>
            </a:r>
            <a:r>
              <a:rPr lang="en-US" dirty="0"/>
              <a:t> </a:t>
            </a:r>
            <a:r>
              <a:rPr lang="en-US" dirty="0" err="1"/>
              <a:t>suas</a:t>
            </a:r>
            <a:r>
              <a:rPr lang="en-US" dirty="0"/>
              <a:t> </a:t>
            </a:r>
            <a:r>
              <a:rPr lang="en-US" dirty="0" err="1"/>
              <a:t>sessões</a:t>
            </a:r>
            <a:endParaRPr lang="en-US" dirty="0"/>
          </a:p>
        </p:txBody>
      </p:sp>
      <p:pic>
        <p:nvPicPr>
          <p:cNvPr id="2" name="Picture 1">
            <a:extLst>
              <a:ext uri="{FF2B5EF4-FFF2-40B4-BE49-F238E27FC236}">
                <a16:creationId xmlns:a16="http://schemas.microsoft.com/office/drawing/2014/main" id="{04E72FAA-C741-21D1-A738-8627E3BF7A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1673" y="6198466"/>
            <a:ext cx="1256757" cy="4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6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6C32E-04C4-67AE-B2FF-F634D6991533}"/>
            </a:ext>
          </a:extLst>
        </p:cNvPr>
        <p:cNvGrpSpPr/>
        <p:nvPr/>
      </p:nvGrpSpPr>
      <p:grpSpPr>
        <a:xfrm>
          <a:off x="0" y="0"/>
          <a:ext cx="0" cy="0"/>
          <a:chOff x="0" y="0"/>
          <a:chExt cx="0" cy="0"/>
        </a:xfrm>
      </p:grpSpPr>
      <p:sp>
        <p:nvSpPr>
          <p:cNvPr id="12" name="Freeform 1">
            <a:extLst>
              <a:ext uri="{FF2B5EF4-FFF2-40B4-BE49-F238E27FC236}">
                <a16:creationId xmlns:a16="http://schemas.microsoft.com/office/drawing/2014/main" id="{7640650F-8325-4B5B-C620-26F3C8113C57}"/>
              </a:ext>
            </a:extLst>
          </p:cNvPr>
          <p:cNvSpPr/>
          <p:nvPr/>
        </p:nvSpPr>
        <p:spPr>
          <a:xfrm rot="16200000">
            <a:off x="2492115" y="-2104684"/>
            <a:ext cx="1177828" cy="616205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D71898C2-1F79-B3DA-7260-A025AEC15BD5}"/>
              </a:ext>
            </a:extLst>
          </p:cNvPr>
          <p:cNvSpPr>
            <a:spLocks noGrp="1"/>
          </p:cNvSpPr>
          <p:nvPr>
            <p:ph type="body" sz="quarter" idx="18"/>
          </p:nvPr>
        </p:nvSpPr>
        <p:spPr>
          <a:xfrm>
            <a:off x="797482" y="1777347"/>
            <a:ext cx="6650997" cy="2155946"/>
          </a:xfrm>
        </p:spPr>
        <p:txBody>
          <a:bodyPr/>
          <a:lstStyle/>
          <a:p>
            <a:r>
              <a:rPr lang="en-US" sz="2000" dirty="0"/>
              <a:t>O Guia de Networking HeadStart é um recurso prático para quem deseja aproximar meninas e mulheres do mundo da IA. Este </a:t>
            </a:r>
            <a:r>
              <a:rPr lang="en-US" sz="2000" dirty="0" err="1"/>
              <a:t>guia</a:t>
            </a:r>
            <a:r>
              <a:rPr lang="en-US" sz="2000" dirty="0"/>
              <a:t> mostra como </a:t>
            </a:r>
            <a:r>
              <a:rPr lang="en-US" sz="2000" dirty="0" err="1"/>
              <a:t>mesmo</a:t>
            </a:r>
            <a:r>
              <a:rPr lang="en-US" sz="2000" dirty="0"/>
              <a:t> </a:t>
            </a:r>
            <a:r>
              <a:rPr lang="en-US" sz="2000" dirty="0" err="1"/>
              <a:t>numa</a:t>
            </a:r>
            <a:r>
              <a:rPr lang="en-US" sz="2000" dirty="0"/>
              <a:t> conversa curta e informal, </a:t>
            </a:r>
            <a:r>
              <a:rPr lang="en-US" sz="2000" dirty="0" err="1"/>
              <a:t>uma</a:t>
            </a:r>
            <a:r>
              <a:rPr lang="en-US" sz="2000" dirty="0"/>
              <a:t> conversa </a:t>
            </a:r>
            <a:r>
              <a:rPr lang="en-US" sz="2000" dirty="0" err="1"/>
              <a:t>durante</a:t>
            </a:r>
            <a:r>
              <a:rPr lang="en-US" sz="2000" dirty="0"/>
              <a:t> um café, um encontro online ou uma visita à escola podem aumentar a confiança, despertar a curiosidade e ajudar as </a:t>
            </a:r>
            <a:r>
              <a:rPr lang="en-US" sz="2000" dirty="0" err="1"/>
              <a:t>jovens</a:t>
            </a:r>
            <a:r>
              <a:rPr lang="en-US" sz="2000" dirty="0"/>
              <a:t> a perceberem que há um lugar para elas na tecnologia.</a:t>
            </a:r>
          </a:p>
        </p:txBody>
      </p:sp>
      <p:sp>
        <p:nvSpPr>
          <p:cNvPr id="4" name="Text Placeholder 3">
            <a:extLst>
              <a:ext uri="{FF2B5EF4-FFF2-40B4-BE49-F238E27FC236}">
                <a16:creationId xmlns:a16="http://schemas.microsoft.com/office/drawing/2014/main" id="{43FE85F2-F4E4-EA29-40FD-F38497D2AEC8}"/>
              </a:ext>
            </a:extLst>
          </p:cNvPr>
          <p:cNvSpPr>
            <a:spLocks noGrp="1"/>
          </p:cNvSpPr>
          <p:nvPr>
            <p:ph type="body" sz="quarter" idx="16"/>
          </p:nvPr>
        </p:nvSpPr>
        <p:spPr>
          <a:xfrm>
            <a:off x="828787" y="661097"/>
            <a:ext cx="10614687" cy="803654"/>
          </a:xfrm>
        </p:spPr>
        <p:txBody>
          <a:bodyPr/>
          <a:lstStyle/>
          <a:p>
            <a:r>
              <a:rPr lang="en-IE" dirty="0"/>
              <a:t>O Guia de Networking</a:t>
            </a:r>
            <a:endParaRPr lang="en-US" dirty="0"/>
          </a:p>
        </p:txBody>
      </p:sp>
      <p:sp>
        <p:nvSpPr>
          <p:cNvPr id="3" name="TextBox 2">
            <a:extLst>
              <a:ext uri="{FF2B5EF4-FFF2-40B4-BE49-F238E27FC236}">
                <a16:creationId xmlns:a16="http://schemas.microsoft.com/office/drawing/2014/main" id="{75FC1AFF-7E4C-52E0-3BB3-7B1F91DAAAAC}"/>
              </a:ext>
            </a:extLst>
          </p:cNvPr>
          <p:cNvSpPr txBox="1"/>
          <p:nvPr/>
        </p:nvSpPr>
        <p:spPr>
          <a:xfrm>
            <a:off x="9088582" y="5056533"/>
            <a:ext cx="2558473" cy="369332"/>
          </a:xfrm>
          <a:prstGeom prst="rect">
            <a:avLst/>
          </a:prstGeom>
          <a:noFill/>
        </p:spPr>
        <p:txBody>
          <a:bodyPr wrap="square">
            <a:spAutoFit/>
          </a:bodyPr>
          <a:lstStyle/>
          <a:p>
            <a:r>
              <a:rPr lang="en-IE" dirty="0">
                <a:hlinkClick r:id="rId2"/>
              </a:rPr>
              <a:t>Página inicial | Headstart</a:t>
            </a:r>
            <a:endParaRPr lang="en-IE" dirty="0"/>
          </a:p>
        </p:txBody>
      </p:sp>
      <p:sp>
        <p:nvSpPr>
          <p:cNvPr id="7" name="Freeform 23">
            <a:extLst>
              <a:ext uri="{FF2B5EF4-FFF2-40B4-BE49-F238E27FC236}">
                <a16:creationId xmlns:a16="http://schemas.microsoft.com/office/drawing/2014/main" id="{2343EFA6-09DC-333C-7320-0D1702EB043F}"/>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A054F965-194C-C55D-DDFB-BFB0EED6B3B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55543" y="5083894"/>
            <a:ext cx="376188" cy="376188"/>
          </a:xfrm>
          <a:prstGeom prst="rect">
            <a:avLst/>
          </a:prstGeom>
        </p:spPr>
      </p:pic>
      <p:sp>
        <p:nvSpPr>
          <p:cNvPr id="14" name="TextBox 13">
            <a:extLst>
              <a:ext uri="{FF2B5EF4-FFF2-40B4-BE49-F238E27FC236}">
                <a16:creationId xmlns:a16="http://schemas.microsoft.com/office/drawing/2014/main" id="{5BDE270A-30F4-AF34-0B97-0AE378597520}"/>
              </a:ext>
            </a:extLst>
          </p:cNvPr>
          <p:cNvSpPr txBox="1"/>
          <p:nvPr/>
        </p:nvSpPr>
        <p:spPr>
          <a:xfrm>
            <a:off x="835063" y="4632723"/>
            <a:ext cx="7170914" cy="1323439"/>
          </a:xfrm>
          <a:prstGeom prst="rect">
            <a:avLst/>
          </a:prstGeom>
          <a:solidFill>
            <a:srgbClr val="F7C99B"/>
          </a:solidFill>
        </p:spPr>
        <p:txBody>
          <a:bodyPr wrap="square">
            <a:spAutoFit/>
          </a:bodyPr>
          <a:lstStyle/>
          <a:p>
            <a:r>
              <a:rPr lang="en-US" sz="2000" b="1" dirty="0">
                <a:solidFill>
                  <a:srgbClr val="282666"/>
                </a:solidFill>
              </a:rPr>
              <a:t>Para </a:t>
            </a:r>
            <a:r>
              <a:rPr lang="en-US" sz="2000" b="1" dirty="0" err="1">
                <a:solidFill>
                  <a:srgbClr val="282666"/>
                </a:solidFill>
              </a:rPr>
              <a:t>facilitadoras</a:t>
            </a:r>
            <a:r>
              <a:rPr lang="en-US" sz="2000" b="1" dirty="0">
                <a:solidFill>
                  <a:srgbClr val="282666"/>
                </a:solidFill>
              </a:rPr>
              <a:t>: </a:t>
            </a:r>
            <a:r>
              <a:rPr lang="en-US" sz="2000" dirty="0">
                <a:solidFill>
                  <a:srgbClr val="282666"/>
                </a:solidFill>
              </a:rPr>
              <a:t>quer </a:t>
            </a:r>
            <a:r>
              <a:rPr lang="en-US" sz="2000" dirty="0" err="1">
                <a:solidFill>
                  <a:srgbClr val="282666"/>
                </a:solidFill>
              </a:rPr>
              <a:t>seja</a:t>
            </a:r>
            <a:r>
              <a:rPr lang="en-US" sz="2000" dirty="0">
                <a:solidFill>
                  <a:srgbClr val="282666"/>
                </a:solidFill>
              </a:rPr>
              <a:t> </a:t>
            </a:r>
            <a:r>
              <a:rPr lang="en-US" sz="2000" dirty="0" err="1">
                <a:solidFill>
                  <a:srgbClr val="282666"/>
                </a:solidFill>
              </a:rPr>
              <a:t>educadora</a:t>
            </a:r>
            <a:r>
              <a:rPr lang="en-US" sz="2000" dirty="0">
                <a:solidFill>
                  <a:srgbClr val="282666"/>
                </a:solidFill>
              </a:rPr>
              <a:t>, </a:t>
            </a:r>
            <a:r>
              <a:rPr lang="en-US" sz="2000" dirty="0" err="1">
                <a:solidFill>
                  <a:srgbClr val="282666"/>
                </a:solidFill>
              </a:rPr>
              <a:t>professora</a:t>
            </a:r>
            <a:r>
              <a:rPr lang="en-US" sz="2000" dirty="0">
                <a:solidFill>
                  <a:srgbClr val="282666"/>
                </a:solidFill>
              </a:rPr>
              <a:t> </a:t>
            </a:r>
            <a:r>
              <a:rPr lang="en-US" sz="2000" dirty="0" err="1">
                <a:solidFill>
                  <a:srgbClr val="282666"/>
                </a:solidFill>
              </a:rPr>
              <a:t>ou</a:t>
            </a:r>
            <a:r>
              <a:rPr lang="en-US" sz="2000" dirty="0">
                <a:solidFill>
                  <a:srgbClr val="282666"/>
                </a:solidFill>
              </a:rPr>
              <a:t> </a:t>
            </a:r>
            <a:r>
              <a:rPr lang="en-US" sz="2000" dirty="0" err="1">
                <a:solidFill>
                  <a:srgbClr val="282666"/>
                </a:solidFill>
              </a:rPr>
              <a:t>mentora</a:t>
            </a:r>
            <a:r>
              <a:rPr lang="en-US" sz="2000" dirty="0">
                <a:solidFill>
                  <a:srgbClr val="282666"/>
                </a:solidFill>
              </a:rPr>
              <a:t>, o guia dá-lhe tudo o que precisa para planear e organizar sessões que abram portas, criem um sentimento de pertença e incentivem as jovens a imaginar o seu futuro na IA.</a:t>
            </a:r>
            <a:endParaRPr lang="en-IE" sz="2000" dirty="0">
              <a:solidFill>
                <a:srgbClr val="282666"/>
              </a:solidFill>
            </a:endParaRPr>
          </a:p>
        </p:txBody>
      </p:sp>
      <p:grpSp>
        <p:nvGrpSpPr>
          <p:cNvPr id="15" name="Graphic 3">
            <a:extLst>
              <a:ext uri="{FF2B5EF4-FFF2-40B4-BE49-F238E27FC236}">
                <a16:creationId xmlns:a16="http://schemas.microsoft.com/office/drawing/2014/main" id="{BD12F8BB-59C6-15B7-C67D-7DE454E483EA}"/>
              </a:ext>
            </a:extLst>
          </p:cNvPr>
          <p:cNvGrpSpPr/>
          <p:nvPr/>
        </p:nvGrpSpPr>
        <p:grpSpPr>
          <a:xfrm>
            <a:off x="156547" y="4094468"/>
            <a:ext cx="914407" cy="735059"/>
            <a:chOff x="4588722" y="5452092"/>
            <a:chExt cx="1160285" cy="927053"/>
          </a:xfrm>
          <a:solidFill>
            <a:srgbClr val="282666"/>
          </a:solidFill>
        </p:grpSpPr>
        <p:sp>
          <p:nvSpPr>
            <p:cNvPr id="16" name="Freeform 1093">
              <a:extLst>
                <a:ext uri="{FF2B5EF4-FFF2-40B4-BE49-F238E27FC236}">
                  <a16:creationId xmlns:a16="http://schemas.microsoft.com/office/drawing/2014/main" id="{725AA9D6-34A9-D650-5A0C-0D6C51DF902B}"/>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solidFill>
              <a:srgbClr val="ED8623"/>
            </a:solidFill>
            <a:ln w="27426" cap="flat">
              <a:noFill/>
              <a:prstDash val="solid"/>
              <a:miter/>
            </a:ln>
          </p:spPr>
          <p:txBody>
            <a:bodyPr rtlCol="0" anchor="ctr"/>
            <a:lstStyle/>
            <a:p>
              <a:endParaRPr lang="en-US"/>
            </a:p>
          </p:txBody>
        </p:sp>
        <p:sp>
          <p:nvSpPr>
            <p:cNvPr id="17" name="Freeform 1094">
              <a:extLst>
                <a:ext uri="{FF2B5EF4-FFF2-40B4-BE49-F238E27FC236}">
                  <a16:creationId xmlns:a16="http://schemas.microsoft.com/office/drawing/2014/main" id="{CE172390-D807-EDEE-04A3-7FCAEAE166DD}"/>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sp>
          <p:nvSpPr>
            <p:cNvPr id="18" name="Freeform 1095">
              <a:extLst>
                <a:ext uri="{FF2B5EF4-FFF2-40B4-BE49-F238E27FC236}">
                  <a16:creationId xmlns:a16="http://schemas.microsoft.com/office/drawing/2014/main" id="{40D8DF90-000D-9DB6-8D4F-DE1EB201C708}"/>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B11EA9BF-89DE-0E57-1C7D-40415D22907B}"/>
                </a:ext>
              </a:extLst>
            </p:cNvPr>
            <p:cNvGrpSpPr/>
            <p:nvPr/>
          </p:nvGrpSpPr>
          <p:grpSpPr>
            <a:xfrm>
              <a:off x="4588722" y="5452092"/>
              <a:ext cx="1160285" cy="927053"/>
              <a:chOff x="4588722" y="5452092"/>
              <a:chExt cx="1160285" cy="927053"/>
            </a:xfrm>
            <a:grpFill/>
          </p:grpSpPr>
          <p:sp>
            <p:nvSpPr>
              <p:cNvPr id="20" name="Freeform 1097">
                <a:extLst>
                  <a:ext uri="{FF2B5EF4-FFF2-40B4-BE49-F238E27FC236}">
                    <a16:creationId xmlns:a16="http://schemas.microsoft.com/office/drawing/2014/main" id="{B4AC3015-3E74-6BD2-95FC-5C6A2D47448E}"/>
                  </a:ext>
                </a:extLst>
              </p:cNvPr>
              <p:cNvSpPr/>
              <p:nvPr/>
            </p:nvSpPr>
            <p:spPr>
              <a:xfrm>
                <a:off x="4706567" y="5452092"/>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p>
            </p:txBody>
          </p:sp>
          <p:sp>
            <p:nvSpPr>
              <p:cNvPr id="21" name="Freeform 1098">
                <a:extLst>
                  <a:ext uri="{FF2B5EF4-FFF2-40B4-BE49-F238E27FC236}">
                    <a16:creationId xmlns:a16="http://schemas.microsoft.com/office/drawing/2014/main" id="{20540DCB-0EA2-5FF8-5F0C-66C2B3A99407}"/>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p>
            </p:txBody>
          </p:sp>
          <p:sp>
            <p:nvSpPr>
              <p:cNvPr id="22" name="Freeform 1099">
                <a:extLst>
                  <a:ext uri="{FF2B5EF4-FFF2-40B4-BE49-F238E27FC236}">
                    <a16:creationId xmlns:a16="http://schemas.microsoft.com/office/drawing/2014/main" id="{BFB0FB45-9F76-D636-ECCF-DBA6CAEBFD42}"/>
                  </a:ext>
                </a:extLst>
              </p:cNvPr>
              <p:cNvSpPr/>
              <p:nvPr/>
            </p:nvSpPr>
            <p:spPr>
              <a:xfrm>
                <a:off x="5142762" y="5597459"/>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grpFill/>
              <a:ln w="27426" cap="flat">
                <a:noFill/>
                <a:prstDash val="solid"/>
                <a:miter/>
              </a:ln>
            </p:spPr>
            <p:txBody>
              <a:bodyPr rtlCol="0" anchor="ctr"/>
              <a:lstStyle/>
              <a:p>
                <a:endParaRPr lang="en-US" dirty="0"/>
              </a:p>
            </p:txBody>
          </p:sp>
          <p:sp>
            <p:nvSpPr>
              <p:cNvPr id="23" name="Freeform 1100">
                <a:extLst>
                  <a:ext uri="{FF2B5EF4-FFF2-40B4-BE49-F238E27FC236}">
                    <a16:creationId xmlns:a16="http://schemas.microsoft.com/office/drawing/2014/main" id="{AA7CEA93-C863-0D5E-B5E8-0A09326AAC62}"/>
                  </a:ext>
                </a:extLst>
              </p:cNvPr>
              <p:cNvSpPr/>
              <p:nvPr/>
            </p:nvSpPr>
            <p:spPr>
              <a:xfrm>
                <a:off x="5142762" y="5729714"/>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grpFill/>
              <a:ln w="27426" cap="flat">
                <a:noFill/>
                <a:prstDash val="solid"/>
                <a:miter/>
              </a:ln>
            </p:spPr>
            <p:txBody>
              <a:bodyPr rtlCol="0" anchor="ctr"/>
              <a:lstStyle/>
              <a:p>
                <a:endParaRPr lang="en-US"/>
              </a:p>
            </p:txBody>
          </p:sp>
          <p:sp>
            <p:nvSpPr>
              <p:cNvPr id="24" name="Freeform 1101">
                <a:extLst>
                  <a:ext uri="{FF2B5EF4-FFF2-40B4-BE49-F238E27FC236}">
                    <a16:creationId xmlns:a16="http://schemas.microsoft.com/office/drawing/2014/main" id="{6B982F06-87D2-ED4B-6535-0B1734742D19}"/>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p>
            </p:txBody>
          </p:sp>
        </p:grpSp>
      </p:grpSp>
      <p:pic>
        <p:nvPicPr>
          <p:cNvPr id="25" name="Graphic 24" descr="Cursor outline">
            <a:extLst>
              <a:ext uri="{FF2B5EF4-FFF2-40B4-BE49-F238E27FC236}">
                <a16:creationId xmlns:a16="http://schemas.microsoft.com/office/drawing/2014/main" id="{BA5DFBA2-60BA-DAE9-FC72-DF930113C6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749068">
            <a:off x="7255131" y="2752335"/>
            <a:ext cx="914400" cy="914400"/>
          </a:xfrm>
          <a:prstGeom prst="rect">
            <a:avLst/>
          </a:prstGeom>
        </p:spPr>
      </p:pic>
      <p:pic>
        <p:nvPicPr>
          <p:cNvPr id="10" name="Picture 9">
            <a:hlinkClick r:id="rId7"/>
            <a:extLst>
              <a:ext uri="{FF2B5EF4-FFF2-40B4-BE49-F238E27FC236}">
                <a16:creationId xmlns:a16="http://schemas.microsoft.com/office/drawing/2014/main" id="{7CE8B06A-2494-F89B-B055-BB31B2152F94}"/>
              </a:ext>
            </a:extLst>
          </p:cNvPr>
          <p:cNvPicPr>
            <a:picLocks noChangeAspect="1"/>
          </p:cNvPicPr>
          <p:nvPr/>
        </p:nvPicPr>
        <p:blipFill>
          <a:blip r:embed="rId8"/>
          <a:stretch>
            <a:fillRect/>
          </a:stretch>
        </p:blipFill>
        <p:spPr>
          <a:xfrm>
            <a:off x="8355543" y="653485"/>
            <a:ext cx="2711589" cy="3778444"/>
          </a:xfrm>
          <a:prstGeom prst="rect">
            <a:avLst/>
          </a:prstGeom>
        </p:spPr>
      </p:pic>
    </p:spTree>
    <p:extLst>
      <p:ext uri="{BB962C8B-B14F-4D97-AF65-F5344CB8AC3E}">
        <p14:creationId xmlns:p14="http://schemas.microsoft.com/office/powerpoint/2010/main" val="1956984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54765-C36E-8143-4DE1-E65690FE0B32}"/>
            </a:ext>
          </a:extLst>
        </p:cNvPr>
        <p:cNvGrpSpPr/>
        <p:nvPr/>
      </p:nvGrpSpPr>
      <p:grpSpPr>
        <a:xfrm>
          <a:off x="0" y="0"/>
          <a:ext cx="0" cy="0"/>
          <a:chOff x="0" y="0"/>
          <a:chExt cx="0" cy="0"/>
        </a:xfrm>
      </p:grpSpPr>
      <p:sp>
        <p:nvSpPr>
          <p:cNvPr id="12" name="Freeform 1">
            <a:extLst>
              <a:ext uri="{FF2B5EF4-FFF2-40B4-BE49-F238E27FC236}">
                <a16:creationId xmlns:a16="http://schemas.microsoft.com/office/drawing/2014/main" id="{3D4022CC-C2FC-97C3-046A-C7CB03940F19}"/>
              </a:ext>
            </a:extLst>
          </p:cNvPr>
          <p:cNvSpPr/>
          <p:nvPr/>
        </p:nvSpPr>
        <p:spPr>
          <a:xfrm rot="16200000">
            <a:off x="2579159" y="-2191729"/>
            <a:ext cx="1177828" cy="633614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7D422065-300B-22BD-3653-3973F692C104}"/>
              </a:ext>
            </a:extLst>
          </p:cNvPr>
          <p:cNvSpPr>
            <a:spLocks noGrp="1"/>
          </p:cNvSpPr>
          <p:nvPr>
            <p:ph type="body" sz="quarter" idx="18"/>
          </p:nvPr>
        </p:nvSpPr>
        <p:spPr>
          <a:xfrm>
            <a:off x="797482" y="1777347"/>
            <a:ext cx="6336144" cy="2155946"/>
          </a:xfrm>
        </p:spPr>
        <p:txBody>
          <a:bodyPr/>
          <a:lstStyle/>
          <a:p>
            <a:r>
              <a:rPr lang="en-US" sz="2000" dirty="0"/>
              <a:t>O </a:t>
            </a:r>
            <a:r>
              <a:rPr lang="en-US" sz="2000" dirty="0" err="1"/>
              <a:t>Diretório</a:t>
            </a:r>
            <a:r>
              <a:rPr lang="en-US" sz="2000" dirty="0"/>
              <a:t> de Mentoria </a:t>
            </a:r>
            <a:r>
              <a:rPr lang="en-US" sz="2000" dirty="0" err="1"/>
              <a:t>é</a:t>
            </a:r>
            <a:r>
              <a:rPr lang="en-US" sz="2000" dirty="0"/>
              <a:t> uma comunidade crescente de profissionais que estão a quebrar barreiras, a partilhar conhecimentos e a inspirar a próxima geração de mulheres na área da tecnologia. Este espaço foi criado para facilitar e tornar mais autênticas as </a:t>
            </a:r>
            <a:r>
              <a:rPr lang="en-US" sz="2000" dirty="0" err="1"/>
              <a:t>conexões</a:t>
            </a:r>
            <a:r>
              <a:rPr lang="en-US" sz="2000" dirty="0"/>
              <a:t>.  </a:t>
            </a:r>
            <a:r>
              <a:rPr lang="en-US" sz="2000" dirty="0" err="1"/>
              <a:t>Estas</a:t>
            </a:r>
            <a:r>
              <a:rPr lang="en-US" sz="2000" dirty="0"/>
              <a:t> mulheres </a:t>
            </a:r>
            <a:r>
              <a:rPr lang="en-US" sz="2000" dirty="0" err="1"/>
              <a:t>estão</a:t>
            </a:r>
            <a:r>
              <a:rPr lang="en-US" sz="2000" dirty="0"/>
              <a:t> </a:t>
            </a:r>
            <a:r>
              <a:rPr lang="en-US" sz="2000" dirty="0" err="1"/>
              <a:t>disponíveis</a:t>
            </a:r>
            <a:r>
              <a:rPr lang="en-US" sz="2000" dirty="0"/>
              <a:t> para partilhar </a:t>
            </a:r>
            <a:r>
              <a:rPr lang="en-US" sz="2000" dirty="0" err="1"/>
              <a:t>conselhos</a:t>
            </a:r>
            <a:r>
              <a:rPr lang="en-US" sz="2000" dirty="0"/>
              <a:t> e responder a perguntas.</a:t>
            </a:r>
          </a:p>
        </p:txBody>
      </p:sp>
      <p:sp>
        <p:nvSpPr>
          <p:cNvPr id="4" name="Text Placeholder 3">
            <a:extLst>
              <a:ext uri="{FF2B5EF4-FFF2-40B4-BE49-F238E27FC236}">
                <a16:creationId xmlns:a16="http://schemas.microsoft.com/office/drawing/2014/main" id="{44094378-54DA-D7BD-F80D-FC0D3CD30B41}"/>
              </a:ext>
            </a:extLst>
          </p:cNvPr>
          <p:cNvSpPr>
            <a:spLocks noGrp="1"/>
          </p:cNvSpPr>
          <p:nvPr>
            <p:ph type="body" sz="quarter" idx="16"/>
          </p:nvPr>
        </p:nvSpPr>
        <p:spPr>
          <a:xfrm>
            <a:off x="475109" y="653485"/>
            <a:ext cx="10614687" cy="803654"/>
          </a:xfrm>
        </p:spPr>
        <p:txBody>
          <a:bodyPr/>
          <a:lstStyle/>
          <a:p>
            <a:r>
              <a:rPr lang="en-US" dirty="0"/>
              <a:t>O </a:t>
            </a:r>
            <a:r>
              <a:rPr lang="en-IE" dirty="0" err="1"/>
              <a:t>Diretório</a:t>
            </a:r>
            <a:r>
              <a:rPr lang="en-IE" dirty="0"/>
              <a:t> de Mentoria</a:t>
            </a:r>
          </a:p>
          <a:p>
            <a:endParaRPr lang="en-US" dirty="0"/>
          </a:p>
        </p:txBody>
      </p:sp>
      <p:pic>
        <p:nvPicPr>
          <p:cNvPr id="6" name="Picture 5">
            <a:extLst>
              <a:ext uri="{FF2B5EF4-FFF2-40B4-BE49-F238E27FC236}">
                <a16:creationId xmlns:a16="http://schemas.microsoft.com/office/drawing/2014/main" id="{6D37D91A-7568-90F3-6F30-1E12F0B529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67"/>
          <a:stretch/>
        </p:blipFill>
        <p:spPr>
          <a:xfrm>
            <a:off x="4513459" y="183423"/>
            <a:ext cx="7684167" cy="4894769"/>
          </a:xfrm>
          <a:prstGeom prst="rect">
            <a:avLst/>
          </a:prstGeom>
        </p:spPr>
      </p:pic>
      <p:sp>
        <p:nvSpPr>
          <p:cNvPr id="8" name="Rectangle 7">
            <a:hlinkClick r:id="rId3"/>
            <a:extLst>
              <a:ext uri="{FF2B5EF4-FFF2-40B4-BE49-F238E27FC236}">
                <a16:creationId xmlns:a16="http://schemas.microsoft.com/office/drawing/2014/main" id="{0B7AC335-77EE-DC4E-9075-F390AC8CC413}"/>
              </a:ext>
            </a:extLst>
          </p:cNvPr>
          <p:cNvSpPr/>
          <p:nvPr/>
        </p:nvSpPr>
        <p:spPr>
          <a:xfrm>
            <a:off x="7454104" y="387429"/>
            <a:ext cx="4737896" cy="3471253"/>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C040E50-2870-A2CE-80F0-AA13E8129045}"/>
              </a:ext>
            </a:extLst>
          </p:cNvPr>
          <p:cNvSpPr txBox="1"/>
          <p:nvPr/>
        </p:nvSpPr>
        <p:spPr>
          <a:xfrm>
            <a:off x="9088582" y="5056533"/>
            <a:ext cx="2558473" cy="369332"/>
          </a:xfrm>
          <a:prstGeom prst="rect">
            <a:avLst/>
          </a:prstGeom>
          <a:noFill/>
        </p:spPr>
        <p:txBody>
          <a:bodyPr wrap="square">
            <a:spAutoFit/>
          </a:bodyPr>
          <a:lstStyle/>
          <a:p>
            <a:r>
              <a:rPr lang="en-IE" dirty="0">
                <a:hlinkClick r:id="rId5"/>
              </a:rPr>
              <a:t>Página inicial | Headstart</a:t>
            </a:r>
            <a:endParaRPr lang="en-IE" dirty="0"/>
          </a:p>
        </p:txBody>
      </p:sp>
      <p:sp>
        <p:nvSpPr>
          <p:cNvPr id="7" name="Freeform 23">
            <a:extLst>
              <a:ext uri="{FF2B5EF4-FFF2-40B4-BE49-F238E27FC236}">
                <a16:creationId xmlns:a16="http://schemas.microsoft.com/office/drawing/2014/main" id="{A43B3788-5640-C2E3-D866-DB3B4C6C86ED}"/>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E1C6D656-806A-C15A-8637-1719E34CADB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55543" y="5083894"/>
            <a:ext cx="376188" cy="376188"/>
          </a:xfrm>
          <a:prstGeom prst="rect">
            <a:avLst/>
          </a:prstGeom>
        </p:spPr>
      </p:pic>
      <p:sp>
        <p:nvSpPr>
          <p:cNvPr id="14" name="TextBox 13">
            <a:extLst>
              <a:ext uri="{FF2B5EF4-FFF2-40B4-BE49-F238E27FC236}">
                <a16:creationId xmlns:a16="http://schemas.microsoft.com/office/drawing/2014/main" id="{1E897BCC-0456-B434-B512-89D8B86A9C9C}"/>
              </a:ext>
            </a:extLst>
          </p:cNvPr>
          <p:cNvSpPr txBox="1"/>
          <p:nvPr/>
        </p:nvSpPr>
        <p:spPr>
          <a:xfrm>
            <a:off x="835063" y="4632723"/>
            <a:ext cx="7170914" cy="1631216"/>
          </a:xfrm>
          <a:prstGeom prst="rect">
            <a:avLst/>
          </a:prstGeom>
          <a:solidFill>
            <a:srgbClr val="F7C99B"/>
          </a:solidFill>
        </p:spPr>
        <p:txBody>
          <a:bodyPr wrap="square">
            <a:spAutoFit/>
          </a:bodyPr>
          <a:lstStyle/>
          <a:p>
            <a:r>
              <a:rPr lang="en-US" sz="2000" b="1" dirty="0">
                <a:solidFill>
                  <a:srgbClr val="282666"/>
                </a:solidFill>
              </a:rPr>
              <a:t>Para as </a:t>
            </a:r>
            <a:r>
              <a:rPr lang="en-US" sz="2000" b="1" dirty="0" err="1">
                <a:solidFill>
                  <a:srgbClr val="282666"/>
                </a:solidFill>
              </a:rPr>
              <a:t>facilitadoras</a:t>
            </a:r>
            <a:r>
              <a:rPr lang="en-US" sz="2000" dirty="0">
                <a:solidFill>
                  <a:srgbClr val="282666"/>
                </a:solidFill>
              </a:rPr>
              <a:t>, o diretório serve como uma ferramenta poderosa para apresentar modelos reais e identificáveis nas sessões de aprendizagem. Pode ser usado para estimular discussões sobre possibilidades de carreira, desafiar estereótipos e demonstrar a amplitude de oportunidades no setor de IA.</a:t>
            </a:r>
            <a:endParaRPr lang="en-IE" sz="2000" dirty="0">
              <a:solidFill>
                <a:srgbClr val="282666"/>
              </a:solidFill>
            </a:endParaRPr>
          </a:p>
        </p:txBody>
      </p:sp>
      <p:grpSp>
        <p:nvGrpSpPr>
          <p:cNvPr id="15" name="Graphic 3">
            <a:extLst>
              <a:ext uri="{FF2B5EF4-FFF2-40B4-BE49-F238E27FC236}">
                <a16:creationId xmlns:a16="http://schemas.microsoft.com/office/drawing/2014/main" id="{7A9F24F4-A6F0-C8A7-1E16-400390FD0F6F}"/>
              </a:ext>
            </a:extLst>
          </p:cNvPr>
          <p:cNvGrpSpPr/>
          <p:nvPr/>
        </p:nvGrpSpPr>
        <p:grpSpPr>
          <a:xfrm>
            <a:off x="156547" y="4094468"/>
            <a:ext cx="914407" cy="735059"/>
            <a:chOff x="4588722" y="5452092"/>
            <a:chExt cx="1160285" cy="927053"/>
          </a:xfrm>
          <a:solidFill>
            <a:srgbClr val="282666"/>
          </a:solidFill>
        </p:grpSpPr>
        <p:sp>
          <p:nvSpPr>
            <p:cNvPr id="16" name="Freeform 1093">
              <a:extLst>
                <a:ext uri="{FF2B5EF4-FFF2-40B4-BE49-F238E27FC236}">
                  <a16:creationId xmlns:a16="http://schemas.microsoft.com/office/drawing/2014/main" id="{CCC52ADA-BD00-4262-9CB3-8B6C57E173DE}"/>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solidFill>
              <a:srgbClr val="ED8623"/>
            </a:solidFill>
            <a:ln w="27426" cap="flat">
              <a:noFill/>
              <a:prstDash val="solid"/>
              <a:miter/>
            </a:ln>
          </p:spPr>
          <p:txBody>
            <a:bodyPr rtlCol="0" anchor="ctr"/>
            <a:lstStyle/>
            <a:p>
              <a:endParaRPr lang="en-US"/>
            </a:p>
          </p:txBody>
        </p:sp>
        <p:sp>
          <p:nvSpPr>
            <p:cNvPr id="17" name="Freeform 1094">
              <a:extLst>
                <a:ext uri="{FF2B5EF4-FFF2-40B4-BE49-F238E27FC236}">
                  <a16:creationId xmlns:a16="http://schemas.microsoft.com/office/drawing/2014/main" id="{C6A8B740-1A5A-04E0-C363-36AD52D8D69E}"/>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sp>
          <p:nvSpPr>
            <p:cNvPr id="18" name="Freeform 1095">
              <a:extLst>
                <a:ext uri="{FF2B5EF4-FFF2-40B4-BE49-F238E27FC236}">
                  <a16:creationId xmlns:a16="http://schemas.microsoft.com/office/drawing/2014/main" id="{95EA7387-B640-0E31-9AFE-7F39FE0D86E2}"/>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615C4706-F386-50EB-FD6D-608DDBBD0B36}"/>
                </a:ext>
              </a:extLst>
            </p:cNvPr>
            <p:cNvGrpSpPr/>
            <p:nvPr/>
          </p:nvGrpSpPr>
          <p:grpSpPr>
            <a:xfrm>
              <a:off x="4588722" y="5452092"/>
              <a:ext cx="1160285" cy="927053"/>
              <a:chOff x="4588722" y="5452092"/>
              <a:chExt cx="1160285" cy="927053"/>
            </a:xfrm>
            <a:grpFill/>
          </p:grpSpPr>
          <p:sp>
            <p:nvSpPr>
              <p:cNvPr id="20" name="Freeform 1097">
                <a:extLst>
                  <a:ext uri="{FF2B5EF4-FFF2-40B4-BE49-F238E27FC236}">
                    <a16:creationId xmlns:a16="http://schemas.microsoft.com/office/drawing/2014/main" id="{D5CE6A82-D14C-7962-4FE8-87D80A64C0EF}"/>
                  </a:ext>
                </a:extLst>
              </p:cNvPr>
              <p:cNvSpPr/>
              <p:nvPr/>
            </p:nvSpPr>
            <p:spPr>
              <a:xfrm>
                <a:off x="4706567" y="5452092"/>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p>
            </p:txBody>
          </p:sp>
          <p:sp>
            <p:nvSpPr>
              <p:cNvPr id="21" name="Freeform 1098">
                <a:extLst>
                  <a:ext uri="{FF2B5EF4-FFF2-40B4-BE49-F238E27FC236}">
                    <a16:creationId xmlns:a16="http://schemas.microsoft.com/office/drawing/2014/main" id="{AB82532A-1C70-7711-7E7A-9960E909A1B5}"/>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p>
            </p:txBody>
          </p:sp>
          <p:sp>
            <p:nvSpPr>
              <p:cNvPr id="22" name="Freeform 1099">
                <a:extLst>
                  <a:ext uri="{FF2B5EF4-FFF2-40B4-BE49-F238E27FC236}">
                    <a16:creationId xmlns:a16="http://schemas.microsoft.com/office/drawing/2014/main" id="{FCD0F278-760C-8D1E-3ACC-F0CE82E7DECA}"/>
                  </a:ext>
                </a:extLst>
              </p:cNvPr>
              <p:cNvSpPr/>
              <p:nvPr/>
            </p:nvSpPr>
            <p:spPr>
              <a:xfrm>
                <a:off x="5142762" y="5597459"/>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grpFill/>
              <a:ln w="27426" cap="flat">
                <a:noFill/>
                <a:prstDash val="solid"/>
                <a:miter/>
              </a:ln>
            </p:spPr>
            <p:txBody>
              <a:bodyPr rtlCol="0" anchor="ctr"/>
              <a:lstStyle/>
              <a:p>
                <a:endParaRPr lang="en-US" dirty="0"/>
              </a:p>
            </p:txBody>
          </p:sp>
          <p:sp>
            <p:nvSpPr>
              <p:cNvPr id="23" name="Freeform 1100">
                <a:extLst>
                  <a:ext uri="{FF2B5EF4-FFF2-40B4-BE49-F238E27FC236}">
                    <a16:creationId xmlns:a16="http://schemas.microsoft.com/office/drawing/2014/main" id="{0AE1D0A1-D948-6C65-9EF3-0C518797CF8D}"/>
                  </a:ext>
                </a:extLst>
              </p:cNvPr>
              <p:cNvSpPr/>
              <p:nvPr/>
            </p:nvSpPr>
            <p:spPr>
              <a:xfrm>
                <a:off x="5142762" y="5729714"/>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grpFill/>
              <a:ln w="27426" cap="flat">
                <a:noFill/>
                <a:prstDash val="solid"/>
                <a:miter/>
              </a:ln>
            </p:spPr>
            <p:txBody>
              <a:bodyPr rtlCol="0" anchor="ctr"/>
              <a:lstStyle/>
              <a:p>
                <a:endParaRPr lang="en-US"/>
              </a:p>
            </p:txBody>
          </p:sp>
          <p:sp>
            <p:nvSpPr>
              <p:cNvPr id="24" name="Freeform 1101">
                <a:extLst>
                  <a:ext uri="{FF2B5EF4-FFF2-40B4-BE49-F238E27FC236}">
                    <a16:creationId xmlns:a16="http://schemas.microsoft.com/office/drawing/2014/main" id="{6144D334-0930-45FD-6BFB-D5391B5EC8D9}"/>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p>
            </p:txBody>
          </p:sp>
        </p:grpSp>
      </p:grpSp>
      <p:pic>
        <p:nvPicPr>
          <p:cNvPr id="25" name="Graphic 24" descr="Cursor outline">
            <a:extLst>
              <a:ext uri="{FF2B5EF4-FFF2-40B4-BE49-F238E27FC236}">
                <a16:creationId xmlns:a16="http://schemas.microsoft.com/office/drawing/2014/main" id="{33C73146-FF5C-05C3-3A11-F5ADA4463C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749068">
            <a:off x="6348066" y="980670"/>
            <a:ext cx="914400" cy="914400"/>
          </a:xfrm>
          <a:prstGeom prst="rect">
            <a:avLst/>
          </a:prstGeom>
        </p:spPr>
      </p:pic>
    </p:spTree>
    <p:extLst>
      <p:ext uri="{BB962C8B-B14F-4D97-AF65-F5344CB8AC3E}">
        <p14:creationId xmlns:p14="http://schemas.microsoft.com/office/powerpoint/2010/main" val="3004497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26E93AD-5800-F4A1-180C-9D84AFB2EAD4}"/>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7977544" y="1068776"/>
            <a:ext cx="4062055" cy="2547025"/>
          </a:xfrm>
        </p:spPr>
        <p:txBody>
          <a:bodyPr/>
          <a:lstStyle/>
          <a:p>
            <a:r>
              <a:rPr lang="en-US" dirty="0"/>
              <a:t>A chave para a </a:t>
            </a:r>
            <a:r>
              <a:rPr lang="en-US" dirty="0" err="1"/>
              <a:t>inteligência</a:t>
            </a:r>
            <a:r>
              <a:rPr lang="en-US" dirty="0"/>
              <a:t> artificial </a:t>
            </a:r>
            <a:br>
              <a:rPr lang="en-US" dirty="0"/>
            </a:br>
            <a:r>
              <a:rPr lang="en-US" dirty="0" err="1"/>
              <a:t>foi</a:t>
            </a:r>
            <a:r>
              <a:rPr lang="en-US" dirty="0"/>
              <a:t> sempre a </a:t>
            </a:r>
            <a:r>
              <a:rPr lang="en-US" dirty="0" err="1"/>
              <a:t>representatividade</a:t>
            </a:r>
            <a:endParaRPr lang="en-US" dirty="0"/>
          </a:p>
          <a:p>
            <a:endParaRPr lang="en-US" dirty="0"/>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9" name="Graphic 43">
            <a:extLst>
              <a:ext uri="{FF2B5EF4-FFF2-40B4-BE49-F238E27FC236}">
                <a16:creationId xmlns:a16="http://schemas.microsoft.com/office/drawing/2014/main" id="{1F04960D-2E86-2B5A-E0D7-6C77722A7DE5}"/>
              </a:ext>
            </a:extLst>
          </p:cNvPr>
          <p:cNvSpPr/>
          <p:nvPr/>
        </p:nvSpPr>
        <p:spPr>
          <a:xfrm>
            <a:off x="-1953276" y="3028088"/>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95856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01516-5C35-1BCC-0DE8-B78D3B58F28A}"/>
              </a:ext>
            </a:extLst>
          </p:cNvPr>
          <p:cNvSpPr>
            <a:spLocks noGrp="1"/>
          </p:cNvSpPr>
          <p:nvPr>
            <p:ph type="body" sz="quarter" idx="16"/>
          </p:nvPr>
        </p:nvSpPr>
        <p:spPr>
          <a:xfrm>
            <a:off x="1619810" y="2472714"/>
            <a:ext cx="4790043" cy="3066422"/>
          </a:xfrm>
        </p:spPr>
        <p:txBody>
          <a:bodyPr>
            <a:normAutofit lnSpcReduction="10000"/>
          </a:bodyPr>
          <a:lstStyle/>
          <a:p>
            <a:r>
              <a:rPr lang="en-US" sz="4400" dirty="0"/>
              <a:t>Utilização dos recursos em contextos de trabalho com jovens</a:t>
            </a:r>
          </a:p>
          <a:p>
            <a:endParaRPr lang="en-IE" sz="4400" dirty="0"/>
          </a:p>
        </p:txBody>
      </p:sp>
      <p:sp>
        <p:nvSpPr>
          <p:cNvPr id="3" name="Text Placeholder 2">
            <a:extLst>
              <a:ext uri="{FF2B5EF4-FFF2-40B4-BE49-F238E27FC236}">
                <a16:creationId xmlns:a16="http://schemas.microsoft.com/office/drawing/2014/main" id="{A7D47A51-39CB-2CC9-9833-F0E47A068480}"/>
              </a:ext>
            </a:extLst>
          </p:cNvPr>
          <p:cNvSpPr>
            <a:spLocks noGrp="1"/>
          </p:cNvSpPr>
          <p:nvPr>
            <p:ph type="body" sz="quarter" idx="17"/>
          </p:nvPr>
        </p:nvSpPr>
        <p:spPr/>
        <p:txBody>
          <a:bodyPr/>
          <a:lstStyle/>
          <a:p>
            <a:r>
              <a:rPr lang="en-IE" dirty="0"/>
              <a:t>03</a:t>
            </a:r>
          </a:p>
        </p:txBody>
      </p:sp>
      <p:pic>
        <p:nvPicPr>
          <p:cNvPr id="6" name="Picture Placeholder 5" descr="A person looking at a city&#10;&#10;AI-generated content may be incorrect.">
            <a:extLst>
              <a:ext uri="{FF2B5EF4-FFF2-40B4-BE49-F238E27FC236}">
                <a16:creationId xmlns:a16="http://schemas.microsoft.com/office/drawing/2014/main" id="{18E46B1D-B249-6F00-DAD7-3AACF88F815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86376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798381" y="1745339"/>
            <a:ext cx="7615946" cy="3849918"/>
          </a:xfrm>
        </p:spPr>
        <p:txBody>
          <a:bodyPr/>
          <a:lstStyle/>
          <a:p>
            <a:r>
              <a:rPr lang="en-US" dirty="0"/>
              <a:t>Os recursos do </a:t>
            </a:r>
            <a:r>
              <a:rPr lang="en-US" dirty="0" err="1"/>
              <a:t>projeto</a:t>
            </a:r>
            <a:r>
              <a:rPr lang="en-US" dirty="0"/>
              <a:t> HeadStart foram concebidos para uma utilização flexível em workshops, </a:t>
            </a:r>
            <a:r>
              <a:rPr lang="en-US" dirty="0" err="1"/>
              <a:t>sessões</a:t>
            </a:r>
            <a:r>
              <a:rPr lang="en-US" dirty="0"/>
              <a:t>, </a:t>
            </a:r>
            <a:r>
              <a:rPr lang="en-US" dirty="0" err="1"/>
              <a:t>programas</a:t>
            </a:r>
            <a:r>
              <a:rPr lang="en-US" dirty="0"/>
              <a:t>, aprendizagem informal e atividades de mentoria. </a:t>
            </a:r>
          </a:p>
          <a:p>
            <a:r>
              <a:rPr lang="en-US" dirty="0">
                <a:highlight>
                  <a:srgbClr val="ED8623"/>
                </a:highlight>
              </a:rPr>
              <a:t>As </a:t>
            </a:r>
            <a:r>
              <a:rPr lang="en-US" dirty="0" err="1">
                <a:highlight>
                  <a:srgbClr val="ED8623"/>
                </a:highlight>
              </a:rPr>
              <a:t>facilitadoras</a:t>
            </a:r>
            <a:r>
              <a:rPr lang="en-US" dirty="0">
                <a:highlight>
                  <a:srgbClr val="ED8623"/>
                </a:highlight>
              </a:rPr>
              <a:t> </a:t>
            </a:r>
            <a:r>
              <a:rPr lang="en-US" dirty="0" err="1">
                <a:highlight>
                  <a:srgbClr val="ED8623"/>
                </a:highlight>
              </a:rPr>
              <a:t>podem</a:t>
            </a:r>
            <a:r>
              <a:rPr lang="en-US" dirty="0">
                <a:highlight>
                  <a:srgbClr val="ED8623"/>
                </a:highlight>
              </a:rPr>
              <a:t> começar por:</a:t>
            </a:r>
          </a:p>
          <a:p>
            <a:pPr marL="457200" indent="-457200">
              <a:buAutoNum type="arabicPeriod"/>
            </a:pPr>
            <a:r>
              <a:rPr lang="en-US" b="1" dirty="0"/>
              <a:t>Selecionar um tema</a:t>
            </a:r>
            <a:r>
              <a:rPr lang="en-US" dirty="0"/>
              <a:t>, como noções básicas de IA, exploração de carreiras ou pensamento ético, que possa ser integrado nas suas sessões.</a:t>
            </a:r>
          </a:p>
          <a:p>
            <a:pPr marL="457200" indent="-457200">
              <a:buAutoNum type="arabicPeriod"/>
            </a:pPr>
            <a:r>
              <a:rPr lang="en-US" b="1" dirty="0"/>
              <a:t>Escolher materiais </a:t>
            </a:r>
            <a:r>
              <a:rPr lang="en-US" dirty="0"/>
              <a:t>da Visual Showcase ou da AI Toolbox para apresentar o tema. As </a:t>
            </a:r>
            <a:r>
              <a:rPr lang="en-US" dirty="0" err="1"/>
              <a:t>entrevistas</a:t>
            </a:r>
            <a:r>
              <a:rPr lang="en-US" dirty="0"/>
              <a:t> curtas em vídeo funcionam bem como quebra-gelo, ajudando os participantes a conectarem-se com histórias reais antes de passarem para as atividades guiadas dos módulos.</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798382" y="761603"/>
            <a:ext cx="6113058" cy="803654"/>
          </a:xfrm>
        </p:spPr>
        <p:txBody>
          <a:bodyPr/>
          <a:lstStyle/>
          <a:p>
            <a:r>
              <a:rPr lang="en-US" sz="3200" dirty="0"/>
              <a:t>Utilizar as Ferramentas e </a:t>
            </a:r>
            <a:r>
              <a:rPr lang="en-US" sz="3200" dirty="0" err="1"/>
              <a:t>Recursos</a:t>
            </a:r>
            <a:r>
              <a:rPr lang="en-US" sz="3200" dirty="0"/>
              <a:t> do </a:t>
            </a:r>
            <a:r>
              <a:rPr lang="en-US" sz="3200" dirty="0" err="1"/>
              <a:t>projeto</a:t>
            </a:r>
            <a:r>
              <a:rPr lang="en-US" sz="3200" dirty="0"/>
              <a:t> HeadStart</a:t>
            </a:r>
          </a:p>
        </p:txBody>
      </p:sp>
      <p:pic>
        <p:nvPicPr>
          <p:cNvPr id="2" name="Picture 1" descr="iPhone6_mockup_front_white.png">
            <a:extLst>
              <a:ext uri="{FF2B5EF4-FFF2-40B4-BE49-F238E27FC236}">
                <a16:creationId xmlns:a16="http://schemas.microsoft.com/office/drawing/2014/main" id="{FBCB1E17-FB97-3A31-FAA1-6CD48C5C63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3" name="Rectangle 2">
            <a:extLst>
              <a:ext uri="{FF2B5EF4-FFF2-40B4-BE49-F238E27FC236}">
                <a16:creationId xmlns:a16="http://schemas.microsoft.com/office/drawing/2014/main" id="{57E4E56A-4636-45D5-B9B5-5F74355A0921}"/>
              </a:ext>
            </a:extLst>
          </p:cNvPr>
          <p:cNvSpPr/>
          <p:nvPr/>
        </p:nvSpPr>
        <p:spPr>
          <a:xfrm>
            <a:off x="8860972" y="1153887"/>
            <a:ext cx="2530324" cy="444137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406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603F8BA-269E-4EC5-4C45-CB852EA62464}"/>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1" y="242889"/>
            <a:ext cx="7611286" cy="4331221"/>
          </a:xfrm>
        </p:spPr>
      </p:pic>
      <p:sp>
        <p:nvSpPr>
          <p:cNvPr id="4" name="Text Placeholder 3">
            <a:extLst>
              <a:ext uri="{FF2B5EF4-FFF2-40B4-BE49-F238E27FC236}">
                <a16:creationId xmlns:a16="http://schemas.microsoft.com/office/drawing/2014/main" id="{A1BC46A3-B3D9-9F6A-1F00-9DF047A637B6}"/>
              </a:ext>
            </a:extLst>
          </p:cNvPr>
          <p:cNvSpPr>
            <a:spLocks noGrp="1"/>
          </p:cNvSpPr>
          <p:nvPr>
            <p:ph type="body" sz="quarter" idx="18"/>
          </p:nvPr>
        </p:nvSpPr>
        <p:spPr>
          <a:xfrm>
            <a:off x="599570" y="4919936"/>
            <a:ext cx="3157617" cy="1049221"/>
          </a:xfrm>
        </p:spPr>
        <p:txBody>
          <a:bodyPr/>
          <a:lstStyle/>
          <a:p>
            <a:pPr>
              <a:lnSpc>
                <a:spcPct val="100000"/>
              </a:lnSpc>
            </a:pPr>
            <a:r>
              <a:rPr lang="en-US" dirty="0"/>
              <a:t>Utilizando o Guia do Facilitador</a:t>
            </a:r>
          </a:p>
          <a:p>
            <a:pPr>
              <a:lnSpc>
                <a:spcPct val="100000"/>
              </a:lnSpc>
            </a:pPr>
            <a:endParaRPr lang="en-US" dirty="0"/>
          </a:p>
        </p:txBody>
      </p:sp>
      <p:sp>
        <p:nvSpPr>
          <p:cNvPr id="6" name="Text Placeholder 5">
            <a:extLst>
              <a:ext uri="{FF2B5EF4-FFF2-40B4-BE49-F238E27FC236}">
                <a16:creationId xmlns:a16="http://schemas.microsoft.com/office/drawing/2014/main" id="{966698D0-2301-C939-1998-A80B444EEA82}"/>
              </a:ext>
            </a:extLst>
          </p:cNvPr>
          <p:cNvSpPr>
            <a:spLocks noGrp="1"/>
          </p:cNvSpPr>
          <p:nvPr>
            <p:ph type="body" sz="quarter" idx="20"/>
          </p:nvPr>
        </p:nvSpPr>
        <p:spPr/>
        <p:txBody>
          <a:bodyPr/>
          <a:lstStyle/>
          <a:p>
            <a:r>
              <a:rPr lang="en-US" sz="2000" b="1" dirty="0"/>
              <a:t>O Guia do Facilitador </a:t>
            </a:r>
            <a:r>
              <a:rPr lang="en-US" sz="2000" dirty="0" err="1"/>
              <a:t>fornece</a:t>
            </a:r>
            <a:r>
              <a:rPr lang="en-US" sz="2000" dirty="0"/>
              <a:t> </a:t>
            </a:r>
            <a:r>
              <a:rPr lang="en-US" sz="2000" dirty="0" err="1"/>
              <a:t>às</a:t>
            </a:r>
            <a:r>
              <a:rPr lang="en-US" sz="2000" dirty="0"/>
              <a:t> profissionais que trabalham com jovens uma estrutura clara e passo a passo para ministrar os Módulos da Caixa de Ferramentas de IA com confiança, mesmo sem conhecimentos técnicos especializados. </a:t>
            </a:r>
          </a:p>
          <a:p>
            <a:r>
              <a:rPr lang="en-US" sz="2000" dirty="0" err="1"/>
              <a:t>Apoia</a:t>
            </a:r>
            <a:r>
              <a:rPr lang="en-US" sz="2000" dirty="0"/>
              <a:t> o planeamento, a facilitação inclusiva e a aplicação adaptável, ajudando os educadores a criar sessões seguras e envolventes que aumentam a confiança das jovens na exploração da IA.</a:t>
            </a:r>
          </a:p>
        </p:txBody>
      </p:sp>
      <p:pic>
        <p:nvPicPr>
          <p:cNvPr id="7" name="Picture 6">
            <a:extLst>
              <a:ext uri="{FF2B5EF4-FFF2-40B4-BE49-F238E27FC236}">
                <a16:creationId xmlns:a16="http://schemas.microsoft.com/office/drawing/2014/main" id="{C2901080-DE23-0B4C-8D0C-220A9019FE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3349" y="3468983"/>
            <a:ext cx="2067000" cy="2901906"/>
          </a:xfrm>
          <a:prstGeom prst="rect">
            <a:avLst/>
          </a:prstGeom>
        </p:spPr>
      </p:pic>
    </p:spTree>
    <p:extLst>
      <p:ext uri="{BB962C8B-B14F-4D97-AF65-F5344CB8AC3E}">
        <p14:creationId xmlns:p14="http://schemas.microsoft.com/office/powerpoint/2010/main" val="2505115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07CBF1-5103-57D0-ECAE-B68DC56DA929}"/>
              </a:ext>
            </a:extLst>
          </p:cNvPr>
          <p:cNvSpPr>
            <a:spLocks noGrp="1"/>
          </p:cNvSpPr>
          <p:nvPr>
            <p:ph type="body" sz="quarter" idx="18"/>
          </p:nvPr>
        </p:nvSpPr>
        <p:spPr>
          <a:xfrm>
            <a:off x="419492" y="812001"/>
            <a:ext cx="3273734" cy="1049221"/>
          </a:xfrm>
        </p:spPr>
        <p:txBody>
          <a:bodyPr/>
          <a:lstStyle/>
          <a:p>
            <a:pPr>
              <a:lnSpc>
                <a:spcPct val="100000"/>
              </a:lnSpc>
            </a:pPr>
            <a:r>
              <a:rPr lang="en-US" sz="2400" dirty="0" err="1"/>
              <a:t>Usando</a:t>
            </a:r>
            <a:r>
              <a:rPr lang="en-US" sz="2400" dirty="0"/>
              <a:t> o Quiz da Caixa de Ferramentas de IA </a:t>
            </a:r>
          </a:p>
          <a:p>
            <a:endParaRPr lang="en-US" sz="1600" dirty="0"/>
          </a:p>
        </p:txBody>
      </p:sp>
      <p:sp>
        <p:nvSpPr>
          <p:cNvPr id="7" name="Text Placeholder 6">
            <a:extLst>
              <a:ext uri="{FF2B5EF4-FFF2-40B4-BE49-F238E27FC236}">
                <a16:creationId xmlns:a16="http://schemas.microsoft.com/office/drawing/2014/main" id="{D93B41D0-B47F-F72A-67EC-6926BF890FF9}"/>
              </a:ext>
            </a:extLst>
          </p:cNvPr>
          <p:cNvSpPr>
            <a:spLocks noGrp="1"/>
          </p:cNvSpPr>
          <p:nvPr>
            <p:ph type="body" sz="quarter" idx="20"/>
          </p:nvPr>
        </p:nvSpPr>
        <p:spPr>
          <a:xfrm>
            <a:off x="6608311" y="1366694"/>
            <a:ext cx="4853376" cy="3849918"/>
          </a:xfrm>
        </p:spPr>
        <p:txBody>
          <a:bodyPr/>
          <a:lstStyle/>
          <a:p>
            <a:r>
              <a:rPr lang="en-US" b="1" dirty="0"/>
              <a:t>O quiz da Caixa de Ferramentas de IA </a:t>
            </a:r>
            <a:r>
              <a:rPr lang="en-US" dirty="0"/>
              <a:t>pode ser utilizado no início de uma sessão para despertar a curiosidade e identificar o que os alunos já sabem, ou no final para reforçar conceitos-chave e verificar a compreensão. </a:t>
            </a:r>
            <a:br>
              <a:rPr lang="en-US" dirty="0"/>
            </a:br>
            <a:endParaRPr lang="en-US" dirty="0"/>
          </a:p>
          <a:p>
            <a:r>
              <a:rPr lang="en-US" dirty="0"/>
              <a:t>Pode ser preenchido individualmente ou em pequenos grupos, </a:t>
            </a:r>
            <a:r>
              <a:rPr lang="en-US" dirty="0" err="1"/>
              <a:t>ajudando</a:t>
            </a:r>
            <a:r>
              <a:rPr lang="en-US" dirty="0"/>
              <a:t> as </a:t>
            </a:r>
            <a:r>
              <a:rPr lang="en-US" dirty="0" err="1"/>
              <a:t>facilitadoras</a:t>
            </a:r>
            <a:r>
              <a:rPr lang="en-US" dirty="0"/>
              <a:t> a incentivar a discussão, construir confiança e avaliar as necessidades de aprendizagem, de acordo com o Guia do Facilitador.</a:t>
            </a:r>
          </a:p>
          <a:p>
            <a:endParaRPr lang="en-US" dirty="0"/>
          </a:p>
        </p:txBody>
      </p:sp>
      <p:pic>
        <p:nvPicPr>
          <p:cNvPr id="3" name="Picture 2">
            <a:extLst>
              <a:ext uri="{FF2B5EF4-FFF2-40B4-BE49-F238E27FC236}">
                <a16:creationId xmlns:a16="http://schemas.microsoft.com/office/drawing/2014/main" id="{3D86CDD9-6FC9-EA13-AEF7-C21C23C665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9144" y="2453311"/>
            <a:ext cx="5392716" cy="3849918"/>
          </a:xfrm>
          <a:prstGeom prst="rect">
            <a:avLst/>
          </a:prstGeom>
          <a:ln>
            <a:solidFill>
              <a:srgbClr val="653795"/>
            </a:solidFill>
          </a:ln>
        </p:spPr>
      </p:pic>
    </p:spTree>
    <p:extLst>
      <p:ext uri="{BB962C8B-B14F-4D97-AF65-F5344CB8AC3E}">
        <p14:creationId xmlns:p14="http://schemas.microsoft.com/office/powerpoint/2010/main" val="3236974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2F2C1-368B-A3C7-D76D-7415D1D9409F}"/>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5A83280-AAD5-FBF5-CEA6-C1D2A9B43F7F}"/>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1" y="242889"/>
            <a:ext cx="7611286" cy="4331221"/>
          </a:xfrm>
        </p:spPr>
      </p:pic>
      <p:sp>
        <p:nvSpPr>
          <p:cNvPr id="4" name="Text Placeholder 3">
            <a:extLst>
              <a:ext uri="{FF2B5EF4-FFF2-40B4-BE49-F238E27FC236}">
                <a16:creationId xmlns:a16="http://schemas.microsoft.com/office/drawing/2014/main" id="{7631CADB-E791-5F4F-4470-9E2D19081ED0}"/>
              </a:ext>
            </a:extLst>
          </p:cNvPr>
          <p:cNvSpPr>
            <a:spLocks noGrp="1"/>
          </p:cNvSpPr>
          <p:nvPr>
            <p:ph type="body" sz="quarter" idx="18"/>
          </p:nvPr>
        </p:nvSpPr>
        <p:spPr>
          <a:xfrm>
            <a:off x="599570" y="4919936"/>
            <a:ext cx="3157617" cy="1049221"/>
          </a:xfrm>
        </p:spPr>
        <p:txBody>
          <a:bodyPr/>
          <a:lstStyle/>
          <a:p>
            <a:pPr>
              <a:lnSpc>
                <a:spcPct val="100000"/>
              </a:lnSpc>
            </a:pPr>
            <a:r>
              <a:rPr lang="en-US" dirty="0"/>
              <a:t>Usando o Guia de Networking</a:t>
            </a:r>
          </a:p>
          <a:p>
            <a:pPr>
              <a:lnSpc>
                <a:spcPct val="100000"/>
              </a:lnSpc>
            </a:pPr>
            <a:endParaRPr lang="en-US" dirty="0"/>
          </a:p>
        </p:txBody>
      </p:sp>
      <p:sp>
        <p:nvSpPr>
          <p:cNvPr id="6" name="Text Placeholder 5">
            <a:extLst>
              <a:ext uri="{FF2B5EF4-FFF2-40B4-BE49-F238E27FC236}">
                <a16:creationId xmlns:a16="http://schemas.microsoft.com/office/drawing/2014/main" id="{4877EF60-242D-77DF-A84A-519F9DE37E2F}"/>
              </a:ext>
            </a:extLst>
          </p:cNvPr>
          <p:cNvSpPr>
            <a:spLocks noGrp="1"/>
          </p:cNvSpPr>
          <p:nvPr>
            <p:ph type="body" sz="quarter" idx="20"/>
          </p:nvPr>
        </p:nvSpPr>
        <p:spPr/>
        <p:txBody>
          <a:bodyPr/>
          <a:lstStyle/>
          <a:p>
            <a:r>
              <a:rPr lang="en-US" sz="2000" b="1" dirty="0"/>
              <a:t>O Guia de Networking </a:t>
            </a:r>
            <a:r>
              <a:rPr lang="en-US" sz="2000" dirty="0" err="1"/>
              <a:t>dá</a:t>
            </a:r>
            <a:r>
              <a:rPr lang="en-US" sz="2000" dirty="0"/>
              <a:t> </a:t>
            </a:r>
            <a:r>
              <a:rPr lang="en-US" sz="2000" dirty="0" err="1"/>
              <a:t>às</a:t>
            </a:r>
            <a:r>
              <a:rPr lang="en-US" sz="2000" dirty="0"/>
              <a:t> </a:t>
            </a:r>
            <a:r>
              <a:rPr lang="en-US" sz="2000" dirty="0" err="1"/>
              <a:t>facilitadoras</a:t>
            </a:r>
            <a:r>
              <a:rPr lang="en-US" sz="2000" dirty="0"/>
              <a:t> </a:t>
            </a:r>
            <a:r>
              <a:rPr lang="en-US" sz="2000" dirty="0" err="1"/>
              <a:t>métodos</a:t>
            </a:r>
            <a:r>
              <a:rPr lang="en-US" sz="2000" dirty="0"/>
              <a:t> práticos para </a:t>
            </a:r>
            <a:r>
              <a:rPr lang="en-US" sz="2000" dirty="0" err="1"/>
              <a:t>organizar</a:t>
            </a:r>
            <a:r>
              <a:rPr lang="en-US" sz="2000" dirty="0"/>
              <a:t> experiências de networking e mentoria e conectar as meninas com mulheres reais que trabalham em IA. </a:t>
            </a:r>
          </a:p>
          <a:p>
            <a:r>
              <a:rPr lang="en-US" sz="2000" dirty="0"/>
              <a:t>Reforça a sua capacidade de promover visibilidade, pertença e inspiração, benefícios que capacitam diretamente as jovens, proporcionando-lhes modelos com os quais se podem identificar, conversas que reforçam a confiança e uma visão mais clara das oportunidades futuras na IA.</a:t>
            </a:r>
          </a:p>
        </p:txBody>
      </p:sp>
      <p:pic>
        <p:nvPicPr>
          <p:cNvPr id="7" name="Picture 6">
            <a:extLst>
              <a:ext uri="{FF2B5EF4-FFF2-40B4-BE49-F238E27FC236}">
                <a16:creationId xmlns:a16="http://schemas.microsoft.com/office/drawing/2014/main" id="{F84FE0C2-A4A5-39D2-EB50-61F9F16C2E6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43349" y="3476760"/>
            <a:ext cx="2067000" cy="2886351"/>
          </a:xfrm>
          <a:prstGeom prst="rect">
            <a:avLst/>
          </a:prstGeom>
        </p:spPr>
      </p:pic>
    </p:spTree>
    <p:extLst>
      <p:ext uri="{BB962C8B-B14F-4D97-AF65-F5344CB8AC3E}">
        <p14:creationId xmlns:p14="http://schemas.microsoft.com/office/powerpoint/2010/main" val="954403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8268A-D8B5-AF74-F953-13991F3E364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A0A8A93-F76A-C50F-C295-72656F5489B7}"/>
              </a:ext>
            </a:extLst>
          </p:cNvPr>
          <p:cNvSpPr>
            <a:spLocks noGrp="1"/>
          </p:cNvSpPr>
          <p:nvPr>
            <p:ph type="body" sz="quarter" idx="16"/>
          </p:nvPr>
        </p:nvSpPr>
        <p:spPr>
          <a:xfrm>
            <a:off x="1619810" y="2472714"/>
            <a:ext cx="4550081" cy="3066422"/>
          </a:xfrm>
          <a:prstGeom prst="rect">
            <a:avLst/>
          </a:prstGeom>
        </p:spPr>
        <p:txBody>
          <a:bodyPr/>
          <a:lstStyle/>
          <a:p>
            <a:r>
              <a:rPr lang="en-US" dirty="0"/>
              <a:t>Benefícios para mulheres jovens</a:t>
            </a:r>
          </a:p>
        </p:txBody>
      </p:sp>
      <p:sp>
        <p:nvSpPr>
          <p:cNvPr id="5" name="Text Placeholder 4">
            <a:extLst>
              <a:ext uri="{FF2B5EF4-FFF2-40B4-BE49-F238E27FC236}">
                <a16:creationId xmlns:a16="http://schemas.microsoft.com/office/drawing/2014/main" id="{29E9CCC1-8695-C1E3-EEDB-37BCB4DEAE94}"/>
              </a:ext>
            </a:extLst>
          </p:cNvPr>
          <p:cNvSpPr>
            <a:spLocks noGrp="1"/>
          </p:cNvSpPr>
          <p:nvPr>
            <p:ph type="body" sz="quarter" idx="17"/>
          </p:nvPr>
        </p:nvSpPr>
        <p:spPr>
          <a:prstGeom prst="rect">
            <a:avLst/>
          </a:prstGeom>
        </p:spPr>
        <p:txBody>
          <a:bodyPr/>
          <a:lstStyle/>
          <a:p>
            <a:r>
              <a:rPr lang="en-US" dirty="0"/>
              <a:t>04</a:t>
            </a:r>
          </a:p>
        </p:txBody>
      </p:sp>
      <p:pic>
        <p:nvPicPr>
          <p:cNvPr id="8" name="Picture Placeholder 7">
            <a:extLst>
              <a:ext uri="{FF2B5EF4-FFF2-40B4-BE49-F238E27FC236}">
                <a16:creationId xmlns:a16="http://schemas.microsoft.com/office/drawing/2014/main" id="{6918FDB3-20EB-0F0B-3708-BBE181C8848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507DF568-F1C3-A1AE-7BED-3FAA8100C1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1263334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B19FE3-6894-4B9F-8747-B9DE8DE65C51}"/>
              </a:ext>
            </a:extLst>
          </p:cNvPr>
          <p:cNvSpPr>
            <a:spLocks noGrp="1"/>
          </p:cNvSpPr>
          <p:nvPr>
            <p:ph type="body" sz="quarter" idx="20"/>
          </p:nvPr>
        </p:nvSpPr>
        <p:spPr>
          <a:xfrm>
            <a:off x="4594469" y="1673519"/>
            <a:ext cx="7069398" cy="3849918"/>
          </a:xfrm>
        </p:spPr>
        <p:txBody>
          <a:bodyPr/>
          <a:lstStyle/>
          <a:p>
            <a:pPr>
              <a:spcBef>
                <a:spcPts val="0"/>
              </a:spcBef>
            </a:pPr>
            <a:r>
              <a:rPr lang="en-US" b="1" dirty="0"/>
              <a:t>1 - Maior </a:t>
            </a:r>
            <a:r>
              <a:rPr lang="en-US" b="1" dirty="0" err="1"/>
              <a:t>confiança</a:t>
            </a:r>
            <a:r>
              <a:rPr lang="en-US" b="1" dirty="0"/>
              <a:t> </a:t>
            </a:r>
            <a:r>
              <a:rPr lang="en-US" b="1" dirty="0" err="1"/>
              <a:t>na</a:t>
            </a:r>
            <a:r>
              <a:rPr lang="en-US" b="1" dirty="0"/>
              <a:t> </a:t>
            </a:r>
            <a:r>
              <a:rPr lang="en-US" b="1" dirty="0" err="1"/>
              <a:t>compreensão</a:t>
            </a:r>
            <a:r>
              <a:rPr lang="en-US" b="1" dirty="0"/>
              <a:t> da IA</a:t>
            </a:r>
            <a:endParaRPr lang="en-US" dirty="0"/>
          </a:p>
          <a:p>
            <a:pPr>
              <a:spcBef>
                <a:spcPts val="0"/>
              </a:spcBef>
            </a:pPr>
            <a:r>
              <a:rPr lang="en-US" dirty="0" err="1"/>
              <a:t>Através</a:t>
            </a:r>
            <a:r>
              <a:rPr lang="en-US" dirty="0"/>
              <a:t> de </a:t>
            </a:r>
            <a:r>
              <a:rPr lang="en-US" dirty="0" err="1"/>
              <a:t>explicações</a:t>
            </a:r>
            <a:r>
              <a:rPr lang="en-US" dirty="0"/>
              <a:t> </a:t>
            </a:r>
            <a:r>
              <a:rPr lang="en-US" dirty="0" err="1"/>
              <a:t>claras</a:t>
            </a:r>
            <a:r>
              <a:rPr lang="en-US" dirty="0"/>
              <a:t>, </a:t>
            </a:r>
            <a:r>
              <a:rPr lang="en-US" dirty="0" err="1"/>
              <a:t>atividades</a:t>
            </a:r>
            <a:r>
              <a:rPr lang="en-US" dirty="0"/>
              <a:t> </a:t>
            </a:r>
            <a:r>
              <a:rPr lang="en-US" dirty="0" err="1"/>
              <a:t>práticas</a:t>
            </a:r>
            <a:r>
              <a:rPr lang="en-US" dirty="0"/>
              <a:t> e </a:t>
            </a:r>
            <a:r>
              <a:rPr lang="en-US" dirty="0" err="1"/>
              <a:t>sessões</a:t>
            </a:r>
            <a:r>
              <a:rPr lang="en-US" dirty="0"/>
              <a:t> </a:t>
            </a:r>
            <a:r>
              <a:rPr lang="en-US" dirty="0" err="1"/>
              <a:t>orientadas</a:t>
            </a:r>
            <a:r>
              <a:rPr lang="en-US" dirty="0"/>
              <a:t> da Caixa de Ferramentas de IA, as </a:t>
            </a:r>
            <a:r>
              <a:rPr lang="en-US" dirty="0" err="1"/>
              <a:t>jovens</a:t>
            </a:r>
            <a:r>
              <a:rPr lang="en-US" dirty="0"/>
              <a:t> </a:t>
            </a:r>
            <a:r>
              <a:rPr lang="en-US" dirty="0" err="1"/>
              <a:t>adquirem</a:t>
            </a:r>
            <a:r>
              <a:rPr lang="en-US" dirty="0"/>
              <a:t> </a:t>
            </a:r>
            <a:r>
              <a:rPr lang="en-US" dirty="0" err="1"/>
              <a:t>uma</a:t>
            </a:r>
            <a:r>
              <a:rPr lang="en-US" dirty="0"/>
              <a:t> </a:t>
            </a:r>
            <a:r>
              <a:rPr lang="en-US" dirty="0" err="1"/>
              <a:t>compreensão</a:t>
            </a:r>
            <a:r>
              <a:rPr lang="en-US" dirty="0"/>
              <a:t> </a:t>
            </a:r>
            <a:r>
              <a:rPr lang="en-US" dirty="0" err="1"/>
              <a:t>sólida</a:t>
            </a:r>
            <a:r>
              <a:rPr lang="en-US" dirty="0"/>
              <a:t> dos </a:t>
            </a:r>
            <a:r>
              <a:rPr lang="en-US" dirty="0" err="1"/>
              <a:t>conceitos</a:t>
            </a:r>
            <a:r>
              <a:rPr lang="en-US" dirty="0"/>
              <a:t> de IA, </a:t>
            </a:r>
            <a:r>
              <a:rPr lang="en-US" dirty="0" err="1"/>
              <a:t>diminuindo</a:t>
            </a:r>
            <a:r>
              <a:rPr lang="en-US" dirty="0"/>
              <a:t> a </a:t>
            </a:r>
            <a:r>
              <a:rPr lang="en-US" dirty="0" err="1"/>
              <a:t>sensação</a:t>
            </a:r>
            <a:r>
              <a:rPr lang="en-US" dirty="0"/>
              <a:t> de </a:t>
            </a:r>
            <a:r>
              <a:rPr lang="en-US" dirty="0" err="1"/>
              <a:t>intimidação</a:t>
            </a:r>
            <a:r>
              <a:rPr lang="en-US" dirty="0"/>
              <a:t> e </a:t>
            </a:r>
            <a:r>
              <a:rPr lang="en-US" dirty="0" err="1"/>
              <a:t>ajudando</a:t>
            </a:r>
            <a:r>
              <a:rPr lang="en-US" dirty="0"/>
              <a:t>-as a </a:t>
            </a:r>
            <a:r>
              <a:rPr lang="en-US" dirty="0" err="1"/>
              <a:t>sentir</a:t>
            </a:r>
            <a:r>
              <a:rPr lang="en-US" dirty="0"/>
              <a:t>-se </a:t>
            </a:r>
            <a:r>
              <a:rPr lang="en-US" dirty="0" err="1"/>
              <a:t>capazes</a:t>
            </a:r>
            <a:r>
              <a:rPr lang="en-US" dirty="0"/>
              <a:t> de </a:t>
            </a:r>
            <a:r>
              <a:rPr lang="en-US" dirty="0" err="1"/>
              <a:t>interagir</a:t>
            </a:r>
            <a:r>
              <a:rPr lang="en-US" dirty="0"/>
              <a:t> com ferramentas </a:t>
            </a:r>
            <a:r>
              <a:rPr lang="en-US" dirty="0" err="1"/>
              <a:t>digitais</a:t>
            </a:r>
            <a:r>
              <a:rPr lang="en-US" dirty="0"/>
              <a:t>.</a:t>
            </a:r>
          </a:p>
          <a:p>
            <a:r>
              <a:rPr lang="en-US" b="1" dirty="0"/>
              <a:t>2 - </a:t>
            </a:r>
            <a:r>
              <a:rPr lang="en-US" b="1" dirty="0" err="1"/>
              <a:t>Exposição</a:t>
            </a:r>
            <a:r>
              <a:rPr lang="en-US" b="1" dirty="0"/>
              <a:t> a </a:t>
            </a:r>
            <a:r>
              <a:rPr lang="en-US" b="1" dirty="0" err="1"/>
              <a:t>modelos</a:t>
            </a:r>
            <a:r>
              <a:rPr lang="en-US" b="1" dirty="0"/>
              <a:t> reais </a:t>
            </a:r>
            <a:r>
              <a:rPr lang="en-US" b="1" dirty="0" err="1"/>
              <a:t>na</a:t>
            </a:r>
            <a:r>
              <a:rPr lang="en-US" b="1" dirty="0"/>
              <a:t> IA</a:t>
            </a:r>
            <a:endParaRPr lang="en-US" dirty="0"/>
          </a:p>
          <a:p>
            <a:pPr>
              <a:spcBef>
                <a:spcPts val="0"/>
              </a:spcBef>
            </a:pPr>
            <a:r>
              <a:rPr lang="en-US" dirty="0"/>
              <a:t>O Visual Showcase e o </a:t>
            </a:r>
            <a:r>
              <a:rPr lang="en-US" dirty="0" err="1"/>
              <a:t>Diretório</a:t>
            </a:r>
            <a:r>
              <a:rPr lang="en-US" dirty="0"/>
              <a:t> de </a:t>
            </a:r>
            <a:r>
              <a:rPr lang="en-US" dirty="0" err="1"/>
              <a:t>Mentoras</a:t>
            </a:r>
            <a:r>
              <a:rPr lang="en-US" dirty="0"/>
              <a:t> </a:t>
            </a:r>
            <a:r>
              <a:rPr lang="en-US" dirty="0" err="1"/>
              <a:t>apresenta</a:t>
            </a:r>
            <a:r>
              <a:rPr lang="en-US" dirty="0"/>
              <a:t> </a:t>
            </a:r>
            <a:r>
              <a:rPr lang="en-US" dirty="0" err="1"/>
              <a:t>jovens</a:t>
            </a:r>
            <a:r>
              <a:rPr lang="en-US" dirty="0"/>
              <a:t> </a:t>
            </a:r>
            <a:r>
              <a:rPr lang="en-US" dirty="0" err="1"/>
              <a:t>mulheres</a:t>
            </a:r>
            <a:r>
              <a:rPr lang="en-US" dirty="0"/>
              <a:t> </a:t>
            </a:r>
            <a:r>
              <a:rPr lang="en-US" dirty="0" err="1"/>
              <a:t>que</a:t>
            </a:r>
            <a:r>
              <a:rPr lang="en-US" dirty="0"/>
              <a:t> </a:t>
            </a:r>
            <a:r>
              <a:rPr lang="en-US" dirty="0" err="1"/>
              <a:t>estão</a:t>
            </a:r>
            <a:r>
              <a:rPr lang="en-US" dirty="0"/>
              <a:t> </a:t>
            </a:r>
            <a:r>
              <a:rPr lang="en-US" dirty="0" err="1"/>
              <a:t>ativamente</a:t>
            </a:r>
            <a:r>
              <a:rPr lang="en-US" dirty="0"/>
              <a:t> a </a:t>
            </a:r>
            <a:r>
              <a:rPr lang="en-US" dirty="0" err="1"/>
              <a:t>moldar</a:t>
            </a:r>
            <a:r>
              <a:rPr lang="en-US" dirty="0"/>
              <a:t> o </a:t>
            </a:r>
            <a:r>
              <a:rPr lang="en-US" dirty="0" err="1"/>
              <a:t>futuro</a:t>
            </a:r>
            <a:r>
              <a:rPr lang="en-US" dirty="0"/>
              <a:t> da IA. </a:t>
            </a:r>
            <a:r>
              <a:rPr lang="en-US" dirty="0" err="1"/>
              <a:t>Conhecer</a:t>
            </a:r>
            <a:r>
              <a:rPr lang="en-US" dirty="0"/>
              <a:t> </a:t>
            </a:r>
            <a:r>
              <a:rPr lang="en-US" dirty="0" err="1"/>
              <a:t>profissionais</a:t>
            </a:r>
            <a:r>
              <a:rPr lang="en-US" dirty="0"/>
              <a:t> com quem se </a:t>
            </a:r>
            <a:r>
              <a:rPr lang="en-US" dirty="0" err="1"/>
              <a:t>identificam</a:t>
            </a:r>
            <a:r>
              <a:rPr lang="en-US" dirty="0"/>
              <a:t> </a:t>
            </a:r>
            <a:r>
              <a:rPr lang="en-US" dirty="0" err="1"/>
              <a:t>ajuda</a:t>
            </a:r>
            <a:r>
              <a:rPr lang="en-US" dirty="0"/>
              <a:t> a </a:t>
            </a:r>
            <a:r>
              <a:rPr lang="en-US" dirty="0" err="1"/>
              <a:t>perceber</a:t>
            </a:r>
            <a:r>
              <a:rPr lang="en-US" dirty="0"/>
              <a:t> </a:t>
            </a:r>
            <a:r>
              <a:rPr lang="en-US" dirty="0" err="1"/>
              <a:t>que</a:t>
            </a:r>
            <a:r>
              <a:rPr lang="en-US" dirty="0"/>
              <a:t> </a:t>
            </a:r>
            <a:r>
              <a:rPr lang="en-US" dirty="0" err="1"/>
              <a:t>pertencem</a:t>
            </a:r>
            <a:r>
              <a:rPr lang="en-US" dirty="0"/>
              <a:t> a </a:t>
            </a:r>
            <a:r>
              <a:rPr lang="en-US" dirty="0" err="1"/>
              <a:t>estas</a:t>
            </a:r>
            <a:r>
              <a:rPr lang="en-US" dirty="0"/>
              <a:t> </a:t>
            </a:r>
            <a:r>
              <a:rPr lang="en-US" dirty="0" err="1"/>
              <a:t>áreas</a:t>
            </a:r>
            <a:r>
              <a:rPr lang="en-US" dirty="0"/>
              <a:t> e </a:t>
            </a:r>
            <a:r>
              <a:rPr lang="en-US" dirty="0" err="1"/>
              <a:t>que</a:t>
            </a:r>
            <a:r>
              <a:rPr lang="en-US" dirty="0"/>
              <a:t> </a:t>
            </a:r>
            <a:r>
              <a:rPr lang="en-US" dirty="0" err="1"/>
              <a:t>podem</a:t>
            </a:r>
            <a:r>
              <a:rPr lang="en-US" dirty="0"/>
              <a:t> </a:t>
            </a:r>
            <a:r>
              <a:rPr lang="en-US" dirty="0" err="1"/>
              <a:t>seguir</a:t>
            </a:r>
            <a:r>
              <a:rPr lang="en-US" dirty="0"/>
              <a:t> </a:t>
            </a:r>
            <a:r>
              <a:rPr lang="en-US" dirty="0" err="1"/>
              <a:t>percursos</a:t>
            </a:r>
            <a:r>
              <a:rPr lang="en-US" dirty="0"/>
              <a:t> </a:t>
            </a:r>
            <a:r>
              <a:rPr lang="en-US" dirty="0" err="1"/>
              <a:t>semelhantes</a:t>
            </a:r>
            <a:r>
              <a:rPr lang="en-US" dirty="0"/>
              <a:t>.</a:t>
            </a:r>
          </a:p>
        </p:txBody>
      </p:sp>
      <p:sp>
        <p:nvSpPr>
          <p:cNvPr id="5" name="Text Placeholder 4">
            <a:extLst>
              <a:ext uri="{FF2B5EF4-FFF2-40B4-BE49-F238E27FC236}">
                <a16:creationId xmlns:a16="http://schemas.microsoft.com/office/drawing/2014/main" id="{9126ADA6-3884-DF93-C9F0-554F82AFCAB3}"/>
              </a:ext>
            </a:extLst>
          </p:cNvPr>
          <p:cNvSpPr>
            <a:spLocks noGrp="1"/>
          </p:cNvSpPr>
          <p:nvPr>
            <p:ph type="body" sz="quarter" idx="16"/>
          </p:nvPr>
        </p:nvSpPr>
        <p:spPr/>
        <p:txBody>
          <a:bodyPr/>
          <a:lstStyle/>
          <a:p>
            <a:r>
              <a:rPr lang="en-US" dirty="0"/>
              <a:t>Benefícios reais para as jovens</a:t>
            </a:r>
            <a:endParaRPr lang="en-IE" dirty="0"/>
          </a:p>
        </p:txBody>
      </p:sp>
      <p:pic>
        <p:nvPicPr>
          <p:cNvPr id="8" name="Picture 7" descr="iPhone6_mockup_front_white.png">
            <a:extLst>
              <a:ext uri="{FF2B5EF4-FFF2-40B4-BE49-F238E27FC236}">
                <a16:creationId xmlns:a16="http://schemas.microsoft.com/office/drawing/2014/main" id="{24B59D25-1755-BAB8-CFEF-142834F6D6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94" y="1673519"/>
            <a:ext cx="4094254" cy="6404164"/>
          </a:xfrm>
          <a:prstGeom prst="rect">
            <a:avLst/>
          </a:prstGeom>
        </p:spPr>
      </p:pic>
      <p:pic>
        <p:nvPicPr>
          <p:cNvPr id="10" name="Picture 9" descr="A person with a triangle over her face&#10;&#10;AI-generated content may be incorrect.">
            <a:extLst>
              <a:ext uri="{FF2B5EF4-FFF2-40B4-BE49-F238E27FC236}">
                <a16:creationId xmlns:a16="http://schemas.microsoft.com/office/drawing/2014/main" id="{5BCF2BFE-C435-71EB-E065-CB12505A47B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5636" y="2616450"/>
            <a:ext cx="2571184" cy="4508627"/>
          </a:xfrm>
          <a:prstGeom prst="rect">
            <a:avLst/>
          </a:prstGeom>
        </p:spPr>
      </p:pic>
    </p:spTree>
    <p:extLst>
      <p:ext uri="{BB962C8B-B14F-4D97-AF65-F5344CB8AC3E}">
        <p14:creationId xmlns:p14="http://schemas.microsoft.com/office/powerpoint/2010/main" val="3693592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7191464" y="1317471"/>
            <a:ext cx="700387" cy="689518"/>
          </a:xfrm>
        </p:spPr>
        <p:txBody>
          <a:bodyPr/>
          <a:lstStyle/>
          <a:p>
            <a:r>
              <a:rPr lang="en-US"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8026760" y="1317471"/>
            <a:ext cx="3679906" cy="689519"/>
          </a:xfrm>
        </p:spPr>
        <p:txBody>
          <a:bodyPr/>
          <a:lstStyle/>
          <a:p>
            <a:r>
              <a:rPr lang="en-US" sz="2000" dirty="0"/>
              <a:t>HeadStart e a sua importância</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942432" y="1501170"/>
            <a:ext cx="6085841" cy="4671588"/>
          </a:xfrm>
        </p:spPr>
        <p:txBody>
          <a:bodyPr/>
          <a:lstStyle/>
          <a:p>
            <a:r>
              <a:rPr lang="en-US" sz="2000" dirty="0"/>
              <a:t>    Bem-</a:t>
            </a:r>
            <a:r>
              <a:rPr lang="en-US" sz="2000" dirty="0" err="1"/>
              <a:t>vinda</a:t>
            </a:r>
            <a:r>
              <a:rPr lang="en-US" sz="2000" dirty="0"/>
              <a:t> </a:t>
            </a:r>
            <a:r>
              <a:rPr lang="en-US" sz="2000" dirty="0" err="1"/>
              <a:t>ao</a:t>
            </a:r>
            <a:r>
              <a:rPr lang="en-US" sz="2000" dirty="0"/>
              <a:t> </a:t>
            </a:r>
            <a:r>
              <a:rPr lang="en-US" sz="2000" dirty="0" err="1"/>
              <a:t>módulo</a:t>
            </a:r>
            <a:r>
              <a:rPr lang="en-US" sz="2000" dirty="0"/>
              <a:t> </a:t>
            </a:r>
            <a:r>
              <a:rPr lang="en-US" sz="2000" dirty="0" err="1"/>
              <a:t>introdutório</a:t>
            </a:r>
            <a:r>
              <a:rPr lang="en-US" sz="2000" dirty="0"/>
              <a:t> do</a:t>
            </a:r>
            <a:br>
              <a:rPr lang="en-US" sz="2000" dirty="0"/>
            </a:br>
            <a:r>
              <a:rPr lang="en-US" sz="2000" dirty="0"/>
              <a:t>HeadStart. Este </a:t>
            </a:r>
            <a:r>
              <a:rPr lang="en-US" sz="2000" dirty="0" err="1"/>
              <a:t>módulo</a:t>
            </a:r>
            <a:r>
              <a:rPr lang="en-US" sz="2000" dirty="0"/>
              <a:t> </a:t>
            </a:r>
            <a:r>
              <a:rPr lang="en-US" sz="2000" dirty="0" err="1"/>
              <a:t>foi</a:t>
            </a:r>
            <a:r>
              <a:rPr lang="en-US" sz="2000" dirty="0"/>
              <a:t> </a:t>
            </a:r>
            <a:r>
              <a:rPr lang="en-US" sz="2000" dirty="0" err="1"/>
              <a:t>concebido</a:t>
            </a:r>
            <a:r>
              <a:rPr lang="en-US" sz="2000" dirty="0"/>
              <a:t> para </a:t>
            </a:r>
            <a:r>
              <a:rPr lang="en-US" sz="2000" dirty="0" err="1"/>
              <a:t>apoiar</a:t>
            </a:r>
            <a:r>
              <a:rPr lang="en-US" sz="2000" dirty="0"/>
              <a:t> e </a:t>
            </a:r>
            <a:r>
              <a:rPr lang="en-US" sz="2000" dirty="0" err="1"/>
              <a:t>orientar</a:t>
            </a:r>
            <a:r>
              <a:rPr lang="en-US" sz="2000" dirty="0"/>
              <a:t> </a:t>
            </a:r>
            <a:r>
              <a:rPr lang="en-US" sz="2000" dirty="0" err="1"/>
              <a:t>facilitadoras</a:t>
            </a:r>
            <a:r>
              <a:rPr lang="en-US" sz="2000" dirty="0"/>
              <a:t> e </a:t>
            </a:r>
            <a:r>
              <a:rPr lang="en-US" sz="2000" dirty="0" err="1"/>
              <a:t>profissionais</a:t>
            </a:r>
            <a:r>
              <a:rPr lang="en-US" sz="2000" dirty="0"/>
              <a:t> </a:t>
            </a:r>
            <a:r>
              <a:rPr lang="en-US" sz="2000" dirty="0" err="1"/>
              <a:t>que</a:t>
            </a:r>
            <a:r>
              <a:rPr lang="en-US" sz="2000" dirty="0"/>
              <a:t> </a:t>
            </a:r>
            <a:r>
              <a:rPr lang="en-US" sz="2000" dirty="0" err="1"/>
              <a:t>trabalham</a:t>
            </a:r>
            <a:r>
              <a:rPr lang="en-US" sz="2000" dirty="0"/>
              <a:t> com </a:t>
            </a:r>
            <a:r>
              <a:rPr lang="en-US" sz="2000" dirty="0" err="1"/>
              <a:t>jovens</a:t>
            </a:r>
            <a:r>
              <a:rPr lang="en-US" sz="2000" dirty="0"/>
              <a:t> e </a:t>
            </a:r>
            <a:r>
              <a:rPr lang="en-US" sz="2000" dirty="0" err="1"/>
              <a:t>que</a:t>
            </a:r>
            <a:r>
              <a:rPr lang="en-US" sz="2000" dirty="0"/>
              <a:t> </a:t>
            </a:r>
            <a:r>
              <a:rPr lang="en-US" sz="2000" dirty="0" err="1"/>
              <a:t>desejam</a:t>
            </a:r>
            <a:r>
              <a:rPr lang="en-US" sz="2000" dirty="0"/>
              <a:t> </a:t>
            </a:r>
            <a:r>
              <a:rPr lang="en-US" sz="2000" dirty="0" err="1"/>
              <a:t>utilizar</a:t>
            </a:r>
            <a:r>
              <a:rPr lang="en-US" sz="2000" dirty="0"/>
              <a:t> </a:t>
            </a:r>
            <a:r>
              <a:rPr lang="en-US" sz="2000" dirty="0" err="1"/>
              <a:t>os</a:t>
            </a:r>
            <a:r>
              <a:rPr lang="en-US" sz="2000" dirty="0"/>
              <a:t> </a:t>
            </a:r>
            <a:r>
              <a:rPr lang="en-US" sz="2000" dirty="0" err="1"/>
              <a:t>recursos</a:t>
            </a:r>
            <a:r>
              <a:rPr lang="en-US" sz="2000" dirty="0"/>
              <a:t> e ferramentas do HeadStart de forma </a:t>
            </a:r>
            <a:r>
              <a:rPr lang="en-US" sz="2000" dirty="0" err="1"/>
              <a:t>eficaz</a:t>
            </a:r>
            <a:r>
              <a:rPr lang="en-US" sz="2000" dirty="0"/>
              <a:t>. Este </a:t>
            </a:r>
            <a:r>
              <a:rPr lang="en-US" sz="2000" dirty="0" err="1"/>
              <a:t>módulo</a:t>
            </a:r>
            <a:r>
              <a:rPr lang="en-US" sz="2000" dirty="0"/>
              <a:t> </a:t>
            </a:r>
            <a:r>
              <a:rPr lang="en-US" sz="2000" dirty="0" err="1"/>
              <a:t>vai</a:t>
            </a:r>
            <a:r>
              <a:rPr lang="en-US" sz="2000" dirty="0"/>
              <a:t> </a:t>
            </a:r>
            <a:r>
              <a:rPr lang="en-US" sz="2000" dirty="0" err="1"/>
              <a:t>ajudá</a:t>
            </a:r>
            <a:r>
              <a:rPr lang="en-US" sz="2000" dirty="0"/>
              <a:t>-la a </a:t>
            </a:r>
            <a:r>
              <a:rPr lang="en-US" sz="2000" dirty="0" err="1"/>
              <a:t>compreender</a:t>
            </a:r>
            <a:r>
              <a:rPr lang="en-US" sz="2000" dirty="0"/>
              <a:t> </a:t>
            </a:r>
            <a:r>
              <a:rPr lang="en-US" sz="2000" dirty="0" err="1"/>
              <a:t>como</a:t>
            </a:r>
            <a:r>
              <a:rPr lang="en-US" sz="2000" dirty="0"/>
              <a:t> </a:t>
            </a:r>
            <a:r>
              <a:rPr lang="en-US" sz="2000" dirty="0" err="1"/>
              <a:t>integrá-los</a:t>
            </a:r>
            <a:r>
              <a:rPr lang="en-US" sz="2000" dirty="0"/>
              <a:t> </a:t>
            </a:r>
            <a:r>
              <a:rPr lang="en-US" sz="2000" dirty="0" err="1"/>
              <a:t>nos</a:t>
            </a:r>
            <a:r>
              <a:rPr lang="en-US" sz="2000" dirty="0"/>
              <a:t> </a:t>
            </a:r>
            <a:r>
              <a:rPr lang="en-US" sz="2000" dirty="0" err="1"/>
              <a:t>seus</a:t>
            </a:r>
            <a:r>
              <a:rPr lang="en-US" sz="2000" dirty="0"/>
              <a:t> workshops </a:t>
            </a:r>
            <a:r>
              <a:rPr lang="en-US" sz="2000" dirty="0" err="1"/>
              <a:t>ou</a:t>
            </a:r>
            <a:r>
              <a:rPr lang="en-US" sz="2000" dirty="0"/>
              <a:t> aulas, </a:t>
            </a:r>
            <a:r>
              <a:rPr lang="en-US" sz="2000" dirty="0" err="1"/>
              <a:t>capacitando</a:t>
            </a:r>
            <a:r>
              <a:rPr lang="en-US" sz="2000" dirty="0"/>
              <a:t> as </a:t>
            </a:r>
            <a:r>
              <a:rPr lang="en-US" sz="2000" dirty="0" err="1"/>
              <a:t>jovens</a:t>
            </a:r>
            <a:r>
              <a:rPr lang="en-US" sz="2000" dirty="0"/>
              <a:t> a </a:t>
            </a:r>
            <a:r>
              <a:rPr lang="en-US" sz="2000" dirty="0" err="1"/>
              <a:t>explorar</a:t>
            </a:r>
            <a:r>
              <a:rPr lang="en-US" sz="2000" dirty="0"/>
              <a:t> a </a:t>
            </a:r>
            <a:r>
              <a:rPr lang="en-US" sz="2000" dirty="0" err="1"/>
              <a:t>Inteligência</a:t>
            </a:r>
            <a:r>
              <a:rPr lang="en-US" sz="2000" dirty="0"/>
              <a:t> Artificial com </a:t>
            </a:r>
            <a:r>
              <a:rPr lang="en-US" sz="2000" dirty="0" err="1"/>
              <a:t>confiança</a:t>
            </a:r>
            <a:r>
              <a:rPr lang="en-US" sz="2000" dirty="0"/>
              <a:t> e </a:t>
            </a:r>
            <a:r>
              <a:rPr lang="en-US" sz="2000" dirty="0" err="1"/>
              <a:t>determinação</a:t>
            </a:r>
            <a:r>
              <a:rPr lang="en-US" sz="2000" dirty="0"/>
              <a:t>. </a:t>
            </a:r>
            <a:r>
              <a:rPr lang="en-US" sz="2000" dirty="0" err="1"/>
              <a:t>Irá</a:t>
            </a:r>
            <a:r>
              <a:rPr lang="en-US" sz="2000" dirty="0"/>
              <a:t> </a:t>
            </a:r>
            <a:r>
              <a:rPr lang="en-US" sz="2000" dirty="0" err="1"/>
              <a:t>também</a:t>
            </a:r>
            <a:r>
              <a:rPr lang="en-US" sz="2000" dirty="0"/>
              <a:t> </a:t>
            </a:r>
            <a:r>
              <a:rPr lang="en-US" sz="2000" dirty="0" err="1"/>
              <a:t>ajudá</a:t>
            </a:r>
            <a:r>
              <a:rPr lang="en-US" sz="2000" dirty="0"/>
              <a:t>-la a </a:t>
            </a:r>
            <a:r>
              <a:rPr lang="en-US" sz="2000" dirty="0" err="1"/>
              <a:t>perceber</a:t>
            </a:r>
            <a:r>
              <a:rPr lang="en-US" sz="2000" dirty="0"/>
              <a:t> </a:t>
            </a:r>
            <a:r>
              <a:rPr lang="en-US" sz="2000" dirty="0" err="1"/>
              <a:t>todo</a:t>
            </a:r>
            <a:r>
              <a:rPr lang="en-US" sz="2000" dirty="0"/>
              <a:t> o </a:t>
            </a:r>
            <a:r>
              <a:rPr lang="en-US" sz="2000" dirty="0" err="1"/>
              <a:t>potencial</a:t>
            </a:r>
            <a:r>
              <a:rPr lang="en-US" sz="2000" dirty="0"/>
              <a:t> dos </a:t>
            </a:r>
            <a:r>
              <a:rPr lang="en-US" sz="2000" dirty="0" err="1"/>
              <a:t>recursos</a:t>
            </a:r>
            <a:r>
              <a:rPr lang="en-US" sz="2000" dirty="0"/>
              <a:t> do HeadStart para </a:t>
            </a:r>
            <a:r>
              <a:rPr lang="en-US" sz="2000" dirty="0" err="1"/>
              <a:t>inspirar</a:t>
            </a:r>
            <a:r>
              <a:rPr lang="en-US" sz="2000" dirty="0"/>
              <a:t> e </a:t>
            </a:r>
            <a:r>
              <a:rPr lang="en-US" sz="2000" dirty="0" err="1"/>
              <a:t>guiar</a:t>
            </a:r>
            <a:r>
              <a:rPr lang="en-US" sz="2000" dirty="0"/>
              <a:t> a </a:t>
            </a:r>
            <a:r>
              <a:rPr lang="en-US" sz="2000" dirty="0" err="1"/>
              <a:t>próxima</a:t>
            </a:r>
            <a:r>
              <a:rPr lang="en-US" sz="2000" dirty="0"/>
              <a:t> </a:t>
            </a:r>
            <a:r>
              <a:rPr lang="en-US" sz="2000" dirty="0" err="1"/>
              <a:t>geração</a:t>
            </a:r>
            <a:r>
              <a:rPr lang="en-US" sz="2000" dirty="0"/>
              <a:t> de </a:t>
            </a:r>
            <a:r>
              <a:rPr lang="en-US" sz="2000" dirty="0" err="1"/>
              <a:t>mulheres</a:t>
            </a:r>
            <a:r>
              <a:rPr lang="en-US" sz="2000" dirty="0"/>
              <a:t> </a:t>
            </a:r>
            <a:r>
              <a:rPr lang="en-US" sz="2000" dirty="0" err="1"/>
              <a:t>na</a:t>
            </a:r>
            <a:r>
              <a:rPr lang="en-US" sz="2000" dirty="0"/>
              <a:t> IA.</a:t>
            </a:r>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7213167" y="2232459"/>
            <a:ext cx="700387" cy="689518"/>
          </a:xfrm>
        </p:spPr>
        <p:txBody>
          <a:bodyPr/>
          <a:lstStyle/>
          <a:p>
            <a:r>
              <a:rPr lang="en-US" dirty="0"/>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8076745" y="2257428"/>
            <a:ext cx="3958643" cy="689519"/>
          </a:xfrm>
        </p:spPr>
        <p:txBody>
          <a:bodyPr/>
          <a:lstStyle/>
          <a:p>
            <a:r>
              <a:rPr lang="en-US" sz="2000" dirty="0"/>
              <a:t>Visão geral dos recursos do HeadStart</a:t>
            </a: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7219746" y="3147446"/>
            <a:ext cx="700387" cy="689518"/>
          </a:xfrm>
        </p:spPr>
        <p:txBody>
          <a:bodyPr/>
          <a:lstStyle/>
          <a:p>
            <a:r>
              <a:rPr lang="en-US" dirty="0"/>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8055042" y="3147446"/>
            <a:ext cx="3679906" cy="689519"/>
          </a:xfrm>
        </p:spPr>
        <p:txBody>
          <a:bodyPr/>
          <a:lstStyle/>
          <a:p>
            <a:r>
              <a:rPr lang="en-US" sz="2000" dirty="0"/>
              <a:t>Utilização dos recursos em contextos de trabalho com jovens</a:t>
            </a:r>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7241449" y="4062434"/>
            <a:ext cx="700387" cy="689518"/>
          </a:xfrm>
        </p:spPr>
        <p:txBody>
          <a:bodyPr/>
          <a:lstStyle/>
          <a:p>
            <a:r>
              <a:rPr lang="en-US" dirty="0"/>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8076745" y="4062434"/>
            <a:ext cx="3679906" cy="689519"/>
          </a:xfrm>
        </p:spPr>
        <p:txBody>
          <a:bodyPr/>
          <a:lstStyle/>
          <a:p>
            <a:r>
              <a:rPr lang="en-US" sz="2000" dirty="0"/>
              <a:t>Benefícios para as jovens mulheres</a:t>
            </a:r>
          </a:p>
        </p:txBody>
      </p:sp>
      <p:sp>
        <p:nvSpPr>
          <p:cNvPr id="16" name="Text Placeholder 15">
            <a:extLst>
              <a:ext uri="{FF2B5EF4-FFF2-40B4-BE49-F238E27FC236}">
                <a16:creationId xmlns:a16="http://schemas.microsoft.com/office/drawing/2014/main" id="{0A7A08E9-769E-C4AB-E48F-BD4D44F7665B}"/>
              </a:ext>
            </a:extLst>
          </p:cNvPr>
          <p:cNvSpPr>
            <a:spLocks noGrp="1"/>
          </p:cNvSpPr>
          <p:nvPr>
            <p:ph type="body" sz="quarter" idx="35"/>
          </p:nvPr>
        </p:nvSpPr>
        <p:spPr>
          <a:xfrm>
            <a:off x="7219746" y="4977421"/>
            <a:ext cx="700387" cy="689518"/>
          </a:xfrm>
        </p:spPr>
        <p:txBody>
          <a:bodyPr/>
          <a:lstStyle/>
          <a:p>
            <a:r>
              <a:rPr lang="en-US" dirty="0"/>
              <a:t>05</a:t>
            </a:r>
          </a:p>
        </p:txBody>
      </p:sp>
      <p:sp>
        <p:nvSpPr>
          <p:cNvPr id="17" name="Text Placeholder 16">
            <a:extLst>
              <a:ext uri="{FF2B5EF4-FFF2-40B4-BE49-F238E27FC236}">
                <a16:creationId xmlns:a16="http://schemas.microsoft.com/office/drawing/2014/main" id="{A705CE98-BACD-0B29-C279-9CB1FDF9F310}"/>
              </a:ext>
            </a:extLst>
          </p:cNvPr>
          <p:cNvSpPr>
            <a:spLocks noGrp="1"/>
          </p:cNvSpPr>
          <p:nvPr>
            <p:ph type="body" sz="quarter" idx="36"/>
          </p:nvPr>
        </p:nvSpPr>
        <p:spPr>
          <a:xfrm>
            <a:off x="8055042" y="4977421"/>
            <a:ext cx="3679906" cy="689519"/>
          </a:xfrm>
        </p:spPr>
        <p:txBody>
          <a:bodyPr/>
          <a:lstStyle/>
          <a:p>
            <a:r>
              <a:rPr lang="en-US" sz="2000" dirty="0">
                <a:solidFill>
                  <a:srgbClr val="282666"/>
                </a:solidFill>
              </a:rPr>
              <a:t>Exemplos de atividades</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p:txBody>
          <a:bodyPr/>
          <a:lstStyle/>
          <a:p>
            <a:r>
              <a:rPr lang="en-US" sz="3200" dirty="0"/>
              <a:t>Visão geral do módulo</a:t>
            </a: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CDD15-9065-F991-17BD-B0C219ECFA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0BFC51A-CB9A-6100-0924-97798723C9EB}"/>
              </a:ext>
            </a:extLst>
          </p:cNvPr>
          <p:cNvSpPr>
            <a:spLocks noGrp="1"/>
          </p:cNvSpPr>
          <p:nvPr>
            <p:ph type="body" sz="quarter" idx="18"/>
          </p:nvPr>
        </p:nvSpPr>
        <p:spPr/>
        <p:txBody>
          <a:bodyPr/>
          <a:lstStyle/>
          <a:p>
            <a:endParaRPr lang="en-IE"/>
          </a:p>
        </p:txBody>
      </p:sp>
      <p:sp>
        <p:nvSpPr>
          <p:cNvPr id="4" name="Text Placeholder 3">
            <a:extLst>
              <a:ext uri="{FF2B5EF4-FFF2-40B4-BE49-F238E27FC236}">
                <a16:creationId xmlns:a16="http://schemas.microsoft.com/office/drawing/2014/main" id="{E3609E07-82A0-2E17-233E-B480D6768BF8}"/>
              </a:ext>
            </a:extLst>
          </p:cNvPr>
          <p:cNvSpPr>
            <a:spLocks noGrp="1"/>
          </p:cNvSpPr>
          <p:nvPr>
            <p:ph type="body" sz="quarter" idx="20"/>
          </p:nvPr>
        </p:nvSpPr>
        <p:spPr>
          <a:xfrm>
            <a:off x="4594468" y="1820078"/>
            <a:ext cx="7069398" cy="3849918"/>
          </a:xfrm>
        </p:spPr>
        <p:txBody>
          <a:bodyPr/>
          <a:lstStyle/>
          <a:p>
            <a:r>
              <a:rPr lang="en-US" b="1" dirty="0"/>
              <a:t>3 - Visão mais clara sobre carreiras futuras</a:t>
            </a:r>
            <a:br>
              <a:rPr lang="en-US" dirty="0"/>
            </a:br>
            <a:r>
              <a:rPr lang="en-US" dirty="0"/>
              <a:t>Com os módulos focados na carreira em IA e oportunidades de mentoria, as jovens aprendem sobre funções profissionais reais, setores emergentes e as competências necessárias para </a:t>
            </a:r>
            <a:r>
              <a:rPr lang="en-US" dirty="0" err="1"/>
              <a:t>prosperar</a:t>
            </a:r>
            <a:r>
              <a:rPr lang="en-US" dirty="0"/>
              <a:t>, </a:t>
            </a:r>
            <a:r>
              <a:rPr lang="en-US" dirty="0" err="1"/>
              <a:t>ajudando</a:t>
            </a:r>
            <a:r>
              <a:rPr lang="en-US" dirty="0"/>
              <a:t>-as a fazer escolhas informadas sobre educação ou carreira.</a:t>
            </a:r>
          </a:p>
          <a:p>
            <a:r>
              <a:rPr lang="en-US" b="1" dirty="0"/>
              <a:t>4 -  Competências digitais reforçadas</a:t>
            </a:r>
            <a:br>
              <a:rPr lang="en-US" dirty="0"/>
            </a:br>
            <a:r>
              <a:rPr lang="en-US" dirty="0"/>
              <a:t>Sessões práticas sobre ChatGPT, Canva AI e pensamento ético apoiam as competências digitais do dia a dia, permitindo que as alunas usem ferramentas de IA com segurança, criatividade e confiança na escola, no trabalho ou em projetos pessoais.</a:t>
            </a:r>
          </a:p>
          <a:p>
            <a:endParaRPr lang="en-IE" dirty="0"/>
          </a:p>
        </p:txBody>
      </p:sp>
      <p:sp>
        <p:nvSpPr>
          <p:cNvPr id="5" name="Text Placeholder 4">
            <a:extLst>
              <a:ext uri="{FF2B5EF4-FFF2-40B4-BE49-F238E27FC236}">
                <a16:creationId xmlns:a16="http://schemas.microsoft.com/office/drawing/2014/main" id="{57279DC8-FA73-268B-651D-6F39DE656929}"/>
              </a:ext>
            </a:extLst>
          </p:cNvPr>
          <p:cNvSpPr>
            <a:spLocks noGrp="1"/>
          </p:cNvSpPr>
          <p:nvPr>
            <p:ph type="body" sz="quarter" idx="16"/>
          </p:nvPr>
        </p:nvSpPr>
        <p:spPr/>
        <p:txBody>
          <a:bodyPr/>
          <a:lstStyle/>
          <a:p>
            <a:r>
              <a:rPr lang="en-US" dirty="0"/>
              <a:t>Benefícios reais para as jovens</a:t>
            </a:r>
            <a:endParaRPr lang="en-IE" dirty="0"/>
          </a:p>
        </p:txBody>
      </p:sp>
      <p:pic>
        <p:nvPicPr>
          <p:cNvPr id="6" name="Picture 5" descr="iPhone6_mockup_front_white.png">
            <a:extLst>
              <a:ext uri="{FF2B5EF4-FFF2-40B4-BE49-F238E27FC236}">
                <a16:creationId xmlns:a16="http://schemas.microsoft.com/office/drawing/2014/main" id="{C188D571-C949-9766-EDC3-FCBE7168DD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94" y="1673519"/>
            <a:ext cx="4094254" cy="6404164"/>
          </a:xfrm>
          <a:prstGeom prst="rect">
            <a:avLst/>
          </a:prstGeom>
        </p:spPr>
      </p:pic>
      <p:pic>
        <p:nvPicPr>
          <p:cNvPr id="10" name="Picture 9" descr="A person using a computer&#10;&#10;AI-generated content may be incorrect.">
            <a:extLst>
              <a:ext uri="{FF2B5EF4-FFF2-40B4-BE49-F238E27FC236}">
                <a16:creationId xmlns:a16="http://schemas.microsoft.com/office/drawing/2014/main" id="{EF429457-E322-02BA-4D3D-75B700AC446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42796" y="2679826"/>
            <a:ext cx="2562131" cy="4464714"/>
          </a:xfrm>
          <a:prstGeom prst="rect">
            <a:avLst/>
          </a:prstGeom>
        </p:spPr>
      </p:pic>
    </p:spTree>
    <p:extLst>
      <p:ext uri="{BB962C8B-B14F-4D97-AF65-F5344CB8AC3E}">
        <p14:creationId xmlns:p14="http://schemas.microsoft.com/office/powerpoint/2010/main" val="4140602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0F9DAB-F6CF-4FFD-EC0D-C48BAFF703BA}"/>
              </a:ext>
            </a:extLst>
          </p:cNvPr>
          <p:cNvSpPr>
            <a:spLocks noGrp="1"/>
          </p:cNvSpPr>
          <p:nvPr>
            <p:ph type="body" sz="quarter" idx="20"/>
          </p:nvPr>
        </p:nvSpPr>
        <p:spPr/>
        <p:txBody>
          <a:bodyPr/>
          <a:lstStyle/>
          <a:p>
            <a:r>
              <a:rPr lang="en-US" b="1" dirty="0"/>
              <a:t>1 -  Acesso a redes de apoio e mentoria</a:t>
            </a:r>
            <a:br>
              <a:rPr lang="en-US" dirty="0"/>
            </a:br>
            <a:r>
              <a:rPr lang="en-US" dirty="0"/>
              <a:t>O Guia de Networking e o </a:t>
            </a:r>
            <a:r>
              <a:rPr lang="en-US" dirty="0" err="1"/>
              <a:t>Diretório</a:t>
            </a:r>
            <a:r>
              <a:rPr lang="en-US" dirty="0"/>
              <a:t> de Mentoria </a:t>
            </a:r>
            <a:r>
              <a:rPr lang="en-US" dirty="0" err="1"/>
              <a:t>ajudam</a:t>
            </a:r>
            <a:r>
              <a:rPr lang="en-US" dirty="0"/>
              <a:t> as </a:t>
            </a:r>
            <a:r>
              <a:rPr lang="en-US" dirty="0" err="1"/>
              <a:t>facilitadoras</a:t>
            </a:r>
            <a:r>
              <a:rPr lang="en-US" dirty="0"/>
              <a:t> a conectar os alunos com mulheres que trabalham com IA. Essas interações curtas podem aumentar a confiança, abrir portas e ajudar as jovens a visualizar o seu lugar no mundo digital.</a:t>
            </a:r>
          </a:p>
          <a:p>
            <a:r>
              <a:rPr lang="en-US" b="1" dirty="0"/>
              <a:t>2 - </a:t>
            </a:r>
            <a:r>
              <a:rPr lang="en-US" b="1" dirty="0" err="1"/>
              <a:t>Redução</a:t>
            </a:r>
            <a:r>
              <a:rPr lang="en-US" b="1" dirty="0"/>
              <a:t> de estereótipos e barreiras</a:t>
            </a:r>
            <a:br>
              <a:rPr lang="en-US" dirty="0"/>
            </a:br>
            <a:r>
              <a:rPr lang="en-US" dirty="0"/>
              <a:t>Ao destacar </a:t>
            </a:r>
            <a:r>
              <a:rPr lang="en-US" dirty="0" err="1"/>
              <a:t>mulheres</a:t>
            </a:r>
            <a:r>
              <a:rPr lang="en-US" dirty="0"/>
              <a:t> </a:t>
            </a:r>
            <a:r>
              <a:rPr lang="en-US" dirty="0" err="1"/>
              <a:t>na</a:t>
            </a:r>
            <a:r>
              <a:rPr lang="en-US" dirty="0"/>
              <a:t> plataforma e proporcionar experiências de aprendizagem inclusivas, o </a:t>
            </a:r>
            <a:r>
              <a:rPr lang="en-US" dirty="0" err="1"/>
              <a:t>projeto</a:t>
            </a:r>
            <a:r>
              <a:rPr lang="en-US" dirty="0"/>
              <a:t> HeadStart desafia o estereótipo de que a IA «não é para raparigas», capacitando as jovens a verem a IA como um espaço onde as suas vozes são importantes.</a:t>
            </a:r>
          </a:p>
          <a:p>
            <a:endParaRPr lang="en-IE" dirty="0"/>
          </a:p>
        </p:txBody>
      </p:sp>
      <p:sp>
        <p:nvSpPr>
          <p:cNvPr id="5" name="Text Placeholder 4">
            <a:extLst>
              <a:ext uri="{FF2B5EF4-FFF2-40B4-BE49-F238E27FC236}">
                <a16:creationId xmlns:a16="http://schemas.microsoft.com/office/drawing/2014/main" id="{4542A6E2-3ED4-3013-D49E-1731774E4977}"/>
              </a:ext>
            </a:extLst>
          </p:cNvPr>
          <p:cNvSpPr>
            <a:spLocks noGrp="1"/>
          </p:cNvSpPr>
          <p:nvPr>
            <p:ph type="body" sz="quarter" idx="16"/>
          </p:nvPr>
        </p:nvSpPr>
        <p:spPr/>
        <p:txBody>
          <a:bodyPr/>
          <a:lstStyle/>
          <a:p>
            <a:r>
              <a:rPr lang="en-US" dirty="0"/>
              <a:t>Como o HeadStart se traduz em oportunidades reais</a:t>
            </a:r>
            <a:endParaRPr lang="en-IE" dirty="0"/>
          </a:p>
        </p:txBody>
      </p:sp>
      <p:pic>
        <p:nvPicPr>
          <p:cNvPr id="6" name="Picture 5" descr="iPhone6_mockup_front_white.png">
            <a:extLst>
              <a:ext uri="{FF2B5EF4-FFF2-40B4-BE49-F238E27FC236}">
                <a16:creationId xmlns:a16="http://schemas.microsoft.com/office/drawing/2014/main" id="{3CEAB13D-9DD1-0F9A-938E-63E31C3942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94" y="1673519"/>
            <a:ext cx="4094254" cy="6404164"/>
          </a:xfrm>
          <a:prstGeom prst="rect">
            <a:avLst/>
          </a:prstGeom>
        </p:spPr>
      </p:pic>
      <p:pic>
        <p:nvPicPr>
          <p:cNvPr id="8" name="Picture 7" descr="Two women talking">
            <a:extLst>
              <a:ext uri="{FF2B5EF4-FFF2-40B4-BE49-F238E27FC236}">
                <a16:creationId xmlns:a16="http://schemas.microsoft.com/office/drawing/2014/main" id="{82ED9451-98A1-EE11-9589-AA62F025D0E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36056" y="2677872"/>
            <a:ext cx="2541253" cy="4395457"/>
          </a:xfrm>
          <a:prstGeom prst="rect">
            <a:avLst/>
          </a:prstGeom>
        </p:spPr>
      </p:pic>
    </p:spTree>
    <p:extLst>
      <p:ext uri="{BB962C8B-B14F-4D97-AF65-F5344CB8AC3E}">
        <p14:creationId xmlns:p14="http://schemas.microsoft.com/office/powerpoint/2010/main" val="3294499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6255D-DD45-E687-0DF0-004D3BEEB04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D82432-C0A0-97F6-803E-5E6765BFDEA8}"/>
              </a:ext>
            </a:extLst>
          </p:cNvPr>
          <p:cNvSpPr>
            <a:spLocks noGrp="1"/>
          </p:cNvSpPr>
          <p:nvPr>
            <p:ph type="body" sz="quarter" idx="18"/>
          </p:nvPr>
        </p:nvSpPr>
        <p:spPr/>
        <p:txBody>
          <a:bodyPr/>
          <a:lstStyle/>
          <a:p>
            <a:endParaRPr lang="en-IE"/>
          </a:p>
        </p:txBody>
      </p:sp>
      <p:sp>
        <p:nvSpPr>
          <p:cNvPr id="4" name="Text Placeholder 3">
            <a:extLst>
              <a:ext uri="{FF2B5EF4-FFF2-40B4-BE49-F238E27FC236}">
                <a16:creationId xmlns:a16="http://schemas.microsoft.com/office/drawing/2014/main" id="{0147D54F-B67B-4113-5BAF-6E7BE1655706}"/>
              </a:ext>
            </a:extLst>
          </p:cNvPr>
          <p:cNvSpPr>
            <a:spLocks noGrp="1"/>
          </p:cNvSpPr>
          <p:nvPr>
            <p:ph type="body" sz="quarter" idx="20"/>
          </p:nvPr>
        </p:nvSpPr>
        <p:spPr/>
        <p:txBody>
          <a:bodyPr/>
          <a:lstStyle/>
          <a:p>
            <a:r>
              <a:rPr lang="en-US" b="1" dirty="0"/>
              <a:t>3 - </a:t>
            </a:r>
            <a:r>
              <a:rPr lang="en-US" b="1" dirty="0" err="1"/>
              <a:t>Motivação</a:t>
            </a:r>
            <a:r>
              <a:rPr lang="en-US" b="1" dirty="0"/>
              <a:t> para explorar a IA de forma criativa</a:t>
            </a:r>
            <a:br>
              <a:rPr lang="en-US" dirty="0"/>
            </a:br>
            <a:r>
              <a:rPr lang="en-US" dirty="0"/>
              <a:t>Atividades práticas </a:t>
            </a:r>
            <a:r>
              <a:rPr lang="en-US" dirty="0" err="1"/>
              <a:t>mostram</a:t>
            </a:r>
            <a:r>
              <a:rPr lang="en-US" dirty="0"/>
              <a:t> </a:t>
            </a:r>
            <a:r>
              <a:rPr lang="en-US" dirty="0" err="1"/>
              <a:t>às</a:t>
            </a:r>
            <a:r>
              <a:rPr lang="en-US" dirty="0"/>
              <a:t> </a:t>
            </a:r>
            <a:r>
              <a:rPr lang="en-US" dirty="0" err="1"/>
              <a:t>jovens</a:t>
            </a:r>
            <a:r>
              <a:rPr lang="en-US" dirty="0"/>
              <a:t> como a IA pode apoiar a criatividade, o design, a narrativa, a resolução de </a:t>
            </a:r>
            <a:r>
              <a:rPr lang="en-US" dirty="0" err="1"/>
              <a:t>problemas</a:t>
            </a:r>
            <a:r>
              <a:rPr lang="en-US" dirty="0"/>
              <a:t>, incentivando-os a usar a tecnologia como uma ferramenta de expressão e inovação.</a:t>
            </a:r>
          </a:p>
          <a:p>
            <a:r>
              <a:rPr lang="en-US" b="1" dirty="0"/>
              <a:t>4 - </a:t>
            </a:r>
            <a:r>
              <a:rPr lang="en-US" b="1" dirty="0" err="1"/>
              <a:t>Sentido</a:t>
            </a:r>
            <a:r>
              <a:rPr lang="en-US" b="1" dirty="0"/>
              <a:t> de </a:t>
            </a:r>
            <a:r>
              <a:rPr lang="en-US" b="1" dirty="0" err="1"/>
              <a:t>pertença</a:t>
            </a:r>
            <a:r>
              <a:rPr lang="en-US" b="1" dirty="0"/>
              <a:t> </a:t>
            </a:r>
            <a:r>
              <a:rPr lang="en-US" b="1" dirty="0" err="1"/>
              <a:t>nos</a:t>
            </a:r>
            <a:r>
              <a:rPr lang="en-US" b="1" dirty="0"/>
              <a:t> espaços tecnológicos</a:t>
            </a:r>
            <a:br>
              <a:rPr lang="en-US" dirty="0"/>
            </a:br>
            <a:r>
              <a:rPr lang="en-US" dirty="0"/>
              <a:t>Conforme observado no Guia de Networking, mesmo uma breve conversa com uma mulher na área da tecnologia pode aumentar a confiança, despertar a curiosidade e afirmar que as jovens têm um papel importante na definição do futuro da IA.</a:t>
            </a:r>
          </a:p>
          <a:p>
            <a:endParaRPr lang="en-IE" dirty="0"/>
          </a:p>
        </p:txBody>
      </p:sp>
      <p:sp>
        <p:nvSpPr>
          <p:cNvPr id="5" name="Text Placeholder 4">
            <a:extLst>
              <a:ext uri="{FF2B5EF4-FFF2-40B4-BE49-F238E27FC236}">
                <a16:creationId xmlns:a16="http://schemas.microsoft.com/office/drawing/2014/main" id="{DB164795-2ECA-644B-9270-4160EA50656A}"/>
              </a:ext>
            </a:extLst>
          </p:cNvPr>
          <p:cNvSpPr>
            <a:spLocks noGrp="1"/>
          </p:cNvSpPr>
          <p:nvPr>
            <p:ph type="body" sz="quarter" idx="16"/>
          </p:nvPr>
        </p:nvSpPr>
        <p:spPr/>
        <p:txBody>
          <a:bodyPr/>
          <a:lstStyle/>
          <a:p>
            <a:r>
              <a:rPr lang="en-US" dirty="0"/>
              <a:t>Como o HeadStart se traduz em oportunidades reais</a:t>
            </a:r>
            <a:endParaRPr lang="en-IE" dirty="0"/>
          </a:p>
        </p:txBody>
      </p:sp>
      <p:pic>
        <p:nvPicPr>
          <p:cNvPr id="6" name="Picture 5" descr="iPhone6_mockup_front_white.png">
            <a:extLst>
              <a:ext uri="{FF2B5EF4-FFF2-40B4-BE49-F238E27FC236}">
                <a16:creationId xmlns:a16="http://schemas.microsoft.com/office/drawing/2014/main" id="{5FB3F550-6A06-9D69-C72C-6960C25E8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94" y="1673519"/>
            <a:ext cx="4094254" cy="6404164"/>
          </a:xfrm>
          <a:prstGeom prst="rect">
            <a:avLst/>
          </a:prstGeom>
        </p:spPr>
      </p:pic>
      <p:pic>
        <p:nvPicPr>
          <p:cNvPr id="8" name="Picture 7" descr="A person with short hair wearing glasses and a blue planet&#10;&#10;AI-generated content may be incorrect.">
            <a:extLst>
              <a:ext uri="{FF2B5EF4-FFF2-40B4-BE49-F238E27FC236}">
                <a16:creationId xmlns:a16="http://schemas.microsoft.com/office/drawing/2014/main" id="{D50E2C09-39A5-84A7-DA17-22FBFA38B3F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36056" y="2609971"/>
            <a:ext cx="2525918" cy="4531259"/>
          </a:xfrm>
          <a:prstGeom prst="rect">
            <a:avLst/>
          </a:prstGeom>
        </p:spPr>
      </p:pic>
    </p:spTree>
    <p:extLst>
      <p:ext uri="{BB962C8B-B14F-4D97-AF65-F5344CB8AC3E}">
        <p14:creationId xmlns:p14="http://schemas.microsoft.com/office/powerpoint/2010/main" val="3514983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BBEB3-25C8-41D3-E789-DE7FDBBB934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CA11C1-0BA6-D74A-5F82-833C6C603F8E}"/>
              </a:ext>
            </a:extLst>
          </p:cNvPr>
          <p:cNvSpPr>
            <a:spLocks noGrp="1"/>
          </p:cNvSpPr>
          <p:nvPr>
            <p:ph type="body" sz="quarter" idx="16"/>
          </p:nvPr>
        </p:nvSpPr>
        <p:spPr>
          <a:xfrm>
            <a:off x="1619811" y="2472714"/>
            <a:ext cx="4618028" cy="3066422"/>
          </a:xfrm>
        </p:spPr>
        <p:txBody>
          <a:bodyPr/>
          <a:lstStyle/>
          <a:p>
            <a:r>
              <a:rPr lang="en-US" dirty="0"/>
              <a:t>Exemplos de atividades</a:t>
            </a:r>
          </a:p>
          <a:p>
            <a:endParaRPr lang="en-IE" dirty="0"/>
          </a:p>
        </p:txBody>
      </p:sp>
      <p:sp>
        <p:nvSpPr>
          <p:cNvPr id="3" name="Text Placeholder 2">
            <a:extLst>
              <a:ext uri="{FF2B5EF4-FFF2-40B4-BE49-F238E27FC236}">
                <a16:creationId xmlns:a16="http://schemas.microsoft.com/office/drawing/2014/main" id="{B11853AF-A92D-39B6-5EE2-8BD0FAC5DD9B}"/>
              </a:ext>
            </a:extLst>
          </p:cNvPr>
          <p:cNvSpPr>
            <a:spLocks noGrp="1"/>
          </p:cNvSpPr>
          <p:nvPr>
            <p:ph type="body" sz="quarter" idx="17"/>
          </p:nvPr>
        </p:nvSpPr>
        <p:spPr/>
        <p:txBody>
          <a:bodyPr/>
          <a:lstStyle/>
          <a:p>
            <a:r>
              <a:rPr lang="en-IE" dirty="0"/>
              <a:t>05</a:t>
            </a:r>
          </a:p>
        </p:txBody>
      </p:sp>
      <p:pic>
        <p:nvPicPr>
          <p:cNvPr id="6" name="Picture Placeholder 5">
            <a:extLst>
              <a:ext uri="{FF2B5EF4-FFF2-40B4-BE49-F238E27FC236}">
                <a16:creationId xmlns:a16="http://schemas.microsoft.com/office/drawing/2014/main" id="{E0F898DB-1DD1-C87E-A38D-8C00B04BF5E4}"/>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655524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A7443-BB35-28CC-5A23-F6D331B1F17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2103629-A6FC-E876-0216-BA806936B3E4}"/>
              </a:ext>
            </a:extLst>
          </p:cNvPr>
          <p:cNvSpPr>
            <a:spLocks noGrp="1"/>
          </p:cNvSpPr>
          <p:nvPr>
            <p:ph type="body" sz="quarter" idx="18"/>
          </p:nvPr>
        </p:nvSpPr>
        <p:spPr>
          <a:xfrm>
            <a:off x="675021" y="3392026"/>
            <a:ext cx="1901924" cy="1049221"/>
          </a:xfrm>
        </p:spPr>
        <p:txBody>
          <a:bodyPr/>
          <a:lstStyle/>
          <a:p>
            <a:r>
              <a:rPr lang="en-US" dirty="0"/>
              <a:t>Atividade</a:t>
            </a:r>
          </a:p>
        </p:txBody>
      </p:sp>
      <p:sp>
        <p:nvSpPr>
          <p:cNvPr id="7" name="Text Placeholder 6">
            <a:extLst>
              <a:ext uri="{FF2B5EF4-FFF2-40B4-BE49-F238E27FC236}">
                <a16:creationId xmlns:a16="http://schemas.microsoft.com/office/drawing/2014/main" id="{BC325B35-ACE6-A855-171F-AA0BF92D98B4}"/>
              </a:ext>
            </a:extLst>
          </p:cNvPr>
          <p:cNvSpPr>
            <a:spLocks noGrp="1"/>
          </p:cNvSpPr>
          <p:nvPr>
            <p:ph type="body" sz="quarter" idx="19"/>
          </p:nvPr>
        </p:nvSpPr>
        <p:spPr/>
        <p:txBody>
          <a:bodyPr/>
          <a:lstStyle/>
          <a:p>
            <a:r>
              <a:rPr lang="en-US" dirty="0"/>
              <a:t>01</a:t>
            </a:r>
          </a:p>
        </p:txBody>
      </p:sp>
      <p:pic>
        <p:nvPicPr>
          <p:cNvPr id="10" name="Picture Placeholder 9">
            <a:extLst>
              <a:ext uri="{FF2B5EF4-FFF2-40B4-BE49-F238E27FC236}">
                <a16:creationId xmlns:a16="http://schemas.microsoft.com/office/drawing/2014/main" id="{9C0BDF0C-47D0-E2C8-32D6-4D28480C037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F0A45FA2-0D5B-5EAC-EFC2-11FA4E9513E4}"/>
              </a:ext>
            </a:extLst>
          </p:cNvPr>
          <p:cNvSpPr>
            <a:spLocks noGrp="1"/>
          </p:cNvSpPr>
          <p:nvPr>
            <p:ph type="body" sz="quarter" idx="20"/>
          </p:nvPr>
        </p:nvSpPr>
        <p:spPr>
          <a:xfrm>
            <a:off x="4241384" y="1467067"/>
            <a:ext cx="7559016" cy="3849918"/>
          </a:xfrm>
        </p:spPr>
        <p:txBody>
          <a:bodyPr/>
          <a:lstStyle/>
          <a:p>
            <a:pPr>
              <a:spcBef>
                <a:spcPts val="0"/>
              </a:spcBef>
            </a:pPr>
            <a:r>
              <a:rPr lang="en-US" sz="2000" b="1" dirty="0"/>
              <a:t>Objetivo: </a:t>
            </a:r>
            <a:r>
              <a:rPr lang="en-US" sz="2000" dirty="0"/>
              <a:t>Reduzir a intimidação e ativar o conhecimento prévio</a:t>
            </a:r>
            <a:br>
              <a:rPr lang="en-US" sz="2000" dirty="0"/>
            </a:br>
            <a:r>
              <a:rPr lang="en-US" sz="2000" b="1" dirty="0"/>
              <a:t>Tempo:</a:t>
            </a:r>
            <a:r>
              <a:rPr lang="en-US" sz="2000" dirty="0"/>
              <a:t> 5 a 10 minutos</a:t>
            </a:r>
          </a:p>
          <a:p>
            <a:pPr>
              <a:spcBef>
                <a:spcPts val="600"/>
              </a:spcBef>
            </a:pPr>
            <a:r>
              <a:rPr lang="en-US" sz="2000" b="1" dirty="0"/>
              <a:t>Como funciona:</a:t>
            </a:r>
            <a:endParaRPr lang="en-US" sz="2000" dirty="0"/>
          </a:p>
          <a:p>
            <a:pPr>
              <a:spcBef>
                <a:spcPts val="0"/>
              </a:spcBef>
            </a:pPr>
            <a:r>
              <a:rPr lang="en-US" sz="2000" dirty="0"/>
              <a:t>Reproduza uma breve entrevista em vídeo da </a:t>
            </a:r>
            <a:r>
              <a:rPr lang="en-US" sz="2000" b="1" dirty="0"/>
              <a:t>Mostra Visual</a:t>
            </a:r>
            <a:r>
              <a:rPr lang="en-US" sz="2000" dirty="0"/>
              <a:t>.</a:t>
            </a:r>
          </a:p>
          <a:p>
            <a:r>
              <a:rPr lang="en-US" sz="2000" dirty="0"/>
              <a:t>Pergunte aos alunos:</a:t>
            </a:r>
          </a:p>
          <a:p>
            <a:pPr marL="800100" lvl="1" indent="-342900">
              <a:buFont typeface="Arial" panose="020B0604020202020204" pitchFamily="34" charset="0"/>
              <a:buChar char="•"/>
            </a:pPr>
            <a:r>
              <a:rPr lang="en-US" sz="1800" i="1" spc="0" dirty="0">
                <a:solidFill>
                  <a:srgbClr val="282666"/>
                </a:solidFill>
                <a:latin typeface="+mn-lt"/>
              </a:rPr>
              <a:t>«Que parte da jornada dela pareceu-vos familiar?»</a:t>
            </a:r>
            <a:endParaRPr lang="en-US" sz="1800" spc="0" dirty="0">
              <a:solidFill>
                <a:srgbClr val="282666"/>
              </a:solidFill>
              <a:latin typeface="+mn-lt"/>
            </a:endParaRPr>
          </a:p>
          <a:p>
            <a:pPr marL="800100" lvl="1" indent="-342900">
              <a:buFont typeface="Arial" panose="020B0604020202020204" pitchFamily="34" charset="0"/>
              <a:buChar char="•"/>
            </a:pPr>
            <a:r>
              <a:rPr lang="en-US" sz="1800" i="1" spc="0" dirty="0">
                <a:solidFill>
                  <a:srgbClr val="282666"/>
                </a:solidFill>
                <a:latin typeface="+mn-lt"/>
              </a:rPr>
              <a:t>«Que competências a ajudaram a ter sucesso?»</a:t>
            </a:r>
            <a:endParaRPr lang="en-US" sz="1800" spc="0" dirty="0">
              <a:solidFill>
                <a:srgbClr val="282666"/>
              </a:solidFill>
              <a:latin typeface="+mn-lt"/>
            </a:endParaRPr>
          </a:p>
          <a:p>
            <a:pPr marL="800100" lvl="1" indent="-342900">
              <a:buFont typeface="Arial" panose="020B0604020202020204" pitchFamily="34" charset="0"/>
              <a:buChar char="•"/>
            </a:pPr>
            <a:r>
              <a:rPr lang="en-US" sz="1800" i="1" spc="0" dirty="0">
                <a:solidFill>
                  <a:srgbClr val="282666"/>
                </a:solidFill>
                <a:latin typeface="+mn-lt"/>
              </a:rPr>
              <a:t>«O que o surpreendeu?»</a:t>
            </a:r>
            <a:endParaRPr lang="en-US" sz="1800" spc="0" dirty="0">
              <a:solidFill>
                <a:srgbClr val="282666"/>
              </a:solidFill>
              <a:latin typeface="+mn-lt"/>
            </a:endParaRPr>
          </a:p>
          <a:p>
            <a:r>
              <a:rPr lang="en-US" sz="2000" dirty="0"/>
              <a:t>Convide os alunos a partilharem uma lição aprendida ou aspiração.</a:t>
            </a:r>
          </a:p>
          <a:p>
            <a:r>
              <a:rPr lang="en-US" sz="2000" b="1" dirty="0"/>
              <a:t>Benefícios: </a:t>
            </a:r>
            <a:r>
              <a:rPr lang="en-US" sz="2000" dirty="0"/>
              <a:t>incentiva o sentimento de pertença, desafia estereótipos e desenvolve a autoconfiança por meio de exemplos do mundo real.</a:t>
            </a:r>
          </a:p>
          <a:p>
            <a:endParaRPr lang="en-US" sz="2000" dirty="0"/>
          </a:p>
        </p:txBody>
      </p:sp>
      <p:sp>
        <p:nvSpPr>
          <p:cNvPr id="5" name="Text Placeholder 4">
            <a:extLst>
              <a:ext uri="{FF2B5EF4-FFF2-40B4-BE49-F238E27FC236}">
                <a16:creationId xmlns:a16="http://schemas.microsoft.com/office/drawing/2014/main" id="{D8CCEF6C-837D-60F9-DD59-F845246F4C5F}"/>
              </a:ext>
            </a:extLst>
          </p:cNvPr>
          <p:cNvSpPr>
            <a:spLocks noGrp="1"/>
          </p:cNvSpPr>
          <p:nvPr>
            <p:ph type="body" sz="quarter" idx="16"/>
          </p:nvPr>
        </p:nvSpPr>
        <p:spPr>
          <a:xfrm>
            <a:off x="4241384" y="571047"/>
            <a:ext cx="7844992" cy="803654"/>
          </a:xfrm>
        </p:spPr>
        <p:txBody>
          <a:bodyPr/>
          <a:lstStyle/>
          <a:p>
            <a:r>
              <a:rPr lang="en-US" sz="2800" dirty="0"/>
              <a:t>Conheça o modelo a seguir (apresentação visual)</a:t>
            </a:r>
          </a:p>
        </p:txBody>
      </p:sp>
    </p:spTree>
    <p:extLst>
      <p:ext uri="{BB962C8B-B14F-4D97-AF65-F5344CB8AC3E}">
        <p14:creationId xmlns:p14="http://schemas.microsoft.com/office/powerpoint/2010/main" val="95321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EBAD5FA-2186-2A66-787B-0D36D167C9C8}"/>
              </a:ext>
            </a:extLst>
          </p:cNvPr>
          <p:cNvSpPr>
            <a:spLocks noGrp="1"/>
          </p:cNvSpPr>
          <p:nvPr>
            <p:ph type="body" sz="quarter" idx="18"/>
          </p:nvPr>
        </p:nvSpPr>
        <p:spPr>
          <a:xfrm>
            <a:off x="675021" y="3392026"/>
            <a:ext cx="1771296" cy="1049221"/>
          </a:xfrm>
        </p:spPr>
        <p:txBody>
          <a:bodyPr/>
          <a:lstStyle/>
          <a:p>
            <a:r>
              <a:rPr lang="en-US" dirty="0"/>
              <a:t>Atividade</a:t>
            </a:r>
          </a:p>
        </p:txBody>
      </p:sp>
      <p:sp>
        <p:nvSpPr>
          <p:cNvPr id="7" name="Text Placeholder 6">
            <a:extLst>
              <a:ext uri="{FF2B5EF4-FFF2-40B4-BE49-F238E27FC236}">
                <a16:creationId xmlns:a16="http://schemas.microsoft.com/office/drawing/2014/main" id="{FD62D7F5-B563-323D-9160-1C92C81550BA}"/>
              </a:ext>
            </a:extLst>
          </p:cNvPr>
          <p:cNvSpPr>
            <a:spLocks noGrp="1"/>
          </p:cNvSpPr>
          <p:nvPr>
            <p:ph type="body" sz="quarter" idx="19"/>
          </p:nvPr>
        </p:nvSpPr>
        <p:spPr/>
        <p:txBody>
          <a:bodyPr/>
          <a:lstStyle/>
          <a:p>
            <a:r>
              <a:rPr lang="en-US" dirty="0"/>
              <a:t>02</a:t>
            </a:r>
          </a:p>
        </p:txBody>
      </p:sp>
      <p:pic>
        <p:nvPicPr>
          <p:cNvPr id="10" name="Picture Placeholder 9">
            <a:extLst>
              <a:ext uri="{FF2B5EF4-FFF2-40B4-BE49-F238E27FC236}">
                <a16:creationId xmlns:a16="http://schemas.microsoft.com/office/drawing/2014/main" id="{631A3B13-D844-E519-A47C-16015EF9B8E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2AF2D161-7CCA-664F-7635-F1714B34BC57}"/>
              </a:ext>
            </a:extLst>
          </p:cNvPr>
          <p:cNvSpPr>
            <a:spLocks noGrp="1"/>
          </p:cNvSpPr>
          <p:nvPr>
            <p:ph type="body" sz="quarter" idx="20"/>
          </p:nvPr>
        </p:nvSpPr>
        <p:spPr>
          <a:xfrm>
            <a:off x="4241384" y="1823326"/>
            <a:ext cx="7356106" cy="3849918"/>
          </a:xfrm>
        </p:spPr>
        <p:txBody>
          <a:bodyPr/>
          <a:lstStyle/>
          <a:p>
            <a:pPr>
              <a:spcBef>
                <a:spcPts val="0"/>
              </a:spcBef>
            </a:pPr>
            <a:r>
              <a:rPr lang="en-US" sz="2000" b="1" dirty="0"/>
              <a:t>Objetivo: </a:t>
            </a:r>
            <a:r>
              <a:rPr lang="en-US" sz="2000" dirty="0"/>
              <a:t>Inspirar e construir confiança através de histórias com as quais os alunos se identificam.</a:t>
            </a:r>
            <a:br>
              <a:rPr lang="en-US" sz="2000" dirty="0"/>
            </a:br>
            <a:r>
              <a:rPr lang="en-US" sz="2000" b="1" dirty="0"/>
              <a:t>Tempo:</a:t>
            </a:r>
            <a:r>
              <a:rPr lang="en-US" sz="2000" dirty="0"/>
              <a:t> 10 a 15 minutos</a:t>
            </a:r>
          </a:p>
          <a:p>
            <a:pPr>
              <a:spcBef>
                <a:spcPts val="600"/>
              </a:spcBef>
            </a:pPr>
            <a:r>
              <a:rPr lang="en-US" sz="2000" b="1" dirty="0"/>
              <a:t>Como funciona:</a:t>
            </a:r>
            <a:endParaRPr lang="en-US" sz="2000" dirty="0"/>
          </a:p>
          <a:p>
            <a:pPr marL="457200" indent="-457200">
              <a:buFont typeface="+mj-lt"/>
              <a:buAutoNum type="arabicPeriod"/>
            </a:pPr>
            <a:r>
              <a:rPr lang="en-US" sz="2000" dirty="0"/>
              <a:t>Use o questionário da Caixa de Ferramentas de IA no início ou no final de uma sessão.</a:t>
            </a:r>
          </a:p>
          <a:p>
            <a:pPr marL="457200" indent="-457200">
              <a:buFont typeface="+mj-lt"/>
              <a:buAutoNum type="arabicPeriod"/>
            </a:pPr>
            <a:r>
              <a:rPr lang="en-US" sz="2000" dirty="0"/>
              <a:t>Os alunos respondem individualmente ou em pares.</a:t>
            </a:r>
          </a:p>
          <a:p>
            <a:pPr marL="457200" indent="-457200">
              <a:buFont typeface="+mj-lt"/>
              <a:buAutoNum type="arabicPeriod"/>
            </a:pPr>
            <a:r>
              <a:rPr lang="en-US" sz="2000" dirty="0"/>
              <a:t>Discuta 2 a 3 respostas em conjunto:</a:t>
            </a:r>
          </a:p>
          <a:p>
            <a:pPr marL="800100" lvl="1" indent="-342900">
              <a:buFont typeface="Arial" panose="020B0604020202020204" pitchFamily="34" charset="0"/>
              <a:buChar char="•"/>
            </a:pPr>
            <a:r>
              <a:rPr lang="en-US" sz="1800" i="1" spc="0" dirty="0">
                <a:solidFill>
                  <a:srgbClr val="282666"/>
                </a:solidFill>
                <a:latin typeface="+mn-lt"/>
              </a:rPr>
              <a:t>«O que aprendeu?»</a:t>
            </a:r>
            <a:endParaRPr lang="en-US" sz="1800" spc="0" dirty="0">
              <a:solidFill>
                <a:srgbClr val="282666"/>
              </a:solidFill>
              <a:latin typeface="+mn-lt"/>
            </a:endParaRPr>
          </a:p>
          <a:p>
            <a:pPr marL="800100" lvl="1" indent="-342900">
              <a:buFont typeface="Arial" panose="020B0604020202020204" pitchFamily="34" charset="0"/>
              <a:buChar char="•"/>
            </a:pPr>
            <a:r>
              <a:rPr lang="en-US" sz="1800" i="1" spc="0" dirty="0">
                <a:solidFill>
                  <a:srgbClr val="282666"/>
                </a:solidFill>
                <a:latin typeface="+mn-lt"/>
              </a:rPr>
              <a:t>«O que acharam surpreendente?»</a:t>
            </a:r>
            <a:endParaRPr lang="en-US" sz="1800" spc="0" dirty="0">
              <a:solidFill>
                <a:srgbClr val="282666"/>
              </a:solidFill>
              <a:latin typeface="+mn-lt"/>
            </a:endParaRPr>
          </a:p>
          <a:p>
            <a:r>
              <a:rPr lang="en-US" sz="2000" b="1" dirty="0"/>
              <a:t>Benefícios: </a:t>
            </a:r>
            <a:r>
              <a:rPr lang="en-US" sz="2000" dirty="0"/>
              <a:t>Cria um ambiente de aprendizagem divertido e sem pressão e </a:t>
            </a:r>
            <a:r>
              <a:rPr lang="en-US" sz="2000" dirty="0" err="1"/>
              <a:t>ajuda</a:t>
            </a:r>
            <a:r>
              <a:rPr lang="en-US" sz="2000" dirty="0"/>
              <a:t> as </a:t>
            </a:r>
            <a:r>
              <a:rPr lang="en-US" sz="2000" dirty="0" err="1"/>
              <a:t>facilitadoras</a:t>
            </a:r>
            <a:r>
              <a:rPr lang="en-US" sz="2000" dirty="0"/>
              <a:t> a avaliar a compreensão</a:t>
            </a:r>
          </a:p>
          <a:p>
            <a:endParaRPr lang="en-US" sz="2000" dirty="0"/>
          </a:p>
        </p:txBody>
      </p:sp>
      <p:sp>
        <p:nvSpPr>
          <p:cNvPr id="5" name="Text Placeholder 4">
            <a:extLst>
              <a:ext uri="{FF2B5EF4-FFF2-40B4-BE49-F238E27FC236}">
                <a16:creationId xmlns:a16="http://schemas.microsoft.com/office/drawing/2014/main" id="{BD5B9596-03F5-D087-529E-4B14748C8D28}"/>
              </a:ext>
            </a:extLst>
          </p:cNvPr>
          <p:cNvSpPr>
            <a:spLocks noGrp="1"/>
          </p:cNvSpPr>
          <p:nvPr>
            <p:ph type="body" sz="quarter" idx="16"/>
          </p:nvPr>
        </p:nvSpPr>
        <p:spPr>
          <a:xfrm>
            <a:off x="4241384" y="571047"/>
            <a:ext cx="7844992" cy="803654"/>
          </a:xfrm>
        </p:spPr>
        <p:txBody>
          <a:bodyPr/>
          <a:lstStyle/>
          <a:p>
            <a:r>
              <a:rPr lang="en-IE" sz="2800" dirty="0"/>
              <a:t>Questionário de aquecimento sobre noções básicas de IA (Caixa de ferramentas de IA)</a:t>
            </a:r>
            <a:endParaRPr lang="en-US" sz="2800" dirty="0"/>
          </a:p>
        </p:txBody>
      </p:sp>
    </p:spTree>
    <p:extLst>
      <p:ext uri="{BB962C8B-B14F-4D97-AF65-F5344CB8AC3E}">
        <p14:creationId xmlns:p14="http://schemas.microsoft.com/office/powerpoint/2010/main" val="3697997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5926B-685E-EBBF-9B8D-1971D789DC7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F018558-AD31-491A-B7D5-111E0186E57D}"/>
              </a:ext>
            </a:extLst>
          </p:cNvPr>
          <p:cNvSpPr>
            <a:spLocks noGrp="1"/>
          </p:cNvSpPr>
          <p:nvPr>
            <p:ph type="body" sz="quarter" idx="18"/>
          </p:nvPr>
        </p:nvSpPr>
        <p:spPr>
          <a:xfrm>
            <a:off x="675020" y="3392026"/>
            <a:ext cx="1723795" cy="1049221"/>
          </a:xfrm>
        </p:spPr>
        <p:txBody>
          <a:bodyPr/>
          <a:lstStyle/>
          <a:p>
            <a:r>
              <a:rPr lang="en-US" dirty="0"/>
              <a:t>Atividade</a:t>
            </a:r>
          </a:p>
        </p:txBody>
      </p:sp>
      <p:sp>
        <p:nvSpPr>
          <p:cNvPr id="7" name="Text Placeholder 6">
            <a:extLst>
              <a:ext uri="{FF2B5EF4-FFF2-40B4-BE49-F238E27FC236}">
                <a16:creationId xmlns:a16="http://schemas.microsoft.com/office/drawing/2014/main" id="{E20C37E9-665A-58DB-DD01-57AFF27FC724}"/>
              </a:ext>
            </a:extLst>
          </p:cNvPr>
          <p:cNvSpPr>
            <a:spLocks noGrp="1"/>
          </p:cNvSpPr>
          <p:nvPr>
            <p:ph type="body" sz="quarter" idx="19"/>
          </p:nvPr>
        </p:nvSpPr>
        <p:spPr/>
        <p:txBody>
          <a:bodyPr/>
          <a:lstStyle/>
          <a:p>
            <a:r>
              <a:rPr lang="en-US" dirty="0"/>
              <a:t>03</a:t>
            </a:r>
          </a:p>
        </p:txBody>
      </p:sp>
      <p:pic>
        <p:nvPicPr>
          <p:cNvPr id="10" name="Picture Placeholder 9">
            <a:extLst>
              <a:ext uri="{FF2B5EF4-FFF2-40B4-BE49-F238E27FC236}">
                <a16:creationId xmlns:a16="http://schemas.microsoft.com/office/drawing/2014/main" id="{B3FB9603-4D21-5D18-D369-1C7B0B05948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2529BA1E-AF75-7248-C56A-0257EC574BFB}"/>
              </a:ext>
            </a:extLst>
          </p:cNvPr>
          <p:cNvSpPr>
            <a:spLocks noGrp="1"/>
          </p:cNvSpPr>
          <p:nvPr>
            <p:ph type="body" sz="quarter" idx="20"/>
          </p:nvPr>
        </p:nvSpPr>
        <p:spPr>
          <a:xfrm>
            <a:off x="4241384" y="1814088"/>
            <a:ext cx="7356106" cy="3849918"/>
          </a:xfrm>
        </p:spPr>
        <p:txBody>
          <a:bodyPr/>
          <a:lstStyle/>
          <a:p>
            <a:pPr>
              <a:spcBef>
                <a:spcPts val="0"/>
              </a:spcBef>
            </a:pPr>
            <a:r>
              <a:rPr lang="en-US" sz="2000" b="1" dirty="0"/>
              <a:t>Objetivo: </a:t>
            </a:r>
            <a:r>
              <a:rPr lang="en-US" sz="2000" dirty="0"/>
              <a:t>Desenvolver a confiança criativa usando ferramentas de IA.</a:t>
            </a:r>
            <a:br>
              <a:rPr lang="en-US" sz="2000" dirty="0"/>
            </a:br>
            <a:r>
              <a:rPr lang="en-US" sz="2000" b="1" dirty="0"/>
              <a:t>Tempo:</a:t>
            </a:r>
            <a:r>
              <a:rPr lang="en-US" sz="2000" dirty="0"/>
              <a:t> 10 a 15 minutos</a:t>
            </a:r>
          </a:p>
          <a:p>
            <a:pPr>
              <a:spcBef>
                <a:spcPts val="600"/>
              </a:spcBef>
            </a:pPr>
            <a:r>
              <a:rPr lang="en-US" sz="2000" b="1" dirty="0"/>
              <a:t>Como funciona:</a:t>
            </a:r>
            <a:endParaRPr lang="en-US" sz="2000" dirty="0"/>
          </a:p>
          <a:p>
            <a:pPr marL="457200" indent="-457200">
              <a:buFont typeface="+mj-lt"/>
              <a:buAutoNum type="arabicPeriod"/>
            </a:pPr>
            <a:r>
              <a:rPr lang="en-US" sz="2000" dirty="0"/>
              <a:t>Peça ao ChatGPT para escrever uma história curta (por exemplo, «Uma menina descobre um assistente de IA amigável»).</a:t>
            </a:r>
          </a:p>
          <a:p>
            <a:pPr marL="457200" indent="-457200">
              <a:buFont typeface="+mj-lt"/>
              <a:buAutoNum type="arabicPeriod"/>
            </a:pPr>
            <a:r>
              <a:rPr lang="en-US" sz="2000" dirty="0"/>
              <a:t>Convide os alunos a </a:t>
            </a:r>
            <a:r>
              <a:rPr lang="en-US" sz="2000" dirty="0" err="1"/>
              <a:t>modificá</a:t>
            </a:r>
            <a:r>
              <a:rPr lang="en-US" sz="2000" dirty="0"/>
              <a:t>-la, alterando o prompt:</a:t>
            </a:r>
          </a:p>
          <a:p>
            <a:pPr marL="799200" indent="-342900">
              <a:buFont typeface="Arial" panose="020B0604020202020204" pitchFamily="34" charset="0"/>
              <a:buChar char="•"/>
            </a:pPr>
            <a:r>
              <a:rPr lang="en-US" sz="2000" i="1" spc="0" dirty="0">
                <a:solidFill>
                  <a:srgbClr val="282666"/>
                </a:solidFill>
                <a:latin typeface="+mn-lt"/>
              </a:rPr>
              <a:t>Tom, localização ou personagem diferentes</a:t>
            </a:r>
          </a:p>
          <a:p>
            <a:pPr marL="799200" indent="-342900">
              <a:buFont typeface="Arial" panose="020B0604020202020204" pitchFamily="34" charset="0"/>
              <a:buChar char="•"/>
            </a:pPr>
            <a:r>
              <a:rPr lang="en-US" sz="2000" i="1" spc="0" dirty="0">
                <a:solidFill>
                  <a:srgbClr val="282666"/>
                </a:solidFill>
                <a:latin typeface="+mn-lt"/>
              </a:rPr>
              <a:t>Elementos culturais ou criativos diferentes</a:t>
            </a:r>
          </a:p>
          <a:p>
            <a:pPr marL="457200" indent="-457200">
              <a:buFont typeface="+mj-lt"/>
              <a:buAutoNum type="arabicPeriod" startAt="3"/>
            </a:pPr>
            <a:r>
              <a:rPr lang="en-US" sz="2000" dirty="0"/>
              <a:t>Compare as versões e discuta o impacto da sugestão.</a:t>
            </a:r>
          </a:p>
          <a:p>
            <a:r>
              <a:rPr lang="en-US" sz="2000" b="1" dirty="0"/>
              <a:t>Benefícios: </a:t>
            </a:r>
            <a:r>
              <a:rPr lang="en-US" sz="2000" dirty="0"/>
              <a:t>Mostra aos alunos que eles podem controlar as ferramentas de IA, e não o contrário; apoia a criatividade e a experimentação digitais.</a:t>
            </a:r>
          </a:p>
          <a:p>
            <a:endParaRPr lang="en-US" sz="2000" dirty="0"/>
          </a:p>
        </p:txBody>
      </p:sp>
      <p:sp>
        <p:nvSpPr>
          <p:cNvPr id="5" name="Text Placeholder 4">
            <a:extLst>
              <a:ext uri="{FF2B5EF4-FFF2-40B4-BE49-F238E27FC236}">
                <a16:creationId xmlns:a16="http://schemas.microsoft.com/office/drawing/2014/main" id="{2D91CF1E-C4DE-0854-17A4-38EE4EB29035}"/>
              </a:ext>
            </a:extLst>
          </p:cNvPr>
          <p:cNvSpPr>
            <a:spLocks noGrp="1"/>
          </p:cNvSpPr>
          <p:nvPr>
            <p:ph type="body" sz="quarter" idx="16"/>
          </p:nvPr>
        </p:nvSpPr>
        <p:spPr>
          <a:xfrm>
            <a:off x="4241384" y="571047"/>
            <a:ext cx="7844992" cy="803654"/>
          </a:xfrm>
        </p:spPr>
        <p:txBody>
          <a:bodyPr/>
          <a:lstStyle/>
          <a:p>
            <a:r>
              <a:rPr lang="en-IE" sz="2800" dirty="0"/>
              <a:t>Remix de histórias com ChatGPT (Caixa de ferramentas de IA)</a:t>
            </a:r>
            <a:endParaRPr lang="en-US" sz="2800" dirty="0"/>
          </a:p>
        </p:txBody>
      </p:sp>
    </p:spTree>
    <p:extLst>
      <p:ext uri="{BB962C8B-B14F-4D97-AF65-F5344CB8AC3E}">
        <p14:creationId xmlns:p14="http://schemas.microsoft.com/office/powerpoint/2010/main" val="1270788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A9335-2350-F711-D575-7B9B6D7D22A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4CC382D-6CE9-1B37-ABDA-55DEDCE89EFB}"/>
              </a:ext>
            </a:extLst>
          </p:cNvPr>
          <p:cNvSpPr>
            <a:spLocks noGrp="1"/>
          </p:cNvSpPr>
          <p:nvPr>
            <p:ph type="body" sz="quarter" idx="18"/>
          </p:nvPr>
        </p:nvSpPr>
        <p:spPr>
          <a:xfrm>
            <a:off x="675020" y="3392026"/>
            <a:ext cx="1747545" cy="1049221"/>
          </a:xfrm>
        </p:spPr>
        <p:txBody>
          <a:bodyPr/>
          <a:lstStyle/>
          <a:p>
            <a:r>
              <a:rPr lang="en-US" dirty="0"/>
              <a:t>Atividade</a:t>
            </a:r>
          </a:p>
        </p:txBody>
      </p:sp>
      <p:sp>
        <p:nvSpPr>
          <p:cNvPr id="7" name="Text Placeholder 6">
            <a:extLst>
              <a:ext uri="{FF2B5EF4-FFF2-40B4-BE49-F238E27FC236}">
                <a16:creationId xmlns:a16="http://schemas.microsoft.com/office/drawing/2014/main" id="{C179AA64-0358-1D50-785D-38187193C043}"/>
              </a:ext>
            </a:extLst>
          </p:cNvPr>
          <p:cNvSpPr>
            <a:spLocks noGrp="1"/>
          </p:cNvSpPr>
          <p:nvPr>
            <p:ph type="body" sz="quarter" idx="19"/>
          </p:nvPr>
        </p:nvSpPr>
        <p:spPr/>
        <p:txBody>
          <a:bodyPr/>
          <a:lstStyle/>
          <a:p>
            <a:r>
              <a:rPr lang="en-US" dirty="0"/>
              <a:t>04</a:t>
            </a:r>
          </a:p>
        </p:txBody>
      </p:sp>
      <p:pic>
        <p:nvPicPr>
          <p:cNvPr id="10" name="Picture Placeholder 9">
            <a:extLst>
              <a:ext uri="{FF2B5EF4-FFF2-40B4-BE49-F238E27FC236}">
                <a16:creationId xmlns:a16="http://schemas.microsoft.com/office/drawing/2014/main" id="{8BA6C465-6D1A-5367-39BD-1AA0B53E7CD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402939C1-9730-0F32-D7E2-C3DC67AE794A}"/>
              </a:ext>
            </a:extLst>
          </p:cNvPr>
          <p:cNvSpPr>
            <a:spLocks noGrp="1"/>
          </p:cNvSpPr>
          <p:nvPr>
            <p:ph type="body" sz="quarter" idx="20"/>
          </p:nvPr>
        </p:nvSpPr>
        <p:spPr>
          <a:xfrm>
            <a:off x="4241384" y="1374701"/>
            <a:ext cx="7356106" cy="3849918"/>
          </a:xfrm>
        </p:spPr>
        <p:txBody>
          <a:bodyPr/>
          <a:lstStyle/>
          <a:p>
            <a:pPr>
              <a:spcBef>
                <a:spcPts val="0"/>
              </a:spcBef>
            </a:pPr>
            <a:r>
              <a:rPr lang="en-US" sz="2000" b="1" dirty="0"/>
              <a:t>Objetivo: </a:t>
            </a:r>
            <a:r>
              <a:rPr lang="en-US" sz="2000" dirty="0" err="1"/>
              <a:t>Consciencializar</a:t>
            </a:r>
            <a:r>
              <a:rPr lang="en-US" sz="2000" dirty="0"/>
              <a:t> sobre o viés da IA.</a:t>
            </a:r>
            <a:br>
              <a:rPr lang="en-US" sz="2000" dirty="0"/>
            </a:br>
            <a:r>
              <a:rPr lang="en-US" sz="2000" b="1" dirty="0"/>
              <a:t>Tempo:</a:t>
            </a:r>
            <a:r>
              <a:rPr lang="en-US" sz="2000" dirty="0"/>
              <a:t> 10 a 15 minutos</a:t>
            </a:r>
          </a:p>
          <a:p>
            <a:pPr>
              <a:spcBef>
                <a:spcPts val="600"/>
              </a:spcBef>
            </a:pPr>
            <a:r>
              <a:rPr lang="en-US" sz="2000" b="1" dirty="0"/>
              <a:t>Como funciona:</a:t>
            </a:r>
            <a:endParaRPr lang="en-US" sz="2000" dirty="0"/>
          </a:p>
          <a:p>
            <a:pPr marL="457200" indent="-457200">
              <a:spcBef>
                <a:spcPts val="600"/>
              </a:spcBef>
              <a:buFont typeface="+mj-lt"/>
              <a:buAutoNum type="arabicPeriod"/>
            </a:pPr>
            <a:r>
              <a:rPr lang="en-US" sz="2000" dirty="0"/>
              <a:t>Os alunos escrevem uma instrução básica (por exemplo, </a:t>
            </a:r>
            <a:r>
              <a:rPr lang="en-US" sz="2000" i="1" dirty="0"/>
              <a:t>«</a:t>
            </a:r>
            <a:r>
              <a:rPr lang="en-US" sz="2000" i="1" dirty="0" err="1"/>
              <a:t>Cria</a:t>
            </a:r>
            <a:r>
              <a:rPr lang="en-US" sz="2000" i="1" dirty="0"/>
              <a:t> uma imagem de um cientista»</a:t>
            </a:r>
            <a:r>
              <a:rPr lang="en-US" sz="2000" dirty="0"/>
              <a:t>).</a:t>
            </a:r>
          </a:p>
          <a:p>
            <a:pPr marL="457200" indent="-457200">
              <a:spcBef>
                <a:spcPts val="600"/>
              </a:spcBef>
              <a:buFont typeface="+mj-lt"/>
              <a:buAutoNum type="arabicPeriod"/>
            </a:pPr>
            <a:r>
              <a:rPr lang="en-US" sz="2000" dirty="0"/>
              <a:t>Discutam o que a IA poderá produzir.</a:t>
            </a:r>
          </a:p>
          <a:p>
            <a:pPr marL="457200" indent="-457200">
              <a:spcBef>
                <a:spcPts val="0"/>
              </a:spcBef>
              <a:buFont typeface="+mj-lt"/>
              <a:buAutoNum type="arabicPeriod"/>
            </a:pPr>
            <a:r>
              <a:rPr lang="en-US" sz="2000" dirty="0"/>
              <a:t>Em seguida, os alunos escrevem uma versão mais inclusiva:</a:t>
            </a:r>
            <a:endParaRPr lang="en-US" sz="2000" i="1" spc="0" dirty="0">
              <a:solidFill>
                <a:srgbClr val="282666"/>
              </a:solidFill>
              <a:latin typeface="+mn-lt"/>
            </a:endParaRPr>
          </a:p>
          <a:p>
            <a:pPr marL="799200" indent="-342900">
              <a:spcBef>
                <a:spcPts val="600"/>
              </a:spcBef>
              <a:buFont typeface="Arial" panose="020B0604020202020204" pitchFamily="34" charset="0"/>
              <a:buChar char="•"/>
            </a:pPr>
            <a:r>
              <a:rPr lang="en-US" sz="2000" i="1" spc="0" dirty="0">
                <a:solidFill>
                  <a:srgbClr val="282666"/>
                </a:solidFill>
                <a:latin typeface="+mn-lt"/>
              </a:rPr>
              <a:t>«Crie uma imagem de uma cientista do Quénia que trabalha com soluções de IA para a agricultura».</a:t>
            </a:r>
          </a:p>
          <a:p>
            <a:pPr marL="457200" indent="-457200">
              <a:spcBef>
                <a:spcPts val="600"/>
              </a:spcBef>
              <a:buFont typeface="+mj-lt"/>
              <a:buAutoNum type="arabicPeriod" startAt="4"/>
            </a:pPr>
            <a:r>
              <a:rPr lang="en-US" sz="2000" dirty="0"/>
              <a:t>Comparem as versões e discutam o impacto da solicitação.</a:t>
            </a:r>
          </a:p>
          <a:p>
            <a:r>
              <a:rPr lang="en-US" sz="2000" b="1" dirty="0"/>
              <a:t>Benefícios: </a:t>
            </a:r>
            <a:r>
              <a:rPr lang="en-US" sz="2000" dirty="0"/>
              <a:t>mostra como pequenas alterações na formulação podem desafiar estereótipos, um tema importante nas sessões de ética da IA.</a:t>
            </a:r>
          </a:p>
        </p:txBody>
      </p:sp>
      <p:sp>
        <p:nvSpPr>
          <p:cNvPr id="5" name="Text Placeholder 4">
            <a:extLst>
              <a:ext uri="{FF2B5EF4-FFF2-40B4-BE49-F238E27FC236}">
                <a16:creationId xmlns:a16="http://schemas.microsoft.com/office/drawing/2014/main" id="{69BE051F-E7CB-A595-FBC9-41949C4AFA97}"/>
              </a:ext>
            </a:extLst>
          </p:cNvPr>
          <p:cNvSpPr>
            <a:spLocks noGrp="1"/>
          </p:cNvSpPr>
          <p:nvPr>
            <p:ph type="body" sz="quarter" idx="16"/>
          </p:nvPr>
        </p:nvSpPr>
        <p:spPr>
          <a:xfrm>
            <a:off x="4241384" y="571047"/>
            <a:ext cx="7844992" cy="803654"/>
          </a:xfrm>
        </p:spPr>
        <p:txBody>
          <a:bodyPr/>
          <a:lstStyle/>
          <a:p>
            <a:r>
              <a:rPr lang="en-US" dirty="0"/>
              <a:t>Criar um prompt inclusivo (ética)</a:t>
            </a:r>
          </a:p>
        </p:txBody>
      </p:sp>
    </p:spTree>
    <p:extLst>
      <p:ext uri="{BB962C8B-B14F-4D97-AF65-F5344CB8AC3E}">
        <p14:creationId xmlns:p14="http://schemas.microsoft.com/office/powerpoint/2010/main" val="3479541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5E764-71E6-E786-FA0F-59F6B1B5485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D8C9D86-B7C4-D21A-BEE0-746974D78852}"/>
              </a:ext>
            </a:extLst>
          </p:cNvPr>
          <p:cNvSpPr>
            <a:spLocks noGrp="1"/>
          </p:cNvSpPr>
          <p:nvPr>
            <p:ph type="body" sz="quarter" idx="18"/>
          </p:nvPr>
        </p:nvSpPr>
        <p:spPr/>
        <p:txBody>
          <a:bodyPr/>
          <a:lstStyle/>
          <a:p>
            <a:r>
              <a:rPr lang="en-US" dirty="0"/>
              <a:t>Atividade</a:t>
            </a:r>
          </a:p>
        </p:txBody>
      </p:sp>
      <p:sp>
        <p:nvSpPr>
          <p:cNvPr id="7" name="Text Placeholder 6">
            <a:extLst>
              <a:ext uri="{FF2B5EF4-FFF2-40B4-BE49-F238E27FC236}">
                <a16:creationId xmlns:a16="http://schemas.microsoft.com/office/drawing/2014/main" id="{B68A9CD9-4287-74E8-C5D8-E2C5F3DCD6FD}"/>
              </a:ext>
            </a:extLst>
          </p:cNvPr>
          <p:cNvSpPr>
            <a:spLocks noGrp="1"/>
          </p:cNvSpPr>
          <p:nvPr>
            <p:ph type="body" sz="quarter" idx="19"/>
          </p:nvPr>
        </p:nvSpPr>
        <p:spPr/>
        <p:txBody>
          <a:bodyPr/>
          <a:lstStyle/>
          <a:p>
            <a:r>
              <a:rPr lang="en-US" dirty="0"/>
              <a:t>05</a:t>
            </a:r>
          </a:p>
        </p:txBody>
      </p:sp>
      <p:pic>
        <p:nvPicPr>
          <p:cNvPr id="10" name="Picture Placeholder 9">
            <a:extLst>
              <a:ext uri="{FF2B5EF4-FFF2-40B4-BE49-F238E27FC236}">
                <a16:creationId xmlns:a16="http://schemas.microsoft.com/office/drawing/2014/main" id="{4463D19E-1DC6-622F-E46E-652D5DDF44E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CDD5EF78-6D8D-E8EB-075E-18643A705C29}"/>
              </a:ext>
            </a:extLst>
          </p:cNvPr>
          <p:cNvSpPr>
            <a:spLocks noGrp="1"/>
          </p:cNvSpPr>
          <p:nvPr>
            <p:ph type="body" sz="quarter" idx="20"/>
          </p:nvPr>
        </p:nvSpPr>
        <p:spPr>
          <a:xfrm>
            <a:off x="4241384" y="1647833"/>
            <a:ext cx="7356106" cy="3849918"/>
          </a:xfrm>
        </p:spPr>
        <p:txBody>
          <a:bodyPr/>
          <a:lstStyle/>
          <a:p>
            <a:pPr>
              <a:spcBef>
                <a:spcPts val="0"/>
              </a:spcBef>
            </a:pPr>
            <a:r>
              <a:rPr lang="en-US" sz="2000" b="1" dirty="0"/>
              <a:t>Objetivo: </a:t>
            </a:r>
            <a:r>
              <a:rPr lang="en-US" sz="2000" dirty="0"/>
              <a:t>Estabelecer ligações reais com mulheres na área da IA.</a:t>
            </a:r>
            <a:br>
              <a:rPr lang="en-US" sz="2000" dirty="0"/>
            </a:br>
            <a:r>
              <a:rPr lang="en-US" sz="2000" b="1" dirty="0"/>
              <a:t>Tempo:</a:t>
            </a:r>
            <a:r>
              <a:rPr lang="en-US" sz="2000" dirty="0"/>
              <a:t> 20 minutos</a:t>
            </a:r>
          </a:p>
          <a:p>
            <a:pPr>
              <a:spcBef>
                <a:spcPts val="600"/>
              </a:spcBef>
            </a:pPr>
            <a:r>
              <a:rPr lang="en-US" sz="2000" b="1" dirty="0"/>
              <a:t>Como funciona:</a:t>
            </a:r>
            <a:endParaRPr lang="en-US" sz="2000" dirty="0"/>
          </a:p>
          <a:p>
            <a:pPr marL="457200" indent="-457200">
              <a:spcBef>
                <a:spcPts val="600"/>
              </a:spcBef>
              <a:buFont typeface="+mj-lt"/>
              <a:buAutoNum type="arabicPeriod"/>
            </a:pPr>
            <a:r>
              <a:rPr lang="en-US" sz="2000" dirty="0"/>
              <a:t>Convide uma mulher local que trabalhe com IA ou selecione alguém do </a:t>
            </a:r>
            <a:r>
              <a:rPr lang="en-US" sz="2000" b="1" dirty="0"/>
              <a:t>Diretório</a:t>
            </a:r>
            <a:r>
              <a:rPr lang="en-US" sz="2000" dirty="0"/>
              <a:t>.</a:t>
            </a:r>
          </a:p>
          <a:p>
            <a:pPr marL="457200" indent="-457200">
              <a:spcBef>
                <a:spcPts val="600"/>
              </a:spcBef>
              <a:buFont typeface="+mj-lt"/>
              <a:buAutoNum type="arabicPeriod"/>
            </a:pPr>
            <a:r>
              <a:rPr lang="en-US" sz="2000" dirty="0"/>
              <a:t>Os alunos encontram-se com a </a:t>
            </a:r>
            <a:r>
              <a:rPr lang="en-US" sz="2000" dirty="0" err="1"/>
              <a:t>mentora</a:t>
            </a:r>
            <a:r>
              <a:rPr lang="en-US" sz="2000" dirty="0"/>
              <a:t> </a:t>
            </a:r>
            <a:r>
              <a:rPr lang="en-US" sz="2000" dirty="0" err="1"/>
              <a:t>em</a:t>
            </a:r>
            <a:r>
              <a:rPr lang="en-US" sz="2000" dirty="0"/>
              <a:t> pequenos grupos durante 5 a 7 minutos.</a:t>
            </a:r>
          </a:p>
          <a:p>
            <a:pPr marL="457200" indent="-457200">
              <a:spcBef>
                <a:spcPts val="600"/>
              </a:spcBef>
              <a:buFont typeface="+mj-lt"/>
              <a:buAutoNum type="arabicPeriod"/>
            </a:pPr>
            <a:r>
              <a:rPr lang="en-US" sz="2000" dirty="0"/>
              <a:t>Perguntas sugeridas:</a:t>
            </a:r>
          </a:p>
          <a:p>
            <a:pPr marL="800100" lvl="1" indent="-342900">
              <a:buFont typeface="Arial" panose="020B0604020202020204" pitchFamily="34" charset="0"/>
              <a:buChar char="•"/>
            </a:pPr>
            <a:r>
              <a:rPr lang="en-US" sz="1800" i="1" spc="0" dirty="0">
                <a:solidFill>
                  <a:srgbClr val="282666"/>
                </a:solidFill>
                <a:latin typeface="+mn-lt"/>
              </a:rPr>
              <a:t>«Que conselho daria à sua versão mais jovem?»</a:t>
            </a:r>
            <a:endParaRPr lang="en-US" sz="1800" spc="0" dirty="0">
              <a:solidFill>
                <a:srgbClr val="282666"/>
              </a:solidFill>
              <a:latin typeface="+mn-lt"/>
            </a:endParaRPr>
          </a:p>
          <a:p>
            <a:pPr marL="800100" lvl="1" indent="-342900">
              <a:buFont typeface="Arial" panose="020B0604020202020204" pitchFamily="34" charset="0"/>
              <a:buChar char="•"/>
            </a:pPr>
            <a:r>
              <a:rPr lang="en-US" sz="1800" i="1" spc="0" dirty="0">
                <a:solidFill>
                  <a:srgbClr val="282666"/>
                </a:solidFill>
                <a:latin typeface="+mn-lt"/>
              </a:rPr>
              <a:t>«O que mais gosta no seu trabalho?»</a:t>
            </a:r>
            <a:endParaRPr lang="en-US" sz="1800" spc="0" dirty="0">
              <a:solidFill>
                <a:srgbClr val="282666"/>
              </a:solidFill>
              <a:latin typeface="+mn-lt"/>
            </a:endParaRPr>
          </a:p>
          <a:p>
            <a:pPr marL="457200" indent="-457200">
              <a:buFont typeface="+mj-lt"/>
              <a:buAutoNum type="arabicPeriod"/>
            </a:pPr>
            <a:r>
              <a:rPr lang="en-US" sz="2000" dirty="0"/>
              <a:t>Termine com uma reflexão:</a:t>
            </a:r>
          </a:p>
          <a:p>
            <a:pPr marL="800100" lvl="1" indent="-342900">
              <a:buFont typeface="Arial" panose="020B0604020202020204" pitchFamily="34" charset="0"/>
              <a:buChar char="•"/>
            </a:pPr>
            <a:r>
              <a:rPr lang="en-US" sz="1800" i="1" spc="0" dirty="0">
                <a:solidFill>
                  <a:srgbClr val="282666"/>
                </a:solidFill>
                <a:latin typeface="+mn-lt"/>
              </a:rPr>
              <a:t>«O </a:t>
            </a:r>
            <a:r>
              <a:rPr lang="en-US" sz="1800" i="1" spc="0" dirty="0" err="1">
                <a:solidFill>
                  <a:srgbClr val="282666"/>
                </a:solidFill>
                <a:latin typeface="+mn-lt"/>
              </a:rPr>
              <a:t>que</a:t>
            </a:r>
            <a:r>
              <a:rPr lang="en-US" sz="1800" i="1" spc="0" dirty="0">
                <a:solidFill>
                  <a:srgbClr val="282666"/>
                </a:solidFill>
                <a:latin typeface="+mn-lt"/>
              </a:rPr>
              <a:t> a inspirou hoje?»</a:t>
            </a:r>
            <a:endParaRPr lang="en-US" sz="1800" spc="0" dirty="0">
              <a:solidFill>
                <a:srgbClr val="282666"/>
              </a:solidFill>
              <a:latin typeface="+mn-lt"/>
            </a:endParaRPr>
          </a:p>
          <a:p>
            <a:pPr>
              <a:buNone/>
            </a:pPr>
            <a:r>
              <a:rPr lang="en-US" sz="2000" b="1" dirty="0"/>
              <a:t>Benefícios: </a:t>
            </a:r>
            <a:r>
              <a:rPr lang="en-US" sz="2000" dirty="0"/>
              <a:t>Aumenta a confiança, constrói redes de contactos e dá vida às carreiras em IA, conforme </a:t>
            </a:r>
            <a:r>
              <a:rPr lang="en-US" sz="2000" dirty="0" err="1"/>
              <a:t>enfatizado </a:t>
            </a:r>
            <a:r>
              <a:rPr lang="en-US" sz="2000" dirty="0"/>
              <a:t>no Guia de Networking </a:t>
            </a:r>
          </a:p>
        </p:txBody>
      </p:sp>
      <p:sp>
        <p:nvSpPr>
          <p:cNvPr id="5" name="Text Placeholder 4">
            <a:extLst>
              <a:ext uri="{FF2B5EF4-FFF2-40B4-BE49-F238E27FC236}">
                <a16:creationId xmlns:a16="http://schemas.microsoft.com/office/drawing/2014/main" id="{45365E32-8961-67E6-5442-6BB22A4A8608}"/>
              </a:ext>
            </a:extLst>
          </p:cNvPr>
          <p:cNvSpPr>
            <a:spLocks noGrp="1"/>
          </p:cNvSpPr>
          <p:nvPr>
            <p:ph type="body" sz="quarter" idx="16"/>
          </p:nvPr>
        </p:nvSpPr>
        <p:spPr>
          <a:xfrm>
            <a:off x="4241384" y="444298"/>
            <a:ext cx="7844992" cy="803654"/>
          </a:xfrm>
        </p:spPr>
        <p:txBody>
          <a:bodyPr/>
          <a:lstStyle/>
          <a:p>
            <a:r>
              <a:rPr lang="en-US" dirty="0"/>
              <a:t>Mini-rodada de mentoria rápida </a:t>
            </a:r>
            <a:r>
              <a:rPr lang="en-US" sz="3000" dirty="0"/>
              <a:t>(Centro de Mentoria)</a:t>
            </a:r>
          </a:p>
        </p:txBody>
      </p:sp>
    </p:spTree>
    <p:extLst>
      <p:ext uri="{BB962C8B-B14F-4D97-AF65-F5344CB8AC3E}">
        <p14:creationId xmlns:p14="http://schemas.microsoft.com/office/powerpoint/2010/main" val="60579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p:txBody>
          <a:bodyPr/>
          <a:lstStyle/>
          <a:p>
            <a:r>
              <a:rPr lang="en-US" dirty="0"/>
              <a:t>Obrigado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dirty="0"/>
              <a:t>www.headstart-ai.eu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6" name="Freeform 15">
            <a:extLst>
              <a:ext uri="{FF2B5EF4-FFF2-40B4-BE49-F238E27FC236}">
                <a16:creationId xmlns:a16="http://schemas.microsoft.com/office/drawing/2014/main" id="{541B49D2-3497-C6D2-ADC7-4BE02FA415AF}"/>
              </a:ext>
            </a:extLst>
          </p:cNvPr>
          <p:cNvSpPr/>
          <p:nvPr/>
        </p:nvSpPr>
        <p:spPr>
          <a:xfrm>
            <a:off x="9401920"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459725">
            <a:off x="5110733" y="5208550"/>
            <a:ext cx="5127676" cy="4367161"/>
          </a:xfrm>
          <a:prstGeom prst="rect">
            <a:avLst/>
          </a:prstGeom>
        </p:spPr>
      </p:pic>
      <p:grpSp>
        <p:nvGrpSpPr>
          <p:cNvPr id="7" name="Group 6">
            <a:extLst>
              <a:ext uri="{FF2B5EF4-FFF2-40B4-BE49-F238E27FC236}">
                <a16:creationId xmlns:a16="http://schemas.microsoft.com/office/drawing/2014/main" id="{15A2D615-D34B-AA61-111B-542C08A9952D}"/>
              </a:ext>
            </a:extLst>
          </p:cNvPr>
          <p:cNvGrpSpPr/>
          <p:nvPr/>
        </p:nvGrpSpPr>
        <p:grpSpPr>
          <a:xfrm>
            <a:off x="9367916" y="4685169"/>
            <a:ext cx="474268" cy="452277"/>
            <a:chOff x="3094393" y="4759137"/>
            <a:chExt cx="1074283" cy="1074283"/>
          </a:xfrm>
        </p:grpSpPr>
        <p:sp>
          <p:nvSpPr>
            <p:cNvPr id="8" name="Freeform 236">
              <a:extLst>
                <a:ext uri="{FF2B5EF4-FFF2-40B4-BE49-F238E27FC236}">
                  <a16:creationId xmlns:a16="http://schemas.microsoft.com/office/drawing/2014/main" id="{BD23A028-C2C3-183B-0C4A-78FB5F216782}"/>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427A7BA6-F3BE-C4F1-015C-C7453D1F16BA}"/>
                </a:ext>
              </a:extLst>
            </p:cNvPr>
            <p:cNvGrpSpPr/>
            <p:nvPr/>
          </p:nvGrpSpPr>
          <p:grpSpPr>
            <a:xfrm>
              <a:off x="3303016" y="4946695"/>
              <a:ext cx="685139" cy="655838"/>
              <a:chOff x="3303016" y="4946695"/>
              <a:chExt cx="685139" cy="655838"/>
            </a:xfrm>
          </p:grpSpPr>
          <p:sp>
            <p:nvSpPr>
              <p:cNvPr id="28" name="Freeform 238">
                <a:extLst>
                  <a:ext uri="{FF2B5EF4-FFF2-40B4-BE49-F238E27FC236}">
                    <a16:creationId xmlns:a16="http://schemas.microsoft.com/office/drawing/2014/main" id="{BF9575F5-9C85-8C90-274D-47FE76344100}"/>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29" name="Freeform 239">
                <a:extLst>
                  <a:ext uri="{FF2B5EF4-FFF2-40B4-BE49-F238E27FC236}">
                    <a16:creationId xmlns:a16="http://schemas.microsoft.com/office/drawing/2014/main" id="{B8D2324C-3955-D898-14D6-DFBB25AAB539}"/>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30" name="Freeform 240">
                <a:extLst>
                  <a:ext uri="{FF2B5EF4-FFF2-40B4-BE49-F238E27FC236}">
                    <a16:creationId xmlns:a16="http://schemas.microsoft.com/office/drawing/2014/main" id="{0F88897F-597C-1ADD-1F59-F738CE692B02}"/>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33478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476190" cy="3066422"/>
          </a:xfrm>
        </p:spPr>
        <p:txBody>
          <a:bodyPr/>
          <a:lstStyle/>
          <a:p>
            <a:r>
              <a:rPr lang="en-US" dirty="0"/>
              <a:t>HeadStart e a sua importância</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315709-1CCF-D712-44F9-618AC973FECE}"/>
              </a:ext>
            </a:extLst>
          </p:cNvPr>
          <p:cNvSpPr>
            <a:spLocks noGrp="1"/>
          </p:cNvSpPr>
          <p:nvPr>
            <p:ph type="body" sz="quarter" idx="18"/>
          </p:nvPr>
        </p:nvSpPr>
        <p:spPr>
          <a:xfrm>
            <a:off x="8383979" y="1857124"/>
            <a:ext cx="3159635" cy="1049221"/>
          </a:xfrm>
        </p:spPr>
        <p:txBody>
          <a:bodyPr/>
          <a:lstStyle/>
          <a:p>
            <a:r>
              <a:rPr lang="en-US" dirty="0"/>
              <a:t>O que </a:t>
            </a:r>
            <a:r>
              <a:rPr lang="en-US" dirty="0" err="1"/>
              <a:t>é</a:t>
            </a:r>
            <a:r>
              <a:rPr lang="en-US" dirty="0"/>
              <a:t> o </a:t>
            </a:r>
            <a:r>
              <a:rPr lang="en-US" dirty="0" err="1"/>
              <a:t>projeto</a:t>
            </a:r>
            <a:r>
              <a:rPr lang="en-US" dirty="0"/>
              <a:t> HeadStart?</a:t>
            </a:r>
          </a:p>
          <a:p>
            <a:endParaRPr lang="en-US" dirty="0"/>
          </a:p>
        </p:txBody>
      </p:sp>
      <p:sp>
        <p:nvSpPr>
          <p:cNvPr id="7" name="Text Placeholder 6">
            <a:extLst>
              <a:ext uri="{FF2B5EF4-FFF2-40B4-BE49-F238E27FC236}">
                <a16:creationId xmlns:a16="http://schemas.microsoft.com/office/drawing/2014/main" id="{3FD5808F-8355-0701-CAA8-F0F534E3808D}"/>
              </a:ext>
            </a:extLst>
          </p:cNvPr>
          <p:cNvSpPr>
            <a:spLocks noGrp="1"/>
          </p:cNvSpPr>
          <p:nvPr>
            <p:ph type="body" sz="quarter" idx="21"/>
          </p:nvPr>
        </p:nvSpPr>
        <p:spPr>
          <a:xfrm>
            <a:off x="443620" y="4772611"/>
            <a:ext cx="11253457" cy="1235941"/>
          </a:xfrm>
        </p:spPr>
        <p:txBody>
          <a:bodyPr/>
          <a:lstStyle/>
          <a:p>
            <a:r>
              <a:rPr lang="en-US" sz="2000" dirty="0"/>
              <a:t>	O </a:t>
            </a:r>
            <a:r>
              <a:rPr lang="en-US" sz="2000" dirty="0" err="1"/>
              <a:t>projeto</a:t>
            </a:r>
            <a:r>
              <a:rPr lang="en-US" sz="2000" dirty="0"/>
              <a:t> HeadStart </a:t>
            </a:r>
            <a:r>
              <a:rPr lang="en-US" sz="2000" dirty="0" err="1"/>
              <a:t>é</a:t>
            </a:r>
            <a:r>
              <a:rPr lang="en-US" sz="2000" dirty="0"/>
              <a:t> </a:t>
            </a:r>
            <a:r>
              <a:rPr lang="en-US" sz="2000" dirty="0" err="1"/>
              <a:t>uma</a:t>
            </a:r>
            <a:r>
              <a:rPr lang="en-US" sz="2000" dirty="0"/>
              <a:t> </a:t>
            </a:r>
            <a:r>
              <a:rPr lang="en-US" sz="2000" dirty="0" err="1"/>
              <a:t>iniciativa</a:t>
            </a:r>
            <a:r>
              <a:rPr lang="en-US" sz="2000" dirty="0"/>
              <a:t> </a:t>
            </a:r>
            <a:r>
              <a:rPr lang="en-US" sz="2000" dirty="0" err="1"/>
              <a:t>europeia</a:t>
            </a:r>
            <a:r>
              <a:rPr lang="en-US" sz="2000" dirty="0"/>
              <a:t> </a:t>
            </a:r>
            <a:r>
              <a:rPr lang="en-US" sz="2000" dirty="0" err="1"/>
              <a:t>concebida</a:t>
            </a:r>
            <a:r>
              <a:rPr lang="en-US" sz="2000" dirty="0"/>
              <a:t> para </a:t>
            </a:r>
            <a:r>
              <a:rPr lang="en-US" sz="2000" dirty="0" err="1"/>
              <a:t>reduzir</a:t>
            </a:r>
            <a:r>
              <a:rPr lang="en-US" sz="2000" dirty="0"/>
              <a:t> a </a:t>
            </a:r>
            <a:r>
              <a:rPr lang="en-US" sz="2000" dirty="0" err="1"/>
              <a:t>disparidade</a:t>
            </a:r>
            <a:r>
              <a:rPr lang="en-US" sz="2000" dirty="0"/>
              <a:t> de </a:t>
            </a:r>
            <a:r>
              <a:rPr lang="en-US" sz="2000" dirty="0" err="1"/>
              <a:t>género</a:t>
            </a:r>
            <a:r>
              <a:rPr lang="en-US" sz="2000" dirty="0"/>
              <a:t> </a:t>
            </a:r>
            <a:r>
              <a:rPr lang="en-US" sz="2000" dirty="0" err="1"/>
              <a:t>na</a:t>
            </a:r>
            <a:r>
              <a:rPr lang="en-US" sz="2000" dirty="0"/>
              <a:t> </a:t>
            </a:r>
            <a:r>
              <a:rPr lang="en-US" sz="2000" dirty="0" err="1"/>
              <a:t>área</a:t>
            </a:r>
            <a:r>
              <a:rPr lang="en-US" sz="2000" dirty="0"/>
              <a:t> da </a:t>
            </a:r>
            <a:r>
              <a:rPr lang="en-US" sz="2000" dirty="0" err="1"/>
              <a:t>Inteligência</a:t>
            </a:r>
            <a:r>
              <a:rPr lang="en-US" sz="2000" dirty="0"/>
              <a:t> Artificial, </a:t>
            </a:r>
            <a:r>
              <a:rPr lang="en-US" sz="2000" dirty="0" err="1"/>
              <a:t>capacitando</a:t>
            </a:r>
            <a:r>
              <a:rPr lang="en-US" sz="2000" dirty="0"/>
              <a:t> as </a:t>
            </a:r>
            <a:r>
              <a:rPr lang="en-US" sz="2000" dirty="0" err="1"/>
              <a:t>jovens</a:t>
            </a:r>
            <a:r>
              <a:rPr lang="en-US" sz="2000" dirty="0"/>
              <a:t> com o </a:t>
            </a:r>
            <a:r>
              <a:rPr lang="en-US" sz="2000" dirty="0" err="1"/>
              <a:t>conhecimento</a:t>
            </a:r>
            <a:r>
              <a:rPr lang="en-US" sz="2000" dirty="0"/>
              <a:t>, a </a:t>
            </a:r>
            <a:r>
              <a:rPr lang="en-US" sz="2000" dirty="0" err="1"/>
              <a:t>confiança</a:t>
            </a:r>
            <a:r>
              <a:rPr lang="en-US" sz="2000" dirty="0"/>
              <a:t> e as ferramentas </a:t>
            </a:r>
            <a:r>
              <a:rPr lang="en-US" sz="2000" dirty="0" err="1"/>
              <a:t>práticas</a:t>
            </a:r>
            <a:r>
              <a:rPr lang="en-US" sz="2000" dirty="0"/>
              <a:t> </a:t>
            </a:r>
            <a:r>
              <a:rPr lang="en-US" sz="2000" dirty="0" err="1"/>
              <a:t>necessárias</a:t>
            </a:r>
            <a:r>
              <a:rPr lang="en-US" sz="2000" dirty="0"/>
              <a:t> para se </a:t>
            </a:r>
            <a:r>
              <a:rPr lang="en-US" sz="2000" dirty="0" err="1"/>
              <a:t>envolverem</a:t>
            </a:r>
            <a:r>
              <a:rPr lang="en-US" sz="2000" dirty="0"/>
              <a:t> com as </a:t>
            </a:r>
            <a:r>
              <a:rPr lang="en-US" sz="2000" dirty="0" err="1"/>
              <a:t>tecnologias</a:t>
            </a:r>
            <a:r>
              <a:rPr lang="en-US" sz="2000" dirty="0"/>
              <a:t> </a:t>
            </a:r>
            <a:r>
              <a:rPr lang="en-US" sz="2000" dirty="0" err="1"/>
              <a:t>emergentes</a:t>
            </a:r>
            <a:r>
              <a:rPr lang="en-US" sz="2000" dirty="0"/>
              <a:t>. </a:t>
            </a:r>
            <a:r>
              <a:rPr lang="en-US" sz="2000" dirty="0" err="1"/>
              <a:t>Desenvolvido</a:t>
            </a:r>
            <a:r>
              <a:rPr lang="en-US" sz="2000" dirty="0"/>
              <a:t> </a:t>
            </a:r>
            <a:r>
              <a:rPr lang="en-US" sz="2000" dirty="0" err="1"/>
              <a:t>em</a:t>
            </a:r>
            <a:r>
              <a:rPr lang="en-US" sz="2000" dirty="0"/>
              <a:t> </a:t>
            </a:r>
            <a:r>
              <a:rPr lang="en-US" sz="2000" dirty="0" err="1"/>
              <a:t>colaboração</a:t>
            </a:r>
            <a:r>
              <a:rPr lang="en-US" sz="2000" dirty="0"/>
              <a:t> com </a:t>
            </a:r>
            <a:r>
              <a:rPr lang="en-US" sz="2000" dirty="0" err="1"/>
              <a:t>parceiros</a:t>
            </a:r>
            <a:r>
              <a:rPr lang="en-US" sz="2000" dirty="0"/>
              <a:t> de </a:t>
            </a:r>
            <a:r>
              <a:rPr lang="en-US" sz="2000" dirty="0" err="1"/>
              <a:t>toda</a:t>
            </a:r>
            <a:r>
              <a:rPr lang="en-US" sz="2000" dirty="0"/>
              <a:t> a Europa, o </a:t>
            </a:r>
            <a:r>
              <a:rPr lang="en-US" sz="2000" dirty="0" err="1"/>
              <a:t>projeto</a:t>
            </a:r>
            <a:r>
              <a:rPr lang="en-US" sz="2000" dirty="0"/>
              <a:t> HeadStart </a:t>
            </a:r>
            <a:r>
              <a:rPr lang="en-US" sz="2000" dirty="0" err="1"/>
              <a:t>apoia</a:t>
            </a:r>
            <a:r>
              <a:rPr lang="en-US" sz="2000" dirty="0"/>
              <a:t> </a:t>
            </a:r>
            <a:r>
              <a:rPr lang="en-US" sz="2000" dirty="0" err="1"/>
              <a:t>educadoras</a:t>
            </a:r>
            <a:r>
              <a:rPr lang="en-US" sz="2000" dirty="0"/>
              <a:t>, </a:t>
            </a:r>
            <a:r>
              <a:rPr lang="en-US" sz="2000" dirty="0" err="1"/>
              <a:t>professoras</a:t>
            </a:r>
            <a:r>
              <a:rPr lang="en-US" sz="2000" dirty="0"/>
              <a:t> e </a:t>
            </a:r>
            <a:r>
              <a:rPr lang="en-US" sz="2000" dirty="0" err="1"/>
              <a:t>facilitadoras</a:t>
            </a:r>
            <a:r>
              <a:rPr lang="en-US" sz="2000" dirty="0"/>
              <a:t> </a:t>
            </a:r>
            <a:r>
              <a:rPr lang="en-US" sz="2000" dirty="0" err="1"/>
              <a:t>na</a:t>
            </a:r>
            <a:r>
              <a:rPr lang="en-US" sz="2000" dirty="0"/>
              <a:t> </a:t>
            </a:r>
            <a:r>
              <a:rPr lang="en-US" sz="2000" dirty="0" err="1"/>
              <a:t>orientação</a:t>
            </a:r>
            <a:r>
              <a:rPr lang="en-US" sz="2000" dirty="0"/>
              <a:t> das </a:t>
            </a:r>
            <a:r>
              <a:rPr lang="en-US" sz="2000" dirty="0" err="1"/>
              <a:t>jovens</a:t>
            </a:r>
            <a:r>
              <a:rPr lang="en-US" sz="2000" dirty="0"/>
              <a:t>, </a:t>
            </a:r>
            <a:r>
              <a:rPr lang="en-US" sz="2000" dirty="0" err="1"/>
              <a:t>preparando</a:t>
            </a:r>
            <a:r>
              <a:rPr lang="en-US" sz="2000" dirty="0"/>
              <a:t>-as para um </a:t>
            </a:r>
            <a:r>
              <a:rPr lang="en-US" sz="2000" dirty="0" err="1"/>
              <a:t>futuro</a:t>
            </a:r>
            <a:r>
              <a:rPr lang="en-US" sz="2000" dirty="0"/>
              <a:t> </a:t>
            </a:r>
            <a:r>
              <a:rPr lang="en-US" sz="2000" dirty="0" err="1"/>
              <a:t>onde</a:t>
            </a:r>
            <a:r>
              <a:rPr lang="en-US" sz="2000" dirty="0"/>
              <a:t> </a:t>
            </a:r>
            <a:r>
              <a:rPr lang="en-US" sz="2000" dirty="0" err="1"/>
              <a:t>possam</a:t>
            </a:r>
            <a:r>
              <a:rPr lang="en-US" sz="2000" dirty="0"/>
              <a:t> </a:t>
            </a:r>
            <a:r>
              <a:rPr lang="en-US" sz="2000" dirty="0" err="1"/>
              <a:t>participar</a:t>
            </a:r>
            <a:r>
              <a:rPr lang="en-US" sz="2000" dirty="0"/>
              <a:t> </a:t>
            </a:r>
            <a:r>
              <a:rPr lang="en-US" sz="2000" dirty="0" err="1"/>
              <a:t>plenamente</a:t>
            </a:r>
            <a:r>
              <a:rPr lang="en-US" sz="2000" dirty="0"/>
              <a:t> e </a:t>
            </a:r>
            <a:r>
              <a:rPr lang="en-US" sz="2000" dirty="0" err="1"/>
              <a:t>assumir</a:t>
            </a:r>
            <a:r>
              <a:rPr lang="en-US" sz="2000" dirty="0"/>
              <a:t> </a:t>
            </a:r>
            <a:r>
              <a:rPr lang="en-US" sz="2000" dirty="0" err="1"/>
              <a:t>papéis</a:t>
            </a:r>
            <a:r>
              <a:rPr lang="en-US" sz="2000" dirty="0"/>
              <a:t> de </a:t>
            </a:r>
            <a:r>
              <a:rPr lang="en-US" sz="2000" dirty="0" err="1"/>
              <a:t>liderança</a:t>
            </a:r>
            <a:r>
              <a:rPr lang="en-US" sz="2000" dirty="0"/>
              <a:t> </a:t>
            </a:r>
            <a:r>
              <a:rPr lang="en-US" sz="2000" dirty="0" err="1"/>
              <a:t>em</a:t>
            </a:r>
            <a:r>
              <a:rPr lang="en-US" sz="2000" dirty="0"/>
              <a:t> </a:t>
            </a:r>
            <a:r>
              <a:rPr lang="en-US" sz="2000" dirty="0" err="1"/>
              <a:t>funções</a:t>
            </a:r>
            <a:r>
              <a:rPr lang="en-US" sz="2000" dirty="0"/>
              <a:t> </a:t>
            </a:r>
            <a:r>
              <a:rPr lang="en-US" sz="2000" dirty="0" err="1"/>
              <a:t>potenciadas</a:t>
            </a:r>
            <a:r>
              <a:rPr lang="en-US" sz="2000" dirty="0"/>
              <a:t> pela IA.</a:t>
            </a:r>
          </a:p>
        </p:txBody>
      </p:sp>
      <p:pic>
        <p:nvPicPr>
          <p:cNvPr id="12" name="Picture Placeholder 11">
            <a:extLst>
              <a:ext uri="{FF2B5EF4-FFF2-40B4-BE49-F238E27FC236}">
                <a16:creationId xmlns:a16="http://schemas.microsoft.com/office/drawing/2014/main" id="{BC777EDE-D756-A5CD-4225-9A92A5CA97C2}"/>
              </a:ext>
            </a:extLst>
          </p:cNvPr>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33277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53C94D-8974-4B0B-6C57-51CD30CF8369}"/>
              </a:ext>
            </a:extLst>
          </p:cNvPr>
          <p:cNvSpPr>
            <a:spLocks noGrp="1"/>
          </p:cNvSpPr>
          <p:nvPr>
            <p:ph type="body" sz="quarter" idx="18"/>
          </p:nvPr>
        </p:nvSpPr>
        <p:spPr>
          <a:xfrm>
            <a:off x="528134" y="1876698"/>
            <a:ext cx="2930290" cy="1049221"/>
          </a:xfrm>
        </p:spPr>
        <p:txBody>
          <a:bodyPr/>
          <a:lstStyle/>
          <a:p>
            <a:r>
              <a:rPr lang="en-IE" dirty="0"/>
              <a:t>Por que isso é importante?</a:t>
            </a:r>
          </a:p>
        </p:txBody>
      </p:sp>
      <p:sp>
        <p:nvSpPr>
          <p:cNvPr id="4" name="Text Placeholder 3">
            <a:extLst>
              <a:ext uri="{FF2B5EF4-FFF2-40B4-BE49-F238E27FC236}">
                <a16:creationId xmlns:a16="http://schemas.microsoft.com/office/drawing/2014/main" id="{5BC733EF-FA27-6949-F93C-32CAD307F759}"/>
              </a:ext>
            </a:extLst>
          </p:cNvPr>
          <p:cNvSpPr>
            <a:spLocks noGrp="1"/>
          </p:cNvSpPr>
          <p:nvPr>
            <p:ph type="body" sz="quarter" idx="20"/>
          </p:nvPr>
        </p:nvSpPr>
        <p:spPr>
          <a:xfrm>
            <a:off x="4300396" y="823486"/>
            <a:ext cx="7363470" cy="3849918"/>
          </a:xfrm>
        </p:spPr>
        <p:txBody>
          <a:bodyPr/>
          <a:lstStyle/>
          <a:p>
            <a:pPr marL="0" indent="0"/>
            <a:r>
              <a:rPr lang="en-US" sz="2000" dirty="0"/>
              <a:t>Essencialmente, o </a:t>
            </a:r>
            <a:r>
              <a:rPr lang="en-US" sz="2000" dirty="0" err="1"/>
              <a:t>projeto</a:t>
            </a:r>
            <a:r>
              <a:rPr lang="en-US" sz="2000" dirty="0"/>
              <a:t> HeadStart oferece um conjunto completo de ferramentas e recursos acessíveis que combinam histórias reais, desenvolvimento de competências digitais e abordagens de aprendizagem inclusivas. </a:t>
            </a:r>
          </a:p>
          <a:p>
            <a:pPr marL="0" indent="0"/>
            <a:endParaRPr lang="en-US" sz="2000" dirty="0"/>
          </a:p>
          <a:p>
            <a:pPr marL="900000" lvl="1" indent="0"/>
            <a:r>
              <a:rPr lang="en-US" spc="0" dirty="0">
                <a:solidFill>
                  <a:srgbClr val="282666"/>
                </a:solidFill>
                <a:latin typeface="+mn-lt"/>
              </a:rPr>
              <a:t>Esses recursos ajudam as jovens a compreender a IA, explorar percursos profissionais e desenvolver as competências necessárias num mundo digital em rápida evolução. </a:t>
            </a:r>
          </a:p>
          <a:p>
            <a:pPr marL="900000" indent="0"/>
            <a:endParaRPr lang="en-US" sz="2000" dirty="0"/>
          </a:p>
          <a:p>
            <a:pPr marL="900000" indent="0"/>
            <a:r>
              <a:rPr lang="en-US" sz="2000" dirty="0"/>
              <a:t>Para as </a:t>
            </a:r>
            <a:r>
              <a:rPr lang="en-US" sz="2000" dirty="0" err="1"/>
              <a:t>educadoras</a:t>
            </a:r>
            <a:r>
              <a:rPr lang="en-US" sz="2000" dirty="0"/>
              <a:t>/</a:t>
            </a:r>
            <a:r>
              <a:rPr lang="en-US" sz="2000" dirty="0" err="1"/>
              <a:t>professoras</a:t>
            </a:r>
            <a:r>
              <a:rPr lang="en-US" sz="2000" dirty="0"/>
              <a:t>, oferecem materiais prontos a usar que reforçam o envolvimento, despertam a curiosidade e permitem conversas significativas sobre tecnologia e oportunidades.</a:t>
            </a:r>
          </a:p>
        </p:txBody>
      </p:sp>
      <p:sp>
        <p:nvSpPr>
          <p:cNvPr id="7" name="TextBox 6">
            <a:extLst>
              <a:ext uri="{FF2B5EF4-FFF2-40B4-BE49-F238E27FC236}">
                <a16:creationId xmlns:a16="http://schemas.microsoft.com/office/drawing/2014/main" id="{95F4253F-4B01-35F8-8D78-100EA0281792}"/>
              </a:ext>
            </a:extLst>
          </p:cNvPr>
          <p:cNvSpPr txBox="1"/>
          <p:nvPr/>
        </p:nvSpPr>
        <p:spPr>
          <a:xfrm>
            <a:off x="830655" y="5522675"/>
            <a:ext cx="10739673" cy="1200329"/>
          </a:xfrm>
          <a:prstGeom prst="rect">
            <a:avLst/>
          </a:prstGeom>
          <a:solidFill>
            <a:srgbClr val="ED8623"/>
          </a:solidFill>
        </p:spPr>
        <p:txBody>
          <a:bodyPr wrap="square">
            <a:spAutoFit/>
          </a:bodyPr>
          <a:lstStyle/>
          <a:p>
            <a:r>
              <a:rPr lang="en-US" sz="2400" dirty="0"/>
              <a:t>Ao </a:t>
            </a:r>
            <a:r>
              <a:rPr lang="en-US" sz="2400" dirty="0" err="1"/>
              <a:t>integrar</a:t>
            </a:r>
            <a:r>
              <a:rPr lang="en-US" sz="2400" dirty="0"/>
              <a:t> </a:t>
            </a:r>
            <a:r>
              <a:rPr lang="en-US" sz="2400" dirty="0" err="1"/>
              <a:t>estas</a:t>
            </a:r>
            <a:r>
              <a:rPr lang="en-US" sz="2400" dirty="0"/>
              <a:t> ferramentas </a:t>
            </a:r>
            <a:r>
              <a:rPr lang="en-US" sz="2400" dirty="0" err="1"/>
              <a:t>nos</a:t>
            </a:r>
            <a:r>
              <a:rPr lang="en-US" sz="2400" dirty="0"/>
              <a:t> </a:t>
            </a:r>
            <a:r>
              <a:rPr lang="en-US" sz="2400" dirty="0" err="1"/>
              <a:t>programas</a:t>
            </a:r>
            <a:r>
              <a:rPr lang="en-US" sz="2400" dirty="0"/>
              <a:t> para </a:t>
            </a:r>
            <a:r>
              <a:rPr lang="en-US" sz="2400" dirty="0" err="1"/>
              <a:t>jovens</a:t>
            </a:r>
            <a:r>
              <a:rPr lang="en-US" sz="2400" dirty="0"/>
              <a:t>, o </a:t>
            </a:r>
            <a:r>
              <a:rPr lang="en-US" sz="2400" dirty="0" err="1"/>
              <a:t>projeto</a:t>
            </a:r>
            <a:r>
              <a:rPr lang="en-US" sz="2400" dirty="0"/>
              <a:t> HeadStart </a:t>
            </a:r>
            <a:r>
              <a:rPr lang="en-US" sz="2400" dirty="0" err="1"/>
              <a:t>capacita</a:t>
            </a:r>
            <a:r>
              <a:rPr lang="en-US" sz="2400" dirty="0"/>
              <a:t> a </a:t>
            </a:r>
            <a:r>
              <a:rPr lang="en-US" sz="2400" dirty="0" err="1"/>
              <a:t>próxima</a:t>
            </a:r>
            <a:r>
              <a:rPr lang="en-US" sz="2400" dirty="0"/>
              <a:t> </a:t>
            </a:r>
            <a:r>
              <a:rPr lang="en-US" sz="2400" dirty="0" err="1"/>
              <a:t>geração</a:t>
            </a:r>
            <a:r>
              <a:rPr lang="en-US" sz="2400" dirty="0"/>
              <a:t> a </a:t>
            </a:r>
            <a:r>
              <a:rPr lang="en-US" sz="2400" dirty="0" err="1"/>
              <a:t>moldar</a:t>
            </a:r>
            <a:r>
              <a:rPr lang="en-US" sz="2400" dirty="0"/>
              <a:t> o </a:t>
            </a:r>
            <a:r>
              <a:rPr lang="en-US" sz="2400" dirty="0" err="1"/>
              <a:t>futuro</a:t>
            </a:r>
            <a:r>
              <a:rPr lang="en-US" sz="2400" dirty="0"/>
              <a:t> da IA, </a:t>
            </a:r>
            <a:r>
              <a:rPr lang="en-US" sz="2400" dirty="0" err="1"/>
              <a:t>colocando</a:t>
            </a:r>
            <a:r>
              <a:rPr lang="en-US" sz="2400" dirty="0"/>
              <a:t> a </a:t>
            </a:r>
            <a:r>
              <a:rPr lang="en-US" sz="2400" dirty="0" err="1"/>
              <a:t>diversidade</a:t>
            </a:r>
            <a:r>
              <a:rPr lang="en-US" sz="2400" dirty="0"/>
              <a:t> e a </a:t>
            </a:r>
            <a:r>
              <a:rPr lang="en-US" sz="2400" dirty="0" err="1"/>
              <a:t>inovação</a:t>
            </a:r>
            <a:r>
              <a:rPr lang="en-US" sz="2400" dirty="0"/>
              <a:t> no </a:t>
            </a:r>
            <a:r>
              <a:rPr lang="en-US" sz="2400" dirty="0" err="1"/>
              <a:t>seu</a:t>
            </a:r>
            <a:r>
              <a:rPr lang="en-US" sz="2400" dirty="0"/>
              <a:t> </a:t>
            </a:r>
            <a:r>
              <a:rPr lang="en-US" sz="2400" dirty="0" err="1"/>
              <a:t>centro</a:t>
            </a:r>
            <a:r>
              <a:rPr lang="en-US" sz="2400" dirty="0"/>
              <a:t>.</a:t>
            </a:r>
          </a:p>
        </p:txBody>
      </p:sp>
      <p:grpSp>
        <p:nvGrpSpPr>
          <p:cNvPr id="8" name="Group 7">
            <a:extLst>
              <a:ext uri="{FF2B5EF4-FFF2-40B4-BE49-F238E27FC236}">
                <a16:creationId xmlns:a16="http://schemas.microsoft.com/office/drawing/2014/main" id="{178AC682-D9CC-7C58-617C-32945DDA6461}"/>
              </a:ext>
            </a:extLst>
          </p:cNvPr>
          <p:cNvGrpSpPr/>
          <p:nvPr/>
        </p:nvGrpSpPr>
        <p:grpSpPr>
          <a:xfrm>
            <a:off x="4230974" y="3923640"/>
            <a:ext cx="851774" cy="830997"/>
            <a:chOff x="8420012" y="800946"/>
            <a:chExt cx="3121846" cy="3000578"/>
          </a:xfrm>
          <a:solidFill>
            <a:srgbClr val="282666"/>
          </a:solidFill>
        </p:grpSpPr>
        <p:grpSp>
          <p:nvGrpSpPr>
            <p:cNvPr id="9" name="Group 8">
              <a:extLst>
                <a:ext uri="{FF2B5EF4-FFF2-40B4-BE49-F238E27FC236}">
                  <a16:creationId xmlns:a16="http://schemas.microsoft.com/office/drawing/2014/main" id="{72CC2FDF-710E-83D6-4A94-F18CBA26E817}"/>
                </a:ext>
              </a:extLst>
            </p:cNvPr>
            <p:cNvGrpSpPr/>
            <p:nvPr/>
          </p:nvGrpSpPr>
          <p:grpSpPr>
            <a:xfrm>
              <a:off x="8904818" y="1383087"/>
              <a:ext cx="2056247" cy="1037658"/>
              <a:chOff x="8907189" y="1344210"/>
              <a:chExt cx="2056247" cy="1037658"/>
            </a:xfrm>
            <a:grpFill/>
          </p:grpSpPr>
          <p:sp>
            <p:nvSpPr>
              <p:cNvPr id="26" name="Freeform 60">
                <a:extLst>
                  <a:ext uri="{FF2B5EF4-FFF2-40B4-BE49-F238E27FC236}">
                    <a16:creationId xmlns:a16="http://schemas.microsoft.com/office/drawing/2014/main" id="{2A86BB75-C7AD-C6D2-061B-5A553C135F74}"/>
                  </a:ext>
                </a:extLst>
              </p:cNvPr>
              <p:cNvSpPr/>
              <p:nvPr/>
            </p:nvSpPr>
            <p:spPr>
              <a:xfrm>
                <a:off x="10640824" y="1968923"/>
                <a:ext cx="322612" cy="321723"/>
              </a:xfrm>
              <a:custGeom>
                <a:avLst/>
                <a:gdLst>
                  <a:gd name="connsiteX0" fmla="*/ 322613 w 322612"/>
                  <a:gd name="connsiteY0" fmla="*/ 96110 h 321723"/>
                  <a:gd name="connsiteX1" fmla="*/ 191449 w 322612"/>
                  <a:gd name="connsiteY1" fmla="*/ 149866 h 321723"/>
                  <a:gd name="connsiteX2" fmla="*/ 150715 w 322612"/>
                  <a:gd name="connsiteY2" fmla="*/ 190590 h 321723"/>
                  <a:gd name="connsiteX3" fmla="*/ 96947 w 322612"/>
                  <a:gd name="connsiteY3" fmla="*/ 321723 h 321723"/>
                  <a:gd name="connsiteX4" fmla="*/ 0 w 322612"/>
                  <a:gd name="connsiteY4" fmla="*/ 0 h 321723"/>
                  <a:gd name="connsiteX5" fmla="*/ 322613 w 322612"/>
                  <a:gd name="connsiteY5" fmla="*/ 96110 h 3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612" h="321723">
                    <a:moveTo>
                      <a:pt x="322613" y="96110"/>
                    </a:moveTo>
                    <a:cubicBezTo>
                      <a:pt x="273732" y="115657"/>
                      <a:pt x="231369" y="130318"/>
                      <a:pt x="191449" y="149866"/>
                    </a:cubicBezTo>
                    <a:cubicBezTo>
                      <a:pt x="175156" y="158011"/>
                      <a:pt x="158862" y="174301"/>
                      <a:pt x="150715" y="190590"/>
                    </a:cubicBezTo>
                    <a:cubicBezTo>
                      <a:pt x="131163" y="229686"/>
                      <a:pt x="116499" y="272039"/>
                      <a:pt x="96947" y="321723"/>
                    </a:cubicBezTo>
                    <a:cubicBezTo>
                      <a:pt x="63545" y="210138"/>
                      <a:pt x="32587" y="108327"/>
                      <a:pt x="0" y="0"/>
                    </a:cubicBezTo>
                    <a:cubicBezTo>
                      <a:pt x="109167" y="31765"/>
                      <a:pt x="211816" y="62716"/>
                      <a:pt x="322613" y="96110"/>
                    </a:cubicBezTo>
                    <a:close/>
                  </a:path>
                </a:pathLst>
              </a:custGeom>
              <a:solidFill>
                <a:srgbClr val="ED8623"/>
              </a:solidFill>
              <a:ln w="8132" cap="flat">
                <a:noFill/>
                <a:prstDash val="solid"/>
                <a:miter/>
              </a:ln>
            </p:spPr>
            <p:txBody>
              <a:bodyPr rtlCol="0" anchor="ctr"/>
              <a:lstStyle/>
              <a:p>
                <a:endParaRPr lang="en-US"/>
              </a:p>
            </p:txBody>
          </p:sp>
          <p:sp>
            <p:nvSpPr>
              <p:cNvPr id="27" name="Freeform 61">
                <a:extLst>
                  <a:ext uri="{FF2B5EF4-FFF2-40B4-BE49-F238E27FC236}">
                    <a16:creationId xmlns:a16="http://schemas.microsoft.com/office/drawing/2014/main" id="{C2CE796E-D3B6-40D8-6ED0-3F0361F0E8B2}"/>
                  </a:ext>
                </a:extLst>
              </p:cNvPr>
              <p:cNvSpPr/>
              <p:nvPr/>
            </p:nvSpPr>
            <p:spPr>
              <a:xfrm>
                <a:off x="8908819" y="2230374"/>
                <a:ext cx="186561" cy="151494"/>
              </a:xfrm>
              <a:custGeom>
                <a:avLst/>
                <a:gdLst>
                  <a:gd name="connsiteX0" fmla="*/ 186561 w 186561"/>
                  <a:gd name="connsiteY0" fmla="*/ 0 h 151494"/>
                  <a:gd name="connsiteX1" fmla="*/ 186561 w 186561"/>
                  <a:gd name="connsiteY1" fmla="*/ 151495 h 151494"/>
                  <a:gd name="connsiteX2" fmla="*/ 0 w 186561"/>
                  <a:gd name="connsiteY2" fmla="*/ 151495 h 151494"/>
                  <a:gd name="connsiteX3" fmla="*/ 0 w 186561"/>
                  <a:gd name="connsiteY3" fmla="*/ 0 h 151494"/>
                  <a:gd name="connsiteX4" fmla="*/ 186561 w 186561"/>
                  <a:gd name="connsiteY4" fmla="*/ 0 h 15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61" h="151494">
                    <a:moveTo>
                      <a:pt x="186561" y="0"/>
                    </a:moveTo>
                    <a:cubicBezTo>
                      <a:pt x="186561" y="50498"/>
                      <a:pt x="186561" y="100182"/>
                      <a:pt x="186561" y="151495"/>
                    </a:cubicBezTo>
                    <a:cubicBezTo>
                      <a:pt x="124646" y="151495"/>
                      <a:pt x="63545" y="151495"/>
                      <a:pt x="0" y="151495"/>
                    </a:cubicBezTo>
                    <a:cubicBezTo>
                      <a:pt x="0" y="100997"/>
                      <a:pt x="0" y="51313"/>
                      <a:pt x="0" y="0"/>
                    </a:cubicBezTo>
                    <a:cubicBezTo>
                      <a:pt x="62730" y="0"/>
                      <a:pt x="123831" y="0"/>
                      <a:pt x="186561" y="0"/>
                    </a:cubicBezTo>
                    <a:close/>
                  </a:path>
                </a:pathLst>
              </a:custGeom>
              <a:solidFill>
                <a:srgbClr val="ED8623"/>
              </a:solidFill>
              <a:ln w="8132" cap="flat">
                <a:noFill/>
                <a:prstDash val="solid"/>
                <a:miter/>
              </a:ln>
            </p:spPr>
            <p:txBody>
              <a:bodyPr rtlCol="0" anchor="ctr"/>
              <a:lstStyle/>
              <a:p>
                <a:endParaRPr lang="en-US"/>
              </a:p>
            </p:txBody>
          </p:sp>
          <p:sp>
            <p:nvSpPr>
              <p:cNvPr id="28" name="Freeform 62">
                <a:extLst>
                  <a:ext uri="{FF2B5EF4-FFF2-40B4-BE49-F238E27FC236}">
                    <a16:creationId xmlns:a16="http://schemas.microsoft.com/office/drawing/2014/main" id="{FA49C631-7F8E-5313-4512-E5142C4B5713}"/>
                  </a:ext>
                </a:extLst>
              </p:cNvPr>
              <p:cNvSpPr/>
              <p:nvPr/>
            </p:nvSpPr>
            <p:spPr>
              <a:xfrm>
                <a:off x="8908004" y="1344210"/>
                <a:ext cx="187375" cy="149865"/>
              </a:xfrm>
              <a:custGeom>
                <a:avLst/>
                <a:gdLst>
                  <a:gd name="connsiteX0" fmla="*/ 0 w 187375"/>
                  <a:gd name="connsiteY0" fmla="*/ 149866 h 149865"/>
                  <a:gd name="connsiteX1" fmla="*/ 0 w 187375"/>
                  <a:gd name="connsiteY1" fmla="*/ 0 h 149865"/>
                  <a:gd name="connsiteX2" fmla="*/ 187376 w 187375"/>
                  <a:gd name="connsiteY2" fmla="*/ 0 h 149865"/>
                  <a:gd name="connsiteX3" fmla="*/ 187376 w 187375"/>
                  <a:gd name="connsiteY3" fmla="*/ 149866 h 149865"/>
                  <a:gd name="connsiteX4" fmla="*/ 0 w 187375"/>
                  <a:gd name="connsiteY4" fmla="*/ 149866 h 149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75" h="149865">
                    <a:moveTo>
                      <a:pt x="0" y="149866"/>
                    </a:moveTo>
                    <a:cubicBezTo>
                      <a:pt x="0" y="100182"/>
                      <a:pt x="0" y="50498"/>
                      <a:pt x="0" y="0"/>
                    </a:cubicBezTo>
                    <a:cubicBezTo>
                      <a:pt x="62730" y="0"/>
                      <a:pt x="123831" y="0"/>
                      <a:pt x="187376" y="0"/>
                    </a:cubicBezTo>
                    <a:cubicBezTo>
                      <a:pt x="187376" y="48869"/>
                      <a:pt x="187376" y="98553"/>
                      <a:pt x="187376" y="149866"/>
                    </a:cubicBezTo>
                    <a:cubicBezTo>
                      <a:pt x="125460" y="149866"/>
                      <a:pt x="63545" y="149866"/>
                      <a:pt x="0" y="149866"/>
                    </a:cubicBezTo>
                    <a:close/>
                  </a:path>
                </a:pathLst>
              </a:custGeom>
              <a:solidFill>
                <a:srgbClr val="ED8623"/>
              </a:solidFill>
              <a:ln w="8132" cap="flat">
                <a:noFill/>
                <a:prstDash val="solid"/>
                <a:miter/>
              </a:ln>
            </p:spPr>
            <p:txBody>
              <a:bodyPr rtlCol="0" anchor="ctr"/>
              <a:lstStyle/>
              <a:p>
                <a:endParaRPr lang="en-US"/>
              </a:p>
            </p:txBody>
          </p:sp>
          <p:sp>
            <p:nvSpPr>
              <p:cNvPr id="29" name="Freeform 63">
                <a:extLst>
                  <a:ext uri="{FF2B5EF4-FFF2-40B4-BE49-F238E27FC236}">
                    <a16:creationId xmlns:a16="http://schemas.microsoft.com/office/drawing/2014/main" id="{E86A42D5-FDD1-0CFE-7778-C544B897E217}"/>
                  </a:ext>
                </a:extLst>
              </p:cNvPr>
              <p:cNvSpPr/>
              <p:nvPr/>
            </p:nvSpPr>
            <p:spPr>
              <a:xfrm>
                <a:off x="8907189" y="1788107"/>
                <a:ext cx="187375" cy="149865"/>
              </a:xfrm>
              <a:custGeom>
                <a:avLst/>
                <a:gdLst>
                  <a:gd name="connsiteX0" fmla="*/ 0 w 187375"/>
                  <a:gd name="connsiteY0" fmla="*/ 149866 h 149865"/>
                  <a:gd name="connsiteX1" fmla="*/ 0 w 187375"/>
                  <a:gd name="connsiteY1" fmla="*/ 0 h 149865"/>
                  <a:gd name="connsiteX2" fmla="*/ 187376 w 187375"/>
                  <a:gd name="connsiteY2" fmla="*/ 0 h 149865"/>
                  <a:gd name="connsiteX3" fmla="*/ 187376 w 187375"/>
                  <a:gd name="connsiteY3" fmla="*/ 149866 h 149865"/>
                  <a:gd name="connsiteX4" fmla="*/ 0 w 187375"/>
                  <a:gd name="connsiteY4" fmla="*/ 149866 h 149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75" h="149865">
                    <a:moveTo>
                      <a:pt x="0" y="149866"/>
                    </a:moveTo>
                    <a:cubicBezTo>
                      <a:pt x="0" y="99368"/>
                      <a:pt x="0" y="50498"/>
                      <a:pt x="0" y="0"/>
                    </a:cubicBezTo>
                    <a:cubicBezTo>
                      <a:pt x="62730" y="0"/>
                      <a:pt x="123831" y="0"/>
                      <a:pt x="187376" y="0"/>
                    </a:cubicBezTo>
                    <a:cubicBezTo>
                      <a:pt x="187376" y="48869"/>
                      <a:pt x="187376" y="97739"/>
                      <a:pt x="187376" y="149866"/>
                    </a:cubicBezTo>
                    <a:cubicBezTo>
                      <a:pt x="127090" y="149866"/>
                      <a:pt x="65174" y="149866"/>
                      <a:pt x="0" y="149866"/>
                    </a:cubicBezTo>
                    <a:close/>
                  </a:path>
                </a:pathLst>
              </a:custGeom>
              <a:solidFill>
                <a:srgbClr val="ED8623"/>
              </a:solidFill>
              <a:ln w="8132"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34CFFFA7-23BF-A5FD-D13F-1F3B7A72A59D}"/>
                </a:ext>
              </a:extLst>
            </p:cNvPr>
            <p:cNvGrpSpPr/>
            <p:nvPr/>
          </p:nvGrpSpPr>
          <p:grpSpPr>
            <a:xfrm>
              <a:off x="8420012" y="800946"/>
              <a:ext cx="3121846" cy="3000578"/>
              <a:chOff x="8420012" y="800946"/>
              <a:chExt cx="3121846" cy="3000578"/>
            </a:xfrm>
            <a:grpFill/>
          </p:grpSpPr>
          <p:sp>
            <p:nvSpPr>
              <p:cNvPr id="11" name="Freeform 27">
                <a:extLst>
                  <a:ext uri="{FF2B5EF4-FFF2-40B4-BE49-F238E27FC236}">
                    <a16:creationId xmlns:a16="http://schemas.microsoft.com/office/drawing/2014/main" id="{4EA52BF1-DDFC-623D-B3D2-1B705CE94C46}"/>
                  </a:ext>
                </a:extLst>
              </p:cNvPr>
              <p:cNvSpPr/>
              <p:nvPr/>
            </p:nvSpPr>
            <p:spPr>
              <a:xfrm>
                <a:off x="8420012" y="800946"/>
                <a:ext cx="3121846" cy="3000578"/>
              </a:xfrm>
              <a:custGeom>
                <a:avLst/>
                <a:gdLst>
                  <a:gd name="connsiteX0" fmla="*/ 0 w 3121846"/>
                  <a:gd name="connsiteY0" fmla="*/ 139278 h 3000578"/>
                  <a:gd name="connsiteX1" fmla="*/ 8961 w 3121846"/>
                  <a:gd name="connsiteY1" fmla="*/ 114029 h 3000578"/>
                  <a:gd name="connsiteX2" fmla="*/ 166194 w 3121846"/>
                  <a:gd name="connsiteY2" fmla="*/ 0 h 3000578"/>
                  <a:gd name="connsiteX3" fmla="*/ 193893 w 3121846"/>
                  <a:gd name="connsiteY3" fmla="*/ 0 h 3000578"/>
                  <a:gd name="connsiteX4" fmla="*/ 2928767 w 3121846"/>
                  <a:gd name="connsiteY4" fmla="*/ 0 h 3000578"/>
                  <a:gd name="connsiteX5" fmla="*/ 3121846 w 3121846"/>
                  <a:gd name="connsiteY5" fmla="*/ 193848 h 3000578"/>
                  <a:gd name="connsiteX6" fmla="*/ 3121846 w 3121846"/>
                  <a:gd name="connsiteY6" fmla="*/ 2117672 h 3000578"/>
                  <a:gd name="connsiteX7" fmla="*/ 2930397 w 3121846"/>
                  <a:gd name="connsiteY7" fmla="*/ 2309892 h 3000578"/>
                  <a:gd name="connsiteX8" fmla="*/ 2018772 w 3121846"/>
                  <a:gd name="connsiteY8" fmla="*/ 2309892 h 3000578"/>
                  <a:gd name="connsiteX9" fmla="*/ 1978853 w 3121846"/>
                  <a:gd name="connsiteY9" fmla="*/ 2309892 h 3000578"/>
                  <a:gd name="connsiteX10" fmla="*/ 1994332 w 3121846"/>
                  <a:gd name="connsiteY10" fmla="*/ 2390526 h 3000578"/>
                  <a:gd name="connsiteX11" fmla="*/ 2150750 w 3121846"/>
                  <a:gd name="connsiteY11" fmla="*/ 2689444 h 3000578"/>
                  <a:gd name="connsiteX12" fmla="*/ 2200445 w 3121846"/>
                  <a:gd name="connsiteY12" fmla="*/ 2711435 h 3000578"/>
                  <a:gd name="connsiteX13" fmla="*/ 2316130 w 3121846"/>
                  <a:gd name="connsiteY13" fmla="*/ 2711435 h 3000578"/>
                  <a:gd name="connsiteX14" fmla="*/ 2408188 w 3121846"/>
                  <a:gd name="connsiteY14" fmla="*/ 2801843 h 3000578"/>
                  <a:gd name="connsiteX15" fmla="*/ 2408188 w 3121846"/>
                  <a:gd name="connsiteY15" fmla="*/ 2911800 h 3000578"/>
                  <a:gd name="connsiteX16" fmla="*/ 2320203 w 3121846"/>
                  <a:gd name="connsiteY16" fmla="*/ 2999764 h 3000578"/>
                  <a:gd name="connsiteX17" fmla="*/ 2155638 w 3121846"/>
                  <a:gd name="connsiteY17" fmla="*/ 2999764 h 3000578"/>
                  <a:gd name="connsiteX18" fmla="*/ 2104313 w 3121846"/>
                  <a:gd name="connsiteY18" fmla="*/ 2952524 h 3000578"/>
                  <a:gd name="connsiteX19" fmla="*/ 2155638 w 3121846"/>
                  <a:gd name="connsiteY19" fmla="*/ 2908541 h 3000578"/>
                  <a:gd name="connsiteX20" fmla="*/ 2315315 w 3121846"/>
                  <a:gd name="connsiteY20" fmla="*/ 2908541 h 3000578"/>
                  <a:gd name="connsiteX21" fmla="*/ 2315315 w 3121846"/>
                  <a:gd name="connsiteY21" fmla="*/ 2805101 h 3000578"/>
                  <a:gd name="connsiteX22" fmla="*/ 808161 w 3121846"/>
                  <a:gd name="connsiteY22" fmla="*/ 2805101 h 3000578"/>
                  <a:gd name="connsiteX23" fmla="*/ 808161 w 3121846"/>
                  <a:gd name="connsiteY23" fmla="*/ 2908541 h 3000578"/>
                  <a:gd name="connsiteX24" fmla="*/ 844821 w 3121846"/>
                  <a:gd name="connsiteY24" fmla="*/ 2908541 h 3000578"/>
                  <a:gd name="connsiteX25" fmla="*/ 1912049 w 3121846"/>
                  <a:gd name="connsiteY25" fmla="*/ 2908541 h 3000578"/>
                  <a:gd name="connsiteX26" fmla="*/ 1939748 w 3121846"/>
                  <a:gd name="connsiteY26" fmla="*/ 2908541 h 3000578"/>
                  <a:gd name="connsiteX27" fmla="*/ 1981297 w 3121846"/>
                  <a:gd name="connsiteY27" fmla="*/ 2953338 h 3000578"/>
                  <a:gd name="connsiteX28" fmla="*/ 1943822 w 3121846"/>
                  <a:gd name="connsiteY28" fmla="*/ 2998950 h 3000578"/>
                  <a:gd name="connsiteX29" fmla="*/ 1916123 w 3121846"/>
                  <a:gd name="connsiteY29" fmla="*/ 3000579 h 3000578"/>
                  <a:gd name="connsiteX30" fmla="*/ 818751 w 3121846"/>
                  <a:gd name="connsiteY30" fmla="*/ 3000579 h 3000578"/>
                  <a:gd name="connsiteX31" fmla="*/ 715287 w 3121846"/>
                  <a:gd name="connsiteY31" fmla="*/ 2897139 h 3000578"/>
                  <a:gd name="connsiteX32" fmla="*/ 715287 w 3121846"/>
                  <a:gd name="connsiteY32" fmla="*/ 2802658 h 3000578"/>
                  <a:gd name="connsiteX33" fmla="*/ 804087 w 3121846"/>
                  <a:gd name="connsiteY33" fmla="*/ 2713064 h 3000578"/>
                  <a:gd name="connsiteX34" fmla="*/ 928733 w 3121846"/>
                  <a:gd name="connsiteY34" fmla="*/ 2712250 h 3000578"/>
                  <a:gd name="connsiteX35" fmla="*/ 961320 w 3121846"/>
                  <a:gd name="connsiteY35" fmla="*/ 2701661 h 3000578"/>
                  <a:gd name="connsiteX36" fmla="*/ 1141364 w 3121846"/>
                  <a:gd name="connsiteY36" fmla="*/ 2326182 h 3000578"/>
                  <a:gd name="connsiteX37" fmla="*/ 1140549 w 3121846"/>
                  <a:gd name="connsiteY37" fmla="*/ 2311521 h 3000578"/>
                  <a:gd name="connsiteX38" fmla="*/ 1107147 w 3121846"/>
                  <a:gd name="connsiteY38" fmla="*/ 2311521 h 3000578"/>
                  <a:gd name="connsiteX39" fmla="*/ 674553 w 3121846"/>
                  <a:gd name="connsiteY39" fmla="*/ 2311521 h 3000578"/>
                  <a:gd name="connsiteX40" fmla="*/ 644410 w 3121846"/>
                  <a:gd name="connsiteY40" fmla="*/ 2309892 h 3000578"/>
                  <a:gd name="connsiteX41" fmla="*/ 609379 w 3121846"/>
                  <a:gd name="connsiteY41" fmla="*/ 2263466 h 3000578"/>
                  <a:gd name="connsiteX42" fmla="*/ 649298 w 3121846"/>
                  <a:gd name="connsiteY42" fmla="*/ 2221112 h 3000578"/>
                  <a:gd name="connsiteX43" fmla="*/ 685959 w 3121846"/>
                  <a:gd name="connsiteY43" fmla="*/ 2220298 h 3000578"/>
                  <a:gd name="connsiteX44" fmla="*/ 2927138 w 3121846"/>
                  <a:gd name="connsiteY44" fmla="*/ 2220298 h 3000578"/>
                  <a:gd name="connsiteX45" fmla="*/ 3032232 w 3121846"/>
                  <a:gd name="connsiteY45" fmla="*/ 2115229 h 3000578"/>
                  <a:gd name="connsiteX46" fmla="*/ 3032232 w 3121846"/>
                  <a:gd name="connsiteY46" fmla="*/ 197106 h 3000578"/>
                  <a:gd name="connsiteX47" fmla="*/ 2927953 w 3121846"/>
                  <a:gd name="connsiteY47" fmla="*/ 93666 h 3000578"/>
                  <a:gd name="connsiteX48" fmla="*/ 195523 w 3121846"/>
                  <a:gd name="connsiteY48" fmla="*/ 93666 h 3000578"/>
                  <a:gd name="connsiteX49" fmla="*/ 92059 w 3121846"/>
                  <a:gd name="connsiteY49" fmla="*/ 197921 h 3000578"/>
                  <a:gd name="connsiteX50" fmla="*/ 92059 w 3121846"/>
                  <a:gd name="connsiteY50" fmla="*/ 2118487 h 3000578"/>
                  <a:gd name="connsiteX51" fmla="*/ 194708 w 3121846"/>
                  <a:gd name="connsiteY51" fmla="*/ 2220298 h 3000578"/>
                  <a:gd name="connsiteX52" fmla="*/ 426077 w 3121846"/>
                  <a:gd name="connsiteY52" fmla="*/ 2220298 h 3000578"/>
                  <a:gd name="connsiteX53" fmla="*/ 483919 w 3121846"/>
                  <a:gd name="connsiteY53" fmla="*/ 2266724 h 3000578"/>
                  <a:gd name="connsiteX54" fmla="*/ 426891 w 3121846"/>
                  <a:gd name="connsiteY54" fmla="*/ 2311521 h 3000578"/>
                  <a:gd name="connsiteX55" fmla="*/ 183303 w 3121846"/>
                  <a:gd name="connsiteY55" fmla="*/ 2311521 h 3000578"/>
                  <a:gd name="connsiteX56" fmla="*/ 4888 w 3121846"/>
                  <a:gd name="connsiteY56" fmla="*/ 2180388 h 3000578"/>
                  <a:gd name="connsiteX57" fmla="*/ 0 w 3121846"/>
                  <a:gd name="connsiteY57" fmla="*/ 2172243 h 3000578"/>
                  <a:gd name="connsiteX58" fmla="*/ 0 w 3121846"/>
                  <a:gd name="connsiteY58" fmla="*/ 139278 h 3000578"/>
                  <a:gd name="connsiteX59" fmla="*/ 2043212 w 3121846"/>
                  <a:gd name="connsiteY59" fmla="*/ 2708991 h 3000578"/>
                  <a:gd name="connsiteX60" fmla="*/ 2039954 w 3121846"/>
                  <a:gd name="connsiteY60" fmla="*/ 2698403 h 3000578"/>
                  <a:gd name="connsiteX61" fmla="*/ 1889238 w 3121846"/>
                  <a:gd name="connsiteY61" fmla="*/ 2327811 h 3000578"/>
                  <a:gd name="connsiteX62" fmla="*/ 1864798 w 3121846"/>
                  <a:gd name="connsiteY62" fmla="*/ 2310706 h 3000578"/>
                  <a:gd name="connsiteX63" fmla="*/ 1257863 w 3121846"/>
                  <a:gd name="connsiteY63" fmla="*/ 2309892 h 3000578"/>
                  <a:gd name="connsiteX64" fmla="*/ 1231793 w 3121846"/>
                  <a:gd name="connsiteY64" fmla="*/ 2333512 h 3000578"/>
                  <a:gd name="connsiteX65" fmla="*/ 1101445 w 3121846"/>
                  <a:gd name="connsiteY65" fmla="*/ 2673969 h 3000578"/>
                  <a:gd name="connsiteX66" fmla="*/ 1077004 w 3121846"/>
                  <a:gd name="connsiteY66" fmla="*/ 2708991 h 3000578"/>
                  <a:gd name="connsiteX67" fmla="*/ 2043212 w 3121846"/>
                  <a:gd name="connsiteY67" fmla="*/ 2708991 h 300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21846" h="3000578">
                    <a:moveTo>
                      <a:pt x="0" y="139278"/>
                    </a:moveTo>
                    <a:cubicBezTo>
                      <a:pt x="3259" y="131133"/>
                      <a:pt x="6517" y="122173"/>
                      <a:pt x="8961" y="114029"/>
                    </a:cubicBezTo>
                    <a:cubicBezTo>
                      <a:pt x="33402" y="45611"/>
                      <a:pt x="94503" y="1629"/>
                      <a:pt x="166194" y="0"/>
                    </a:cubicBezTo>
                    <a:cubicBezTo>
                      <a:pt x="175156" y="0"/>
                      <a:pt x="184117" y="0"/>
                      <a:pt x="193893" y="0"/>
                    </a:cubicBezTo>
                    <a:cubicBezTo>
                      <a:pt x="1105518" y="0"/>
                      <a:pt x="2017143" y="0"/>
                      <a:pt x="2928767" y="0"/>
                    </a:cubicBezTo>
                    <a:cubicBezTo>
                      <a:pt x="3055857" y="0"/>
                      <a:pt x="3121846" y="65974"/>
                      <a:pt x="3121846" y="193848"/>
                    </a:cubicBezTo>
                    <a:cubicBezTo>
                      <a:pt x="3121846" y="834852"/>
                      <a:pt x="3121846" y="1476669"/>
                      <a:pt x="3121846" y="2117672"/>
                    </a:cubicBezTo>
                    <a:cubicBezTo>
                      <a:pt x="3121846" y="2242289"/>
                      <a:pt x="3055043" y="2309892"/>
                      <a:pt x="2930397" y="2309892"/>
                    </a:cubicBezTo>
                    <a:cubicBezTo>
                      <a:pt x="2626522" y="2309892"/>
                      <a:pt x="2322647" y="2309892"/>
                      <a:pt x="2018772" y="2309892"/>
                    </a:cubicBezTo>
                    <a:cubicBezTo>
                      <a:pt x="2006552" y="2309892"/>
                      <a:pt x="1995146" y="2309892"/>
                      <a:pt x="1978853" y="2309892"/>
                    </a:cubicBezTo>
                    <a:cubicBezTo>
                      <a:pt x="1984556" y="2339213"/>
                      <a:pt x="1987814" y="2365277"/>
                      <a:pt x="1994332" y="2390526"/>
                    </a:cubicBezTo>
                    <a:cubicBezTo>
                      <a:pt x="2021216" y="2503740"/>
                      <a:pt x="2073356" y="2603108"/>
                      <a:pt x="2150750" y="2689444"/>
                    </a:cubicBezTo>
                    <a:cubicBezTo>
                      <a:pt x="2164600" y="2704919"/>
                      <a:pt x="2179264" y="2713064"/>
                      <a:pt x="2200445" y="2711435"/>
                    </a:cubicBezTo>
                    <a:cubicBezTo>
                      <a:pt x="2238735" y="2709806"/>
                      <a:pt x="2277840" y="2710621"/>
                      <a:pt x="2316130" y="2711435"/>
                    </a:cubicBezTo>
                    <a:cubicBezTo>
                      <a:pt x="2374786" y="2712250"/>
                      <a:pt x="2407374" y="2744014"/>
                      <a:pt x="2408188" y="2801843"/>
                    </a:cubicBezTo>
                    <a:cubicBezTo>
                      <a:pt x="2409003" y="2838495"/>
                      <a:pt x="2409003" y="2875148"/>
                      <a:pt x="2408188" y="2911800"/>
                    </a:cubicBezTo>
                    <a:cubicBezTo>
                      <a:pt x="2406559" y="2965556"/>
                      <a:pt x="2373972" y="2998950"/>
                      <a:pt x="2320203" y="2999764"/>
                    </a:cubicBezTo>
                    <a:cubicBezTo>
                      <a:pt x="2265620" y="3000579"/>
                      <a:pt x="2210221" y="3000579"/>
                      <a:pt x="2155638" y="2999764"/>
                    </a:cubicBezTo>
                    <a:cubicBezTo>
                      <a:pt x="2123051" y="2998950"/>
                      <a:pt x="2103499" y="2981031"/>
                      <a:pt x="2104313" y="2952524"/>
                    </a:cubicBezTo>
                    <a:cubicBezTo>
                      <a:pt x="2105128" y="2925646"/>
                      <a:pt x="2123866" y="2908541"/>
                      <a:pt x="2155638" y="2908541"/>
                    </a:cubicBezTo>
                    <a:cubicBezTo>
                      <a:pt x="2208592" y="2907727"/>
                      <a:pt x="2260732" y="2908541"/>
                      <a:pt x="2315315" y="2908541"/>
                    </a:cubicBezTo>
                    <a:cubicBezTo>
                      <a:pt x="2315315" y="2873518"/>
                      <a:pt x="2315315" y="2840125"/>
                      <a:pt x="2315315" y="2805101"/>
                    </a:cubicBezTo>
                    <a:cubicBezTo>
                      <a:pt x="1812659" y="2805101"/>
                      <a:pt x="1311632" y="2805101"/>
                      <a:pt x="808161" y="2805101"/>
                    </a:cubicBezTo>
                    <a:cubicBezTo>
                      <a:pt x="808161" y="2839310"/>
                      <a:pt x="808161" y="2871889"/>
                      <a:pt x="808161" y="2908541"/>
                    </a:cubicBezTo>
                    <a:cubicBezTo>
                      <a:pt x="821195" y="2908541"/>
                      <a:pt x="832601" y="2908541"/>
                      <a:pt x="844821" y="2908541"/>
                    </a:cubicBezTo>
                    <a:cubicBezTo>
                      <a:pt x="1200835" y="2908541"/>
                      <a:pt x="1556035" y="2908541"/>
                      <a:pt x="1912049" y="2908541"/>
                    </a:cubicBezTo>
                    <a:cubicBezTo>
                      <a:pt x="1921011" y="2908541"/>
                      <a:pt x="1930787" y="2907727"/>
                      <a:pt x="1939748" y="2908541"/>
                    </a:cubicBezTo>
                    <a:cubicBezTo>
                      <a:pt x="1965818" y="2911800"/>
                      <a:pt x="1980482" y="2928089"/>
                      <a:pt x="1981297" y="2953338"/>
                    </a:cubicBezTo>
                    <a:cubicBezTo>
                      <a:pt x="1982111" y="2977773"/>
                      <a:pt x="1967447" y="2993248"/>
                      <a:pt x="1943822" y="2998950"/>
                    </a:cubicBezTo>
                    <a:cubicBezTo>
                      <a:pt x="1934860" y="3000579"/>
                      <a:pt x="1925899" y="3000579"/>
                      <a:pt x="1916123" y="3000579"/>
                    </a:cubicBezTo>
                    <a:cubicBezTo>
                      <a:pt x="1550332" y="3000579"/>
                      <a:pt x="1184542" y="3000579"/>
                      <a:pt x="818751" y="3000579"/>
                    </a:cubicBezTo>
                    <a:cubicBezTo>
                      <a:pt x="745430" y="3000579"/>
                      <a:pt x="715287" y="2969628"/>
                      <a:pt x="715287" y="2897139"/>
                    </a:cubicBezTo>
                    <a:cubicBezTo>
                      <a:pt x="715287" y="2865374"/>
                      <a:pt x="714473" y="2834423"/>
                      <a:pt x="715287" y="2802658"/>
                    </a:cubicBezTo>
                    <a:cubicBezTo>
                      <a:pt x="716102" y="2746458"/>
                      <a:pt x="747874" y="2713879"/>
                      <a:pt x="804087" y="2713064"/>
                    </a:cubicBezTo>
                    <a:cubicBezTo>
                      <a:pt x="845636" y="2712250"/>
                      <a:pt x="887184" y="2713879"/>
                      <a:pt x="928733" y="2712250"/>
                    </a:cubicBezTo>
                    <a:cubicBezTo>
                      <a:pt x="940138" y="2712250"/>
                      <a:pt x="953988" y="2708991"/>
                      <a:pt x="961320" y="2701661"/>
                    </a:cubicBezTo>
                    <a:cubicBezTo>
                      <a:pt x="1062340" y="2596592"/>
                      <a:pt x="1120997" y="2471161"/>
                      <a:pt x="1141364" y="2326182"/>
                    </a:cubicBezTo>
                    <a:cubicBezTo>
                      <a:pt x="1142179" y="2322109"/>
                      <a:pt x="1141364" y="2318037"/>
                      <a:pt x="1140549" y="2311521"/>
                    </a:cubicBezTo>
                    <a:cubicBezTo>
                      <a:pt x="1129144" y="2311521"/>
                      <a:pt x="1117738" y="2311521"/>
                      <a:pt x="1107147" y="2311521"/>
                    </a:cubicBezTo>
                    <a:cubicBezTo>
                      <a:pt x="962949" y="2311521"/>
                      <a:pt x="818751" y="2311521"/>
                      <a:pt x="674553" y="2311521"/>
                    </a:cubicBezTo>
                    <a:cubicBezTo>
                      <a:pt x="664777" y="2311521"/>
                      <a:pt x="654186" y="2312335"/>
                      <a:pt x="644410" y="2309892"/>
                    </a:cubicBezTo>
                    <a:cubicBezTo>
                      <a:pt x="620785" y="2304190"/>
                      <a:pt x="607750" y="2287901"/>
                      <a:pt x="609379" y="2263466"/>
                    </a:cubicBezTo>
                    <a:cubicBezTo>
                      <a:pt x="611009" y="2239031"/>
                      <a:pt x="624858" y="2224370"/>
                      <a:pt x="649298" y="2221112"/>
                    </a:cubicBezTo>
                    <a:cubicBezTo>
                      <a:pt x="661519" y="2219484"/>
                      <a:pt x="673739" y="2220298"/>
                      <a:pt x="685959" y="2220298"/>
                    </a:cubicBezTo>
                    <a:cubicBezTo>
                      <a:pt x="1433019" y="2220298"/>
                      <a:pt x="2180078" y="2220298"/>
                      <a:pt x="2927138" y="2220298"/>
                    </a:cubicBezTo>
                    <a:cubicBezTo>
                      <a:pt x="3007791" y="2220298"/>
                      <a:pt x="3032232" y="2195049"/>
                      <a:pt x="3032232" y="2115229"/>
                    </a:cubicBezTo>
                    <a:cubicBezTo>
                      <a:pt x="3032232" y="1475855"/>
                      <a:pt x="3032232" y="836481"/>
                      <a:pt x="3032232" y="197106"/>
                    </a:cubicBezTo>
                    <a:cubicBezTo>
                      <a:pt x="3032232" y="118915"/>
                      <a:pt x="3006977" y="93666"/>
                      <a:pt x="2927953" y="93666"/>
                    </a:cubicBezTo>
                    <a:cubicBezTo>
                      <a:pt x="2017143" y="93666"/>
                      <a:pt x="1106333" y="93666"/>
                      <a:pt x="195523" y="93666"/>
                    </a:cubicBezTo>
                    <a:cubicBezTo>
                      <a:pt x="117314" y="93666"/>
                      <a:pt x="92059" y="118915"/>
                      <a:pt x="92059" y="197921"/>
                    </a:cubicBezTo>
                    <a:cubicBezTo>
                      <a:pt x="92059" y="838110"/>
                      <a:pt x="92059" y="1478298"/>
                      <a:pt x="92059" y="2118487"/>
                    </a:cubicBezTo>
                    <a:cubicBezTo>
                      <a:pt x="92059" y="2194234"/>
                      <a:pt x="118128" y="2220298"/>
                      <a:pt x="194708" y="2220298"/>
                    </a:cubicBezTo>
                    <a:cubicBezTo>
                      <a:pt x="272102" y="2220298"/>
                      <a:pt x="349497" y="2220298"/>
                      <a:pt x="426077" y="2220298"/>
                    </a:cubicBezTo>
                    <a:cubicBezTo>
                      <a:pt x="464366" y="2220298"/>
                      <a:pt x="484733" y="2236588"/>
                      <a:pt x="483919" y="2266724"/>
                    </a:cubicBezTo>
                    <a:cubicBezTo>
                      <a:pt x="483104" y="2294416"/>
                      <a:pt x="462737" y="2311521"/>
                      <a:pt x="426891" y="2311521"/>
                    </a:cubicBezTo>
                    <a:cubicBezTo>
                      <a:pt x="345423" y="2311521"/>
                      <a:pt x="263956" y="2311521"/>
                      <a:pt x="183303" y="2311521"/>
                    </a:cubicBezTo>
                    <a:cubicBezTo>
                      <a:pt x="90429" y="2311521"/>
                      <a:pt x="33402" y="2269167"/>
                      <a:pt x="4888" y="2180388"/>
                    </a:cubicBezTo>
                    <a:cubicBezTo>
                      <a:pt x="4073" y="2177945"/>
                      <a:pt x="1629" y="2175501"/>
                      <a:pt x="0" y="2172243"/>
                    </a:cubicBezTo>
                    <a:cubicBezTo>
                      <a:pt x="0" y="1493774"/>
                      <a:pt x="0" y="816933"/>
                      <a:pt x="0" y="139278"/>
                    </a:cubicBezTo>
                    <a:close/>
                    <a:moveTo>
                      <a:pt x="2043212" y="2708991"/>
                    </a:moveTo>
                    <a:cubicBezTo>
                      <a:pt x="2041583" y="2704105"/>
                      <a:pt x="2041583" y="2700847"/>
                      <a:pt x="2039954" y="2698403"/>
                    </a:cubicBezTo>
                    <a:cubicBezTo>
                      <a:pt x="1956857" y="2588447"/>
                      <a:pt x="1906347" y="2464645"/>
                      <a:pt x="1889238" y="2327811"/>
                    </a:cubicBezTo>
                    <a:cubicBezTo>
                      <a:pt x="1888424" y="2321295"/>
                      <a:pt x="1873759" y="2310706"/>
                      <a:pt x="1864798" y="2310706"/>
                    </a:cubicBezTo>
                    <a:cubicBezTo>
                      <a:pt x="1662758" y="2309892"/>
                      <a:pt x="1459903" y="2309892"/>
                      <a:pt x="1257863" y="2309892"/>
                    </a:cubicBezTo>
                    <a:cubicBezTo>
                      <a:pt x="1239940" y="2309892"/>
                      <a:pt x="1234237" y="2315593"/>
                      <a:pt x="1231793" y="2333512"/>
                    </a:cubicBezTo>
                    <a:cubicBezTo>
                      <a:pt x="1216314" y="2457314"/>
                      <a:pt x="1172322" y="2571343"/>
                      <a:pt x="1101445" y="2673969"/>
                    </a:cubicBezTo>
                    <a:cubicBezTo>
                      <a:pt x="1094113" y="2684557"/>
                      <a:pt x="1086780" y="2695145"/>
                      <a:pt x="1077004" y="2708991"/>
                    </a:cubicBezTo>
                    <a:cubicBezTo>
                      <a:pt x="1401246" y="2708991"/>
                      <a:pt x="1721415" y="2708991"/>
                      <a:pt x="2043212" y="2708991"/>
                    </a:cubicBezTo>
                    <a:close/>
                  </a:path>
                </a:pathLst>
              </a:custGeom>
              <a:grpFill/>
              <a:ln w="8132" cap="flat">
                <a:noFill/>
                <a:prstDash val="solid"/>
                <a:miter/>
              </a:ln>
            </p:spPr>
            <p:txBody>
              <a:bodyPr rtlCol="0" anchor="ctr"/>
              <a:lstStyle/>
              <a:p>
                <a:endParaRPr lang="en-US"/>
              </a:p>
            </p:txBody>
          </p:sp>
          <p:sp>
            <p:nvSpPr>
              <p:cNvPr id="12" name="Freeform 28">
                <a:extLst>
                  <a:ext uri="{FF2B5EF4-FFF2-40B4-BE49-F238E27FC236}">
                    <a16:creationId xmlns:a16="http://schemas.microsoft.com/office/drawing/2014/main" id="{53E871EF-188C-F9F6-2CB0-48BB6553BE5D}"/>
                  </a:ext>
                </a:extLst>
              </p:cNvPr>
              <p:cNvSpPr/>
              <p:nvPr/>
            </p:nvSpPr>
            <p:spPr>
              <a:xfrm>
                <a:off x="8616349" y="997238"/>
                <a:ext cx="2729171" cy="1730789"/>
              </a:xfrm>
              <a:custGeom>
                <a:avLst/>
                <a:gdLst>
                  <a:gd name="connsiteX0" fmla="*/ 2636298 w 2729171"/>
                  <a:gd name="connsiteY0" fmla="*/ 1639567 h 1730789"/>
                  <a:gd name="connsiteX1" fmla="*/ 2636298 w 2729171"/>
                  <a:gd name="connsiteY1" fmla="*/ 94481 h 1730789"/>
                  <a:gd name="connsiteX2" fmla="*/ 92873 w 2729171"/>
                  <a:gd name="connsiteY2" fmla="*/ 94481 h 1730789"/>
                  <a:gd name="connsiteX3" fmla="*/ 92873 w 2729171"/>
                  <a:gd name="connsiteY3" fmla="*/ 1639567 h 1730789"/>
                  <a:gd name="connsiteX4" fmla="*/ 131163 w 2729171"/>
                  <a:gd name="connsiteY4" fmla="*/ 1639567 h 1730789"/>
                  <a:gd name="connsiteX5" fmla="*/ 2137715 w 2729171"/>
                  <a:gd name="connsiteY5" fmla="*/ 1639567 h 1730789"/>
                  <a:gd name="connsiteX6" fmla="*/ 2171117 w 2729171"/>
                  <a:gd name="connsiteY6" fmla="*/ 1640382 h 1730789"/>
                  <a:gd name="connsiteX7" fmla="*/ 2210221 w 2729171"/>
                  <a:gd name="connsiteY7" fmla="*/ 1686807 h 1730789"/>
                  <a:gd name="connsiteX8" fmla="*/ 2167858 w 2729171"/>
                  <a:gd name="connsiteY8" fmla="*/ 1729975 h 1730789"/>
                  <a:gd name="connsiteX9" fmla="*/ 2140159 w 2729171"/>
                  <a:gd name="connsiteY9" fmla="*/ 1730790 h 1730789"/>
                  <a:gd name="connsiteX10" fmla="*/ 70062 w 2729171"/>
                  <a:gd name="connsiteY10" fmla="*/ 1730790 h 1730789"/>
                  <a:gd name="connsiteX11" fmla="*/ 0 w 2729171"/>
                  <a:gd name="connsiteY11" fmla="*/ 1659115 h 1730789"/>
                  <a:gd name="connsiteX12" fmla="*/ 0 w 2729171"/>
                  <a:gd name="connsiteY12" fmla="*/ 73304 h 1730789"/>
                  <a:gd name="connsiteX13" fmla="*/ 73321 w 2729171"/>
                  <a:gd name="connsiteY13" fmla="*/ 0 h 1730789"/>
                  <a:gd name="connsiteX14" fmla="*/ 2655850 w 2729171"/>
                  <a:gd name="connsiteY14" fmla="*/ 0 h 1730789"/>
                  <a:gd name="connsiteX15" fmla="*/ 2729171 w 2729171"/>
                  <a:gd name="connsiteY15" fmla="*/ 72490 h 1730789"/>
                  <a:gd name="connsiteX16" fmla="*/ 2729171 w 2729171"/>
                  <a:gd name="connsiteY16" fmla="*/ 1658300 h 1730789"/>
                  <a:gd name="connsiteX17" fmla="*/ 2655850 w 2729171"/>
                  <a:gd name="connsiteY17" fmla="*/ 1730790 h 1730789"/>
                  <a:gd name="connsiteX18" fmla="*/ 2390265 w 2729171"/>
                  <a:gd name="connsiteY18" fmla="*/ 1730790 h 1730789"/>
                  <a:gd name="connsiteX19" fmla="*/ 2333238 w 2729171"/>
                  <a:gd name="connsiteY19" fmla="*/ 1686807 h 1730789"/>
                  <a:gd name="connsiteX20" fmla="*/ 2391080 w 2729171"/>
                  <a:gd name="connsiteY20" fmla="*/ 1639567 h 1730789"/>
                  <a:gd name="connsiteX21" fmla="*/ 2636298 w 2729171"/>
                  <a:gd name="connsiteY21" fmla="*/ 1639567 h 173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29171" h="1730789">
                    <a:moveTo>
                      <a:pt x="2636298" y="1639567"/>
                    </a:moveTo>
                    <a:cubicBezTo>
                      <a:pt x="2636298" y="1123181"/>
                      <a:pt x="2636298" y="610053"/>
                      <a:pt x="2636298" y="94481"/>
                    </a:cubicBezTo>
                    <a:cubicBezTo>
                      <a:pt x="1789033" y="94481"/>
                      <a:pt x="941768" y="94481"/>
                      <a:pt x="92873" y="94481"/>
                    </a:cubicBezTo>
                    <a:cubicBezTo>
                      <a:pt x="92873" y="608424"/>
                      <a:pt x="92873" y="1121552"/>
                      <a:pt x="92873" y="1639567"/>
                    </a:cubicBezTo>
                    <a:cubicBezTo>
                      <a:pt x="105908" y="1639567"/>
                      <a:pt x="118128" y="1639567"/>
                      <a:pt x="131163" y="1639567"/>
                    </a:cubicBezTo>
                    <a:cubicBezTo>
                      <a:pt x="800014" y="1639567"/>
                      <a:pt x="1468864" y="1639567"/>
                      <a:pt x="2137715" y="1639567"/>
                    </a:cubicBezTo>
                    <a:cubicBezTo>
                      <a:pt x="2149121" y="1639567"/>
                      <a:pt x="2160526" y="1638753"/>
                      <a:pt x="2171117" y="1640382"/>
                    </a:cubicBezTo>
                    <a:cubicBezTo>
                      <a:pt x="2196372" y="1645268"/>
                      <a:pt x="2211851" y="1661558"/>
                      <a:pt x="2210221" y="1686807"/>
                    </a:cubicBezTo>
                    <a:cubicBezTo>
                      <a:pt x="2209407" y="1712057"/>
                      <a:pt x="2193928" y="1727532"/>
                      <a:pt x="2167858" y="1729975"/>
                    </a:cubicBezTo>
                    <a:cubicBezTo>
                      <a:pt x="2158897" y="1730790"/>
                      <a:pt x="2149935" y="1730790"/>
                      <a:pt x="2140159" y="1730790"/>
                    </a:cubicBezTo>
                    <a:cubicBezTo>
                      <a:pt x="1450127" y="1730790"/>
                      <a:pt x="760095" y="1730790"/>
                      <a:pt x="70062" y="1730790"/>
                    </a:cubicBezTo>
                    <a:cubicBezTo>
                      <a:pt x="11406" y="1730790"/>
                      <a:pt x="0" y="1719387"/>
                      <a:pt x="0" y="1659115"/>
                    </a:cubicBezTo>
                    <a:cubicBezTo>
                      <a:pt x="0" y="1130511"/>
                      <a:pt x="0" y="601908"/>
                      <a:pt x="0" y="73304"/>
                    </a:cubicBezTo>
                    <a:cubicBezTo>
                      <a:pt x="0" y="12217"/>
                      <a:pt x="11406" y="0"/>
                      <a:pt x="73321" y="0"/>
                    </a:cubicBezTo>
                    <a:cubicBezTo>
                      <a:pt x="934436" y="0"/>
                      <a:pt x="1794736" y="0"/>
                      <a:pt x="2655850" y="0"/>
                    </a:cubicBezTo>
                    <a:cubicBezTo>
                      <a:pt x="2717766" y="0"/>
                      <a:pt x="2729171" y="11403"/>
                      <a:pt x="2729171" y="72490"/>
                    </a:cubicBezTo>
                    <a:cubicBezTo>
                      <a:pt x="2729171" y="601093"/>
                      <a:pt x="2729171" y="1129697"/>
                      <a:pt x="2729171" y="1658300"/>
                    </a:cubicBezTo>
                    <a:cubicBezTo>
                      <a:pt x="2729171" y="1719387"/>
                      <a:pt x="2717766" y="1730790"/>
                      <a:pt x="2655850" y="1730790"/>
                    </a:cubicBezTo>
                    <a:cubicBezTo>
                      <a:pt x="2567051" y="1730790"/>
                      <a:pt x="2479065" y="1730790"/>
                      <a:pt x="2390265" y="1730790"/>
                    </a:cubicBezTo>
                    <a:cubicBezTo>
                      <a:pt x="2353605" y="1730790"/>
                      <a:pt x="2334053" y="1715314"/>
                      <a:pt x="2333238" y="1686807"/>
                    </a:cubicBezTo>
                    <a:cubicBezTo>
                      <a:pt x="2332423" y="1656671"/>
                      <a:pt x="2352790" y="1639567"/>
                      <a:pt x="2391080" y="1639567"/>
                    </a:cubicBezTo>
                    <a:cubicBezTo>
                      <a:pt x="2472548" y="1638753"/>
                      <a:pt x="2552386" y="1639567"/>
                      <a:pt x="2636298" y="1639567"/>
                    </a:cubicBezTo>
                    <a:close/>
                  </a:path>
                </a:pathLst>
              </a:custGeom>
              <a:grpFill/>
              <a:ln w="8132" cap="flat">
                <a:noFill/>
                <a:prstDash val="solid"/>
                <a:miter/>
              </a:ln>
            </p:spPr>
            <p:txBody>
              <a:bodyPr rtlCol="0" anchor="ctr"/>
              <a:lstStyle/>
              <a:p>
                <a:endParaRPr lang="en-US"/>
              </a:p>
            </p:txBody>
          </p:sp>
          <p:sp>
            <p:nvSpPr>
              <p:cNvPr id="13" name="Freeform 42">
                <a:extLst>
                  <a:ext uri="{FF2B5EF4-FFF2-40B4-BE49-F238E27FC236}">
                    <a16:creationId xmlns:a16="http://schemas.microsoft.com/office/drawing/2014/main" id="{1A0E2BC6-3EEB-4B7D-16EE-DA9FF42BB08F}"/>
                  </a:ext>
                </a:extLst>
              </p:cNvPr>
              <p:cNvSpPr/>
              <p:nvPr/>
            </p:nvSpPr>
            <p:spPr>
              <a:xfrm>
                <a:off x="10528905" y="1854383"/>
                <a:ext cx="618648" cy="620362"/>
              </a:xfrm>
              <a:custGeom>
                <a:avLst/>
                <a:gdLst>
                  <a:gd name="connsiteX0" fmla="*/ 618648 w 618648"/>
                  <a:gd name="connsiteY0" fmla="*/ 204948 h 620362"/>
                  <a:gd name="connsiteX1" fmla="*/ 581173 w 618648"/>
                  <a:gd name="connsiteY1" fmla="*/ 251374 h 620362"/>
                  <a:gd name="connsiteX2" fmla="*/ 369357 w 618648"/>
                  <a:gd name="connsiteY2" fmla="*/ 335267 h 620362"/>
                  <a:gd name="connsiteX3" fmla="*/ 333511 w 618648"/>
                  <a:gd name="connsiteY3" fmla="*/ 371919 h 620362"/>
                  <a:gd name="connsiteX4" fmla="*/ 252043 w 618648"/>
                  <a:gd name="connsiteY4" fmla="*/ 577985 h 620362"/>
                  <a:gd name="connsiteX5" fmla="*/ 203163 w 618648"/>
                  <a:gd name="connsiteY5" fmla="*/ 620338 h 620362"/>
                  <a:gd name="connsiteX6" fmla="*/ 155097 w 618648"/>
                  <a:gd name="connsiteY6" fmla="*/ 573098 h 620362"/>
                  <a:gd name="connsiteX7" fmla="*/ 6825 w 618648"/>
                  <a:gd name="connsiteY7" fmla="*/ 77888 h 620362"/>
                  <a:gd name="connsiteX8" fmla="*/ 13343 w 618648"/>
                  <a:gd name="connsiteY8" fmla="*/ 12729 h 620362"/>
                  <a:gd name="connsiteX9" fmla="*/ 76073 w 618648"/>
                  <a:gd name="connsiteY9" fmla="*/ 6213 h 620362"/>
                  <a:gd name="connsiteX10" fmla="*/ 573841 w 618648"/>
                  <a:gd name="connsiteY10" fmla="*/ 155265 h 620362"/>
                  <a:gd name="connsiteX11" fmla="*/ 618648 w 618648"/>
                  <a:gd name="connsiteY11" fmla="*/ 204948 h 620362"/>
                  <a:gd name="connsiteX12" fmla="*/ 434531 w 618648"/>
                  <a:gd name="connsiteY12" fmla="*/ 210650 h 620362"/>
                  <a:gd name="connsiteX13" fmla="*/ 111919 w 618648"/>
                  <a:gd name="connsiteY13" fmla="*/ 113726 h 620362"/>
                  <a:gd name="connsiteX14" fmla="*/ 208865 w 618648"/>
                  <a:gd name="connsiteY14" fmla="*/ 435449 h 620362"/>
                  <a:gd name="connsiteX15" fmla="*/ 262634 w 618648"/>
                  <a:gd name="connsiteY15" fmla="*/ 304316 h 620362"/>
                  <a:gd name="connsiteX16" fmla="*/ 303368 w 618648"/>
                  <a:gd name="connsiteY16" fmla="*/ 263592 h 620362"/>
                  <a:gd name="connsiteX17" fmla="*/ 434531 w 618648"/>
                  <a:gd name="connsiteY17" fmla="*/ 210650 h 6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8648" h="620362">
                    <a:moveTo>
                      <a:pt x="618648" y="204948"/>
                    </a:moveTo>
                    <a:cubicBezTo>
                      <a:pt x="618648" y="230197"/>
                      <a:pt x="602355" y="242415"/>
                      <a:pt x="581173" y="251374"/>
                    </a:cubicBezTo>
                    <a:cubicBezTo>
                      <a:pt x="510296" y="279881"/>
                      <a:pt x="440234" y="308389"/>
                      <a:pt x="369357" y="335267"/>
                    </a:cubicBezTo>
                    <a:cubicBezTo>
                      <a:pt x="350619" y="342597"/>
                      <a:pt x="340029" y="354000"/>
                      <a:pt x="333511" y="371919"/>
                    </a:cubicBezTo>
                    <a:cubicBezTo>
                      <a:pt x="306627" y="441150"/>
                      <a:pt x="278928" y="509567"/>
                      <a:pt x="252043" y="577985"/>
                    </a:cubicBezTo>
                    <a:cubicBezTo>
                      <a:pt x="243082" y="601605"/>
                      <a:pt x="230862" y="621152"/>
                      <a:pt x="203163" y="620338"/>
                    </a:cubicBezTo>
                    <a:cubicBezTo>
                      <a:pt x="173834" y="619524"/>
                      <a:pt x="162429" y="598347"/>
                      <a:pt x="155097" y="573098"/>
                    </a:cubicBezTo>
                    <a:cubicBezTo>
                      <a:pt x="106216" y="407756"/>
                      <a:pt x="56520" y="243229"/>
                      <a:pt x="6825" y="77888"/>
                    </a:cubicBezTo>
                    <a:cubicBezTo>
                      <a:pt x="308" y="55082"/>
                      <a:pt x="-7024" y="32277"/>
                      <a:pt x="13343" y="12729"/>
                    </a:cubicBezTo>
                    <a:cubicBezTo>
                      <a:pt x="32080" y="-6004"/>
                      <a:pt x="54077" y="-303"/>
                      <a:pt x="76073" y="6213"/>
                    </a:cubicBezTo>
                    <a:cubicBezTo>
                      <a:pt x="242267" y="55897"/>
                      <a:pt x="407647" y="105581"/>
                      <a:pt x="573841" y="155265"/>
                    </a:cubicBezTo>
                    <a:cubicBezTo>
                      <a:pt x="598281" y="164224"/>
                      <a:pt x="618648" y="174812"/>
                      <a:pt x="618648" y="204948"/>
                    </a:cubicBezTo>
                    <a:close/>
                    <a:moveTo>
                      <a:pt x="434531" y="210650"/>
                    </a:moveTo>
                    <a:cubicBezTo>
                      <a:pt x="322920" y="177256"/>
                      <a:pt x="221086" y="146305"/>
                      <a:pt x="111919" y="113726"/>
                    </a:cubicBezTo>
                    <a:cubicBezTo>
                      <a:pt x="144506" y="222053"/>
                      <a:pt x="175464" y="324678"/>
                      <a:pt x="208865" y="435449"/>
                    </a:cubicBezTo>
                    <a:cubicBezTo>
                      <a:pt x="229232" y="385765"/>
                      <a:pt x="243896" y="344226"/>
                      <a:pt x="262634" y="304316"/>
                    </a:cubicBezTo>
                    <a:cubicBezTo>
                      <a:pt x="270781" y="288026"/>
                      <a:pt x="287075" y="271736"/>
                      <a:pt x="303368" y="263592"/>
                    </a:cubicBezTo>
                    <a:cubicBezTo>
                      <a:pt x="343287" y="244858"/>
                      <a:pt x="385651" y="230197"/>
                      <a:pt x="434531" y="210650"/>
                    </a:cubicBezTo>
                    <a:close/>
                  </a:path>
                </a:pathLst>
              </a:custGeom>
              <a:grpFill/>
              <a:ln w="8132" cap="flat">
                <a:noFill/>
                <a:prstDash val="solid"/>
                <a:miter/>
              </a:ln>
            </p:spPr>
            <p:txBody>
              <a:bodyPr rtlCol="0" anchor="ctr"/>
              <a:lstStyle/>
              <a:p>
                <a:endParaRPr lang="en-US"/>
              </a:p>
            </p:txBody>
          </p:sp>
          <p:sp>
            <p:nvSpPr>
              <p:cNvPr id="14" name="Freeform 43">
                <a:extLst>
                  <a:ext uri="{FF2B5EF4-FFF2-40B4-BE49-F238E27FC236}">
                    <a16:creationId xmlns:a16="http://schemas.microsoft.com/office/drawing/2014/main" id="{F0CC53A7-3DE3-660E-2A98-D01AFC87A440}"/>
                  </a:ext>
                </a:extLst>
              </p:cNvPr>
              <p:cNvSpPr/>
              <p:nvPr/>
            </p:nvSpPr>
            <p:spPr>
              <a:xfrm>
                <a:off x="8814520" y="2137161"/>
                <a:ext cx="374548" cy="339800"/>
              </a:xfrm>
              <a:custGeom>
                <a:avLst/>
                <a:gdLst>
                  <a:gd name="connsiteX0" fmla="*/ 188802 w 374548"/>
                  <a:gd name="connsiteY0" fmla="*/ 362 h 339800"/>
                  <a:gd name="connsiteX1" fmla="*/ 316706 w 374548"/>
                  <a:gd name="connsiteY1" fmla="*/ 362 h 339800"/>
                  <a:gd name="connsiteX2" fmla="*/ 374548 w 374548"/>
                  <a:gd name="connsiteY2" fmla="*/ 57376 h 339800"/>
                  <a:gd name="connsiteX3" fmla="*/ 374548 w 374548"/>
                  <a:gd name="connsiteY3" fmla="*/ 282990 h 339800"/>
                  <a:gd name="connsiteX4" fmla="*/ 319150 w 374548"/>
                  <a:gd name="connsiteY4" fmla="*/ 339190 h 339800"/>
                  <a:gd name="connsiteX5" fmla="*/ 56824 w 374548"/>
                  <a:gd name="connsiteY5" fmla="*/ 339190 h 339800"/>
                  <a:gd name="connsiteX6" fmla="*/ 611 w 374548"/>
                  <a:gd name="connsiteY6" fmla="*/ 283804 h 339800"/>
                  <a:gd name="connsiteX7" fmla="*/ 611 w 374548"/>
                  <a:gd name="connsiteY7" fmla="*/ 54933 h 339800"/>
                  <a:gd name="connsiteX8" fmla="*/ 54380 w 374548"/>
                  <a:gd name="connsiteY8" fmla="*/ 362 h 339800"/>
                  <a:gd name="connsiteX9" fmla="*/ 188802 w 374548"/>
                  <a:gd name="connsiteY9" fmla="*/ 362 h 339800"/>
                  <a:gd name="connsiteX10" fmla="*/ 280860 w 374548"/>
                  <a:gd name="connsiteY10" fmla="*/ 93214 h 339800"/>
                  <a:gd name="connsiteX11" fmla="*/ 94299 w 374548"/>
                  <a:gd name="connsiteY11" fmla="*/ 93214 h 339800"/>
                  <a:gd name="connsiteX12" fmla="*/ 94299 w 374548"/>
                  <a:gd name="connsiteY12" fmla="*/ 244709 h 339800"/>
                  <a:gd name="connsiteX13" fmla="*/ 280860 w 374548"/>
                  <a:gd name="connsiteY13" fmla="*/ 244709 h 339800"/>
                  <a:gd name="connsiteX14" fmla="*/ 280860 w 374548"/>
                  <a:gd name="connsiteY14" fmla="*/ 93214 h 3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548" h="339800">
                    <a:moveTo>
                      <a:pt x="188802" y="362"/>
                    </a:moveTo>
                    <a:cubicBezTo>
                      <a:pt x="231165" y="362"/>
                      <a:pt x="274343" y="362"/>
                      <a:pt x="316706" y="362"/>
                    </a:cubicBezTo>
                    <a:cubicBezTo>
                      <a:pt x="358255" y="362"/>
                      <a:pt x="374548" y="16652"/>
                      <a:pt x="374548" y="57376"/>
                    </a:cubicBezTo>
                    <a:cubicBezTo>
                      <a:pt x="374548" y="132309"/>
                      <a:pt x="374548" y="208057"/>
                      <a:pt x="374548" y="282990"/>
                    </a:cubicBezTo>
                    <a:cubicBezTo>
                      <a:pt x="374548" y="322085"/>
                      <a:pt x="358255" y="339190"/>
                      <a:pt x="319150" y="339190"/>
                    </a:cubicBezTo>
                    <a:cubicBezTo>
                      <a:pt x="231980" y="340004"/>
                      <a:pt x="143994" y="340004"/>
                      <a:pt x="56824" y="339190"/>
                    </a:cubicBezTo>
                    <a:cubicBezTo>
                      <a:pt x="16905" y="339190"/>
                      <a:pt x="1426" y="322900"/>
                      <a:pt x="611" y="283804"/>
                    </a:cubicBezTo>
                    <a:cubicBezTo>
                      <a:pt x="-204" y="207242"/>
                      <a:pt x="-204" y="131495"/>
                      <a:pt x="611" y="54933"/>
                    </a:cubicBezTo>
                    <a:cubicBezTo>
                      <a:pt x="611" y="16652"/>
                      <a:pt x="16905" y="1176"/>
                      <a:pt x="54380" y="362"/>
                    </a:cubicBezTo>
                    <a:cubicBezTo>
                      <a:pt x="99187" y="-452"/>
                      <a:pt x="143994" y="362"/>
                      <a:pt x="188802" y="362"/>
                    </a:cubicBezTo>
                    <a:close/>
                    <a:moveTo>
                      <a:pt x="280860" y="93214"/>
                    </a:moveTo>
                    <a:cubicBezTo>
                      <a:pt x="218130" y="93214"/>
                      <a:pt x="156215" y="93214"/>
                      <a:pt x="94299" y="93214"/>
                    </a:cubicBezTo>
                    <a:cubicBezTo>
                      <a:pt x="94299" y="145341"/>
                      <a:pt x="94299" y="195025"/>
                      <a:pt x="94299" y="244709"/>
                    </a:cubicBezTo>
                    <a:cubicBezTo>
                      <a:pt x="157844" y="244709"/>
                      <a:pt x="219759" y="244709"/>
                      <a:pt x="280860" y="244709"/>
                    </a:cubicBezTo>
                    <a:cubicBezTo>
                      <a:pt x="280860" y="194211"/>
                      <a:pt x="280860" y="144527"/>
                      <a:pt x="280860" y="93214"/>
                    </a:cubicBezTo>
                    <a:close/>
                  </a:path>
                </a:pathLst>
              </a:custGeom>
              <a:grpFill/>
              <a:ln w="8132" cap="flat">
                <a:noFill/>
                <a:prstDash val="solid"/>
                <a:miter/>
              </a:ln>
            </p:spPr>
            <p:txBody>
              <a:bodyPr rtlCol="0" anchor="ctr"/>
              <a:lstStyle/>
              <a:p>
                <a:endParaRPr lang="en-US"/>
              </a:p>
            </p:txBody>
          </p:sp>
          <p:sp>
            <p:nvSpPr>
              <p:cNvPr id="15" name="Freeform 44">
                <a:extLst>
                  <a:ext uri="{FF2B5EF4-FFF2-40B4-BE49-F238E27FC236}">
                    <a16:creationId xmlns:a16="http://schemas.microsoft.com/office/drawing/2014/main" id="{5216DD41-65DD-BEEA-CD6B-D666695AF929}"/>
                  </a:ext>
                </a:extLst>
              </p:cNvPr>
              <p:cNvSpPr/>
              <p:nvPr/>
            </p:nvSpPr>
            <p:spPr>
              <a:xfrm>
                <a:off x="8814520" y="1250544"/>
                <a:ext cx="374548" cy="337560"/>
              </a:xfrm>
              <a:custGeom>
                <a:avLst/>
                <a:gdLst>
                  <a:gd name="connsiteX0" fmla="*/ 187987 w 374548"/>
                  <a:gd name="connsiteY0" fmla="*/ 337199 h 337560"/>
                  <a:gd name="connsiteX1" fmla="*/ 56824 w 374548"/>
                  <a:gd name="connsiteY1" fmla="*/ 337199 h 337560"/>
                  <a:gd name="connsiteX2" fmla="*/ 611 w 374548"/>
                  <a:gd name="connsiteY2" fmla="*/ 282628 h 337560"/>
                  <a:gd name="connsiteX3" fmla="*/ 611 w 374548"/>
                  <a:gd name="connsiteY3" fmla="*/ 53756 h 337560"/>
                  <a:gd name="connsiteX4" fmla="*/ 54380 w 374548"/>
                  <a:gd name="connsiteY4" fmla="*/ 0 h 337560"/>
                  <a:gd name="connsiteX5" fmla="*/ 319965 w 374548"/>
                  <a:gd name="connsiteY5" fmla="*/ 0 h 337560"/>
                  <a:gd name="connsiteX6" fmla="*/ 374548 w 374548"/>
                  <a:gd name="connsiteY6" fmla="*/ 56200 h 337560"/>
                  <a:gd name="connsiteX7" fmla="*/ 374548 w 374548"/>
                  <a:gd name="connsiteY7" fmla="*/ 281813 h 337560"/>
                  <a:gd name="connsiteX8" fmla="*/ 319150 w 374548"/>
                  <a:gd name="connsiteY8" fmla="*/ 337199 h 337560"/>
                  <a:gd name="connsiteX9" fmla="*/ 187987 w 374548"/>
                  <a:gd name="connsiteY9" fmla="*/ 337199 h 337560"/>
                  <a:gd name="connsiteX10" fmla="*/ 93484 w 374548"/>
                  <a:gd name="connsiteY10" fmla="*/ 243532 h 337560"/>
                  <a:gd name="connsiteX11" fmla="*/ 280860 w 374548"/>
                  <a:gd name="connsiteY11" fmla="*/ 243532 h 337560"/>
                  <a:gd name="connsiteX12" fmla="*/ 280860 w 374548"/>
                  <a:gd name="connsiteY12" fmla="*/ 93666 h 337560"/>
                  <a:gd name="connsiteX13" fmla="*/ 93484 w 374548"/>
                  <a:gd name="connsiteY13" fmla="*/ 93666 h 337560"/>
                  <a:gd name="connsiteX14" fmla="*/ 93484 w 374548"/>
                  <a:gd name="connsiteY14" fmla="*/ 243532 h 3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548" h="337560">
                    <a:moveTo>
                      <a:pt x="187987" y="337199"/>
                    </a:moveTo>
                    <a:cubicBezTo>
                      <a:pt x="143994" y="337199"/>
                      <a:pt x="100816" y="337199"/>
                      <a:pt x="56824" y="337199"/>
                    </a:cubicBezTo>
                    <a:cubicBezTo>
                      <a:pt x="16090" y="337199"/>
                      <a:pt x="611" y="322538"/>
                      <a:pt x="611" y="282628"/>
                    </a:cubicBezTo>
                    <a:cubicBezTo>
                      <a:pt x="-204" y="206066"/>
                      <a:pt x="-204" y="130318"/>
                      <a:pt x="611" y="53756"/>
                    </a:cubicBezTo>
                    <a:cubicBezTo>
                      <a:pt x="611" y="15475"/>
                      <a:pt x="16905" y="0"/>
                      <a:pt x="54380" y="0"/>
                    </a:cubicBezTo>
                    <a:cubicBezTo>
                      <a:pt x="143180" y="0"/>
                      <a:pt x="231165" y="0"/>
                      <a:pt x="319965" y="0"/>
                    </a:cubicBezTo>
                    <a:cubicBezTo>
                      <a:pt x="359069" y="0"/>
                      <a:pt x="374548" y="16290"/>
                      <a:pt x="374548" y="56200"/>
                    </a:cubicBezTo>
                    <a:cubicBezTo>
                      <a:pt x="374548" y="131133"/>
                      <a:pt x="374548" y="206880"/>
                      <a:pt x="374548" y="281813"/>
                    </a:cubicBezTo>
                    <a:cubicBezTo>
                      <a:pt x="374548" y="320909"/>
                      <a:pt x="359069" y="336384"/>
                      <a:pt x="319150" y="337199"/>
                    </a:cubicBezTo>
                    <a:cubicBezTo>
                      <a:pt x="275158" y="338013"/>
                      <a:pt x="231165" y="337199"/>
                      <a:pt x="187987" y="337199"/>
                    </a:cubicBezTo>
                    <a:close/>
                    <a:moveTo>
                      <a:pt x="93484" y="243532"/>
                    </a:moveTo>
                    <a:cubicBezTo>
                      <a:pt x="157029" y="243532"/>
                      <a:pt x="218945" y="243532"/>
                      <a:pt x="280860" y="243532"/>
                    </a:cubicBezTo>
                    <a:cubicBezTo>
                      <a:pt x="280860" y="192220"/>
                      <a:pt x="280860" y="142536"/>
                      <a:pt x="280860" y="93666"/>
                    </a:cubicBezTo>
                    <a:cubicBezTo>
                      <a:pt x="217315" y="93666"/>
                      <a:pt x="156215" y="93666"/>
                      <a:pt x="93484" y="93666"/>
                    </a:cubicBezTo>
                    <a:cubicBezTo>
                      <a:pt x="93484" y="144979"/>
                      <a:pt x="93484" y="193849"/>
                      <a:pt x="93484" y="243532"/>
                    </a:cubicBezTo>
                    <a:close/>
                  </a:path>
                </a:pathLst>
              </a:custGeom>
              <a:grpFill/>
              <a:ln w="8132" cap="flat">
                <a:noFill/>
                <a:prstDash val="solid"/>
                <a:miter/>
              </a:ln>
            </p:spPr>
            <p:txBody>
              <a:bodyPr rtlCol="0" anchor="ctr"/>
              <a:lstStyle/>
              <a:p>
                <a:endParaRPr lang="en-US"/>
              </a:p>
            </p:txBody>
          </p:sp>
          <p:sp>
            <p:nvSpPr>
              <p:cNvPr id="16" name="Freeform 50">
                <a:extLst>
                  <a:ext uri="{FF2B5EF4-FFF2-40B4-BE49-F238E27FC236}">
                    <a16:creationId xmlns:a16="http://schemas.microsoft.com/office/drawing/2014/main" id="{37724E00-8F5E-C0D7-F8CB-BE6543FF6B2A}"/>
                  </a:ext>
                </a:extLst>
              </p:cNvPr>
              <p:cNvSpPr/>
              <p:nvPr/>
            </p:nvSpPr>
            <p:spPr>
              <a:xfrm>
                <a:off x="8815334" y="1694078"/>
                <a:ext cx="374344" cy="338171"/>
              </a:xfrm>
              <a:custGeom>
                <a:avLst/>
                <a:gdLst>
                  <a:gd name="connsiteX0" fmla="*/ 187172 w 374344"/>
                  <a:gd name="connsiteY0" fmla="*/ 362 h 338171"/>
                  <a:gd name="connsiteX1" fmla="*/ 321594 w 374344"/>
                  <a:gd name="connsiteY1" fmla="*/ 362 h 338171"/>
                  <a:gd name="connsiteX2" fmla="*/ 373733 w 374344"/>
                  <a:gd name="connsiteY2" fmla="*/ 53304 h 338171"/>
                  <a:gd name="connsiteX3" fmla="*/ 373733 w 374344"/>
                  <a:gd name="connsiteY3" fmla="*/ 284619 h 338171"/>
                  <a:gd name="connsiteX4" fmla="*/ 321594 w 374344"/>
                  <a:gd name="connsiteY4" fmla="*/ 337561 h 338171"/>
                  <a:gd name="connsiteX5" fmla="*/ 53565 w 374344"/>
                  <a:gd name="connsiteY5" fmla="*/ 337561 h 338171"/>
                  <a:gd name="connsiteX6" fmla="*/ 611 w 374344"/>
                  <a:gd name="connsiteY6" fmla="*/ 285433 h 338171"/>
                  <a:gd name="connsiteX7" fmla="*/ 611 w 374344"/>
                  <a:gd name="connsiteY7" fmla="*/ 50860 h 338171"/>
                  <a:gd name="connsiteX8" fmla="*/ 51121 w 374344"/>
                  <a:gd name="connsiteY8" fmla="*/ 362 h 338171"/>
                  <a:gd name="connsiteX9" fmla="*/ 187172 w 374344"/>
                  <a:gd name="connsiteY9" fmla="*/ 362 h 338171"/>
                  <a:gd name="connsiteX10" fmla="*/ 91855 w 374344"/>
                  <a:gd name="connsiteY10" fmla="*/ 243894 h 338171"/>
                  <a:gd name="connsiteX11" fmla="*/ 279231 w 374344"/>
                  <a:gd name="connsiteY11" fmla="*/ 243894 h 338171"/>
                  <a:gd name="connsiteX12" fmla="*/ 279231 w 374344"/>
                  <a:gd name="connsiteY12" fmla="*/ 94028 h 338171"/>
                  <a:gd name="connsiteX13" fmla="*/ 91855 w 374344"/>
                  <a:gd name="connsiteY13" fmla="*/ 94028 h 338171"/>
                  <a:gd name="connsiteX14" fmla="*/ 91855 w 374344"/>
                  <a:gd name="connsiteY14" fmla="*/ 243894 h 33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344" h="338171">
                    <a:moveTo>
                      <a:pt x="187172" y="362"/>
                    </a:moveTo>
                    <a:cubicBezTo>
                      <a:pt x="231980" y="362"/>
                      <a:pt x="276787" y="-453"/>
                      <a:pt x="321594" y="362"/>
                    </a:cubicBezTo>
                    <a:cubicBezTo>
                      <a:pt x="357440" y="1177"/>
                      <a:pt x="372919" y="16652"/>
                      <a:pt x="373733" y="53304"/>
                    </a:cubicBezTo>
                    <a:cubicBezTo>
                      <a:pt x="374548" y="130680"/>
                      <a:pt x="374548" y="208057"/>
                      <a:pt x="373733" y="284619"/>
                    </a:cubicBezTo>
                    <a:cubicBezTo>
                      <a:pt x="373733" y="320456"/>
                      <a:pt x="356625" y="336746"/>
                      <a:pt x="321594" y="337561"/>
                    </a:cubicBezTo>
                    <a:cubicBezTo>
                      <a:pt x="231980" y="338375"/>
                      <a:pt x="142365" y="338375"/>
                      <a:pt x="53565" y="337561"/>
                    </a:cubicBezTo>
                    <a:cubicBezTo>
                      <a:pt x="17719" y="337561"/>
                      <a:pt x="611" y="321271"/>
                      <a:pt x="611" y="285433"/>
                    </a:cubicBezTo>
                    <a:cubicBezTo>
                      <a:pt x="-204" y="207242"/>
                      <a:pt x="-204" y="129051"/>
                      <a:pt x="611" y="50860"/>
                    </a:cubicBezTo>
                    <a:cubicBezTo>
                      <a:pt x="611" y="15837"/>
                      <a:pt x="16905" y="1177"/>
                      <a:pt x="51121" y="362"/>
                    </a:cubicBezTo>
                    <a:cubicBezTo>
                      <a:pt x="95928" y="362"/>
                      <a:pt x="141550" y="362"/>
                      <a:pt x="187172" y="362"/>
                    </a:cubicBezTo>
                    <a:close/>
                    <a:moveTo>
                      <a:pt x="91855" y="243894"/>
                    </a:moveTo>
                    <a:cubicBezTo>
                      <a:pt x="156214" y="243894"/>
                      <a:pt x="218945" y="243894"/>
                      <a:pt x="279231" y="243894"/>
                    </a:cubicBezTo>
                    <a:cubicBezTo>
                      <a:pt x="279231" y="191767"/>
                      <a:pt x="279231" y="142898"/>
                      <a:pt x="279231" y="94028"/>
                    </a:cubicBezTo>
                    <a:cubicBezTo>
                      <a:pt x="215686" y="94028"/>
                      <a:pt x="154585" y="94028"/>
                      <a:pt x="91855" y="94028"/>
                    </a:cubicBezTo>
                    <a:cubicBezTo>
                      <a:pt x="91855" y="145341"/>
                      <a:pt x="91855" y="193396"/>
                      <a:pt x="91855" y="243894"/>
                    </a:cubicBezTo>
                    <a:close/>
                  </a:path>
                </a:pathLst>
              </a:custGeom>
              <a:grpFill/>
              <a:ln w="8132" cap="flat">
                <a:noFill/>
                <a:prstDash val="solid"/>
                <a:miter/>
              </a:ln>
            </p:spPr>
            <p:txBody>
              <a:bodyPr rtlCol="0" anchor="ctr"/>
              <a:lstStyle/>
              <a:p>
                <a:endParaRPr lang="en-US"/>
              </a:p>
            </p:txBody>
          </p:sp>
          <p:sp>
            <p:nvSpPr>
              <p:cNvPr id="17" name="Freeform 51">
                <a:extLst>
                  <a:ext uri="{FF2B5EF4-FFF2-40B4-BE49-F238E27FC236}">
                    <a16:creationId xmlns:a16="http://schemas.microsoft.com/office/drawing/2014/main" id="{2F89C57B-5387-0F27-A2F1-7E1E9299E9E2}"/>
                  </a:ext>
                </a:extLst>
              </p:cNvPr>
              <p:cNvSpPr/>
              <p:nvPr/>
            </p:nvSpPr>
            <p:spPr>
              <a:xfrm>
                <a:off x="9345459" y="1940416"/>
                <a:ext cx="852094" cy="92764"/>
              </a:xfrm>
              <a:custGeom>
                <a:avLst/>
                <a:gdLst>
                  <a:gd name="connsiteX0" fmla="*/ 426103 w 852094"/>
                  <a:gd name="connsiteY0" fmla="*/ 0 h 92764"/>
                  <a:gd name="connsiteX1" fmla="*/ 795152 w 852094"/>
                  <a:gd name="connsiteY1" fmla="*/ 815 h 92764"/>
                  <a:gd name="connsiteX2" fmla="*/ 836701 w 852094"/>
                  <a:gd name="connsiteY2" fmla="*/ 13032 h 92764"/>
                  <a:gd name="connsiteX3" fmla="*/ 851365 w 852094"/>
                  <a:gd name="connsiteY3" fmla="*/ 55385 h 92764"/>
                  <a:gd name="connsiteX4" fmla="*/ 817963 w 852094"/>
                  <a:gd name="connsiteY4" fmla="*/ 90408 h 92764"/>
                  <a:gd name="connsiteX5" fmla="*/ 791079 w 852094"/>
                  <a:gd name="connsiteY5" fmla="*/ 92037 h 92764"/>
                  <a:gd name="connsiteX6" fmla="*/ 62757 w 852094"/>
                  <a:gd name="connsiteY6" fmla="*/ 92037 h 92764"/>
                  <a:gd name="connsiteX7" fmla="*/ 44834 w 852094"/>
                  <a:gd name="connsiteY7" fmla="*/ 92037 h 92764"/>
                  <a:gd name="connsiteX8" fmla="*/ 27 w 852094"/>
                  <a:gd name="connsiteY8" fmla="*/ 44797 h 92764"/>
                  <a:gd name="connsiteX9" fmla="*/ 45649 w 852094"/>
                  <a:gd name="connsiteY9" fmla="*/ 1629 h 92764"/>
                  <a:gd name="connsiteX10" fmla="*/ 133634 w 852094"/>
                  <a:gd name="connsiteY10" fmla="*/ 1629 h 92764"/>
                  <a:gd name="connsiteX11" fmla="*/ 426103 w 852094"/>
                  <a:gd name="connsiteY11" fmla="*/ 0 h 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094" h="92764">
                    <a:moveTo>
                      <a:pt x="426103" y="0"/>
                    </a:moveTo>
                    <a:cubicBezTo>
                      <a:pt x="549120" y="0"/>
                      <a:pt x="672136" y="0"/>
                      <a:pt x="795152" y="815"/>
                    </a:cubicBezTo>
                    <a:cubicBezTo>
                      <a:pt x="809817" y="815"/>
                      <a:pt x="827740" y="3258"/>
                      <a:pt x="836701" y="13032"/>
                    </a:cubicBezTo>
                    <a:cubicBezTo>
                      <a:pt x="846477" y="22806"/>
                      <a:pt x="854624" y="43168"/>
                      <a:pt x="851365" y="55385"/>
                    </a:cubicBezTo>
                    <a:cubicBezTo>
                      <a:pt x="847292" y="69232"/>
                      <a:pt x="830998" y="80634"/>
                      <a:pt x="817963" y="90408"/>
                    </a:cubicBezTo>
                    <a:cubicBezTo>
                      <a:pt x="811446" y="94481"/>
                      <a:pt x="800040" y="92037"/>
                      <a:pt x="791079" y="92037"/>
                    </a:cubicBezTo>
                    <a:cubicBezTo>
                      <a:pt x="548305" y="92037"/>
                      <a:pt x="305531" y="92037"/>
                      <a:pt x="62757" y="92037"/>
                    </a:cubicBezTo>
                    <a:cubicBezTo>
                      <a:pt x="57054" y="92037"/>
                      <a:pt x="50537" y="92037"/>
                      <a:pt x="44834" y="92037"/>
                    </a:cubicBezTo>
                    <a:cubicBezTo>
                      <a:pt x="17135" y="89594"/>
                      <a:pt x="-788" y="70860"/>
                      <a:pt x="27" y="44797"/>
                    </a:cubicBezTo>
                    <a:cubicBezTo>
                      <a:pt x="841" y="20362"/>
                      <a:pt x="18764" y="2443"/>
                      <a:pt x="45649" y="1629"/>
                    </a:cubicBezTo>
                    <a:cubicBezTo>
                      <a:pt x="74977" y="815"/>
                      <a:pt x="104305" y="1629"/>
                      <a:pt x="133634" y="1629"/>
                    </a:cubicBezTo>
                    <a:cubicBezTo>
                      <a:pt x="231395" y="0"/>
                      <a:pt x="328342" y="0"/>
                      <a:pt x="426103" y="0"/>
                    </a:cubicBezTo>
                    <a:close/>
                  </a:path>
                </a:pathLst>
              </a:custGeom>
              <a:grpFill/>
              <a:ln w="8132" cap="flat">
                <a:noFill/>
                <a:prstDash val="solid"/>
                <a:miter/>
              </a:ln>
            </p:spPr>
            <p:txBody>
              <a:bodyPr rtlCol="0" anchor="ctr"/>
              <a:lstStyle/>
              <a:p>
                <a:endParaRPr lang="en-US"/>
              </a:p>
            </p:txBody>
          </p:sp>
          <p:sp>
            <p:nvSpPr>
              <p:cNvPr id="18" name="Freeform 52">
                <a:extLst>
                  <a:ext uri="{FF2B5EF4-FFF2-40B4-BE49-F238E27FC236}">
                    <a16:creationId xmlns:a16="http://schemas.microsoft.com/office/drawing/2014/main" id="{D805F939-7A9E-1265-4CEB-6916A8A23170}"/>
                  </a:ext>
                </a:extLst>
              </p:cNvPr>
              <p:cNvSpPr/>
              <p:nvPr/>
            </p:nvSpPr>
            <p:spPr>
              <a:xfrm>
                <a:off x="9345887" y="2383951"/>
                <a:ext cx="849872" cy="92529"/>
              </a:xfrm>
              <a:custGeom>
                <a:avLst/>
                <a:gdLst>
                  <a:gd name="connsiteX0" fmla="*/ 428119 w 849872"/>
                  <a:gd name="connsiteY0" fmla="*/ 1177 h 92529"/>
                  <a:gd name="connsiteX1" fmla="*/ 802871 w 849872"/>
                  <a:gd name="connsiteY1" fmla="*/ 1177 h 92529"/>
                  <a:gd name="connsiteX2" fmla="*/ 849308 w 849872"/>
                  <a:gd name="connsiteY2" fmla="*/ 31313 h 92529"/>
                  <a:gd name="connsiteX3" fmla="*/ 836273 w 849872"/>
                  <a:gd name="connsiteY3" fmla="*/ 79367 h 92529"/>
                  <a:gd name="connsiteX4" fmla="*/ 791465 w 849872"/>
                  <a:gd name="connsiteY4" fmla="*/ 91585 h 92529"/>
                  <a:gd name="connsiteX5" fmla="*/ 544618 w 849872"/>
                  <a:gd name="connsiteY5" fmla="*/ 92399 h 92529"/>
                  <a:gd name="connsiteX6" fmla="*/ 69661 w 849872"/>
                  <a:gd name="connsiteY6" fmla="*/ 92399 h 92529"/>
                  <a:gd name="connsiteX7" fmla="*/ 39518 w 849872"/>
                  <a:gd name="connsiteY7" fmla="*/ 90770 h 92529"/>
                  <a:gd name="connsiteX8" fmla="*/ 413 w 849872"/>
                  <a:gd name="connsiteY8" fmla="*/ 41086 h 92529"/>
                  <a:gd name="connsiteX9" fmla="*/ 45220 w 849872"/>
                  <a:gd name="connsiteY9" fmla="*/ 362 h 92529"/>
                  <a:gd name="connsiteX10" fmla="*/ 167422 w 849872"/>
                  <a:gd name="connsiteY10" fmla="*/ 362 h 92529"/>
                  <a:gd name="connsiteX11" fmla="*/ 428119 w 849872"/>
                  <a:gd name="connsiteY11" fmla="*/ 1177 h 9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9872" h="92529">
                    <a:moveTo>
                      <a:pt x="428119" y="1177"/>
                    </a:moveTo>
                    <a:cubicBezTo>
                      <a:pt x="552765" y="1177"/>
                      <a:pt x="678225" y="1177"/>
                      <a:pt x="802871" y="1177"/>
                    </a:cubicBezTo>
                    <a:cubicBezTo>
                      <a:pt x="825682" y="1177"/>
                      <a:pt x="846049" y="8507"/>
                      <a:pt x="849308" y="31313"/>
                    </a:cubicBezTo>
                    <a:cubicBezTo>
                      <a:pt x="851752" y="46788"/>
                      <a:pt x="846049" y="67965"/>
                      <a:pt x="836273" y="79367"/>
                    </a:cubicBezTo>
                    <a:cubicBezTo>
                      <a:pt x="827311" y="89141"/>
                      <a:pt x="806945" y="91585"/>
                      <a:pt x="791465" y="91585"/>
                    </a:cubicBezTo>
                    <a:cubicBezTo>
                      <a:pt x="709183" y="92399"/>
                      <a:pt x="626901" y="92399"/>
                      <a:pt x="544618" y="92399"/>
                    </a:cubicBezTo>
                    <a:cubicBezTo>
                      <a:pt x="386571" y="92399"/>
                      <a:pt x="227708" y="92399"/>
                      <a:pt x="69661" y="92399"/>
                    </a:cubicBezTo>
                    <a:cubicBezTo>
                      <a:pt x="59885" y="92399"/>
                      <a:pt x="49294" y="93214"/>
                      <a:pt x="39518" y="90770"/>
                    </a:cubicBezTo>
                    <a:cubicBezTo>
                      <a:pt x="13448" y="85883"/>
                      <a:pt x="-2845" y="66336"/>
                      <a:pt x="413" y="41086"/>
                    </a:cubicBezTo>
                    <a:cubicBezTo>
                      <a:pt x="3672" y="15023"/>
                      <a:pt x="19151" y="1177"/>
                      <a:pt x="45220" y="362"/>
                    </a:cubicBezTo>
                    <a:cubicBezTo>
                      <a:pt x="85954" y="-453"/>
                      <a:pt x="126688" y="362"/>
                      <a:pt x="167422" y="362"/>
                    </a:cubicBezTo>
                    <a:cubicBezTo>
                      <a:pt x="253778" y="1177"/>
                      <a:pt x="340949" y="1177"/>
                      <a:pt x="428119" y="1177"/>
                    </a:cubicBezTo>
                    <a:close/>
                  </a:path>
                </a:pathLst>
              </a:custGeom>
              <a:grpFill/>
              <a:ln w="8132" cap="flat">
                <a:noFill/>
                <a:prstDash val="solid"/>
                <a:miter/>
              </a:ln>
            </p:spPr>
            <p:txBody>
              <a:bodyPr rtlCol="0" anchor="ctr"/>
              <a:lstStyle/>
              <a:p>
                <a:endParaRPr lang="en-US"/>
              </a:p>
            </p:txBody>
          </p:sp>
          <p:sp>
            <p:nvSpPr>
              <p:cNvPr id="19" name="Freeform 53">
                <a:extLst>
                  <a:ext uri="{FF2B5EF4-FFF2-40B4-BE49-F238E27FC236}">
                    <a16:creationId xmlns:a16="http://schemas.microsoft.com/office/drawing/2014/main" id="{C9F2ABC7-C8BD-6D61-0669-9FD1AA80DBEB}"/>
                  </a:ext>
                </a:extLst>
              </p:cNvPr>
              <p:cNvSpPr/>
              <p:nvPr/>
            </p:nvSpPr>
            <p:spPr>
              <a:xfrm>
                <a:off x="9344564" y="1496316"/>
                <a:ext cx="854727" cy="91629"/>
              </a:xfrm>
              <a:custGeom>
                <a:avLst/>
                <a:gdLst>
                  <a:gd name="connsiteX0" fmla="*/ 428628 w 854727"/>
                  <a:gd name="connsiteY0" fmla="*/ 91426 h 91629"/>
                  <a:gd name="connsiteX1" fmla="*/ 53876 w 854727"/>
                  <a:gd name="connsiteY1" fmla="*/ 91426 h 91629"/>
                  <a:gd name="connsiteX2" fmla="*/ 107 w 854727"/>
                  <a:gd name="connsiteY2" fmla="*/ 49888 h 91629"/>
                  <a:gd name="connsiteX3" fmla="*/ 43285 w 854727"/>
                  <a:gd name="connsiteY3" fmla="*/ 1018 h 91629"/>
                  <a:gd name="connsiteX4" fmla="*/ 85648 w 854727"/>
                  <a:gd name="connsiteY4" fmla="*/ 204 h 91629"/>
                  <a:gd name="connsiteX5" fmla="*/ 780568 w 854727"/>
                  <a:gd name="connsiteY5" fmla="*/ 204 h 91629"/>
                  <a:gd name="connsiteX6" fmla="*/ 805009 w 854727"/>
                  <a:gd name="connsiteY6" fmla="*/ 204 h 91629"/>
                  <a:gd name="connsiteX7" fmla="*/ 854704 w 854727"/>
                  <a:gd name="connsiteY7" fmla="*/ 46629 h 91629"/>
                  <a:gd name="connsiteX8" fmla="*/ 803380 w 854727"/>
                  <a:gd name="connsiteY8" fmla="*/ 90612 h 91629"/>
                  <a:gd name="connsiteX9" fmla="*/ 428628 w 854727"/>
                  <a:gd name="connsiteY9" fmla="*/ 91426 h 9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727" h="91629">
                    <a:moveTo>
                      <a:pt x="428628" y="91426"/>
                    </a:moveTo>
                    <a:cubicBezTo>
                      <a:pt x="303982" y="91426"/>
                      <a:pt x="178521" y="91426"/>
                      <a:pt x="53876" y="91426"/>
                    </a:cubicBezTo>
                    <a:cubicBezTo>
                      <a:pt x="20474" y="91426"/>
                      <a:pt x="2551" y="76766"/>
                      <a:pt x="107" y="49888"/>
                    </a:cubicBezTo>
                    <a:cubicBezTo>
                      <a:pt x="-1522" y="23824"/>
                      <a:pt x="15586" y="3462"/>
                      <a:pt x="43285" y="1018"/>
                    </a:cubicBezTo>
                    <a:cubicBezTo>
                      <a:pt x="57134" y="-611"/>
                      <a:pt x="71799" y="204"/>
                      <a:pt x="85648" y="204"/>
                    </a:cubicBezTo>
                    <a:cubicBezTo>
                      <a:pt x="317017" y="204"/>
                      <a:pt x="548385" y="204"/>
                      <a:pt x="780568" y="204"/>
                    </a:cubicBezTo>
                    <a:cubicBezTo>
                      <a:pt x="788715" y="204"/>
                      <a:pt x="796862" y="204"/>
                      <a:pt x="805009" y="204"/>
                    </a:cubicBezTo>
                    <a:cubicBezTo>
                      <a:pt x="835152" y="1832"/>
                      <a:pt x="855519" y="21380"/>
                      <a:pt x="854704" y="46629"/>
                    </a:cubicBezTo>
                    <a:cubicBezTo>
                      <a:pt x="853889" y="72693"/>
                      <a:pt x="834337" y="90612"/>
                      <a:pt x="803380" y="90612"/>
                    </a:cubicBezTo>
                    <a:cubicBezTo>
                      <a:pt x="678734" y="92241"/>
                      <a:pt x="554088" y="91426"/>
                      <a:pt x="428628" y="91426"/>
                    </a:cubicBezTo>
                    <a:close/>
                  </a:path>
                </a:pathLst>
              </a:custGeom>
              <a:grpFill/>
              <a:ln w="8132" cap="flat">
                <a:noFill/>
                <a:prstDash val="solid"/>
                <a:miter/>
              </a:ln>
            </p:spPr>
            <p:txBody>
              <a:bodyPr rtlCol="0" anchor="ctr"/>
              <a:lstStyle/>
              <a:p>
                <a:endParaRPr lang="en-US"/>
              </a:p>
            </p:txBody>
          </p:sp>
          <p:sp>
            <p:nvSpPr>
              <p:cNvPr id="20" name="Freeform 54">
                <a:extLst>
                  <a:ext uri="{FF2B5EF4-FFF2-40B4-BE49-F238E27FC236}">
                    <a16:creationId xmlns:a16="http://schemas.microsoft.com/office/drawing/2014/main" id="{97A42387-3FC6-F221-E95D-351162B08638}"/>
                  </a:ext>
                </a:extLst>
              </p:cNvPr>
              <p:cNvSpPr/>
              <p:nvPr/>
            </p:nvSpPr>
            <p:spPr>
              <a:xfrm>
                <a:off x="9703107" y="1250544"/>
                <a:ext cx="718568" cy="92037"/>
              </a:xfrm>
              <a:custGeom>
                <a:avLst/>
                <a:gdLst>
                  <a:gd name="connsiteX0" fmla="*/ 360925 w 718568"/>
                  <a:gd name="connsiteY0" fmla="*/ 815 h 92037"/>
                  <a:gd name="connsiteX1" fmla="*/ 659912 w 718568"/>
                  <a:gd name="connsiteY1" fmla="*/ 815 h 92037"/>
                  <a:gd name="connsiteX2" fmla="*/ 718569 w 718568"/>
                  <a:gd name="connsiteY2" fmla="*/ 47241 h 92037"/>
                  <a:gd name="connsiteX3" fmla="*/ 661541 w 718568"/>
                  <a:gd name="connsiteY3" fmla="*/ 92037 h 92037"/>
                  <a:gd name="connsiteX4" fmla="*/ 55421 w 718568"/>
                  <a:gd name="connsiteY4" fmla="*/ 92037 h 92037"/>
                  <a:gd name="connsiteX5" fmla="*/ 23 w 718568"/>
                  <a:gd name="connsiteY5" fmla="*/ 44797 h 92037"/>
                  <a:gd name="connsiteX6" fmla="*/ 57865 w 718568"/>
                  <a:gd name="connsiteY6" fmla="*/ 0 h 92037"/>
                  <a:gd name="connsiteX7" fmla="*/ 75788 w 718568"/>
                  <a:gd name="connsiteY7" fmla="*/ 0 h 92037"/>
                  <a:gd name="connsiteX8" fmla="*/ 360925 w 718568"/>
                  <a:gd name="connsiteY8" fmla="*/ 815 h 9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568" h="92037">
                    <a:moveTo>
                      <a:pt x="360925" y="815"/>
                    </a:moveTo>
                    <a:cubicBezTo>
                      <a:pt x="460316" y="815"/>
                      <a:pt x="559707" y="815"/>
                      <a:pt x="659912" y="815"/>
                    </a:cubicBezTo>
                    <a:cubicBezTo>
                      <a:pt x="698202" y="815"/>
                      <a:pt x="718569" y="17104"/>
                      <a:pt x="718569" y="47241"/>
                    </a:cubicBezTo>
                    <a:cubicBezTo>
                      <a:pt x="717754" y="75748"/>
                      <a:pt x="697387" y="92037"/>
                      <a:pt x="661541" y="92037"/>
                    </a:cubicBezTo>
                    <a:cubicBezTo>
                      <a:pt x="459501" y="92037"/>
                      <a:pt x="257461" y="92037"/>
                      <a:pt x="55421" y="92037"/>
                    </a:cubicBezTo>
                    <a:cubicBezTo>
                      <a:pt x="20390" y="92037"/>
                      <a:pt x="-792" y="73304"/>
                      <a:pt x="23" y="44797"/>
                    </a:cubicBezTo>
                    <a:cubicBezTo>
                      <a:pt x="837" y="17104"/>
                      <a:pt x="21204" y="815"/>
                      <a:pt x="57865" y="0"/>
                    </a:cubicBezTo>
                    <a:cubicBezTo>
                      <a:pt x="63568" y="0"/>
                      <a:pt x="70085" y="0"/>
                      <a:pt x="75788" y="0"/>
                    </a:cubicBezTo>
                    <a:cubicBezTo>
                      <a:pt x="169476" y="815"/>
                      <a:pt x="264793" y="815"/>
                      <a:pt x="360925" y="815"/>
                    </a:cubicBezTo>
                    <a:close/>
                  </a:path>
                </a:pathLst>
              </a:custGeom>
              <a:grpFill/>
              <a:ln w="8132" cap="flat">
                <a:noFill/>
                <a:prstDash val="solid"/>
                <a:miter/>
              </a:ln>
            </p:spPr>
            <p:txBody>
              <a:bodyPr rtlCol="0" anchor="ctr"/>
              <a:lstStyle/>
              <a:p>
                <a:endParaRPr lang="en-US"/>
              </a:p>
            </p:txBody>
          </p:sp>
          <p:sp>
            <p:nvSpPr>
              <p:cNvPr id="21" name="Freeform 55">
                <a:extLst>
                  <a:ext uri="{FF2B5EF4-FFF2-40B4-BE49-F238E27FC236}">
                    <a16:creationId xmlns:a16="http://schemas.microsoft.com/office/drawing/2014/main" id="{CA1DFB8A-5B6F-840F-FBAA-E535E808304A}"/>
                  </a:ext>
                </a:extLst>
              </p:cNvPr>
              <p:cNvSpPr/>
              <p:nvPr/>
            </p:nvSpPr>
            <p:spPr>
              <a:xfrm>
                <a:off x="9701474" y="2136505"/>
                <a:ext cx="719510" cy="92240"/>
              </a:xfrm>
              <a:custGeom>
                <a:avLst/>
                <a:gdLst>
                  <a:gd name="connsiteX0" fmla="*/ 362558 w 719510"/>
                  <a:gd name="connsiteY0" fmla="*/ 92241 h 92240"/>
                  <a:gd name="connsiteX1" fmla="*/ 73348 w 719510"/>
                  <a:gd name="connsiteY1" fmla="*/ 92241 h 92240"/>
                  <a:gd name="connsiteX2" fmla="*/ 45649 w 719510"/>
                  <a:gd name="connsiteY2" fmla="*/ 91426 h 92240"/>
                  <a:gd name="connsiteX3" fmla="*/ 27 w 719510"/>
                  <a:gd name="connsiteY3" fmla="*/ 47444 h 92240"/>
                  <a:gd name="connsiteX4" fmla="*/ 44019 w 719510"/>
                  <a:gd name="connsiteY4" fmla="*/ 1018 h 92240"/>
                  <a:gd name="connsiteX5" fmla="*/ 108379 w 719510"/>
                  <a:gd name="connsiteY5" fmla="*/ 204 h 92240"/>
                  <a:gd name="connsiteX6" fmla="*/ 650954 w 719510"/>
                  <a:gd name="connsiteY6" fmla="*/ 204 h 92240"/>
                  <a:gd name="connsiteX7" fmla="*/ 681097 w 719510"/>
                  <a:gd name="connsiteY7" fmla="*/ 1832 h 92240"/>
                  <a:gd name="connsiteX8" fmla="*/ 719387 w 719510"/>
                  <a:gd name="connsiteY8" fmla="*/ 49073 h 92240"/>
                  <a:gd name="connsiteX9" fmla="*/ 676209 w 719510"/>
                  <a:gd name="connsiteY9" fmla="*/ 91426 h 92240"/>
                  <a:gd name="connsiteX10" fmla="*/ 648510 w 719510"/>
                  <a:gd name="connsiteY10" fmla="*/ 92241 h 92240"/>
                  <a:gd name="connsiteX11" fmla="*/ 362558 w 719510"/>
                  <a:gd name="connsiteY11" fmla="*/ 92241 h 9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510" h="92240">
                    <a:moveTo>
                      <a:pt x="362558" y="92241"/>
                    </a:moveTo>
                    <a:cubicBezTo>
                      <a:pt x="266426" y="92241"/>
                      <a:pt x="169480" y="92241"/>
                      <a:pt x="73348" y="92241"/>
                    </a:cubicBezTo>
                    <a:cubicBezTo>
                      <a:pt x="64386" y="92241"/>
                      <a:pt x="55425" y="92241"/>
                      <a:pt x="45649" y="91426"/>
                    </a:cubicBezTo>
                    <a:cubicBezTo>
                      <a:pt x="18764" y="88983"/>
                      <a:pt x="841" y="71064"/>
                      <a:pt x="27" y="47444"/>
                    </a:cubicBezTo>
                    <a:cubicBezTo>
                      <a:pt x="-788" y="23824"/>
                      <a:pt x="17135" y="3462"/>
                      <a:pt x="44019" y="1018"/>
                    </a:cubicBezTo>
                    <a:cubicBezTo>
                      <a:pt x="65201" y="-611"/>
                      <a:pt x="86382" y="204"/>
                      <a:pt x="108379" y="204"/>
                    </a:cubicBezTo>
                    <a:cubicBezTo>
                      <a:pt x="289237" y="204"/>
                      <a:pt x="470096" y="204"/>
                      <a:pt x="650954" y="204"/>
                    </a:cubicBezTo>
                    <a:cubicBezTo>
                      <a:pt x="660730" y="204"/>
                      <a:pt x="671321" y="-611"/>
                      <a:pt x="681097" y="1832"/>
                    </a:cubicBezTo>
                    <a:cubicBezTo>
                      <a:pt x="706352" y="6719"/>
                      <a:pt x="721017" y="22195"/>
                      <a:pt x="719387" y="49073"/>
                    </a:cubicBezTo>
                    <a:cubicBezTo>
                      <a:pt x="717758" y="75137"/>
                      <a:pt x="702279" y="89797"/>
                      <a:pt x="676209" y="91426"/>
                    </a:cubicBezTo>
                    <a:cubicBezTo>
                      <a:pt x="667248" y="92241"/>
                      <a:pt x="658287" y="92241"/>
                      <a:pt x="648510" y="92241"/>
                    </a:cubicBezTo>
                    <a:cubicBezTo>
                      <a:pt x="553193" y="92241"/>
                      <a:pt x="457876" y="92241"/>
                      <a:pt x="362558" y="92241"/>
                    </a:cubicBezTo>
                    <a:close/>
                  </a:path>
                </a:pathLst>
              </a:custGeom>
              <a:grpFill/>
              <a:ln w="8132" cap="flat">
                <a:noFill/>
                <a:prstDash val="solid"/>
                <a:miter/>
              </a:ln>
            </p:spPr>
            <p:txBody>
              <a:bodyPr rtlCol="0" anchor="ctr"/>
              <a:lstStyle/>
              <a:p>
                <a:endParaRPr lang="en-US"/>
              </a:p>
            </p:txBody>
          </p:sp>
          <p:sp>
            <p:nvSpPr>
              <p:cNvPr id="22" name="Freeform 56">
                <a:extLst>
                  <a:ext uri="{FF2B5EF4-FFF2-40B4-BE49-F238E27FC236}">
                    <a16:creationId xmlns:a16="http://schemas.microsoft.com/office/drawing/2014/main" id="{3B75129C-FF0C-3576-3ABE-6D03056FA900}"/>
                  </a:ext>
                </a:extLst>
              </p:cNvPr>
              <p:cNvSpPr/>
              <p:nvPr/>
            </p:nvSpPr>
            <p:spPr>
              <a:xfrm>
                <a:off x="9701500" y="1693264"/>
                <a:ext cx="719455" cy="91946"/>
              </a:xfrm>
              <a:custGeom>
                <a:avLst/>
                <a:gdLst>
                  <a:gd name="connsiteX0" fmla="*/ 359273 w 719455"/>
                  <a:gd name="connsiteY0" fmla="*/ 1176 h 91946"/>
                  <a:gd name="connsiteX1" fmla="*/ 667221 w 719455"/>
                  <a:gd name="connsiteY1" fmla="*/ 1176 h 91946"/>
                  <a:gd name="connsiteX2" fmla="*/ 719361 w 719455"/>
                  <a:gd name="connsiteY2" fmla="*/ 43530 h 91946"/>
                  <a:gd name="connsiteX3" fmla="*/ 668851 w 719455"/>
                  <a:gd name="connsiteY3" fmla="*/ 91585 h 91946"/>
                  <a:gd name="connsiteX4" fmla="*/ 641152 w 719455"/>
                  <a:gd name="connsiteY4" fmla="*/ 91585 h 91946"/>
                  <a:gd name="connsiteX5" fmla="*/ 178415 w 719455"/>
                  <a:gd name="connsiteY5" fmla="*/ 91585 h 91946"/>
                  <a:gd name="connsiteX6" fmla="*/ 47251 w 719455"/>
                  <a:gd name="connsiteY6" fmla="*/ 90770 h 91946"/>
                  <a:gd name="connsiteX7" fmla="*/ 0 w 719455"/>
                  <a:gd name="connsiteY7" fmla="*/ 44345 h 91946"/>
                  <a:gd name="connsiteX8" fmla="*/ 48066 w 719455"/>
                  <a:gd name="connsiteY8" fmla="*/ 362 h 91946"/>
                  <a:gd name="connsiteX9" fmla="*/ 72506 w 719455"/>
                  <a:gd name="connsiteY9" fmla="*/ 362 h 91946"/>
                  <a:gd name="connsiteX10" fmla="*/ 359273 w 719455"/>
                  <a:gd name="connsiteY10" fmla="*/ 1176 h 9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455" h="91946">
                    <a:moveTo>
                      <a:pt x="359273" y="1176"/>
                    </a:moveTo>
                    <a:cubicBezTo>
                      <a:pt x="461922" y="1176"/>
                      <a:pt x="564572" y="1176"/>
                      <a:pt x="667221" y="1176"/>
                    </a:cubicBezTo>
                    <a:cubicBezTo>
                      <a:pt x="699808" y="1176"/>
                      <a:pt x="718546" y="16652"/>
                      <a:pt x="719361" y="43530"/>
                    </a:cubicBezTo>
                    <a:cubicBezTo>
                      <a:pt x="720990" y="71223"/>
                      <a:pt x="701438" y="89956"/>
                      <a:pt x="668851" y="91585"/>
                    </a:cubicBezTo>
                    <a:cubicBezTo>
                      <a:pt x="659889" y="92399"/>
                      <a:pt x="650928" y="91585"/>
                      <a:pt x="641152" y="91585"/>
                    </a:cubicBezTo>
                    <a:cubicBezTo>
                      <a:pt x="487177" y="91585"/>
                      <a:pt x="332389" y="91585"/>
                      <a:pt x="178415" y="91585"/>
                    </a:cubicBezTo>
                    <a:cubicBezTo>
                      <a:pt x="134422" y="91585"/>
                      <a:pt x="91244" y="92399"/>
                      <a:pt x="47251" y="90770"/>
                    </a:cubicBezTo>
                    <a:cubicBezTo>
                      <a:pt x="18738" y="89956"/>
                      <a:pt x="0" y="69594"/>
                      <a:pt x="0" y="44345"/>
                    </a:cubicBezTo>
                    <a:cubicBezTo>
                      <a:pt x="0" y="19095"/>
                      <a:pt x="19552" y="1991"/>
                      <a:pt x="48066" y="362"/>
                    </a:cubicBezTo>
                    <a:cubicBezTo>
                      <a:pt x="56213" y="-452"/>
                      <a:pt x="64360" y="362"/>
                      <a:pt x="72506" y="362"/>
                    </a:cubicBezTo>
                    <a:cubicBezTo>
                      <a:pt x="167824" y="1176"/>
                      <a:pt x="263956" y="1176"/>
                      <a:pt x="359273" y="1176"/>
                    </a:cubicBezTo>
                    <a:close/>
                  </a:path>
                </a:pathLst>
              </a:custGeom>
              <a:grpFill/>
              <a:ln w="8132" cap="flat">
                <a:noFill/>
                <a:prstDash val="solid"/>
                <a:miter/>
              </a:ln>
            </p:spPr>
            <p:txBody>
              <a:bodyPr rtlCol="0" anchor="ctr"/>
              <a:lstStyle/>
              <a:p>
                <a:endParaRPr lang="en-US"/>
              </a:p>
            </p:txBody>
          </p:sp>
          <p:sp>
            <p:nvSpPr>
              <p:cNvPr id="23" name="Freeform 57">
                <a:extLst>
                  <a:ext uri="{FF2B5EF4-FFF2-40B4-BE49-F238E27FC236}">
                    <a16:creationId xmlns:a16="http://schemas.microsoft.com/office/drawing/2014/main" id="{07504B62-CD9F-F90C-A1B9-E4FA98E996DF}"/>
                  </a:ext>
                </a:extLst>
              </p:cNvPr>
              <p:cNvSpPr/>
              <p:nvPr/>
            </p:nvSpPr>
            <p:spPr>
              <a:xfrm>
                <a:off x="9345363" y="2138133"/>
                <a:ext cx="231614" cy="90974"/>
              </a:xfrm>
              <a:custGeom>
                <a:avLst/>
                <a:gdLst>
                  <a:gd name="connsiteX0" fmla="*/ 114992 w 231614"/>
                  <a:gd name="connsiteY0" fmla="*/ 90612 h 90974"/>
                  <a:gd name="connsiteX1" fmla="*/ 42486 w 231614"/>
                  <a:gd name="connsiteY1" fmla="*/ 90612 h 90974"/>
                  <a:gd name="connsiteX2" fmla="*/ 123 w 231614"/>
                  <a:gd name="connsiteY2" fmla="*/ 48258 h 90974"/>
                  <a:gd name="connsiteX3" fmla="*/ 38413 w 231614"/>
                  <a:gd name="connsiteY3" fmla="*/ 1833 h 90974"/>
                  <a:gd name="connsiteX4" fmla="*/ 193202 w 231614"/>
                  <a:gd name="connsiteY4" fmla="*/ 1833 h 90974"/>
                  <a:gd name="connsiteX5" fmla="*/ 231491 w 231614"/>
                  <a:gd name="connsiteY5" fmla="*/ 48258 h 90974"/>
                  <a:gd name="connsiteX6" fmla="*/ 188313 w 231614"/>
                  <a:gd name="connsiteY6" fmla="*/ 90612 h 90974"/>
                  <a:gd name="connsiteX7" fmla="*/ 114992 w 231614"/>
                  <a:gd name="connsiteY7" fmla="*/ 90612 h 9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614" h="90974">
                    <a:moveTo>
                      <a:pt x="114992" y="90612"/>
                    </a:moveTo>
                    <a:cubicBezTo>
                      <a:pt x="90552" y="90612"/>
                      <a:pt x="66112" y="91427"/>
                      <a:pt x="42486" y="90612"/>
                    </a:cubicBezTo>
                    <a:cubicBezTo>
                      <a:pt x="16416" y="88983"/>
                      <a:pt x="1752" y="73508"/>
                      <a:pt x="123" y="48258"/>
                    </a:cubicBezTo>
                    <a:cubicBezTo>
                      <a:pt x="-1507" y="22195"/>
                      <a:pt x="13158" y="3462"/>
                      <a:pt x="38413" y="1833"/>
                    </a:cubicBezTo>
                    <a:cubicBezTo>
                      <a:pt x="89738" y="-611"/>
                      <a:pt x="141877" y="-611"/>
                      <a:pt x="193202" y="1833"/>
                    </a:cubicBezTo>
                    <a:cubicBezTo>
                      <a:pt x="218457" y="3462"/>
                      <a:pt x="233121" y="23009"/>
                      <a:pt x="231491" y="48258"/>
                    </a:cubicBezTo>
                    <a:cubicBezTo>
                      <a:pt x="229862" y="73508"/>
                      <a:pt x="214383" y="89797"/>
                      <a:pt x="188313" y="90612"/>
                    </a:cubicBezTo>
                    <a:cubicBezTo>
                      <a:pt x="163873" y="91427"/>
                      <a:pt x="139433" y="90612"/>
                      <a:pt x="114992" y="90612"/>
                    </a:cubicBezTo>
                    <a:close/>
                  </a:path>
                </a:pathLst>
              </a:custGeom>
              <a:grpFill/>
              <a:ln w="8132" cap="flat">
                <a:noFill/>
                <a:prstDash val="solid"/>
                <a:miter/>
              </a:ln>
            </p:spPr>
            <p:txBody>
              <a:bodyPr rtlCol="0" anchor="ctr"/>
              <a:lstStyle/>
              <a:p>
                <a:endParaRPr lang="en-US"/>
              </a:p>
            </p:txBody>
          </p:sp>
          <p:sp>
            <p:nvSpPr>
              <p:cNvPr id="24" name="Freeform 58">
                <a:extLst>
                  <a:ext uri="{FF2B5EF4-FFF2-40B4-BE49-F238E27FC236}">
                    <a16:creationId xmlns:a16="http://schemas.microsoft.com/office/drawing/2014/main" id="{A5CA2294-1A67-F3F3-0113-F45584676CDD}"/>
                  </a:ext>
                </a:extLst>
              </p:cNvPr>
              <p:cNvSpPr/>
              <p:nvPr/>
            </p:nvSpPr>
            <p:spPr>
              <a:xfrm>
                <a:off x="9346059" y="1250996"/>
                <a:ext cx="231610" cy="91788"/>
              </a:xfrm>
              <a:custGeom>
                <a:avLst/>
                <a:gdLst>
                  <a:gd name="connsiteX0" fmla="*/ 115926 w 231610"/>
                  <a:gd name="connsiteY0" fmla="*/ 362 h 91788"/>
                  <a:gd name="connsiteX1" fmla="*/ 185988 w 231610"/>
                  <a:gd name="connsiteY1" fmla="*/ 362 h 91788"/>
                  <a:gd name="connsiteX2" fmla="*/ 231610 w 231610"/>
                  <a:gd name="connsiteY2" fmla="*/ 44344 h 91788"/>
                  <a:gd name="connsiteX3" fmla="*/ 191691 w 231610"/>
                  <a:gd name="connsiteY3" fmla="*/ 89956 h 91788"/>
                  <a:gd name="connsiteX4" fmla="*/ 40161 w 231610"/>
                  <a:gd name="connsiteY4" fmla="*/ 89956 h 91788"/>
                  <a:gd name="connsiteX5" fmla="*/ 242 w 231610"/>
                  <a:gd name="connsiteY5" fmla="*/ 41901 h 91788"/>
                  <a:gd name="connsiteX6" fmla="*/ 43420 w 231610"/>
                  <a:gd name="connsiteY6" fmla="*/ 362 h 91788"/>
                  <a:gd name="connsiteX7" fmla="*/ 115926 w 231610"/>
                  <a:gd name="connsiteY7" fmla="*/ 362 h 9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610" h="91788">
                    <a:moveTo>
                      <a:pt x="115926" y="362"/>
                    </a:moveTo>
                    <a:cubicBezTo>
                      <a:pt x="139552" y="362"/>
                      <a:pt x="162363" y="-453"/>
                      <a:pt x="185988" y="362"/>
                    </a:cubicBezTo>
                    <a:cubicBezTo>
                      <a:pt x="212058" y="1177"/>
                      <a:pt x="231610" y="19910"/>
                      <a:pt x="231610" y="44344"/>
                    </a:cubicBezTo>
                    <a:cubicBezTo>
                      <a:pt x="230796" y="69594"/>
                      <a:pt x="216946" y="89141"/>
                      <a:pt x="191691" y="89956"/>
                    </a:cubicBezTo>
                    <a:cubicBezTo>
                      <a:pt x="141181" y="92399"/>
                      <a:pt x="90671" y="92399"/>
                      <a:pt x="40161" y="89956"/>
                    </a:cubicBezTo>
                    <a:cubicBezTo>
                      <a:pt x="14091" y="89141"/>
                      <a:pt x="-2202" y="66336"/>
                      <a:pt x="242" y="41901"/>
                    </a:cubicBezTo>
                    <a:cubicBezTo>
                      <a:pt x="2686" y="15837"/>
                      <a:pt x="18165" y="1177"/>
                      <a:pt x="43420" y="362"/>
                    </a:cubicBezTo>
                    <a:cubicBezTo>
                      <a:pt x="67045" y="-453"/>
                      <a:pt x="91486" y="362"/>
                      <a:pt x="115926" y="362"/>
                    </a:cubicBezTo>
                    <a:close/>
                  </a:path>
                </a:pathLst>
              </a:custGeom>
              <a:grpFill/>
              <a:ln w="8132" cap="flat">
                <a:noFill/>
                <a:prstDash val="solid"/>
                <a:miter/>
              </a:ln>
            </p:spPr>
            <p:txBody>
              <a:bodyPr rtlCol="0" anchor="ctr"/>
              <a:lstStyle/>
              <a:p>
                <a:endParaRPr lang="en-US"/>
              </a:p>
            </p:txBody>
          </p:sp>
          <p:sp>
            <p:nvSpPr>
              <p:cNvPr id="25" name="Freeform 59">
                <a:extLst>
                  <a:ext uri="{FF2B5EF4-FFF2-40B4-BE49-F238E27FC236}">
                    <a16:creationId xmlns:a16="http://schemas.microsoft.com/office/drawing/2014/main" id="{AE4BDABC-405B-6E24-5072-82CB24F01849}"/>
                  </a:ext>
                </a:extLst>
              </p:cNvPr>
              <p:cNvSpPr/>
              <p:nvPr/>
            </p:nvSpPr>
            <p:spPr>
              <a:xfrm>
                <a:off x="9345384" y="1693829"/>
                <a:ext cx="232380" cy="92365"/>
              </a:xfrm>
              <a:custGeom>
                <a:avLst/>
                <a:gdLst>
                  <a:gd name="connsiteX0" fmla="*/ 114157 w 232380"/>
                  <a:gd name="connsiteY0" fmla="*/ 91834 h 92365"/>
                  <a:gd name="connsiteX1" fmla="*/ 47354 w 232380"/>
                  <a:gd name="connsiteY1" fmla="*/ 91834 h 92365"/>
                  <a:gd name="connsiteX2" fmla="*/ 102 w 232380"/>
                  <a:gd name="connsiteY2" fmla="*/ 43779 h 92365"/>
                  <a:gd name="connsiteX3" fmla="*/ 48983 w 232380"/>
                  <a:gd name="connsiteY3" fmla="*/ 611 h 92365"/>
                  <a:gd name="connsiteX4" fmla="*/ 182590 w 232380"/>
                  <a:gd name="connsiteY4" fmla="*/ 611 h 92365"/>
                  <a:gd name="connsiteX5" fmla="*/ 232286 w 232380"/>
                  <a:gd name="connsiteY5" fmla="*/ 42964 h 92365"/>
                  <a:gd name="connsiteX6" fmla="*/ 184219 w 232380"/>
                  <a:gd name="connsiteY6" fmla="*/ 91019 h 92365"/>
                  <a:gd name="connsiteX7" fmla="*/ 114157 w 232380"/>
                  <a:gd name="connsiteY7" fmla="*/ 91834 h 9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80" h="92365">
                    <a:moveTo>
                      <a:pt x="114157" y="91834"/>
                    </a:moveTo>
                    <a:cubicBezTo>
                      <a:pt x="92161" y="91834"/>
                      <a:pt x="69350" y="92648"/>
                      <a:pt x="47354" y="91834"/>
                    </a:cubicBezTo>
                    <a:cubicBezTo>
                      <a:pt x="16396" y="90205"/>
                      <a:pt x="-1527" y="71472"/>
                      <a:pt x="102" y="43779"/>
                    </a:cubicBezTo>
                    <a:cubicBezTo>
                      <a:pt x="917" y="17715"/>
                      <a:pt x="18840" y="1425"/>
                      <a:pt x="48983" y="611"/>
                    </a:cubicBezTo>
                    <a:cubicBezTo>
                      <a:pt x="93790" y="-204"/>
                      <a:pt x="137783" y="-204"/>
                      <a:pt x="182590" y="611"/>
                    </a:cubicBezTo>
                    <a:cubicBezTo>
                      <a:pt x="211919" y="1425"/>
                      <a:pt x="230656" y="18530"/>
                      <a:pt x="232286" y="42964"/>
                    </a:cubicBezTo>
                    <a:cubicBezTo>
                      <a:pt x="233915" y="68214"/>
                      <a:pt x="214363" y="89390"/>
                      <a:pt x="184219" y="91019"/>
                    </a:cubicBezTo>
                    <a:cubicBezTo>
                      <a:pt x="160594" y="93463"/>
                      <a:pt x="136968" y="91834"/>
                      <a:pt x="114157" y="91834"/>
                    </a:cubicBezTo>
                    <a:close/>
                  </a:path>
                </a:pathLst>
              </a:custGeom>
              <a:grpFill/>
              <a:ln w="8132" cap="flat">
                <a:noFill/>
                <a:prstDash val="solid"/>
                <a:miter/>
              </a:ln>
            </p:spPr>
            <p:txBody>
              <a:bodyPr rtlCol="0" anchor="ctr"/>
              <a:lstStyle/>
              <a:p>
                <a:endParaRPr lang="en-US"/>
              </a:p>
            </p:txBody>
          </p:sp>
        </p:grpSp>
      </p:grpSp>
      <p:grpSp>
        <p:nvGrpSpPr>
          <p:cNvPr id="30" name="Graphic 2">
            <a:extLst>
              <a:ext uri="{FF2B5EF4-FFF2-40B4-BE49-F238E27FC236}">
                <a16:creationId xmlns:a16="http://schemas.microsoft.com/office/drawing/2014/main" id="{A10E0D1E-5DD6-576D-FD70-286B1A79FEDE}"/>
              </a:ext>
            </a:extLst>
          </p:cNvPr>
          <p:cNvGrpSpPr/>
          <p:nvPr/>
        </p:nvGrpSpPr>
        <p:grpSpPr>
          <a:xfrm>
            <a:off x="4298471" y="2521765"/>
            <a:ext cx="740723" cy="746143"/>
            <a:chOff x="10641441" y="5322217"/>
            <a:chExt cx="740723" cy="746143"/>
          </a:xfrm>
          <a:solidFill>
            <a:srgbClr val="282666"/>
          </a:solidFill>
        </p:grpSpPr>
        <p:sp>
          <p:nvSpPr>
            <p:cNvPr id="31" name="Freeform 393">
              <a:extLst>
                <a:ext uri="{FF2B5EF4-FFF2-40B4-BE49-F238E27FC236}">
                  <a16:creationId xmlns:a16="http://schemas.microsoft.com/office/drawing/2014/main" id="{EF58973D-5FCF-4C26-B372-6ECB20BD508A}"/>
                </a:ext>
              </a:extLst>
            </p:cNvPr>
            <p:cNvSpPr/>
            <p:nvPr/>
          </p:nvSpPr>
          <p:spPr>
            <a:xfrm>
              <a:off x="11105749" y="5334863"/>
              <a:ext cx="249410" cy="275513"/>
            </a:xfrm>
            <a:custGeom>
              <a:avLst/>
              <a:gdLst>
                <a:gd name="connsiteX0" fmla="*/ 196020 w 249410"/>
                <a:gd name="connsiteY0" fmla="*/ 0 h 275513"/>
                <a:gd name="connsiteX1" fmla="*/ 54199 w 249410"/>
                <a:gd name="connsiteY1" fmla="*/ 0 h 275513"/>
                <a:gd name="connsiteX2" fmla="*/ 0 w 249410"/>
                <a:gd name="connsiteY2" fmla="*/ 55103 h 275513"/>
                <a:gd name="connsiteX3" fmla="*/ 0 w 249410"/>
                <a:gd name="connsiteY3" fmla="*/ 165308 h 275513"/>
                <a:gd name="connsiteX4" fmla="*/ 54199 w 249410"/>
                <a:gd name="connsiteY4" fmla="*/ 220411 h 275513"/>
                <a:gd name="connsiteX5" fmla="*/ 75879 w 249410"/>
                <a:gd name="connsiteY5" fmla="*/ 220411 h 275513"/>
                <a:gd name="connsiteX6" fmla="*/ 75879 w 249410"/>
                <a:gd name="connsiteY6" fmla="*/ 264674 h 275513"/>
                <a:gd name="connsiteX7" fmla="*/ 81299 w 249410"/>
                <a:gd name="connsiteY7" fmla="*/ 275513 h 275513"/>
                <a:gd name="connsiteX8" fmla="*/ 86719 w 249410"/>
                <a:gd name="connsiteY8" fmla="*/ 275513 h 275513"/>
                <a:gd name="connsiteX9" fmla="*/ 94849 w 249410"/>
                <a:gd name="connsiteY9" fmla="*/ 272804 h 275513"/>
                <a:gd name="connsiteX10" fmla="*/ 146338 w 249410"/>
                <a:gd name="connsiteY10" fmla="*/ 220411 h 275513"/>
                <a:gd name="connsiteX11" fmla="*/ 195117 w 249410"/>
                <a:gd name="connsiteY11" fmla="*/ 220411 h 275513"/>
                <a:gd name="connsiteX12" fmla="*/ 249317 w 249410"/>
                <a:gd name="connsiteY12" fmla="*/ 165308 h 275513"/>
                <a:gd name="connsiteX13" fmla="*/ 249317 w 249410"/>
                <a:gd name="connsiteY13" fmla="*/ 55103 h 275513"/>
                <a:gd name="connsiteX14" fmla="*/ 196020 w 249410"/>
                <a:gd name="connsiteY14" fmla="*/ 0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410" h="275513">
                  <a:moveTo>
                    <a:pt x="196020" y="0"/>
                  </a:moveTo>
                  <a:lnTo>
                    <a:pt x="54199" y="0"/>
                  </a:lnTo>
                  <a:cubicBezTo>
                    <a:pt x="24389" y="0"/>
                    <a:pt x="0" y="24390"/>
                    <a:pt x="0" y="55103"/>
                  </a:cubicBezTo>
                  <a:lnTo>
                    <a:pt x="0" y="165308"/>
                  </a:lnTo>
                  <a:cubicBezTo>
                    <a:pt x="0" y="196021"/>
                    <a:pt x="24389" y="220411"/>
                    <a:pt x="54199" y="220411"/>
                  </a:cubicBezTo>
                  <a:lnTo>
                    <a:pt x="75879" y="220411"/>
                  </a:lnTo>
                  <a:lnTo>
                    <a:pt x="75879" y="264674"/>
                  </a:lnTo>
                  <a:cubicBezTo>
                    <a:pt x="75879" y="270093"/>
                    <a:pt x="78589" y="272804"/>
                    <a:pt x="81299" y="275513"/>
                  </a:cubicBezTo>
                  <a:cubicBezTo>
                    <a:pt x="81299" y="275513"/>
                    <a:pt x="84009" y="275513"/>
                    <a:pt x="86719" y="275513"/>
                  </a:cubicBezTo>
                  <a:cubicBezTo>
                    <a:pt x="89428" y="275513"/>
                    <a:pt x="92138" y="275513"/>
                    <a:pt x="94849" y="272804"/>
                  </a:cubicBezTo>
                  <a:lnTo>
                    <a:pt x="146338" y="220411"/>
                  </a:lnTo>
                  <a:lnTo>
                    <a:pt x="195117" y="220411"/>
                  </a:lnTo>
                  <a:cubicBezTo>
                    <a:pt x="224927" y="220411"/>
                    <a:pt x="249317" y="196021"/>
                    <a:pt x="249317" y="165308"/>
                  </a:cubicBezTo>
                  <a:lnTo>
                    <a:pt x="249317" y="55103"/>
                  </a:lnTo>
                  <a:cubicBezTo>
                    <a:pt x="251123" y="24390"/>
                    <a:pt x="226733" y="0"/>
                    <a:pt x="196020" y="0"/>
                  </a:cubicBezTo>
                  <a:close/>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94">
              <a:extLst>
                <a:ext uri="{FF2B5EF4-FFF2-40B4-BE49-F238E27FC236}">
                  <a16:creationId xmlns:a16="http://schemas.microsoft.com/office/drawing/2014/main" id="{4DB87EF7-29EC-D86F-EB05-D004C1F76434}"/>
                </a:ext>
              </a:extLst>
            </p:cNvPr>
            <p:cNvSpPr/>
            <p:nvPr/>
          </p:nvSpPr>
          <p:spPr>
            <a:xfrm>
              <a:off x="10704674" y="5322217"/>
              <a:ext cx="364067" cy="407398"/>
            </a:xfrm>
            <a:custGeom>
              <a:avLst/>
              <a:gdLst>
                <a:gd name="connsiteX0" fmla="*/ 183374 w 364067"/>
                <a:gd name="connsiteY0" fmla="*/ 0 h 407398"/>
                <a:gd name="connsiteX1" fmla="*/ 0 w 364067"/>
                <a:gd name="connsiteY1" fmla="*/ 186085 h 407398"/>
                <a:gd name="connsiteX2" fmla="*/ 0 w 364067"/>
                <a:gd name="connsiteY2" fmla="*/ 321583 h 407398"/>
                <a:gd name="connsiteX3" fmla="*/ 84912 w 364067"/>
                <a:gd name="connsiteY3" fmla="*/ 407398 h 407398"/>
                <a:gd name="connsiteX4" fmla="*/ 95752 w 364067"/>
                <a:gd name="connsiteY4" fmla="*/ 407398 h 407398"/>
                <a:gd name="connsiteX5" fmla="*/ 95752 w 364067"/>
                <a:gd name="connsiteY5" fmla="*/ 382105 h 407398"/>
                <a:gd name="connsiteX6" fmla="*/ 84912 w 364067"/>
                <a:gd name="connsiteY6" fmla="*/ 382105 h 407398"/>
                <a:gd name="connsiteX7" fmla="*/ 24390 w 364067"/>
                <a:gd name="connsiteY7" fmla="*/ 320679 h 407398"/>
                <a:gd name="connsiteX8" fmla="*/ 24390 w 364067"/>
                <a:gd name="connsiteY8" fmla="*/ 185180 h 407398"/>
                <a:gd name="connsiteX9" fmla="*/ 183374 w 364067"/>
                <a:gd name="connsiteY9" fmla="*/ 24390 h 407398"/>
                <a:gd name="connsiteX10" fmla="*/ 342359 w 364067"/>
                <a:gd name="connsiteY10" fmla="*/ 185180 h 407398"/>
                <a:gd name="connsiteX11" fmla="*/ 342359 w 364067"/>
                <a:gd name="connsiteY11" fmla="*/ 320679 h 407398"/>
                <a:gd name="connsiteX12" fmla="*/ 281836 w 364067"/>
                <a:gd name="connsiteY12" fmla="*/ 382105 h 407398"/>
                <a:gd name="connsiteX13" fmla="*/ 268287 w 364067"/>
                <a:gd name="connsiteY13" fmla="*/ 382105 h 407398"/>
                <a:gd name="connsiteX14" fmla="*/ 268287 w 364067"/>
                <a:gd name="connsiteY14" fmla="*/ 407398 h 407398"/>
                <a:gd name="connsiteX15" fmla="*/ 279127 w 364067"/>
                <a:gd name="connsiteY15" fmla="*/ 407398 h 407398"/>
                <a:gd name="connsiteX16" fmla="*/ 364038 w 364067"/>
                <a:gd name="connsiteY16" fmla="*/ 321583 h 407398"/>
                <a:gd name="connsiteX17" fmla="*/ 364038 w 364067"/>
                <a:gd name="connsiteY17" fmla="*/ 186085 h 407398"/>
                <a:gd name="connsiteX18" fmla="*/ 183374 w 364067"/>
                <a:gd name="connsiteY18" fmla="*/ 0 h 4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67" h="407398">
                  <a:moveTo>
                    <a:pt x="183374" y="0"/>
                  </a:moveTo>
                  <a:cubicBezTo>
                    <a:pt x="82202" y="0"/>
                    <a:pt x="0" y="83106"/>
                    <a:pt x="0" y="186085"/>
                  </a:cubicBezTo>
                  <a:lnTo>
                    <a:pt x="0" y="321583"/>
                  </a:lnTo>
                  <a:cubicBezTo>
                    <a:pt x="0" y="368555"/>
                    <a:pt x="37940" y="407398"/>
                    <a:pt x="84912" y="407398"/>
                  </a:cubicBezTo>
                  <a:lnTo>
                    <a:pt x="95752" y="407398"/>
                  </a:lnTo>
                  <a:lnTo>
                    <a:pt x="95752" y="382105"/>
                  </a:lnTo>
                  <a:lnTo>
                    <a:pt x="84912" y="382105"/>
                  </a:lnTo>
                  <a:cubicBezTo>
                    <a:pt x="52393" y="382105"/>
                    <a:pt x="24390" y="354102"/>
                    <a:pt x="24390" y="320679"/>
                  </a:cubicBezTo>
                  <a:lnTo>
                    <a:pt x="24390" y="185180"/>
                  </a:lnTo>
                  <a:cubicBezTo>
                    <a:pt x="24390" y="96656"/>
                    <a:pt x="95752" y="24390"/>
                    <a:pt x="183374" y="24390"/>
                  </a:cubicBezTo>
                  <a:cubicBezTo>
                    <a:pt x="270996" y="24390"/>
                    <a:pt x="342359" y="96656"/>
                    <a:pt x="342359" y="185180"/>
                  </a:cubicBezTo>
                  <a:lnTo>
                    <a:pt x="342359" y="320679"/>
                  </a:lnTo>
                  <a:cubicBezTo>
                    <a:pt x="342359" y="354102"/>
                    <a:pt x="315259" y="382105"/>
                    <a:pt x="281836" y="382105"/>
                  </a:cubicBezTo>
                  <a:lnTo>
                    <a:pt x="268287" y="382105"/>
                  </a:lnTo>
                  <a:lnTo>
                    <a:pt x="268287" y="407398"/>
                  </a:lnTo>
                  <a:lnTo>
                    <a:pt x="279127" y="407398"/>
                  </a:lnTo>
                  <a:cubicBezTo>
                    <a:pt x="325196" y="407398"/>
                    <a:pt x="364038" y="368555"/>
                    <a:pt x="364038" y="321583"/>
                  </a:cubicBezTo>
                  <a:lnTo>
                    <a:pt x="364038" y="186085"/>
                  </a:lnTo>
                  <a:cubicBezTo>
                    <a:pt x="365845" y="83106"/>
                    <a:pt x="284546" y="0"/>
                    <a:pt x="183374"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95">
              <a:extLst>
                <a:ext uri="{FF2B5EF4-FFF2-40B4-BE49-F238E27FC236}">
                  <a16:creationId xmlns:a16="http://schemas.microsoft.com/office/drawing/2014/main" id="{BB774169-CA10-998B-5466-2CCB236A940D}"/>
                </a:ext>
              </a:extLst>
            </p:cNvPr>
            <p:cNvSpPr/>
            <p:nvPr/>
          </p:nvSpPr>
          <p:spPr>
            <a:xfrm>
              <a:off x="11100328" y="5322217"/>
              <a:ext cx="280954" cy="306225"/>
            </a:xfrm>
            <a:custGeom>
              <a:avLst/>
              <a:gdLst>
                <a:gd name="connsiteX0" fmla="*/ 259253 w 280954"/>
                <a:gd name="connsiteY0" fmla="*/ 185180 h 306225"/>
                <a:gd name="connsiteX1" fmla="*/ 223121 w 280954"/>
                <a:gd name="connsiteY1" fmla="*/ 221313 h 306225"/>
                <a:gd name="connsiteX2" fmla="*/ 162598 w 280954"/>
                <a:gd name="connsiteY2" fmla="*/ 221313 h 306225"/>
                <a:gd name="connsiteX3" fmla="*/ 154468 w 280954"/>
                <a:gd name="connsiteY3" fmla="*/ 224024 h 306225"/>
                <a:gd name="connsiteX4" fmla="*/ 112915 w 280954"/>
                <a:gd name="connsiteY4" fmla="*/ 265576 h 306225"/>
                <a:gd name="connsiteX5" fmla="*/ 112915 w 280954"/>
                <a:gd name="connsiteY5" fmla="*/ 232154 h 306225"/>
                <a:gd name="connsiteX6" fmla="*/ 102075 w 280954"/>
                <a:gd name="connsiteY6" fmla="*/ 221313 h 306225"/>
                <a:gd name="connsiteX7" fmla="*/ 65942 w 280954"/>
                <a:gd name="connsiteY7" fmla="*/ 221313 h 306225"/>
                <a:gd name="connsiteX8" fmla="*/ 29809 w 280954"/>
                <a:gd name="connsiteY8" fmla="*/ 185180 h 306225"/>
                <a:gd name="connsiteX9" fmla="*/ 29809 w 280954"/>
                <a:gd name="connsiteY9" fmla="*/ 60523 h 306225"/>
                <a:gd name="connsiteX10" fmla="*/ 65942 w 280954"/>
                <a:gd name="connsiteY10" fmla="*/ 24390 h 306225"/>
                <a:gd name="connsiteX11" fmla="*/ 226734 w 280954"/>
                <a:gd name="connsiteY11" fmla="*/ 24390 h 306225"/>
                <a:gd name="connsiteX12" fmla="*/ 262867 w 280954"/>
                <a:gd name="connsiteY12" fmla="*/ 60523 h 306225"/>
                <a:gd name="connsiteX13" fmla="*/ 262867 w 280954"/>
                <a:gd name="connsiteY13" fmla="*/ 185180 h 306225"/>
                <a:gd name="connsiteX14" fmla="*/ 259253 w 280954"/>
                <a:gd name="connsiteY14" fmla="*/ 185180 h 306225"/>
                <a:gd name="connsiteX15" fmla="*/ 220411 w 280954"/>
                <a:gd name="connsiteY15" fmla="*/ 0 h 306225"/>
                <a:gd name="connsiteX16" fmla="*/ 60523 w 280954"/>
                <a:gd name="connsiteY16" fmla="*/ 0 h 306225"/>
                <a:gd name="connsiteX17" fmla="*/ 0 w 280954"/>
                <a:gd name="connsiteY17" fmla="*/ 60523 h 306225"/>
                <a:gd name="connsiteX18" fmla="*/ 0 w 280954"/>
                <a:gd name="connsiteY18" fmla="*/ 185180 h 306225"/>
                <a:gd name="connsiteX19" fmla="*/ 60523 w 280954"/>
                <a:gd name="connsiteY19" fmla="*/ 245704 h 306225"/>
                <a:gd name="connsiteX20" fmla="*/ 85816 w 280954"/>
                <a:gd name="connsiteY20" fmla="*/ 245704 h 306225"/>
                <a:gd name="connsiteX21" fmla="*/ 85816 w 280954"/>
                <a:gd name="connsiteY21" fmla="*/ 295386 h 306225"/>
                <a:gd name="connsiteX22" fmla="*/ 93946 w 280954"/>
                <a:gd name="connsiteY22" fmla="*/ 306226 h 306225"/>
                <a:gd name="connsiteX23" fmla="*/ 99365 w 280954"/>
                <a:gd name="connsiteY23" fmla="*/ 306226 h 306225"/>
                <a:gd name="connsiteX24" fmla="*/ 107495 w 280954"/>
                <a:gd name="connsiteY24" fmla="*/ 303516 h 306225"/>
                <a:gd name="connsiteX25" fmla="*/ 165308 w 280954"/>
                <a:gd name="connsiteY25" fmla="*/ 245704 h 306225"/>
                <a:gd name="connsiteX26" fmla="*/ 220411 w 280954"/>
                <a:gd name="connsiteY26" fmla="*/ 245704 h 306225"/>
                <a:gd name="connsiteX27" fmla="*/ 280933 w 280954"/>
                <a:gd name="connsiteY27" fmla="*/ 185180 h 306225"/>
                <a:gd name="connsiteX28" fmla="*/ 280933 w 280954"/>
                <a:gd name="connsiteY28" fmla="*/ 60523 h 306225"/>
                <a:gd name="connsiteX29" fmla="*/ 220411 w 280954"/>
                <a:gd name="connsiteY29" fmla="*/ 0 h 30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0954" h="306225">
                  <a:moveTo>
                    <a:pt x="259253" y="185180"/>
                  </a:moveTo>
                  <a:cubicBezTo>
                    <a:pt x="259253" y="204151"/>
                    <a:pt x="242994" y="221313"/>
                    <a:pt x="223121" y="221313"/>
                  </a:cubicBezTo>
                  <a:lnTo>
                    <a:pt x="162598" y="221313"/>
                  </a:lnTo>
                  <a:cubicBezTo>
                    <a:pt x="159888" y="221313"/>
                    <a:pt x="157178" y="221313"/>
                    <a:pt x="154468" y="224024"/>
                  </a:cubicBezTo>
                  <a:lnTo>
                    <a:pt x="112915" y="265576"/>
                  </a:lnTo>
                  <a:lnTo>
                    <a:pt x="112915" y="232154"/>
                  </a:lnTo>
                  <a:cubicBezTo>
                    <a:pt x="112915" y="226734"/>
                    <a:pt x="107495" y="221313"/>
                    <a:pt x="102075" y="221313"/>
                  </a:cubicBezTo>
                  <a:lnTo>
                    <a:pt x="65942" y="221313"/>
                  </a:lnTo>
                  <a:cubicBezTo>
                    <a:pt x="46973" y="221313"/>
                    <a:pt x="29809" y="205054"/>
                    <a:pt x="29809" y="185180"/>
                  </a:cubicBezTo>
                  <a:lnTo>
                    <a:pt x="29809" y="60523"/>
                  </a:lnTo>
                  <a:cubicBezTo>
                    <a:pt x="29809" y="41553"/>
                    <a:pt x="46070" y="24390"/>
                    <a:pt x="65942" y="24390"/>
                  </a:cubicBezTo>
                  <a:lnTo>
                    <a:pt x="226734" y="24390"/>
                  </a:lnTo>
                  <a:cubicBezTo>
                    <a:pt x="245704" y="24390"/>
                    <a:pt x="262867" y="40649"/>
                    <a:pt x="262867" y="60523"/>
                  </a:cubicBezTo>
                  <a:lnTo>
                    <a:pt x="262867" y="185180"/>
                  </a:lnTo>
                  <a:lnTo>
                    <a:pt x="259253" y="185180"/>
                  </a:lnTo>
                  <a:close/>
                  <a:moveTo>
                    <a:pt x="220411" y="0"/>
                  </a:moveTo>
                  <a:lnTo>
                    <a:pt x="60523" y="0"/>
                  </a:lnTo>
                  <a:cubicBezTo>
                    <a:pt x="27100" y="0"/>
                    <a:pt x="0" y="28003"/>
                    <a:pt x="0" y="60523"/>
                  </a:cubicBezTo>
                  <a:lnTo>
                    <a:pt x="0" y="185180"/>
                  </a:lnTo>
                  <a:cubicBezTo>
                    <a:pt x="0" y="218604"/>
                    <a:pt x="28003" y="245704"/>
                    <a:pt x="60523" y="245704"/>
                  </a:cubicBezTo>
                  <a:lnTo>
                    <a:pt x="85816" y="245704"/>
                  </a:lnTo>
                  <a:lnTo>
                    <a:pt x="85816" y="295386"/>
                  </a:lnTo>
                  <a:cubicBezTo>
                    <a:pt x="85816" y="300806"/>
                    <a:pt x="88525" y="303516"/>
                    <a:pt x="93946" y="306226"/>
                  </a:cubicBezTo>
                  <a:cubicBezTo>
                    <a:pt x="96656" y="306226"/>
                    <a:pt x="96656" y="306226"/>
                    <a:pt x="99365" y="306226"/>
                  </a:cubicBezTo>
                  <a:cubicBezTo>
                    <a:pt x="102075" y="306226"/>
                    <a:pt x="104786" y="306226"/>
                    <a:pt x="107495" y="303516"/>
                  </a:cubicBezTo>
                  <a:lnTo>
                    <a:pt x="165308" y="245704"/>
                  </a:lnTo>
                  <a:lnTo>
                    <a:pt x="220411" y="245704"/>
                  </a:lnTo>
                  <a:cubicBezTo>
                    <a:pt x="253834" y="245704"/>
                    <a:pt x="280933" y="217701"/>
                    <a:pt x="280933" y="185180"/>
                  </a:cubicBezTo>
                  <a:lnTo>
                    <a:pt x="280933" y="60523"/>
                  </a:lnTo>
                  <a:cubicBezTo>
                    <a:pt x="281836" y="28003"/>
                    <a:pt x="253834" y="0"/>
                    <a:pt x="220411"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96">
              <a:extLst>
                <a:ext uri="{FF2B5EF4-FFF2-40B4-BE49-F238E27FC236}">
                  <a16:creationId xmlns:a16="http://schemas.microsoft.com/office/drawing/2014/main" id="{B41EED14-45ED-66F7-861F-FF4164E1AFB3}"/>
                </a:ext>
              </a:extLst>
            </p:cNvPr>
            <p:cNvSpPr/>
            <p:nvPr/>
          </p:nvSpPr>
          <p:spPr>
            <a:xfrm>
              <a:off x="11162658" y="5390870"/>
              <a:ext cx="81298" cy="18969"/>
            </a:xfrm>
            <a:custGeom>
              <a:avLst/>
              <a:gdLst>
                <a:gd name="connsiteX0" fmla="*/ 0 w 81298"/>
                <a:gd name="connsiteY0" fmla="*/ 0 h 18969"/>
                <a:gd name="connsiteX1" fmla="*/ 81299 w 81298"/>
                <a:gd name="connsiteY1" fmla="*/ 0 h 18969"/>
                <a:gd name="connsiteX2" fmla="*/ 81299 w 81298"/>
                <a:gd name="connsiteY2" fmla="*/ 18969 h 18969"/>
                <a:gd name="connsiteX3" fmla="*/ 0 w 81298"/>
                <a:gd name="connsiteY3" fmla="*/ 18969 h 18969"/>
              </a:gdLst>
              <a:ahLst/>
              <a:cxnLst>
                <a:cxn ang="0">
                  <a:pos x="connsiteX0" y="connsiteY0"/>
                </a:cxn>
                <a:cxn ang="0">
                  <a:pos x="connsiteX1" y="connsiteY1"/>
                </a:cxn>
                <a:cxn ang="0">
                  <a:pos x="connsiteX2" y="connsiteY2"/>
                </a:cxn>
                <a:cxn ang="0">
                  <a:pos x="connsiteX3" y="connsiteY3"/>
                </a:cxn>
              </a:cxnLst>
              <a:rect l="l" t="t" r="r" b="b"/>
              <a:pathLst>
                <a:path w="81298" h="18969">
                  <a:moveTo>
                    <a:pt x="0" y="0"/>
                  </a:moveTo>
                  <a:lnTo>
                    <a:pt x="81299" y="0"/>
                  </a:lnTo>
                  <a:lnTo>
                    <a:pt x="81299" y="18969"/>
                  </a:lnTo>
                  <a:lnTo>
                    <a:pt x="0" y="1896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97">
              <a:extLst>
                <a:ext uri="{FF2B5EF4-FFF2-40B4-BE49-F238E27FC236}">
                  <a16:creationId xmlns:a16="http://schemas.microsoft.com/office/drawing/2014/main" id="{A8D8CDF9-D900-F6DC-9D8B-9B18F79838F4}"/>
                </a:ext>
              </a:extLst>
            </p:cNvPr>
            <p:cNvSpPr/>
            <p:nvPr/>
          </p:nvSpPr>
          <p:spPr>
            <a:xfrm>
              <a:off x="11269250" y="5390870"/>
              <a:ext cx="50586" cy="18969"/>
            </a:xfrm>
            <a:custGeom>
              <a:avLst/>
              <a:gdLst>
                <a:gd name="connsiteX0" fmla="*/ 0 w 50586"/>
                <a:gd name="connsiteY0" fmla="*/ 0 h 18969"/>
                <a:gd name="connsiteX1" fmla="*/ 50586 w 50586"/>
                <a:gd name="connsiteY1" fmla="*/ 0 h 18969"/>
                <a:gd name="connsiteX2" fmla="*/ 50586 w 50586"/>
                <a:gd name="connsiteY2" fmla="*/ 18969 h 18969"/>
                <a:gd name="connsiteX3" fmla="*/ 0 w 50586"/>
                <a:gd name="connsiteY3" fmla="*/ 18969 h 18969"/>
              </a:gdLst>
              <a:ahLst/>
              <a:cxnLst>
                <a:cxn ang="0">
                  <a:pos x="connsiteX0" y="connsiteY0"/>
                </a:cxn>
                <a:cxn ang="0">
                  <a:pos x="connsiteX1" y="connsiteY1"/>
                </a:cxn>
                <a:cxn ang="0">
                  <a:pos x="connsiteX2" y="connsiteY2"/>
                </a:cxn>
                <a:cxn ang="0">
                  <a:pos x="connsiteX3" y="connsiteY3"/>
                </a:cxn>
              </a:cxnLst>
              <a:rect l="l" t="t" r="r" b="b"/>
              <a:pathLst>
                <a:path w="50586" h="18969">
                  <a:moveTo>
                    <a:pt x="0" y="0"/>
                  </a:moveTo>
                  <a:lnTo>
                    <a:pt x="50586" y="0"/>
                  </a:lnTo>
                  <a:lnTo>
                    <a:pt x="50586" y="18969"/>
                  </a:lnTo>
                  <a:lnTo>
                    <a:pt x="0" y="1896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98">
              <a:extLst>
                <a:ext uri="{FF2B5EF4-FFF2-40B4-BE49-F238E27FC236}">
                  <a16:creationId xmlns:a16="http://schemas.microsoft.com/office/drawing/2014/main" id="{41C656AE-E765-75BA-D2EE-F03DB87E7DCC}"/>
                </a:ext>
              </a:extLst>
            </p:cNvPr>
            <p:cNvSpPr/>
            <p:nvPr/>
          </p:nvSpPr>
          <p:spPr>
            <a:xfrm>
              <a:off x="11162658" y="5435132"/>
              <a:ext cx="157177" cy="25293"/>
            </a:xfrm>
            <a:custGeom>
              <a:avLst/>
              <a:gdLst>
                <a:gd name="connsiteX0" fmla="*/ 0 w 157177"/>
                <a:gd name="connsiteY0" fmla="*/ 0 h 25293"/>
                <a:gd name="connsiteX1" fmla="*/ 157178 w 157177"/>
                <a:gd name="connsiteY1" fmla="*/ 0 h 25293"/>
                <a:gd name="connsiteX2" fmla="*/ 157178 w 157177"/>
                <a:gd name="connsiteY2" fmla="*/ 25293 h 25293"/>
                <a:gd name="connsiteX3" fmla="*/ 0 w 157177"/>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57177" h="25293">
                  <a:moveTo>
                    <a:pt x="0" y="0"/>
                  </a:moveTo>
                  <a:lnTo>
                    <a:pt x="157178" y="0"/>
                  </a:lnTo>
                  <a:lnTo>
                    <a:pt x="157178"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99">
              <a:extLst>
                <a:ext uri="{FF2B5EF4-FFF2-40B4-BE49-F238E27FC236}">
                  <a16:creationId xmlns:a16="http://schemas.microsoft.com/office/drawing/2014/main" id="{C0964732-DA3E-2412-8A48-9BF215C4FD67}"/>
                </a:ext>
              </a:extLst>
            </p:cNvPr>
            <p:cNvSpPr/>
            <p:nvPr/>
          </p:nvSpPr>
          <p:spPr>
            <a:xfrm>
              <a:off x="11162658" y="5484815"/>
              <a:ext cx="81298" cy="25293"/>
            </a:xfrm>
            <a:custGeom>
              <a:avLst/>
              <a:gdLst>
                <a:gd name="connsiteX0" fmla="*/ 0 w 81298"/>
                <a:gd name="connsiteY0" fmla="*/ 0 h 25293"/>
                <a:gd name="connsiteX1" fmla="*/ 81299 w 81298"/>
                <a:gd name="connsiteY1" fmla="*/ 0 h 25293"/>
                <a:gd name="connsiteX2" fmla="*/ 81299 w 81298"/>
                <a:gd name="connsiteY2" fmla="*/ 25293 h 25293"/>
                <a:gd name="connsiteX3" fmla="*/ 0 w 81298"/>
                <a:gd name="connsiteY3" fmla="*/ 25293 h 25293"/>
              </a:gdLst>
              <a:ahLst/>
              <a:cxnLst>
                <a:cxn ang="0">
                  <a:pos x="connsiteX0" y="connsiteY0"/>
                </a:cxn>
                <a:cxn ang="0">
                  <a:pos x="connsiteX1" y="connsiteY1"/>
                </a:cxn>
                <a:cxn ang="0">
                  <a:pos x="connsiteX2" y="connsiteY2"/>
                </a:cxn>
                <a:cxn ang="0">
                  <a:pos x="connsiteX3" y="connsiteY3"/>
                </a:cxn>
              </a:cxnLst>
              <a:rect l="l" t="t" r="r" b="b"/>
              <a:pathLst>
                <a:path w="81298" h="25293">
                  <a:moveTo>
                    <a:pt x="0" y="0"/>
                  </a:moveTo>
                  <a:lnTo>
                    <a:pt x="81299" y="0"/>
                  </a:lnTo>
                  <a:lnTo>
                    <a:pt x="81299"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400">
              <a:extLst>
                <a:ext uri="{FF2B5EF4-FFF2-40B4-BE49-F238E27FC236}">
                  <a16:creationId xmlns:a16="http://schemas.microsoft.com/office/drawing/2014/main" id="{FE2A7C37-EAC3-4DC7-73FC-9824C78C62A7}"/>
                </a:ext>
              </a:extLst>
            </p:cNvPr>
            <p:cNvSpPr/>
            <p:nvPr/>
          </p:nvSpPr>
          <p:spPr>
            <a:xfrm>
              <a:off x="11024450" y="5879567"/>
              <a:ext cx="50126" cy="187890"/>
            </a:xfrm>
            <a:custGeom>
              <a:avLst/>
              <a:gdLst>
                <a:gd name="connsiteX0" fmla="*/ 30713 w 50126"/>
                <a:gd name="connsiteY0" fmla="*/ 14453 h 187890"/>
                <a:gd name="connsiteX1" fmla="*/ 22583 w 50126"/>
                <a:gd name="connsiteY1" fmla="*/ 0 h 187890"/>
                <a:gd name="connsiteX2" fmla="*/ 0 w 50126"/>
                <a:gd name="connsiteY2" fmla="*/ 14453 h 187890"/>
                <a:gd name="connsiteX3" fmla="*/ 8130 w 50126"/>
                <a:gd name="connsiteY3" fmla="*/ 28906 h 187890"/>
                <a:gd name="connsiteX4" fmla="*/ 2710 w 50126"/>
                <a:gd name="connsiteY4" fmla="*/ 143628 h 187890"/>
                <a:gd name="connsiteX5" fmla="*/ 0 w 50126"/>
                <a:gd name="connsiteY5" fmla="*/ 151757 h 187890"/>
                <a:gd name="connsiteX6" fmla="*/ 0 w 50126"/>
                <a:gd name="connsiteY6" fmla="*/ 187890 h 187890"/>
                <a:gd name="connsiteX7" fmla="*/ 25293 w 50126"/>
                <a:gd name="connsiteY7" fmla="*/ 187890 h 187890"/>
                <a:gd name="connsiteX8" fmla="*/ 25293 w 50126"/>
                <a:gd name="connsiteY8" fmla="*/ 154468 h 187890"/>
                <a:gd name="connsiteX9" fmla="*/ 30713 w 50126"/>
                <a:gd name="connsiteY9" fmla="*/ 14453 h 18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26" h="187890">
                  <a:moveTo>
                    <a:pt x="30713" y="14453"/>
                  </a:moveTo>
                  <a:lnTo>
                    <a:pt x="22583" y="0"/>
                  </a:lnTo>
                  <a:lnTo>
                    <a:pt x="0" y="14453"/>
                  </a:lnTo>
                  <a:lnTo>
                    <a:pt x="8130" y="28906"/>
                  </a:lnTo>
                  <a:cubicBezTo>
                    <a:pt x="30713" y="65039"/>
                    <a:pt x="28003" y="110205"/>
                    <a:pt x="2710" y="143628"/>
                  </a:cubicBezTo>
                  <a:cubicBezTo>
                    <a:pt x="0" y="146338"/>
                    <a:pt x="0" y="149048"/>
                    <a:pt x="0" y="151757"/>
                  </a:cubicBezTo>
                  <a:lnTo>
                    <a:pt x="0" y="187890"/>
                  </a:lnTo>
                  <a:lnTo>
                    <a:pt x="25293" y="187890"/>
                  </a:lnTo>
                  <a:lnTo>
                    <a:pt x="25293" y="154468"/>
                  </a:lnTo>
                  <a:cubicBezTo>
                    <a:pt x="56005" y="112915"/>
                    <a:pt x="58716" y="56909"/>
                    <a:pt x="30713"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401">
              <a:extLst>
                <a:ext uri="{FF2B5EF4-FFF2-40B4-BE49-F238E27FC236}">
                  <a16:creationId xmlns:a16="http://schemas.microsoft.com/office/drawing/2014/main" id="{6C4B50C3-CAB8-DB82-AA04-1AF5495BCF75}"/>
                </a:ext>
              </a:extLst>
            </p:cNvPr>
            <p:cNvSpPr/>
            <p:nvPr/>
          </p:nvSpPr>
          <p:spPr>
            <a:xfrm>
              <a:off x="10641441" y="5428649"/>
              <a:ext cx="740723" cy="639712"/>
            </a:xfrm>
            <a:custGeom>
              <a:avLst/>
              <a:gdLst>
                <a:gd name="connsiteX0" fmla="*/ 654005 w 740723"/>
                <a:gd name="connsiteY0" fmla="*/ 391299 h 639712"/>
                <a:gd name="connsiteX1" fmla="*/ 557349 w 740723"/>
                <a:gd name="connsiteY1" fmla="*/ 391299 h 639712"/>
                <a:gd name="connsiteX2" fmla="*/ 618775 w 740723"/>
                <a:gd name="connsiteY2" fmla="*/ 340712 h 639712"/>
                <a:gd name="connsiteX3" fmla="*/ 715431 w 740723"/>
                <a:gd name="connsiteY3" fmla="*/ 340712 h 639712"/>
                <a:gd name="connsiteX4" fmla="*/ 654005 w 740723"/>
                <a:gd name="connsiteY4" fmla="*/ 391299 h 639712"/>
                <a:gd name="connsiteX5" fmla="*/ 305323 w 740723"/>
                <a:gd name="connsiteY5" fmla="*/ 403041 h 639712"/>
                <a:gd name="connsiteX6" fmla="*/ 191504 w 740723"/>
                <a:gd name="connsiteY6" fmla="*/ 403041 h 639712"/>
                <a:gd name="connsiteX7" fmla="*/ 155371 w 740723"/>
                <a:gd name="connsiteY7" fmla="*/ 352455 h 639712"/>
                <a:gd name="connsiteX8" fmla="*/ 160791 w 740723"/>
                <a:gd name="connsiteY8" fmla="*/ 352455 h 639712"/>
                <a:gd name="connsiteX9" fmla="*/ 210474 w 740723"/>
                <a:gd name="connsiteY9" fmla="*/ 301870 h 639712"/>
                <a:gd name="connsiteX10" fmla="*/ 210474 w 740723"/>
                <a:gd name="connsiteY10" fmla="*/ 281996 h 639712"/>
                <a:gd name="connsiteX11" fmla="*/ 285449 w 740723"/>
                <a:gd name="connsiteY11" fmla="*/ 281996 h 639712"/>
                <a:gd name="connsiteX12" fmla="*/ 285449 w 740723"/>
                <a:gd name="connsiteY12" fmla="*/ 301870 h 639712"/>
                <a:gd name="connsiteX13" fmla="*/ 335132 w 740723"/>
                <a:gd name="connsiteY13" fmla="*/ 352455 h 639712"/>
                <a:gd name="connsiteX14" fmla="*/ 345972 w 740723"/>
                <a:gd name="connsiteY14" fmla="*/ 352455 h 639712"/>
                <a:gd name="connsiteX15" fmla="*/ 305323 w 740723"/>
                <a:gd name="connsiteY15" fmla="*/ 403041 h 639712"/>
                <a:gd name="connsiteX16" fmla="*/ 246607 w 740723"/>
                <a:gd name="connsiteY16" fmla="*/ 480727 h 639712"/>
                <a:gd name="connsiteX17" fmla="*/ 207764 w 740723"/>
                <a:gd name="connsiteY17" fmla="*/ 427431 h 639712"/>
                <a:gd name="connsiteX18" fmla="*/ 285449 w 740723"/>
                <a:gd name="connsiteY18" fmla="*/ 427431 h 639712"/>
                <a:gd name="connsiteX19" fmla="*/ 246607 w 740723"/>
                <a:gd name="connsiteY19" fmla="*/ 480727 h 639712"/>
                <a:gd name="connsiteX20" fmla="*/ 147241 w 740723"/>
                <a:gd name="connsiteY20" fmla="*/ 165468 h 639712"/>
                <a:gd name="connsiteX21" fmla="*/ 147241 w 740723"/>
                <a:gd name="connsiteY21" fmla="*/ 121205 h 639712"/>
                <a:gd name="connsiteX22" fmla="*/ 338746 w 740723"/>
                <a:gd name="connsiteY22" fmla="*/ 31776 h 639712"/>
                <a:gd name="connsiteX23" fmla="*/ 344165 w 740723"/>
                <a:gd name="connsiteY23" fmla="*/ 67909 h 639712"/>
                <a:gd name="connsiteX24" fmla="*/ 344165 w 740723"/>
                <a:gd name="connsiteY24" fmla="*/ 168178 h 639712"/>
                <a:gd name="connsiteX25" fmla="*/ 244800 w 740723"/>
                <a:gd name="connsiteY25" fmla="*/ 268446 h 639712"/>
                <a:gd name="connsiteX26" fmla="*/ 147241 w 740723"/>
                <a:gd name="connsiteY26" fmla="*/ 165468 h 639712"/>
                <a:gd name="connsiteX27" fmla="*/ 728981 w 740723"/>
                <a:gd name="connsiteY27" fmla="*/ 316323 h 639712"/>
                <a:gd name="connsiteX28" fmla="*/ 618775 w 740723"/>
                <a:gd name="connsiteY28" fmla="*/ 316323 h 639712"/>
                <a:gd name="connsiteX29" fmla="*/ 532960 w 740723"/>
                <a:gd name="connsiteY29" fmla="*/ 400332 h 639712"/>
                <a:gd name="connsiteX30" fmla="*/ 496827 w 740723"/>
                <a:gd name="connsiteY30" fmla="*/ 467177 h 639712"/>
                <a:gd name="connsiteX31" fmla="*/ 496827 w 740723"/>
                <a:gd name="connsiteY31" fmla="*/ 416591 h 639712"/>
                <a:gd name="connsiteX32" fmla="*/ 411011 w 740723"/>
                <a:gd name="connsiteY32" fmla="*/ 329872 h 639712"/>
                <a:gd name="connsiteX33" fmla="*/ 365845 w 740723"/>
                <a:gd name="connsiteY33" fmla="*/ 329872 h 639712"/>
                <a:gd name="connsiteX34" fmla="*/ 338746 w 740723"/>
                <a:gd name="connsiteY34" fmla="*/ 329872 h 639712"/>
                <a:gd name="connsiteX35" fmla="*/ 313453 w 740723"/>
                <a:gd name="connsiteY35" fmla="*/ 304579 h 639712"/>
                <a:gd name="connsiteX36" fmla="*/ 313453 w 740723"/>
                <a:gd name="connsiteY36" fmla="*/ 273867 h 639712"/>
                <a:gd name="connsiteX37" fmla="*/ 374878 w 740723"/>
                <a:gd name="connsiteY37" fmla="*/ 165468 h 639712"/>
                <a:gd name="connsiteX38" fmla="*/ 374878 w 740723"/>
                <a:gd name="connsiteY38" fmla="*/ 65199 h 639712"/>
                <a:gd name="connsiteX39" fmla="*/ 361329 w 740723"/>
                <a:gd name="connsiteY39" fmla="*/ 6483 h 639712"/>
                <a:gd name="connsiteX40" fmla="*/ 345069 w 740723"/>
                <a:gd name="connsiteY40" fmla="*/ 1063 h 639712"/>
                <a:gd name="connsiteX41" fmla="*/ 134595 w 740723"/>
                <a:gd name="connsiteY41" fmla="*/ 101332 h 639712"/>
                <a:gd name="connsiteX42" fmla="*/ 126465 w 740723"/>
                <a:gd name="connsiteY42" fmla="*/ 112172 h 639712"/>
                <a:gd name="connsiteX43" fmla="*/ 126465 w 740723"/>
                <a:gd name="connsiteY43" fmla="*/ 165468 h 639712"/>
                <a:gd name="connsiteX44" fmla="*/ 187891 w 740723"/>
                <a:gd name="connsiteY44" fmla="*/ 273867 h 639712"/>
                <a:gd name="connsiteX45" fmla="*/ 187891 w 740723"/>
                <a:gd name="connsiteY45" fmla="*/ 304579 h 639712"/>
                <a:gd name="connsiteX46" fmla="*/ 162598 w 740723"/>
                <a:gd name="connsiteY46" fmla="*/ 329872 h 639712"/>
                <a:gd name="connsiteX47" fmla="*/ 85816 w 740723"/>
                <a:gd name="connsiteY47" fmla="*/ 329872 h 639712"/>
                <a:gd name="connsiteX48" fmla="*/ 0 w 740723"/>
                <a:gd name="connsiteY48" fmla="*/ 416591 h 639712"/>
                <a:gd name="connsiteX49" fmla="*/ 0 w 740723"/>
                <a:gd name="connsiteY49" fmla="*/ 639712 h 639712"/>
                <a:gd name="connsiteX50" fmla="*/ 25293 w 740723"/>
                <a:gd name="connsiteY50" fmla="*/ 639712 h 639712"/>
                <a:gd name="connsiteX51" fmla="*/ 25293 w 740723"/>
                <a:gd name="connsiteY51" fmla="*/ 416591 h 639712"/>
                <a:gd name="connsiteX52" fmla="*/ 86719 w 740723"/>
                <a:gd name="connsiteY52" fmla="*/ 355166 h 639712"/>
                <a:gd name="connsiteX53" fmla="*/ 125562 w 740723"/>
                <a:gd name="connsiteY53" fmla="*/ 355166 h 639712"/>
                <a:gd name="connsiteX54" fmla="*/ 236670 w 740723"/>
                <a:gd name="connsiteY54" fmla="*/ 511440 h 639712"/>
                <a:gd name="connsiteX55" fmla="*/ 247510 w 740723"/>
                <a:gd name="connsiteY55" fmla="*/ 516859 h 639712"/>
                <a:gd name="connsiteX56" fmla="*/ 258350 w 740723"/>
                <a:gd name="connsiteY56" fmla="*/ 511440 h 639712"/>
                <a:gd name="connsiteX57" fmla="*/ 374878 w 740723"/>
                <a:gd name="connsiteY57" fmla="*/ 355166 h 639712"/>
                <a:gd name="connsiteX58" fmla="*/ 408301 w 740723"/>
                <a:gd name="connsiteY58" fmla="*/ 355166 h 639712"/>
                <a:gd name="connsiteX59" fmla="*/ 469727 w 740723"/>
                <a:gd name="connsiteY59" fmla="*/ 416591 h 639712"/>
                <a:gd name="connsiteX60" fmla="*/ 469727 w 740723"/>
                <a:gd name="connsiteY60" fmla="*/ 516859 h 639712"/>
                <a:gd name="connsiteX61" fmla="*/ 480567 w 740723"/>
                <a:gd name="connsiteY61" fmla="*/ 527700 h 639712"/>
                <a:gd name="connsiteX62" fmla="*/ 491407 w 740723"/>
                <a:gd name="connsiteY62" fmla="*/ 522280 h 639712"/>
                <a:gd name="connsiteX63" fmla="*/ 549219 w 740723"/>
                <a:gd name="connsiteY63" fmla="*/ 416591 h 639712"/>
                <a:gd name="connsiteX64" fmla="*/ 621485 w 740723"/>
                <a:gd name="connsiteY64" fmla="*/ 416591 h 639712"/>
                <a:gd name="connsiteX65" fmla="*/ 499537 w 740723"/>
                <a:gd name="connsiteY65" fmla="*/ 639712 h 639712"/>
                <a:gd name="connsiteX66" fmla="*/ 527540 w 740723"/>
                <a:gd name="connsiteY66" fmla="*/ 639712 h 639712"/>
                <a:gd name="connsiteX67" fmla="*/ 649488 w 740723"/>
                <a:gd name="connsiteY67" fmla="*/ 416591 h 639712"/>
                <a:gd name="connsiteX68" fmla="*/ 654908 w 740723"/>
                <a:gd name="connsiteY68" fmla="*/ 416591 h 639712"/>
                <a:gd name="connsiteX69" fmla="*/ 740724 w 740723"/>
                <a:gd name="connsiteY69" fmla="*/ 329872 h 639712"/>
                <a:gd name="connsiteX70" fmla="*/ 728981 w 740723"/>
                <a:gd name="connsiteY70" fmla="*/ 316323 h 63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40723" h="639712">
                  <a:moveTo>
                    <a:pt x="654005" y="391299"/>
                  </a:moveTo>
                  <a:lnTo>
                    <a:pt x="557349" y="391299"/>
                  </a:lnTo>
                  <a:cubicBezTo>
                    <a:pt x="562769" y="363295"/>
                    <a:pt x="588062" y="340712"/>
                    <a:pt x="618775" y="340712"/>
                  </a:cubicBezTo>
                  <a:lnTo>
                    <a:pt x="715431" y="340712"/>
                  </a:lnTo>
                  <a:cubicBezTo>
                    <a:pt x="710010" y="369619"/>
                    <a:pt x="684718" y="391299"/>
                    <a:pt x="654005" y="391299"/>
                  </a:cubicBezTo>
                  <a:close/>
                  <a:moveTo>
                    <a:pt x="305323" y="403041"/>
                  </a:moveTo>
                  <a:lnTo>
                    <a:pt x="191504" y="403041"/>
                  </a:lnTo>
                  <a:lnTo>
                    <a:pt x="155371" y="352455"/>
                  </a:lnTo>
                  <a:lnTo>
                    <a:pt x="160791" y="352455"/>
                  </a:lnTo>
                  <a:cubicBezTo>
                    <a:pt x="188794" y="352455"/>
                    <a:pt x="210474" y="329872"/>
                    <a:pt x="210474" y="301870"/>
                  </a:cubicBezTo>
                  <a:lnTo>
                    <a:pt x="210474" y="281996"/>
                  </a:lnTo>
                  <a:cubicBezTo>
                    <a:pt x="235767" y="290126"/>
                    <a:pt x="260156" y="290126"/>
                    <a:pt x="285449" y="281996"/>
                  </a:cubicBezTo>
                  <a:lnTo>
                    <a:pt x="285449" y="301870"/>
                  </a:lnTo>
                  <a:cubicBezTo>
                    <a:pt x="285449" y="329872"/>
                    <a:pt x="308032" y="352455"/>
                    <a:pt x="335132" y="352455"/>
                  </a:cubicBezTo>
                  <a:lnTo>
                    <a:pt x="345972" y="352455"/>
                  </a:lnTo>
                  <a:lnTo>
                    <a:pt x="305323" y="403041"/>
                  </a:lnTo>
                  <a:close/>
                  <a:moveTo>
                    <a:pt x="246607" y="480727"/>
                  </a:moveTo>
                  <a:lnTo>
                    <a:pt x="207764" y="427431"/>
                  </a:lnTo>
                  <a:lnTo>
                    <a:pt x="285449" y="427431"/>
                  </a:lnTo>
                  <a:lnTo>
                    <a:pt x="246607" y="480727"/>
                  </a:lnTo>
                  <a:close/>
                  <a:moveTo>
                    <a:pt x="147241" y="165468"/>
                  </a:moveTo>
                  <a:lnTo>
                    <a:pt x="147241" y="121205"/>
                  </a:lnTo>
                  <a:lnTo>
                    <a:pt x="338746" y="31776"/>
                  </a:lnTo>
                  <a:cubicBezTo>
                    <a:pt x="344165" y="42616"/>
                    <a:pt x="344165" y="57069"/>
                    <a:pt x="344165" y="67909"/>
                  </a:cubicBezTo>
                  <a:lnTo>
                    <a:pt x="344165" y="168178"/>
                  </a:lnTo>
                  <a:cubicBezTo>
                    <a:pt x="344165" y="224184"/>
                    <a:pt x="299903" y="268446"/>
                    <a:pt x="244800" y="268446"/>
                  </a:cubicBezTo>
                  <a:cubicBezTo>
                    <a:pt x="189698" y="268446"/>
                    <a:pt x="147241" y="221474"/>
                    <a:pt x="147241" y="165468"/>
                  </a:cubicBezTo>
                  <a:close/>
                  <a:moveTo>
                    <a:pt x="728981" y="316323"/>
                  </a:moveTo>
                  <a:lnTo>
                    <a:pt x="618775" y="316323"/>
                  </a:lnTo>
                  <a:cubicBezTo>
                    <a:pt x="571802" y="316323"/>
                    <a:pt x="535670" y="352455"/>
                    <a:pt x="532960" y="400332"/>
                  </a:cubicBezTo>
                  <a:lnTo>
                    <a:pt x="496827" y="467177"/>
                  </a:lnTo>
                  <a:lnTo>
                    <a:pt x="496827" y="416591"/>
                  </a:lnTo>
                  <a:cubicBezTo>
                    <a:pt x="496827" y="369619"/>
                    <a:pt x="457984" y="329872"/>
                    <a:pt x="411011" y="329872"/>
                  </a:cubicBezTo>
                  <a:lnTo>
                    <a:pt x="365845" y="329872"/>
                  </a:lnTo>
                  <a:lnTo>
                    <a:pt x="338746" y="329872"/>
                  </a:lnTo>
                  <a:cubicBezTo>
                    <a:pt x="325196" y="329872"/>
                    <a:pt x="313453" y="319033"/>
                    <a:pt x="313453" y="304579"/>
                  </a:cubicBezTo>
                  <a:lnTo>
                    <a:pt x="313453" y="273867"/>
                  </a:lnTo>
                  <a:cubicBezTo>
                    <a:pt x="352295" y="251284"/>
                    <a:pt x="374878" y="209730"/>
                    <a:pt x="374878" y="165468"/>
                  </a:cubicBezTo>
                  <a:lnTo>
                    <a:pt x="374878" y="65199"/>
                  </a:lnTo>
                  <a:cubicBezTo>
                    <a:pt x="374878" y="45326"/>
                    <a:pt x="369459" y="23646"/>
                    <a:pt x="361329" y="6483"/>
                  </a:cubicBezTo>
                  <a:cubicBezTo>
                    <a:pt x="358619" y="1063"/>
                    <a:pt x="350489" y="-1647"/>
                    <a:pt x="345069" y="1063"/>
                  </a:cubicBezTo>
                  <a:lnTo>
                    <a:pt x="134595" y="101332"/>
                  </a:lnTo>
                  <a:cubicBezTo>
                    <a:pt x="129175" y="104042"/>
                    <a:pt x="126465" y="106752"/>
                    <a:pt x="126465" y="112172"/>
                  </a:cubicBezTo>
                  <a:lnTo>
                    <a:pt x="126465" y="165468"/>
                  </a:lnTo>
                  <a:cubicBezTo>
                    <a:pt x="126465" y="209730"/>
                    <a:pt x="151758" y="252187"/>
                    <a:pt x="187891" y="273867"/>
                  </a:cubicBezTo>
                  <a:lnTo>
                    <a:pt x="187891" y="304579"/>
                  </a:lnTo>
                  <a:cubicBezTo>
                    <a:pt x="187891" y="318129"/>
                    <a:pt x="177051" y="329872"/>
                    <a:pt x="162598" y="329872"/>
                  </a:cubicBezTo>
                  <a:lnTo>
                    <a:pt x="85816" y="329872"/>
                  </a:lnTo>
                  <a:cubicBezTo>
                    <a:pt x="38843" y="329872"/>
                    <a:pt x="0" y="368716"/>
                    <a:pt x="0" y="416591"/>
                  </a:cubicBezTo>
                  <a:lnTo>
                    <a:pt x="0" y="639712"/>
                  </a:lnTo>
                  <a:lnTo>
                    <a:pt x="25293" y="639712"/>
                  </a:lnTo>
                  <a:lnTo>
                    <a:pt x="25293" y="416591"/>
                  </a:lnTo>
                  <a:cubicBezTo>
                    <a:pt x="25293" y="383169"/>
                    <a:pt x="53296" y="355166"/>
                    <a:pt x="86719" y="355166"/>
                  </a:cubicBezTo>
                  <a:lnTo>
                    <a:pt x="125562" y="355166"/>
                  </a:lnTo>
                  <a:lnTo>
                    <a:pt x="236670" y="511440"/>
                  </a:lnTo>
                  <a:cubicBezTo>
                    <a:pt x="239380" y="514150"/>
                    <a:pt x="242090" y="516859"/>
                    <a:pt x="247510" y="516859"/>
                  </a:cubicBezTo>
                  <a:cubicBezTo>
                    <a:pt x="250220" y="516859"/>
                    <a:pt x="255640" y="514150"/>
                    <a:pt x="258350" y="511440"/>
                  </a:cubicBezTo>
                  <a:lnTo>
                    <a:pt x="374878" y="355166"/>
                  </a:lnTo>
                  <a:lnTo>
                    <a:pt x="408301" y="355166"/>
                  </a:lnTo>
                  <a:cubicBezTo>
                    <a:pt x="441724" y="355166"/>
                    <a:pt x="469727" y="383169"/>
                    <a:pt x="469727" y="416591"/>
                  </a:cubicBezTo>
                  <a:lnTo>
                    <a:pt x="469727" y="516859"/>
                  </a:lnTo>
                  <a:cubicBezTo>
                    <a:pt x="469727" y="522280"/>
                    <a:pt x="475147" y="527700"/>
                    <a:pt x="480567" y="527700"/>
                  </a:cubicBezTo>
                  <a:cubicBezTo>
                    <a:pt x="485987" y="527700"/>
                    <a:pt x="488697" y="524990"/>
                    <a:pt x="491407" y="522280"/>
                  </a:cubicBezTo>
                  <a:lnTo>
                    <a:pt x="549219" y="416591"/>
                  </a:lnTo>
                  <a:lnTo>
                    <a:pt x="621485" y="416591"/>
                  </a:lnTo>
                  <a:lnTo>
                    <a:pt x="499537" y="639712"/>
                  </a:lnTo>
                  <a:lnTo>
                    <a:pt x="527540" y="639712"/>
                  </a:lnTo>
                  <a:lnTo>
                    <a:pt x="649488" y="416591"/>
                  </a:lnTo>
                  <a:lnTo>
                    <a:pt x="654908" y="416591"/>
                  </a:lnTo>
                  <a:cubicBezTo>
                    <a:pt x="701881" y="416591"/>
                    <a:pt x="740724" y="377749"/>
                    <a:pt x="740724" y="329872"/>
                  </a:cubicBezTo>
                  <a:cubicBezTo>
                    <a:pt x="740724" y="321742"/>
                    <a:pt x="734400" y="316323"/>
                    <a:pt x="728981" y="31632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7743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C77FAC-04C6-2B4E-FD82-A7239ACDBBF3}"/>
              </a:ext>
            </a:extLst>
          </p:cNvPr>
          <p:cNvSpPr>
            <a:spLocks noGrp="1"/>
          </p:cNvSpPr>
          <p:nvPr>
            <p:ph type="body" sz="quarter" idx="16"/>
          </p:nvPr>
        </p:nvSpPr>
        <p:spPr>
          <a:xfrm>
            <a:off x="1619810" y="2472714"/>
            <a:ext cx="4864117" cy="3066422"/>
          </a:xfrm>
          <a:prstGeom prst="rect">
            <a:avLst/>
          </a:prstGeom>
        </p:spPr>
        <p:txBody>
          <a:bodyPr/>
          <a:lstStyle/>
          <a:p>
            <a:r>
              <a:rPr lang="en-US" dirty="0"/>
              <a:t>Visão geral dos recursos do HeadStart</a:t>
            </a:r>
          </a:p>
        </p:txBody>
      </p:sp>
      <p:sp>
        <p:nvSpPr>
          <p:cNvPr id="5" name="Text Placeholder 4">
            <a:extLst>
              <a:ext uri="{FF2B5EF4-FFF2-40B4-BE49-F238E27FC236}">
                <a16:creationId xmlns:a16="http://schemas.microsoft.com/office/drawing/2014/main" id="{7E710972-BCF9-A188-BD38-8E2A64DF3406}"/>
              </a:ext>
            </a:extLst>
          </p:cNvPr>
          <p:cNvSpPr>
            <a:spLocks noGrp="1"/>
          </p:cNvSpPr>
          <p:nvPr>
            <p:ph type="body" sz="quarter" idx="17"/>
          </p:nvPr>
        </p:nvSpPr>
        <p:spPr>
          <a:prstGeom prst="rect">
            <a:avLst/>
          </a:prstGeom>
        </p:spPr>
        <p:txBody>
          <a:bodyPr/>
          <a:lstStyle/>
          <a:p>
            <a:r>
              <a:rPr lang="en-US" dirty="0"/>
              <a:t>02</a:t>
            </a:r>
          </a:p>
        </p:txBody>
      </p:sp>
      <p:pic>
        <p:nvPicPr>
          <p:cNvPr id="8" name="Picture Placeholder 7">
            <a:extLst>
              <a:ext uri="{FF2B5EF4-FFF2-40B4-BE49-F238E27FC236}">
                <a16:creationId xmlns:a16="http://schemas.microsoft.com/office/drawing/2014/main" id="{30B354C3-4DB8-CE6D-786A-2AD2FAF5B0A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53BFB25A-C6BB-D23D-8ACF-8F58EADB12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3688116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2A50A-D5A0-5F10-A9D7-EF2E5D9A7F2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1BED1B0-4F9F-979A-9886-A5991D49FABF}"/>
              </a:ext>
            </a:extLst>
          </p:cNvPr>
          <p:cNvSpPr>
            <a:spLocks noGrp="1"/>
          </p:cNvSpPr>
          <p:nvPr>
            <p:ph type="body" sz="quarter" idx="18"/>
          </p:nvPr>
        </p:nvSpPr>
        <p:spPr>
          <a:xfrm>
            <a:off x="815190" y="1806454"/>
            <a:ext cx="5740965" cy="3849918"/>
          </a:xfrm>
        </p:spPr>
        <p:txBody>
          <a:bodyPr/>
          <a:lstStyle/>
          <a:p>
            <a:r>
              <a:rPr lang="en-US" dirty="0"/>
              <a:t>A </a:t>
            </a:r>
            <a:r>
              <a:rPr lang="en-US" dirty="0">
                <a:hlinkClick r:id="rId2"/>
              </a:rPr>
              <a:t>plataforma HeadStart </a:t>
            </a:r>
            <a:r>
              <a:rPr lang="en-US" dirty="0"/>
              <a:t>reúne um conjunto selecionado de ferramentas concebidas para apoiar os profissionais que trabalham com jovens, facilitadores e mulheres jovens na exploração das possibilidades da Inteligência Artificial. Os recursos estão </a:t>
            </a:r>
            <a:r>
              <a:rPr lang="en-US" dirty="0" err="1"/>
              <a:t>organizados </a:t>
            </a:r>
            <a:r>
              <a:rPr lang="en-US" dirty="0"/>
              <a:t>em quatro áreas principais:</a:t>
            </a:r>
          </a:p>
          <a:p>
            <a:pPr marL="457200" indent="-457200">
              <a:buAutoNum type="arabicPeriod"/>
            </a:pPr>
            <a:r>
              <a:rPr lang="en-IE" b="1" dirty="0"/>
              <a:t>Visual Resource Hub</a:t>
            </a:r>
          </a:p>
          <a:p>
            <a:pPr marL="457200" indent="-457200">
              <a:buAutoNum type="arabicPeriod"/>
            </a:pPr>
            <a:r>
              <a:rPr lang="en-IE" b="1" dirty="0"/>
              <a:t>Caixa de ferramentas de IA</a:t>
            </a:r>
          </a:p>
          <a:p>
            <a:pPr marL="457200" indent="-457200">
              <a:buAutoNum type="arabicPeriod"/>
            </a:pPr>
            <a:r>
              <a:rPr lang="en-IE" b="1" dirty="0"/>
              <a:t>O Guia de Networking</a:t>
            </a:r>
          </a:p>
          <a:p>
            <a:pPr marL="457200" indent="-457200">
              <a:buAutoNum type="arabicPeriod"/>
            </a:pPr>
            <a:r>
              <a:rPr lang="en-IE" b="1" dirty="0"/>
              <a:t>O </a:t>
            </a:r>
            <a:r>
              <a:rPr lang="en-IE" b="1" dirty="0" err="1"/>
              <a:t>diretório</a:t>
            </a:r>
            <a:r>
              <a:rPr lang="en-IE" b="1" dirty="0"/>
              <a:t> de </a:t>
            </a:r>
            <a:r>
              <a:rPr lang="en-IE" b="1" dirty="0" err="1"/>
              <a:t>mentoria</a:t>
            </a:r>
            <a:endParaRPr lang="en-US" b="1" dirty="0"/>
          </a:p>
        </p:txBody>
      </p:sp>
      <p:sp>
        <p:nvSpPr>
          <p:cNvPr id="4" name="Text Placeholder 3">
            <a:extLst>
              <a:ext uri="{FF2B5EF4-FFF2-40B4-BE49-F238E27FC236}">
                <a16:creationId xmlns:a16="http://schemas.microsoft.com/office/drawing/2014/main" id="{31300AB9-3B1E-E3C7-21A2-D1C9DAC2D90E}"/>
              </a:ext>
            </a:extLst>
          </p:cNvPr>
          <p:cNvSpPr>
            <a:spLocks noGrp="1"/>
          </p:cNvSpPr>
          <p:nvPr>
            <p:ph type="body" sz="quarter" idx="16"/>
          </p:nvPr>
        </p:nvSpPr>
        <p:spPr/>
        <p:txBody>
          <a:bodyPr/>
          <a:lstStyle/>
          <a:p>
            <a:r>
              <a:rPr lang="en-US" dirty="0"/>
              <a:t>Os recursos HeadStart</a:t>
            </a:r>
          </a:p>
        </p:txBody>
      </p:sp>
      <p:pic>
        <p:nvPicPr>
          <p:cNvPr id="6" name="Picture 5">
            <a:extLst>
              <a:ext uri="{FF2B5EF4-FFF2-40B4-BE49-F238E27FC236}">
                <a16:creationId xmlns:a16="http://schemas.microsoft.com/office/drawing/2014/main" id="{3E5F9411-3B5C-35AD-29A5-1BF497EEB7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867"/>
          <a:stretch/>
        </p:blipFill>
        <p:spPr>
          <a:xfrm>
            <a:off x="4507833" y="174187"/>
            <a:ext cx="7684167" cy="4894769"/>
          </a:xfrm>
          <a:prstGeom prst="rect">
            <a:avLst/>
          </a:prstGeom>
        </p:spPr>
      </p:pic>
      <p:sp>
        <p:nvSpPr>
          <p:cNvPr id="8" name="Rectangle 7">
            <a:hlinkClick r:id="rId2"/>
            <a:extLst>
              <a:ext uri="{FF2B5EF4-FFF2-40B4-BE49-F238E27FC236}">
                <a16:creationId xmlns:a16="http://schemas.microsoft.com/office/drawing/2014/main" id="{DA109996-352A-BE77-151E-9C0476FF8B3E}"/>
              </a:ext>
            </a:extLst>
          </p:cNvPr>
          <p:cNvSpPr/>
          <p:nvPr/>
        </p:nvSpPr>
        <p:spPr>
          <a:xfrm>
            <a:off x="7454104" y="387429"/>
            <a:ext cx="4737896" cy="3471253"/>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2935482-1FB3-3F82-F366-04C25713EE2F}"/>
              </a:ext>
            </a:extLst>
          </p:cNvPr>
          <p:cNvSpPr txBox="1"/>
          <p:nvPr/>
        </p:nvSpPr>
        <p:spPr>
          <a:xfrm>
            <a:off x="9088582" y="5056533"/>
            <a:ext cx="2558473" cy="369332"/>
          </a:xfrm>
          <a:prstGeom prst="rect">
            <a:avLst/>
          </a:prstGeom>
          <a:noFill/>
        </p:spPr>
        <p:txBody>
          <a:bodyPr wrap="square">
            <a:spAutoFit/>
          </a:bodyPr>
          <a:lstStyle/>
          <a:p>
            <a:r>
              <a:rPr lang="en-IE" dirty="0">
                <a:hlinkClick r:id="rId2"/>
              </a:rPr>
              <a:t>Página inicial | Headstart</a:t>
            </a:r>
            <a:endParaRPr lang="en-IE" dirty="0"/>
          </a:p>
        </p:txBody>
      </p:sp>
      <p:sp>
        <p:nvSpPr>
          <p:cNvPr id="7" name="Freeform 23">
            <a:extLst>
              <a:ext uri="{FF2B5EF4-FFF2-40B4-BE49-F238E27FC236}">
                <a16:creationId xmlns:a16="http://schemas.microsoft.com/office/drawing/2014/main" id="{54A5DA18-26C7-6998-C168-E0798BB4D3A4}"/>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5055C98B-B881-8BB6-AD97-F829D2A55E2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55543" y="5083894"/>
            <a:ext cx="376188" cy="376188"/>
          </a:xfrm>
          <a:prstGeom prst="rect">
            <a:avLst/>
          </a:prstGeom>
        </p:spPr>
      </p:pic>
      <p:pic>
        <p:nvPicPr>
          <p:cNvPr id="11" name="Graphic 10" descr="Cursor outline">
            <a:extLst>
              <a:ext uri="{FF2B5EF4-FFF2-40B4-BE49-F238E27FC236}">
                <a16:creationId xmlns:a16="http://schemas.microsoft.com/office/drawing/2014/main" id="{74486CC7-B224-AD0D-FFBB-A187D4B7CD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749068">
            <a:off x="6905565" y="4824997"/>
            <a:ext cx="914400" cy="914400"/>
          </a:xfrm>
          <a:prstGeom prst="rect">
            <a:avLst/>
          </a:prstGeom>
        </p:spPr>
      </p:pic>
    </p:spTree>
    <p:extLst>
      <p:ext uri="{BB962C8B-B14F-4D97-AF65-F5344CB8AC3E}">
        <p14:creationId xmlns:p14="http://schemas.microsoft.com/office/powerpoint/2010/main" val="3158585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
            <a:extLst>
              <a:ext uri="{FF2B5EF4-FFF2-40B4-BE49-F238E27FC236}">
                <a16:creationId xmlns:a16="http://schemas.microsoft.com/office/drawing/2014/main" id="{67E7FBB3-5EB1-BFA0-F2A3-B048DF73C538}"/>
              </a:ext>
            </a:extLst>
          </p:cNvPr>
          <p:cNvSpPr/>
          <p:nvPr/>
        </p:nvSpPr>
        <p:spPr>
          <a:xfrm rot="16200000">
            <a:off x="2579159" y="-2191729"/>
            <a:ext cx="1177828" cy="633614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797482" y="1777347"/>
            <a:ext cx="5740965" cy="2155946"/>
          </a:xfrm>
        </p:spPr>
        <p:txBody>
          <a:bodyPr/>
          <a:lstStyle/>
          <a:p>
            <a:r>
              <a:rPr lang="en-US" sz="2000" dirty="0"/>
              <a:t>O Visual Showcase apresenta uma coleção de entrevistas em vídeo com mulheres que já trabalham em IA e funções digitais relacionadas. </a:t>
            </a:r>
            <a:r>
              <a:rPr lang="en-US" sz="2000" dirty="0" err="1"/>
              <a:t>Estas</a:t>
            </a:r>
            <a:r>
              <a:rPr lang="en-US" sz="2000" dirty="0"/>
              <a:t> histórias destacam diversas trajetórias profissionais, experiências pessoais, desafios e oportunidades emergentes no setor.</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475109" y="653485"/>
            <a:ext cx="10614687" cy="803654"/>
          </a:xfrm>
        </p:spPr>
        <p:txBody>
          <a:bodyPr/>
          <a:lstStyle/>
          <a:p>
            <a:r>
              <a:rPr lang="en-US" dirty="0"/>
              <a:t>O </a:t>
            </a:r>
            <a:r>
              <a:rPr lang="en-IE" dirty="0"/>
              <a:t>Visual Resource Hub</a:t>
            </a:r>
          </a:p>
          <a:p>
            <a:endParaRPr lang="en-US" dirty="0"/>
          </a:p>
        </p:txBody>
      </p:sp>
      <p:pic>
        <p:nvPicPr>
          <p:cNvPr id="6" name="Picture 5">
            <a:extLst>
              <a:ext uri="{FF2B5EF4-FFF2-40B4-BE49-F238E27FC236}">
                <a16:creationId xmlns:a16="http://schemas.microsoft.com/office/drawing/2014/main" id="{54EED352-2C2B-0AC7-82DD-AA3B6C2898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67"/>
          <a:stretch/>
        </p:blipFill>
        <p:spPr>
          <a:xfrm>
            <a:off x="4513459" y="183423"/>
            <a:ext cx="7684167" cy="4894769"/>
          </a:xfrm>
          <a:prstGeom prst="rect">
            <a:avLst/>
          </a:prstGeom>
        </p:spPr>
      </p:pic>
      <p:sp>
        <p:nvSpPr>
          <p:cNvPr id="8" name="Rectangle 7">
            <a:hlinkClick r:id="rId3"/>
            <a:extLst>
              <a:ext uri="{FF2B5EF4-FFF2-40B4-BE49-F238E27FC236}">
                <a16:creationId xmlns:a16="http://schemas.microsoft.com/office/drawing/2014/main" id="{94242EBE-5BEC-E175-2DA5-BE8C058DE739}"/>
              </a:ext>
            </a:extLst>
          </p:cNvPr>
          <p:cNvSpPr/>
          <p:nvPr/>
        </p:nvSpPr>
        <p:spPr>
          <a:xfrm>
            <a:off x="7454104" y="387429"/>
            <a:ext cx="4737896" cy="3471253"/>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FB80A3A-0C75-F1D8-BF36-37E77F3CBA84}"/>
              </a:ext>
            </a:extLst>
          </p:cNvPr>
          <p:cNvSpPr txBox="1"/>
          <p:nvPr/>
        </p:nvSpPr>
        <p:spPr>
          <a:xfrm>
            <a:off x="9088582" y="5056533"/>
            <a:ext cx="2558473" cy="369332"/>
          </a:xfrm>
          <a:prstGeom prst="rect">
            <a:avLst/>
          </a:prstGeom>
          <a:noFill/>
        </p:spPr>
        <p:txBody>
          <a:bodyPr wrap="square">
            <a:spAutoFit/>
          </a:bodyPr>
          <a:lstStyle/>
          <a:p>
            <a:r>
              <a:rPr lang="en-IE" dirty="0">
                <a:hlinkClick r:id="rId5"/>
              </a:rPr>
              <a:t>Página inicial | Headstart</a:t>
            </a:r>
            <a:endParaRPr lang="en-IE" dirty="0"/>
          </a:p>
        </p:txBody>
      </p:sp>
      <p:sp>
        <p:nvSpPr>
          <p:cNvPr id="7" name="Freeform 23">
            <a:extLst>
              <a:ext uri="{FF2B5EF4-FFF2-40B4-BE49-F238E27FC236}">
                <a16:creationId xmlns:a16="http://schemas.microsoft.com/office/drawing/2014/main" id="{41E6959B-12A9-ABEA-0EF6-7A54E945AE29}"/>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A9D6E708-97E9-3050-3DDC-E14E4C1429F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55543" y="5083894"/>
            <a:ext cx="376188" cy="376188"/>
          </a:xfrm>
          <a:prstGeom prst="rect">
            <a:avLst/>
          </a:prstGeom>
        </p:spPr>
      </p:pic>
      <p:sp>
        <p:nvSpPr>
          <p:cNvPr id="14" name="TextBox 13">
            <a:extLst>
              <a:ext uri="{FF2B5EF4-FFF2-40B4-BE49-F238E27FC236}">
                <a16:creationId xmlns:a16="http://schemas.microsoft.com/office/drawing/2014/main" id="{A6B28945-1FFB-C6BE-183C-1E135D65E9A5}"/>
              </a:ext>
            </a:extLst>
          </p:cNvPr>
          <p:cNvSpPr txBox="1"/>
          <p:nvPr/>
        </p:nvSpPr>
        <p:spPr>
          <a:xfrm>
            <a:off x="853000" y="4432536"/>
            <a:ext cx="7025617" cy="2215991"/>
          </a:xfrm>
          <a:prstGeom prst="rect">
            <a:avLst/>
          </a:prstGeom>
          <a:solidFill>
            <a:srgbClr val="F7C99B"/>
          </a:solidFill>
        </p:spPr>
        <p:txBody>
          <a:bodyPr wrap="square">
            <a:spAutoFit/>
          </a:bodyPr>
          <a:lstStyle/>
          <a:p>
            <a:r>
              <a:rPr lang="en-US" sz="2300" b="1" dirty="0">
                <a:solidFill>
                  <a:srgbClr val="282666"/>
                </a:solidFill>
              </a:rPr>
              <a:t>Para as </a:t>
            </a:r>
            <a:r>
              <a:rPr lang="en-US" sz="2300" b="1" dirty="0" err="1">
                <a:solidFill>
                  <a:srgbClr val="282666"/>
                </a:solidFill>
              </a:rPr>
              <a:t>facilitadoras</a:t>
            </a:r>
            <a:r>
              <a:rPr lang="en-US" sz="2300" dirty="0">
                <a:solidFill>
                  <a:srgbClr val="282666"/>
                </a:solidFill>
              </a:rPr>
              <a:t>, o Showcase pode ser usado para estimular a discussão, apresentar modelos reais e </a:t>
            </a:r>
            <a:r>
              <a:rPr lang="en-US" sz="2300" dirty="0" err="1">
                <a:solidFill>
                  <a:srgbClr val="282666"/>
                </a:solidFill>
              </a:rPr>
              <a:t>inspirar</a:t>
            </a:r>
            <a:r>
              <a:rPr lang="en-US" sz="2300" dirty="0">
                <a:solidFill>
                  <a:srgbClr val="282666"/>
                </a:solidFill>
              </a:rPr>
              <a:t> as </a:t>
            </a:r>
            <a:r>
              <a:rPr lang="en-US" sz="2300" dirty="0" err="1">
                <a:solidFill>
                  <a:srgbClr val="282666"/>
                </a:solidFill>
              </a:rPr>
              <a:t>alunas</a:t>
            </a:r>
            <a:r>
              <a:rPr lang="en-US" sz="2300" dirty="0">
                <a:solidFill>
                  <a:srgbClr val="282666"/>
                </a:solidFill>
              </a:rPr>
              <a:t> a imaginar o seu próprio lugar no panorama da IA. As entrevistas também oferecem um ponto de entrada acessível para sessões sobre exploração de carreira, inclusão digital e o futuro do trabalho.</a:t>
            </a:r>
            <a:endParaRPr lang="en-IE" sz="2300" dirty="0">
              <a:solidFill>
                <a:srgbClr val="282666"/>
              </a:solidFill>
            </a:endParaRPr>
          </a:p>
        </p:txBody>
      </p:sp>
      <p:grpSp>
        <p:nvGrpSpPr>
          <p:cNvPr id="15" name="Graphic 3">
            <a:extLst>
              <a:ext uri="{FF2B5EF4-FFF2-40B4-BE49-F238E27FC236}">
                <a16:creationId xmlns:a16="http://schemas.microsoft.com/office/drawing/2014/main" id="{3EC20A74-E39F-00D1-A487-2073B9E77EE9}"/>
              </a:ext>
            </a:extLst>
          </p:cNvPr>
          <p:cNvGrpSpPr/>
          <p:nvPr/>
        </p:nvGrpSpPr>
        <p:grpSpPr>
          <a:xfrm>
            <a:off x="110112" y="3888936"/>
            <a:ext cx="914407" cy="735059"/>
            <a:chOff x="4588722" y="5452092"/>
            <a:chExt cx="1160285" cy="927053"/>
          </a:xfrm>
          <a:solidFill>
            <a:srgbClr val="282666"/>
          </a:solidFill>
        </p:grpSpPr>
        <p:sp>
          <p:nvSpPr>
            <p:cNvPr id="16" name="Freeform 1093">
              <a:extLst>
                <a:ext uri="{FF2B5EF4-FFF2-40B4-BE49-F238E27FC236}">
                  <a16:creationId xmlns:a16="http://schemas.microsoft.com/office/drawing/2014/main" id="{325D4377-3A5B-5DF4-8C27-83914DFE15FC}"/>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solidFill>
              <a:srgbClr val="ED8623"/>
            </a:solidFill>
            <a:ln w="27426" cap="flat">
              <a:noFill/>
              <a:prstDash val="solid"/>
              <a:miter/>
            </a:ln>
          </p:spPr>
          <p:txBody>
            <a:bodyPr rtlCol="0" anchor="ctr"/>
            <a:lstStyle/>
            <a:p>
              <a:endParaRPr lang="en-US"/>
            </a:p>
          </p:txBody>
        </p:sp>
        <p:sp>
          <p:nvSpPr>
            <p:cNvPr id="17" name="Freeform 1094">
              <a:extLst>
                <a:ext uri="{FF2B5EF4-FFF2-40B4-BE49-F238E27FC236}">
                  <a16:creationId xmlns:a16="http://schemas.microsoft.com/office/drawing/2014/main" id="{1FA2439C-196C-6835-DFEF-CDB04EAE456A}"/>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sp>
          <p:nvSpPr>
            <p:cNvPr id="18" name="Freeform 1095">
              <a:extLst>
                <a:ext uri="{FF2B5EF4-FFF2-40B4-BE49-F238E27FC236}">
                  <a16:creationId xmlns:a16="http://schemas.microsoft.com/office/drawing/2014/main" id="{14A29BE7-163A-66E2-D928-2C97DA464676}"/>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54E7B04C-4E64-1E53-2F5F-7DFA366FBE87}"/>
                </a:ext>
              </a:extLst>
            </p:cNvPr>
            <p:cNvGrpSpPr/>
            <p:nvPr/>
          </p:nvGrpSpPr>
          <p:grpSpPr>
            <a:xfrm>
              <a:off x="4588722" y="5452092"/>
              <a:ext cx="1160285" cy="927053"/>
              <a:chOff x="4588722" y="5452092"/>
              <a:chExt cx="1160285" cy="927053"/>
            </a:xfrm>
            <a:grpFill/>
          </p:grpSpPr>
          <p:sp>
            <p:nvSpPr>
              <p:cNvPr id="20" name="Freeform 1097">
                <a:extLst>
                  <a:ext uri="{FF2B5EF4-FFF2-40B4-BE49-F238E27FC236}">
                    <a16:creationId xmlns:a16="http://schemas.microsoft.com/office/drawing/2014/main" id="{CDCC9FC7-EF99-E9B3-90A1-F087B7DA5551}"/>
                  </a:ext>
                </a:extLst>
              </p:cNvPr>
              <p:cNvSpPr/>
              <p:nvPr/>
            </p:nvSpPr>
            <p:spPr>
              <a:xfrm>
                <a:off x="4706567" y="5452092"/>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p>
            </p:txBody>
          </p:sp>
          <p:sp>
            <p:nvSpPr>
              <p:cNvPr id="21" name="Freeform 1098">
                <a:extLst>
                  <a:ext uri="{FF2B5EF4-FFF2-40B4-BE49-F238E27FC236}">
                    <a16:creationId xmlns:a16="http://schemas.microsoft.com/office/drawing/2014/main" id="{4CF8CE4A-99F2-436F-9FC0-F5D6FEE20A0E}"/>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p>
            </p:txBody>
          </p:sp>
          <p:sp>
            <p:nvSpPr>
              <p:cNvPr id="22" name="Freeform 1099">
                <a:extLst>
                  <a:ext uri="{FF2B5EF4-FFF2-40B4-BE49-F238E27FC236}">
                    <a16:creationId xmlns:a16="http://schemas.microsoft.com/office/drawing/2014/main" id="{E94E65FC-8B58-1273-1562-D04FF6527321}"/>
                  </a:ext>
                </a:extLst>
              </p:cNvPr>
              <p:cNvSpPr/>
              <p:nvPr/>
            </p:nvSpPr>
            <p:spPr>
              <a:xfrm>
                <a:off x="5142762" y="5597459"/>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grpFill/>
              <a:ln w="27426" cap="flat">
                <a:noFill/>
                <a:prstDash val="solid"/>
                <a:miter/>
              </a:ln>
            </p:spPr>
            <p:txBody>
              <a:bodyPr rtlCol="0" anchor="ctr"/>
              <a:lstStyle/>
              <a:p>
                <a:endParaRPr lang="en-US" dirty="0"/>
              </a:p>
            </p:txBody>
          </p:sp>
          <p:sp>
            <p:nvSpPr>
              <p:cNvPr id="23" name="Freeform 1100">
                <a:extLst>
                  <a:ext uri="{FF2B5EF4-FFF2-40B4-BE49-F238E27FC236}">
                    <a16:creationId xmlns:a16="http://schemas.microsoft.com/office/drawing/2014/main" id="{F8F9F988-087C-463C-9AA7-7EBD3D94A079}"/>
                  </a:ext>
                </a:extLst>
              </p:cNvPr>
              <p:cNvSpPr/>
              <p:nvPr/>
            </p:nvSpPr>
            <p:spPr>
              <a:xfrm>
                <a:off x="5142762" y="5729714"/>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grpFill/>
              <a:ln w="27426" cap="flat">
                <a:noFill/>
                <a:prstDash val="solid"/>
                <a:miter/>
              </a:ln>
            </p:spPr>
            <p:txBody>
              <a:bodyPr rtlCol="0" anchor="ctr"/>
              <a:lstStyle/>
              <a:p>
                <a:endParaRPr lang="en-US"/>
              </a:p>
            </p:txBody>
          </p:sp>
          <p:sp>
            <p:nvSpPr>
              <p:cNvPr id="24" name="Freeform 1101">
                <a:extLst>
                  <a:ext uri="{FF2B5EF4-FFF2-40B4-BE49-F238E27FC236}">
                    <a16:creationId xmlns:a16="http://schemas.microsoft.com/office/drawing/2014/main" id="{D711822A-B3B8-10DF-883A-63029AC4A33C}"/>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p>
            </p:txBody>
          </p:sp>
        </p:grpSp>
      </p:grpSp>
      <p:pic>
        <p:nvPicPr>
          <p:cNvPr id="25" name="Graphic 24" descr="Cursor outline">
            <a:extLst>
              <a:ext uri="{FF2B5EF4-FFF2-40B4-BE49-F238E27FC236}">
                <a16:creationId xmlns:a16="http://schemas.microsoft.com/office/drawing/2014/main" id="{BBE8B9A5-4392-25A7-BAE7-9A2EC55360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749068">
            <a:off x="6437924" y="3198151"/>
            <a:ext cx="914400" cy="914400"/>
          </a:xfrm>
          <a:prstGeom prst="rect">
            <a:avLst/>
          </a:prstGeom>
        </p:spPr>
      </p:pic>
    </p:spTree>
    <p:extLst>
      <p:ext uri="{BB962C8B-B14F-4D97-AF65-F5344CB8AC3E}">
        <p14:creationId xmlns:p14="http://schemas.microsoft.com/office/powerpoint/2010/main" val="243972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0B103-5C94-6A30-C558-CF440ACAEA3A}"/>
            </a:ext>
          </a:extLst>
        </p:cNvPr>
        <p:cNvGrpSpPr/>
        <p:nvPr/>
      </p:nvGrpSpPr>
      <p:grpSpPr>
        <a:xfrm>
          <a:off x="0" y="0"/>
          <a:ext cx="0" cy="0"/>
          <a:chOff x="0" y="0"/>
          <a:chExt cx="0" cy="0"/>
        </a:xfrm>
      </p:grpSpPr>
      <p:sp>
        <p:nvSpPr>
          <p:cNvPr id="12" name="Freeform 1">
            <a:extLst>
              <a:ext uri="{FF2B5EF4-FFF2-40B4-BE49-F238E27FC236}">
                <a16:creationId xmlns:a16="http://schemas.microsoft.com/office/drawing/2014/main" id="{93DE2E77-9B73-59F2-0BC7-431083C98990}"/>
              </a:ext>
            </a:extLst>
          </p:cNvPr>
          <p:cNvSpPr/>
          <p:nvPr/>
        </p:nvSpPr>
        <p:spPr>
          <a:xfrm rot="16200000">
            <a:off x="2579159" y="-2191729"/>
            <a:ext cx="1177828" cy="633614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59E8E45B-A893-B284-C638-F5213A1C3F13}"/>
              </a:ext>
            </a:extLst>
          </p:cNvPr>
          <p:cNvSpPr>
            <a:spLocks noGrp="1"/>
          </p:cNvSpPr>
          <p:nvPr>
            <p:ph type="body" sz="quarter" idx="18"/>
          </p:nvPr>
        </p:nvSpPr>
        <p:spPr>
          <a:xfrm>
            <a:off x="797482" y="1777347"/>
            <a:ext cx="6231391" cy="2155946"/>
          </a:xfrm>
        </p:spPr>
        <p:txBody>
          <a:bodyPr/>
          <a:lstStyle/>
          <a:p>
            <a:r>
              <a:rPr lang="en-US" sz="2000" dirty="0"/>
              <a:t>A Caixa de Ferramentas de IA contém os materiais didáticos essenciais do projeto. Os seus 5 módulos incluem explicações claras sobre conceitos de IA, atividades interativas, reflexões éticas e exercícios de desenvolvimento de competências digitais. Também inclui um Guia do Facilitador, que oferece conselhos práticos sobre como ministrar os módulos e criar ambientes de aprendizagem inclusivos.</a:t>
            </a:r>
          </a:p>
        </p:txBody>
      </p:sp>
      <p:sp>
        <p:nvSpPr>
          <p:cNvPr id="4" name="Text Placeholder 3">
            <a:extLst>
              <a:ext uri="{FF2B5EF4-FFF2-40B4-BE49-F238E27FC236}">
                <a16:creationId xmlns:a16="http://schemas.microsoft.com/office/drawing/2014/main" id="{EDB1DA83-C90A-3BBF-6488-3FDEC79ED052}"/>
              </a:ext>
            </a:extLst>
          </p:cNvPr>
          <p:cNvSpPr>
            <a:spLocks noGrp="1"/>
          </p:cNvSpPr>
          <p:nvPr>
            <p:ph type="body" sz="quarter" idx="16"/>
          </p:nvPr>
        </p:nvSpPr>
        <p:spPr>
          <a:xfrm>
            <a:off x="475109" y="653485"/>
            <a:ext cx="10614687" cy="803654"/>
          </a:xfrm>
        </p:spPr>
        <p:txBody>
          <a:bodyPr/>
          <a:lstStyle/>
          <a:p>
            <a:r>
              <a:rPr lang="en-US" sz="3200" dirty="0"/>
              <a:t>A </a:t>
            </a:r>
            <a:r>
              <a:rPr lang="en-IE" sz="3200" dirty="0"/>
              <a:t>Caixa de Ferramentas de IA</a:t>
            </a:r>
          </a:p>
          <a:p>
            <a:endParaRPr lang="en-US" sz="3200" dirty="0"/>
          </a:p>
        </p:txBody>
      </p:sp>
      <p:pic>
        <p:nvPicPr>
          <p:cNvPr id="6" name="Picture 5">
            <a:extLst>
              <a:ext uri="{FF2B5EF4-FFF2-40B4-BE49-F238E27FC236}">
                <a16:creationId xmlns:a16="http://schemas.microsoft.com/office/drawing/2014/main" id="{CFE48BF0-F505-68D3-32DB-52B3D79D35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67"/>
          <a:stretch/>
        </p:blipFill>
        <p:spPr>
          <a:xfrm>
            <a:off x="4513459" y="183423"/>
            <a:ext cx="7684167" cy="4894769"/>
          </a:xfrm>
          <a:prstGeom prst="rect">
            <a:avLst/>
          </a:prstGeom>
        </p:spPr>
      </p:pic>
      <p:sp>
        <p:nvSpPr>
          <p:cNvPr id="8" name="Rectangle 7">
            <a:hlinkClick r:id="rId3"/>
            <a:extLst>
              <a:ext uri="{FF2B5EF4-FFF2-40B4-BE49-F238E27FC236}">
                <a16:creationId xmlns:a16="http://schemas.microsoft.com/office/drawing/2014/main" id="{A306BFB0-89DE-3EFF-E3C2-C6F31EC83F82}"/>
              </a:ext>
            </a:extLst>
          </p:cNvPr>
          <p:cNvSpPr/>
          <p:nvPr/>
        </p:nvSpPr>
        <p:spPr>
          <a:xfrm>
            <a:off x="7454104" y="387429"/>
            <a:ext cx="4737896" cy="3471253"/>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4B63D8E-EB3E-B5AA-51FF-0222504F88F4}"/>
              </a:ext>
            </a:extLst>
          </p:cNvPr>
          <p:cNvSpPr txBox="1"/>
          <p:nvPr/>
        </p:nvSpPr>
        <p:spPr>
          <a:xfrm>
            <a:off x="9088582" y="5056533"/>
            <a:ext cx="2558473" cy="369332"/>
          </a:xfrm>
          <a:prstGeom prst="rect">
            <a:avLst/>
          </a:prstGeom>
          <a:noFill/>
        </p:spPr>
        <p:txBody>
          <a:bodyPr wrap="square">
            <a:spAutoFit/>
          </a:bodyPr>
          <a:lstStyle/>
          <a:p>
            <a:r>
              <a:rPr lang="en-IE" dirty="0">
                <a:hlinkClick r:id="rId5"/>
              </a:rPr>
              <a:t>Página inicial | Headstart</a:t>
            </a:r>
            <a:endParaRPr lang="en-IE" dirty="0"/>
          </a:p>
        </p:txBody>
      </p:sp>
      <p:sp>
        <p:nvSpPr>
          <p:cNvPr id="7" name="Freeform 23">
            <a:extLst>
              <a:ext uri="{FF2B5EF4-FFF2-40B4-BE49-F238E27FC236}">
                <a16:creationId xmlns:a16="http://schemas.microsoft.com/office/drawing/2014/main" id="{0201880B-1CDE-283C-2C7F-4912CD0303FD}"/>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C230C8C5-98FA-5333-3885-B02F001D8DE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55543" y="5083894"/>
            <a:ext cx="376188" cy="376188"/>
          </a:xfrm>
          <a:prstGeom prst="rect">
            <a:avLst/>
          </a:prstGeom>
        </p:spPr>
      </p:pic>
      <p:sp>
        <p:nvSpPr>
          <p:cNvPr id="14" name="TextBox 13">
            <a:extLst>
              <a:ext uri="{FF2B5EF4-FFF2-40B4-BE49-F238E27FC236}">
                <a16:creationId xmlns:a16="http://schemas.microsoft.com/office/drawing/2014/main" id="{FBEE5DC7-2C55-432C-F517-B18A9390001E}"/>
              </a:ext>
            </a:extLst>
          </p:cNvPr>
          <p:cNvSpPr txBox="1"/>
          <p:nvPr/>
        </p:nvSpPr>
        <p:spPr>
          <a:xfrm>
            <a:off x="835063" y="4632723"/>
            <a:ext cx="7025617" cy="1631216"/>
          </a:xfrm>
          <a:prstGeom prst="rect">
            <a:avLst/>
          </a:prstGeom>
          <a:solidFill>
            <a:srgbClr val="F7C99B"/>
          </a:solidFill>
        </p:spPr>
        <p:txBody>
          <a:bodyPr wrap="square">
            <a:spAutoFit/>
          </a:bodyPr>
          <a:lstStyle/>
          <a:p>
            <a:r>
              <a:rPr lang="en-US" sz="2000" b="1" dirty="0">
                <a:solidFill>
                  <a:srgbClr val="282666"/>
                </a:solidFill>
              </a:rPr>
              <a:t>Para as </a:t>
            </a:r>
            <a:r>
              <a:rPr lang="en-US" sz="2000" b="1" dirty="0" err="1">
                <a:solidFill>
                  <a:srgbClr val="282666"/>
                </a:solidFill>
              </a:rPr>
              <a:t>facilitadoras</a:t>
            </a:r>
            <a:r>
              <a:rPr lang="en-US" sz="2000" dirty="0">
                <a:solidFill>
                  <a:srgbClr val="282666"/>
                </a:solidFill>
              </a:rPr>
              <a:t>, a Caixa de Ferramentas é uma solução pronta a usar que simplifica o planeamento, garante uma implementação de alta qualidade e apoia resultados de aprendizagem consistentes. </a:t>
            </a:r>
            <a:r>
              <a:rPr lang="en-US" sz="2000" dirty="0" err="1">
                <a:solidFill>
                  <a:srgbClr val="282666"/>
                </a:solidFill>
              </a:rPr>
              <a:t>Permite</a:t>
            </a:r>
            <a:r>
              <a:rPr lang="en-US" sz="2000" dirty="0">
                <a:solidFill>
                  <a:srgbClr val="282666"/>
                </a:solidFill>
              </a:rPr>
              <a:t> </a:t>
            </a:r>
            <a:r>
              <a:rPr lang="en-US" sz="2000" dirty="0" err="1">
                <a:solidFill>
                  <a:srgbClr val="282666"/>
                </a:solidFill>
              </a:rPr>
              <a:t>conduzir</a:t>
            </a:r>
            <a:r>
              <a:rPr lang="en-US" sz="2000" dirty="0">
                <a:solidFill>
                  <a:srgbClr val="282666"/>
                </a:solidFill>
              </a:rPr>
              <a:t> sessões com confiança, mesmo que tenham pouca experiência prévia com IA.</a:t>
            </a:r>
            <a:endParaRPr lang="en-IE" sz="2000" dirty="0">
              <a:solidFill>
                <a:srgbClr val="282666"/>
              </a:solidFill>
            </a:endParaRPr>
          </a:p>
        </p:txBody>
      </p:sp>
      <p:grpSp>
        <p:nvGrpSpPr>
          <p:cNvPr id="15" name="Graphic 3">
            <a:extLst>
              <a:ext uri="{FF2B5EF4-FFF2-40B4-BE49-F238E27FC236}">
                <a16:creationId xmlns:a16="http://schemas.microsoft.com/office/drawing/2014/main" id="{A5CF2E9C-2E4D-047B-0D48-D7EB571F80A7}"/>
              </a:ext>
            </a:extLst>
          </p:cNvPr>
          <p:cNvGrpSpPr/>
          <p:nvPr/>
        </p:nvGrpSpPr>
        <p:grpSpPr>
          <a:xfrm>
            <a:off x="156547" y="4094468"/>
            <a:ext cx="914407" cy="735059"/>
            <a:chOff x="4588722" y="5452092"/>
            <a:chExt cx="1160285" cy="927053"/>
          </a:xfrm>
          <a:solidFill>
            <a:srgbClr val="282666"/>
          </a:solidFill>
        </p:grpSpPr>
        <p:sp>
          <p:nvSpPr>
            <p:cNvPr id="16" name="Freeform 1093">
              <a:extLst>
                <a:ext uri="{FF2B5EF4-FFF2-40B4-BE49-F238E27FC236}">
                  <a16:creationId xmlns:a16="http://schemas.microsoft.com/office/drawing/2014/main" id="{384BD32B-5A70-E7FB-1502-DB14A76EF4C1}"/>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solidFill>
              <a:srgbClr val="ED8623"/>
            </a:solidFill>
            <a:ln w="27426" cap="flat">
              <a:noFill/>
              <a:prstDash val="solid"/>
              <a:miter/>
            </a:ln>
          </p:spPr>
          <p:txBody>
            <a:bodyPr rtlCol="0" anchor="ctr"/>
            <a:lstStyle/>
            <a:p>
              <a:endParaRPr lang="en-US"/>
            </a:p>
          </p:txBody>
        </p:sp>
        <p:sp>
          <p:nvSpPr>
            <p:cNvPr id="17" name="Freeform 1094">
              <a:extLst>
                <a:ext uri="{FF2B5EF4-FFF2-40B4-BE49-F238E27FC236}">
                  <a16:creationId xmlns:a16="http://schemas.microsoft.com/office/drawing/2014/main" id="{E1F2368A-3197-FCD4-FAAA-A37EB141D1F5}"/>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sp>
          <p:nvSpPr>
            <p:cNvPr id="18" name="Freeform 1095">
              <a:extLst>
                <a:ext uri="{FF2B5EF4-FFF2-40B4-BE49-F238E27FC236}">
                  <a16:creationId xmlns:a16="http://schemas.microsoft.com/office/drawing/2014/main" id="{2DAFEB6F-F7BF-E399-F59A-7CB0C06A05CE}"/>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0CF94E43-2313-8D72-F5EC-F6AED96D98BF}"/>
                </a:ext>
              </a:extLst>
            </p:cNvPr>
            <p:cNvGrpSpPr/>
            <p:nvPr/>
          </p:nvGrpSpPr>
          <p:grpSpPr>
            <a:xfrm>
              <a:off x="4588722" y="5452092"/>
              <a:ext cx="1160285" cy="927053"/>
              <a:chOff x="4588722" y="5452092"/>
              <a:chExt cx="1160285" cy="927053"/>
            </a:xfrm>
            <a:grpFill/>
          </p:grpSpPr>
          <p:sp>
            <p:nvSpPr>
              <p:cNvPr id="20" name="Freeform 1097">
                <a:extLst>
                  <a:ext uri="{FF2B5EF4-FFF2-40B4-BE49-F238E27FC236}">
                    <a16:creationId xmlns:a16="http://schemas.microsoft.com/office/drawing/2014/main" id="{8BB86BEE-6DE9-4385-CD76-D136938E2E16}"/>
                  </a:ext>
                </a:extLst>
              </p:cNvPr>
              <p:cNvSpPr/>
              <p:nvPr/>
            </p:nvSpPr>
            <p:spPr>
              <a:xfrm>
                <a:off x="4706567" y="5452092"/>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p>
            </p:txBody>
          </p:sp>
          <p:sp>
            <p:nvSpPr>
              <p:cNvPr id="21" name="Freeform 1098">
                <a:extLst>
                  <a:ext uri="{FF2B5EF4-FFF2-40B4-BE49-F238E27FC236}">
                    <a16:creationId xmlns:a16="http://schemas.microsoft.com/office/drawing/2014/main" id="{7CA6C480-1CA6-D824-59BD-EBC823E8F246}"/>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p>
            </p:txBody>
          </p:sp>
          <p:sp>
            <p:nvSpPr>
              <p:cNvPr id="22" name="Freeform 1099">
                <a:extLst>
                  <a:ext uri="{FF2B5EF4-FFF2-40B4-BE49-F238E27FC236}">
                    <a16:creationId xmlns:a16="http://schemas.microsoft.com/office/drawing/2014/main" id="{484BCDF9-2880-C2CB-50B4-BFE54099F284}"/>
                  </a:ext>
                </a:extLst>
              </p:cNvPr>
              <p:cNvSpPr/>
              <p:nvPr/>
            </p:nvSpPr>
            <p:spPr>
              <a:xfrm>
                <a:off x="5142762" y="5597459"/>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grpFill/>
              <a:ln w="27426" cap="flat">
                <a:noFill/>
                <a:prstDash val="solid"/>
                <a:miter/>
              </a:ln>
            </p:spPr>
            <p:txBody>
              <a:bodyPr rtlCol="0" anchor="ctr"/>
              <a:lstStyle/>
              <a:p>
                <a:endParaRPr lang="en-US" dirty="0"/>
              </a:p>
            </p:txBody>
          </p:sp>
          <p:sp>
            <p:nvSpPr>
              <p:cNvPr id="23" name="Freeform 1100">
                <a:extLst>
                  <a:ext uri="{FF2B5EF4-FFF2-40B4-BE49-F238E27FC236}">
                    <a16:creationId xmlns:a16="http://schemas.microsoft.com/office/drawing/2014/main" id="{970244C1-9B0F-8B0B-5275-226EC03BC65B}"/>
                  </a:ext>
                </a:extLst>
              </p:cNvPr>
              <p:cNvSpPr/>
              <p:nvPr/>
            </p:nvSpPr>
            <p:spPr>
              <a:xfrm>
                <a:off x="5142762" y="5729714"/>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grpFill/>
              <a:ln w="27426" cap="flat">
                <a:noFill/>
                <a:prstDash val="solid"/>
                <a:miter/>
              </a:ln>
            </p:spPr>
            <p:txBody>
              <a:bodyPr rtlCol="0" anchor="ctr"/>
              <a:lstStyle/>
              <a:p>
                <a:endParaRPr lang="en-US"/>
              </a:p>
            </p:txBody>
          </p:sp>
          <p:sp>
            <p:nvSpPr>
              <p:cNvPr id="24" name="Freeform 1101">
                <a:extLst>
                  <a:ext uri="{FF2B5EF4-FFF2-40B4-BE49-F238E27FC236}">
                    <a16:creationId xmlns:a16="http://schemas.microsoft.com/office/drawing/2014/main" id="{E4526450-4AC4-9EC8-7090-13EB03E6C682}"/>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p>
            </p:txBody>
          </p:sp>
        </p:grpSp>
      </p:grpSp>
      <p:pic>
        <p:nvPicPr>
          <p:cNvPr id="25" name="Graphic 24" descr="Cursor outline">
            <a:extLst>
              <a:ext uri="{FF2B5EF4-FFF2-40B4-BE49-F238E27FC236}">
                <a16:creationId xmlns:a16="http://schemas.microsoft.com/office/drawing/2014/main" id="{82A3C2F3-9F3C-4414-19DA-EE9E3590C0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749068">
            <a:off x="6348066" y="1325053"/>
            <a:ext cx="914400" cy="914400"/>
          </a:xfrm>
          <a:prstGeom prst="rect">
            <a:avLst/>
          </a:prstGeom>
        </p:spPr>
      </p:pic>
    </p:spTree>
    <p:extLst>
      <p:ext uri="{BB962C8B-B14F-4D97-AF65-F5344CB8AC3E}">
        <p14:creationId xmlns:p14="http://schemas.microsoft.com/office/powerpoint/2010/main" val="389707638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4968</TotalTime>
  <Words>2252</Words>
  <Application>Microsoft Office PowerPoint</Application>
  <PresentationFormat>Widescreen</PresentationFormat>
  <Paragraphs>146</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docId:ABA5FE2CA30927614D585BADC2739E73</cp:keywords>
  <cp:lastModifiedBy>Paula Whyte ( Momentum Consulting )</cp:lastModifiedBy>
  <cp:revision>210</cp:revision>
  <dcterms:created xsi:type="dcterms:W3CDTF">2020-10-14T13:32:04Z</dcterms:created>
  <dcterms:modified xsi:type="dcterms:W3CDTF">2025-12-08T12:10:04Z</dcterms:modified>
</cp:coreProperties>
</file>